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32" r:id="rId3"/>
    <p:sldId id="391" r:id="rId4"/>
    <p:sldId id="392" r:id="rId5"/>
    <p:sldId id="333" r:id="rId6"/>
    <p:sldId id="335" r:id="rId7"/>
    <p:sldId id="334" r:id="rId8"/>
    <p:sldId id="336" r:id="rId9"/>
    <p:sldId id="337" r:id="rId10"/>
    <p:sldId id="341" r:id="rId11"/>
    <p:sldId id="338" r:id="rId12"/>
    <p:sldId id="339" r:id="rId13"/>
    <p:sldId id="342" r:id="rId14"/>
    <p:sldId id="382" r:id="rId15"/>
    <p:sldId id="343" r:id="rId16"/>
    <p:sldId id="345" r:id="rId17"/>
    <p:sldId id="344" r:id="rId18"/>
    <p:sldId id="387" r:id="rId19"/>
    <p:sldId id="388" r:id="rId20"/>
    <p:sldId id="383" r:id="rId21"/>
    <p:sldId id="384" r:id="rId22"/>
    <p:sldId id="396" r:id="rId23"/>
    <p:sldId id="397" r:id="rId24"/>
    <p:sldId id="398" r:id="rId25"/>
    <p:sldId id="348" r:id="rId26"/>
    <p:sldId id="393" r:id="rId27"/>
    <p:sldId id="349" r:id="rId28"/>
    <p:sldId id="394" r:id="rId29"/>
    <p:sldId id="395" r:id="rId30"/>
    <p:sldId id="39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769" autoAdjust="0"/>
  </p:normalViewPr>
  <p:slideViewPr>
    <p:cSldViewPr>
      <p:cViewPr varScale="1">
        <p:scale>
          <a:sx n="116" d="100"/>
          <a:sy n="116" d="100"/>
        </p:scale>
        <p:origin x="14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7079F-F948-4BCF-ADAE-9E8F9A40B7B9}" type="datetimeFigureOut">
              <a:rPr lang="en-IN" smtClean="0"/>
              <a:pPr/>
              <a:t>03-10-2018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783EC-C7E5-4EBC-A649-30752521526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7785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783EC-C7E5-4EBC-A649-307525215267}" type="slidenum">
              <a:rPr lang="en-IN" smtClean="0"/>
              <a:pPr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0564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783EC-C7E5-4EBC-A649-307525215267}" type="slidenum">
              <a:rPr lang="en-IN" smtClean="0"/>
              <a:pPr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2110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783EC-C7E5-4EBC-A649-307525215267}" type="slidenum">
              <a:rPr lang="en-IN" smtClean="0"/>
              <a:pPr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673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783EC-C7E5-4EBC-A649-307525215267}" type="slidenum">
              <a:rPr lang="en-IN" smtClean="0"/>
              <a:pPr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2930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7EDB-6279-473C-9840-6A4E456B0DB0}" type="datetimeFigureOut">
              <a:rPr lang="en-US" smtClean="0"/>
              <a:pPr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B1A-3274-472F-9E11-493767AB90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2000" y="63000"/>
            <a:ext cx="9000000" cy="673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50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3218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7EDB-6279-473C-9840-6A4E456B0DB0}" type="datetimeFigureOut">
              <a:rPr lang="en-US" smtClean="0"/>
              <a:pPr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B1A-3274-472F-9E11-493767AB90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2918875" y="231031"/>
            <a:ext cx="3382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FITS &amp;</a:t>
            </a:r>
            <a:r>
              <a:rPr lang="en-US" sz="2400" b="1" baseline="0" dirty="0" smtClean="0">
                <a:latin typeface="Arial" pitchFamily="34" charset="0"/>
                <a:cs typeface="Arial" pitchFamily="34" charset="0"/>
              </a:rPr>
              <a:t> CLEARANCES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2000" y="63000"/>
            <a:ext cx="9000000" cy="673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813032" y="6013995"/>
            <a:ext cx="2223622" cy="7386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u="sng" dirty="0" smtClean="0">
                <a:latin typeface="Arial" pitchFamily="34" charset="0"/>
                <a:cs typeface="Arial" pitchFamily="34" charset="0"/>
              </a:rPr>
              <a:t>ANUPAM SAXENA</a:t>
            </a:r>
          </a:p>
          <a:p>
            <a:pPr algn="ctr"/>
            <a:r>
              <a:rPr lang="en-US" sz="1400" b="1" u="sng" dirty="0" smtClean="0">
                <a:latin typeface="Arial" pitchFamily="34" charset="0"/>
                <a:cs typeface="Arial" pitchFamily="34" charset="0"/>
              </a:rPr>
              <a:t>ME 251 LECTURE  X</a:t>
            </a:r>
          </a:p>
          <a:p>
            <a:pPr algn="ctr"/>
            <a:r>
              <a:rPr lang="en-US" sz="1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FITS</a:t>
            </a:r>
            <a:r>
              <a:rPr lang="en-US" sz="1400" b="1" u="sng" baseline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and TOLERANCES</a:t>
            </a:r>
            <a:endParaRPr lang="en-US" sz="1400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815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87EDB-6279-473C-9840-6A4E456B0DB0}" type="datetimeFigureOut">
              <a:rPr lang="en-US" smtClean="0"/>
              <a:pPr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3EB1A-3274-472F-9E11-493767AB9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8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archindia.com/epoxy-cold-welding-compound.php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uilditsoftware.com/2016/02/relationships-material-modifiers-fits-mmc-lmc-rfs-modifiers-fit-tolerance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ME 251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4600" dirty="0" err="1" smtClean="0">
                <a:solidFill>
                  <a:schemeClr val="tx1"/>
                </a:solidFill>
              </a:rPr>
              <a:t>Anupam</a:t>
            </a:r>
            <a:r>
              <a:rPr lang="en-US" sz="4600" dirty="0" smtClean="0">
                <a:solidFill>
                  <a:schemeClr val="tx1"/>
                </a:solidFill>
              </a:rPr>
              <a:t> </a:t>
            </a:r>
            <a:r>
              <a:rPr lang="en-US" sz="4600" dirty="0" err="1" smtClean="0">
                <a:solidFill>
                  <a:schemeClr val="tx1"/>
                </a:solidFill>
              </a:rPr>
              <a:t>Saxena</a:t>
            </a:r>
            <a:endParaRPr lang="en-US" sz="46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Professor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Mechanical Engineering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Compliant and Robotic Systems Lab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Indian Institute of T</a:t>
            </a:r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chnology Kanpur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55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0560" y="631974"/>
            <a:ext cx="8424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/>
              <a:t>Limit of </a:t>
            </a:r>
            <a:r>
              <a:rPr lang="en-IN" b="1" dirty="0"/>
              <a:t>Size – </a:t>
            </a:r>
            <a:r>
              <a:rPr lang="en-IN" dirty="0" smtClean="0"/>
              <a:t>The two extreme permissible sizes of a part between which the actual size should lie.</a:t>
            </a:r>
          </a:p>
          <a:p>
            <a:r>
              <a:rPr lang="en-IN" b="1" dirty="0" smtClean="0"/>
              <a:t>Maximum Limit of Size – </a:t>
            </a:r>
            <a:r>
              <a:rPr lang="en-IN" dirty="0" smtClean="0"/>
              <a:t>The greater of the two limit of size.</a:t>
            </a:r>
          </a:p>
          <a:p>
            <a:r>
              <a:rPr lang="en-IN" b="1" dirty="0" smtClean="0"/>
              <a:t>Minimum Limit of Size – </a:t>
            </a:r>
            <a:r>
              <a:rPr lang="en-IN" dirty="0" smtClean="0"/>
              <a:t>The smaller of the two limit of size.</a:t>
            </a:r>
          </a:p>
          <a:p>
            <a:r>
              <a:rPr lang="en-IN" b="1" dirty="0" smtClean="0"/>
              <a:t>Tolerance zone – </a:t>
            </a:r>
            <a:r>
              <a:rPr lang="en-IN" dirty="0" smtClean="0"/>
              <a:t>Difference between the minimum and maximum limit size.</a:t>
            </a:r>
          </a:p>
          <a:p>
            <a:r>
              <a:rPr lang="en-IN" b="1" dirty="0"/>
              <a:t>Upper Deviation </a:t>
            </a:r>
            <a:r>
              <a:rPr lang="en-IN" b="1" dirty="0" smtClean="0"/>
              <a:t>– </a:t>
            </a:r>
            <a:r>
              <a:rPr lang="en-IN" dirty="0" smtClean="0"/>
              <a:t>It is the algebraic difference between the maximum size and the basic size</a:t>
            </a:r>
            <a:r>
              <a:rPr lang="en-IN" dirty="0"/>
              <a:t>. </a:t>
            </a:r>
            <a:endParaRPr lang="en-IN" dirty="0" smtClean="0"/>
          </a:p>
          <a:p>
            <a:r>
              <a:rPr lang="en-IN" b="1" dirty="0" smtClean="0"/>
              <a:t>Lower Deviation - </a:t>
            </a:r>
            <a:r>
              <a:rPr lang="en-IN" dirty="0"/>
              <a:t>It is the algebraic difference between the </a:t>
            </a:r>
            <a:r>
              <a:rPr lang="en-IN" dirty="0" smtClean="0"/>
              <a:t>minimum </a:t>
            </a:r>
            <a:r>
              <a:rPr lang="en-IN" dirty="0"/>
              <a:t>size and the basic size.</a:t>
            </a:r>
            <a:endParaRPr lang="en-IN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6566" y="3754496"/>
            <a:ext cx="2279826" cy="281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3586142" y="4615268"/>
            <a:ext cx="231446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73325" y="4327054"/>
            <a:ext cx="832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Zero line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116393" y="4828683"/>
            <a:ext cx="105571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16393" y="4721976"/>
            <a:ext cx="56010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08947" y="3925228"/>
            <a:ext cx="0" cy="384146"/>
          </a:xfrm>
          <a:prstGeom prst="straightConnector1">
            <a:avLst/>
          </a:prstGeom>
          <a:ln w="12700">
            <a:solidFill>
              <a:srgbClr val="0000CC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382814" y="3872842"/>
            <a:ext cx="897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CC"/>
                </a:solidFill>
              </a:rPr>
              <a:t>Tolerance</a:t>
            </a:r>
            <a:endParaRPr lang="en-US" b="1" dirty="0" smtClean="0">
              <a:solidFill>
                <a:srgbClr val="0000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4245534" y="3833945"/>
            <a:ext cx="1382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Lower deviation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936846" y="4616691"/>
            <a:ext cx="0" cy="204878"/>
          </a:xfrm>
          <a:prstGeom prst="straightConnector1">
            <a:avLst/>
          </a:prstGeom>
          <a:ln w="12700">
            <a:solidFill>
              <a:srgbClr val="C0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515572" y="4224008"/>
            <a:ext cx="0" cy="384146"/>
          </a:xfrm>
          <a:prstGeom prst="straightConnector1">
            <a:avLst/>
          </a:prstGeom>
          <a:ln w="12700">
            <a:solidFill>
              <a:srgbClr val="C0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>
            <a:off x="3933689" y="3723969"/>
            <a:ext cx="1389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Upper deviation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364648" y="6173195"/>
            <a:ext cx="1404241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306315" y="4622382"/>
            <a:ext cx="479094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669766" y="4634831"/>
            <a:ext cx="0" cy="1536585"/>
          </a:xfrm>
          <a:prstGeom prst="straightConnector1">
            <a:avLst/>
          </a:prstGeom>
          <a:ln w="12700">
            <a:solidFill>
              <a:srgbClr val="0000CC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6200000">
            <a:off x="1324174" y="5261526"/>
            <a:ext cx="881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CC"/>
                </a:solidFill>
              </a:rPr>
              <a:t>Basic size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62017" y="4325380"/>
            <a:ext cx="0" cy="1820822"/>
          </a:xfrm>
          <a:prstGeom prst="straightConnector1">
            <a:avLst/>
          </a:prstGeom>
          <a:ln w="12700">
            <a:solidFill>
              <a:srgbClr val="0000CC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85721" y="4990437"/>
            <a:ext cx="1293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CC"/>
                </a:solidFill>
              </a:rPr>
              <a:t>Max. Diameter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992426" y="4528124"/>
            <a:ext cx="0" cy="1614837"/>
          </a:xfrm>
          <a:prstGeom prst="straightConnector1">
            <a:avLst/>
          </a:prstGeom>
          <a:ln w="12700">
            <a:solidFill>
              <a:srgbClr val="0000CC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200000">
            <a:off x="446244" y="5193221"/>
            <a:ext cx="1266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CC"/>
                </a:solidFill>
              </a:rPr>
              <a:t>Min. Diameter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909824" y="4501447"/>
            <a:ext cx="883846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64648" y="4323602"/>
            <a:ext cx="1429022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678026" y="4325381"/>
            <a:ext cx="0" cy="286829"/>
          </a:xfrm>
          <a:prstGeom prst="straightConnector1">
            <a:avLst/>
          </a:prstGeom>
          <a:ln w="12700">
            <a:solidFill>
              <a:srgbClr val="0000CC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6200000">
            <a:off x="1034414" y="3549839"/>
            <a:ext cx="1389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CC"/>
                </a:solidFill>
              </a:rPr>
              <a:t>Upper deviation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223832" y="4315065"/>
            <a:ext cx="0" cy="384146"/>
          </a:xfrm>
          <a:prstGeom prst="straightConnector1">
            <a:avLst/>
          </a:prstGeom>
          <a:ln w="12700">
            <a:solidFill>
              <a:srgbClr val="C0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16200000">
            <a:off x="3681993" y="4041580"/>
            <a:ext cx="897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Tolerance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405438" y="4277362"/>
            <a:ext cx="0" cy="204878"/>
          </a:xfrm>
          <a:prstGeom prst="straightConnector1">
            <a:avLst/>
          </a:prstGeom>
          <a:ln w="12700">
            <a:solidFill>
              <a:srgbClr val="0000CC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405438" y="4624161"/>
            <a:ext cx="0" cy="204878"/>
          </a:xfrm>
          <a:prstGeom prst="straightConnector1">
            <a:avLst/>
          </a:prstGeom>
          <a:ln w="12700">
            <a:solidFill>
              <a:srgbClr val="0000CC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6200000">
            <a:off x="750895" y="3502089"/>
            <a:ext cx="1382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CC"/>
                </a:solidFill>
              </a:rPr>
              <a:t>Lower deviation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347106" y="4725533"/>
            <a:ext cx="1719163" cy="102439"/>
          </a:xfrm>
          <a:prstGeom prst="rect">
            <a:avLst/>
          </a:prstGeom>
          <a:solidFill>
            <a:srgbClr val="C00000">
              <a:alpha val="1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932029" y="4309374"/>
            <a:ext cx="1641723" cy="186738"/>
          </a:xfrm>
          <a:prstGeom prst="rect">
            <a:avLst/>
          </a:prstGeom>
          <a:solidFill>
            <a:srgbClr val="0000CC">
              <a:alpha val="14000"/>
            </a:srgb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 rot="10800000">
            <a:off x="4515572" y="4721976"/>
            <a:ext cx="0" cy="384146"/>
          </a:xfrm>
          <a:prstGeom prst="straightConnector1">
            <a:avLst/>
          </a:prstGeom>
          <a:ln w="12700">
            <a:solidFill>
              <a:srgbClr val="C0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10800000">
            <a:off x="4223832" y="4821569"/>
            <a:ext cx="0" cy="384146"/>
          </a:xfrm>
          <a:prstGeom prst="straightConnector1">
            <a:avLst/>
          </a:prstGeom>
          <a:ln w="12700">
            <a:solidFill>
              <a:srgbClr val="C0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83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836712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/>
              <a:t>Specification of Tolerances</a:t>
            </a:r>
            <a:endParaRPr lang="en-IN" sz="2400" dirty="0"/>
          </a:p>
        </p:txBody>
      </p:sp>
      <p:cxnSp>
        <p:nvCxnSpPr>
          <p:cNvPr id="6" name="Straight Arrow Connector 5"/>
          <p:cNvCxnSpPr>
            <a:stCxn id="2" idx="2"/>
          </p:cNvCxnSpPr>
          <p:nvPr/>
        </p:nvCxnSpPr>
        <p:spPr>
          <a:xfrm>
            <a:off x="4824028" y="1298377"/>
            <a:ext cx="0" cy="47443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55776" y="1772816"/>
            <a:ext cx="446449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555776" y="1772816"/>
            <a:ext cx="0" cy="47443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020272" y="1772816"/>
            <a:ext cx="0" cy="47443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91680" y="213285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/>
              <a:t>Dimensional</a:t>
            </a:r>
            <a:endParaRPr lang="en-IN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156176" y="213285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/>
              <a:t>Geometrical</a:t>
            </a:r>
            <a:endParaRPr lang="en-IN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11560" y="335699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Dimensional Tolerance – Amount by which a specified dimension is allowed to vary.</a:t>
            </a:r>
          </a:p>
          <a:p>
            <a:endParaRPr lang="en-IN" dirty="0" smtClean="0"/>
          </a:p>
          <a:p>
            <a:r>
              <a:rPr lang="en-IN" dirty="0" smtClean="0"/>
              <a:t>Geometrical Tolerance – These are applied to features.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2116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5736" y="877925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/>
              <a:t>Specification of Dimensional Tolerances</a:t>
            </a:r>
            <a:endParaRPr lang="en-IN" sz="2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555776" y="1772816"/>
            <a:ext cx="446449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555776" y="1772816"/>
            <a:ext cx="0" cy="47443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020272" y="1772816"/>
            <a:ext cx="0" cy="47443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59632" y="2132856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/>
              <a:t>Unilateral Tolerance</a:t>
            </a:r>
            <a:endParaRPr lang="en-IN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724128" y="213285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/>
              <a:t>Bilateral Tolerance</a:t>
            </a:r>
            <a:endParaRPr lang="en-IN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716016" y="1304754"/>
            <a:ext cx="0" cy="47443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95536" y="2990681"/>
                <a:ext cx="8424936" cy="1238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000" u="sng" dirty="0" smtClean="0"/>
                  <a:t>Unilateral Tolerance</a:t>
                </a:r>
              </a:p>
              <a:p>
                <a:r>
                  <a:rPr lang="en-IN" dirty="0" smtClean="0"/>
                  <a:t>dimension of a part is allowed to vary only on one side of the basic size,</a:t>
                </a:r>
              </a:p>
              <a:p>
                <a:r>
                  <a:rPr lang="en-IN" dirty="0" smtClean="0"/>
                  <a:t>		</a:t>
                </a:r>
              </a:p>
              <a:p>
                <a:r>
                  <a:rPr lang="en-IN" dirty="0"/>
                  <a:t>	</a:t>
                </a:r>
                <a:r>
                  <a:rPr lang="en-IN" dirty="0" smtClean="0"/>
                  <a:t>	Represented 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0.4</m:t>
                        </m:r>
                      </m:sup>
                    </m:sSubSup>
                  </m:oMath>
                </a14:m>
                <a:endParaRPr lang="en-IN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990681"/>
                <a:ext cx="8424936" cy="1238288"/>
              </a:xfrm>
              <a:prstGeom prst="rect">
                <a:avLst/>
              </a:prstGeom>
              <a:blipFill rotWithShape="0">
                <a:blip r:embed="rId2"/>
                <a:stretch>
                  <a:fillRect l="-796" t="-2956" b="-738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95536" y="4348130"/>
                <a:ext cx="8280920" cy="1238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000" u="sng" dirty="0" smtClean="0"/>
                  <a:t>Bilateral </a:t>
                </a:r>
                <a:r>
                  <a:rPr lang="en-IN" sz="2000" u="sng" dirty="0"/>
                  <a:t>Tolerance </a:t>
                </a:r>
                <a:endParaRPr lang="en-IN" sz="2000" u="sng" dirty="0" smtClean="0"/>
              </a:p>
              <a:p>
                <a:r>
                  <a:rPr lang="en-IN" dirty="0" smtClean="0"/>
                  <a:t>dimension of the part is allowed to vary on both the sides of the basic size.</a:t>
                </a:r>
              </a:p>
              <a:p>
                <a:r>
                  <a:rPr lang="en-IN" dirty="0" smtClean="0"/>
                  <a:t>		</a:t>
                </a:r>
              </a:p>
              <a:p>
                <a:r>
                  <a:rPr lang="en-IN" dirty="0"/>
                  <a:t>	</a:t>
                </a:r>
                <a:r>
                  <a:rPr lang="en-IN" dirty="0" smtClean="0"/>
                  <a:t>	Represented 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−0.2</m:t>
                        </m:r>
                      </m:sub>
                      <m:sup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0.4</m:t>
                        </m:r>
                      </m:sup>
                    </m:sSubSup>
                  </m:oMath>
                </a14:m>
                <a:endParaRPr lang="en-IN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348130"/>
                <a:ext cx="8280920" cy="1238288"/>
              </a:xfrm>
              <a:prstGeom prst="rect">
                <a:avLst/>
              </a:prstGeom>
              <a:blipFill rotWithShape="0">
                <a:blip r:embed="rId3"/>
                <a:stretch>
                  <a:fillRect l="-810" t="-2463" b="-738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586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1761" y="696109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/>
              <a:t>Designation of Tolerance</a:t>
            </a:r>
            <a:endParaRPr lang="en-IN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411760" y="2204864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25   H  7   f   6</a:t>
            </a:r>
            <a:endParaRPr lang="en-IN" sz="2000" dirty="0"/>
          </a:p>
        </p:txBody>
      </p:sp>
      <p:cxnSp>
        <p:nvCxnSpPr>
          <p:cNvPr id="7" name="Straight Arrow Connector 6"/>
          <p:cNvCxnSpPr/>
          <p:nvPr/>
        </p:nvCxnSpPr>
        <p:spPr>
          <a:xfrm rot="10800000" flipH="1">
            <a:off x="3008764" y="2588315"/>
            <a:ext cx="720080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39752" y="3356993"/>
            <a:ext cx="1008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Basic size of hole and shaft</a:t>
            </a:r>
            <a:endParaRPr lang="en-IN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4067944" y="2556378"/>
            <a:ext cx="0" cy="89603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07904" y="3514509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Fundamental deviation of hole</a:t>
            </a:r>
            <a:endParaRPr lang="en-IN" dirty="0"/>
          </a:p>
        </p:txBody>
      </p:sp>
      <p:cxnSp>
        <p:nvCxnSpPr>
          <p:cNvPr id="13" name="Straight Arrow Connector 12"/>
          <p:cNvCxnSpPr/>
          <p:nvPr/>
        </p:nvCxnSpPr>
        <p:spPr>
          <a:xfrm rot="10380000" flipV="1">
            <a:off x="4334843" y="1510212"/>
            <a:ext cx="972108" cy="72008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05238" y="1114477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IT Tolerance grade of hole</a:t>
            </a:r>
            <a:endParaRPr lang="en-IN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673779" y="2517888"/>
            <a:ext cx="1346854" cy="106341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60132" y="3550521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Fundamental deviation of shaft</a:t>
            </a:r>
            <a:endParaRPr lang="en-IN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975250" y="1902177"/>
            <a:ext cx="1045383" cy="44676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40152" y="16253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IT Tolerance grade of shaft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6638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1" grpId="0"/>
      <p:bldP spid="14" grpId="0"/>
      <p:bldP spid="17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4752" t="8724" r="17908" b="5225"/>
          <a:stretch/>
        </p:blipFill>
        <p:spPr>
          <a:xfrm rot="16200000">
            <a:off x="-751693" y="1510655"/>
            <a:ext cx="6110886" cy="439248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73313" y="500116"/>
            <a:ext cx="3189040" cy="639762"/>
          </a:xfrm>
        </p:spPr>
        <p:txBody>
          <a:bodyPr>
            <a:noAutofit/>
          </a:bodyPr>
          <a:lstStyle/>
          <a:p>
            <a:r>
              <a:rPr lang="en-US" sz="2400" dirty="0" smtClean="0"/>
              <a:t>Fundamental Deviations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304123" y="2212482"/>
            <a:ext cx="367240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>
                <a:latin typeface="NewCenturySchlbk-Roman"/>
              </a:rPr>
              <a:t>Holes, EI = ES – IT</a:t>
            </a:r>
          </a:p>
          <a:p>
            <a:r>
              <a:rPr lang="en-IN" sz="2400" dirty="0" smtClean="0">
                <a:latin typeface="NewCenturySchlbk-Roman"/>
              </a:rPr>
              <a:t>Shafts</a:t>
            </a:r>
            <a:r>
              <a:rPr lang="en-IN" sz="2400" dirty="0">
                <a:latin typeface="NewCenturySchlbk-Roman"/>
              </a:rPr>
              <a:t>, </a:t>
            </a:r>
            <a:r>
              <a:rPr lang="en-IN" sz="2400" dirty="0" err="1">
                <a:latin typeface="NewCenturySchlbk-Roman"/>
              </a:rPr>
              <a:t>ei</a:t>
            </a:r>
            <a:r>
              <a:rPr lang="en-IN" sz="2400" dirty="0">
                <a:latin typeface="NewCenturySchlbk-Roman"/>
              </a:rPr>
              <a:t> = </a:t>
            </a:r>
            <a:r>
              <a:rPr lang="en-IN" sz="2400" dirty="0" err="1">
                <a:latin typeface="NewCenturySchlbk-Roman"/>
              </a:rPr>
              <a:t>es</a:t>
            </a:r>
            <a:r>
              <a:rPr lang="en-IN" sz="2400" dirty="0">
                <a:latin typeface="NewCenturySchlbk-Roman"/>
              </a:rPr>
              <a:t> – IT</a:t>
            </a:r>
          </a:p>
          <a:p>
            <a:r>
              <a:rPr lang="en-IN" dirty="0" smtClean="0">
                <a:latin typeface="NewCenturySchlbk-Roman"/>
              </a:rPr>
              <a:t>EI:</a:t>
            </a:r>
            <a:r>
              <a:rPr lang="en-IN" i="1" dirty="0"/>
              <a:t> Lower deviation for </a:t>
            </a:r>
            <a:r>
              <a:rPr lang="en-IN" i="1" dirty="0" smtClean="0"/>
              <a:t>hole</a:t>
            </a:r>
            <a:endParaRPr lang="en-IN" dirty="0" smtClean="0">
              <a:latin typeface="NewCenturySchlbk-Roman"/>
            </a:endParaRPr>
          </a:p>
          <a:p>
            <a:r>
              <a:rPr lang="en-IN" dirty="0" smtClean="0">
                <a:latin typeface="NewCenturySchlbk-Roman"/>
              </a:rPr>
              <a:t>ES:</a:t>
            </a:r>
            <a:r>
              <a:rPr lang="en-IN" i="1" dirty="0"/>
              <a:t> </a:t>
            </a:r>
            <a:r>
              <a:rPr lang="en-IN" i="1" dirty="0" smtClean="0"/>
              <a:t>Upper deviation </a:t>
            </a:r>
            <a:r>
              <a:rPr lang="en-IN" i="1" dirty="0"/>
              <a:t>for </a:t>
            </a:r>
            <a:r>
              <a:rPr lang="en-IN" i="1" dirty="0" smtClean="0"/>
              <a:t>hole</a:t>
            </a:r>
            <a:endParaRPr lang="en-IN" dirty="0" smtClean="0">
              <a:latin typeface="NewCenturySchlbk-Roman"/>
            </a:endParaRPr>
          </a:p>
          <a:p>
            <a:r>
              <a:rPr lang="en-IN" dirty="0" smtClean="0">
                <a:latin typeface="NewCenturySchlbk-Roman"/>
              </a:rPr>
              <a:t>IT: Tolerance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951778" y="3284984"/>
            <a:ext cx="936187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69351" y="3237172"/>
            <a:ext cx="1352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rgbClr val="C00000"/>
                </a:solidFill>
              </a:rPr>
              <a:t>Interference</a:t>
            </a:r>
            <a:endParaRPr lang="en-IN" dirty="0">
              <a:solidFill>
                <a:srgbClr val="C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619672" y="2708920"/>
            <a:ext cx="557581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96423" y="2674146"/>
            <a:ext cx="144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Clearances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7704" y="2924944"/>
            <a:ext cx="1352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rgbClr val="C00000"/>
                </a:solidFill>
              </a:rPr>
              <a:t>Transition</a:t>
            </a:r>
            <a:endParaRPr lang="en-IN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600" t="39720" r="18101" b="34797"/>
          <a:stretch/>
        </p:blipFill>
        <p:spPr>
          <a:xfrm>
            <a:off x="6408204" y="914201"/>
            <a:ext cx="1584176" cy="216024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840252" y="842193"/>
            <a:ext cx="360040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/>
          <p:cNvSpPr/>
          <p:nvPr/>
        </p:nvSpPr>
        <p:spPr>
          <a:xfrm>
            <a:off x="7426837" y="842193"/>
            <a:ext cx="360040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7" name="Group 16"/>
          <p:cNvGrpSpPr/>
          <p:nvPr/>
        </p:nvGrpSpPr>
        <p:grpSpPr>
          <a:xfrm rot="5400000">
            <a:off x="870413" y="2284305"/>
            <a:ext cx="360000" cy="268608"/>
            <a:chOff x="8079468" y="5013176"/>
            <a:chExt cx="495276" cy="268608"/>
          </a:xfrm>
        </p:grpSpPr>
        <p:sp>
          <p:nvSpPr>
            <p:cNvPr id="15" name="Right Arrow 14"/>
            <p:cNvSpPr/>
            <p:nvPr/>
          </p:nvSpPr>
          <p:spPr>
            <a:xfrm>
              <a:off x="8244408" y="5013176"/>
              <a:ext cx="330336" cy="26860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Right Arrow 15"/>
            <p:cNvSpPr/>
            <p:nvPr/>
          </p:nvSpPr>
          <p:spPr>
            <a:xfrm flipH="1">
              <a:off x="8079468" y="5013176"/>
              <a:ext cx="330336" cy="26860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8" name="Group 17"/>
          <p:cNvGrpSpPr/>
          <p:nvPr/>
        </p:nvGrpSpPr>
        <p:grpSpPr>
          <a:xfrm rot="5400000">
            <a:off x="1087318" y="4770860"/>
            <a:ext cx="216024" cy="268608"/>
            <a:chOff x="8079468" y="5013176"/>
            <a:chExt cx="495276" cy="268608"/>
          </a:xfrm>
        </p:grpSpPr>
        <p:sp>
          <p:nvSpPr>
            <p:cNvPr id="19" name="Right Arrow 18"/>
            <p:cNvSpPr/>
            <p:nvPr/>
          </p:nvSpPr>
          <p:spPr>
            <a:xfrm>
              <a:off x="8244408" y="5013176"/>
              <a:ext cx="330336" cy="26860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Right Arrow 19"/>
            <p:cNvSpPr/>
            <p:nvPr/>
          </p:nvSpPr>
          <p:spPr>
            <a:xfrm flipH="1">
              <a:off x="8079468" y="5013176"/>
              <a:ext cx="330336" cy="26860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1379687" y="819997"/>
            <a:ext cx="318904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IT – Tolerance Grade</a:t>
            </a:r>
            <a:endParaRPr lang="en-US" sz="2400" dirty="0"/>
          </a:p>
        </p:txBody>
      </p:sp>
      <p:grpSp>
        <p:nvGrpSpPr>
          <p:cNvPr id="22" name="Group 21"/>
          <p:cNvGrpSpPr/>
          <p:nvPr/>
        </p:nvGrpSpPr>
        <p:grpSpPr>
          <a:xfrm rot="5400000">
            <a:off x="881026" y="1872051"/>
            <a:ext cx="360000" cy="268608"/>
            <a:chOff x="8079468" y="5013176"/>
            <a:chExt cx="495276" cy="268608"/>
          </a:xfrm>
          <a:solidFill>
            <a:srgbClr val="00B0F0"/>
          </a:solidFill>
        </p:grpSpPr>
        <p:sp>
          <p:nvSpPr>
            <p:cNvPr id="23" name="Right Arrow 22"/>
            <p:cNvSpPr/>
            <p:nvPr/>
          </p:nvSpPr>
          <p:spPr>
            <a:xfrm>
              <a:off x="8244408" y="5013176"/>
              <a:ext cx="330336" cy="268608"/>
            </a:xfrm>
            <a:prstGeom prst="rightArrow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Right Arrow 23"/>
            <p:cNvSpPr/>
            <p:nvPr/>
          </p:nvSpPr>
          <p:spPr>
            <a:xfrm flipH="1">
              <a:off x="8079468" y="5013176"/>
              <a:ext cx="330336" cy="268608"/>
            </a:xfrm>
            <a:prstGeom prst="rightArrow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5" name="Group 24"/>
          <p:cNvGrpSpPr/>
          <p:nvPr/>
        </p:nvGrpSpPr>
        <p:grpSpPr>
          <a:xfrm rot="5400000">
            <a:off x="1015330" y="5076290"/>
            <a:ext cx="360000" cy="268608"/>
            <a:chOff x="8079468" y="5013176"/>
            <a:chExt cx="495276" cy="268608"/>
          </a:xfrm>
          <a:solidFill>
            <a:srgbClr val="00B0F0"/>
          </a:solidFill>
        </p:grpSpPr>
        <p:sp>
          <p:nvSpPr>
            <p:cNvPr id="26" name="Right Arrow 25"/>
            <p:cNvSpPr/>
            <p:nvPr/>
          </p:nvSpPr>
          <p:spPr>
            <a:xfrm>
              <a:off x="8244408" y="5013176"/>
              <a:ext cx="330336" cy="268608"/>
            </a:xfrm>
            <a:prstGeom prst="rightArrow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Right Arrow 26"/>
            <p:cNvSpPr/>
            <p:nvPr/>
          </p:nvSpPr>
          <p:spPr>
            <a:xfrm flipH="1">
              <a:off x="8079468" y="5013176"/>
              <a:ext cx="330336" cy="268608"/>
            </a:xfrm>
            <a:prstGeom prst="rightArrow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8" name="Oval 27"/>
          <p:cNvSpPr/>
          <p:nvPr/>
        </p:nvSpPr>
        <p:spPr>
          <a:xfrm>
            <a:off x="7151150" y="842193"/>
            <a:ext cx="360040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Oval 28"/>
          <p:cNvSpPr/>
          <p:nvPr/>
        </p:nvSpPr>
        <p:spPr>
          <a:xfrm>
            <a:off x="7737735" y="842193"/>
            <a:ext cx="360040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TextBox 29"/>
          <p:cNvSpPr txBox="1"/>
          <p:nvPr/>
        </p:nvSpPr>
        <p:spPr>
          <a:xfrm>
            <a:off x="5351938" y="4398476"/>
            <a:ext cx="166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rgbClr val="C00000"/>
                </a:solidFill>
              </a:rPr>
              <a:t>SYMMETRIC ?</a:t>
            </a:r>
            <a:endParaRPr lang="en-IN" dirty="0">
              <a:solidFill>
                <a:srgbClr val="C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62981" y="3692229"/>
            <a:ext cx="4697051" cy="0"/>
          </a:xfrm>
          <a:prstGeom prst="line">
            <a:avLst/>
          </a:prstGeom>
          <a:ln w="25400"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V="1">
            <a:off x="162618" y="3160210"/>
            <a:ext cx="1080000" cy="0"/>
          </a:xfrm>
          <a:prstGeom prst="line">
            <a:avLst/>
          </a:prstGeom>
          <a:ln w="2540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V="1">
            <a:off x="105468" y="4232649"/>
            <a:ext cx="1080000" cy="0"/>
          </a:xfrm>
          <a:prstGeom prst="line">
            <a:avLst/>
          </a:prstGeom>
          <a:ln w="2540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54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2" grpId="0"/>
      <p:bldP spid="13" grpId="0" animBg="1"/>
      <p:bldP spid="14" grpId="0" animBg="1"/>
      <p:bldP spid="21" grpId="0"/>
      <p:bldP spid="28" grpId="0" animBg="1"/>
      <p:bldP spid="29" grpId="0" animBg="1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4092" y="556114"/>
            <a:ext cx="5421288" cy="639762"/>
          </a:xfrm>
        </p:spPr>
        <p:txBody>
          <a:bodyPr>
            <a:noAutofit/>
          </a:bodyPr>
          <a:lstStyle/>
          <a:p>
            <a:r>
              <a:rPr lang="en-US" sz="2400" dirty="0" smtClean="0"/>
              <a:t>International Tolerance Grade (IT Grade)</a:t>
            </a:r>
            <a:endParaRPr lang="en-US" sz="2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3968" y="1260450"/>
            <a:ext cx="8544976" cy="1447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Group of tolerances which has the same relative level of accuracy</a:t>
            </a:r>
          </a:p>
          <a:p>
            <a:pPr marL="0" indent="0">
              <a:buNone/>
            </a:pPr>
            <a:r>
              <a:rPr lang="en-US" dirty="0" smtClean="0"/>
              <a:t>	IT 01 is the most precise and IT 16 is most coarse</a:t>
            </a:r>
          </a:p>
          <a:p>
            <a:pPr marL="0" indent="0">
              <a:buNone/>
            </a:pPr>
            <a:r>
              <a:rPr lang="en-US" dirty="0" smtClean="0"/>
              <a:t>	Tolerance value depends on </a:t>
            </a:r>
            <a:r>
              <a:rPr lang="en-US" b="1" dirty="0" smtClean="0"/>
              <a:t>basic size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837398"/>
            <a:ext cx="8522488" cy="43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45811" y="2564904"/>
            <a:ext cx="3326190" cy="32004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CC"/>
                </a:solidFill>
              </a:rPr>
              <a:t>Measuring Instruments/</a:t>
            </a:r>
            <a:r>
              <a:rPr lang="en-US" sz="1600" dirty="0" err="1" smtClean="0">
                <a:solidFill>
                  <a:srgbClr val="0000CC"/>
                </a:solidFill>
              </a:rPr>
              <a:t>Guages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43373" y="3250704"/>
            <a:ext cx="3060875" cy="6223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General Engineering/Industry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And Precision Fits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81381" y="3250704"/>
            <a:ext cx="2232000" cy="6223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Semi finished products</a:t>
            </a: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524305"/>
              </p:ext>
            </p:extLst>
          </p:nvPr>
        </p:nvGraphicFramePr>
        <p:xfrm>
          <a:off x="273969" y="4994067"/>
          <a:ext cx="8544978" cy="7416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12087"/>
                <a:gridCol w="602525"/>
                <a:gridCol w="657306"/>
                <a:gridCol w="657306"/>
                <a:gridCol w="657306"/>
                <a:gridCol w="657306"/>
                <a:gridCol w="657306"/>
                <a:gridCol w="657306"/>
                <a:gridCol w="657306"/>
                <a:gridCol w="657306"/>
                <a:gridCol w="657306"/>
                <a:gridCol w="657306"/>
                <a:gridCol w="6573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Grade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IT11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IT14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IT16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Tol</a:t>
                      </a:r>
                      <a:r>
                        <a:rPr lang="en-US" sz="1600" b="1" dirty="0" smtClean="0"/>
                        <a:t>.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40i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64i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160i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250i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400i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640i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1000i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51520" y="6467564"/>
            <a:ext cx="26132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000" dirty="0" smtClean="0"/>
              <a:t>Slide Adapted </a:t>
            </a:r>
            <a:r>
              <a:rPr lang="en-IN" sz="1000" dirty="0"/>
              <a:t>from </a:t>
            </a:r>
            <a:r>
              <a:rPr lang="en-IN" sz="1000" dirty="0" err="1"/>
              <a:t>Prof.</a:t>
            </a:r>
            <a:r>
              <a:rPr lang="en-IN" sz="1000" dirty="0"/>
              <a:t> P. </a:t>
            </a:r>
            <a:r>
              <a:rPr lang="en-IN" sz="1000" dirty="0" err="1"/>
              <a:t>Venkitanarayanan</a:t>
            </a:r>
            <a:endParaRPr lang="en-IN" sz="1000" dirty="0">
              <a:hlinkClick r:id="rId3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4753" y="5682267"/>
            <a:ext cx="8574191" cy="400050"/>
          </a:xfrm>
          <a:prstGeom prst="rect">
            <a:avLst/>
          </a:prstGeom>
          <a:solidFill>
            <a:srgbClr val="FFC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These relations must have been arrived at after a lot of tests and experience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74" y="4077276"/>
            <a:ext cx="3667125" cy="361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597" y="3907913"/>
            <a:ext cx="263842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01919" y="4571092"/>
            <a:ext cx="8284273" cy="364784"/>
            <a:chOff x="301919" y="4571092"/>
            <a:chExt cx="8284273" cy="3647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b="65498"/>
            <a:stretch/>
          </p:blipFill>
          <p:spPr>
            <a:xfrm>
              <a:off x="301919" y="4571092"/>
              <a:ext cx="2286000" cy="3647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t="32063" b="33883"/>
            <a:stretch/>
          </p:blipFill>
          <p:spPr>
            <a:xfrm>
              <a:off x="3016923" y="4571092"/>
              <a:ext cx="2286000" cy="36004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/>
            <a:srcRect t="66248"/>
            <a:stretch/>
          </p:blipFill>
          <p:spPr>
            <a:xfrm>
              <a:off x="6300192" y="4572686"/>
              <a:ext cx="2286000" cy="356853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12600" t="39720" r="18101" b="34797"/>
          <a:stretch/>
        </p:blipFill>
        <p:spPr>
          <a:xfrm>
            <a:off x="6408204" y="914201"/>
            <a:ext cx="1584176" cy="216024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7142722" y="842193"/>
            <a:ext cx="360040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Oval 19"/>
          <p:cNvSpPr/>
          <p:nvPr/>
        </p:nvSpPr>
        <p:spPr>
          <a:xfrm>
            <a:off x="7729307" y="842193"/>
            <a:ext cx="360040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TextBox 20"/>
          <p:cNvSpPr txBox="1"/>
          <p:nvPr/>
        </p:nvSpPr>
        <p:spPr>
          <a:xfrm>
            <a:off x="6724320" y="4028047"/>
            <a:ext cx="219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D – geometric mean*</a:t>
            </a:r>
            <a:endParaRPr lang="en-IN" i="1" dirty="0"/>
          </a:p>
        </p:txBody>
      </p:sp>
    </p:spTree>
    <p:extLst>
      <p:ext uri="{BB962C8B-B14F-4D97-AF65-F5344CB8AC3E}">
        <p14:creationId xmlns:p14="http://schemas.microsoft.com/office/powerpoint/2010/main" val="37337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  <p:bldP spid="7" grpId="0" animBg="1"/>
      <p:bldP spid="8" grpId="0" animBg="1"/>
      <p:bldP spid="10" grpId="0" animBg="1"/>
      <p:bldP spid="14" grpId="0" animBg="1"/>
      <p:bldP spid="19" grpId="0" animBg="1"/>
      <p:bldP spid="20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612576" y="504132"/>
            <a:ext cx="8229600" cy="639762"/>
          </a:xfrm>
        </p:spPr>
        <p:txBody>
          <a:bodyPr>
            <a:noAutofit/>
          </a:bodyPr>
          <a:lstStyle/>
          <a:p>
            <a:r>
              <a:rPr lang="en-US" sz="2400" dirty="0" smtClean="0"/>
              <a:t>Tolerance grades for different machining processes</a:t>
            </a:r>
            <a:endParaRPr lang="en-US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/>
          <a:stretch>
            <a:fillRect/>
          </a:stretch>
        </p:blipFill>
        <p:spPr bwMode="auto">
          <a:xfrm>
            <a:off x="1043608" y="980728"/>
            <a:ext cx="6792910" cy="499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rot="5400000" flipV="1">
            <a:off x="431499" y="5049222"/>
            <a:ext cx="936187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5400000">
            <a:off x="-603910" y="2956302"/>
            <a:ext cx="288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rgbClr val="00B050"/>
                </a:solidFill>
              </a:rPr>
              <a:t>Precision and Costs decrease</a:t>
            </a:r>
            <a:endParaRPr lang="en-IN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87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2974" y="-184966"/>
            <a:ext cx="5541989" cy="72008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6453336"/>
            <a:ext cx="471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800" dirty="0"/>
              <a:t>Machine drawing by K L Narayana, P </a:t>
            </a:r>
            <a:r>
              <a:rPr lang="en-IN" sz="800" dirty="0" err="1"/>
              <a:t>kannaiah</a:t>
            </a:r>
            <a:r>
              <a:rPr lang="en-IN" sz="800" dirty="0"/>
              <a:t> and V </a:t>
            </a:r>
            <a:r>
              <a:rPr lang="en-IN" sz="800" dirty="0" err="1"/>
              <a:t>reddy</a:t>
            </a:r>
            <a:endParaRPr lang="en-IN" sz="800" dirty="0"/>
          </a:p>
        </p:txBody>
      </p:sp>
      <p:sp>
        <p:nvSpPr>
          <p:cNvPr id="2" name="Rectangle 1"/>
          <p:cNvSpPr/>
          <p:nvPr/>
        </p:nvSpPr>
        <p:spPr>
          <a:xfrm>
            <a:off x="1653580" y="1105694"/>
            <a:ext cx="6228000" cy="252000"/>
          </a:xfrm>
          <a:prstGeom prst="rect">
            <a:avLst/>
          </a:prstGeom>
          <a:solidFill>
            <a:srgbClr val="FFC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718963" y="1363075"/>
            <a:ext cx="934617" cy="4608000"/>
          </a:xfrm>
          <a:prstGeom prst="rect">
            <a:avLst/>
          </a:prstGeom>
          <a:solidFill>
            <a:srgbClr val="FFC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110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620688"/>
            <a:ext cx="575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Are </a:t>
            </a:r>
            <a:r>
              <a:rPr lang="en-GB" b="1" dirty="0" smtClean="0">
                <a:solidFill>
                  <a:srgbClr val="C00000"/>
                </a:solidFill>
              </a:rPr>
              <a:t>Fundamental deviations </a:t>
            </a:r>
            <a:r>
              <a:rPr lang="en-GB" dirty="0" smtClean="0">
                <a:solidFill>
                  <a:srgbClr val="C00000"/>
                </a:solidFill>
              </a:rPr>
              <a:t>and </a:t>
            </a:r>
            <a:r>
              <a:rPr lang="en-GB" b="1" dirty="0" smtClean="0">
                <a:solidFill>
                  <a:srgbClr val="C00000"/>
                </a:solidFill>
              </a:rPr>
              <a:t>Tolerance grades </a:t>
            </a:r>
            <a:r>
              <a:rPr lang="en-GB" dirty="0" smtClean="0">
                <a:solidFill>
                  <a:srgbClr val="C00000"/>
                </a:solidFill>
              </a:rPr>
              <a:t>related?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778" y="908720"/>
            <a:ext cx="794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HOLES</a:t>
            </a:r>
            <a:endParaRPr lang="en-IN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35" t="11371" r="10274" b="6927"/>
          <a:stretch/>
        </p:blipFill>
        <p:spPr>
          <a:xfrm>
            <a:off x="755576" y="1628800"/>
            <a:ext cx="7776864" cy="398176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4499992" y="1484784"/>
            <a:ext cx="936187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71800" y="1259468"/>
            <a:ext cx="2000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rgbClr val="00B050"/>
                </a:solidFill>
              </a:rPr>
              <a:t>Tolerance Grade</a:t>
            </a:r>
            <a:endParaRPr lang="en-IN" dirty="0">
              <a:solidFill>
                <a:srgbClr val="00B05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 flipV="1">
            <a:off x="102815" y="4777082"/>
            <a:ext cx="936187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5400000">
            <a:off x="-625168" y="2928244"/>
            <a:ext cx="2392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rgbClr val="00B050"/>
                </a:solidFill>
              </a:rPr>
              <a:t>Fundamental Deviation</a:t>
            </a:r>
            <a:endParaRPr lang="en-IN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0112" y="908720"/>
            <a:ext cx="3058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Entries in BOLD recommended</a:t>
            </a:r>
            <a:endParaRPr lang="en-IN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68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620688"/>
            <a:ext cx="575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Are </a:t>
            </a:r>
            <a:r>
              <a:rPr lang="en-GB" b="1" dirty="0" smtClean="0">
                <a:solidFill>
                  <a:srgbClr val="C00000"/>
                </a:solidFill>
              </a:rPr>
              <a:t>Fundamental deviations </a:t>
            </a:r>
            <a:r>
              <a:rPr lang="en-GB" dirty="0" smtClean="0">
                <a:solidFill>
                  <a:srgbClr val="C00000"/>
                </a:solidFill>
              </a:rPr>
              <a:t>and </a:t>
            </a:r>
            <a:r>
              <a:rPr lang="en-GB" b="1" dirty="0" smtClean="0">
                <a:solidFill>
                  <a:srgbClr val="C00000"/>
                </a:solidFill>
              </a:rPr>
              <a:t>Tolerance grades </a:t>
            </a:r>
            <a:r>
              <a:rPr lang="en-GB" dirty="0" smtClean="0">
                <a:solidFill>
                  <a:srgbClr val="C00000"/>
                </a:solidFill>
              </a:rPr>
              <a:t>related?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778" y="908720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SHAFT</a:t>
            </a:r>
            <a:endParaRPr lang="en-IN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78" t="13262" r="10354" b="4468"/>
          <a:stretch/>
        </p:blipFill>
        <p:spPr>
          <a:xfrm>
            <a:off x="755577" y="1625717"/>
            <a:ext cx="7776864" cy="402248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499992" y="1484784"/>
            <a:ext cx="936187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71800" y="1259468"/>
            <a:ext cx="2000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rgbClr val="00B050"/>
                </a:solidFill>
              </a:rPr>
              <a:t>Tolerance Grade</a:t>
            </a:r>
            <a:endParaRPr lang="en-IN" dirty="0">
              <a:solidFill>
                <a:srgbClr val="00B05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V="1">
            <a:off x="102815" y="4777082"/>
            <a:ext cx="936187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5400000">
            <a:off x="-625168" y="2928244"/>
            <a:ext cx="2392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rgbClr val="00B050"/>
                </a:solidFill>
              </a:rPr>
              <a:t>Fundamental Deviation</a:t>
            </a:r>
            <a:endParaRPr lang="en-IN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0112" y="908720"/>
            <a:ext cx="3058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Entries in BOLD recommended</a:t>
            </a:r>
            <a:endParaRPr lang="en-IN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1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01" y="1920212"/>
            <a:ext cx="6176349" cy="41100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65846" y="0"/>
            <a:ext cx="65518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TOLERANCES</a:t>
            </a:r>
            <a:endParaRPr lang="en-IN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FITS AND CLEARANCES</a:t>
            </a:r>
            <a:endParaRPr lang="en-IN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864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052736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u="sng" dirty="0" smtClean="0"/>
              <a:t>Hole Basis System</a:t>
            </a:r>
            <a:endParaRPr lang="en-IN" sz="2000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422195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lower </a:t>
            </a:r>
            <a:r>
              <a:rPr lang="en-US" dirty="0" smtClean="0"/>
              <a:t>deviation (Fundamental deviation) </a:t>
            </a:r>
            <a:r>
              <a:rPr lang="en-US" dirty="0"/>
              <a:t>of the hole is zero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Letter symbol is ‘H’.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Tools like drills, reamers, </a:t>
            </a:r>
            <a:r>
              <a:rPr lang="en-US" dirty="0" err="1" smtClean="0"/>
              <a:t>etc</a:t>
            </a:r>
            <a:r>
              <a:rPr lang="en-US" dirty="0" smtClean="0"/>
              <a:t> are used for manufacturing the hole.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Most preferred method because machining of hole is much costlier than shaft.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4437112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u="sng" dirty="0" smtClean="0"/>
              <a:t>Shaft Basis System</a:t>
            </a:r>
            <a:endParaRPr lang="en-IN" sz="20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4837222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he upper deviation (Fundamental deviation) </a:t>
            </a:r>
            <a:r>
              <a:rPr lang="en-US" dirty="0"/>
              <a:t>of the </a:t>
            </a:r>
            <a:r>
              <a:rPr lang="en-US" dirty="0" smtClean="0"/>
              <a:t>shaft is </a:t>
            </a:r>
            <a:r>
              <a:rPr lang="en-US" dirty="0"/>
              <a:t>zero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Letter symbol is ‘h’.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preferred </a:t>
            </a:r>
            <a:r>
              <a:rPr lang="en-US" dirty="0"/>
              <a:t>by </a:t>
            </a:r>
            <a:r>
              <a:rPr lang="en-US" dirty="0" smtClean="0"/>
              <a:t>industries </a:t>
            </a:r>
            <a:r>
              <a:rPr lang="en-US" dirty="0"/>
              <a:t>using semi-finished shafting as </a:t>
            </a:r>
            <a:r>
              <a:rPr lang="en-US" dirty="0" smtClean="0"/>
              <a:t>raw materials</a:t>
            </a:r>
            <a:r>
              <a:rPr lang="en-US" dirty="0"/>
              <a:t>, </a:t>
            </a:r>
            <a:r>
              <a:rPr lang="en-US" i="1" dirty="0"/>
              <a:t>e.g., </a:t>
            </a:r>
            <a:r>
              <a:rPr lang="en-US" dirty="0"/>
              <a:t>textile </a:t>
            </a:r>
            <a:r>
              <a:rPr lang="en-US" dirty="0" smtClean="0"/>
              <a:t>industries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569" t="55939" r="22102" b="12068"/>
          <a:stretch/>
        </p:blipFill>
        <p:spPr>
          <a:xfrm>
            <a:off x="1406922" y="2564904"/>
            <a:ext cx="7194251" cy="1882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9872" y="3705937"/>
            <a:ext cx="1352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 smtClean="0">
                <a:solidFill>
                  <a:srgbClr val="C00000"/>
                </a:solidFill>
              </a:rPr>
              <a:t>Interference</a:t>
            </a:r>
            <a:endParaRPr lang="en-IN" sz="16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3251" y="3651512"/>
            <a:ext cx="1445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C00000"/>
                </a:solidFill>
              </a:rPr>
              <a:t>Clearances</a:t>
            </a:r>
            <a:endParaRPr lang="en-IN" sz="16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9478" y="3672900"/>
            <a:ext cx="1352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 smtClean="0">
                <a:solidFill>
                  <a:srgbClr val="C00000"/>
                </a:solidFill>
              </a:rPr>
              <a:t>Transition</a:t>
            </a:r>
            <a:endParaRPr lang="en-IN" sz="16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48195" y="3674565"/>
            <a:ext cx="1352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 smtClean="0">
                <a:solidFill>
                  <a:srgbClr val="C00000"/>
                </a:solidFill>
              </a:rPr>
              <a:t>Interference</a:t>
            </a:r>
            <a:endParaRPr lang="en-IN" sz="16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1574" y="3620140"/>
            <a:ext cx="1445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C00000"/>
                </a:solidFill>
              </a:rPr>
              <a:t>Clearances</a:t>
            </a:r>
            <a:endParaRPr lang="en-IN" sz="16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47801" y="3641528"/>
            <a:ext cx="1352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 smtClean="0">
                <a:solidFill>
                  <a:srgbClr val="C00000"/>
                </a:solidFill>
              </a:rPr>
              <a:t>Transition</a:t>
            </a:r>
            <a:endParaRPr lang="en-IN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3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035"/>
          <a:stretch/>
        </p:blipFill>
        <p:spPr>
          <a:xfrm>
            <a:off x="4323600" y="1916832"/>
            <a:ext cx="4657781" cy="3024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611396"/>
            <a:ext cx="3168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GUIDELINES --- CLEARANCE FITS</a:t>
            </a:r>
            <a:endParaRPr lang="en-IN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752" t="8724" r="17908" b="5225"/>
          <a:stretch/>
        </p:blipFill>
        <p:spPr>
          <a:xfrm rot="16200000">
            <a:off x="-365066" y="1813338"/>
            <a:ext cx="5409637" cy="38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3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175824"/>
              </p:ext>
            </p:extLst>
          </p:nvPr>
        </p:nvGraphicFramePr>
        <p:xfrm>
          <a:off x="154798" y="908720"/>
          <a:ext cx="8856984" cy="5857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9411"/>
                <a:gridCol w="3655245"/>
                <a:gridCol w="2952328"/>
              </a:tblGrid>
              <a:tr h="279361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solidFill>
                            <a:sysClr val="windowText" lastClr="000000"/>
                          </a:solidFill>
                        </a:rPr>
                        <a:t>Hole-Shaft</a:t>
                      </a:r>
                      <a:r>
                        <a:rPr lang="en-IN" sz="1200" baseline="0" dirty="0" smtClean="0">
                          <a:solidFill>
                            <a:sysClr val="windowText" lastClr="000000"/>
                          </a:solidFill>
                        </a:rPr>
                        <a:t> Combination</a:t>
                      </a:r>
                      <a:endParaRPr lang="en-IN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solidFill>
                            <a:sysClr val="windowText" lastClr="000000"/>
                          </a:solidFill>
                        </a:rPr>
                        <a:t>Description</a:t>
                      </a:r>
                      <a:endParaRPr lang="en-IN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solidFill>
                            <a:sysClr val="windowText" lastClr="000000"/>
                          </a:solidFill>
                        </a:rPr>
                        <a:t>Uses</a:t>
                      </a:r>
                      <a:endParaRPr lang="en-IN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9951">
                <a:tc>
                  <a:txBody>
                    <a:bodyPr/>
                    <a:lstStyle/>
                    <a:p>
                      <a:r>
                        <a:rPr lang="en-US" sz="1200" u="sng" dirty="0" smtClean="0"/>
                        <a:t>H11/a11, </a:t>
                      </a:r>
                      <a:r>
                        <a:rPr lang="en-US" sz="1200" b="1" u="sng" dirty="0" smtClean="0"/>
                        <a:t>H11/c11</a:t>
                      </a:r>
                      <a:r>
                        <a:rPr lang="en-US" sz="1200" u="sng" dirty="0" smtClean="0"/>
                        <a:t>, H11/c9, H11/d11, A11/h11, </a:t>
                      </a:r>
                      <a:r>
                        <a:rPr lang="en-US" sz="1200" b="1" u="sng" dirty="0" smtClean="0"/>
                        <a:t>C11/h11</a:t>
                      </a:r>
                      <a:r>
                        <a:rPr lang="en-US" sz="1200" u="sng" dirty="0" smtClean="0"/>
                        <a:t>, D11/h11</a:t>
                      </a:r>
                      <a:endParaRPr lang="en-IN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Fits with great clearances with parts having great tolerances.</a:t>
                      </a:r>
                      <a:br>
                        <a:rPr lang="en-US" sz="1200" dirty="0" smtClean="0"/>
                      </a:br>
                      <a:endParaRPr lang="en-IN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Pivots, latches, fits of parts exposed to corrosive effects, contamination with dust and thermal or mechanical deformations</a:t>
                      </a:r>
                      <a:endParaRPr lang="en-IN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628">
                <a:tc>
                  <a:txBody>
                    <a:bodyPr/>
                    <a:lstStyle/>
                    <a:p>
                      <a:r>
                        <a:rPr lang="en-US" sz="1200" u="sng" dirty="0" smtClean="0"/>
                        <a:t>H9/C9, H9/d10,</a:t>
                      </a:r>
                      <a:r>
                        <a:rPr lang="en-US" sz="1200" b="1" u="sng" dirty="0" smtClean="0"/>
                        <a:t> H9/d9</a:t>
                      </a:r>
                      <a:r>
                        <a:rPr lang="en-US" sz="1200" u="sng" dirty="0" smtClean="0"/>
                        <a:t>, H8/d9, H8/d8, </a:t>
                      </a:r>
                      <a:r>
                        <a:rPr lang="en-US" sz="1200" b="1" u="sng" dirty="0" smtClean="0"/>
                        <a:t>D10/h9</a:t>
                      </a:r>
                      <a:r>
                        <a:rPr lang="en-US" sz="1200" u="sng" dirty="0" smtClean="0"/>
                        <a:t>, D9/h9, D9/h8</a:t>
                      </a:r>
                      <a:endParaRPr lang="en-IN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Running fits with greater clearances without any special requirements for accuracy of guiding shafts.</a:t>
                      </a:r>
                      <a:endParaRPr lang="en-IN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Multiple fits of shafts of production and piston machines, parts rotating very rarely or only swinging.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628">
                <a:tc>
                  <a:txBody>
                    <a:bodyPr/>
                    <a:lstStyle/>
                    <a:p>
                      <a:r>
                        <a:rPr lang="en-US" sz="1200" b="1" u="sng" dirty="0" smtClean="0"/>
                        <a:t>H9/e9</a:t>
                      </a:r>
                      <a:r>
                        <a:rPr lang="en-US" sz="1200" u="sng" dirty="0" smtClean="0"/>
                        <a:t>, </a:t>
                      </a:r>
                      <a:r>
                        <a:rPr lang="en-US" sz="1200" b="1" u="sng" dirty="0" smtClean="0"/>
                        <a:t>H8/e8</a:t>
                      </a:r>
                      <a:r>
                        <a:rPr lang="en-US" sz="1200" u="sng" dirty="0" smtClean="0"/>
                        <a:t>, H7/e7, </a:t>
                      </a:r>
                      <a:r>
                        <a:rPr lang="en-US" sz="1200" b="1" u="sng" dirty="0" smtClean="0"/>
                        <a:t>E9/h9</a:t>
                      </a:r>
                      <a:r>
                        <a:rPr lang="en-US" sz="1200" u="sng" dirty="0" smtClean="0"/>
                        <a:t>, E8/h8, E8/h7</a:t>
                      </a:r>
                      <a:endParaRPr lang="en-IN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Running fits with greater clearances without any special requirements for fit accuracy</a:t>
                      </a:r>
                      <a:endParaRPr lang="en-IN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Main fits of machine tools. General fits of shafts, regulator bearings, machine tool spindles, sliding rods.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34950">
                <a:tc>
                  <a:txBody>
                    <a:bodyPr/>
                    <a:lstStyle/>
                    <a:p>
                      <a:r>
                        <a:rPr lang="en-US" sz="1200" u="sng" dirty="0" smtClean="0"/>
                        <a:t>H9/f8, H8/f8, </a:t>
                      </a:r>
                      <a:r>
                        <a:rPr lang="en-US" sz="1200" b="1" u="sng" dirty="0" smtClean="0"/>
                        <a:t>H8/f7</a:t>
                      </a:r>
                      <a:r>
                        <a:rPr lang="en-US" sz="1200" u="sng" dirty="0" smtClean="0"/>
                        <a:t>, </a:t>
                      </a:r>
                      <a:r>
                        <a:rPr lang="en-US" sz="1200" b="1" u="sng" dirty="0" smtClean="0"/>
                        <a:t>H7/f7</a:t>
                      </a:r>
                      <a:r>
                        <a:rPr lang="en-US" sz="1200" u="sng" dirty="0" smtClean="0"/>
                        <a:t>, F8/h7, </a:t>
                      </a:r>
                      <a:r>
                        <a:rPr lang="en-US" sz="1200" b="1" u="sng" dirty="0" smtClean="0"/>
                        <a:t>F8/h6</a:t>
                      </a:r>
                      <a:endParaRPr lang="en-IN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Running fits with smaller clearances with general requirements for fit accuracy</a:t>
                      </a:r>
                      <a:endParaRPr lang="en-IN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Main fits of machine tools. General fits of shafts, regulator bearings, machine tool spindles, sliding rods.</a:t>
                      </a:r>
                    </a:p>
                    <a:p>
                      <a:endParaRPr lang="en-IN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98272">
                <a:tc>
                  <a:txBody>
                    <a:bodyPr/>
                    <a:lstStyle/>
                    <a:p>
                      <a:r>
                        <a:rPr lang="en-US" sz="1200" u="sng" dirty="0" smtClean="0"/>
                        <a:t>H8/g7, </a:t>
                      </a:r>
                      <a:r>
                        <a:rPr lang="en-US" sz="1200" b="1" u="sng" dirty="0" smtClean="0"/>
                        <a:t>H7/g6</a:t>
                      </a:r>
                      <a:r>
                        <a:rPr lang="en-US" sz="1200" u="sng" dirty="0" smtClean="0"/>
                        <a:t>, </a:t>
                      </a:r>
                      <a:r>
                        <a:rPr lang="en-US" sz="1200" b="1" u="sng" dirty="0" smtClean="0"/>
                        <a:t>G7/h6</a:t>
                      </a:r>
                      <a:endParaRPr lang="en-IN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Running fits with very small clearances for accurate guiding of shafts. Without any noticeable clearance after assembly.</a:t>
                      </a:r>
                      <a:endParaRPr lang="en-IN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Parts of machine tools, sliding gears and clutch disks, crankshaft journals, pistons of hydraulic machines, rods sliding in bearings, grinding machine spindles.</a:t>
                      </a:r>
                    </a:p>
                    <a:p>
                      <a:endParaRPr lang="en-IN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4950">
                <a:tc>
                  <a:txBody>
                    <a:bodyPr/>
                    <a:lstStyle/>
                    <a:p>
                      <a:r>
                        <a:rPr lang="en-US" sz="1200" u="sng" dirty="0" smtClean="0"/>
                        <a:t>H11/h11, H11/h9</a:t>
                      </a:r>
                      <a:endParaRPr lang="en-IN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Slipping fits of parts with great tolerances. The parts can easily be slid one into the other and turn</a:t>
                      </a:r>
                      <a:endParaRPr lang="en-IN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Easily demountable parts, distance rings, parts of machines fixed to shafts using pins, bolts, rivets or welds.</a:t>
                      </a:r>
                    </a:p>
                    <a:p>
                      <a:endParaRPr lang="en-IN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98272">
                <a:tc>
                  <a:txBody>
                    <a:bodyPr/>
                    <a:lstStyle/>
                    <a:p>
                      <a:r>
                        <a:rPr lang="en-US" sz="1200" u="sng" dirty="0" smtClean="0"/>
                        <a:t>H8/h9, H8/h8, H8/h7, </a:t>
                      </a:r>
                      <a:r>
                        <a:rPr lang="en-US" sz="1200" b="1" u="sng" dirty="0" smtClean="0"/>
                        <a:t>H7/h6</a:t>
                      </a:r>
                      <a:endParaRPr lang="en-IN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Sliding fits with very small clearances for precise guiding and </a:t>
                      </a:r>
                      <a:r>
                        <a:rPr lang="en-US" sz="1200" dirty="0" err="1" smtClean="0"/>
                        <a:t>centring</a:t>
                      </a:r>
                      <a:r>
                        <a:rPr lang="en-US" sz="1200" dirty="0" smtClean="0"/>
                        <a:t> of parts. Mounting by sliding on without use of any great force, after lubrication the parts can be turned and slid by hand. </a:t>
                      </a:r>
                      <a:endParaRPr lang="en-IN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Sliding fits with very small clearances for precise guiding and </a:t>
                      </a:r>
                      <a:r>
                        <a:rPr lang="en-US" sz="1200" dirty="0" err="1" smtClean="0"/>
                        <a:t>centring</a:t>
                      </a:r>
                      <a:r>
                        <a:rPr lang="en-US" sz="1200" dirty="0" smtClean="0"/>
                        <a:t> of parts. Mounting by sliding on without use of any great force, after lubrication the parts can be turned and slid by hand. </a:t>
                      </a:r>
                      <a:endParaRPr lang="en-IN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12" y="548680"/>
            <a:ext cx="3168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GUIDELINES --- CLEARANCE FITS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594846"/>
            <a:ext cx="432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C00000"/>
                </a:solidFill>
              </a:rPr>
              <a:t>Combinations recommended in </a:t>
            </a:r>
            <a:r>
              <a:rPr lang="en-GB" sz="1200" b="1" dirty="0" smtClean="0">
                <a:solidFill>
                  <a:srgbClr val="C00000"/>
                </a:solidFill>
              </a:rPr>
              <a:t>BOLD</a:t>
            </a:r>
            <a:endParaRPr lang="en-IN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2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316342"/>
              </p:ext>
            </p:extLst>
          </p:nvPr>
        </p:nvGraphicFramePr>
        <p:xfrm>
          <a:off x="4418074" y="833499"/>
          <a:ext cx="4599609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3203"/>
                <a:gridCol w="1533203"/>
                <a:gridCol w="1533203"/>
              </a:tblGrid>
              <a:tr h="402370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solidFill>
                            <a:schemeClr val="tx1"/>
                          </a:solidFill>
                        </a:rPr>
                        <a:t>Hole-Shaft</a:t>
                      </a:r>
                      <a:r>
                        <a:rPr lang="en-IN" sz="1200" baseline="0" dirty="0" smtClean="0">
                          <a:solidFill>
                            <a:schemeClr val="tx1"/>
                          </a:solidFill>
                        </a:rPr>
                        <a:t> Combination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solidFill>
                            <a:schemeClr val="tx1"/>
                          </a:solidFill>
                        </a:rPr>
                        <a:t>Description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solidFill>
                            <a:schemeClr val="tx1"/>
                          </a:solidFill>
                        </a:rPr>
                        <a:t>Uses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88219">
                <a:tc>
                  <a:txBody>
                    <a:bodyPr/>
                    <a:lstStyle/>
                    <a:p>
                      <a:r>
                        <a:rPr lang="en-US" sz="1200" u="sng" dirty="0" smtClean="0">
                          <a:solidFill>
                            <a:schemeClr val="tx1"/>
                          </a:solidFill>
                        </a:rPr>
                        <a:t>H8/j7, H7/js6, </a:t>
                      </a:r>
                      <a:r>
                        <a:rPr lang="en-US" sz="1200" b="1" u="sng" dirty="0" smtClean="0">
                          <a:solidFill>
                            <a:schemeClr val="tx1"/>
                          </a:solidFill>
                        </a:rPr>
                        <a:t>H7/j6</a:t>
                      </a:r>
                      <a:r>
                        <a:rPr lang="en-US" sz="1200" u="sng" dirty="0" smtClean="0">
                          <a:solidFill>
                            <a:schemeClr val="tx1"/>
                          </a:solidFill>
                        </a:rPr>
                        <a:t>, J7/h6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Tight fits with small clearances or negligible interference. The parts can be assembled or disassembled manually.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Easily dismountable fits of hubs of gears, pulleys and bushings, retaining rings, frequently removed bearing bushings.</a:t>
                      </a:r>
                    </a:p>
                    <a:p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88219">
                <a:tc>
                  <a:txBody>
                    <a:bodyPr/>
                    <a:lstStyle/>
                    <a:p>
                      <a:r>
                        <a:rPr lang="en-US" sz="1200" u="sng" dirty="0" smtClean="0">
                          <a:solidFill>
                            <a:schemeClr val="tx1"/>
                          </a:solidFill>
                        </a:rPr>
                        <a:t>H8/k7, </a:t>
                      </a:r>
                      <a:r>
                        <a:rPr lang="en-US" sz="1200" b="1" u="sng" dirty="0" smtClean="0">
                          <a:solidFill>
                            <a:schemeClr val="tx1"/>
                          </a:solidFill>
                        </a:rPr>
                        <a:t>H7/k6</a:t>
                      </a:r>
                      <a:r>
                        <a:rPr lang="en-US" sz="1200" u="sng" dirty="0" smtClean="0">
                          <a:solidFill>
                            <a:schemeClr val="tx1"/>
                          </a:solidFill>
                        </a:rPr>
                        <a:t>, K8/h7, </a:t>
                      </a:r>
                      <a:r>
                        <a:rPr lang="en-US" sz="1200" b="1" u="sng" dirty="0" smtClean="0">
                          <a:solidFill>
                            <a:schemeClr val="tx1"/>
                          </a:solidFill>
                        </a:rPr>
                        <a:t>K7/h6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Similar fits with small clearances or small interferences. The parts can be assembled or disassembled without great force using a rubber mallet.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Demountable fits of hubs of gears and pulleys, manual wheels, clutches, brake disks.</a:t>
                      </a:r>
                    </a:p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91360">
                <a:tc>
                  <a:txBody>
                    <a:bodyPr/>
                    <a:lstStyle/>
                    <a:p>
                      <a:r>
                        <a:rPr lang="en-US" sz="1200" u="sng" dirty="0" smtClean="0">
                          <a:solidFill>
                            <a:schemeClr val="tx1"/>
                          </a:solidFill>
                        </a:rPr>
                        <a:t>H8/p7, H8/m7, H8/n7, H7/m6, </a:t>
                      </a:r>
                      <a:r>
                        <a:rPr lang="en-US" sz="1200" b="1" u="sng" dirty="0" smtClean="0">
                          <a:solidFill>
                            <a:schemeClr val="tx1"/>
                          </a:solidFill>
                        </a:rPr>
                        <a:t>H7/n6</a:t>
                      </a:r>
                      <a:r>
                        <a:rPr lang="en-US" sz="1200" u="sng" dirty="0" smtClean="0">
                          <a:solidFill>
                            <a:schemeClr val="tx1"/>
                          </a:solidFill>
                        </a:rPr>
                        <a:t>, M8/h6, N8/h7, </a:t>
                      </a:r>
                      <a:r>
                        <a:rPr lang="en-US" sz="1200" b="1" u="sng" dirty="0" smtClean="0">
                          <a:solidFill>
                            <a:schemeClr val="tx1"/>
                          </a:solidFill>
                        </a:rPr>
                        <a:t>N7/h6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Fixed fits with negligible clearances or small interferences. Mounting of fits using pressing and light force.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Fixed plugs, driven bushings, armatures of electric motors on shafts, gear rims, flushed bolts.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97723" y="624990"/>
            <a:ext cx="432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C00000"/>
                </a:solidFill>
              </a:rPr>
              <a:t>Combinations recommended in </a:t>
            </a:r>
            <a:r>
              <a:rPr lang="en-GB" sz="1200" b="1" dirty="0" smtClean="0">
                <a:solidFill>
                  <a:srgbClr val="C00000"/>
                </a:solidFill>
              </a:rPr>
              <a:t>BOLD</a:t>
            </a:r>
            <a:endParaRPr lang="en-IN" sz="1200" b="1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4752" t="8724" r="17908" b="5225"/>
          <a:stretch/>
        </p:blipFill>
        <p:spPr>
          <a:xfrm rot="16200000">
            <a:off x="-365066" y="1813338"/>
            <a:ext cx="5409637" cy="38884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548680"/>
            <a:ext cx="3215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GUIDELINES --- TRANSITION FITS</a:t>
            </a:r>
            <a:endParaRPr lang="en-IN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5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521979"/>
              </p:ext>
            </p:extLst>
          </p:nvPr>
        </p:nvGraphicFramePr>
        <p:xfrm>
          <a:off x="4644008" y="1052736"/>
          <a:ext cx="4383582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1194"/>
                <a:gridCol w="1461194"/>
                <a:gridCol w="146119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Hole-Shaft</a:t>
                      </a:r>
                      <a:r>
                        <a:rPr lang="en-IN" sz="12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Combination</a:t>
                      </a:r>
                      <a:endParaRPr lang="en-IN" sz="12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Description</a:t>
                      </a:r>
                      <a:endParaRPr lang="en-IN" sz="12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Uses</a:t>
                      </a:r>
                      <a:endParaRPr lang="en-IN" sz="12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u="sng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H8/r7, </a:t>
                      </a:r>
                      <a:r>
                        <a:rPr lang="en-US" sz="1200" b="1" u="sng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H7/p6</a:t>
                      </a:r>
                      <a:r>
                        <a:rPr lang="en-US" sz="1200" u="sng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, </a:t>
                      </a:r>
                      <a:r>
                        <a:rPr lang="en-US" sz="1200" b="1" u="sng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H7/r6</a:t>
                      </a:r>
                      <a:r>
                        <a:rPr lang="en-US" sz="1200" u="sng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, </a:t>
                      </a:r>
                      <a:r>
                        <a:rPr lang="en-US" sz="1200" b="1" u="sng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P7/h6</a:t>
                      </a:r>
                      <a:r>
                        <a:rPr lang="en-US" sz="1200" u="sng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, R7/h6</a:t>
                      </a:r>
                      <a:endParaRPr lang="en-IN" sz="12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Pressed fits with guaranteed interference. Assembly of the parts can be carried out using cold pressing.</a:t>
                      </a:r>
                      <a:endParaRPr lang="en-IN" sz="12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Hubs of clutch disks, bearing bushings.</a:t>
                      </a:r>
                    </a:p>
                    <a:p>
                      <a:endParaRPr lang="en-IN" sz="12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u="sng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H8/s7, H8/t7, </a:t>
                      </a:r>
                      <a:r>
                        <a:rPr lang="en-US" sz="1200" b="1" u="sng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H7/s6</a:t>
                      </a:r>
                      <a:r>
                        <a:rPr lang="en-US" sz="1200" u="sng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, H7/t6, </a:t>
                      </a:r>
                      <a:r>
                        <a:rPr lang="en-US" sz="1200" b="1" u="sng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S7/h6</a:t>
                      </a:r>
                      <a:r>
                        <a:rPr lang="en-US" sz="1200" u="sng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, T7/h6</a:t>
                      </a:r>
                      <a:endParaRPr lang="en-IN" sz="12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Pressed fits with medium interference. Assembly of parts using hot pressing. Assembly using cold pressing only with use of large forces.</a:t>
                      </a:r>
                      <a:endParaRPr lang="en-IN" sz="12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Permanent coupling of gears with shafts, bearing bushings.</a:t>
                      </a:r>
                    </a:p>
                    <a:p>
                      <a:endParaRPr lang="en-US" sz="12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u="sng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H8/u8, H8/u7, H8/x8, H7/u6, U8/h7, U7/h6</a:t>
                      </a:r>
                      <a:endParaRPr lang="en-IN" sz="12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Pressed fits with big interferences. Assembly using pressing and great forces under different temperatures of the parts.</a:t>
                      </a:r>
                      <a:endParaRPr lang="en-IN" sz="12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permanent couplings of gears with shafts, flanges. </a:t>
                      </a:r>
                      <a:endParaRPr lang="en-IN" sz="1200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  <a:p>
                      <a:endParaRPr lang="en-US" sz="12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16016" y="780805"/>
            <a:ext cx="432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C00000"/>
                </a:solidFill>
              </a:rPr>
              <a:t>Combinations recommended in </a:t>
            </a:r>
            <a:r>
              <a:rPr lang="en-GB" sz="1200" b="1" dirty="0" smtClean="0">
                <a:solidFill>
                  <a:srgbClr val="C00000"/>
                </a:solidFill>
              </a:rPr>
              <a:t>BOLD</a:t>
            </a:r>
            <a:endParaRPr lang="en-IN" sz="1200" b="1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4752" t="8724" r="17908" b="5225"/>
          <a:stretch/>
        </p:blipFill>
        <p:spPr>
          <a:xfrm rot="16200000">
            <a:off x="-365066" y="1813338"/>
            <a:ext cx="5409637" cy="38884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548680"/>
            <a:ext cx="345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GUIDELINES --- INTERFERENCE FITS</a:t>
            </a:r>
            <a:endParaRPr lang="en-IN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9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864096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3528" y="404664"/>
            <a:ext cx="1269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HOLE BASIS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5998708"/>
            <a:ext cx="619268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NOTE: CHANGE SIGNS AND CHANGE LETTER CASE</a:t>
            </a:r>
          </a:p>
          <a:p>
            <a:r>
              <a:rPr lang="en-GB" b="1" dirty="0">
                <a:solidFill>
                  <a:srgbClr val="C00000"/>
                </a:solidFill>
              </a:rPr>
              <a:t>	</a:t>
            </a:r>
            <a:r>
              <a:rPr lang="en-GB" b="1" i="1" dirty="0" smtClean="0">
                <a:solidFill>
                  <a:srgbClr val="C00000"/>
                </a:solidFill>
              </a:rPr>
              <a:t>fundamental deviations are SYMMETRIC</a:t>
            </a:r>
            <a:endParaRPr lang="en-IN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4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7977" y="2235603"/>
            <a:ext cx="3277321" cy="42582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117359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What is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3026480" y="1170132"/>
            <a:ext cx="140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25 H 7  f 6</a:t>
            </a:r>
            <a:endParaRPr lang="en-IN" sz="2000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 flipH="1">
            <a:off x="2745856" y="1481930"/>
            <a:ext cx="432048" cy="57606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30476" y="197492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Basic Size</a:t>
            </a:r>
            <a:endParaRPr lang="en-IN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036628" y="1487359"/>
            <a:ext cx="406275" cy="5298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322686" y="1393436"/>
            <a:ext cx="71091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42902" y="1895277"/>
            <a:ext cx="322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Fundamental Deviation of shaft</a:t>
            </a:r>
            <a:endParaRPr lang="en-IN" dirty="0"/>
          </a:p>
        </p:txBody>
      </p:sp>
      <p:sp>
        <p:nvSpPr>
          <p:cNvPr id="17" name="TextBox 16"/>
          <p:cNvSpPr txBox="1"/>
          <p:nvPr/>
        </p:nvSpPr>
        <p:spPr>
          <a:xfrm>
            <a:off x="4972892" y="1152308"/>
            <a:ext cx="196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Tolerance Grade</a:t>
            </a:r>
            <a:endParaRPr lang="en-IN" dirty="0"/>
          </a:p>
        </p:txBody>
      </p:sp>
      <p:sp>
        <p:nvSpPr>
          <p:cNvPr id="19" name="TextBox 18"/>
          <p:cNvSpPr txBox="1"/>
          <p:nvPr/>
        </p:nvSpPr>
        <p:spPr>
          <a:xfrm>
            <a:off x="310296" y="2434175"/>
            <a:ext cx="372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u="sng" dirty="0" smtClean="0"/>
              <a:t>Calculation Procedure for </a:t>
            </a:r>
            <a:r>
              <a:rPr lang="en-IN" b="1" u="sng" dirty="0" smtClean="0"/>
              <a:t>IT6 (SHAFT)</a:t>
            </a:r>
            <a:endParaRPr lang="en-IN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43989" y="2854526"/>
                <a:ext cx="4387860" cy="3157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IN" sz="1400" dirty="0" smtClean="0"/>
                  <a:t>Calculate the geometric mean size , D.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IN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  <m:r>
                            <a:rPr lang="en-IN" sz="14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</m:rad>
                      <m:r>
                        <a:rPr lang="en-IN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0" i="0" smtClean="0">
                          <a:latin typeface="Cambria Math" panose="02040503050406030204" pitchFamily="18" charset="0"/>
                        </a:rPr>
                        <m:t>23.2378 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IN" sz="1400" b="0" dirty="0" smtClean="0"/>
              </a:p>
              <a:p>
                <a:pPr lvl="1"/>
                <a:endParaRPr lang="en-GB" sz="1400" b="0" dirty="0" smtClean="0"/>
              </a:p>
              <a:p>
                <a:pPr lvl="1"/>
                <a:endParaRPr lang="en-GB" sz="1400" b="0" dirty="0" smtClean="0"/>
              </a:p>
              <a:p>
                <a:pPr lvl="1"/>
                <a:endParaRPr lang="en-IN" sz="1400" b="0" dirty="0" smtClean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N" sz="1400" dirty="0" smtClean="0"/>
                  <a:t>Calculate standard tolerance unit , </a:t>
                </a:r>
                <a:r>
                  <a:rPr lang="en-IN" sz="1400" dirty="0" err="1" smtClean="0"/>
                  <a:t>i</a:t>
                </a:r>
                <a:r>
                  <a:rPr lang="en-IN" sz="1400" dirty="0" smtClean="0"/>
                  <a:t>.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=0.45</m:t>
                      </m:r>
                      <m:rad>
                        <m:radPr>
                          <m:ctrlPr>
                            <a:rPr lang="en-I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a:rPr lang="en-IN" sz="1400" b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g>
                        <m:e>
                          <m:r>
                            <a:rPr lang="en-I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</m:rad>
                      <m:r>
                        <a:rPr lang="en-IN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+0.001×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IN" sz="1400" dirty="0" smtClean="0"/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=1.307 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IN" sz="1400" dirty="0" smtClean="0"/>
              </a:p>
              <a:p>
                <a:pPr lvl="2"/>
                <a:endParaRPr lang="en-GB" sz="1400" dirty="0" smtClean="0"/>
              </a:p>
              <a:p>
                <a:pPr lvl="2"/>
                <a:endParaRPr lang="en-GB" sz="1400" dirty="0"/>
              </a:p>
              <a:p>
                <a:pPr lvl="2"/>
                <a:endParaRPr lang="en-IN" sz="1400" dirty="0" smtClean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N" sz="1400" dirty="0" smtClean="0"/>
                  <a:t>Tolerance grade is IT6 which means</a:t>
                </a:r>
              </a:p>
              <a:p>
                <a:pPr lvl="2"/>
                <a:r>
                  <a:rPr lang="en-IN" sz="1400" b="0" dirty="0" smtClean="0"/>
                  <a:t>Tolerance</a:t>
                </a:r>
                <a14:m>
                  <m:oMath xmlns:m="http://schemas.openxmlformats.org/officeDocument/2006/math">
                    <m:r>
                      <a:rPr lang="en-IN" sz="1400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IN" sz="1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IN" sz="1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IN" sz="1400" b="0" dirty="0" smtClean="0"/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13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07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b="0" dirty="0" smtClean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89" y="2854526"/>
                <a:ext cx="4387860" cy="3157916"/>
              </a:xfrm>
              <a:prstGeom prst="rect">
                <a:avLst/>
              </a:prstGeom>
              <a:blipFill rotWithShape="0">
                <a:blip r:embed="rId4"/>
                <a:stretch>
                  <a:fillRect l="-556" t="-57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/>
          <p:cNvSpPr/>
          <p:nvPr/>
        </p:nvSpPr>
        <p:spPr>
          <a:xfrm>
            <a:off x="4724695" y="3944363"/>
            <a:ext cx="540000" cy="18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Rounded Rectangle 35"/>
          <p:cNvSpPr/>
          <p:nvPr/>
        </p:nvSpPr>
        <p:spPr>
          <a:xfrm>
            <a:off x="6699083" y="3944363"/>
            <a:ext cx="216000" cy="180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685" y="2171397"/>
            <a:ext cx="4666863" cy="46897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8809" y="2973723"/>
            <a:ext cx="243644" cy="1775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 17"/>
          <p:cNvSpPr/>
          <p:nvPr/>
        </p:nvSpPr>
        <p:spPr>
          <a:xfrm>
            <a:off x="5105073" y="2405884"/>
            <a:ext cx="324000" cy="1775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1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6" grpId="0"/>
      <p:bldP spid="17" grpId="0"/>
      <p:bldP spid="19" grpId="0"/>
      <p:bldP spid="32" grpId="0" animBg="1"/>
      <p:bldP spid="36" grpId="0" animBg="1"/>
      <p:bldP spid="20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7570" y="2280369"/>
            <a:ext cx="4727188" cy="2875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26480" y="1170132"/>
            <a:ext cx="140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25 H 7  f 6</a:t>
            </a:r>
            <a:endParaRPr lang="en-IN" sz="2000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 flipH="1">
            <a:off x="2745856" y="1481930"/>
            <a:ext cx="432048" cy="57606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30476" y="197492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Basic Size</a:t>
            </a:r>
            <a:endParaRPr lang="en-IN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036628" y="1487359"/>
            <a:ext cx="406275" cy="5298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322686" y="1393436"/>
            <a:ext cx="71091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42902" y="1895277"/>
            <a:ext cx="322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Fundamental Deviation of shaft</a:t>
            </a:r>
            <a:endParaRPr lang="en-IN" dirty="0"/>
          </a:p>
        </p:txBody>
      </p:sp>
      <p:sp>
        <p:nvSpPr>
          <p:cNvPr id="17" name="TextBox 16"/>
          <p:cNvSpPr txBox="1"/>
          <p:nvPr/>
        </p:nvSpPr>
        <p:spPr>
          <a:xfrm>
            <a:off x="4972892" y="1152308"/>
            <a:ext cx="196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Tolerance Grade</a:t>
            </a:r>
            <a:endParaRPr lang="en-IN" dirty="0"/>
          </a:p>
        </p:txBody>
      </p:sp>
      <p:sp>
        <p:nvSpPr>
          <p:cNvPr id="19" name="TextBox 18"/>
          <p:cNvSpPr txBox="1"/>
          <p:nvPr/>
        </p:nvSpPr>
        <p:spPr>
          <a:xfrm>
            <a:off x="310296" y="2434175"/>
            <a:ext cx="3726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u="sng" dirty="0" smtClean="0"/>
              <a:t>Calculation Procedure for </a:t>
            </a:r>
            <a:r>
              <a:rPr lang="en-IN" b="1" u="sng" dirty="0" smtClean="0"/>
              <a:t>Fundamental Deviation (SHAFT)</a:t>
            </a:r>
            <a:endParaRPr lang="en-IN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43989" y="3269883"/>
                <a:ext cx="4387860" cy="2893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2"/>
                <a:endParaRPr lang="en-IN" sz="1400" dirty="0" smtClean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N" sz="1400" dirty="0" smtClean="0"/>
                  <a:t>Calculate for fundamental deviation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 2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N" sz="1400" dirty="0" smtClean="0"/>
              </a:p>
              <a:p>
                <a:pPr marL="342900" indent="-342900">
                  <a:buFont typeface="+mj-lt"/>
                  <a:buAutoNum type="arabicPeriod"/>
                </a:pPr>
                <a:endParaRPr lang="en-IN" sz="1400" dirty="0" smtClean="0"/>
              </a:p>
              <a:p>
                <a:pPr marL="342900" indent="-342900">
                  <a:buFont typeface="+mj-lt"/>
                  <a:buAutoNum type="arabicPeriod"/>
                </a:pPr>
                <a:endParaRPr lang="en-IN" sz="14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N" sz="1400" dirty="0" smtClean="0"/>
                  <a:t>Upper Limit (Max. Diameter) =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en-IN" sz="1400" b="0" i="1" smtClean="0">
                        <a:latin typeface="Cambria Math" panose="02040503050406030204" pitchFamily="18" charset="0"/>
                      </a:rPr>
                      <m:t>−0.0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IN" sz="1400" b="0" dirty="0" smtClean="0"/>
              </a:p>
              <a:p>
                <a:pPr lvl="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.9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IN" sz="1400" dirty="0" smtClean="0"/>
              </a:p>
              <a:p>
                <a:pPr marL="342900" indent="-342900">
                  <a:buFont typeface="+mj-lt"/>
                  <a:buAutoNum type="arabicPeriod"/>
                </a:pPr>
                <a:endParaRPr lang="en-IN" sz="1400" dirty="0" smtClean="0"/>
              </a:p>
              <a:p>
                <a:pPr marL="342900" indent="-342900">
                  <a:buFont typeface="+mj-lt"/>
                  <a:buAutoNum type="arabicPeriod"/>
                </a:pPr>
                <a:endParaRPr lang="en-IN" sz="14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N" sz="1400" dirty="0" smtClean="0"/>
                  <a:t>Lower Limit (Min. Diameter) </a:t>
                </a:r>
                <a14:m>
                  <m:oMath xmlns:m="http://schemas.openxmlformats.org/officeDocument/2006/math">
                    <m:r>
                      <a:rPr lang="en-IN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en-IN" sz="1400" b="0" i="1" smtClean="0">
                        <a:latin typeface="Cambria Math" panose="02040503050406030204" pitchFamily="18" charset="0"/>
                      </a:rPr>
                      <m:t>−0.0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IN" sz="1400" b="0" i="1" smtClean="0">
                        <a:latin typeface="Cambria Math" panose="02040503050406030204" pitchFamily="18" charset="0"/>
                      </a:rPr>
                      <m:t>−0.0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13</m:t>
                    </m:r>
                  </m:oMath>
                </a14:m>
                <a:endParaRPr lang="en-IN" sz="1400" b="0" dirty="0" smtClean="0"/>
              </a:p>
              <a:p>
                <a:pPr lvl="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.96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IN" sz="1400" dirty="0" smtClean="0"/>
              </a:p>
              <a:p>
                <a:pPr marL="342900" indent="-342900">
                  <a:buFont typeface="+mj-lt"/>
                  <a:buAutoNum type="arabicPeriod"/>
                </a:pPr>
                <a:endParaRPr lang="en-IN" sz="1400" dirty="0" smtClean="0"/>
              </a:p>
              <a:p>
                <a:pPr lvl="1"/>
                <a:endParaRPr lang="en-IN" sz="1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89" y="3269883"/>
                <a:ext cx="4387860" cy="2893100"/>
              </a:xfrm>
              <a:prstGeom prst="rect">
                <a:avLst/>
              </a:prstGeom>
              <a:blipFill rotWithShape="0">
                <a:blip r:embed="rId4"/>
                <a:stretch>
                  <a:fillRect l="-55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/>
          <p:cNvSpPr/>
          <p:nvPr/>
        </p:nvSpPr>
        <p:spPr>
          <a:xfrm>
            <a:off x="4338468" y="3993926"/>
            <a:ext cx="576000" cy="18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Rectangle 33"/>
          <p:cNvSpPr/>
          <p:nvPr/>
        </p:nvSpPr>
        <p:spPr>
          <a:xfrm>
            <a:off x="6367336" y="3848696"/>
            <a:ext cx="288032" cy="3252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Rounded Rectangle 35"/>
          <p:cNvSpPr/>
          <p:nvPr/>
        </p:nvSpPr>
        <p:spPr>
          <a:xfrm>
            <a:off x="6372200" y="2667340"/>
            <a:ext cx="216000" cy="180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7560424" y="2998855"/>
            <a:ext cx="792000" cy="28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/>
          <p:cNvSpPr txBox="1"/>
          <p:nvPr/>
        </p:nvSpPr>
        <p:spPr>
          <a:xfrm>
            <a:off x="1475656" y="117359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What is</a:t>
            </a:r>
            <a:endParaRPr lang="en-IN" dirty="0"/>
          </a:p>
        </p:txBody>
      </p:sp>
      <p:grpSp>
        <p:nvGrpSpPr>
          <p:cNvPr id="9" name="Group 8"/>
          <p:cNvGrpSpPr/>
          <p:nvPr/>
        </p:nvGrpSpPr>
        <p:grpSpPr>
          <a:xfrm>
            <a:off x="4586350" y="5733256"/>
            <a:ext cx="1219820" cy="612914"/>
            <a:chOff x="4087311" y="5674723"/>
            <a:chExt cx="1219820" cy="612914"/>
          </a:xfrm>
        </p:grpSpPr>
        <p:sp>
          <p:nvSpPr>
            <p:cNvPr id="3" name="TextBox 2"/>
            <p:cNvSpPr txBox="1"/>
            <p:nvPr/>
          </p:nvSpPr>
          <p:spPr>
            <a:xfrm>
              <a:off x="4087311" y="5812688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Symbol" panose="05050102010706020507" pitchFamily="18" charset="2"/>
                </a:rPr>
                <a:t>f 25</a:t>
              </a:r>
              <a:endParaRPr lang="en-IN" dirty="0">
                <a:latin typeface="Symbol" panose="05050102010706020507" pitchFamily="18" charset="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32560" y="591830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ym typeface="Symbol" panose="05050102010706020507" pitchFamily="18" charset="2"/>
                </a:rPr>
                <a:t> </a:t>
              </a:r>
              <a:r>
                <a:rPr lang="en-GB" sz="1400" dirty="0" smtClean="0"/>
                <a:t>0.033</a:t>
              </a:r>
              <a:endParaRPr lang="en-IN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28168" y="5674723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ym typeface="Symbol" panose="05050102010706020507" pitchFamily="18" charset="2"/>
                </a:rPr>
                <a:t> </a:t>
              </a:r>
              <a:r>
                <a:rPr lang="en-GB" sz="1400" dirty="0" smtClean="0"/>
                <a:t>0.020</a:t>
              </a:r>
              <a:endParaRPr lang="en-IN" sz="14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825769" y="5891757"/>
            <a:ext cx="279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Dimensional representation</a:t>
            </a:r>
            <a:endParaRPr lang="en-IN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86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 animBg="1"/>
      <p:bldP spid="34" grpId="0" animBg="1"/>
      <p:bldP spid="36" grpId="0" animBg="1"/>
      <p:bldP spid="2" grpId="0" animBg="1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7977" y="2235603"/>
            <a:ext cx="3277321" cy="42582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117359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What is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3026480" y="1170132"/>
            <a:ext cx="140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25 H 7  f 6</a:t>
            </a:r>
            <a:endParaRPr lang="en-IN" sz="2000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 flipH="1">
            <a:off x="2745856" y="1481930"/>
            <a:ext cx="432048" cy="57606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30476" y="197492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Basic Size</a:t>
            </a:r>
            <a:endParaRPr lang="en-IN" dirty="0"/>
          </a:p>
        </p:txBody>
      </p:sp>
      <p:sp>
        <p:nvSpPr>
          <p:cNvPr id="19" name="TextBox 18"/>
          <p:cNvSpPr txBox="1"/>
          <p:nvPr/>
        </p:nvSpPr>
        <p:spPr>
          <a:xfrm>
            <a:off x="310296" y="2434175"/>
            <a:ext cx="372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u="sng" dirty="0" smtClean="0"/>
              <a:t>Calculation Procedure for </a:t>
            </a:r>
            <a:r>
              <a:rPr lang="en-IN" b="1" u="sng" dirty="0" smtClean="0"/>
              <a:t>IT7 (HOLE)</a:t>
            </a:r>
            <a:endParaRPr lang="en-IN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43989" y="2854526"/>
                <a:ext cx="4387860" cy="3157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IN" sz="1400" dirty="0" smtClean="0"/>
                  <a:t>Calculate the geometric mean size , D.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IN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  <m:r>
                            <a:rPr lang="en-IN" sz="14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</m:rad>
                      <m:r>
                        <a:rPr lang="en-IN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0" i="0" smtClean="0">
                          <a:latin typeface="Cambria Math" panose="02040503050406030204" pitchFamily="18" charset="0"/>
                        </a:rPr>
                        <m:t>23.2378 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IN" sz="1400" b="0" dirty="0" smtClean="0"/>
              </a:p>
              <a:p>
                <a:pPr lvl="1"/>
                <a:endParaRPr lang="en-GB" sz="1400" b="0" dirty="0" smtClean="0"/>
              </a:p>
              <a:p>
                <a:pPr lvl="1"/>
                <a:endParaRPr lang="en-GB" sz="1400" b="0" dirty="0" smtClean="0"/>
              </a:p>
              <a:p>
                <a:pPr lvl="1"/>
                <a:endParaRPr lang="en-IN" sz="1400" b="0" dirty="0" smtClean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N" sz="1400" dirty="0" smtClean="0"/>
                  <a:t>Calculate standard tolerance unit , </a:t>
                </a:r>
                <a:r>
                  <a:rPr lang="en-IN" sz="1400" dirty="0" err="1" smtClean="0"/>
                  <a:t>i</a:t>
                </a:r>
                <a:r>
                  <a:rPr lang="en-IN" sz="1400" dirty="0" smtClean="0"/>
                  <a:t>.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=0.45</m:t>
                      </m:r>
                      <m:rad>
                        <m:radPr>
                          <m:ctrlPr>
                            <a:rPr lang="en-I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a:rPr lang="en-IN" sz="1400" b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g>
                        <m:e>
                          <m:r>
                            <a:rPr lang="en-I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</m:rad>
                      <m:r>
                        <a:rPr lang="en-IN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+0.001×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IN" sz="1400" dirty="0" smtClean="0"/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=1.307 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IN" sz="1400" dirty="0" smtClean="0"/>
              </a:p>
              <a:p>
                <a:pPr lvl="2"/>
                <a:endParaRPr lang="en-GB" sz="1400" dirty="0" smtClean="0"/>
              </a:p>
              <a:p>
                <a:pPr lvl="2"/>
                <a:endParaRPr lang="en-GB" sz="1400" dirty="0"/>
              </a:p>
              <a:p>
                <a:pPr lvl="2"/>
                <a:endParaRPr lang="en-IN" sz="1400" dirty="0" smtClean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N" sz="1400" dirty="0" smtClean="0"/>
                  <a:t>Tolerance grade is IT7 which means</a:t>
                </a:r>
              </a:p>
              <a:p>
                <a:pPr lvl="2"/>
                <a:r>
                  <a:rPr lang="en-IN" sz="1400" b="0" dirty="0" smtClean="0"/>
                  <a:t>Tolerance</a:t>
                </a:r>
                <a14:m>
                  <m:oMath xmlns:m="http://schemas.openxmlformats.org/officeDocument/2006/math">
                    <m:r>
                      <a:rPr lang="en-IN" sz="1400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IN" sz="1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IN" sz="1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IN" sz="1400" b="0" dirty="0" smtClean="0"/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912 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b="0" dirty="0" smtClean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89" y="2854526"/>
                <a:ext cx="4387860" cy="3157916"/>
              </a:xfrm>
              <a:prstGeom prst="rect">
                <a:avLst/>
              </a:prstGeom>
              <a:blipFill rotWithShape="0">
                <a:blip r:embed="rId4"/>
                <a:stretch>
                  <a:fillRect l="-556" t="-57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/>
          <p:cNvSpPr/>
          <p:nvPr/>
        </p:nvSpPr>
        <p:spPr>
          <a:xfrm>
            <a:off x="4724695" y="3944363"/>
            <a:ext cx="540000" cy="18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Rounded Rectangle 35"/>
          <p:cNvSpPr/>
          <p:nvPr/>
        </p:nvSpPr>
        <p:spPr>
          <a:xfrm>
            <a:off x="6896894" y="3944363"/>
            <a:ext cx="216000" cy="180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685" y="2171397"/>
            <a:ext cx="4666863" cy="46897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886620" y="2973723"/>
            <a:ext cx="243644" cy="1775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 17"/>
          <p:cNvSpPr/>
          <p:nvPr/>
        </p:nvSpPr>
        <p:spPr>
          <a:xfrm>
            <a:off x="5461772" y="2416158"/>
            <a:ext cx="324000" cy="1775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3648782" y="1510383"/>
            <a:ext cx="406275" cy="5298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854891" y="898412"/>
            <a:ext cx="552550" cy="3501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026947" y="1885315"/>
            <a:ext cx="322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Fundamental Deviation of Hole</a:t>
            </a:r>
            <a:endParaRPr lang="en-IN" dirty="0"/>
          </a:p>
        </p:txBody>
      </p:sp>
      <p:sp>
        <p:nvSpPr>
          <p:cNvPr id="24" name="TextBox 23"/>
          <p:cNvSpPr txBox="1"/>
          <p:nvPr/>
        </p:nvSpPr>
        <p:spPr>
          <a:xfrm>
            <a:off x="4375400" y="738135"/>
            <a:ext cx="196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Tolerance Grade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7409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 animBg="1"/>
      <p:bldP spid="20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475656" y="117359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What is</a:t>
            </a:r>
            <a:endParaRPr lang="en-IN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7570" y="2280369"/>
            <a:ext cx="4727188" cy="2875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26480" y="1170132"/>
            <a:ext cx="140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25 H 7  f 6</a:t>
            </a:r>
            <a:endParaRPr lang="en-IN" sz="2000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 flipH="1">
            <a:off x="2745856" y="1481930"/>
            <a:ext cx="432048" cy="57606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30476" y="197492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Basic Size</a:t>
            </a:r>
            <a:endParaRPr lang="en-IN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648782" y="1510383"/>
            <a:ext cx="406275" cy="5298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854891" y="898412"/>
            <a:ext cx="552550" cy="3501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26947" y="1885315"/>
            <a:ext cx="322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Fundamental Deviation of Hole</a:t>
            </a:r>
            <a:endParaRPr lang="en-IN" dirty="0"/>
          </a:p>
        </p:txBody>
      </p:sp>
      <p:sp>
        <p:nvSpPr>
          <p:cNvPr id="17" name="TextBox 16"/>
          <p:cNvSpPr txBox="1"/>
          <p:nvPr/>
        </p:nvSpPr>
        <p:spPr>
          <a:xfrm>
            <a:off x="4375400" y="738135"/>
            <a:ext cx="196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Tolerance Grade</a:t>
            </a:r>
            <a:endParaRPr lang="en-IN" dirty="0"/>
          </a:p>
        </p:txBody>
      </p:sp>
      <p:sp>
        <p:nvSpPr>
          <p:cNvPr id="19" name="TextBox 18"/>
          <p:cNvSpPr txBox="1"/>
          <p:nvPr/>
        </p:nvSpPr>
        <p:spPr>
          <a:xfrm>
            <a:off x="310296" y="2434175"/>
            <a:ext cx="3726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u="sng" dirty="0" smtClean="0"/>
              <a:t>Calculation Procedure for </a:t>
            </a:r>
            <a:r>
              <a:rPr lang="en-IN" b="1" u="sng" dirty="0" smtClean="0"/>
              <a:t>Fundamental Deviation (HOLE)</a:t>
            </a:r>
            <a:endParaRPr lang="en-IN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43989" y="3269883"/>
                <a:ext cx="4387860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2"/>
                <a:endParaRPr lang="en-IN" sz="1400" dirty="0" smtClean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N" sz="1400" dirty="0" smtClean="0"/>
                  <a:t>Calculate for fundamental deviation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=0 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N" sz="1400" dirty="0" smtClean="0"/>
              </a:p>
              <a:p>
                <a:pPr marL="342900" indent="-342900">
                  <a:buFont typeface="+mj-lt"/>
                  <a:buAutoNum type="arabicPeriod"/>
                </a:pPr>
                <a:endParaRPr lang="en-IN" sz="1400" dirty="0" smtClean="0"/>
              </a:p>
              <a:p>
                <a:pPr marL="342900" indent="-342900">
                  <a:buFont typeface="+mj-lt"/>
                  <a:buAutoNum type="arabicPeriod"/>
                </a:pPr>
                <a:endParaRPr lang="en-IN" sz="14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N" sz="1400" dirty="0" smtClean="0"/>
                  <a:t>Upper Limit (Max. Diameter) =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25+</m:t>
                    </m:r>
                    <m:r>
                      <a:rPr lang="en-IN" sz="1400" b="0" i="1" smtClean="0">
                        <a:latin typeface="Cambria Math" panose="02040503050406030204" pitchFamily="18" charset="0"/>
                      </a:rPr>
                      <m:t>0.0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IN" sz="1400" b="0" dirty="0" smtClean="0"/>
                  <a:t>1</a:t>
                </a:r>
              </a:p>
              <a:p>
                <a:pPr lvl="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021 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IN" sz="1400" dirty="0" smtClean="0"/>
              </a:p>
              <a:p>
                <a:pPr marL="342900" indent="-342900">
                  <a:buFont typeface="+mj-lt"/>
                  <a:buAutoNum type="arabicPeriod"/>
                </a:pPr>
                <a:endParaRPr lang="en-IN" sz="1400" dirty="0" smtClean="0"/>
              </a:p>
              <a:p>
                <a:pPr marL="342900" indent="-342900">
                  <a:buFont typeface="+mj-lt"/>
                  <a:buAutoNum type="arabicPeriod"/>
                </a:pPr>
                <a:endParaRPr lang="en-IN" sz="14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IN" sz="1400" dirty="0" smtClean="0"/>
                  <a:t>Lower Limit (Min. Diameter) </a:t>
                </a:r>
                <a14:m>
                  <m:oMath xmlns:m="http://schemas.openxmlformats.org/officeDocument/2006/math">
                    <m:r>
                      <a:rPr lang="en-IN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25+0.000 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IN" sz="1400" dirty="0" smtClean="0"/>
              </a:p>
              <a:p>
                <a:pPr lvl="1"/>
                <a:endParaRPr lang="en-IN" sz="1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89" y="3269883"/>
                <a:ext cx="4387860" cy="2462213"/>
              </a:xfrm>
              <a:prstGeom prst="rect">
                <a:avLst/>
              </a:prstGeom>
              <a:blipFill rotWithShape="0">
                <a:blip r:embed="rId4"/>
                <a:stretch>
                  <a:fillRect l="-55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/>
          <p:cNvSpPr/>
          <p:nvPr/>
        </p:nvSpPr>
        <p:spPr>
          <a:xfrm>
            <a:off x="4338468" y="3993926"/>
            <a:ext cx="576000" cy="18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Rectangle 33"/>
          <p:cNvSpPr/>
          <p:nvPr/>
        </p:nvSpPr>
        <p:spPr>
          <a:xfrm>
            <a:off x="6942727" y="3848696"/>
            <a:ext cx="280006" cy="3252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9" name="Group 8"/>
          <p:cNvGrpSpPr/>
          <p:nvPr/>
        </p:nvGrpSpPr>
        <p:grpSpPr>
          <a:xfrm>
            <a:off x="4555528" y="5860791"/>
            <a:ext cx="1040284" cy="551359"/>
            <a:chOff x="4087311" y="5674723"/>
            <a:chExt cx="1040284" cy="551359"/>
          </a:xfrm>
        </p:grpSpPr>
        <p:sp>
          <p:nvSpPr>
            <p:cNvPr id="3" name="TextBox 2"/>
            <p:cNvSpPr txBox="1"/>
            <p:nvPr/>
          </p:nvSpPr>
          <p:spPr>
            <a:xfrm>
              <a:off x="4087311" y="5812688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Symbol" panose="05050102010706020507" pitchFamily="18" charset="2"/>
                </a:rPr>
                <a:t>f 25</a:t>
              </a:r>
              <a:endParaRPr lang="en-IN" dirty="0">
                <a:latin typeface="Symbol" panose="05050102010706020507" pitchFamily="18" charset="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32560" y="5918305"/>
              <a:ext cx="595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ym typeface="Symbol" panose="05050102010706020507" pitchFamily="18" charset="2"/>
                </a:rPr>
                <a:t>0.000</a:t>
              </a:r>
              <a:endParaRPr lang="en-IN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28168" y="5674723"/>
              <a:ext cx="595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0.021</a:t>
              </a:r>
              <a:endParaRPr lang="en-IN" sz="14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825769" y="5988470"/>
            <a:ext cx="279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Dimensional representation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59413" y="5198772"/>
            <a:ext cx="4976106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NOTE: CHANGE SIGNS AND CHANGE LETTER CASE</a:t>
            </a:r>
          </a:p>
          <a:p>
            <a:r>
              <a:rPr lang="en-GB" b="1" dirty="0">
                <a:solidFill>
                  <a:srgbClr val="C00000"/>
                </a:solidFill>
              </a:rPr>
              <a:t>	</a:t>
            </a:r>
            <a:r>
              <a:rPr lang="en-GB" b="1" i="1" dirty="0" smtClean="0">
                <a:solidFill>
                  <a:srgbClr val="C00000"/>
                </a:solidFill>
              </a:rPr>
              <a:t>fundamental deviations are SYMMETRIC</a:t>
            </a:r>
            <a:endParaRPr lang="en-IN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3614" y="2596619"/>
            <a:ext cx="23118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A     B     C     D     E     F     G   H</a:t>
            </a:r>
            <a:endParaRPr lang="en-IN" sz="1400" dirty="0"/>
          </a:p>
        </p:txBody>
      </p:sp>
      <p:sp>
        <p:nvSpPr>
          <p:cNvPr id="36" name="Rounded Rectangle 35"/>
          <p:cNvSpPr/>
          <p:nvPr/>
        </p:nvSpPr>
        <p:spPr>
          <a:xfrm>
            <a:off x="6942727" y="2667340"/>
            <a:ext cx="216000" cy="180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417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 animBg="1"/>
      <p:bldP spid="34" grpId="0" animBg="1"/>
      <p:bldP spid="25" grpId="0"/>
      <p:bldP spid="24" grpId="0" animBg="1"/>
      <p:bldP spid="5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thout_play_in_join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908720"/>
            <a:ext cx="8192910" cy="4608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714" y="188640"/>
            <a:ext cx="1792247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6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968" y="197188"/>
            <a:ext cx="1863229" cy="18722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714" y="188640"/>
            <a:ext cx="1792247" cy="180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1644" y="4653136"/>
            <a:ext cx="4626908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What do you have to say about the tolerances </a:t>
            </a:r>
          </a:p>
          <a:p>
            <a:r>
              <a:rPr lang="en-GB" b="1" dirty="0" smtClean="0">
                <a:solidFill>
                  <a:srgbClr val="C00000"/>
                </a:solidFill>
              </a:rPr>
              <a:t>at pin joints?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3040066" cy="2808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420888"/>
            <a:ext cx="2664296" cy="30449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04248" y="5447958"/>
            <a:ext cx="161223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Better design ?</a:t>
            </a:r>
            <a:endParaRPr lang="en-IN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6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ith_play_in_one_joi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9" y="908720"/>
            <a:ext cx="8192910" cy="460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968" y="197188"/>
            <a:ext cx="1863229" cy="18722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714" y="188640"/>
            <a:ext cx="1792247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5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r="9327"/>
          <a:stretch>
            <a:fillRect/>
          </a:stretch>
        </p:blipFill>
        <p:spPr bwMode="auto">
          <a:xfrm>
            <a:off x="1835696" y="1484784"/>
            <a:ext cx="5028766" cy="434528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9552" y="69269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Do you think that these objects are always made to their exact size?</a:t>
            </a:r>
            <a:endParaRPr lang="en-IN" dirty="0"/>
          </a:p>
        </p:txBody>
      </p:sp>
      <p:sp>
        <p:nvSpPr>
          <p:cNvPr id="2" name="Rectangle 1"/>
          <p:cNvSpPr/>
          <p:nvPr/>
        </p:nvSpPr>
        <p:spPr>
          <a:xfrm>
            <a:off x="323528" y="6252828"/>
            <a:ext cx="4824536" cy="344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800" dirty="0">
                <a:hlinkClick r:id="rId4"/>
              </a:rPr>
              <a:t>http://www.builditsoftware.com/2016/02/relationships-material-modifiers-fits-mmc-lmc-rfs-modifiers-fit-tolerances</a:t>
            </a:r>
            <a:r>
              <a:rPr lang="en-IN" sz="800" dirty="0" smtClean="0">
                <a:hlinkClick r:id="rId4"/>
              </a:rPr>
              <a:t>/</a:t>
            </a:r>
            <a:r>
              <a:rPr lang="en-IN" sz="800" dirty="0" smtClean="0"/>
              <a:t> </a:t>
            </a:r>
            <a:endParaRPr lang="en-IN" sz="800" dirty="0"/>
          </a:p>
        </p:txBody>
      </p:sp>
    </p:spTree>
    <p:extLst>
      <p:ext uri="{BB962C8B-B14F-4D97-AF65-F5344CB8AC3E}">
        <p14:creationId xmlns:p14="http://schemas.microsoft.com/office/powerpoint/2010/main" val="162175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980728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Why it is not possible to manufacture an object to its exact size ?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1628800"/>
            <a:ext cx="43164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Very </a:t>
            </a:r>
            <a:r>
              <a:rPr lang="en-IN" b="1" dirty="0" smtClean="0"/>
              <a:t>accurate control</a:t>
            </a:r>
            <a:r>
              <a:rPr lang="en-IN" dirty="0" smtClean="0"/>
              <a:t> of size leads to huge </a:t>
            </a:r>
            <a:r>
              <a:rPr lang="en-IN" b="1" dirty="0" smtClean="0"/>
              <a:t>increase</a:t>
            </a:r>
            <a:r>
              <a:rPr lang="en-IN" dirty="0" smtClean="0"/>
              <a:t> in </a:t>
            </a:r>
            <a:r>
              <a:rPr lang="en-IN" b="1" dirty="0" smtClean="0"/>
              <a:t>manufacturing cost</a:t>
            </a:r>
            <a:r>
              <a:rPr lang="en-IN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In case of </a:t>
            </a:r>
            <a:r>
              <a:rPr lang="en-IN" b="1" dirty="0" smtClean="0"/>
              <a:t>complex product</a:t>
            </a:r>
            <a:r>
              <a:rPr lang="en-IN" dirty="0" smtClean="0"/>
              <a:t>, </a:t>
            </a:r>
            <a:r>
              <a:rPr lang="en-IN" b="1" dirty="0" smtClean="0"/>
              <a:t>compatibility</a:t>
            </a:r>
            <a:r>
              <a:rPr lang="en-IN" dirty="0" smtClean="0"/>
              <a:t> of different parts with each other </a:t>
            </a:r>
            <a:r>
              <a:rPr lang="en-IN" b="1" dirty="0" smtClean="0"/>
              <a:t>may become difficult</a:t>
            </a:r>
            <a:r>
              <a:rPr lang="en-IN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 smtClean="0"/>
              <a:t>Machine</a:t>
            </a:r>
            <a:r>
              <a:rPr lang="en-IN" dirty="0" smtClean="0"/>
              <a:t> </a:t>
            </a:r>
            <a:r>
              <a:rPr lang="en-IN" b="1" dirty="0" smtClean="0"/>
              <a:t>settings</a:t>
            </a:r>
            <a:r>
              <a:rPr lang="en-IN" dirty="0" smtClean="0"/>
              <a:t> and </a:t>
            </a:r>
            <a:r>
              <a:rPr lang="en-IN" b="1" dirty="0" smtClean="0"/>
              <a:t>human</a:t>
            </a:r>
            <a:r>
              <a:rPr lang="en-IN" dirty="0" smtClean="0"/>
              <a:t> </a:t>
            </a:r>
            <a:r>
              <a:rPr lang="en-IN" b="1" dirty="0" smtClean="0"/>
              <a:t>errors</a:t>
            </a:r>
            <a:r>
              <a:rPr lang="en-IN" dirty="0" smtClean="0"/>
              <a:t> also </a:t>
            </a:r>
            <a:r>
              <a:rPr lang="en-IN" b="1" dirty="0" smtClean="0"/>
              <a:t>contributes</a:t>
            </a:r>
            <a:r>
              <a:rPr lang="en-IN" dirty="0" smtClean="0"/>
              <a:t> to the same.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Very </a:t>
            </a:r>
            <a:r>
              <a:rPr lang="en-IN" b="1" dirty="0" smtClean="0"/>
              <a:t>tight control of dimensions </a:t>
            </a:r>
            <a:r>
              <a:rPr lang="en-IN" dirty="0" smtClean="0"/>
              <a:t>leads to </a:t>
            </a:r>
            <a:r>
              <a:rPr lang="en-IN" b="1" dirty="0" smtClean="0"/>
              <a:t>increase in inspection cost</a:t>
            </a:r>
            <a:r>
              <a:rPr lang="en-IN" dirty="0" smtClean="0"/>
              <a:t>, rejection of parts.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May require special methods for simple task like </a:t>
            </a:r>
            <a:r>
              <a:rPr lang="en-IN" b="1" dirty="0" smtClean="0"/>
              <a:t>six sigma</a:t>
            </a:r>
            <a:r>
              <a:rPr lang="en-IN" dirty="0" smtClean="0"/>
              <a:t>.</a:t>
            </a:r>
            <a:endParaRPr lang="en-IN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r="9327"/>
          <a:stretch>
            <a:fillRect/>
          </a:stretch>
        </p:blipFill>
        <p:spPr bwMode="auto">
          <a:xfrm>
            <a:off x="4929190" y="1643050"/>
            <a:ext cx="3770836" cy="325832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64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836712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What is the solution to this problem ?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1412776"/>
            <a:ext cx="540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Answer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 By providing </a:t>
            </a:r>
            <a:r>
              <a:rPr lang="en-IN" sz="2400" b="1" dirty="0" smtClean="0"/>
              <a:t>TOLERANCE</a:t>
            </a:r>
            <a:endParaRPr lang="en-IN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2636912"/>
            <a:ext cx="42467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/>
              <a:t>TOLERANCE</a:t>
            </a:r>
          </a:p>
          <a:p>
            <a:r>
              <a:rPr lang="en-US" dirty="0"/>
              <a:t>P</a:t>
            </a:r>
            <a:r>
              <a:rPr lang="en-US" dirty="0" smtClean="0"/>
              <a:t>ermissible </a:t>
            </a:r>
            <a:r>
              <a:rPr lang="en-US" dirty="0"/>
              <a:t>variation </a:t>
            </a:r>
            <a:r>
              <a:rPr lang="en-US" dirty="0" smtClean="0"/>
              <a:t>in size.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/>
              <a:t>D</a:t>
            </a:r>
            <a:r>
              <a:rPr lang="en-US" dirty="0" smtClean="0"/>
              <a:t>ifference </a:t>
            </a:r>
            <a:r>
              <a:rPr lang="en-US" dirty="0"/>
              <a:t>between the </a:t>
            </a:r>
            <a:r>
              <a:rPr lang="en-US" dirty="0" smtClean="0"/>
              <a:t>maximum and </a:t>
            </a:r>
            <a:r>
              <a:rPr lang="en-US" dirty="0"/>
              <a:t>minimum permissible limits of the given size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r="9327"/>
          <a:stretch>
            <a:fillRect/>
          </a:stretch>
        </p:blipFill>
        <p:spPr bwMode="auto">
          <a:xfrm>
            <a:off x="4929190" y="1643050"/>
            <a:ext cx="3770836" cy="325832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330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692696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/>
              <a:t>Why it is necessary ?</a:t>
            </a:r>
            <a:endParaRPr lang="en-IN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1268760"/>
            <a:ext cx="42461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It is </a:t>
            </a:r>
            <a:r>
              <a:rPr lang="en-IN" b="1" dirty="0" smtClean="0"/>
              <a:t>practically</a:t>
            </a:r>
            <a:r>
              <a:rPr lang="en-IN" dirty="0" smtClean="0"/>
              <a:t> </a:t>
            </a:r>
            <a:r>
              <a:rPr lang="en-IN" b="1" dirty="0" smtClean="0"/>
              <a:t>impossible</a:t>
            </a:r>
            <a:r>
              <a:rPr lang="en-IN" dirty="0" smtClean="0"/>
              <a:t> </a:t>
            </a:r>
            <a:r>
              <a:rPr lang="en-IN" dirty="0"/>
              <a:t>to </a:t>
            </a:r>
            <a:r>
              <a:rPr lang="en-IN" b="1" dirty="0"/>
              <a:t>manufacture</a:t>
            </a:r>
            <a:r>
              <a:rPr lang="en-IN" dirty="0"/>
              <a:t> a part or </a:t>
            </a:r>
            <a:r>
              <a:rPr lang="en-IN" b="1" dirty="0"/>
              <a:t>component</a:t>
            </a:r>
            <a:r>
              <a:rPr lang="en-IN" dirty="0"/>
              <a:t> to </a:t>
            </a:r>
            <a:r>
              <a:rPr lang="en-IN" dirty="0" smtClean="0"/>
              <a:t> </a:t>
            </a:r>
            <a:r>
              <a:rPr lang="en-IN" b="1" dirty="0"/>
              <a:t>exact size </a:t>
            </a:r>
            <a:r>
              <a:rPr lang="en-IN" dirty="0"/>
              <a:t>or </a:t>
            </a:r>
            <a:r>
              <a:rPr lang="en-IN" b="1" dirty="0"/>
              <a:t>geometry</a:t>
            </a:r>
            <a:r>
              <a:rPr lang="en-IN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Since </a:t>
            </a:r>
            <a:r>
              <a:rPr lang="en-IN" b="1" dirty="0" smtClean="0"/>
              <a:t>variation</a:t>
            </a:r>
            <a:r>
              <a:rPr lang="en-IN" dirty="0" smtClean="0"/>
              <a:t> from the drawing is </a:t>
            </a:r>
            <a:r>
              <a:rPr lang="en-IN" b="1" dirty="0" smtClean="0"/>
              <a:t>inevitable</a:t>
            </a:r>
            <a:r>
              <a:rPr lang="en-IN" dirty="0" smtClean="0"/>
              <a:t>, </a:t>
            </a:r>
            <a:r>
              <a:rPr lang="en-IN" b="1" dirty="0" smtClean="0"/>
              <a:t>acceptable</a:t>
            </a:r>
            <a:r>
              <a:rPr lang="en-IN" dirty="0" smtClean="0"/>
              <a:t> variation must be sought.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 smtClean="0"/>
              <a:t>Large</a:t>
            </a:r>
            <a:r>
              <a:rPr lang="en-IN" dirty="0" smtClean="0"/>
              <a:t> </a:t>
            </a:r>
            <a:r>
              <a:rPr lang="en-IN" b="1" dirty="0" smtClean="0"/>
              <a:t>variations</a:t>
            </a:r>
            <a:r>
              <a:rPr lang="en-IN" dirty="0" smtClean="0"/>
              <a:t> may affect the </a:t>
            </a:r>
            <a:r>
              <a:rPr lang="en-IN" b="1" dirty="0" smtClean="0"/>
              <a:t>functionality</a:t>
            </a:r>
            <a:r>
              <a:rPr lang="en-IN" dirty="0" smtClean="0"/>
              <a:t> of part like inducing </a:t>
            </a:r>
            <a:r>
              <a:rPr lang="en-IN" b="1" dirty="0" smtClean="0"/>
              <a:t>vibrations</a:t>
            </a:r>
            <a:r>
              <a:rPr lang="en-IN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 smtClean="0"/>
              <a:t>Small</a:t>
            </a:r>
            <a:r>
              <a:rPr lang="en-IN" dirty="0" smtClean="0"/>
              <a:t> </a:t>
            </a:r>
            <a:r>
              <a:rPr lang="en-IN" b="1" dirty="0" smtClean="0"/>
              <a:t>variations</a:t>
            </a:r>
            <a:r>
              <a:rPr lang="en-IN" dirty="0" smtClean="0"/>
              <a:t> may make the component </a:t>
            </a:r>
            <a:r>
              <a:rPr lang="en-IN" b="1" dirty="0" smtClean="0"/>
              <a:t>less</a:t>
            </a:r>
            <a:r>
              <a:rPr lang="en-IN" dirty="0" smtClean="0"/>
              <a:t> </a:t>
            </a:r>
            <a:r>
              <a:rPr lang="en-IN" b="1" dirty="0" smtClean="0"/>
              <a:t>economic</a:t>
            </a:r>
            <a:r>
              <a:rPr lang="en-IN" dirty="0" smtClean="0"/>
              <a:t>.</a:t>
            </a:r>
            <a:endParaRPr lang="en-IN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r="9327"/>
          <a:stretch>
            <a:fillRect/>
          </a:stretch>
        </p:blipFill>
        <p:spPr bwMode="auto">
          <a:xfrm>
            <a:off x="4929190" y="1643050"/>
            <a:ext cx="3770836" cy="325832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104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2043" y="2301847"/>
            <a:ext cx="2738912" cy="39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5835" y="456572"/>
            <a:ext cx="21602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600" dirty="0" smtClean="0"/>
              <a:t>Terminology</a:t>
            </a:r>
            <a:endParaRPr lang="en-IN" sz="2600" dirty="0"/>
          </a:p>
        </p:txBody>
      </p:sp>
      <p:sp>
        <p:nvSpPr>
          <p:cNvPr id="7" name="TextBox 6"/>
          <p:cNvSpPr txBox="1"/>
          <p:nvPr/>
        </p:nvSpPr>
        <p:spPr>
          <a:xfrm>
            <a:off x="338304" y="942762"/>
            <a:ext cx="8424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/>
              <a:t>Actual Size – </a:t>
            </a:r>
            <a:r>
              <a:rPr lang="en-IN" sz="2000" dirty="0"/>
              <a:t>Actual measured dimension of the part.</a:t>
            </a:r>
          </a:p>
          <a:p>
            <a:r>
              <a:rPr lang="en-IN" sz="2000" b="1" dirty="0" smtClean="0"/>
              <a:t>Basic Size – </a:t>
            </a:r>
            <a:r>
              <a:rPr lang="en-IN" sz="2000" dirty="0" smtClean="0"/>
              <a:t>The size with reference to which the limits of size are fixed.</a:t>
            </a:r>
          </a:p>
          <a:p>
            <a:r>
              <a:rPr lang="en-IN" sz="2000" b="1" dirty="0" smtClean="0"/>
              <a:t>Zero Line – </a:t>
            </a:r>
            <a:r>
              <a:rPr lang="en-IN" sz="2000" dirty="0" smtClean="0"/>
              <a:t>It is the straight line corresponding to basic size. Deviations are measured from this line.</a:t>
            </a:r>
            <a:endParaRPr lang="en-IN" sz="20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923928" y="3502596"/>
            <a:ext cx="278052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09035" y="3194966"/>
            <a:ext cx="791971" cy="288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Zero line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578885" y="5675853"/>
            <a:ext cx="202441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60955" y="3800303"/>
            <a:ext cx="126830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60955" y="3651450"/>
            <a:ext cx="67288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689154" y="3839997"/>
            <a:ext cx="0" cy="1821963"/>
          </a:xfrm>
          <a:prstGeom prst="straightConnector1">
            <a:avLst/>
          </a:prstGeom>
          <a:ln w="12700">
            <a:solidFill>
              <a:srgbClr val="C0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4179728" y="4603927"/>
            <a:ext cx="1228058" cy="288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Min. Diameter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025446" y="3663853"/>
            <a:ext cx="0" cy="2000587"/>
          </a:xfrm>
          <a:prstGeom prst="straightConnector1">
            <a:avLst/>
          </a:prstGeom>
          <a:ln w="12700">
            <a:solidFill>
              <a:srgbClr val="C0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6200000">
            <a:off x="4533985" y="4699806"/>
            <a:ext cx="1257718" cy="288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Max. Diameter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198345" y="3507558"/>
            <a:ext cx="0" cy="2143486"/>
          </a:xfrm>
          <a:prstGeom prst="straightConnector1">
            <a:avLst/>
          </a:prstGeom>
          <a:ln w="12700">
            <a:solidFill>
              <a:srgbClr val="C0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>
            <a:off x="5892940" y="4474480"/>
            <a:ext cx="839865" cy="288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Basic size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040517" y="2956801"/>
            <a:ext cx="0" cy="535872"/>
          </a:xfrm>
          <a:prstGeom prst="straightConnector1">
            <a:avLst/>
          </a:prstGeom>
          <a:ln w="12700">
            <a:solidFill>
              <a:srgbClr val="C0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690029" y="3083823"/>
            <a:ext cx="0" cy="535872"/>
          </a:xfrm>
          <a:prstGeom prst="straightConnector1">
            <a:avLst/>
          </a:prstGeom>
          <a:ln w="12700">
            <a:solidFill>
              <a:srgbClr val="C0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16200000">
            <a:off x="4115179" y="2944177"/>
            <a:ext cx="858753" cy="288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Tolerance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435389" y="3656411"/>
            <a:ext cx="2065348" cy="142899"/>
          </a:xfrm>
          <a:prstGeom prst="rect">
            <a:avLst/>
          </a:prstGeom>
          <a:solidFill>
            <a:srgbClr val="C00000">
              <a:alpha val="1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1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6311</TotalTime>
  <Words>1597</Words>
  <Application>Microsoft Office PowerPoint</Application>
  <PresentationFormat>On-screen Show (4:3)</PresentationFormat>
  <Paragraphs>312</Paragraphs>
  <Slides>30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Cambria Math</vt:lpstr>
      <vt:lpstr>NewCenturySchlbk-Roman</vt:lpstr>
      <vt:lpstr>Symbol</vt:lpstr>
      <vt:lpstr>Office Theme</vt:lpstr>
      <vt:lpstr>ME 251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Fundamental Deviations</vt:lpstr>
      <vt:lpstr>International Tolerance Grade (IT Grade)</vt:lpstr>
      <vt:lpstr>Tolerance grades for different machining processes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 101 Think and Analyze</dc:title>
  <dc:creator>Saxena Anupan</dc:creator>
  <cp:lastModifiedBy>DR. Anupam Saxena</cp:lastModifiedBy>
  <cp:revision>613</cp:revision>
  <dcterms:created xsi:type="dcterms:W3CDTF">2012-07-31T10:12:40Z</dcterms:created>
  <dcterms:modified xsi:type="dcterms:W3CDTF">2018-10-03T10:49:35Z</dcterms:modified>
</cp:coreProperties>
</file>