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2" r:id="rId3"/>
    <p:sldId id="382" r:id="rId4"/>
    <p:sldId id="383" r:id="rId5"/>
    <p:sldId id="384" r:id="rId6"/>
    <p:sldId id="386" r:id="rId7"/>
    <p:sldId id="385" r:id="rId8"/>
    <p:sldId id="389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54" r:id="rId18"/>
    <p:sldId id="355" r:id="rId19"/>
    <p:sldId id="358" r:id="rId20"/>
    <p:sldId id="360" r:id="rId21"/>
    <p:sldId id="353" r:id="rId22"/>
    <p:sldId id="362" r:id="rId23"/>
    <p:sldId id="363" r:id="rId24"/>
    <p:sldId id="3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06" autoAdjust="0"/>
    <p:restoredTop sz="93769" autoAdjust="0"/>
  </p:normalViewPr>
  <p:slideViewPr>
    <p:cSldViewPr>
      <p:cViewPr varScale="1">
        <p:scale>
          <a:sx n="109" d="100"/>
          <a:sy n="109" d="100"/>
        </p:scale>
        <p:origin x="18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7079F-F948-4BCF-ADAE-9E8F9A40B7B9}" type="datetimeFigureOut">
              <a:rPr lang="en-IN" smtClean="0"/>
              <a:pPr/>
              <a:t>23-10-2018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783EC-C7E5-4EBC-A649-30752521526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78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83EC-C7E5-4EBC-A649-307525215267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20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83EC-C7E5-4EBC-A649-307525215267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12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83EC-C7E5-4EBC-A649-307525215267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87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783EC-C7E5-4EBC-A649-307525215267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412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18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25848" y="142852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Clearances &amp;</a:t>
            </a:r>
            <a:r>
              <a:rPr lang="en-US" sz="2400" b="1" baseline="0" dirty="0" smtClean="0">
                <a:latin typeface="Arial" pitchFamily="34" charset="0"/>
                <a:cs typeface="Arial" pitchFamily="34" charset="0"/>
              </a:rPr>
              <a:t> Fits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805787" y="6013995"/>
            <a:ext cx="2238113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XI</a:t>
            </a:r>
          </a:p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FITS</a:t>
            </a:r>
            <a:r>
              <a:rPr lang="en-US" sz="1400" b="1" u="sng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CLEARANCES</a:t>
            </a:r>
            <a:endParaRPr lang="en-US" sz="14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7EDB-6279-473C-9840-6A4E456B0DB0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n.wikipedia.org/wiki/Engineering_f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gineering_fi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ngineering_fit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gg.com/homework-help/questions-and-answers/5-journal-bearing-must-support-load-force-f-using-fluid-viscosity-rotational-speed--bearin-q249160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archindia.com/epoxy-cold-welding-compound.php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 251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err="1" smtClean="0">
                <a:solidFill>
                  <a:schemeClr val="tx1"/>
                </a:solidFill>
              </a:rPr>
              <a:t>Anupam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</a:rPr>
              <a:t>Saxena</a:t>
            </a:r>
            <a:endParaRPr lang="en-US" sz="4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Mechanical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Compliant and Robotic Systems Lab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 Institute of T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chnology Kanpur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418074" y="833499"/>
          <a:ext cx="459960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03"/>
                <a:gridCol w="1533203"/>
                <a:gridCol w="1533203"/>
              </a:tblGrid>
              <a:tr h="40237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Hole-Shaft</a:t>
                      </a:r>
                      <a:r>
                        <a:rPr lang="en-IN" sz="1200" baseline="0" dirty="0" smtClean="0">
                          <a:solidFill>
                            <a:schemeClr val="tx1"/>
                          </a:solidFill>
                        </a:rPr>
                        <a:t> Combination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Uses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8219">
                <a:tc>
                  <a:txBody>
                    <a:bodyPr/>
                    <a:lstStyle/>
                    <a:p>
                      <a:r>
                        <a:rPr lang="en-US" sz="1200" u="sng" dirty="0" smtClean="0">
                          <a:solidFill>
                            <a:schemeClr val="tx1"/>
                          </a:solidFill>
                        </a:rPr>
                        <a:t>H8/j7, H7/js6, </a:t>
                      </a:r>
                      <a:r>
                        <a:rPr lang="en-US" sz="1200" b="1" u="sng" dirty="0" smtClean="0">
                          <a:solidFill>
                            <a:schemeClr val="tx1"/>
                          </a:solidFill>
                        </a:rPr>
                        <a:t>H7/j6</a:t>
                      </a:r>
                      <a:r>
                        <a:rPr lang="en-US" sz="1200" u="sng" dirty="0" smtClean="0">
                          <a:solidFill>
                            <a:schemeClr val="tx1"/>
                          </a:solidFill>
                        </a:rPr>
                        <a:t>, J7/h6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Tight fits with small clearances or negligible interference. The parts can be assembled or disassembled manually.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Easily dismountable fits of hubs of gears, pulleys and bushings, retaining rings, frequently removed bearing bushings.</a:t>
                      </a:r>
                    </a:p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8219">
                <a:tc>
                  <a:txBody>
                    <a:bodyPr/>
                    <a:lstStyle/>
                    <a:p>
                      <a:r>
                        <a:rPr lang="en-US" sz="1200" u="sng" dirty="0" smtClean="0">
                          <a:solidFill>
                            <a:schemeClr val="tx1"/>
                          </a:solidFill>
                        </a:rPr>
                        <a:t>H8/k7, </a:t>
                      </a:r>
                      <a:r>
                        <a:rPr lang="en-US" sz="1200" b="1" u="sng" dirty="0" smtClean="0">
                          <a:solidFill>
                            <a:schemeClr val="tx1"/>
                          </a:solidFill>
                        </a:rPr>
                        <a:t>H7/k6</a:t>
                      </a:r>
                      <a:r>
                        <a:rPr lang="en-US" sz="1200" u="sng" dirty="0" smtClean="0">
                          <a:solidFill>
                            <a:schemeClr val="tx1"/>
                          </a:solidFill>
                        </a:rPr>
                        <a:t>, K8/h7, </a:t>
                      </a:r>
                      <a:r>
                        <a:rPr lang="en-US" sz="1200" b="1" u="sng" dirty="0" smtClean="0">
                          <a:solidFill>
                            <a:schemeClr val="tx1"/>
                          </a:solidFill>
                        </a:rPr>
                        <a:t>K7/h6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Similar fits with small clearances or small interferences. The parts can be assembled or disassembled without great force using a rubber mallet.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Demountable fits of hubs of gears and pulleys, manual wheels, clutches, brake disks.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1360">
                <a:tc>
                  <a:txBody>
                    <a:bodyPr/>
                    <a:lstStyle/>
                    <a:p>
                      <a:r>
                        <a:rPr lang="en-US" sz="1200" u="sng" dirty="0" smtClean="0">
                          <a:solidFill>
                            <a:schemeClr val="tx1"/>
                          </a:solidFill>
                        </a:rPr>
                        <a:t>H8/p7, H8/m7, H8/n7, H7/m6, </a:t>
                      </a:r>
                      <a:r>
                        <a:rPr lang="en-US" sz="1200" b="1" u="sng" dirty="0" smtClean="0">
                          <a:solidFill>
                            <a:schemeClr val="tx1"/>
                          </a:solidFill>
                        </a:rPr>
                        <a:t>H7/n6</a:t>
                      </a:r>
                      <a:r>
                        <a:rPr lang="en-US" sz="1200" u="sng" dirty="0" smtClean="0">
                          <a:solidFill>
                            <a:schemeClr val="tx1"/>
                          </a:solidFill>
                        </a:rPr>
                        <a:t>, M8/h6, N8/h7, </a:t>
                      </a:r>
                      <a:r>
                        <a:rPr lang="en-US" sz="1200" b="1" u="sng" dirty="0" smtClean="0">
                          <a:solidFill>
                            <a:schemeClr val="tx1"/>
                          </a:solidFill>
                        </a:rPr>
                        <a:t>N7/h6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Fixed fits with negligible clearances or small interferences. Mounting of fits using pressing and light force.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Fixed plugs, driven bushings, armatures of electric motors on shafts, gear rims, flushed bolts.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97723" y="624990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C00000"/>
                </a:solidFill>
              </a:rPr>
              <a:t>Combinations recommended in </a:t>
            </a:r>
            <a:r>
              <a:rPr lang="en-GB" sz="1200" b="1" dirty="0" smtClean="0">
                <a:solidFill>
                  <a:srgbClr val="C00000"/>
                </a:solidFill>
              </a:rPr>
              <a:t>BOLD</a:t>
            </a:r>
            <a:endParaRPr lang="en-IN" sz="12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752" t="8724" r="17908" b="5225"/>
          <a:stretch/>
        </p:blipFill>
        <p:spPr>
          <a:xfrm rot="16200000">
            <a:off x="-365066" y="1813338"/>
            <a:ext cx="5409637" cy="3888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548680"/>
            <a:ext cx="321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GUIDELINES</a:t>
            </a:r>
            <a:r>
              <a:rPr lang="en-GB" dirty="0" smtClean="0">
                <a:solidFill>
                  <a:srgbClr val="C00000"/>
                </a:solidFill>
              </a:rPr>
              <a:t> --- TRANSITION FITS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2320" y="2856738"/>
            <a:ext cx="1546588" cy="1724389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5940152" y="2856737"/>
            <a:ext cx="1531418" cy="1724389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4427984" y="2856736"/>
            <a:ext cx="1512168" cy="1724390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53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44008" y="1052736"/>
          <a:ext cx="438358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194"/>
                <a:gridCol w="1461194"/>
                <a:gridCol w="14611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Hole-Shaft</a:t>
                      </a:r>
                      <a:r>
                        <a:rPr lang="en-IN" sz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Combination</a:t>
                      </a:r>
                      <a:endParaRPr lang="en-IN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IN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Uses</a:t>
                      </a:r>
                      <a:endParaRPr lang="en-IN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H8/r7, </a:t>
                      </a:r>
                      <a:r>
                        <a:rPr lang="en-US" sz="1200" b="1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H7/p6</a:t>
                      </a:r>
                      <a:r>
                        <a:rPr lang="en-US" sz="1200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 </a:t>
                      </a:r>
                      <a:r>
                        <a:rPr lang="en-US" sz="1200" b="1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H7/r6</a:t>
                      </a:r>
                      <a:r>
                        <a:rPr lang="en-US" sz="1200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 </a:t>
                      </a:r>
                      <a:r>
                        <a:rPr lang="en-US" sz="1200" b="1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P7/h6</a:t>
                      </a:r>
                      <a:r>
                        <a:rPr lang="en-US" sz="1200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R7/h6</a:t>
                      </a:r>
                      <a:endParaRPr lang="en-IN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Pressed fits with guaranteed interference. Assembly of the parts can be carried out using cold pressing.</a:t>
                      </a:r>
                      <a:endParaRPr lang="en-IN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Hubs of clutch disks, bearing bushings.</a:t>
                      </a:r>
                    </a:p>
                    <a:p>
                      <a:endParaRPr lang="en-IN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H8/s7, H8/t7, </a:t>
                      </a:r>
                      <a:r>
                        <a:rPr lang="en-US" sz="1200" b="1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H7/s6</a:t>
                      </a:r>
                      <a:r>
                        <a:rPr lang="en-US" sz="1200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H7/t6, </a:t>
                      </a:r>
                      <a:r>
                        <a:rPr lang="en-US" sz="1200" b="1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S7/h6</a:t>
                      </a:r>
                      <a:r>
                        <a:rPr lang="en-US" sz="1200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, T7/h6</a:t>
                      </a:r>
                      <a:endParaRPr lang="en-IN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Pressed fits with medium interference. Assembly of parts using hot pressing. Assembly using cold pressing only with use of large forces.</a:t>
                      </a:r>
                      <a:endParaRPr lang="en-IN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Permanent coupling of gears with shafts, bearing bushings.</a:t>
                      </a:r>
                    </a:p>
                    <a:p>
                      <a:endParaRPr lang="en-US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H8/u8, H8/u7, H8/x8, H7/u6, U8/h7, U7/h6</a:t>
                      </a:r>
                      <a:endParaRPr lang="en-IN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Pressed fits with big interferences. Assembly using pressing and great forces under different temperatures of the parts.</a:t>
                      </a:r>
                      <a:endParaRPr lang="en-IN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permanent couplings of gears with shafts, flanges. </a:t>
                      </a:r>
                      <a:endParaRPr lang="en-IN" sz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6016" y="780805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C00000"/>
                </a:solidFill>
              </a:rPr>
              <a:t>Combinations recommended in </a:t>
            </a:r>
            <a:r>
              <a:rPr lang="en-GB" sz="1200" b="1" dirty="0" smtClean="0">
                <a:solidFill>
                  <a:srgbClr val="C00000"/>
                </a:solidFill>
              </a:rPr>
              <a:t>BOLD</a:t>
            </a:r>
            <a:endParaRPr lang="en-IN" sz="12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752" t="8724" r="17908" b="5225"/>
          <a:stretch/>
        </p:blipFill>
        <p:spPr>
          <a:xfrm rot="16200000">
            <a:off x="-365066" y="1813338"/>
            <a:ext cx="5409637" cy="3888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48680"/>
            <a:ext cx="345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GUIDELINES</a:t>
            </a:r>
            <a:r>
              <a:rPr lang="en-GB" dirty="0" smtClean="0">
                <a:solidFill>
                  <a:srgbClr val="C00000"/>
                </a:solidFill>
              </a:rPr>
              <a:t> --- INTERFERENCE FITS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6711" y="4417594"/>
            <a:ext cx="1415913" cy="1603694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113043" y="4434215"/>
            <a:ext cx="1464043" cy="1543940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4644008" y="4434214"/>
            <a:ext cx="1449784" cy="1543941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58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6409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126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HOLE BASIS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998708"/>
            <a:ext cx="61926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NOTE: CHANGE SIGNS AND CHANGE LETTER CASE</a:t>
            </a:r>
          </a:p>
          <a:p>
            <a:r>
              <a:rPr lang="en-GB" b="1" dirty="0">
                <a:solidFill>
                  <a:srgbClr val="C00000"/>
                </a:solidFill>
              </a:rPr>
              <a:t>	</a:t>
            </a:r>
            <a:r>
              <a:rPr lang="en-GB" b="1" i="1" dirty="0" smtClean="0">
                <a:solidFill>
                  <a:srgbClr val="C00000"/>
                </a:solidFill>
              </a:rPr>
              <a:t>fundamental deviations are ALMOST SYMMETRIC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7977" y="2235603"/>
            <a:ext cx="3277321" cy="4258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1735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What is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026480" y="1170132"/>
            <a:ext cx="140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25 H 7  f 6</a:t>
            </a:r>
            <a:endParaRPr lang="en-IN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H="1">
            <a:off x="2745856" y="1481930"/>
            <a:ext cx="432048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0476" y="197492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Basic Size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036628" y="1487359"/>
            <a:ext cx="406275" cy="5298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22686" y="1393436"/>
            <a:ext cx="71091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2902" y="1895277"/>
            <a:ext cx="32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Fundamental Deviation of shaft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4972892" y="1152308"/>
            <a:ext cx="196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Tolerance Grade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10296" y="2434175"/>
            <a:ext cx="37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 smtClean="0"/>
              <a:t>Calculation Procedure for </a:t>
            </a:r>
            <a:r>
              <a:rPr lang="en-IN" b="1" u="sng" dirty="0" smtClean="0"/>
              <a:t>IT6 (SHAFT)</a:t>
            </a:r>
            <a:endParaRPr lang="en-IN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3989" y="2854526"/>
                <a:ext cx="4387860" cy="3157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Calculate the geometric mean size , D.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  <m:r>
                        <a:rPr lang="en-IN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23.2378 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IN" sz="1400" b="0" dirty="0" smtClean="0"/>
              </a:p>
              <a:p>
                <a:pPr lvl="1"/>
                <a:endParaRPr lang="en-GB" sz="1400" b="0" dirty="0" smtClean="0"/>
              </a:p>
              <a:p>
                <a:pPr lvl="1"/>
                <a:endParaRPr lang="en-GB" sz="1400" b="0" dirty="0" smtClean="0"/>
              </a:p>
              <a:p>
                <a:pPr lvl="1"/>
                <a:endParaRPr lang="en-IN" sz="1400" b="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Calculate standard tolerance unit , </a:t>
                </a:r>
                <a:r>
                  <a:rPr lang="en-IN" sz="1400" dirty="0" err="1" smtClean="0"/>
                  <a:t>i</a:t>
                </a:r>
                <a:r>
                  <a:rPr lang="en-IN" sz="1400" dirty="0" smtClean="0"/>
                  <a:t>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=0.45</m:t>
                      </m:r>
                      <m:rad>
                        <m:radPr>
                          <m:ctrlPr>
                            <a:rPr lang="en-I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IN" sz="14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rad>
                      <m:r>
                        <a:rPr lang="en-I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+0.001×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N" sz="1400" dirty="0" smtClean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=1.307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N" sz="1400" dirty="0" smtClean="0"/>
              </a:p>
              <a:p>
                <a:pPr lvl="2"/>
                <a:endParaRPr lang="en-GB" sz="1400" dirty="0" smtClean="0"/>
              </a:p>
              <a:p>
                <a:pPr lvl="2"/>
                <a:endParaRPr lang="en-GB" sz="1400" dirty="0"/>
              </a:p>
              <a:p>
                <a:pPr lvl="2"/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Tolerance grade is IT6 which means</a:t>
                </a:r>
              </a:p>
              <a:p>
                <a:pPr lvl="2"/>
                <a:r>
                  <a:rPr lang="en-IN" sz="1400" b="0" dirty="0" smtClean="0"/>
                  <a:t>Tolerance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400" b="0" dirty="0" smtClean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07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9" y="2854526"/>
                <a:ext cx="4387860" cy="3157916"/>
              </a:xfrm>
              <a:prstGeom prst="rect">
                <a:avLst/>
              </a:prstGeom>
              <a:blipFill rotWithShape="0">
                <a:blip r:embed="rId4"/>
                <a:stretch>
                  <a:fillRect l="-556" t="-5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724695" y="3944363"/>
            <a:ext cx="54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ounded Rectangle 35"/>
          <p:cNvSpPr/>
          <p:nvPr/>
        </p:nvSpPr>
        <p:spPr>
          <a:xfrm>
            <a:off x="6699083" y="3944363"/>
            <a:ext cx="216000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685" y="2171397"/>
            <a:ext cx="4666863" cy="46897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88809" y="2973723"/>
            <a:ext cx="243644" cy="177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5105073" y="2405884"/>
            <a:ext cx="324000" cy="177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570" y="2280369"/>
            <a:ext cx="4727188" cy="287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26480" y="1170132"/>
            <a:ext cx="140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25 H 7  f 6</a:t>
            </a:r>
            <a:endParaRPr lang="en-IN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H="1">
            <a:off x="2745856" y="1481930"/>
            <a:ext cx="432048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0476" y="197492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Basic Size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036628" y="1487359"/>
            <a:ext cx="406275" cy="5298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22686" y="1393436"/>
            <a:ext cx="71091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2902" y="1895277"/>
            <a:ext cx="32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Fundamental Deviation of shaft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4972892" y="1152308"/>
            <a:ext cx="196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Tolerance Grade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10296" y="2434175"/>
            <a:ext cx="372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 smtClean="0"/>
              <a:t>Calculation Procedure for </a:t>
            </a:r>
            <a:r>
              <a:rPr lang="en-IN" b="1" u="sng" dirty="0" smtClean="0"/>
              <a:t>Fundamental Deviation (SHAFT)</a:t>
            </a:r>
            <a:endParaRPr lang="en-IN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3989" y="3269883"/>
                <a:ext cx="438786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/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Calculate for fundamental deviation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IN" sz="1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Upper Limit (Max. Diameter) =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−0.0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IN" sz="1400" b="0" dirty="0" smtClean="0"/>
              </a:p>
              <a:p>
                <a:pPr lvl="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.9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IN" sz="1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Lower Limit (Min. Diameter)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−0.0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−0.0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en-IN" sz="1400" b="0" dirty="0" smtClean="0"/>
              </a:p>
              <a:p>
                <a:pPr lvl="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.96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IN" sz="1400" dirty="0" smtClean="0"/>
              </a:p>
              <a:p>
                <a:pPr lvl="1"/>
                <a:endParaRPr lang="en-IN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9" y="3269883"/>
                <a:ext cx="4387860" cy="2893100"/>
              </a:xfrm>
              <a:prstGeom prst="rect">
                <a:avLst/>
              </a:prstGeom>
              <a:blipFill rotWithShape="0">
                <a:blip r:embed="rId4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338468" y="3993926"/>
            <a:ext cx="576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 33"/>
          <p:cNvSpPr/>
          <p:nvPr/>
        </p:nvSpPr>
        <p:spPr>
          <a:xfrm>
            <a:off x="6367336" y="3848696"/>
            <a:ext cx="288032" cy="325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ounded Rectangle 35"/>
          <p:cNvSpPr/>
          <p:nvPr/>
        </p:nvSpPr>
        <p:spPr>
          <a:xfrm>
            <a:off x="6372200" y="2667340"/>
            <a:ext cx="216000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7560424" y="2998855"/>
            <a:ext cx="7920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1475656" y="11735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What is</a:t>
            </a:r>
            <a:endParaRPr lang="en-IN" dirty="0"/>
          </a:p>
        </p:txBody>
      </p:sp>
      <p:grpSp>
        <p:nvGrpSpPr>
          <p:cNvPr id="9" name="Group 8"/>
          <p:cNvGrpSpPr/>
          <p:nvPr/>
        </p:nvGrpSpPr>
        <p:grpSpPr>
          <a:xfrm>
            <a:off x="4586350" y="5733256"/>
            <a:ext cx="1219820" cy="612914"/>
            <a:chOff x="4087311" y="5674723"/>
            <a:chExt cx="1219820" cy="612914"/>
          </a:xfrm>
        </p:grpSpPr>
        <p:sp>
          <p:nvSpPr>
            <p:cNvPr id="3" name="TextBox 2"/>
            <p:cNvSpPr txBox="1"/>
            <p:nvPr/>
          </p:nvSpPr>
          <p:spPr>
            <a:xfrm>
              <a:off x="4087311" y="581268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Symbol" panose="05050102010706020507" pitchFamily="18" charset="2"/>
                </a:rPr>
                <a:t>f 25</a:t>
              </a:r>
              <a:endParaRPr lang="en-IN" dirty="0">
                <a:latin typeface="Symbol" panose="05050102010706020507" pitchFamily="18" charset="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32560" y="5918305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 panose="05050102010706020507" pitchFamily="18" charset="2"/>
                </a:rPr>
                <a:t> </a:t>
              </a:r>
              <a:r>
                <a:rPr lang="en-GB" sz="1400" dirty="0" smtClean="0"/>
                <a:t>0.033</a:t>
              </a:r>
              <a:endParaRPr lang="en-IN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28168" y="5674723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 panose="05050102010706020507" pitchFamily="18" charset="2"/>
                </a:rPr>
                <a:t> </a:t>
              </a:r>
              <a:r>
                <a:rPr lang="en-GB" sz="1400" dirty="0" smtClean="0"/>
                <a:t>0.020</a:t>
              </a:r>
              <a:endParaRPr lang="en-IN" sz="1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825769" y="5891757"/>
            <a:ext cx="279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Dimensional representation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7977" y="2235603"/>
            <a:ext cx="3277321" cy="4258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1735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What is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026480" y="1170132"/>
            <a:ext cx="140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25 H 7  f 6</a:t>
            </a:r>
            <a:endParaRPr lang="en-IN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H="1">
            <a:off x="2745856" y="1481930"/>
            <a:ext cx="432048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0476" y="197492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Basic Size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10296" y="2434175"/>
            <a:ext cx="372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 smtClean="0"/>
              <a:t>Calculation Procedure for </a:t>
            </a:r>
            <a:r>
              <a:rPr lang="en-IN" b="1" u="sng" dirty="0" smtClean="0"/>
              <a:t>IT7 (HOLE)</a:t>
            </a:r>
            <a:endParaRPr lang="en-IN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3989" y="2854526"/>
                <a:ext cx="4387860" cy="3157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Calculate the geometric mean size , D.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  <m:r>
                        <a:rPr lang="en-IN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23.2378 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IN" sz="1400" b="0" dirty="0" smtClean="0"/>
              </a:p>
              <a:p>
                <a:pPr lvl="1"/>
                <a:endParaRPr lang="en-GB" sz="1400" b="0" dirty="0" smtClean="0"/>
              </a:p>
              <a:p>
                <a:pPr lvl="1"/>
                <a:endParaRPr lang="en-GB" sz="1400" b="0" dirty="0" smtClean="0"/>
              </a:p>
              <a:p>
                <a:pPr lvl="1"/>
                <a:endParaRPr lang="en-IN" sz="1400" b="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Calculate standard tolerance unit , </a:t>
                </a:r>
                <a:r>
                  <a:rPr lang="en-IN" sz="1400" dirty="0" err="1" smtClean="0"/>
                  <a:t>i</a:t>
                </a:r>
                <a:r>
                  <a:rPr lang="en-IN" sz="1400" dirty="0" smtClean="0"/>
                  <a:t>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=0.45</m:t>
                      </m:r>
                      <m:rad>
                        <m:radPr>
                          <m:ctrlPr>
                            <a:rPr lang="en-I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IN" sz="14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rad>
                      <m:r>
                        <a:rPr lang="en-I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+0.001×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N" sz="1400" dirty="0" smtClean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=1.307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N" sz="1400" dirty="0" smtClean="0"/>
              </a:p>
              <a:p>
                <a:pPr lvl="2"/>
                <a:endParaRPr lang="en-GB" sz="1400" dirty="0" smtClean="0"/>
              </a:p>
              <a:p>
                <a:pPr lvl="2"/>
                <a:endParaRPr lang="en-GB" sz="1400" dirty="0"/>
              </a:p>
              <a:p>
                <a:pPr lvl="2"/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Tolerance grade is IT7 which means</a:t>
                </a:r>
              </a:p>
              <a:p>
                <a:pPr lvl="2"/>
                <a:r>
                  <a:rPr lang="en-IN" sz="1400" b="0" dirty="0" smtClean="0"/>
                  <a:t>Tolerance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400" b="0" dirty="0" smtClean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912 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9" y="2854526"/>
                <a:ext cx="4387860" cy="3157916"/>
              </a:xfrm>
              <a:prstGeom prst="rect">
                <a:avLst/>
              </a:prstGeom>
              <a:blipFill rotWithShape="0">
                <a:blip r:embed="rId4"/>
                <a:stretch>
                  <a:fillRect l="-556" t="-5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724695" y="3944363"/>
            <a:ext cx="54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ounded Rectangle 35"/>
          <p:cNvSpPr/>
          <p:nvPr/>
        </p:nvSpPr>
        <p:spPr>
          <a:xfrm>
            <a:off x="6896894" y="3944363"/>
            <a:ext cx="216000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685" y="2171397"/>
            <a:ext cx="4666863" cy="46897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886620" y="2973723"/>
            <a:ext cx="243644" cy="177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5461772" y="2416158"/>
            <a:ext cx="324000" cy="177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648782" y="1510383"/>
            <a:ext cx="406275" cy="5298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54891" y="898412"/>
            <a:ext cx="552550" cy="350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26947" y="1885315"/>
            <a:ext cx="32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Fundamental Deviation of Hole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4375400" y="738135"/>
            <a:ext cx="196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Tolerance Grade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75656" y="11735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What is</a:t>
            </a:r>
            <a:endParaRPr lang="en-IN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570" y="2280369"/>
            <a:ext cx="4727188" cy="287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26480" y="1170132"/>
            <a:ext cx="140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25 H 7  f 6</a:t>
            </a:r>
            <a:endParaRPr lang="en-IN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H="1">
            <a:off x="2745856" y="1481930"/>
            <a:ext cx="432048" cy="57606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0476" y="197492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Basic Size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648782" y="1510383"/>
            <a:ext cx="406275" cy="5298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54891" y="898412"/>
            <a:ext cx="552550" cy="350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26947" y="1885315"/>
            <a:ext cx="322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Fundamental Deviation of Hole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4375400" y="738135"/>
            <a:ext cx="196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Tolerance Grade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310296" y="2434175"/>
            <a:ext cx="372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u="sng" dirty="0" smtClean="0"/>
              <a:t>Calculation Procedure for </a:t>
            </a:r>
            <a:r>
              <a:rPr lang="en-IN" b="1" u="sng" dirty="0" smtClean="0"/>
              <a:t>Fundamental Deviation (HOLE)</a:t>
            </a:r>
            <a:endParaRPr lang="en-IN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3989" y="3269883"/>
                <a:ext cx="4387860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/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Calculate for fundamental deviation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IN" sz="1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Upper Limit (Max. Diameter) =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25+</m:t>
                    </m:r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sz="1400" b="0" dirty="0" smtClean="0"/>
                  <a:t>1</a:t>
                </a:r>
              </a:p>
              <a:p>
                <a:pPr lvl="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021 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IN" sz="14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IN" sz="1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N" sz="1400" dirty="0" smtClean="0"/>
                  <a:t>Lower Limit (Min. Diameter)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25+0.000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IN" sz="1400" dirty="0" smtClean="0"/>
              </a:p>
              <a:p>
                <a:pPr lvl="1"/>
                <a:endParaRPr lang="en-IN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9" y="3269883"/>
                <a:ext cx="4387860" cy="2462213"/>
              </a:xfrm>
              <a:prstGeom prst="rect">
                <a:avLst/>
              </a:prstGeom>
              <a:blipFill rotWithShape="0">
                <a:blip r:embed="rId4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338468" y="3993926"/>
            <a:ext cx="576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 33"/>
          <p:cNvSpPr/>
          <p:nvPr/>
        </p:nvSpPr>
        <p:spPr>
          <a:xfrm>
            <a:off x="6942727" y="3848696"/>
            <a:ext cx="280006" cy="325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3125295" y="5973985"/>
            <a:ext cx="1040284" cy="551359"/>
            <a:chOff x="4087311" y="5674723"/>
            <a:chExt cx="1040284" cy="551359"/>
          </a:xfrm>
        </p:grpSpPr>
        <p:sp>
          <p:nvSpPr>
            <p:cNvPr id="3" name="TextBox 2"/>
            <p:cNvSpPr txBox="1"/>
            <p:nvPr/>
          </p:nvSpPr>
          <p:spPr>
            <a:xfrm>
              <a:off x="4087311" y="581268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Symbol" panose="05050102010706020507" pitchFamily="18" charset="2"/>
                </a:rPr>
                <a:t>f 25</a:t>
              </a:r>
              <a:endParaRPr lang="en-IN" dirty="0">
                <a:latin typeface="Symbol" panose="05050102010706020507" pitchFamily="18" charset="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32560" y="5918305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ym typeface="Symbol" panose="05050102010706020507" pitchFamily="18" charset="2"/>
                </a:rPr>
                <a:t>0.000</a:t>
              </a:r>
              <a:endParaRPr lang="en-IN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28168" y="5674723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0.021</a:t>
              </a:r>
              <a:endParaRPr lang="en-IN" sz="1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5536" y="6101664"/>
            <a:ext cx="279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Dimensional representation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8663" y="5171041"/>
            <a:ext cx="496534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NOTE: CHANGE SIGNS AND CHANGE LETTER CASE</a:t>
            </a:r>
          </a:p>
          <a:p>
            <a:r>
              <a:rPr lang="en-GB" sz="1600" b="1" dirty="0">
                <a:solidFill>
                  <a:srgbClr val="C00000"/>
                </a:solidFill>
              </a:rPr>
              <a:t>	</a:t>
            </a:r>
            <a:r>
              <a:rPr lang="en-GB" sz="1600" b="1" i="1" dirty="0" smtClean="0">
                <a:solidFill>
                  <a:srgbClr val="C00000"/>
                </a:solidFill>
              </a:rPr>
              <a:t>fundamental deviations are ALMOST 	SYMMETRIC</a:t>
            </a:r>
            <a:endParaRPr lang="en-IN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3614" y="2596619"/>
            <a:ext cx="23118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A     B     C     D     E     F     G   H</a:t>
            </a:r>
            <a:endParaRPr lang="en-IN" sz="1400" dirty="0"/>
          </a:p>
        </p:txBody>
      </p:sp>
      <p:sp>
        <p:nvSpPr>
          <p:cNvPr id="36" name="Rounded Rectangle 35"/>
          <p:cNvSpPr/>
          <p:nvPr/>
        </p:nvSpPr>
        <p:spPr>
          <a:xfrm>
            <a:off x="6942727" y="2667340"/>
            <a:ext cx="216000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3515" y="712624"/>
            <a:ext cx="2370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/>
              <a:t>FITS: </a:t>
            </a:r>
            <a:r>
              <a:rPr lang="en-IN" b="1" dirty="0" smtClean="0"/>
              <a:t>INTRODUCTION</a:t>
            </a:r>
            <a:endParaRPr lang="en-I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02303"/>
            <a:ext cx="6754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To know how the various parts of a design fit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It is a </a:t>
            </a:r>
            <a:r>
              <a:rPr lang="en-IN" b="1" dirty="0" smtClean="0"/>
              <a:t>nature of the difference </a:t>
            </a:r>
            <a:r>
              <a:rPr lang="en-IN" dirty="0" smtClean="0"/>
              <a:t>between their sizes before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The sizes of mating holes and shafts lead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262702" y="3228071"/>
            <a:ext cx="4004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hole is larger than the </a:t>
            </a:r>
            <a:r>
              <a:rPr lang="en-US" dirty="0" smtClean="0">
                <a:solidFill>
                  <a:srgbClr val="FF0000"/>
                </a:solidFill>
              </a:rPr>
              <a:t>shaft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hole </a:t>
            </a:r>
            <a:r>
              <a:rPr lang="en-US" dirty="0">
                <a:solidFill>
                  <a:schemeClr val="accent1"/>
                </a:solidFill>
              </a:rPr>
              <a:t>is smaller than the </a:t>
            </a:r>
            <a:r>
              <a:rPr lang="en-US" dirty="0" smtClean="0">
                <a:solidFill>
                  <a:schemeClr val="accent1"/>
                </a:solidFill>
              </a:rPr>
              <a:t>shaft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hole is fractionally smaller than 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shaft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2877" y="3313113"/>
            <a:ext cx="2183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Clearance</a:t>
            </a:r>
          </a:p>
          <a:p>
            <a:r>
              <a:rPr lang="en-IN" sz="2800" dirty="0">
                <a:solidFill>
                  <a:schemeClr val="accent1"/>
                </a:solidFill>
              </a:rPr>
              <a:t>Interference</a:t>
            </a:r>
            <a:endParaRPr lang="en-IN" sz="2800" dirty="0" smtClean="0">
              <a:solidFill>
                <a:schemeClr val="accent1"/>
              </a:solidFill>
            </a:endParaRPr>
          </a:p>
          <a:p>
            <a:r>
              <a:rPr lang="en-IN" sz="2800" dirty="0" smtClean="0">
                <a:solidFill>
                  <a:schemeClr val="accent4">
                    <a:lumMod val="75000"/>
                  </a:schemeClr>
                </a:solidFill>
              </a:rPr>
              <a:t>Transition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081" y="4316903"/>
            <a:ext cx="6100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enabling the two parts to slide and / or rotate when assembled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high force and / or heat is required to assemble / disassemble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mild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force is required to assemble /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disassemble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7664" y="6296261"/>
            <a:ext cx="2856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800" dirty="0">
                <a:hlinkClick r:id="rId2"/>
              </a:rPr>
              <a:t>https://</a:t>
            </a:r>
            <a:r>
              <a:rPr lang="en-IN" sz="800" dirty="0" smtClean="0">
                <a:hlinkClick r:id="rId2"/>
              </a:rPr>
              <a:t>en.wikipedia.org/wiki/Engineering_fit</a:t>
            </a:r>
            <a:endParaRPr lang="en-IN" sz="800" dirty="0" smtClean="0"/>
          </a:p>
          <a:p>
            <a:r>
              <a:rPr lang="en-IN" sz="800" dirty="0" smtClean="0"/>
              <a:t>Machine drawing book by N. </a:t>
            </a:r>
            <a:r>
              <a:rPr lang="en-IN" sz="800" dirty="0" err="1" smtClean="0"/>
              <a:t>Sidheswar</a:t>
            </a:r>
            <a:r>
              <a:rPr lang="en-IN" sz="800" dirty="0" smtClean="0"/>
              <a:t>, P. </a:t>
            </a:r>
            <a:r>
              <a:rPr lang="en-IN" sz="800" dirty="0" err="1" smtClean="0"/>
              <a:t>Kannaiah</a:t>
            </a:r>
            <a:r>
              <a:rPr lang="en-IN" sz="800" dirty="0" smtClean="0"/>
              <a:t>, VVS </a:t>
            </a:r>
            <a:r>
              <a:rPr lang="en-IN" sz="800" dirty="0" err="1" smtClean="0"/>
              <a:t>Sastry</a:t>
            </a:r>
            <a:endParaRPr lang="en-IN" sz="800" dirty="0"/>
          </a:p>
        </p:txBody>
      </p:sp>
      <p:pic>
        <p:nvPicPr>
          <p:cNvPr id="1026" name="Picture 2" descr="Image result for shaft bea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5912"/>
            <a:ext cx="1967811" cy="11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ston cylinder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27" y="1291822"/>
            <a:ext cx="1237699" cy="20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403" y="528935"/>
            <a:ext cx="449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/>
              <a:t>GENERAL CLASSIFICATION OF FITS</a:t>
            </a:r>
            <a:endParaRPr lang="en-I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283968" y="1268760"/>
            <a:ext cx="56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FITS</a:t>
            </a:r>
            <a:endParaRPr lang="en-IN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79712" y="1542596"/>
            <a:ext cx="5040560" cy="629229"/>
            <a:chOff x="1340024" y="1295987"/>
            <a:chExt cx="5040560" cy="62922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932312" y="1295987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40024" y="1637184"/>
              <a:ext cx="5040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40024" y="163718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32312" y="1584019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0584" y="1636079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161352" y="2106338"/>
            <a:ext cx="7375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Clearance fit                              Transition fit                            Interference fit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3568" y="2415769"/>
            <a:ext cx="2197726" cy="282445"/>
            <a:chOff x="718090" y="2570491"/>
            <a:chExt cx="5040560" cy="57147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310378" y="2570491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18090" y="2853938"/>
              <a:ext cx="5040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18090" y="285393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758650" y="2852833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401129" y="2383787"/>
            <a:ext cx="2197726" cy="282445"/>
            <a:chOff x="718090" y="2570491"/>
            <a:chExt cx="5040560" cy="57147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310378" y="2570491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8090" y="2853938"/>
              <a:ext cx="5040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18090" y="285393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58650" y="2852833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256048" y="2374269"/>
            <a:ext cx="2197726" cy="282445"/>
            <a:chOff x="718090" y="2570491"/>
            <a:chExt cx="5040560" cy="571479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310378" y="2570491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18090" y="2853938"/>
              <a:ext cx="5040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18090" y="285393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58650" y="2852833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78332" y="2719537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Sliding fit            Running fit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3010943" y="2692804"/>
            <a:ext cx="288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Light keying fit            Push fit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5887236" y="2661071"/>
            <a:ext cx="291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Force fit                       Press fit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284402" y="3742181"/>
            <a:ext cx="8515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most common basis for specifying fits are </a:t>
            </a:r>
          </a:p>
          <a:p>
            <a:pPr lvl="1"/>
            <a:r>
              <a:rPr lang="en-US" dirty="0"/>
              <a:t>Shaft based system</a:t>
            </a:r>
          </a:p>
          <a:p>
            <a:pPr lvl="1"/>
            <a:r>
              <a:rPr lang="en-US" dirty="0"/>
              <a:t>Hole based system</a:t>
            </a:r>
          </a:p>
        </p:txBody>
      </p:sp>
    </p:spTree>
    <p:extLst>
      <p:ext uri="{BB962C8B-B14F-4D97-AF65-F5344CB8AC3E}">
        <p14:creationId xmlns:p14="http://schemas.microsoft.com/office/powerpoint/2010/main" val="28455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7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122" y="904875"/>
            <a:ext cx="6053651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84403" y="528935"/>
            <a:ext cx="235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/>
              <a:t>TRANSITION FITS</a:t>
            </a:r>
            <a:endParaRPr lang="en-IN" sz="2400" dirty="0"/>
          </a:p>
        </p:txBody>
      </p:sp>
      <p:sp>
        <p:nvSpPr>
          <p:cNvPr id="14" name="Rectangle 13"/>
          <p:cNvSpPr/>
          <p:nvPr/>
        </p:nvSpPr>
        <p:spPr>
          <a:xfrm>
            <a:off x="270721" y="6262732"/>
            <a:ext cx="2856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800" dirty="0">
                <a:hlinkClick r:id="rId3"/>
              </a:rPr>
              <a:t>https://</a:t>
            </a:r>
            <a:r>
              <a:rPr lang="en-IN" sz="800" dirty="0" smtClean="0">
                <a:hlinkClick r:id="rId3"/>
              </a:rPr>
              <a:t>en.wikipedia.org/wiki/Engineering_fit</a:t>
            </a:r>
            <a:endParaRPr lang="en-IN" sz="800" dirty="0" smtClean="0"/>
          </a:p>
          <a:p>
            <a:r>
              <a:rPr lang="en-IN" sz="800" dirty="0" smtClean="0"/>
              <a:t>Machine drawing book by N. </a:t>
            </a:r>
            <a:r>
              <a:rPr lang="en-IN" sz="800" dirty="0" err="1" smtClean="0"/>
              <a:t>Sidheswar</a:t>
            </a:r>
            <a:r>
              <a:rPr lang="en-IN" sz="800" dirty="0" smtClean="0"/>
              <a:t>, P. </a:t>
            </a:r>
            <a:r>
              <a:rPr lang="en-IN" sz="800" dirty="0" err="1" smtClean="0"/>
              <a:t>Kannaiah</a:t>
            </a:r>
            <a:r>
              <a:rPr lang="en-IN" sz="800" dirty="0" smtClean="0"/>
              <a:t>, VVS </a:t>
            </a:r>
            <a:r>
              <a:rPr lang="en-IN" sz="800" dirty="0" err="1" smtClean="0"/>
              <a:t>Sastry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15437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1" y="1920212"/>
            <a:ext cx="6176349" cy="4110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5848" y="692696"/>
            <a:ext cx="6551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FITS AND CLEARANCES</a:t>
            </a:r>
            <a:endParaRPr lang="en-I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6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15616" y="1165227"/>
            <a:ext cx="5867400" cy="4956406"/>
            <a:chOff x="685800" y="2133600"/>
            <a:chExt cx="5410200" cy="4499206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2613" y="2133600"/>
              <a:ext cx="3853387" cy="4499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3784" y="2237454"/>
              <a:ext cx="14954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3054350"/>
              <a:ext cx="13144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1200" y="4133850"/>
              <a:ext cx="154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" y="5638800"/>
              <a:ext cx="17430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" y="6102350"/>
              <a:ext cx="18573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284403" y="528935"/>
            <a:ext cx="2664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/>
              <a:t>INTERFERENCE FITS</a:t>
            </a:r>
            <a:endParaRPr lang="en-IN" sz="2400" dirty="0"/>
          </a:p>
        </p:txBody>
      </p:sp>
      <p:sp>
        <p:nvSpPr>
          <p:cNvPr id="14" name="Rectangle 13"/>
          <p:cNvSpPr/>
          <p:nvPr/>
        </p:nvSpPr>
        <p:spPr>
          <a:xfrm>
            <a:off x="284403" y="6274855"/>
            <a:ext cx="2856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800" dirty="0">
                <a:hlinkClick r:id="rId8"/>
              </a:rPr>
              <a:t>https://</a:t>
            </a:r>
            <a:r>
              <a:rPr lang="en-IN" sz="800" dirty="0" smtClean="0">
                <a:hlinkClick r:id="rId8"/>
              </a:rPr>
              <a:t>en.wikipedia.org/wiki/Engineering_fit</a:t>
            </a:r>
            <a:endParaRPr lang="en-IN" sz="800" dirty="0" smtClean="0"/>
          </a:p>
          <a:p>
            <a:r>
              <a:rPr lang="en-IN" sz="800" dirty="0" smtClean="0"/>
              <a:t>Machine drawing book by N. </a:t>
            </a:r>
            <a:r>
              <a:rPr lang="en-IN" sz="800" dirty="0" err="1" smtClean="0"/>
              <a:t>Sidheswar</a:t>
            </a:r>
            <a:r>
              <a:rPr lang="en-IN" sz="800" dirty="0" smtClean="0"/>
              <a:t>, P. </a:t>
            </a:r>
            <a:r>
              <a:rPr lang="en-IN" sz="800" dirty="0" err="1" smtClean="0"/>
              <a:t>Kannaiah</a:t>
            </a:r>
            <a:r>
              <a:rPr lang="en-IN" sz="800" dirty="0" smtClean="0"/>
              <a:t>, VVS </a:t>
            </a:r>
            <a:r>
              <a:rPr lang="en-IN" sz="800" dirty="0" err="1" smtClean="0"/>
              <a:t>Sastry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3417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ournal bea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18540" r="27082" b="24619"/>
          <a:stretch/>
        </p:blipFill>
        <p:spPr bwMode="auto">
          <a:xfrm>
            <a:off x="1331640" y="3310272"/>
            <a:ext cx="39604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Example: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251520" y="1124744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NewCenturySchlbk-Italic"/>
              </a:rPr>
              <a:t>A journal bearing consists of a bronze bush of diameter </a:t>
            </a:r>
            <a:r>
              <a:rPr lang="en-US" b="1" i="1" dirty="0">
                <a:latin typeface="NewCenturySchlbk-Italic"/>
              </a:rPr>
              <a:t>100</a:t>
            </a:r>
            <a:r>
              <a:rPr lang="en-US" i="1" dirty="0">
                <a:latin typeface="NewCenturySchlbk-Italic"/>
              </a:rPr>
              <a:t> mm fitted into a </a:t>
            </a:r>
            <a:r>
              <a:rPr lang="en-US" i="1" dirty="0" smtClean="0">
                <a:latin typeface="NewCenturySchlbk-Italic"/>
              </a:rPr>
              <a:t>housing and </a:t>
            </a:r>
            <a:r>
              <a:rPr lang="en-US" i="1" dirty="0">
                <a:latin typeface="NewCenturySchlbk-Italic"/>
              </a:rPr>
              <a:t>a steel shaft of </a:t>
            </a:r>
            <a:r>
              <a:rPr lang="en-US" b="1" i="1" dirty="0">
                <a:latin typeface="NewCenturySchlbk-Italic"/>
              </a:rPr>
              <a:t>50</a:t>
            </a:r>
            <a:r>
              <a:rPr lang="en-US" i="1" dirty="0">
                <a:latin typeface="NewCenturySchlbk-Italic"/>
              </a:rPr>
              <a:t> mm diameter, running in the bush, with oil as lubricant. Determine </a:t>
            </a:r>
            <a:r>
              <a:rPr lang="en-US" i="1" dirty="0" smtClean="0">
                <a:latin typeface="NewCenturySchlbk-Italic"/>
              </a:rPr>
              <a:t>the working </a:t>
            </a:r>
            <a:r>
              <a:rPr lang="en-US" i="1" dirty="0">
                <a:latin typeface="NewCenturySchlbk-Italic"/>
              </a:rPr>
              <a:t>dimensions of </a:t>
            </a:r>
            <a:endParaRPr lang="en-US" i="1" dirty="0" smtClean="0">
              <a:latin typeface="NewCenturySchlbk-Italic"/>
            </a:endParaRPr>
          </a:p>
          <a:p>
            <a:pPr marL="342900" indent="-342900">
              <a:buAutoNum type="alphaLcParenBoth"/>
            </a:pPr>
            <a:r>
              <a:rPr lang="en-US" i="1" dirty="0" smtClean="0">
                <a:latin typeface="NewCenturySchlbk-Italic"/>
              </a:rPr>
              <a:t>bore </a:t>
            </a:r>
            <a:r>
              <a:rPr lang="en-US" i="1" dirty="0">
                <a:latin typeface="NewCenturySchlbk-Italic"/>
              </a:rPr>
              <a:t>of the housing, </a:t>
            </a:r>
            <a:endParaRPr lang="en-US" i="1" dirty="0" smtClean="0">
              <a:latin typeface="NewCenturySchlbk-Italic"/>
            </a:endParaRPr>
          </a:p>
          <a:p>
            <a:pPr marL="342900" indent="-342900">
              <a:buAutoNum type="alphaLcParenBoth"/>
            </a:pPr>
            <a:r>
              <a:rPr lang="en-US" i="1" dirty="0" smtClean="0">
                <a:latin typeface="NewCenturySchlbk-Italic"/>
              </a:rPr>
              <a:t>bush </a:t>
            </a:r>
            <a:r>
              <a:rPr lang="en-US" i="1" dirty="0">
                <a:latin typeface="NewCenturySchlbk-Italic"/>
              </a:rPr>
              <a:t>and </a:t>
            </a:r>
            <a:endParaRPr lang="en-US" i="1" dirty="0" smtClean="0">
              <a:latin typeface="NewCenturySchlbk-Italic"/>
            </a:endParaRPr>
          </a:p>
          <a:p>
            <a:pPr marL="342900" indent="-342900">
              <a:buAutoNum type="alphaLcParenBoth"/>
            </a:pPr>
            <a:r>
              <a:rPr lang="en-US" i="1" dirty="0" smtClean="0">
                <a:latin typeface="NewCenturySchlbk-Italic"/>
              </a:rPr>
              <a:t>shaft</a:t>
            </a:r>
            <a:r>
              <a:rPr lang="en-US" i="1" dirty="0">
                <a:latin typeface="NewCenturySchlbk-Italic"/>
              </a:rPr>
              <a:t>. </a:t>
            </a:r>
            <a:endParaRPr lang="en-US" i="1" dirty="0" smtClean="0">
              <a:latin typeface="NewCenturySchlbk-Italic"/>
            </a:endParaRPr>
          </a:p>
          <a:p>
            <a:pPr marL="342900" indent="-342900">
              <a:buAutoNum type="alphaLcParenBoth"/>
            </a:pPr>
            <a:r>
              <a:rPr lang="en-US" i="1" dirty="0" smtClean="0">
                <a:latin typeface="NewCenturySchlbk-Italic"/>
              </a:rPr>
              <a:t>Calculate </a:t>
            </a:r>
            <a:r>
              <a:rPr lang="en-US" i="1" dirty="0">
                <a:latin typeface="NewCenturySchlbk-Italic"/>
              </a:rPr>
              <a:t>the </a:t>
            </a:r>
            <a:r>
              <a:rPr lang="en-US" i="1" dirty="0" smtClean="0">
                <a:latin typeface="NewCenturySchlbk-Italic"/>
              </a:rPr>
              <a:t>maximum and </a:t>
            </a:r>
            <a:r>
              <a:rPr lang="en-US" i="1" dirty="0">
                <a:latin typeface="NewCenturySchlbk-Italic"/>
              </a:rPr>
              <a:t>minimum interference or clearance.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51520" y="6309321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700" dirty="0">
                <a:hlinkClick r:id="rId3"/>
              </a:rPr>
              <a:t>http://www.chegg.com/homework-help/questions-and-answers/5-journal-bearing-must-support-load-force-f-using-fluid-viscosity-rotational-speed--</a:t>
            </a:r>
            <a:r>
              <a:rPr lang="en-IN" sz="700" dirty="0" smtClean="0">
                <a:hlinkClick r:id="rId3"/>
              </a:rPr>
              <a:t>bearin-q24916082</a:t>
            </a:r>
            <a:r>
              <a:rPr lang="en-IN" sz="700" dirty="0" smtClean="0"/>
              <a:t> </a:t>
            </a:r>
            <a:endParaRPr lang="en-IN" sz="700" dirty="0"/>
          </a:p>
        </p:txBody>
      </p:sp>
    </p:spTree>
    <p:extLst>
      <p:ext uri="{BB962C8B-B14F-4D97-AF65-F5344CB8AC3E}">
        <p14:creationId xmlns:p14="http://schemas.microsoft.com/office/powerpoint/2010/main" val="24848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19675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NewCenturySchlbk-Italic"/>
              </a:rPr>
              <a:t>Step 1: </a:t>
            </a:r>
            <a:r>
              <a:rPr lang="en-US" dirty="0">
                <a:latin typeface="NewCenturySchlbk-Roman"/>
              </a:rPr>
              <a:t>Select the nature of assembly or fit based on the function. Referring to </a:t>
            </a:r>
            <a:r>
              <a:rPr lang="en-US" dirty="0" smtClean="0">
                <a:latin typeface="NewCenturySchlbk-Roman"/>
              </a:rPr>
              <a:t>Table, </a:t>
            </a:r>
            <a:r>
              <a:rPr lang="en-US" dirty="0">
                <a:latin typeface="NewCenturySchlbk-Roman"/>
              </a:rPr>
              <a:t>the fits to be employed are selected as below:</a:t>
            </a:r>
          </a:p>
          <a:p>
            <a:pPr lvl="1"/>
            <a:r>
              <a:rPr lang="en-US" dirty="0">
                <a:latin typeface="NewCenturySchlbk-Roman"/>
              </a:rPr>
              <a:t>(</a:t>
            </a:r>
            <a:r>
              <a:rPr lang="en-US" i="1" dirty="0">
                <a:latin typeface="NewCenturySchlbk-Italic"/>
              </a:rPr>
              <a:t>a</a:t>
            </a:r>
            <a:r>
              <a:rPr lang="en-US" dirty="0">
                <a:latin typeface="NewCenturySchlbk-Roman"/>
              </a:rPr>
              <a:t>) for the bush and housing, H7/p6 (interference fit),</a:t>
            </a:r>
          </a:p>
          <a:p>
            <a:pPr lvl="1"/>
            <a:r>
              <a:rPr lang="en-US" dirty="0">
                <a:latin typeface="NewCenturySchlbk-Roman"/>
              </a:rPr>
              <a:t>(</a:t>
            </a:r>
            <a:r>
              <a:rPr lang="en-US" i="1" dirty="0">
                <a:latin typeface="NewCenturySchlbk-Italic"/>
              </a:rPr>
              <a:t>b</a:t>
            </a:r>
            <a:r>
              <a:rPr lang="en-US" dirty="0">
                <a:latin typeface="NewCenturySchlbk-Roman"/>
              </a:rPr>
              <a:t>) for the shaft and bush, H7/f 7 (normal running fit).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251520" y="2438025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NewCenturySchlbk-Italic"/>
              </a:rPr>
              <a:t>Step 2: </a:t>
            </a:r>
            <a:r>
              <a:rPr lang="en-US" dirty="0">
                <a:latin typeface="NewCenturySchlbk-Roman"/>
              </a:rPr>
              <a:t>Obtain the tolerances on the linear dimensions of the parts. From </a:t>
            </a:r>
            <a:r>
              <a:rPr lang="en-US" dirty="0" smtClean="0">
                <a:latin typeface="NewCenturySchlbk-Roman"/>
              </a:rPr>
              <a:t>Table, </a:t>
            </a:r>
            <a:r>
              <a:rPr lang="en-US" dirty="0">
                <a:latin typeface="NewCenturySchlbk-Roman"/>
              </a:rPr>
              <a:t>the</a:t>
            </a:r>
          </a:p>
          <a:p>
            <a:r>
              <a:rPr lang="en-US" dirty="0">
                <a:latin typeface="NewCenturySchlbk-Roman"/>
              </a:rPr>
              <a:t>fundamental tolerances (IT) for different grades, based on the size </a:t>
            </a:r>
            <a:r>
              <a:rPr lang="en-US" dirty="0" smtClean="0">
                <a:latin typeface="NewCenturySchlbk-Roman"/>
              </a:rPr>
              <a:t>are:</a:t>
            </a:r>
            <a:endParaRPr lang="en-US" dirty="0">
              <a:latin typeface="NewCenturySchlbk-Roman"/>
            </a:endParaRPr>
          </a:p>
          <a:p>
            <a:pPr lvl="1"/>
            <a:r>
              <a:rPr lang="pt-BR" dirty="0">
                <a:latin typeface="NewCenturySchlbk-Roman"/>
              </a:rPr>
              <a:t>(</a:t>
            </a:r>
            <a:r>
              <a:rPr lang="pt-BR" i="1" dirty="0">
                <a:latin typeface="NewCenturySchlbk-Italic"/>
              </a:rPr>
              <a:t>a</a:t>
            </a:r>
            <a:r>
              <a:rPr lang="pt-BR" dirty="0">
                <a:latin typeface="NewCenturySchlbk-Roman"/>
              </a:rPr>
              <a:t>) for dia. 100 and grade 6 = 22 microns,</a:t>
            </a:r>
          </a:p>
          <a:p>
            <a:pPr lvl="1"/>
            <a:r>
              <a:rPr lang="en-IN" dirty="0">
                <a:latin typeface="NewCenturySchlbk-Roman"/>
              </a:rPr>
              <a:t>(</a:t>
            </a:r>
            <a:r>
              <a:rPr lang="en-IN" i="1" dirty="0">
                <a:latin typeface="NewCenturySchlbk-Italic"/>
              </a:rPr>
              <a:t>b</a:t>
            </a:r>
            <a:r>
              <a:rPr lang="en-IN" dirty="0">
                <a:latin typeface="NewCenturySchlbk-Roman"/>
              </a:rPr>
              <a:t>) for dia. 100 and grade 7 = 35 microns,</a:t>
            </a:r>
          </a:p>
          <a:p>
            <a:pPr lvl="1"/>
            <a:r>
              <a:rPr lang="pt-BR" dirty="0">
                <a:latin typeface="NewCenturySchlbk-Roman"/>
              </a:rPr>
              <a:t>(</a:t>
            </a:r>
            <a:r>
              <a:rPr lang="pt-BR" i="1" dirty="0">
                <a:latin typeface="NewCenturySchlbk-Italic"/>
              </a:rPr>
              <a:t>c</a:t>
            </a:r>
            <a:r>
              <a:rPr lang="pt-BR" dirty="0">
                <a:latin typeface="NewCenturySchlbk-Roman"/>
              </a:rPr>
              <a:t>) for dia. 50 and grade 7 = 25 microns.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520" y="4077072"/>
                <a:ext cx="8640960" cy="2319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latin typeface="NewCenturySchlbk-Italic"/>
                  </a:rPr>
                  <a:t>Step 3: </a:t>
                </a:r>
                <a:r>
                  <a:rPr lang="en-US" dirty="0">
                    <a:latin typeface="NewCenturySchlbk-Roman"/>
                  </a:rPr>
                  <a:t>Obtain the fundamental deviations based on the type of hole/shaft and thus </a:t>
                </a:r>
                <a:r>
                  <a:rPr lang="en-US" dirty="0" smtClean="0">
                    <a:latin typeface="NewCenturySchlbk-Roman"/>
                  </a:rPr>
                  <a:t>the respective </a:t>
                </a:r>
                <a:r>
                  <a:rPr lang="en-US" dirty="0">
                    <a:latin typeface="NewCenturySchlbk-Roman"/>
                  </a:rPr>
                  <a:t>sizes. From </a:t>
                </a:r>
                <a:r>
                  <a:rPr lang="en-US" dirty="0" smtClean="0">
                    <a:latin typeface="NewCenturySchlbk-Roman"/>
                  </a:rPr>
                  <a:t>Table,</a:t>
                </a:r>
                <a:endParaRPr lang="en-US" dirty="0">
                  <a:latin typeface="NewCenturySchlbk-Roman"/>
                </a:endParaRPr>
              </a:p>
              <a:p>
                <a:pPr lvl="1"/>
                <a:r>
                  <a:rPr lang="en-US" dirty="0">
                    <a:latin typeface="NewCenturySchlbk-Roman"/>
                  </a:rPr>
                  <a:t>(</a:t>
                </a:r>
                <a:r>
                  <a:rPr lang="en-US" i="1" dirty="0">
                    <a:latin typeface="NewCenturySchlbk-Italic"/>
                  </a:rPr>
                  <a:t>a</a:t>
                </a:r>
                <a:r>
                  <a:rPr lang="en-US" dirty="0">
                    <a:latin typeface="NewCenturySchlbk-Roman"/>
                  </a:rPr>
                  <a:t>) for a hole of type H (housing)</a:t>
                </a:r>
              </a:p>
              <a:p>
                <a:pPr lvl="2"/>
                <a:r>
                  <a:rPr lang="en-IN" dirty="0">
                    <a:latin typeface="NewCenturySchlbk-Roman"/>
                  </a:rPr>
                  <a:t>lower deviation, EI = 0.000</a:t>
                </a:r>
              </a:p>
              <a:p>
                <a:pPr lvl="2"/>
                <a:r>
                  <a:rPr lang="de-DE" dirty="0">
                    <a:latin typeface="NewCenturySchlbk-Roman"/>
                  </a:rPr>
                  <a:t>upper deviation, ES = EI + IT</a:t>
                </a:r>
              </a:p>
              <a:p>
                <a:pPr lvl="6"/>
                <a:r>
                  <a:rPr lang="en-IN" dirty="0" smtClean="0">
                    <a:latin typeface="NewCenturySchlbk-Roman"/>
                  </a:rPr>
                  <a:t>    = </a:t>
                </a:r>
                <a:r>
                  <a:rPr lang="en-IN" dirty="0">
                    <a:latin typeface="NewCenturySchlbk-Roman"/>
                  </a:rPr>
                  <a:t>0.035 </a:t>
                </a:r>
                <a:r>
                  <a:rPr lang="en-IN" dirty="0" smtClean="0">
                    <a:latin typeface="NewCenturySchlbk-Roman"/>
                  </a:rPr>
                  <a:t>mm</a:t>
                </a:r>
              </a:p>
              <a:p>
                <a:pPr lvl="6"/>
                <a:endParaRPr lang="en-IN" dirty="0">
                  <a:latin typeface="NewCenturySchlbk-Roman"/>
                </a:endParaRPr>
              </a:p>
              <a:p>
                <a:r>
                  <a:rPr lang="en-US" dirty="0">
                    <a:latin typeface="NewCenturySchlbk-Roman"/>
                  </a:rPr>
                  <a:t>Hence, dimension of the housing bore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0.0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0.035</m:t>
                        </m:r>
                      </m:sup>
                    </m:sSubSup>
                  </m:oMath>
                </a14:m>
                <a:endParaRPr lang="en-US" sz="800" dirty="0">
                  <a:latin typeface="NewCenturySchlbk-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77072"/>
                <a:ext cx="8640960" cy="2319418"/>
              </a:xfrm>
              <a:prstGeom prst="rect">
                <a:avLst/>
              </a:prstGeom>
              <a:blipFill rotWithShape="0">
                <a:blip r:embed="rId2"/>
                <a:stretch>
                  <a:fillRect l="-564" t="-1579" r="-423" b="-34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33001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520" y="620688"/>
                <a:ext cx="8640960" cy="14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NewCenturySchlbk-Roman"/>
                  </a:rPr>
                  <a:t>(</a:t>
                </a:r>
                <a:r>
                  <a:rPr lang="en-US" i="1" dirty="0">
                    <a:latin typeface="NewCenturySchlbk-Italic"/>
                  </a:rPr>
                  <a:t>b</a:t>
                </a:r>
                <a:r>
                  <a:rPr lang="en-US" dirty="0">
                    <a:latin typeface="NewCenturySchlbk-Roman"/>
                  </a:rPr>
                  <a:t>) for a shaft of type </a:t>
                </a:r>
                <a:r>
                  <a:rPr lang="en-US" i="1" dirty="0">
                    <a:latin typeface="NewCenturySchlbk-Italic"/>
                  </a:rPr>
                  <a:t>p </a:t>
                </a:r>
                <a:r>
                  <a:rPr lang="en-US" dirty="0">
                    <a:latin typeface="NewCenturySchlbk-Roman"/>
                  </a:rPr>
                  <a:t>(bush),</a:t>
                </a:r>
              </a:p>
              <a:p>
                <a:pPr lvl="1"/>
                <a:r>
                  <a:rPr lang="en-US" dirty="0">
                    <a:latin typeface="NewCenturySchlbk-Roman"/>
                  </a:rPr>
                  <a:t>lower deviation, </a:t>
                </a:r>
                <a:r>
                  <a:rPr lang="en-US" i="1" dirty="0" err="1" smtClean="0">
                    <a:latin typeface="NewCenturySchlbk-Italic"/>
                  </a:rPr>
                  <a:t>ei</a:t>
                </a:r>
                <a:r>
                  <a:rPr lang="en-US" i="1" dirty="0" smtClean="0">
                    <a:latin typeface="NewCenturySchlbk-Italic"/>
                  </a:rPr>
                  <a:t> </a:t>
                </a:r>
                <a:r>
                  <a:rPr lang="en-US" dirty="0" smtClean="0">
                    <a:latin typeface="NewCenturySchlbk-Roman"/>
                  </a:rPr>
                  <a:t>= </a:t>
                </a:r>
                <a:r>
                  <a:rPr lang="en-US" dirty="0">
                    <a:latin typeface="NewCenturySchlbk-Roman"/>
                  </a:rPr>
                  <a:t>+ 0.037 (</a:t>
                </a:r>
                <a:r>
                  <a:rPr lang="en-US" dirty="0" smtClean="0">
                    <a:latin typeface="NewCenturySchlbk-Roman"/>
                  </a:rPr>
                  <a:t>Table)</a:t>
                </a:r>
                <a:endParaRPr lang="en-US" dirty="0">
                  <a:latin typeface="NewCenturySchlbk-Roman"/>
                </a:endParaRPr>
              </a:p>
              <a:p>
                <a:pPr lvl="1"/>
                <a:r>
                  <a:rPr lang="de-DE" dirty="0">
                    <a:latin typeface="NewCenturySchlbk-Roman"/>
                  </a:rPr>
                  <a:t>upper deviation, </a:t>
                </a:r>
                <a:r>
                  <a:rPr lang="de-DE" i="1" dirty="0">
                    <a:latin typeface="NewCenturySchlbk-Italic"/>
                  </a:rPr>
                  <a:t>es </a:t>
                </a:r>
                <a:r>
                  <a:rPr lang="de-DE" dirty="0">
                    <a:latin typeface="NewCenturySchlbk-Roman"/>
                  </a:rPr>
                  <a:t>= ei + </a:t>
                </a:r>
                <a:r>
                  <a:rPr lang="de-DE" dirty="0" smtClean="0">
                    <a:latin typeface="NewCenturySchlbk-Roman"/>
                  </a:rPr>
                  <a:t>IT</a:t>
                </a:r>
              </a:p>
              <a:p>
                <a:pPr lvl="5"/>
                <a:r>
                  <a:rPr lang="en-IN" dirty="0" smtClean="0">
                    <a:latin typeface="NewCenturySchlbk-Roman"/>
                  </a:rPr>
                  <a:t>  = </a:t>
                </a:r>
                <a:r>
                  <a:rPr lang="en-IN" dirty="0">
                    <a:latin typeface="NewCenturySchlbk-Roman"/>
                  </a:rPr>
                  <a:t>0.037 + 0.022 = 0.059 mm</a:t>
                </a:r>
              </a:p>
              <a:p>
                <a:r>
                  <a:rPr lang="en-US" dirty="0">
                    <a:latin typeface="NewCenturySchlbk-Roman"/>
                  </a:rPr>
                  <a:t>Hence, the outside size of the bush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0.037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0.059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0688"/>
                <a:ext cx="8640960" cy="1488421"/>
              </a:xfrm>
              <a:prstGeom prst="rect">
                <a:avLst/>
              </a:prstGeom>
              <a:blipFill rotWithShape="0">
                <a:blip r:embed="rId2"/>
                <a:stretch>
                  <a:fillRect l="-564" t="-2459" b="-5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520" y="2204864"/>
                <a:ext cx="864096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NewCenturySchlbk-Roman"/>
                  </a:rPr>
                  <a:t>(</a:t>
                </a:r>
                <a:r>
                  <a:rPr lang="en-US" i="1" dirty="0">
                    <a:latin typeface="NewCenturySchlbk-Italic"/>
                  </a:rPr>
                  <a:t>c</a:t>
                </a:r>
                <a:r>
                  <a:rPr lang="en-US" dirty="0">
                    <a:latin typeface="NewCenturySchlbk-Roman"/>
                  </a:rPr>
                  <a:t>) for a hole of type H (bush),</a:t>
                </a:r>
              </a:p>
              <a:p>
                <a:pPr lvl="1"/>
                <a:r>
                  <a:rPr lang="en-IN" dirty="0">
                    <a:latin typeface="NewCenturySchlbk-Roman"/>
                  </a:rPr>
                  <a:t>lower deviation, EI = 0.000</a:t>
                </a:r>
              </a:p>
              <a:p>
                <a:pPr lvl="1"/>
                <a:r>
                  <a:rPr lang="de-DE" dirty="0">
                    <a:latin typeface="NewCenturySchlbk-Roman"/>
                  </a:rPr>
                  <a:t>upper deviation, ES = EI + IT</a:t>
                </a:r>
              </a:p>
              <a:p>
                <a:pPr lvl="5"/>
                <a:r>
                  <a:rPr lang="en-IN" dirty="0" smtClean="0">
                    <a:latin typeface="NewCenturySchlbk-Roman"/>
                  </a:rPr>
                  <a:t>   = </a:t>
                </a:r>
                <a:r>
                  <a:rPr lang="en-IN" dirty="0">
                    <a:latin typeface="NewCenturySchlbk-Roman"/>
                  </a:rPr>
                  <a:t>0.025 mm</a:t>
                </a:r>
              </a:p>
              <a:p>
                <a:r>
                  <a:rPr lang="en-US" dirty="0">
                    <a:latin typeface="NewCenturySchlbk-Roman"/>
                  </a:rPr>
                  <a:t>Hence, the bore of the bush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0.00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0.025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04864"/>
                <a:ext cx="8640960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564" t="-2479" b="-61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520" y="3789040"/>
                <a:ext cx="8640960" cy="1769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NewCenturySchlbk-Roman"/>
                  </a:rPr>
                  <a:t>(</a:t>
                </a:r>
                <a:r>
                  <a:rPr lang="en-US" i="1" dirty="0">
                    <a:latin typeface="NewCenturySchlbk-Italic"/>
                  </a:rPr>
                  <a:t>d</a:t>
                </a:r>
                <a:r>
                  <a:rPr lang="en-US" dirty="0">
                    <a:latin typeface="NewCenturySchlbk-Roman"/>
                  </a:rPr>
                  <a:t>) for a shaft of type </a:t>
                </a:r>
                <a:r>
                  <a:rPr lang="en-US" i="1" dirty="0">
                    <a:latin typeface="NewCenturySchlbk-Italic"/>
                  </a:rPr>
                  <a:t>f</a:t>
                </a:r>
                <a:r>
                  <a:rPr lang="en-US" dirty="0">
                    <a:latin typeface="NewCenturySchlbk-Roman"/>
                  </a:rPr>
                  <a:t>,</a:t>
                </a:r>
              </a:p>
              <a:p>
                <a:pPr lvl="1"/>
                <a:r>
                  <a:rPr lang="fr-FR" dirty="0" err="1">
                    <a:latin typeface="NewCenturySchlbk-Roman"/>
                  </a:rPr>
                  <a:t>upperdeviations</a:t>
                </a:r>
                <a:r>
                  <a:rPr lang="fr-FR" dirty="0">
                    <a:latin typeface="NewCenturySchlbk-Roman"/>
                  </a:rPr>
                  <a:t>, </a:t>
                </a:r>
                <a:r>
                  <a:rPr lang="fr-FR" i="1" dirty="0">
                    <a:latin typeface="NewCenturySchlbk-Italic"/>
                  </a:rPr>
                  <a:t>es = – </a:t>
                </a:r>
                <a:r>
                  <a:rPr lang="fr-FR" dirty="0">
                    <a:latin typeface="NewCenturySchlbk-Roman"/>
                  </a:rPr>
                  <a:t>0.025 </a:t>
                </a:r>
                <a:endParaRPr lang="fr-FR" dirty="0" smtClean="0">
                  <a:latin typeface="NewCenturySchlbk-Roman"/>
                </a:endParaRPr>
              </a:p>
              <a:p>
                <a:pPr lvl="1"/>
                <a:r>
                  <a:rPr lang="en-US" dirty="0" smtClean="0">
                    <a:latin typeface="NewCenturySchlbk-Roman"/>
                  </a:rPr>
                  <a:t>lower </a:t>
                </a:r>
                <a:r>
                  <a:rPr lang="en-US" dirty="0">
                    <a:latin typeface="NewCenturySchlbk-Roman"/>
                  </a:rPr>
                  <a:t>deviation, </a:t>
                </a:r>
                <a:r>
                  <a:rPr lang="en-US" i="1" dirty="0" err="1">
                    <a:latin typeface="NewCenturySchlbk-Italic"/>
                  </a:rPr>
                  <a:t>ei</a:t>
                </a:r>
                <a:r>
                  <a:rPr lang="en-US" dirty="0">
                    <a:latin typeface="NewCenturySchlbk-Roman"/>
                  </a:rPr>
                  <a:t>= </a:t>
                </a:r>
                <a:r>
                  <a:rPr lang="en-US" i="1" dirty="0" err="1">
                    <a:latin typeface="NewCenturySchlbk-Italic"/>
                  </a:rPr>
                  <a:t>es</a:t>
                </a:r>
                <a:r>
                  <a:rPr lang="en-US" dirty="0">
                    <a:latin typeface="NewCenturySchlbk-Roman"/>
                  </a:rPr>
                  <a:t>– IT</a:t>
                </a:r>
              </a:p>
              <a:p>
                <a:pPr lvl="5"/>
                <a:r>
                  <a:rPr lang="en-IN" dirty="0" smtClean="0">
                    <a:latin typeface="NewCenturySchlbk-Roman"/>
                  </a:rPr>
                  <a:t> = </a:t>
                </a:r>
                <a:r>
                  <a:rPr lang="en-IN" dirty="0">
                    <a:latin typeface="NewCenturySchlbk-Roman"/>
                  </a:rPr>
                  <a:t>– 0.025 – 0.025</a:t>
                </a:r>
              </a:p>
              <a:p>
                <a:pPr lvl="5"/>
                <a:r>
                  <a:rPr lang="en-IN" dirty="0" smtClean="0">
                    <a:latin typeface="NewCenturySchlbk-Roman"/>
                  </a:rPr>
                  <a:t> = </a:t>
                </a:r>
                <a:r>
                  <a:rPr lang="en-IN" dirty="0">
                    <a:latin typeface="NewCenturySchlbk-Roman"/>
                  </a:rPr>
                  <a:t>– 0.05 mm</a:t>
                </a:r>
              </a:p>
              <a:p>
                <a:r>
                  <a:rPr lang="en-US" dirty="0">
                    <a:latin typeface="NewCenturySchlbk-Roman"/>
                  </a:rPr>
                  <a:t>Hence, shaft dimension is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−0.050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−0.025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89040"/>
                <a:ext cx="8640960" cy="1769331"/>
              </a:xfrm>
              <a:prstGeom prst="rect">
                <a:avLst/>
              </a:prstGeom>
              <a:blipFill rotWithShape="0">
                <a:blip r:embed="rId4"/>
                <a:stretch>
                  <a:fillRect l="-564" t="-2069" b="-44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31414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908720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NewCenturySchlbk-Italic"/>
              </a:rPr>
              <a:t>Step 4: </a:t>
            </a:r>
            <a:r>
              <a:rPr lang="en-US" dirty="0">
                <a:latin typeface="NewCenturySchlbk-Roman"/>
              </a:rPr>
              <a:t>Calculate the </a:t>
            </a:r>
            <a:r>
              <a:rPr lang="en-US" dirty="0" smtClean="0">
                <a:latin typeface="NewCenturySchlbk-Roman"/>
              </a:rPr>
              <a:t>interference/clearance</a:t>
            </a:r>
          </a:p>
          <a:p>
            <a:endParaRPr lang="en-US" dirty="0">
              <a:latin typeface="NewCenturySchlbk-Roman"/>
            </a:endParaRPr>
          </a:p>
          <a:p>
            <a:r>
              <a:rPr lang="en-US" dirty="0">
                <a:latin typeface="NewCenturySchlbk-Roman"/>
              </a:rPr>
              <a:t>(</a:t>
            </a:r>
            <a:r>
              <a:rPr lang="en-US" i="1" dirty="0">
                <a:latin typeface="NewCenturySchlbk-Italic"/>
              </a:rPr>
              <a:t>a</a:t>
            </a:r>
            <a:r>
              <a:rPr lang="en-US" dirty="0">
                <a:latin typeface="NewCenturySchlbk-Roman"/>
              </a:rPr>
              <a:t>) between the bush and housing :</a:t>
            </a:r>
          </a:p>
          <a:p>
            <a:pPr lvl="1"/>
            <a:r>
              <a:rPr lang="en-IN" dirty="0">
                <a:latin typeface="NewCenturySchlbk-Roman"/>
              </a:rPr>
              <a:t>Maximum interference = 100.00 – 100.059</a:t>
            </a:r>
          </a:p>
          <a:p>
            <a:pPr lvl="6"/>
            <a:r>
              <a:rPr lang="en-IN" dirty="0" smtClean="0">
                <a:latin typeface="NewCenturySchlbk-Roman"/>
              </a:rPr>
              <a:t> = </a:t>
            </a:r>
            <a:r>
              <a:rPr lang="en-IN" dirty="0">
                <a:latin typeface="NewCenturySchlbk-Roman"/>
              </a:rPr>
              <a:t>– 0.059 mm</a:t>
            </a:r>
          </a:p>
          <a:p>
            <a:pPr lvl="1"/>
            <a:r>
              <a:rPr lang="en-IN" dirty="0">
                <a:latin typeface="NewCenturySchlbk-Roman"/>
              </a:rPr>
              <a:t>Minimum interference = 100.035 – 100.037</a:t>
            </a:r>
          </a:p>
          <a:p>
            <a:pPr lvl="6"/>
            <a:r>
              <a:rPr lang="en-IN" dirty="0">
                <a:latin typeface="NewCenturySchlbk-Roman"/>
              </a:rPr>
              <a:t>= – 0.002 </a:t>
            </a:r>
            <a:r>
              <a:rPr lang="en-IN" dirty="0" smtClean="0">
                <a:latin typeface="NewCenturySchlbk-Roman"/>
              </a:rPr>
              <a:t>mm</a:t>
            </a:r>
          </a:p>
          <a:p>
            <a:pPr lvl="6"/>
            <a:endParaRPr lang="en-IN" dirty="0">
              <a:latin typeface="NewCenturySchlbk-Roman"/>
            </a:endParaRPr>
          </a:p>
          <a:p>
            <a:r>
              <a:rPr lang="en-US" dirty="0">
                <a:latin typeface="NewCenturySchlbk-Roman"/>
              </a:rPr>
              <a:t>(</a:t>
            </a:r>
            <a:r>
              <a:rPr lang="en-US" i="1" dirty="0">
                <a:latin typeface="NewCenturySchlbk-Italic"/>
              </a:rPr>
              <a:t>b</a:t>
            </a:r>
            <a:r>
              <a:rPr lang="en-US" dirty="0">
                <a:latin typeface="NewCenturySchlbk-Roman"/>
              </a:rPr>
              <a:t>) between the bush and shaft :</a:t>
            </a:r>
          </a:p>
          <a:p>
            <a:pPr lvl="1"/>
            <a:r>
              <a:rPr lang="en-IN" dirty="0">
                <a:latin typeface="NewCenturySchlbk-Roman"/>
              </a:rPr>
              <a:t>Maximum clearance = 50.025 – </a:t>
            </a:r>
            <a:r>
              <a:rPr lang="en-IN" dirty="0" smtClean="0">
                <a:latin typeface="NewCenturySchlbk-Roman"/>
              </a:rPr>
              <a:t>49.050</a:t>
            </a:r>
          </a:p>
          <a:p>
            <a:pPr lvl="1"/>
            <a:r>
              <a:rPr lang="en-IN" dirty="0">
                <a:latin typeface="NewCenturySchlbk-Roman"/>
              </a:rPr>
              <a:t> </a:t>
            </a:r>
            <a:r>
              <a:rPr lang="en-IN" dirty="0" smtClean="0">
                <a:latin typeface="NewCenturySchlbk-Roman"/>
              </a:rPr>
              <a:t>                                = </a:t>
            </a:r>
            <a:r>
              <a:rPr lang="en-IN" dirty="0">
                <a:latin typeface="NewCenturySchlbk-Roman"/>
              </a:rPr>
              <a:t>+ 0.075 mm</a:t>
            </a:r>
          </a:p>
          <a:p>
            <a:pPr lvl="1"/>
            <a:r>
              <a:rPr lang="en-IN" dirty="0">
                <a:latin typeface="NewCenturySchlbk-Roman"/>
              </a:rPr>
              <a:t>Minimum clearance = 50.000 – 49.075</a:t>
            </a:r>
          </a:p>
          <a:p>
            <a:r>
              <a:rPr lang="en-IN" dirty="0" smtClean="0">
                <a:latin typeface="NewCenturySchlbk-Roman"/>
              </a:rPr>
              <a:t>                                       = </a:t>
            </a:r>
            <a:r>
              <a:rPr lang="en-IN" dirty="0">
                <a:latin typeface="NewCenturySchlbk-Roman"/>
              </a:rPr>
              <a:t>+ 0.025 mm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21085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86659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Designation of Tolerance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220486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25   H  7   f   6</a:t>
            </a:r>
            <a:endParaRPr lang="en-IN" sz="20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H="1">
            <a:off x="3008764" y="2588315"/>
            <a:ext cx="720080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9752" y="3356993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Basic size of hole and shaft</a:t>
            </a:r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067944" y="2556378"/>
            <a:ext cx="0" cy="89603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7904" y="3514509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Fundamental deviation of hole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rot="10380000" flipV="1">
            <a:off x="4334843" y="1510212"/>
            <a:ext cx="972108" cy="7200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05238" y="111447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IT Tolerance grade of hole</a:t>
            </a:r>
            <a:endParaRPr lang="en-IN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673779" y="2517888"/>
            <a:ext cx="1346854" cy="106341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60132" y="3550521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Fundamental deviation of shaft</a:t>
            </a:r>
            <a:endParaRPr lang="en-IN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975250" y="1902177"/>
            <a:ext cx="1045383" cy="44676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0152" y="1625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IT Tolerance grade of shaft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6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4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4752" t="8724" r="17908" b="5225"/>
          <a:stretch/>
        </p:blipFill>
        <p:spPr>
          <a:xfrm rot="16200000">
            <a:off x="-751693" y="1510655"/>
            <a:ext cx="6110886" cy="439248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3313" y="500116"/>
            <a:ext cx="318904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Fundamental Deviations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51778" y="3284984"/>
            <a:ext cx="93618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69351" y="3237172"/>
            <a:ext cx="135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Interference</a:t>
            </a:r>
            <a:endParaRPr lang="en-IN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71547" y="2780928"/>
            <a:ext cx="55758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6423" y="2771636"/>
            <a:ext cx="144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Clearances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2924944"/>
            <a:ext cx="135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Transition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600" t="39720" r="18101" b="34797"/>
          <a:stretch/>
        </p:blipFill>
        <p:spPr>
          <a:xfrm>
            <a:off x="6408204" y="914201"/>
            <a:ext cx="1584176" cy="21602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840252" y="842193"/>
            <a:ext cx="36004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7426837" y="842193"/>
            <a:ext cx="36004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870413" y="2284305"/>
            <a:ext cx="360000" cy="268608"/>
            <a:chOff x="8079468" y="5013176"/>
            <a:chExt cx="495276" cy="268608"/>
          </a:xfrm>
        </p:grpSpPr>
        <p:sp>
          <p:nvSpPr>
            <p:cNvPr id="15" name="Right Arrow 14"/>
            <p:cNvSpPr/>
            <p:nvPr/>
          </p:nvSpPr>
          <p:spPr>
            <a:xfrm>
              <a:off x="8244408" y="5013176"/>
              <a:ext cx="330336" cy="268608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ight Arrow 15"/>
            <p:cNvSpPr/>
            <p:nvPr/>
          </p:nvSpPr>
          <p:spPr>
            <a:xfrm flipH="1">
              <a:off x="8079468" y="5013176"/>
              <a:ext cx="330336" cy="268608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1087318" y="4770860"/>
            <a:ext cx="216024" cy="268608"/>
            <a:chOff x="8079468" y="5013176"/>
            <a:chExt cx="495276" cy="268608"/>
          </a:xfrm>
        </p:grpSpPr>
        <p:sp>
          <p:nvSpPr>
            <p:cNvPr id="19" name="Right Arrow 18"/>
            <p:cNvSpPr/>
            <p:nvPr/>
          </p:nvSpPr>
          <p:spPr>
            <a:xfrm>
              <a:off x="8244408" y="5013176"/>
              <a:ext cx="330336" cy="268608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ight Arrow 19"/>
            <p:cNvSpPr/>
            <p:nvPr/>
          </p:nvSpPr>
          <p:spPr>
            <a:xfrm flipH="1">
              <a:off x="8079468" y="5013176"/>
              <a:ext cx="330336" cy="268608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379687" y="819997"/>
            <a:ext cx="318904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IT – Tolerance Grade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881026" y="1872051"/>
            <a:ext cx="360000" cy="268608"/>
            <a:chOff x="8079468" y="5013176"/>
            <a:chExt cx="495276" cy="268608"/>
          </a:xfrm>
          <a:solidFill>
            <a:srgbClr val="00B0F0"/>
          </a:solidFill>
        </p:grpSpPr>
        <p:sp>
          <p:nvSpPr>
            <p:cNvPr id="23" name="Right Arrow 22"/>
            <p:cNvSpPr/>
            <p:nvPr/>
          </p:nvSpPr>
          <p:spPr>
            <a:xfrm>
              <a:off x="8244408" y="5013176"/>
              <a:ext cx="330336" cy="268608"/>
            </a:xfrm>
            <a:prstGeom prst="rightArrow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ight Arrow 23"/>
            <p:cNvSpPr/>
            <p:nvPr/>
          </p:nvSpPr>
          <p:spPr>
            <a:xfrm flipH="1">
              <a:off x="8079468" y="5013176"/>
              <a:ext cx="330336" cy="268608"/>
            </a:xfrm>
            <a:prstGeom prst="rightArrow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5" name="Group 24"/>
          <p:cNvGrpSpPr/>
          <p:nvPr/>
        </p:nvGrpSpPr>
        <p:grpSpPr>
          <a:xfrm rot="5400000">
            <a:off x="1015330" y="5076290"/>
            <a:ext cx="360000" cy="268608"/>
            <a:chOff x="8079468" y="5013176"/>
            <a:chExt cx="495276" cy="268608"/>
          </a:xfrm>
          <a:solidFill>
            <a:srgbClr val="00B0F0"/>
          </a:solidFill>
        </p:grpSpPr>
        <p:sp>
          <p:nvSpPr>
            <p:cNvPr id="26" name="Right Arrow 25"/>
            <p:cNvSpPr/>
            <p:nvPr/>
          </p:nvSpPr>
          <p:spPr>
            <a:xfrm>
              <a:off x="8244408" y="5013176"/>
              <a:ext cx="330336" cy="268608"/>
            </a:xfrm>
            <a:prstGeom prst="rightArrow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Right Arrow 26"/>
            <p:cNvSpPr/>
            <p:nvPr/>
          </p:nvSpPr>
          <p:spPr>
            <a:xfrm flipH="1">
              <a:off x="8079468" y="5013176"/>
              <a:ext cx="330336" cy="268608"/>
            </a:xfrm>
            <a:prstGeom prst="rightArrow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8" name="Oval 27"/>
          <p:cNvSpPr/>
          <p:nvPr/>
        </p:nvSpPr>
        <p:spPr>
          <a:xfrm>
            <a:off x="7151150" y="842193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/>
          <p:nvPr/>
        </p:nvSpPr>
        <p:spPr>
          <a:xfrm>
            <a:off x="7737735" y="842193"/>
            <a:ext cx="36004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/>
          <p:cNvSpPr txBox="1"/>
          <p:nvPr/>
        </p:nvSpPr>
        <p:spPr>
          <a:xfrm>
            <a:off x="5173284" y="2435544"/>
            <a:ext cx="166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SYMMETRIC ?</a:t>
            </a:r>
            <a:endParaRPr lang="en-IN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62981" y="3692229"/>
            <a:ext cx="4697051" cy="0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V="1">
            <a:off x="162618" y="3160210"/>
            <a:ext cx="1080000" cy="0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V="1">
            <a:off x="105468" y="4232649"/>
            <a:ext cx="1080000" cy="0"/>
          </a:xfrm>
          <a:prstGeom prst="line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85070" y="2885307"/>
            <a:ext cx="166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ALMOST !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5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 animBg="1"/>
      <p:bldP spid="14" grpId="0" animBg="1"/>
      <p:bldP spid="21" grpId="0"/>
      <p:bldP spid="28" grpId="0" animBg="1"/>
      <p:bldP spid="29" grpId="0" animBg="1"/>
      <p:bldP spid="30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092" y="556114"/>
            <a:ext cx="5421288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International Tolerance Grade (IT Grade)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3968" y="1260450"/>
            <a:ext cx="8544976" cy="144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Group of tolerances which has the same relative level of accuracy</a:t>
            </a:r>
          </a:p>
          <a:p>
            <a:pPr marL="0" indent="0">
              <a:buNone/>
            </a:pPr>
            <a:r>
              <a:rPr lang="en-US" dirty="0" smtClean="0"/>
              <a:t>	IT 01 is the most precise and IT 16 is most coarse</a:t>
            </a:r>
          </a:p>
          <a:p>
            <a:pPr marL="0" indent="0">
              <a:buNone/>
            </a:pPr>
            <a:r>
              <a:rPr lang="en-US" dirty="0" smtClean="0"/>
              <a:t>	Tolerance value depends on </a:t>
            </a:r>
            <a:r>
              <a:rPr lang="en-US" b="1" dirty="0" smtClean="0"/>
              <a:t>basic size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37398"/>
            <a:ext cx="8522488" cy="43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45811" y="2564904"/>
            <a:ext cx="3326190" cy="32004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Measuring Instruments/</a:t>
            </a:r>
            <a:r>
              <a:rPr lang="en-US" sz="1600" dirty="0" err="1" smtClean="0">
                <a:solidFill>
                  <a:srgbClr val="0000CC"/>
                </a:solidFill>
              </a:rPr>
              <a:t>Guages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3373" y="3250704"/>
            <a:ext cx="3060875" cy="6223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General Engineering/Industry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And Precision Fits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3021" y="3250704"/>
            <a:ext cx="2120359" cy="6223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Semi finished products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73969" y="4994067"/>
          <a:ext cx="8544978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2087"/>
                <a:gridCol w="602525"/>
                <a:gridCol w="657306"/>
                <a:gridCol w="657306"/>
                <a:gridCol w="657306"/>
                <a:gridCol w="657306"/>
                <a:gridCol w="657306"/>
                <a:gridCol w="657306"/>
                <a:gridCol w="657306"/>
                <a:gridCol w="657306"/>
                <a:gridCol w="657306"/>
                <a:gridCol w="657306"/>
                <a:gridCol w="657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Grade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Tol</a:t>
                      </a:r>
                      <a:r>
                        <a:rPr lang="en-US" sz="1600" b="1" dirty="0" smtClean="0"/>
                        <a:t>.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640i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1000i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51520" y="6467564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 smtClean="0"/>
              <a:t>Slide Adapted </a:t>
            </a:r>
            <a:r>
              <a:rPr lang="en-IN" sz="1000" dirty="0"/>
              <a:t>from </a:t>
            </a:r>
            <a:r>
              <a:rPr lang="en-IN" sz="1000" dirty="0" err="1"/>
              <a:t>Prof.</a:t>
            </a:r>
            <a:r>
              <a:rPr lang="en-IN" sz="1000" dirty="0"/>
              <a:t> P. </a:t>
            </a:r>
            <a:r>
              <a:rPr lang="en-IN" sz="1000" dirty="0" err="1"/>
              <a:t>Venkitanarayanan</a:t>
            </a:r>
            <a:endParaRPr lang="en-IN" sz="1000" dirty="0">
              <a:hlinkClick r:id="rId3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4753" y="5682267"/>
            <a:ext cx="8574191" cy="400050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These relations must have been arrived at after a lot of tests and experience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74" y="4077276"/>
            <a:ext cx="3667125" cy="36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597" y="3907913"/>
            <a:ext cx="2638425" cy="609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1919" y="4571092"/>
            <a:ext cx="8284273" cy="364784"/>
            <a:chOff x="301919" y="4571092"/>
            <a:chExt cx="8284273" cy="3647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b="65498"/>
            <a:stretch/>
          </p:blipFill>
          <p:spPr>
            <a:xfrm>
              <a:off x="301919" y="4571092"/>
              <a:ext cx="2286000" cy="36478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t="32063" b="33883"/>
            <a:stretch/>
          </p:blipFill>
          <p:spPr>
            <a:xfrm>
              <a:off x="3016923" y="4571092"/>
              <a:ext cx="2286000" cy="3600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t="66248"/>
            <a:stretch/>
          </p:blipFill>
          <p:spPr>
            <a:xfrm>
              <a:off x="6300192" y="4572686"/>
              <a:ext cx="2286000" cy="356853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12600" t="39720" r="18101" b="34797"/>
          <a:stretch/>
        </p:blipFill>
        <p:spPr>
          <a:xfrm>
            <a:off x="6408204" y="914201"/>
            <a:ext cx="1584176" cy="21602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142722" y="842193"/>
            <a:ext cx="36004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7729307" y="842193"/>
            <a:ext cx="36004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6724320" y="4028047"/>
            <a:ext cx="219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D – geometric mean*</a:t>
            </a:r>
            <a:endParaRPr lang="en-IN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974" y="-184966"/>
            <a:ext cx="5541989" cy="7200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6453336"/>
            <a:ext cx="47160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" dirty="0"/>
              <a:t>Machine drawing by K L Narayana, P </a:t>
            </a:r>
            <a:r>
              <a:rPr lang="en-IN" sz="800" dirty="0" err="1"/>
              <a:t>kannaiah</a:t>
            </a:r>
            <a:r>
              <a:rPr lang="en-IN" sz="800" dirty="0"/>
              <a:t> and V </a:t>
            </a:r>
            <a:r>
              <a:rPr lang="en-IN" sz="800" dirty="0" err="1"/>
              <a:t>reddy</a:t>
            </a:r>
            <a:endParaRPr lang="en-IN" sz="800" dirty="0"/>
          </a:p>
        </p:txBody>
      </p:sp>
      <p:sp>
        <p:nvSpPr>
          <p:cNvPr id="2" name="Rectangle 1"/>
          <p:cNvSpPr/>
          <p:nvPr/>
        </p:nvSpPr>
        <p:spPr>
          <a:xfrm>
            <a:off x="1653580" y="1105694"/>
            <a:ext cx="6228000" cy="2520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718963" y="1363075"/>
            <a:ext cx="934617" cy="46080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12576" y="504132"/>
            <a:ext cx="82296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Tolerance grades for different machining processes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043608" y="980728"/>
            <a:ext cx="6792910" cy="49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 flipV="1">
            <a:off x="431499" y="5049222"/>
            <a:ext cx="936187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5400000">
            <a:off x="-603910" y="2956302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Precision and Costs decrease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u="sng" dirty="0" smtClean="0"/>
              <a:t>Hole Basis System</a:t>
            </a:r>
            <a:endParaRPr lang="en-IN" sz="2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22195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lower </a:t>
            </a:r>
            <a:r>
              <a:rPr lang="en-US" b="1" dirty="0" smtClean="0"/>
              <a:t>deviation (Fundamental deviation) </a:t>
            </a:r>
            <a:r>
              <a:rPr lang="en-US" b="1" dirty="0"/>
              <a:t>of the hole is zero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Letter symbol is ‘H’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Tools like drills, reamers, </a:t>
            </a:r>
            <a:r>
              <a:rPr lang="en-US" dirty="0" err="1" smtClean="0"/>
              <a:t>etc</a:t>
            </a:r>
            <a:r>
              <a:rPr lang="en-US" dirty="0" smtClean="0"/>
              <a:t> are used for manufacturing the hole.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preferred method because machining of hole is much costlier than shaft.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43711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u="sng" dirty="0" smtClean="0"/>
              <a:t>Shaft Basis System</a:t>
            </a:r>
            <a:endParaRPr lang="en-IN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83722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</a:t>
            </a:r>
            <a:r>
              <a:rPr lang="en-US" b="1" dirty="0" smtClean="0"/>
              <a:t>he upper deviation (Fundamental deviation) </a:t>
            </a:r>
            <a:r>
              <a:rPr lang="en-US" b="1" dirty="0"/>
              <a:t>of the </a:t>
            </a:r>
            <a:r>
              <a:rPr lang="en-US" b="1" dirty="0" smtClean="0"/>
              <a:t>shaft is </a:t>
            </a:r>
            <a:r>
              <a:rPr lang="en-US" b="1" dirty="0"/>
              <a:t>zero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Letter symbol is ‘h’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preferred </a:t>
            </a:r>
            <a:r>
              <a:rPr lang="en-US" dirty="0"/>
              <a:t>by </a:t>
            </a:r>
            <a:r>
              <a:rPr lang="en-US" dirty="0" smtClean="0"/>
              <a:t>industries </a:t>
            </a:r>
            <a:r>
              <a:rPr lang="en-US" dirty="0"/>
              <a:t>using semi-finished shafting as </a:t>
            </a:r>
            <a:r>
              <a:rPr lang="en-US" dirty="0" smtClean="0"/>
              <a:t>raw materials</a:t>
            </a:r>
            <a:r>
              <a:rPr lang="en-US" dirty="0"/>
              <a:t>, </a:t>
            </a:r>
            <a:r>
              <a:rPr lang="en-US" i="1" dirty="0"/>
              <a:t>e.g., </a:t>
            </a:r>
            <a:r>
              <a:rPr lang="en-US" dirty="0"/>
              <a:t>textile </a:t>
            </a:r>
            <a:r>
              <a:rPr lang="en-US" dirty="0" smtClean="0"/>
              <a:t>industries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569" t="55939" r="22102" b="12068"/>
          <a:stretch/>
        </p:blipFill>
        <p:spPr>
          <a:xfrm>
            <a:off x="1406922" y="2564904"/>
            <a:ext cx="7194251" cy="1882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3705937"/>
            <a:ext cx="1352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C00000"/>
                </a:solidFill>
              </a:rPr>
              <a:t>Interference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251" y="3651512"/>
            <a:ext cx="144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Clearances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9478" y="3672900"/>
            <a:ext cx="1352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C00000"/>
                </a:solidFill>
              </a:rPr>
              <a:t>Transition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8195" y="3674565"/>
            <a:ext cx="1352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C00000"/>
                </a:solidFill>
              </a:rPr>
              <a:t>Interference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1574" y="3620140"/>
            <a:ext cx="144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Clearances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7801" y="3641528"/>
            <a:ext cx="1352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C00000"/>
                </a:solidFill>
              </a:rPr>
              <a:t>Transition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4798" y="908720"/>
          <a:ext cx="8856984" cy="585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411"/>
                <a:gridCol w="3655245"/>
                <a:gridCol w="2952328"/>
              </a:tblGrid>
              <a:tr h="279361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ysClr val="windowText" lastClr="000000"/>
                          </a:solidFill>
                        </a:rPr>
                        <a:t>Hole-Shaft</a:t>
                      </a:r>
                      <a:r>
                        <a:rPr lang="en-IN" sz="1200" baseline="0" dirty="0" smtClean="0">
                          <a:solidFill>
                            <a:sysClr val="windowText" lastClr="000000"/>
                          </a:solidFill>
                        </a:rPr>
                        <a:t> Combination</a:t>
                      </a:r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ysClr val="windowText" lastClr="000000"/>
                          </a:solidFill>
                        </a:rPr>
                        <a:t>Description</a:t>
                      </a:r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ysClr val="windowText" lastClr="000000"/>
                          </a:solidFill>
                        </a:rPr>
                        <a:t>Uses</a:t>
                      </a:r>
                      <a:endParaRPr lang="en-IN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9951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H11/a11, </a:t>
                      </a:r>
                      <a:r>
                        <a:rPr lang="en-US" sz="1200" b="1" u="sng" dirty="0" smtClean="0"/>
                        <a:t>H11/c11</a:t>
                      </a:r>
                      <a:r>
                        <a:rPr lang="en-US" sz="1200" u="sng" dirty="0" smtClean="0"/>
                        <a:t>, H11/c9, H11/d11, A11/h11, </a:t>
                      </a:r>
                      <a:r>
                        <a:rPr lang="en-US" sz="1200" b="1" u="sng" dirty="0" smtClean="0"/>
                        <a:t>C11/h11</a:t>
                      </a:r>
                      <a:r>
                        <a:rPr lang="en-US" sz="1200" u="sng" dirty="0" smtClean="0"/>
                        <a:t>, D11/h11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Fits with great clearances with parts having great tolerances.</a:t>
                      </a:r>
                      <a:br>
                        <a:rPr lang="en-US" sz="1200" dirty="0" smtClean="0"/>
                      </a:b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Pivots, latches, fits of parts exposed to corrosive effects, contamination with dust and thermal or mechanical deformations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628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H9/C9, H9/d10,</a:t>
                      </a:r>
                      <a:r>
                        <a:rPr lang="en-US" sz="1200" b="1" u="sng" dirty="0" smtClean="0"/>
                        <a:t> H9/d9</a:t>
                      </a:r>
                      <a:r>
                        <a:rPr lang="en-US" sz="1200" u="sng" dirty="0" smtClean="0"/>
                        <a:t>, H8/d9, H8/d8, </a:t>
                      </a:r>
                      <a:r>
                        <a:rPr lang="en-US" sz="1200" b="1" u="sng" dirty="0" smtClean="0"/>
                        <a:t>D10/h9</a:t>
                      </a:r>
                      <a:r>
                        <a:rPr lang="en-US" sz="1200" u="sng" dirty="0" smtClean="0"/>
                        <a:t>, D9/h9, D9/h8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Running fits with greater clearances without any special requirements for accuracy of guiding shafts.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Multiple fits of shafts of production and piston machines, parts rotating very rarely or only swinging.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628">
                <a:tc>
                  <a:txBody>
                    <a:bodyPr/>
                    <a:lstStyle/>
                    <a:p>
                      <a:r>
                        <a:rPr lang="en-US" sz="1200" b="1" u="sng" dirty="0" smtClean="0"/>
                        <a:t>H9/e9</a:t>
                      </a:r>
                      <a:r>
                        <a:rPr lang="en-US" sz="1200" u="sng" dirty="0" smtClean="0"/>
                        <a:t>, </a:t>
                      </a:r>
                      <a:r>
                        <a:rPr lang="en-US" sz="1200" b="1" u="sng" dirty="0" smtClean="0"/>
                        <a:t>H8/e8</a:t>
                      </a:r>
                      <a:r>
                        <a:rPr lang="en-US" sz="1200" u="sng" dirty="0" smtClean="0"/>
                        <a:t>, H7/e7, </a:t>
                      </a:r>
                      <a:r>
                        <a:rPr lang="en-US" sz="1200" b="1" u="sng" dirty="0" smtClean="0"/>
                        <a:t>E9/h9</a:t>
                      </a:r>
                      <a:r>
                        <a:rPr lang="en-US" sz="1200" u="sng" dirty="0" smtClean="0"/>
                        <a:t>, E8/h8, E8/h7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Running fits with greater clearances without any special requirements for fit accuracy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 fits of machine tools. General fits of shafts, regulator bearings, machine tool spindles, sliding rods.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4950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H9/f8, H8/f8, </a:t>
                      </a:r>
                      <a:r>
                        <a:rPr lang="en-US" sz="1200" b="1" u="sng" dirty="0" smtClean="0"/>
                        <a:t>H8/f7</a:t>
                      </a:r>
                      <a:r>
                        <a:rPr lang="en-US" sz="1200" u="sng" dirty="0" smtClean="0"/>
                        <a:t>, </a:t>
                      </a:r>
                      <a:r>
                        <a:rPr lang="en-US" sz="1200" b="1" u="sng" dirty="0" smtClean="0"/>
                        <a:t>H7/f7</a:t>
                      </a:r>
                      <a:r>
                        <a:rPr lang="en-US" sz="1200" u="sng" dirty="0" smtClean="0"/>
                        <a:t>, F8/h7, </a:t>
                      </a:r>
                      <a:r>
                        <a:rPr lang="en-US" sz="1200" b="1" u="sng" dirty="0" smtClean="0"/>
                        <a:t>F8/h6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Running fits with smaller clearances with general requirements for fit accuracy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Main fits of machine tools. General fits of shafts, regulator bearings, machine tool spindles, sliding rods.</a:t>
                      </a:r>
                    </a:p>
                    <a:p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272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H8/g7, </a:t>
                      </a:r>
                      <a:r>
                        <a:rPr lang="en-US" sz="1200" b="1" u="sng" dirty="0" smtClean="0"/>
                        <a:t>H7/g6</a:t>
                      </a:r>
                      <a:r>
                        <a:rPr lang="en-US" sz="1200" u="sng" dirty="0" smtClean="0"/>
                        <a:t>, </a:t>
                      </a:r>
                      <a:r>
                        <a:rPr lang="en-US" sz="1200" b="1" u="sng" dirty="0" smtClean="0"/>
                        <a:t>G7/h6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Running fits with very small clearances for accurate guiding of shafts. Without any noticeable clearance after assembly.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Parts of machine tools, sliding gears and clutch disks, crankshaft journals, pistons of hydraulic machines, rods sliding in bearings, grinding machine spindles.</a:t>
                      </a:r>
                    </a:p>
                    <a:p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950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H11/h11, H11/h9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Slipping fits of parts with great tolerances. The parts can easily be slid one into the other and turn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Easily demountable parts, distance rings, parts of machines fixed to shafts using pins, bolts, rivets or welds.</a:t>
                      </a:r>
                    </a:p>
                    <a:p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272">
                <a:tc>
                  <a:txBody>
                    <a:bodyPr/>
                    <a:lstStyle/>
                    <a:p>
                      <a:r>
                        <a:rPr lang="en-US" sz="1200" u="sng" dirty="0" smtClean="0"/>
                        <a:t>H8/h9, H8/h8, H8/h7, </a:t>
                      </a:r>
                      <a:r>
                        <a:rPr lang="en-US" sz="1200" b="1" u="sng" dirty="0" smtClean="0"/>
                        <a:t>H7/h6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Sliding fits with very small clearances for precise guiding and </a:t>
                      </a:r>
                      <a:r>
                        <a:rPr lang="en-US" sz="1200" dirty="0" err="1" smtClean="0"/>
                        <a:t>centring</a:t>
                      </a:r>
                      <a:r>
                        <a:rPr lang="en-US" sz="1200" dirty="0" smtClean="0"/>
                        <a:t> of parts. Mounting by sliding on without use of any great force, after lubrication the parts can be turned and slid by hand. 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Sliding fits with very small clearances for precise guiding and </a:t>
                      </a:r>
                      <a:r>
                        <a:rPr lang="en-US" sz="1200" dirty="0" err="1" smtClean="0"/>
                        <a:t>centring</a:t>
                      </a:r>
                      <a:r>
                        <a:rPr lang="en-US" sz="1200" dirty="0" smtClean="0"/>
                        <a:t> of parts. Mounting by sliding on without use of any great force, after lubrication the parts can be turned and slid by hand. 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48680"/>
            <a:ext cx="316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GUIDELINES</a:t>
            </a:r>
            <a:r>
              <a:rPr lang="en-GB" dirty="0" smtClean="0">
                <a:solidFill>
                  <a:srgbClr val="C00000"/>
                </a:solidFill>
              </a:rPr>
              <a:t> --- CLEARANCE FITS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94846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C00000"/>
                </a:solidFill>
              </a:rPr>
              <a:t>Combinations recommended in </a:t>
            </a:r>
            <a:r>
              <a:rPr lang="en-GB" sz="1200" b="1" dirty="0" smtClean="0">
                <a:solidFill>
                  <a:srgbClr val="C00000"/>
                </a:solidFill>
              </a:rPr>
              <a:t>BOLD</a:t>
            </a:r>
            <a:endParaRPr lang="en-IN" sz="1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2176" y="116632"/>
            <a:ext cx="7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RECAP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74542" y="3933056"/>
            <a:ext cx="2928083" cy="1008112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2411760" y="3927566"/>
            <a:ext cx="3662782" cy="1008112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0638" y="3931701"/>
            <a:ext cx="2251498" cy="1008112"/>
          </a:xfrm>
          <a:prstGeom prst="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61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6144</TotalTime>
  <Words>1774</Words>
  <Application>Microsoft Office PowerPoint</Application>
  <PresentationFormat>On-screen Show (4:3)</PresentationFormat>
  <Paragraphs>319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NewCenturySchlbk-Italic</vt:lpstr>
      <vt:lpstr>NewCenturySchlbk-Roman</vt:lpstr>
      <vt:lpstr>Symbol</vt:lpstr>
      <vt:lpstr>Office Theme</vt:lpstr>
      <vt:lpstr>ME 251</vt:lpstr>
      <vt:lpstr>PowerPoint Presentation</vt:lpstr>
      <vt:lpstr>PowerPoint Presentation</vt:lpstr>
      <vt:lpstr>Fundamental Deviations</vt:lpstr>
      <vt:lpstr>International Tolerance Grade (IT Grade)</vt:lpstr>
      <vt:lpstr>PowerPoint Presentation</vt:lpstr>
      <vt:lpstr>Tolerance grades for different machining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101 Think and Analyze</dc:title>
  <dc:creator>Saxena Anupan</dc:creator>
  <cp:lastModifiedBy>DR. Anupam Saxena</cp:lastModifiedBy>
  <cp:revision>597</cp:revision>
  <dcterms:created xsi:type="dcterms:W3CDTF">2012-07-31T10:12:40Z</dcterms:created>
  <dcterms:modified xsi:type="dcterms:W3CDTF">2018-10-23T10:49:34Z</dcterms:modified>
</cp:coreProperties>
</file>