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0" r:id="rId3"/>
    <p:sldId id="330" r:id="rId4"/>
    <p:sldId id="331" r:id="rId5"/>
    <p:sldId id="332" r:id="rId6"/>
    <p:sldId id="333" r:id="rId7"/>
    <p:sldId id="337" r:id="rId8"/>
    <p:sldId id="347" r:id="rId9"/>
    <p:sldId id="348" r:id="rId10"/>
    <p:sldId id="334" r:id="rId11"/>
    <p:sldId id="335" r:id="rId12"/>
    <p:sldId id="336" r:id="rId13"/>
    <p:sldId id="338" r:id="rId14"/>
    <p:sldId id="339" r:id="rId15"/>
    <p:sldId id="340" r:id="rId16"/>
    <p:sldId id="341" r:id="rId17"/>
    <p:sldId id="343" r:id="rId18"/>
    <p:sldId id="34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88" autoAdjust="0"/>
    <p:restoredTop sz="94660"/>
  </p:normalViewPr>
  <p:slideViewPr>
    <p:cSldViewPr>
      <p:cViewPr>
        <p:scale>
          <a:sx n="96" d="100"/>
          <a:sy n="96" d="100"/>
        </p:scale>
        <p:origin x="-106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7079F-F948-4BCF-ADAE-9E8F9A40B7B9}" type="datetimeFigureOut">
              <a:rPr lang="en-IN" smtClean="0"/>
              <a:pPr/>
              <a:t>22-08-2018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783EC-C7E5-4EBC-A649-3075252152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2778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783EC-C7E5-4EBC-A649-307525215267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7524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2000" y="63000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85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2000" y="63000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281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7EDB-6279-473C-9840-6A4E456B0DB0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25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 251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err="1" smtClean="0">
                <a:solidFill>
                  <a:schemeClr val="tx1"/>
                </a:solidFill>
              </a:rPr>
              <a:t>Anupam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Saxena</a:t>
            </a:r>
            <a:endParaRPr lang="en-US" sz="46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Mechanical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Compliant and Robotic Systems Lab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Indian Institute of T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chnology Kanpur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5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/>
          <a:srcRect l="66795" t="54463" r="16410" b="25455"/>
          <a:stretch/>
        </p:blipFill>
        <p:spPr>
          <a:xfrm>
            <a:off x="5424095" y="382508"/>
            <a:ext cx="2460273" cy="3406532"/>
          </a:xfrm>
          <a:prstGeom prst="rect">
            <a:avLst/>
          </a:prstGeom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06633" y="1788466"/>
            <a:ext cx="176238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3869017" y="1211035"/>
            <a:ext cx="0" cy="57743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428420" y="1211035"/>
            <a:ext cx="0" cy="57743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106633" y="1211035"/>
            <a:ext cx="0" cy="57743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547227" y="1211035"/>
            <a:ext cx="0" cy="57743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547227" y="1788466"/>
            <a:ext cx="0" cy="3182592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547227" y="4971057"/>
            <a:ext cx="88119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428418" y="1788466"/>
            <a:ext cx="0" cy="3182592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547227" y="4971057"/>
            <a:ext cx="440597" cy="34019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2987824" y="4971057"/>
            <a:ext cx="440597" cy="34019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3341689" y="1788466"/>
            <a:ext cx="0" cy="318259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2637429" y="1788466"/>
            <a:ext cx="0" cy="318259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2547227" y="1117033"/>
            <a:ext cx="881191" cy="940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" name="Freeform 18"/>
          <p:cNvSpPr>
            <a:spLocks/>
          </p:cNvSpPr>
          <p:nvPr/>
        </p:nvSpPr>
        <p:spPr bwMode="auto">
          <a:xfrm>
            <a:off x="2106633" y="1117033"/>
            <a:ext cx="440597" cy="94002"/>
          </a:xfrm>
          <a:custGeom>
            <a:avLst/>
            <a:gdLst>
              <a:gd name="T0" fmla="*/ 127 w 127"/>
              <a:gd name="T1" fmla="*/ 21 h 21"/>
              <a:gd name="T2" fmla="*/ 123 w 127"/>
              <a:gd name="T3" fmla="*/ 18 h 21"/>
              <a:gd name="T4" fmla="*/ 120 w 127"/>
              <a:gd name="T5" fmla="*/ 16 h 21"/>
              <a:gd name="T6" fmla="*/ 116 w 127"/>
              <a:gd name="T7" fmla="*/ 13 h 21"/>
              <a:gd name="T8" fmla="*/ 112 w 127"/>
              <a:gd name="T9" fmla="*/ 11 h 21"/>
              <a:gd name="T10" fmla="*/ 108 w 127"/>
              <a:gd name="T11" fmla="*/ 9 h 21"/>
              <a:gd name="T12" fmla="*/ 104 w 127"/>
              <a:gd name="T13" fmla="*/ 8 h 21"/>
              <a:gd name="T14" fmla="*/ 99 w 127"/>
              <a:gd name="T15" fmla="*/ 6 h 21"/>
              <a:gd name="T16" fmla="*/ 95 w 127"/>
              <a:gd name="T17" fmla="*/ 5 h 21"/>
              <a:gd name="T18" fmla="*/ 91 w 127"/>
              <a:gd name="T19" fmla="*/ 3 h 21"/>
              <a:gd name="T20" fmla="*/ 86 w 127"/>
              <a:gd name="T21" fmla="*/ 2 h 21"/>
              <a:gd name="T22" fmla="*/ 82 w 127"/>
              <a:gd name="T23" fmla="*/ 1 h 21"/>
              <a:gd name="T24" fmla="*/ 77 w 127"/>
              <a:gd name="T25" fmla="*/ 1 h 21"/>
              <a:gd name="T26" fmla="*/ 73 w 127"/>
              <a:gd name="T27" fmla="*/ 1 h 21"/>
              <a:gd name="T28" fmla="*/ 68 w 127"/>
              <a:gd name="T29" fmla="*/ 0 h 21"/>
              <a:gd name="T30" fmla="*/ 64 w 127"/>
              <a:gd name="T31" fmla="*/ 0 h 21"/>
              <a:gd name="T32" fmla="*/ 59 w 127"/>
              <a:gd name="T33" fmla="*/ 0 h 21"/>
              <a:gd name="T34" fmla="*/ 55 w 127"/>
              <a:gd name="T35" fmla="*/ 1 h 21"/>
              <a:gd name="T36" fmla="*/ 50 w 127"/>
              <a:gd name="T37" fmla="*/ 1 h 21"/>
              <a:gd name="T38" fmla="*/ 46 w 127"/>
              <a:gd name="T39" fmla="*/ 1 h 21"/>
              <a:gd name="T40" fmla="*/ 41 w 127"/>
              <a:gd name="T41" fmla="*/ 2 h 21"/>
              <a:gd name="T42" fmla="*/ 37 w 127"/>
              <a:gd name="T43" fmla="*/ 3 h 21"/>
              <a:gd name="T44" fmla="*/ 32 w 127"/>
              <a:gd name="T45" fmla="*/ 5 h 21"/>
              <a:gd name="T46" fmla="*/ 28 w 127"/>
              <a:gd name="T47" fmla="*/ 6 h 21"/>
              <a:gd name="T48" fmla="*/ 24 w 127"/>
              <a:gd name="T49" fmla="*/ 8 h 21"/>
              <a:gd name="T50" fmla="*/ 20 w 127"/>
              <a:gd name="T51" fmla="*/ 9 h 21"/>
              <a:gd name="T52" fmla="*/ 16 w 127"/>
              <a:gd name="T53" fmla="*/ 11 h 21"/>
              <a:gd name="T54" fmla="*/ 12 w 127"/>
              <a:gd name="T55" fmla="*/ 13 h 21"/>
              <a:gd name="T56" fmla="*/ 8 w 127"/>
              <a:gd name="T57" fmla="*/ 16 h 21"/>
              <a:gd name="T58" fmla="*/ 4 w 127"/>
              <a:gd name="T59" fmla="*/ 18 h 21"/>
              <a:gd name="T60" fmla="*/ 0 w 127"/>
              <a:gd name="T6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3" y="18"/>
                </a:lnTo>
                <a:lnTo>
                  <a:pt x="120" y="16"/>
                </a:lnTo>
                <a:lnTo>
                  <a:pt x="116" y="13"/>
                </a:lnTo>
                <a:lnTo>
                  <a:pt x="112" y="11"/>
                </a:lnTo>
                <a:lnTo>
                  <a:pt x="108" y="9"/>
                </a:lnTo>
                <a:lnTo>
                  <a:pt x="104" y="8"/>
                </a:lnTo>
                <a:lnTo>
                  <a:pt x="99" y="6"/>
                </a:lnTo>
                <a:lnTo>
                  <a:pt x="95" y="5"/>
                </a:lnTo>
                <a:lnTo>
                  <a:pt x="91" y="3"/>
                </a:lnTo>
                <a:lnTo>
                  <a:pt x="86" y="2"/>
                </a:lnTo>
                <a:lnTo>
                  <a:pt x="82" y="1"/>
                </a:lnTo>
                <a:lnTo>
                  <a:pt x="77" y="1"/>
                </a:lnTo>
                <a:lnTo>
                  <a:pt x="73" y="1"/>
                </a:lnTo>
                <a:lnTo>
                  <a:pt x="68" y="0"/>
                </a:lnTo>
                <a:lnTo>
                  <a:pt x="64" y="0"/>
                </a:lnTo>
                <a:lnTo>
                  <a:pt x="59" y="0"/>
                </a:lnTo>
                <a:lnTo>
                  <a:pt x="55" y="1"/>
                </a:lnTo>
                <a:lnTo>
                  <a:pt x="50" y="1"/>
                </a:lnTo>
                <a:lnTo>
                  <a:pt x="46" y="1"/>
                </a:lnTo>
                <a:lnTo>
                  <a:pt x="41" y="2"/>
                </a:lnTo>
                <a:lnTo>
                  <a:pt x="37" y="3"/>
                </a:lnTo>
                <a:lnTo>
                  <a:pt x="32" y="5"/>
                </a:lnTo>
                <a:lnTo>
                  <a:pt x="28" y="6"/>
                </a:lnTo>
                <a:lnTo>
                  <a:pt x="24" y="8"/>
                </a:lnTo>
                <a:lnTo>
                  <a:pt x="20" y="9"/>
                </a:lnTo>
                <a:lnTo>
                  <a:pt x="16" y="11"/>
                </a:lnTo>
                <a:lnTo>
                  <a:pt x="12" y="13"/>
                </a:lnTo>
                <a:lnTo>
                  <a:pt x="8" y="16"/>
                </a:lnTo>
                <a:lnTo>
                  <a:pt x="4" y="18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3428420" y="1117033"/>
            <a:ext cx="440597" cy="94002"/>
          </a:xfrm>
          <a:custGeom>
            <a:avLst/>
            <a:gdLst>
              <a:gd name="T0" fmla="*/ 127 w 127"/>
              <a:gd name="T1" fmla="*/ 21 h 21"/>
              <a:gd name="T2" fmla="*/ 121 w 127"/>
              <a:gd name="T3" fmla="*/ 17 h 21"/>
              <a:gd name="T4" fmla="*/ 115 w 127"/>
              <a:gd name="T5" fmla="*/ 13 h 21"/>
              <a:gd name="T6" fmla="*/ 109 w 127"/>
              <a:gd name="T7" fmla="*/ 10 h 21"/>
              <a:gd name="T8" fmla="*/ 102 w 127"/>
              <a:gd name="T9" fmla="*/ 7 h 21"/>
              <a:gd name="T10" fmla="*/ 95 w 127"/>
              <a:gd name="T11" fmla="*/ 5 h 21"/>
              <a:gd name="T12" fmla="*/ 88 w 127"/>
              <a:gd name="T13" fmla="*/ 3 h 21"/>
              <a:gd name="T14" fmla="*/ 81 w 127"/>
              <a:gd name="T15" fmla="*/ 1 h 21"/>
              <a:gd name="T16" fmla="*/ 74 w 127"/>
              <a:gd name="T17" fmla="*/ 1 h 21"/>
              <a:gd name="T18" fmla="*/ 67 w 127"/>
              <a:gd name="T19" fmla="*/ 0 h 21"/>
              <a:gd name="T20" fmla="*/ 60 w 127"/>
              <a:gd name="T21" fmla="*/ 0 h 21"/>
              <a:gd name="T22" fmla="*/ 53 w 127"/>
              <a:gd name="T23" fmla="*/ 1 h 21"/>
              <a:gd name="T24" fmla="*/ 46 w 127"/>
              <a:gd name="T25" fmla="*/ 1 h 21"/>
              <a:gd name="T26" fmla="*/ 39 w 127"/>
              <a:gd name="T27" fmla="*/ 3 h 21"/>
              <a:gd name="T28" fmla="*/ 32 w 127"/>
              <a:gd name="T29" fmla="*/ 5 h 21"/>
              <a:gd name="T30" fmla="*/ 25 w 127"/>
              <a:gd name="T31" fmla="*/ 7 h 21"/>
              <a:gd name="T32" fmla="*/ 18 w 127"/>
              <a:gd name="T33" fmla="*/ 10 h 21"/>
              <a:gd name="T34" fmla="*/ 12 w 127"/>
              <a:gd name="T35" fmla="*/ 13 h 21"/>
              <a:gd name="T36" fmla="*/ 6 w 127"/>
              <a:gd name="T37" fmla="*/ 17 h 21"/>
              <a:gd name="T38" fmla="*/ 0 w 127"/>
              <a:gd name="T3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1" y="17"/>
                </a:lnTo>
                <a:lnTo>
                  <a:pt x="115" y="13"/>
                </a:lnTo>
                <a:lnTo>
                  <a:pt x="109" y="10"/>
                </a:lnTo>
                <a:lnTo>
                  <a:pt x="102" y="7"/>
                </a:lnTo>
                <a:lnTo>
                  <a:pt x="95" y="5"/>
                </a:lnTo>
                <a:lnTo>
                  <a:pt x="88" y="3"/>
                </a:lnTo>
                <a:lnTo>
                  <a:pt x="81" y="1"/>
                </a:lnTo>
                <a:lnTo>
                  <a:pt x="74" y="1"/>
                </a:lnTo>
                <a:lnTo>
                  <a:pt x="67" y="0"/>
                </a:lnTo>
                <a:lnTo>
                  <a:pt x="60" y="0"/>
                </a:lnTo>
                <a:lnTo>
                  <a:pt x="53" y="1"/>
                </a:lnTo>
                <a:lnTo>
                  <a:pt x="46" y="1"/>
                </a:lnTo>
                <a:lnTo>
                  <a:pt x="39" y="3"/>
                </a:lnTo>
                <a:lnTo>
                  <a:pt x="32" y="5"/>
                </a:lnTo>
                <a:lnTo>
                  <a:pt x="25" y="7"/>
                </a:lnTo>
                <a:lnTo>
                  <a:pt x="18" y="10"/>
                </a:lnTo>
                <a:lnTo>
                  <a:pt x="12" y="13"/>
                </a:lnTo>
                <a:lnTo>
                  <a:pt x="6" y="17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328665" y="1117033"/>
            <a:ext cx="13217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20" name="Straight Connector 19"/>
          <p:cNvCxnSpPr/>
          <p:nvPr/>
        </p:nvCxnSpPr>
        <p:spPr>
          <a:xfrm>
            <a:off x="2987824" y="836712"/>
            <a:ext cx="0" cy="4610384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1"/>
          </p:cNvCxnSpPr>
          <p:nvPr/>
        </p:nvCxnSpPr>
        <p:spPr>
          <a:xfrm flipV="1">
            <a:off x="3428421" y="1788466"/>
            <a:ext cx="865284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346170" y="4971056"/>
            <a:ext cx="865284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</p:cNvCxnSpPr>
          <p:nvPr/>
        </p:nvCxnSpPr>
        <p:spPr>
          <a:xfrm>
            <a:off x="2547227" y="4971057"/>
            <a:ext cx="0" cy="8846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28418" y="4971056"/>
            <a:ext cx="0" cy="8846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61625" y="1788466"/>
            <a:ext cx="0" cy="318259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460068" y="3210484"/>
            <a:ext cx="995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28</a:t>
            </a:r>
            <a:endParaRPr lang="en-IN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547227" y="5743992"/>
            <a:ext cx="88119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47227" y="5447096"/>
            <a:ext cx="995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M10</a:t>
            </a:r>
            <a:endParaRPr lang="en-IN" sz="1400" dirty="0"/>
          </a:p>
        </p:txBody>
      </p:sp>
      <p:sp>
        <p:nvSpPr>
          <p:cNvPr id="31" name="Rectangle 30"/>
          <p:cNvSpPr/>
          <p:nvPr/>
        </p:nvSpPr>
        <p:spPr>
          <a:xfrm>
            <a:off x="3342350" y="142852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sp>
        <p:nvSpPr>
          <p:cNvPr id="33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2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/>
          <a:srcRect l="82299" t="53347" b="26570"/>
          <a:stretch/>
        </p:blipFill>
        <p:spPr>
          <a:xfrm>
            <a:off x="6623655" y="757461"/>
            <a:ext cx="1753911" cy="2304256"/>
          </a:xfrm>
          <a:prstGeom prst="rect">
            <a:avLst/>
          </a:prstGeom>
        </p:spPr>
      </p:pic>
      <p:cxnSp>
        <p:nvCxnSpPr>
          <p:cNvPr id="46" name="Straight Connector 45"/>
          <p:cNvCxnSpPr>
            <a:stCxn id="16" idx="0"/>
          </p:cNvCxnSpPr>
          <p:nvPr/>
        </p:nvCxnSpPr>
        <p:spPr>
          <a:xfrm>
            <a:off x="4576705" y="1263956"/>
            <a:ext cx="14354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279088" y="4906664"/>
            <a:ext cx="15790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79088" y="3719160"/>
            <a:ext cx="1015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391041" y="1909589"/>
            <a:ext cx="94805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339092" y="1909589"/>
            <a:ext cx="4752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814317" y="1340760"/>
            <a:ext cx="0" cy="56883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2915816" y="1909589"/>
            <a:ext cx="4752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915816" y="1340760"/>
            <a:ext cx="0" cy="56883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3391041" y="1263956"/>
            <a:ext cx="948051" cy="76804"/>
          </a:xfrm>
          <a:custGeom>
            <a:avLst/>
            <a:gdLst>
              <a:gd name="T0" fmla="*/ 395 w 395"/>
              <a:gd name="T1" fmla="*/ 32 h 32"/>
              <a:gd name="T2" fmla="*/ 363 w 395"/>
              <a:gd name="T3" fmla="*/ 22 h 32"/>
              <a:gd name="T4" fmla="*/ 331 w 395"/>
              <a:gd name="T5" fmla="*/ 14 h 32"/>
              <a:gd name="T6" fmla="*/ 298 w 395"/>
              <a:gd name="T7" fmla="*/ 8 h 32"/>
              <a:gd name="T8" fmla="*/ 265 w 395"/>
              <a:gd name="T9" fmla="*/ 3 h 32"/>
              <a:gd name="T10" fmla="*/ 231 w 395"/>
              <a:gd name="T11" fmla="*/ 1 h 32"/>
              <a:gd name="T12" fmla="*/ 198 w 395"/>
              <a:gd name="T13" fmla="*/ 0 h 32"/>
              <a:gd name="T14" fmla="*/ 164 w 395"/>
              <a:gd name="T15" fmla="*/ 1 h 32"/>
              <a:gd name="T16" fmla="*/ 130 w 395"/>
              <a:gd name="T17" fmla="*/ 3 h 32"/>
              <a:gd name="T18" fmla="*/ 97 w 395"/>
              <a:gd name="T19" fmla="*/ 8 h 32"/>
              <a:gd name="T20" fmla="*/ 64 w 395"/>
              <a:gd name="T21" fmla="*/ 14 h 32"/>
              <a:gd name="T22" fmla="*/ 32 w 395"/>
              <a:gd name="T23" fmla="*/ 22 h 32"/>
              <a:gd name="T24" fmla="*/ 0 w 39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5" h="32">
                <a:moveTo>
                  <a:pt x="395" y="32"/>
                </a:moveTo>
                <a:lnTo>
                  <a:pt x="363" y="22"/>
                </a:lnTo>
                <a:lnTo>
                  <a:pt x="331" y="14"/>
                </a:lnTo>
                <a:lnTo>
                  <a:pt x="298" y="8"/>
                </a:lnTo>
                <a:lnTo>
                  <a:pt x="265" y="3"/>
                </a:lnTo>
                <a:lnTo>
                  <a:pt x="231" y="1"/>
                </a:lnTo>
                <a:lnTo>
                  <a:pt x="198" y="0"/>
                </a:lnTo>
                <a:lnTo>
                  <a:pt x="164" y="1"/>
                </a:lnTo>
                <a:lnTo>
                  <a:pt x="130" y="3"/>
                </a:lnTo>
                <a:lnTo>
                  <a:pt x="97" y="8"/>
                </a:lnTo>
                <a:lnTo>
                  <a:pt x="64" y="14"/>
                </a:lnTo>
                <a:lnTo>
                  <a:pt x="32" y="22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2915816" y="1263956"/>
            <a:ext cx="475225" cy="76804"/>
          </a:xfrm>
          <a:custGeom>
            <a:avLst/>
            <a:gdLst>
              <a:gd name="T0" fmla="*/ 198 w 198"/>
              <a:gd name="T1" fmla="*/ 32 h 32"/>
              <a:gd name="T2" fmla="*/ 190 w 198"/>
              <a:gd name="T3" fmla="*/ 27 h 32"/>
              <a:gd name="T4" fmla="*/ 183 w 198"/>
              <a:gd name="T5" fmla="*/ 22 h 32"/>
              <a:gd name="T6" fmla="*/ 175 w 198"/>
              <a:gd name="T7" fmla="*/ 18 h 32"/>
              <a:gd name="T8" fmla="*/ 167 w 198"/>
              <a:gd name="T9" fmla="*/ 14 h 32"/>
              <a:gd name="T10" fmla="*/ 159 w 198"/>
              <a:gd name="T11" fmla="*/ 11 h 32"/>
              <a:gd name="T12" fmla="*/ 151 w 198"/>
              <a:gd name="T13" fmla="*/ 8 h 32"/>
              <a:gd name="T14" fmla="*/ 142 w 198"/>
              <a:gd name="T15" fmla="*/ 5 h 32"/>
              <a:gd name="T16" fmla="*/ 134 w 198"/>
              <a:gd name="T17" fmla="*/ 4 h 32"/>
              <a:gd name="T18" fmla="*/ 125 w 198"/>
              <a:gd name="T19" fmla="*/ 2 h 32"/>
              <a:gd name="T20" fmla="*/ 116 w 198"/>
              <a:gd name="T21" fmla="*/ 1 h 32"/>
              <a:gd name="T22" fmla="*/ 108 w 198"/>
              <a:gd name="T23" fmla="*/ 0 h 32"/>
              <a:gd name="T24" fmla="*/ 99 w 198"/>
              <a:gd name="T25" fmla="*/ 0 h 32"/>
              <a:gd name="T26" fmla="*/ 90 w 198"/>
              <a:gd name="T27" fmla="*/ 0 h 32"/>
              <a:gd name="T28" fmla="*/ 81 w 198"/>
              <a:gd name="T29" fmla="*/ 1 h 32"/>
              <a:gd name="T30" fmla="*/ 72 w 198"/>
              <a:gd name="T31" fmla="*/ 2 h 32"/>
              <a:gd name="T32" fmla="*/ 64 w 198"/>
              <a:gd name="T33" fmla="*/ 4 h 32"/>
              <a:gd name="T34" fmla="*/ 55 w 198"/>
              <a:gd name="T35" fmla="*/ 5 h 32"/>
              <a:gd name="T36" fmla="*/ 47 w 198"/>
              <a:gd name="T37" fmla="*/ 8 h 32"/>
              <a:gd name="T38" fmla="*/ 39 w 198"/>
              <a:gd name="T39" fmla="*/ 11 h 32"/>
              <a:gd name="T40" fmla="*/ 30 w 198"/>
              <a:gd name="T41" fmla="*/ 14 h 32"/>
              <a:gd name="T42" fmla="*/ 22 w 198"/>
              <a:gd name="T43" fmla="*/ 18 h 32"/>
              <a:gd name="T44" fmla="*/ 15 w 198"/>
              <a:gd name="T45" fmla="*/ 22 h 32"/>
              <a:gd name="T46" fmla="*/ 7 w 198"/>
              <a:gd name="T47" fmla="*/ 27 h 32"/>
              <a:gd name="T48" fmla="*/ 0 w 198"/>
              <a:gd name="T4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8" h="32">
                <a:moveTo>
                  <a:pt x="198" y="32"/>
                </a:moveTo>
                <a:lnTo>
                  <a:pt x="190" y="27"/>
                </a:lnTo>
                <a:lnTo>
                  <a:pt x="183" y="22"/>
                </a:lnTo>
                <a:lnTo>
                  <a:pt x="175" y="18"/>
                </a:lnTo>
                <a:lnTo>
                  <a:pt x="167" y="14"/>
                </a:lnTo>
                <a:lnTo>
                  <a:pt x="159" y="11"/>
                </a:lnTo>
                <a:lnTo>
                  <a:pt x="151" y="8"/>
                </a:lnTo>
                <a:lnTo>
                  <a:pt x="142" y="5"/>
                </a:lnTo>
                <a:lnTo>
                  <a:pt x="134" y="4"/>
                </a:lnTo>
                <a:lnTo>
                  <a:pt x="125" y="2"/>
                </a:lnTo>
                <a:lnTo>
                  <a:pt x="116" y="1"/>
                </a:lnTo>
                <a:lnTo>
                  <a:pt x="108" y="0"/>
                </a:lnTo>
                <a:lnTo>
                  <a:pt x="99" y="0"/>
                </a:lnTo>
                <a:lnTo>
                  <a:pt x="90" y="0"/>
                </a:lnTo>
                <a:lnTo>
                  <a:pt x="81" y="1"/>
                </a:lnTo>
                <a:lnTo>
                  <a:pt x="72" y="2"/>
                </a:lnTo>
                <a:lnTo>
                  <a:pt x="64" y="4"/>
                </a:lnTo>
                <a:lnTo>
                  <a:pt x="55" y="5"/>
                </a:lnTo>
                <a:lnTo>
                  <a:pt x="47" y="8"/>
                </a:lnTo>
                <a:lnTo>
                  <a:pt x="39" y="11"/>
                </a:lnTo>
                <a:lnTo>
                  <a:pt x="30" y="14"/>
                </a:lnTo>
                <a:lnTo>
                  <a:pt x="22" y="18"/>
                </a:lnTo>
                <a:lnTo>
                  <a:pt x="15" y="22"/>
                </a:lnTo>
                <a:lnTo>
                  <a:pt x="7" y="27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4339092" y="1263956"/>
            <a:ext cx="475225" cy="76804"/>
          </a:xfrm>
          <a:custGeom>
            <a:avLst/>
            <a:gdLst>
              <a:gd name="T0" fmla="*/ 198 w 198"/>
              <a:gd name="T1" fmla="*/ 32 h 32"/>
              <a:gd name="T2" fmla="*/ 191 w 198"/>
              <a:gd name="T3" fmla="*/ 27 h 32"/>
              <a:gd name="T4" fmla="*/ 183 w 198"/>
              <a:gd name="T5" fmla="*/ 22 h 32"/>
              <a:gd name="T6" fmla="*/ 176 w 198"/>
              <a:gd name="T7" fmla="*/ 18 h 32"/>
              <a:gd name="T8" fmla="*/ 168 w 198"/>
              <a:gd name="T9" fmla="*/ 14 h 32"/>
              <a:gd name="T10" fmla="*/ 159 w 198"/>
              <a:gd name="T11" fmla="*/ 11 h 32"/>
              <a:gd name="T12" fmla="*/ 151 w 198"/>
              <a:gd name="T13" fmla="*/ 8 h 32"/>
              <a:gd name="T14" fmla="*/ 143 w 198"/>
              <a:gd name="T15" fmla="*/ 5 h 32"/>
              <a:gd name="T16" fmla="*/ 134 w 198"/>
              <a:gd name="T17" fmla="*/ 4 h 32"/>
              <a:gd name="T18" fmla="*/ 126 w 198"/>
              <a:gd name="T19" fmla="*/ 2 h 32"/>
              <a:gd name="T20" fmla="*/ 117 w 198"/>
              <a:gd name="T21" fmla="*/ 1 h 32"/>
              <a:gd name="T22" fmla="*/ 108 w 198"/>
              <a:gd name="T23" fmla="*/ 0 h 32"/>
              <a:gd name="T24" fmla="*/ 99 w 198"/>
              <a:gd name="T25" fmla="*/ 0 h 32"/>
              <a:gd name="T26" fmla="*/ 90 w 198"/>
              <a:gd name="T27" fmla="*/ 0 h 32"/>
              <a:gd name="T28" fmla="*/ 82 w 198"/>
              <a:gd name="T29" fmla="*/ 1 h 32"/>
              <a:gd name="T30" fmla="*/ 73 w 198"/>
              <a:gd name="T31" fmla="*/ 2 h 32"/>
              <a:gd name="T32" fmla="*/ 64 w 198"/>
              <a:gd name="T33" fmla="*/ 4 h 32"/>
              <a:gd name="T34" fmla="*/ 56 w 198"/>
              <a:gd name="T35" fmla="*/ 5 h 32"/>
              <a:gd name="T36" fmla="*/ 47 w 198"/>
              <a:gd name="T37" fmla="*/ 8 h 32"/>
              <a:gd name="T38" fmla="*/ 39 w 198"/>
              <a:gd name="T39" fmla="*/ 11 h 32"/>
              <a:gd name="T40" fmla="*/ 31 w 198"/>
              <a:gd name="T41" fmla="*/ 14 h 32"/>
              <a:gd name="T42" fmla="*/ 23 w 198"/>
              <a:gd name="T43" fmla="*/ 18 h 32"/>
              <a:gd name="T44" fmla="*/ 15 w 198"/>
              <a:gd name="T45" fmla="*/ 22 h 32"/>
              <a:gd name="T46" fmla="*/ 8 w 198"/>
              <a:gd name="T47" fmla="*/ 27 h 32"/>
              <a:gd name="T48" fmla="*/ 0 w 198"/>
              <a:gd name="T4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8" h="32">
                <a:moveTo>
                  <a:pt x="198" y="32"/>
                </a:moveTo>
                <a:lnTo>
                  <a:pt x="191" y="27"/>
                </a:lnTo>
                <a:lnTo>
                  <a:pt x="183" y="22"/>
                </a:lnTo>
                <a:lnTo>
                  <a:pt x="176" y="18"/>
                </a:lnTo>
                <a:lnTo>
                  <a:pt x="168" y="14"/>
                </a:lnTo>
                <a:lnTo>
                  <a:pt x="159" y="11"/>
                </a:lnTo>
                <a:lnTo>
                  <a:pt x="151" y="8"/>
                </a:lnTo>
                <a:lnTo>
                  <a:pt x="143" y="5"/>
                </a:lnTo>
                <a:lnTo>
                  <a:pt x="134" y="4"/>
                </a:lnTo>
                <a:lnTo>
                  <a:pt x="126" y="2"/>
                </a:lnTo>
                <a:lnTo>
                  <a:pt x="117" y="1"/>
                </a:lnTo>
                <a:lnTo>
                  <a:pt x="108" y="0"/>
                </a:lnTo>
                <a:lnTo>
                  <a:pt x="99" y="0"/>
                </a:lnTo>
                <a:lnTo>
                  <a:pt x="90" y="0"/>
                </a:lnTo>
                <a:lnTo>
                  <a:pt x="82" y="1"/>
                </a:lnTo>
                <a:lnTo>
                  <a:pt x="73" y="2"/>
                </a:lnTo>
                <a:lnTo>
                  <a:pt x="64" y="4"/>
                </a:lnTo>
                <a:lnTo>
                  <a:pt x="56" y="5"/>
                </a:lnTo>
                <a:lnTo>
                  <a:pt x="47" y="8"/>
                </a:lnTo>
                <a:lnTo>
                  <a:pt x="39" y="11"/>
                </a:lnTo>
                <a:lnTo>
                  <a:pt x="31" y="14"/>
                </a:lnTo>
                <a:lnTo>
                  <a:pt x="23" y="18"/>
                </a:lnTo>
                <a:lnTo>
                  <a:pt x="15" y="22"/>
                </a:lnTo>
                <a:lnTo>
                  <a:pt x="8" y="27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3153429" y="1263956"/>
            <a:ext cx="142327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4279088" y="1909589"/>
            <a:ext cx="0" cy="8184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3448644" y="1909589"/>
            <a:ext cx="0" cy="8184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391041" y="2728033"/>
            <a:ext cx="57603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279088" y="2728033"/>
            <a:ext cx="60004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448644" y="2728033"/>
            <a:ext cx="83044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391041" y="1263956"/>
            <a:ext cx="0" cy="357859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448644" y="4902548"/>
            <a:ext cx="83044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4339092" y="1263956"/>
            <a:ext cx="0" cy="357859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448644" y="3704884"/>
            <a:ext cx="0" cy="113766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391041" y="4842544"/>
            <a:ext cx="94805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391041" y="4842544"/>
            <a:ext cx="57603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4279088" y="3704884"/>
            <a:ext cx="0" cy="113766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4279088" y="4842544"/>
            <a:ext cx="60004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 flipV="1">
            <a:off x="3391041" y="3644881"/>
            <a:ext cx="57603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V="1">
            <a:off x="4279088" y="3644881"/>
            <a:ext cx="60004" cy="6000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3391041" y="1196752"/>
            <a:ext cx="948051" cy="67204"/>
          </a:xfrm>
          <a:custGeom>
            <a:avLst/>
            <a:gdLst>
              <a:gd name="T0" fmla="*/ 395 w 395"/>
              <a:gd name="T1" fmla="*/ 28 h 28"/>
              <a:gd name="T2" fmla="*/ 368 w 395"/>
              <a:gd name="T3" fmla="*/ 20 h 28"/>
              <a:gd name="T4" fmla="*/ 340 w 395"/>
              <a:gd name="T5" fmla="*/ 14 h 28"/>
              <a:gd name="T6" fmla="*/ 312 w 395"/>
              <a:gd name="T7" fmla="*/ 9 h 28"/>
              <a:gd name="T8" fmla="*/ 283 w 395"/>
              <a:gd name="T9" fmla="*/ 5 h 28"/>
              <a:gd name="T10" fmla="*/ 255 w 395"/>
              <a:gd name="T11" fmla="*/ 2 h 28"/>
              <a:gd name="T12" fmla="*/ 226 w 395"/>
              <a:gd name="T13" fmla="*/ 1 h 28"/>
              <a:gd name="T14" fmla="*/ 198 w 395"/>
              <a:gd name="T15" fmla="*/ 0 h 28"/>
              <a:gd name="T16" fmla="*/ 169 w 395"/>
              <a:gd name="T17" fmla="*/ 1 h 28"/>
              <a:gd name="T18" fmla="*/ 140 w 395"/>
              <a:gd name="T19" fmla="*/ 2 h 28"/>
              <a:gd name="T20" fmla="*/ 112 w 395"/>
              <a:gd name="T21" fmla="*/ 5 h 28"/>
              <a:gd name="T22" fmla="*/ 83 w 395"/>
              <a:gd name="T23" fmla="*/ 9 h 28"/>
              <a:gd name="T24" fmla="*/ 55 w 395"/>
              <a:gd name="T25" fmla="*/ 14 h 28"/>
              <a:gd name="T26" fmla="*/ 27 w 395"/>
              <a:gd name="T27" fmla="*/ 20 h 28"/>
              <a:gd name="T28" fmla="*/ 0 w 395"/>
              <a:gd name="T2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5" h="28">
                <a:moveTo>
                  <a:pt x="395" y="28"/>
                </a:moveTo>
                <a:lnTo>
                  <a:pt x="368" y="20"/>
                </a:lnTo>
                <a:lnTo>
                  <a:pt x="340" y="14"/>
                </a:lnTo>
                <a:lnTo>
                  <a:pt x="312" y="9"/>
                </a:lnTo>
                <a:lnTo>
                  <a:pt x="283" y="5"/>
                </a:lnTo>
                <a:lnTo>
                  <a:pt x="255" y="2"/>
                </a:lnTo>
                <a:lnTo>
                  <a:pt x="226" y="1"/>
                </a:lnTo>
                <a:lnTo>
                  <a:pt x="198" y="0"/>
                </a:lnTo>
                <a:lnTo>
                  <a:pt x="169" y="1"/>
                </a:lnTo>
                <a:lnTo>
                  <a:pt x="140" y="2"/>
                </a:lnTo>
                <a:lnTo>
                  <a:pt x="112" y="5"/>
                </a:lnTo>
                <a:lnTo>
                  <a:pt x="83" y="9"/>
                </a:lnTo>
                <a:lnTo>
                  <a:pt x="55" y="14"/>
                </a:lnTo>
                <a:lnTo>
                  <a:pt x="27" y="20"/>
                </a:lnTo>
                <a:lnTo>
                  <a:pt x="0" y="28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37" name="Straight Connector 36"/>
          <p:cNvCxnSpPr/>
          <p:nvPr/>
        </p:nvCxnSpPr>
        <p:spPr>
          <a:xfrm>
            <a:off x="3859540" y="1124744"/>
            <a:ext cx="0" cy="3933824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ne 30"/>
          <p:cNvSpPr>
            <a:spLocks noChangeShapeType="1"/>
          </p:cNvSpPr>
          <p:nvPr/>
        </p:nvSpPr>
        <p:spPr bwMode="auto">
          <a:xfrm flipH="1">
            <a:off x="3448644" y="3709964"/>
            <a:ext cx="83044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50" name="Straight Connector 49"/>
          <p:cNvCxnSpPr/>
          <p:nvPr/>
        </p:nvCxnSpPr>
        <p:spPr>
          <a:xfrm>
            <a:off x="3391041" y="4842544"/>
            <a:ext cx="0" cy="6746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40757" y="4842544"/>
            <a:ext cx="0" cy="6746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968616" y="3719160"/>
            <a:ext cx="0" cy="1183388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4526285" y="407613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20</a:t>
            </a:r>
            <a:endParaRPr lang="en-IN" sz="16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580112" y="1263956"/>
            <a:ext cx="0" cy="363859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5122803" y="30236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60</a:t>
            </a:r>
            <a:endParaRPr lang="en-IN" sz="16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391041" y="5394424"/>
            <a:ext cx="94805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7035" y="509697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M16</a:t>
            </a:r>
            <a:endParaRPr lang="en-IN" sz="1600" dirty="0"/>
          </a:p>
        </p:txBody>
      </p:sp>
      <p:sp>
        <p:nvSpPr>
          <p:cNvPr id="42" name="Rectangle 41"/>
          <p:cNvSpPr/>
          <p:nvPr/>
        </p:nvSpPr>
        <p:spPr>
          <a:xfrm>
            <a:off x="3342350" y="142852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sp>
        <p:nvSpPr>
          <p:cNvPr id="45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1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4" grpId="0" animBg="1"/>
      <p:bldP spid="54" grpId="0"/>
      <p:bldP spid="58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857488" y="142852"/>
            <a:ext cx="4121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VALVE:    ASSEMBLY</a:t>
            </a:r>
          </a:p>
        </p:txBody>
      </p:sp>
      <p:grpSp>
        <p:nvGrpSpPr>
          <p:cNvPr id="351" name="Group 350"/>
          <p:cNvGrpSpPr>
            <a:grpSpLocks noChangeAspect="1"/>
          </p:cNvGrpSpPr>
          <p:nvPr/>
        </p:nvGrpSpPr>
        <p:grpSpPr>
          <a:xfrm>
            <a:off x="785786" y="1928802"/>
            <a:ext cx="3976687" cy="4009063"/>
            <a:chOff x="971600" y="1562491"/>
            <a:chExt cx="3976687" cy="4009063"/>
          </a:xfrm>
        </p:grpSpPr>
        <p:sp>
          <p:nvSpPr>
            <p:cNvPr id="45" name="Line 5"/>
            <p:cNvSpPr>
              <a:spLocks noChangeShapeType="1"/>
            </p:cNvSpPr>
            <p:nvPr/>
          </p:nvSpPr>
          <p:spPr bwMode="auto">
            <a:xfrm>
              <a:off x="971600" y="3051566"/>
              <a:ext cx="1428750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 flipV="1">
              <a:off x="1354188" y="1562491"/>
              <a:ext cx="0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Line 7"/>
            <p:cNvSpPr>
              <a:spLocks noChangeShapeType="1"/>
            </p:cNvSpPr>
            <p:nvPr/>
          </p:nvSpPr>
          <p:spPr bwMode="auto">
            <a:xfrm flipV="1">
              <a:off x="1354188" y="1562491"/>
              <a:ext cx="85725" cy="841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 flipV="1">
              <a:off x="1354188" y="1562491"/>
              <a:ext cx="169863" cy="1682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 flipV="1">
              <a:off x="1354188" y="1562491"/>
              <a:ext cx="254000" cy="2524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 flipV="1">
              <a:off x="1354188" y="1602179"/>
              <a:ext cx="298450" cy="2968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2" name="Line 11"/>
            <p:cNvSpPr>
              <a:spLocks noChangeShapeType="1"/>
            </p:cNvSpPr>
            <p:nvPr/>
          </p:nvSpPr>
          <p:spPr bwMode="auto">
            <a:xfrm flipV="1">
              <a:off x="1354188" y="1686316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 flipV="1">
              <a:off x="1354188" y="1770454"/>
              <a:ext cx="298450" cy="2968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" name="Line 13"/>
            <p:cNvSpPr>
              <a:spLocks noChangeShapeType="1"/>
            </p:cNvSpPr>
            <p:nvPr/>
          </p:nvSpPr>
          <p:spPr bwMode="auto">
            <a:xfrm flipV="1">
              <a:off x="1354188" y="1854591"/>
              <a:ext cx="298450" cy="2968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1354188" y="1938729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 flipV="1">
              <a:off x="1354188" y="2022866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 flipV="1">
              <a:off x="1378000" y="2107004"/>
              <a:ext cx="274638" cy="2746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Line 17"/>
            <p:cNvSpPr>
              <a:spLocks noChangeShapeType="1"/>
            </p:cNvSpPr>
            <p:nvPr/>
          </p:nvSpPr>
          <p:spPr bwMode="auto">
            <a:xfrm flipV="1">
              <a:off x="1462138" y="2175266"/>
              <a:ext cx="206375" cy="2063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" name="Line 18"/>
            <p:cNvSpPr>
              <a:spLocks noChangeShapeType="1"/>
            </p:cNvSpPr>
            <p:nvPr/>
          </p:nvSpPr>
          <p:spPr bwMode="auto">
            <a:xfrm flipV="1">
              <a:off x="1546275" y="220225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Line 19"/>
            <p:cNvSpPr>
              <a:spLocks noChangeShapeType="1"/>
            </p:cNvSpPr>
            <p:nvPr/>
          </p:nvSpPr>
          <p:spPr bwMode="auto">
            <a:xfrm flipV="1">
              <a:off x="1630413" y="220225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Line 20"/>
            <p:cNvSpPr>
              <a:spLocks noChangeShapeType="1"/>
            </p:cNvSpPr>
            <p:nvPr/>
          </p:nvSpPr>
          <p:spPr bwMode="auto">
            <a:xfrm flipV="1">
              <a:off x="1714550" y="220225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2" name="Line 21"/>
            <p:cNvSpPr>
              <a:spLocks noChangeShapeType="1"/>
            </p:cNvSpPr>
            <p:nvPr/>
          </p:nvSpPr>
          <p:spPr bwMode="auto">
            <a:xfrm flipV="1">
              <a:off x="2024113" y="2008579"/>
              <a:ext cx="63500" cy="635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 flipV="1">
              <a:off x="1798688" y="2191141"/>
              <a:ext cx="190500" cy="1905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flipV="1">
              <a:off x="2013000" y="2008579"/>
              <a:ext cx="158750" cy="158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 flipV="1">
              <a:off x="1882825" y="2060966"/>
              <a:ext cx="319088" cy="3206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V="1">
              <a:off x="1968550" y="2146691"/>
              <a:ext cx="233363" cy="2349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V="1">
              <a:off x="2052688" y="2230829"/>
              <a:ext cx="149225" cy="1508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Line 27"/>
            <p:cNvSpPr>
              <a:spLocks noChangeShapeType="1"/>
            </p:cNvSpPr>
            <p:nvPr/>
          </p:nvSpPr>
          <p:spPr bwMode="auto">
            <a:xfrm flipV="1">
              <a:off x="2135238" y="2313379"/>
              <a:ext cx="66675" cy="682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9" name="Line 28"/>
            <p:cNvSpPr>
              <a:spLocks noChangeShapeType="1"/>
            </p:cNvSpPr>
            <p:nvPr/>
          </p:nvSpPr>
          <p:spPr bwMode="auto">
            <a:xfrm flipV="1">
              <a:off x="2424163" y="2012402"/>
              <a:ext cx="84137" cy="764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0" name="Line 29"/>
            <p:cNvSpPr>
              <a:spLocks noChangeShapeType="1"/>
            </p:cNvSpPr>
            <p:nvPr/>
          </p:nvSpPr>
          <p:spPr bwMode="auto">
            <a:xfrm flipV="1">
              <a:off x="2421301" y="2056203"/>
              <a:ext cx="123512" cy="125412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1" name="Line 30"/>
            <p:cNvSpPr>
              <a:spLocks noChangeShapeType="1"/>
            </p:cNvSpPr>
            <p:nvPr/>
          </p:nvSpPr>
          <p:spPr bwMode="auto">
            <a:xfrm flipV="1">
              <a:off x="2420988" y="2184790"/>
              <a:ext cx="79375" cy="8152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2" name="Line 31"/>
            <p:cNvSpPr>
              <a:spLocks noChangeShapeType="1"/>
            </p:cNvSpPr>
            <p:nvPr/>
          </p:nvSpPr>
          <p:spPr bwMode="auto">
            <a:xfrm flipV="1">
              <a:off x="2420988" y="2268928"/>
              <a:ext cx="79375" cy="8152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Line 33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31750" cy="31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Line 34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115888" cy="1158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200025" cy="2000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284163" cy="2841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368300" cy="3683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8" name="Line 38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452438" cy="4524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9" name="Line 39"/>
            <p:cNvSpPr>
              <a:spLocks noChangeShapeType="1"/>
            </p:cNvSpPr>
            <p:nvPr/>
          </p:nvSpPr>
          <p:spPr bwMode="auto">
            <a:xfrm flipV="1">
              <a:off x="1354188" y="3958029"/>
              <a:ext cx="300038" cy="3000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Line 40"/>
            <p:cNvSpPr>
              <a:spLocks noChangeShapeType="1"/>
            </p:cNvSpPr>
            <p:nvPr/>
          </p:nvSpPr>
          <p:spPr bwMode="auto">
            <a:xfrm flipV="1">
              <a:off x="1709788" y="3721491"/>
              <a:ext cx="180975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1" name="Line 41"/>
            <p:cNvSpPr>
              <a:spLocks noChangeShapeType="1"/>
            </p:cNvSpPr>
            <p:nvPr/>
          </p:nvSpPr>
          <p:spPr bwMode="auto">
            <a:xfrm flipV="1">
              <a:off x="1354188" y="4043754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2" name="Line 42"/>
            <p:cNvSpPr>
              <a:spLocks noChangeShapeType="1"/>
            </p:cNvSpPr>
            <p:nvPr/>
          </p:nvSpPr>
          <p:spPr bwMode="auto">
            <a:xfrm flipV="1">
              <a:off x="1797100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3" name="Line 43"/>
            <p:cNvSpPr>
              <a:spLocks noChangeShapeType="1"/>
            </p:cNvSpPr>
            <p:nvPr/>
          </p:nvSpPr>
          <p:spPr bwMode="auto">
            <a:xfrm flipV="1">
              <a:off x="1354188" y="41278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4" name="Line 44"/>
            <p:cNvSpPr>
              <a:spLocks noChangeShapeType="1"/>
            </p:cNvSpPr>
            <p:nvPr/>
          </p:nvSpPr>
          <p:spPr bwMode="auto">
            <a:xfrm flipV="1">
              <a:off x="1881238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 flipV="1">
              <a:off x="1354188" y="4212029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6" name="Line 46"/>
            <p:cNvSpPr>
              <a:spLocks noChangeShapeType="1"/>
            </p:cNvSpPr>
            <p:nvPr/>
          </p:nvSpPr>
          <p:spPr bwMode="auto">
            <a:xfrm flipV="1">
              <a:off x="1965375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7" name="Line 47"/>
            <p:cNvSpPr>
              <a:spLocks noChangeShapeType="1"/>
            </p:cNvSpPr>
            <p:nvPr/>
          </p:nvSpPr>
          <p:spPr bwMode="auto">
            <a:xfrm flipV="1">
              <a:off x="1409750" y="4297754"/>
              <a:ext cx="242888" cy="2428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8" name="Line 48"/>
            <p:cNvSpPr>
              <a:spLocks noChangeShapeType="1"/>
            </p:cNvSpPr>
            <p:nvPr/>
          </p:nvSpPr>
          <p:spPr bwMode="auto">
            <a:xfrm flipV="1">
              <a:off x="2049513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9" name="Line 49"/>
            <p:cNvSpPr>
              <a:spLocks noChangeShapeType="1"/>
            </p:cNvSpPr>
            <p:nvPr/>
          </p:nvSpPr>
          <p:spPr bwMode="auto">
            <a:xfrm flipV="1">
              <a:off x="1493888" y="4381891"/>
              <a:ext cx="158750" cy="158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0" name="Line 50"/>
            <p:cNvSpPr>
              <a:spLocks noChangeShapeType="1"/>
            </p:cNvSpPr>
            <p:nvPr/>
          </p:nvSpPr>
          <p:spPr bwMode="auto">
            <a:xfrm flipV="1">
              <a:off x="2133650" y="372149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1" name="Line 51"/>
            <p:cNvSpPr>
              <a:spLocks noChangeShapeType="1"/>
            </p:cNvSpPr>
            <p:nvPr/>
          </p:nvSpPr>
          <p:spPr bwMode="auto">
            <a:xfrm flipV="1">
              <a:off x="1578025" y="4464441"/>
              <a:ext cx="74613" cy="762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2" name="Line 52"/>
            <p:cNvSpPr>
              <a:spLocks noChangeShapeType="1"/>
            </p:cNvSpPr>
            <p:nvPr/>
          </p:nvSpPr>
          <p:spPr bwMode="auto">
            <a:xfrm flipV="1">
              <a:off x="2217788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" name="Line 53"/>
            <p:cNvSpPr>
              <a:spLocks noChangeShapeType="1"/>
            </p:cNvSpPr>
            <p:nvPr/>
          </p:nvSpPr>
          <p:spPr bwMode="auto">
            <a:xfrm flipV="1">
              <a:off x="2301925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" name="Line 54"/>
            <p:cNvSpPr>
              <a:spLocks noChangeShapeType="1"/>
            </p:cNvSpPr>
            <p:nvPr/>
          </p:nvSpPr>
          <p:spPr bwMode="auto">
            <a:xfrm flipV="1">
              <a:off x="2514650" y="3616716"/>
              <a:ext cx="69850" cy="698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" name="Line 55"/>
            <p:cNvSpPr>
              <a:spLocks noChangeShapeType="1"/>
            </p:cNvSpPr>
            <p:nvPr/>
          </p:nvSpPr>
          <p:spPr bwMode="auto">
            <a:xfrm flipV="1">
              <a:off x="2386063" y="3616716"/>
              <a:ext cx="282575" cy="2825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" name="Line 56"/>
            <p:cNvSpPr>
              <a:spLocks noChangeShapeType="1"/>
            </p:cNvSpPr>
            <p:nvPr/>
          </p:nvSpPr>
          <p:spPr bwMode="auto">
            <a:xfrm flipV="1">
              <a:off x="2465438" y="3675454"/>
              <a:ext cx="228600" cy="2286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" name="Line 58"/>
            <p:cNvSpPr>
              <a:spLocks noChangeShapeType="1"/>
            </p:cNvSpPr>
            <p:nvPr/>
          </p:nvSpPr>
          <p:spPr bwMode="auto">
            <a:xfrm flipV="1">
              <a:off x="2509888" y="3759591"/>
              <a:ext cx="184150" cy="1857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" name="Line 59"/>
            <p:cNvSpPr>
              <a:spLocks noChangeShapeType="1"/>
            </p:cNvSpPr>
            <p:nvPr/>
          </p:nvSpPr>
          <p:spPr bwMode="auto">
            <a:xfrm flipV="1">
              <a:off x="4349800" y="2018104"/>
              <a:ext cx="85725" cy="841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" name="Line 60"/>
            <p:cNvSpPr>
              <a:spLocks noChangeShapeType="1"/>
            </p:cNvSpPr>
            <p:nvPr/>
          </p:nvSpPr>
          <p:spPr bwMode="auto">
            <a:xfrm flipV="1">
              <a:off x="2514650" y="3843729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" name="Line 61"/>
            <p:cNvSpPr>
              <a:spLocks noChangeShapeType="1"/>
            </p:cNvSpPr>
            <p:nvPr/>
          </p:nvSpPr>
          <p:spPr bwMode="auto">
            <a:xfrm flipV="1">
              <a:off x="4375200" y="2102241"/>
              <a:ext cx="60325" cy="603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" name="Line 62"/>
            <p:cNvSpPr>
              <a:spLocks noChangeShapeType="1"/>
            </p:cNvSpPr>
            <p:nvPr/>
          </p:nvSpPr>
          <p:spPr bwMode="auto">
            <a:xfrm flipV="1">
              <a:off x="2514650" y="392786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" name="Line 63"/>
            <p:cNvSpPr>
              <a:spLocks noChangeShapeType="1"/>
            </p:cNvSpPr>
            <p:nvPr/>
          </p:nvSpPr>
          <p:spPr bwMode="auto">
            <a:xfrm flipV="1">
              <a:off x="4375200" y="2186379"/>
              <a:ext cx="60325" cy="603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" name="Line 64"/>
            <p:cNvSpPr>
              <a:spLocks noChangeShapeType="1"/>
            </p:cNvSpPr>
            <p:nvPr/>
          </p:nvSpPr>
          <p:spPr bwMode="auto">
            <a:xfrm flipV="1">
              <a:off x="2514650" y="401359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" name="Line 66"/>
            <p:cNvSpPr>
              <a:spLocks noChangeShapeType="1"/>
            </p:cNvSpPr>
            <p:nvPr/>
          </p:nvSpPr>
          <p:spPr bwMode="auto">
            <a:xfrm flipV="1">
              <a:off x="4375200" y="2270516"/>
              <a:ext cx="60325" cy="603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" name="Line 67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4288" cy="158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" name="Line 68"/>
            <p:cNvSpPr>
              <a:spLocks noChangeShapeType="1"/>
            </p:cNvSpPr>
            <p:nvPr/>
          </p:nvSpPr>
          <p:spPr bwMode="auto">
            <a:xfrm flipV="1">
              <a:off x="4673650" y="2008579"/>
              <a:ext cx="107950" cy="1079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" name="Line 69"/>
            <p:cNvSpPr>
              <a:spLocks noChangeShapeType="1"/>
            </p:cNvSpPr>
            <p:nvPr/>
          </p:nvSpPr>
          <p:spPr bwMode="auto">
            <a:xfrm flipV="1">
              <a:off x="2514650" y="4097729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" name="Line 70"/>
            <p:cNvSpPr>
              <a:spLocks noChangeShapeType="1"/>
            </p:cNvSpPr>
            <p:nvPr/>
          </p:nvSpPr>
          <p:spPr bwMode="auto">
            <a:xfrm flipV="1">
              <a:off x="4375200" y="2330841"/>
              <a:ext cx="82550" cy="841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9" name="Line 71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00013" cy="1000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Line 72"/>
            <p:cNvSpPr>
              <a:spLocks noChangeShapeType="1"/>
            </p:cNvSpPr>
            <p:nvPr/>
          </p:nvSpPr>
          <p:spPr bwMode="auto">
            <a:xfrm flipV="1">
              <a:off x="4673650" y="2022866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1" name="Line 73"/>
            <p:cNvSpPr>
              <a:spLocks noChangeShapeType="1"/>
            </p:cNvSpPr>
            <p:nvPr/>
          </p:nvSpPr>
          <p:spPr bwMode="auto">
            <a:xfrm flipV="1">
              <a:off x="2517825" y="4180279"/>
              <a:ext cx="176213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2" name="Line 74"/>
            <p:cNvSpPr>
              <a:spLocks noChangeShapeType="1"/>
            </p:cNvSpPr>
            <p:nvPr/>
          </p:nvSpPr>
          <p:spPr bwMode="auto">
            <a:xfrm flipV="1">
              <a:off x="4375200" y="2373704"/>
              <a:ext cx="125413" cy="1254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3" name="Line 75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84150" cy="1825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4" name="Line 76"/>
            <p:cNvSpPr>
              <a:spLocks noChangeShapeType="1"/>
            </p:cNvSpPr>
            <p:nvPr/>
          </p:nvSpPr>
          <p:spPr bwMode="auto">
            <a:xfrm flipV="1">
              <a:off x="4673650" y="2107004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5" name="Line 77"/>
            <p:cNvSpPr>
              <a:spLocks noChangeShapeType="1"/>
            </p:cNvSpPr>
            <p:nvPr/>
          </p:nvSpPr>
          <p:spPr bwMode="auto">
            <a:xfrm flipV="1">
              <a:off x="2544813" y="4266004"/>
              <a:ext cx="149225" cy="1492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6" name="Line 78"/>
            <p:cNvSpPr>
              <a:spLocks noChangeShapeType="1"/>
            </p:cNvSpPr>
            <p:nvPr/>
          </p:nvSpPr>
          <p:spPr bwMode="auto">
            <a:xfrm flipV="1">
              <a:off x="4375200" y="2414979"/>
              <a:ext cx="168275" cy="1682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7" name="Line 79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266700" cy="2682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8" name="Line 80"/>
            <p:cNvSpPr>
              <a:spLocks noChangeShapeType="1"/>
            </p:cNvSpPr>
            <p:nvPr/>
          </p:nvSpPr>
          <p:spPr bwMode="auto">
            <a:xfrm flipV="1">
              <a:off x="4735563" y="2191141"/>
              <a:ext cx="115888" cy="1158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9" name="Line 81"/>
            <p:cNvSpPr>
              <a:spLocks noChangeShapeType="1"/>
            </p:cNvSpPr>
            <p:nvPr/>
          </p:nvSpPr>
          <p:spPr bwMode="auto">
            <a:xfrm flipV="1">
              <a:off x="2582913" y="4316804"/>
              <a:ext cx="144463" cy="1428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0" name="Line 82"/>
            <p:cNvSpPr>
              <a:spLocks noChangeShapeType="1"/>
            </p:cNvSpPr>
            <p:nvPr/>
          </p:nvSpPr>
          <p:spPr bwMode="auto">
            <a:xfrm flipV="1">
              <a:off x="4375200" y="248800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1" name="Line 83"/>
            <p:cNvSpPr>
              <a:spLocks noChangeShapeType="1"/>
            </p:cNvSpPr>
            <p:nvPr/>
          </p:nvSpPr>
          <p:spPr bwMode="auto">
            <a:xfrm flipV="1">
              <a:off x="2003475" y="48263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2" name="Line 84"/>
            <p:cNvSpPr>
              <a:spLocks noChangeShapeType="1"/>
            </p:cNvSpPr>
            <p:nvPr/>
          </p:nvSpPr>
          <p:spPr bwMode="auto">
            <a:xfrm flipV="1">
              <a:off x="4819700" y="2275279"/>
              <a:ext cx="31750" cy="31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3" name="Line 85"/>
            <p:cNvSpPr>
              <a:spLocks noChangeShapeType="1"/>
            </p:cNvSpPr>
            <p:nvPr/>
          </p:nvSpPr>
          <p:spPr bwMode="auto">
            <a:xfrm flipV="1">
              <a:off x="2589263" y="4359666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4" name="Line 86"/>
            <p:cNvSpPr>
              <a:spLocks noChangeShapeType="1"/>
            </p:cNvSpPr>
            <p:nvPr/>
          </p:nvSpPr>
          <p:spPr bwMode="auto">
            <a:xfrm flipV="1">
              <a:off x="4375200" y="2572141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5" name="Line 87"/>
            <p:cNvSpPr>
              <a:spLocks noChangeShapeType="1"/>
            </p:cNvSpPr>
            <p:nvPr/>
          </p:nvSpPr>
          <p:spPr bwMode="auto">
            <a:xfrm flipV="1">
              <a:off x="2087613" y="48263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6" name="Line 88"/>
            <p:cNvSpPr>
              <a:spLocks noChangeShapeType="1"/>
            </p:cNvSpPr>
            <p:nvPr/>
          </p:nvSpPr>
          <p:spPr bwMode="auto">
            <a:xfrm flipV="1">
              <a:off x="4375200" y="2657866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7" name="Line 89"/>
            <p:cNvSpPr>
              <a:spLocks noChangeShapeType="1"/>
            </p:cNvSpPr>
            <p:nvPr/>
          </p:nvSpPr>
          <p:spPr bwMode="auto">
            <a:xfrm flipV="1">
              <a:off x="2589263" y="444380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8" name="Line 90"/>
            <p:cNvSpPr>
              <a:spLocks noChangeShapeType="1"/>
            </p:cNvSpPr>
            <p:nvPr/>
          </p:nvSpPr>
          <p:spPr bwMode="auto">
            <a:xfrm flipV="1">
              <a:off x="2171750" y="48263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9" name="Line 91"/>
            <p:cNvSpPr>
              <a:spLocks noChangeShapeType="1"/>
            </p:cNvSpPr>
            <p:nvPr/>
          </p:nvSpPr>
          <p:spPr bwMode="auto">
            <a:xfrm flipV="1">
              <a:off x="4375200" y="274041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0" name="Line 92"/>
            <p:cNvSpPr>
              <a:spLocks noChangeShapeType="1"/>
            </p:cNvSpPr>
            <p:nvPr/>
          </p:nvSpPr>
          <p:spPr bwMode="auto">
            <a:xfrm flipV="1">
              <a:off x="2589263" y="452794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Line 93"/>
            <p:cNvSpPr>
              <a:spLocks noChangeShapeType="1"/>
            </p:cNvSpPr>
            <p:nvPr/>
          </p:nvSpPr>
          <p:spPr bwMode="auto">
            <a:xfrm flipV="1">
              <a:off x="2255888" y="4612079"/>
              <a:ext cx="512763" cy="5127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flipV="1">
              <a:off x="4375200" y="282455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flipV="1">
              <a:off x="2340025" y="4696216"/>
              <a:ext cx="428625" cy="4286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flipV="1">
              <a:off x="4375200" y="2910279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5" name="Line 97"/>
            <p:cNvSpPr>
              <a:spLocks noChangeShapeType="1"/>
            </p:cNvSpPr>
            <p:nvPr/>
          </p:nvSpPr>
          <p:spPr bwMode="auto">
            <a:xfrm flipV="1">
              <a:off x="2424163" y="4780354"/>
              <a:ext cx="344488" cy="3444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6" name="Line 98"/>
            <p:cNvSpPr>
              <a:spLocks noChangeShapeType="1"/>
            </p:cNvSpPr>
            <p:nvPr/>
          </p:nvSpPr>
          <p:spPr bwMode="auto">
            <a:xfrm flipV="1">
              <a:off x="4375200" y="2994416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7" name="Line 99"/>
            <p:cNvSpPr>
              <a:spLocks noChangeShapeType="1"/>
            </p:cNvSpPr>
            <p:nvPr/>
          </p:nvSpPr>
          <p:spPr bwMode="auto">
            <a:xfrm flipV="1">
              <a:off x="2508300" y="4864491"/>
              <a:ext cx="260350" cy="2603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8" name="Line 100"/>
            <p:cNvSpPr>
              <a:spLocks noChangeShapeType="1"/>
            </p:cNvSpPr>
            <p:nvPr/>
          </p:nvSpPr>
          <p:spPr bwMode="auto">
            <a:xfrm flipV="1">
              <a:off x="4375200" y="3078554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9" name="Line 101"/>
            <p:cNvSpPr>
              <a:spLocks noChangeShapeType="1"/>
            </p:cNvSpPr>
            <p:nvPr/>
          </p:nvSpPr>
          <p:spPr bwMode="auto">
            <a:xfrm flipV="1">
              <a:off x="2592438" y="4948629"/>
              <a:ext cx="176213" cy="1762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0" name="Line 102"/>
            <p:cNvSpPr>
              <a:spLocks noChangeShapeType="1"/>
            </p:cNvSpPr>
            <p:nvPr/>
          </p:nvSpPr>
          <p:spPr bwMode="auto">
            <a:xfrm flipV="1">
              <a:off x="4375200" y="316269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1" name="Line 103"/>
            <p:cNvSpPr>
              <a:spLocks noChangeShapeType="1"/>
            </p:cNvSpPr>
            <p:nvPr/>
          </p:nvSpPr>
          <p:spPr bwMode="auto">
            <a:xfrm flipV="1">
              <a:off x="2676575" y="5032766"/>
              <a:ext cx="92075" cy="920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2" name="Line 104"/>
            <p:cNvSpPr>
              <a:spLocks noChangeShapeType="1"/>
            </p:cNvSpPr>
            <p:nvPr/>
          </p:nvSpPr>
          <p:spPr bwMode="auto">
            <a:xfrm flipV="1">
              <a:off x="4375200" y="3246829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3" name="Line 105"/>
            <p:cNvSpPr>
              <a:spLocks noChangeShapeType="1"/>
            </p:cNvSpPr>
            <p:nvPr/>
          </p:nvSpPr>
          <p:spPr bwMode="auto">
            <a:xfrm flipV="1">
              <a:off x="4181525" y="3616716"/>
              <a:ext cx="3175" cy="15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4" name="Line 106"/>
            <p:cNvSpPr>
              <a:spLocks noChangeShapeType="1"/>
            </p:cNvSpPr>
            <p:nvPr/>
          </p:nvSpPr>
          <p:spPr bwMode="auto">
            <a:xfrm flipV="1">
              <a:off x="2760713" y="5116904"/>
              <a:ext cx="7938" cy="79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5" name="Line 107"/>
            <p:cNvSpPr>
              <a:spLocks noChangeShapeType="1"/>
            </p:cNvSpPr>
            <p:nvPr/>
          </p:nvSpPr>
          <p:spPr bwMode="auto">
            <a:xfrm flipV="1">
              <a:off x="4375200" y="333096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6" name="Line 108"/>
            <p:cNvSpPr>
              <a:spLocks noChangeShapeType="1"/>
            </p:cNvSpPr>
            <p:nvPr/>
          </p:nvSpPr>
          <p:spPr bwMode="auto">
            <a:xfrm flipV="1">
              <a:off x="4181525" y="3616716"/>
              <a:ext cx="87313" cy="873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7" name="Line 109"/>
            <p:cNvSpPr>
              <a:spLocks noChangeShapeType="1"/>
            </p:cNvSpPr>
            <p:nvPr/>
          </p:nvSpPr>
          <p:spPr bwMode="auto">
            <a:xfrm flipV="1">
              <a:off x="4181525" y="3415104"/>
              <a:ext cx="373063" cy="3714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8" name="Line 110"/>
            <p:cNvSpPr>
              <a:spLocks noChangeShapeType="1"/>
            </p:cNvSpPr>
            <p:nvPr/>
          </p:nvSpPr>
          <p:spPr bwMode="auto">
            <a:xfrm flipV="1">
              <a:off x="4194225" y="3499241"/>
              <a:ext cx="360363" cy="3587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9" name="Line 111"/>
            <p:cNvSpPr>
              <a:spLocks noChangeShapeType="1"/>
            </p:cNvSpPr>
            <p:nvPr/>
          </p:nvSpPr>
          <p:spPr bwMode="auto">
            <a:xfrm flipV="1">
              <a:off x="4278363" y="3583379"/>
              <a:ext cx="276225" cy="2746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0" name="Line 112"/>
            <p:cNvSpPr>
              <a:spLocks noChangeShapeType="1"/>
            </p:cNvSpPr>
            <p:nvPr/>
          </p:nvSpPr>
          <p:spPr bwMode="auto">
            <a:xfrm flipV="1">
              <a:off x="4181525" y="4008619"/>
              <a:ext cx="30435" cy="31957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1" name="Line 113"/>
            <p:cNvSpPr>
              <a:spLocks noChangeShapeType="1"/>
            </p:cNvSpPr>
            <p:nvPr/>
          </p:nvSpPr>
          <p:spPr bwMode="auto">
            <a:xfrm flipV="1">
              <a:off x="4362500" y="3667516"/>
              <a:ext cx="192088" cy="1905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2" name="Line 114"/>
            <p:cNvSpPr>
              <a:spLocks noChangeShapeType="1"/>
            </p:cNvSpPr>
            <p:nvPr/>
          </p:nvSpPr>
          <p:spPr bwMode="auto">
            <a:xfrm flipV="1">
              <a:off x="4181525" y="3997717"/>
              <a:ext cx="125412" cy="125412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3" name="Line 115"/>
            <p:cNvSpPr>
              <a:spLocks noChangeShapeType="1"/>
            </p:cNvSpPr>
            <p:nvPr/>
          </p:nvSpPr>
          <p:spPr bwMode="auto">
            <a:xfrm flipV="1">
              <a:off x="4446638" y="3737366"/>
              <a:ext cx="122238" cy="1206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4" name="Line 116"/>
            <p:cNvSpPr>
              <a:spLocks noChangeShapeType="1"/>
            </p:cNvSpPr>
            <p:nvPr/>
          </p:nvSpPr>
          <p:spPr bwMode="auto">
            <a:xfrm flipV="1">
              <a:off x="4181525" y="4007241"/>
              <a:ext cx="201613" cy="2016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5" name="Line 117"/>
            <p:cNvSpPr>
              <a:spLocks noChangeShapeType="1"/>
            </p:cNvSpPr>
            <p:nvPr/>
          </p:nvSpPr>
          <p:spPr bwMode="auto">
            <a:xfrm flipV="1">
              <a:off x="4530775" y="3791341"/>
              <a:ext cx="68263" cy="666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6" name="Line 119"/>
            <p:cNvSpPr>
              <a:spLocks noChangeShapeType="1"/>
            </p:cNvSpPr>
            <p:nvPr/>
          </p:nvSpPr>
          <p:spPr bwMode="auto">
            <a:xfrm flipV="1">
              <a:off x="4181525" y="4007241"/>
              <a:ext cx="285750" cy="285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7" name="Line 120"/>
            <p:cNvSpPr>
              <a:spLocks noChangeShapeType="1"/>
            </p:cNvSpPr>
            <p:nvPr/>
          </p:nvSpPr>
          <p:spPr bwMode="auto">
            <a:xfrm flipV="1">
              <a:off x="4106913" y="4197741"/>
              <a:ext cx="254000" cy="2540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8" name="Line 121"/>
            <p:cNvSpPr>
              <a:spLocks noChangeShapeType="1"/>
            </p:cNvSpPr>
            <p:nvPr/>
          </p:nvSpPr>
          <p:spPr bwMode="auto">
            <a:xfrm flipV="1">
              <a:off x="4438700" y="4007241"/>
              <a:ext cx="111125" cy="1127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Line 122"/>
            <p:cNvSpPr>
              <a:spLocks noChangeShapeType="1"/>
            </p:cNvSpPr>
            <p:nvPr/>
          </p:nvSpPr>
          <p:spPr bwMode="auto">
            <a:xfrm flipV="1">
              <a:off x="4106913" y="4356491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0" name="Line 123"/>
            <p:cNvSpPr>
              <a:spLocks noChangeShapeType="1"/>
            </p:cNvSpPr>
            <p:nvPr/>
          </p:nvSpPr>
          <p:spPr bwMode="auto">
            <a:xfrm flipV="1">
              <a:off x="4522838" y="4043754"/>
              <a:ext cx="76200" cy="762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1" name="Line 125"/>
            <p:cNvSpPr>
              <a:spLocks noChangeShapeType="1"/>
            </p:cNvSpPr>
            <p:nvPr/>
          </p:nvSpPr>
          <p:spPr bwMode="auto">
            <a:xfrm flipV="1">
              <a:off x="4106913" y="4440629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2" name="Line 126"/>
            <p:cNvSpPr>
              <a:spLocks noChangeShapeType="1"/>
            </p:cNvSpPr>
            <p:nvPr/>
          </p:nvSpPr>
          <p:spPr bwMode="auto">
            <a:xfrm flipV="1">
              <a:off x="4106913" y="452476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3" name="Line 127"/>
            <p:cNvSpPr>
              <a:spLocks noChangeShapeType="1"/>
            </p:cNvSpPr>
            <p:nvPr/>
          </p:nvSpPr>
          <p:spPr bwMode="auto">
            <a:xfrm flipV="1">
              <a:off x="4106913" y="460890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4" name="Line 128"/>
            <p:cNvSpPr>
              <a:spLocks noChangeShapeType="1"/>
            </p:cNvSpPr>
            <p:nvPr/>
          </p:nvSpPr>
          <p:spPr bwMode="auto">
            <a:xfrm flipV="1">
              <a:off x="4106913" y="4694629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5" name="Line 129"/>
            <p:cNvSpPr>
              <a:spLocks noChangeShapeType="1"/>
            </p:cNvSpPr>
            <p:nvPr/>
          </p:nvSpPr>
          <p:spPr bwMode="auto">
            <a:xfrm flipV="1">
              <a:off x="4106913" y="4774004"/>
              <a:ext cx="182563" cy="1825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6" name="Line 130"/>
            <p:cNvSpPr>
              <a:spLocks noChangeShapeType="1"/>
            </p:cNvSpPr>
            <p:nvPr/>
          </p:nvSpPr>
          <p:spPr bwMode="auto">
            <a:xfrm flipV="1">
              <a:off x="4106913" y="4820041"/>
              <a:ext cx="222250" cy="2206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7" name="Line 131"/>
            <p:cNvSpPr>
              <a:spLocks noChangeShapeType="1"/>
            </p:cNvSpPr>
            <p:nvPr/>
          </p:nvSpPr>
          <p:spPr bwMode="auto">
            <a:xfrm flipV="1">
              <a:off x="4108500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8" name="Line 132"/>
            <p:cNvSpPr>
              <a:spLocks noChangeShapeType="1"/>
            </p:cNvSpPr>
            <p:nvPr/>
          </p:nvSpPr>
          <p:spPr bwMode="auto">
            <a:xfrm flipV="1">
              <a:off x="4192638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9" name="Line 133"/>
            <p:cNvSpPr>
              <a:spLocks noChangeShapeType="1"/>
            </p:cNvSpPr>
            <p:nvPr/>
          </p:nvSpPr>
          <p:spPr bwMode="auto">
            <a:xfrm flipV="1">
              <a:off x="4276775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0" name="Line 134"/>
            <p:cNvSpPr>
              <a:spLocks noChangeShapeType="1"/>
            </p:cNvSpPr>
            <p:nvPr/>
          </p:nvSpPr>
          <p:spPr bwMode="auto">
            <a:xfrm flipV="1">
              <a:off x="4360913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1" name="Line 135"/>
            <p:cNvSpPr>
              <a:spLocks noChangeShapeType="1"/>
            </p:cNvSpPr>
            <p:nvPr/>
          </p:nvSpPr>
          <p:spPr bwMode="auto">
            <a:xfrm flipV="1">
              <a:off x="4445050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2" name="Line 136"/>
            <p:cNvSpPr>
              <a:spLocks noChangeShapeType="1"/>
            </p:cNvSpPr>
            <p:nvPr/>
          </p:nvSpPr>
          <p:spPr bwMode="auto">
            <a:xfrm flipV="1">
              <a:off x="4529188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3" name="Line 137"/>
            <p:cNvSpPr>
              <a:spLocks noChangeShapeType="1"/>
            </p:cNvSpPr>
            <p:nvPr/>
          </p:nvSpPr>
          <p:spPr bwMode="auto">
            <a:xfrm flipV="1">
              <a:off x="4613325" y="48263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4" name="Line 138"/>
            <p:cNvSpPr>
              <a:spLocks noChangeShapeType="1"/>
            </p:cNvSpPr>
            <p:nvPr/>
          </p:nvSpPr>
          <p:spPr bwMode="auto">
            <a:xfrm flipV="1">
              <a:off x="4697463" y="4896241"/>
              <a:ext cx="228600" cy="2286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5" name="Line 139"/>
            <p:cNvSpPr>
              <a:spLocks noChangeShapeType="1"/>
            </p:cNvSpPr>
            <p:nvPr/>
          </p:nvSpPr>
          <p:spPr bwMode="auto">
            <a:xfrm flipV="1">
              <a:off x="4781600" y="4980379"/>
              <a:ext cx="144463" cy="1444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6" name="Line 140"/>
            <p:cNvSpPr>
              <a:spLocks noChangeShapeType="1"/>
            </p:cNvSpPr>
            <p:nvPr/>
          </p:nvSpPr>
          <p:spPr bwMode="auto">
            <a:xfrm flipV="1">
              <a:off x="4865738" y="5064516"/>
              <a:ext cx="60325" cy="603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7" name="Line 141"/>
            <p:cNvSpPr>
              <a:spLocks noChangeShapeType="1"/>
            </p:cNvSpPr>
            <p:nvPr/>
          </p:nvSpPr>
          <p:spPr bwMode="auto">
            <a:xfrm flipV="1">
              <a:off x="1354188" y="1562491"/>
              <a:ext cx="1588" cy="15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8" name="Line 156"/>
            <p:cNvSpPr>
              <a:spLocks noChangeShapeType="1"/>
            </p:cNvSpPr>
            <p:nvPr/>
          </p:nvSpPr>
          <p:spPr bwMode="auto">
            <a:xfrm flipV="1">
              <a:off x="2024113" y="2008579"/>
              <a:ext cx="63500" cy="635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9" name="Line 168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33338" cy="31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0" name="Line 169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117475" cy="1158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1" name="Line 170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201613" cy="2000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2" name="Line 171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285750" cy="285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3" name="Line 172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369888" cy="3683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4" name="Line 173"/>
            <p:cNvSpPr>
              <a:spLocks noChangeShapeType="1"/>
            </p:cNvSpPr>
            <p:nvPr/>
          </p:nvSpPr>
          <p:spPr bwMode="auto">
            <a:xfrm flipV="1">
              <a:off x="1354188" y="3721491"/>
              <a:ext cx="454025" cy="4540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5" name="Line 174"/>
            <p:cNvSpPr>
              <a:spLocks noChangeShapeType="1"/>
            </p:cNvSpPr>
            <p:nvPr/>
          </p:nvSpPr>
          <p:spPr bwMode="auto">
            <a:xfrm flipV="1">
              <a:off x="1354188" y="3959616"/>
              <a:ext cx="300038" cy="3000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6" name="Line 175"/>
            <p:cNvSpPr>
              <a:spLocks noChangeShapeType="1"/>
            </p:cNvSpPr>
            <p:nvPr/>
          </p:nvSpPr>
          <p:spPr bwMode="auto">
            <a:xfrm flipV="1">
              <a:off x="1712963" y="3721491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7" name="Line 176"/>
            <p:cNvSpPr>
              <a:spLocks noChangeShapeType="1"/>
            </p:cNvSpPr>
            <p:nvPr/>
          </p:nvSpPr>
          <p:spPr bwMode="auto">
            <a:xfrm flipV="1">
              <a:off x="1354188" y="404534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8" name="Line 177"/>
            <p:cNvSpPr>
              <a:spLocks noChangeShapeType="1"/>
            </p:cNvSpPr>
            <p:nvPr/>
          </p:nvSpPr>
          <p:spPr bwMode="auto">
            <a:xfrm flipV="1">
              <a:off x="1798688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9" name="Line 178"/>
            <p:cNvSpPr>
              <a:spLocks noChangeShapeType="1"/>
            </p:cNvSpPr>
            <p:nvPr/>
          </p:nvSpPr>
          <p:spPr bwMode="auto">
            <a:xfrm flipV="1">
              <a:off x="1354188" y="4129479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0" name="Line 179"/>
            <p:cNvSpPr>
              <a:spLocks noChangeShapeType="1"/>
            </p:cNvSpPr>
            <p:nvPr/>
          </p:nvSpPr>
          <p:spPr bwMode="auto">
            <a:xfrm flipV="1">
              <a:off x="1882825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1" name="Line 180"/>
            <p:cNvSpPr>
              <a:spLocks noChangeShapeType="1"/>
            </p:cNvSpPr>
            <p:nvPr/>
          </p:nvSpPr>
          <p:spPr bwMode="auto">
            <a:xfrm flipV="1">
              <a:off x="1354188" y="4213616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2" name="Line 181"/>
            <p:cNvSpPr>
              <a:spLocks noChangeShapeType="1"/>
            </p:cNvSpPr>
            <p:nvPr/>
          </p:nvSpPr>
          <p:spPr bwMode="auto">
            <a:xfrm flipV="1">
              <a:off x="1965375" y="372149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3" name="Line 182"/>
            <p:cNvSpPr>
              <a:spLocks noChangeShapeType="1"/>
            </p:cNvSpPr>
            <p:nvPr/>
          </p:nvSpPr>
          <p:spPr bwMode="auto">
            <a:xfrm flipV="1">
              <a:off x="1409750" y="4297754"/>
              <a:ext cx="242888" cy="2428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4" name="Line 183"/>
            <p:cNvSpPr>
              <a:spLocks noChangeShapeType="1"/>
            </p:cNvSpPr>
            <p:nvPr/>
          </p:nvSpPr>
          <p:spPr bwMode="auto">
            <a:xfrm flipV="1">
              <a:off x="2051100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5" name="Line 184"/>
            <p:cNvSpPr>
              <a:spLocks noChangeShapeType="1"/>
            </p:cNvSpPr>
            <p:nvPr/>
          </p:nvSpPr>
          <p:spPr bwMode="auto">
            <a:xfrm flipV="1">
              <a:off x="1495475" y="4381891"/>
              <a:ext cx="157163" cy="158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6" name="Line 185"/>
            <p:cNvSpPr>
              <a:spLocks noChangeShapeType="1"/>
            </p:cNvSpPr>
            <p:nvPr/>
          </p:nvSpPr>
          <p:spPr bwMode="auto">
            <a:xfrm flipV="1">
              <a:off x="2135238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7" name="Line 186"/>
            <p:cNvSpPr>
              <a:spLocks noChangeShapeType="1"/>
            </p:cNvSpPr>
            <p:nvPr/>
          </p:nvSpPr>
          <p:spPr bwMode="auto">
            <a:xfrm flipV="1">
              <a:off x="1579613" y="4466029"/>
              <a:ext cx="73025" cy="746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8" name="Line 187"/>
            <p:cNvSpPr>
              <a:spLocks noChangeShapeType="1"/>
            </p:cNvSpPr>
            <p:nvPr/>
          </p:nvSpPr>
          <p:spPr bwMode="auto">
            <a:xfrm flipV="1">
              <a:off x="2219375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9" name="Line 188"/>
            <p:cNvSpPr>
              <a:spLocks noChangeShapeType="1"/>
            </p:cNvSpPr>
            <p:nvPr/>
          </p:nvSpPr>
          <p:spPr bwMode="auto">
            <a:xfrm flipV="1">
              <a:off x="2303513" y="3721491"/>
              <a:ext cx="177800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0" name="Line 189"/>
            <p:cNvSpPr>
              <a:spLocks noChangeShapeType="1"/>
            </p:cNvSpPr>
            <p:nvPr/>
          </p:nvSpPr>
          <p:spPr bwMode="auto">
            <a:xfrm flipV="1">
              <a:off x="2514650" y="3616716"/>
              <a:ext cx="71438" cy="698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1" name="Line 190"/>
            <p:cNvSpPr>
              <a:spLocks noChangeShapeType="1"/>
            </p:cNvSpPr>
            <p:nvPr/>
          </p:nvSpPr>
          <p:spPr bwMode="auto">
            <a:xfrm flipV="1">
              <a:off x="2387650" y="3616716"/>
              <a:ext cx="282575" cy="2825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2" name="Line 191"/>
            <p:cNvSpPr>
              <a:spLocks noChangeShapeType="1"/>
            </p:cNvSpPr>
            <p:nvPr/>
          </p:nvSpPr>
          <p:spPr bwMode="auto">
            <a:xfrm flipV="1">
              <a:off x="2467025" y="3677041"/>
              <a:ext cx="227013" cy="2270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3" name="Line 193"/>
            <p:cNvSpPr>
              <a:spLocks noChangeShapeType="1"/>
            </p:cNvSpPr>
            <p:nvPr/>
          </p:nvSpPr>
          <p:spPr bwMode="auto">
            <a:xfrm flipV="1">
              <a:off x="2509888" y="3761179"/>
              <a:ext cx="184150" cy="1841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4" name="Line 195"/>
            <p:cNvSpPr>
              <a:spLocks noChangeShapeType="1"/>
            </p:cNvSpPr>
            <p:nvPr/>
          </p:nvSpPr>
          <p:spPr bwMode="auto">
            <a:xfrm flipV="1">
              <a:off x="2514650" y="384531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5" name="Line 197"/>
            <p:cNvSpPr>
              <a:spLocks noChangeShapeType="1"/>
            </p:cNvSpPr>
            <p:nvPr/>
          </p:nvSpPr>
          <p:spPr bwMode="auto">
            <a:xfrm flipV="1">
              <a:off x="2514650" y="3929454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6" name="Line 199"/>
            <p:cNvSpPr>
              <a:spLocks noChangeShapeType="1"/>
            </p:cNvSpPr>
            <p:nvPr/>
          </p:nvSpPr>
          <p:spPr bwMode="auto">
            <a:xfrm flipV="1">
              <a:off x="2514650" y="4013591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7" name="Line 202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5875" cy="158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8" name="Line 204"/>
            <p:cNvSpPr>
              <a:spLocks noChangeShapeType="1"/>
            </p:cNvSpPr>
            <p:nvPr/>
          </p:nvSpPr>
          <p:spPr bwMode="auto">
            <a:xfrm flipV="1">
              <a:off x="2514650" y="4097729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9" name="Line 207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00013" cy="1000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0" name="Line 209"/>
            <p:cNvSpPr>
              <a:spLocks noChangeShapeType="1"/>
            </p:cNvSpPr>
            <p:nvPr/>
          </p:nvSpPr>
          <p:spPr bwMode="auto">
            <a:xfrm flipV="1">
              <a:off x="2517825" y="4181866"/>
              <a:ext cx="176213" cy="17621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1" name="Line 211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184150" cy="1841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2" name="Line 213"/>
            <p:cNvSpPr>
              <a:spLocks noChangeShapeType="1"/>
            </p:cNvSpPr>
            <p:nvPr/>
          </p:nvSpPr>
          <p:spPr bwMode="auto">
            <a:xfrm flipV="1">
              <a:off x="2544812" y="4267591"/>
              <a:ext cx="149225" cy="1476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3" name="Line 215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268288" cy="2698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4" name="Line 217"/>
            <p:cNvSpPr>
              <a:spLocks noChangeShapeType="1"/>
            </p:cNvSpPr>
            <p:nvPr/>
          </p:nvSpPr>
          <p:spPr bwMode="auto">
            <a:xfrm flipV="1">
              <a:off x="2582912" y="4316803"/>
              <a:ext cx="144463" cy="1444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5" name="Line 219"/>
            <p:cNvSpPr>
              <a:spLocks noChangeShapeType="1"/>
            </p:cNvSpPr>
            <p:nvPr/>
          </p:nvSpPr>
          <p:spPr bwMode="auto">
            <a:xfrm flipV="1">
              <a:off x="2005062" y="4826391"/>
              <a:ext cx="29845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6" name="Line 220"/>
            <p:cNvSpPr>
              <a:spLocks noChangeShapeType="1"/>
            </p:cNvSpPr>
            <p:nvPr/>
          </p:nvSpPr>
          <p:spPr bwMode="auto">
            <a:xfrm flipV="1">
              <a:off x="4821287" y="2275278"/>
              <a:ext cx="30163" cy="317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7" name="Line 221"/>
            <p:cNvSpPr>
              <a:spLocks noChangeShapeType="1"/>
            </p:cNvSpPr>
            <p:nvPr/>
          </p:nvSpPr>
          <p:spPr bwMode="auto">
            <a:xfrm flipV="1">
              <a:off x="2589262" y="4359666"/>
              <a:ext cx="179388" cy="1793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8" name="Line 223"/>
            <p:cNvSpPr>
              <a:spLocks noChangeShapeType="1"/>
            </p:cNvSpPr>
            <p:nvPr/>
          </p:nvSpPr>
          <p:spPr bwMode="auto">
            <a:xfrm flipV="1">
              <a:off x="2089200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9" name="Line 225"/>
            <p:cNvSpPr>
              <a:spLocks noChangeShapeType="1"/>
            </p:cNvSpPr>
            <p:nvPr/>
          </p:nvSpPr>
          <p:spPr bwMode="auto">
            <a:xfrm flipV="1">
              <a:off x="2589262" y="4445391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0" name="Line 226"/>
            <p:cNvSpPr>
              <a:spLocks noChangeShapeType="1"/>
            </p:cNvSpPr>
            <p:nvPr/>
          </p:nvSpPr>
          <p:spPr bwMode="auto">
            <a:xfrm flipV="1">
              <a:off x="2173337" y="4826391"/>
              <a:ext cx="296863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1" name="Line 228"/>
            <p:cNvSpPr>
              <a:spLocks noChangeShapeType="1"/>
            </p:cNvSpPr>
            <p:nvPr/>
          </p:nvSpPr>
          <p:spPr bwMode="auto">
            <a:xfrm flipV="1">
              <a:off x="2589262" y="4529528"/>
              <a:ext cx="179388" cy="1778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2" name="Line 229"/>
            <p:cNvSpPr>
              <a:spLocks noChangeShapeType="1"/>
            </p:cNvSpPr>
            <p:nvPr/>
          </p:nvSpPr>
          <p:spPr bwMode="auto">
            <a:xfrm flipV="1">
              <a:off x="2257475" y="4613666"/>
              <a:ext cx="511175" cy="5111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3" name="Line 231"/>
            <p:cNvSpPr>
              <a:spLocks noChangeShapeType="1"/>
            </p:cNvSpPr>
            <p:nvPr/>
          </p:nvSpPr>
          <p:spPr bwMode="auto">
            <a:xfrm flipV="1">
              <a:off x="2341612" y="4697803"/>
              <a:ext cx="427038" cy="4270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4" name="Line 233"/>
            <p:cNvSpPr>
              <a:spLocks noChangeShapeType="1"/>
            </p:cNvSpPr>
            <p:nvPr/>
          </p:nvSpPr>
          <p:spPr bwMode="auto">
            <a:xfrm flipV="1">
              <a:off x="2425750" y="4781941"/>
              <a:ext cx="342900" cy="34290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5" name="Line 235"/>
            <p:cNvSpPr>
              <a:spLocks noChangeShapeType="1"/>
            </p:cNvSpPr>
            <p:nvPr/>
          </p:nvSpPr>
          <p:spPr bwMode="auto">
            <a:xfrm flipV="1">
              <a:off x="2509887" y="4866078"/>
              <a:ext cx="258763" cy="2587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6" name="Line 237"/>
            <p:cNvSpPr>
              <a:spLocks noChangeShapeType="1"/>
            </p:cNvSpPr>
            <p:nvPr/>
          </p:nvSpPr>
          <p:spPr bwMode="auto">
            <a:xfrm flipV="1">
              <a:off x="2594025" y="4950216"/>
              <a:ext cx="174625" cy="1746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7" name="Line 239"/>
            <p:cNvSpPr>
              <a:spLocks noChangeShapeType="1"/>
            </p:cNvSpPr>
            <p:nvPr/>
          </p:nvSpPr>
          <p:spPr bwMode="auto">
            <a:xfrm flipV="1">
              <a:off x="2678162" y="5034353"/>
              <a:ext cx="90488" cy="904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8" name="Line 241"/>
            <p:cNvSpPr>
              <a:spLocks noChangeShapeType="1"/>
            </p:cNvSpPr>
            <p:nvPr/>
          </p:nvSpPr>
          <p:spPr bwMode="auto">
            <a:xfrm flipV="1">
              <a:off x="4181525" y="3616716"/>
              <a:ext cx="3175" cy="317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9" name="Line 242"/>
            <p:cNvSpPr>
              <a:spLocks noChangeShapeType="1"/>
            </p:cNvSpPr>
            <p:nvPr/>
          </p:nvSpPr>
          <p:spPr bwMode="auto">
            <a:xfrm flipV="1">
              <a:off x="2762300" y="5118491"/>
              <a:ext cx="6350" cy="63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0" name="Line 277"/>
            <p:cNvSpPr>
              <a:spLocks noChangeShapeType="1"/>
            </p:cNvSpPr>
            <p:nvPr/>
          </p:nvSpPr>
          <p:spPr bwMode="auto">
            <a:xfrm>
              <a:off x="1354187" y="2379495"/>
              <a:ext cx="0" cy="1341996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1" name="Freeform 278"/>
            <p:cNvSpPr>
              <a:spLocks/>
            </p:cNvSpPr>
            <p:nvPr/>
          </p:nvSpPr>
          <p:spPr bwMode="auto">
            <a:xfrm>
              <a:off x="2455912" y="2336668"/>
              <a:ext cx="44450" cy="42863"/>
            </a:xfrm>
            <a:custGeom>
              <a:avLst/>
              <a:gdLst>
                <a:gd name="T0" fmla="*/ 0 w 83"/>
                <a:gd name="T1" fmla="*/ 83 h 83"/>
                <a:gd name="T2" fmla="*/ 16 w 83"/>
                <a:gd name="T3" fmla="*/ 82 h 83"/>
                <a:gd name="T4" fmla="*/ 31 w 83"/>
                <a:gd name="T5" fmla="*/ 77 h 83"/>
                <a:gd name="T6" fmla="*/ 46 w 83"/>
                <a:gd name="T7" fmla="*/ 70 h 83"/>
                <a:gd name="T8" fmla="*/ 58 w 83"/>
                <a:gd name="T9" fmla="*/ 59 h 83"/>
                <a:gd name="T10" fmla="*/ 70 w 83"/>
                <a:gd name="T11" fmla="*/ 46 h 83"/>
                <a:gd name="T12" fmla="*/ 76 w 83"/>
                <a:gd name="T13" fmla="*/ 32 h 83"/>
                <a:gd name="T14" fmla="*/ 82 w 83"/>
                <a:gd name="T15" fmla="*/ 16 h 83"/>
                <a:gd name="T16" fmla="*/ 83 w 83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83">
                  <a:moveTo>
                    <a:pt x="0" y="83"/>
                  </a:moveTo>
                  <a:lnTo>
                    <a:pt x="16" y="82"/>
                  </a:lnTo>
                  <a:lnTo>
                    <a:pt x="31" y="77"/>
                  </a:lnTo>
                  <a:lnTo>
                    <a:pt x="46" y="70"/>
                  </a:lnTo>
                  <a:lnTo>
                    <a:pt x="58" y="59"/>
                  </a:lnTo>
                  <a:lnTo>
                    <a:pt x="70" y="46"/>
                  </a:lnTo>
                  <a:lnTo>
                    <a:pt x="76" y="32"/>
                  </a:lnTo>
                  <a:lnTo>
                    <a:pt x="82" y="16"/>
                  </a:lnTo>
                  <a:lnTo>
                    <a:pt x="83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2" name="Line 279"/>
            <p:cNvSpPr>
              <a:spLocks noChangeShapeType="1"/>
            </p:cNvSpPr>
            <p:nvPr/>
          </p:nvSpPr>
          <p:spPr bwMode="auto">
            <a:xfrm>
              <a:off x="1652637" y="1562491"/>
              <a:ext cx="0" cy="5651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3" name="Freeform 280"/>
            <p:cNvSpPr>
              <a:spLocks/>
            </p:cNvSpPr>
            <p:nvPr/>
          </p:nvSpPr>
          <p:spPr bwMode="auto">
            <a:xfrm>
              <a:off x="1652637" y="2127641"/>
              <a:ext cx="74613" cy="74613"/>
            </a:xfrm>
            <a:custGeom>
              <a:avLst/>
              <a:gdLst>
                <a:gd name="T0" fmla="*/ 0 w 140"/>
                <a:gd name="T1" fmla="*/ 0 h 140"/>
                <a:gd name="T2" fmla="*/ 1 w 140"/>
                <a:gd name="T3" fmla="*/ 20 h 140"/>
                <a:gd name="T4" fmla="*/ 6 w 140"/>
                <a:gd name="T5" fmla="*/ 39 h 140"/>
                <a:gd name="T6" fmla="*/ 13 w 140"/>
                <a:gd name="T7" fmla="*/ 59 h 140"/>
                <a:gd name="T8" fmla="*/ 23 w 140"/>
                <a:gd name="T9" fmla="*/ 75 h 140"/>
                <a:gd name="T10" fmla="*/ 34 w 140"/>
                <a:gd name="T11" fmla="*/ 91 h 140"/>
                <a:gd name="T12" fmla="*/ 49 w 140"/>
                <a:gd name="T13" fmla="*/ 106 h 140"/>
                <a:gd name="T14" fmla="*/ 64 w 140"/>
                <a:gd name="T15" fmla="*/ 117 h 140"/>
                <a:gd name="T16" fmla="*/ 81 w 140"/>
                <a:gd name="T17" fmla="*/ 127 h 140"/>
                <a:gd name="T18" fmla="*/ 100 w 140"/>
                <a:gd name="T19" fmla="*/ 134 h 140"/>
                <a:gd name="T20" fmla="*/ 120 w 140"/>
                <a:gd name="T21" fmla="*/ 139 h 140"/>
                <a:gd name="T22" fmla="*/ 140 w 140"/>
                <a:gd name="T2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40">
                  <a:moveTo>
                    <a:pt x="0" y="0"/>
                  </a:moveTo>
                  <a:lnTo>
                    <a:pt x="1" y="20"/>
                  </a:lnTo>
                  <a:lnTo>
                    <a:pt x="6" y="39"/>
                  </a:lnTo>
                  <a:lnTo>
                    <a:pt x="13" y="59"/>
                  </a:lnTo>
                  <a:lnTo>
                    <a:pt x="23" y="75"/>
                  </a:lnTo>
                  <a:lnTo>
                    <a:pt x="34" y="91"/>
                  </a:lnTo>
                  <a:lnTo>
                    <a:pt x="49" y="106"/>
                  </a:lnTo>
                  <a:lnTo>
                    <a:pt x="64" y="117"/>
                  </a:lnTo>
                  <a:lnTo>
                    <a:pt x="81" y="127"/>
                  </a:lnTo>
                  <a:lnTo>
                    <a:pt x="100" y="134"/>
                  </a:lnTo>
                  <a:lnTo>
                    <a:pt x="120" y="139"/>
                  </a:lnTo>
                  <a:lnTo>
                    <a:pt x="140" y="14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4" name="Line 281"/>
            <p:cNvSpPr>
              <a:spLocks noChangeShapeType="1"/>
            </p:cNvSpPr>
            <p:nvPr/>
          </p:nvSpPr>
          <p:spPr bwMode="auto">
            <a:xfrm>
              <a:off x="1652637" y="3973903"/>
              <a:ext cx="0" cy="56673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5" name="Line 282"/>
            <p:cNvSpPr>
              <a:spLocks noChangeShapeType="1"/>
            </p:cNvSpPr>
            <p:nvPr/>
          </p:nvSpPr>
          <p:spPr bwMode="auto">
            <a:xfrm>
              <a:off x="1727250" y="2202253"/>
              <a:ext cx="2222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6" name="Line 283"/>
            <p:cNvSpPr>
              <a:spLocks noChangeShapeType="1"/>
            </p:cNvSpPr>
            <p:nvPr/>
          </p:nvSpPr>
          <p:spPr bwMode="auto">
            <a:xfrm>
              <a:off x="1727250" y="3899291"/>
              <a:ext cx="714375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7" name="Freeform 284"/>
            <p:cNvSpPr>
              <a:spLocks/>
            </p:cNvSpPr>
            <p:nvPr/>
          </p:nvSpPr>
          <p:spPr bwMode="auto">
            <a:xfrm>
              <a:off x="1652637" y="3900878"/>
              <a:ext cx="74613" cy="73025"/>
            </a:xfrm>
            <a:custGeom>
              <a:avLst/>
              <a:gdLst>
                <a:gd name="T0" fmla="*/ 140 w 140"/>
                <a:gd name="T1" fmla="*/ 0 h 140"/>
                <a:gd name="T2" fmla="*/ 120 w 140"/>
                <a:gd name="T3" fmla="*/ 1 h 140"/>
                <a:gd name="T4" fmla="*/ 100 w 140"/>
                <a:gd name="T5" fmla="*/ 6 h 140"/>
                <a:gd name="T6" fmla="*/ 81 w 140"/>
                <a:gd name="T7" fmla="*/ 13 h 140"/>
                <a:gd name="T8" fmla="*/ 64 w 140"/>
                <a:gd name="T9" fmla="*/ 23 h 140"/>
                <a:gd name="T10" fmla="*/ 49 w 140"/>
                <a:gd name="T11" fmla="*/ 34 h 140"/>
                <a:gd name="T12" fmla="*/ 34 w 140"/>
                <a:gd name="T13" fmla="*/ 49 h 140"/>
                <a:gd name="T14" fmla="*/ 23 w 140"/>
                <a:gd name="T15" fmla="*/ 64 h 140"/>
                <a:gd name="T16" fmla="*/ 13 w 140"/>
                <a:gd name="T17" fmla="*/ 81 h 140"/>
                <a:gd name="T18" fmla="*/ 6 w 140"/>
                <a:gd name="T19" fmla="*/ 100 h 140"/>
                <a:gd name="T20" fmla="*/ 1 w 140"/>
                <a:gd name="T21" fmla="*/ 120 h 140"/>
                <a:gd name="T22" fmla="*/ 0 w 140"/>
                <a:gd name="T2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40">
                  <a:moveTo>
                    <a:pt x="140" y="0"/>
                  </a:moveTo>
                  <a:lnTo>
                    <a:pt x="120" y="1"/>
                  </a:lnTo>
                  <a:lnTo>
                    <a:pt x="100" y="6"/>
                  </a:lnTo>
                  <a:lnTo>
                    <a:pt x="81" y="13"/>
                  </a:lnTo>
                  <a:lnTo>
                    <a:pt x="64" y="23"/>
                  </a:lnTo>
                  <a:lnTo>
                    <a:pt x="49" y="34"/>
                  </a:lnTo>
                  <a:lnTo>
                    <a:pt x="34" y="49"/>
                  </a:lnTo>
                  <a:lnTo>
                    <a:pt x="23" y="64"/>
                  </a:lnTo>
                  <a:lnTo>
                    <a:pt x="13" y="81"/>
                  </a:lnTo>
                  <a:lnTo>
                    <a:pt x="6" y="100"/>
                  </a:lnTo>
                  <a:lnTo>
                    <a:pt x="1" y="120"/>
                  </a:lnTo>
                  <a:lnTo>
                    <a:pt x="0" y="14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8" name="Line 285"/>
            <p:cNvSpPr>
              <a:spLocks noChangeShapeType="1"/>
            </p:cNvSpPr>
            <p:nvPr/>
          </p:nvSpPr>
          <p:spPr bwMode="auto">
            <a:xfrm>
              <a:off x="1354187" y="1562491"/>
              <a:ext cx="2984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9" name="Line 286"/>
            <p:cNvSpPr>
              <a:spLocks noChangeShapeType="1"/>
            </p:cNvSpPr>
            <p:nvPr/>
          </p:nvSpPr>
          <p:spPr bwMode="auto">
            <a:xfrm>
              <a:off x="1354187" y="4540641"/>
              <a:ext cx="2984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0" name="Line 287"/>
            <p:cNvSpPr>
              <a:spLocks noChangeShapeType="1"/>
            </p:cNvSpPr>
            <p:nvPr/>
          </p:nvSpPr>
          <p:spPr bwMode="auto">
            <a:xfrm>
              <a:off x="3436987" y="4153916"/>
              <a:ext cx="0" cy="1417638"/>
            </a:xfrm>
            <a:prstGeom prst="line">
              <a:avLst/>
            </a:prstGeom>
            <a:noFill/>
            <a:ln w="635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1" name="Line 288"/>
            <p:cNvSpPr>
              <a:spLocks noChangeShapeType="1"/>
            </p:cNvSpPr>
            <p:nvPr/>
          </p:nvSpPr>
          <p:spPr bwMode="auto">
            <a:xfrm>
              <a:off x="2024112" y="2008969"/>
              <a:ext cx="28273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2" name="Line 289"/>
            <p:cNvSpPr>
              <a:spLocks noChangeShapeType="1"/>
            </p:cNvSpPr>
            <p:nvPr/>
          </p:nvSpPr>
          <p:spPr bwMode="auto">
            <a:xfrm>
              <a:off x="2024112" y="2008578"/>
              <a:ext cx="0" cy="119063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3" name="Freeform 290"/>
            <p:cNvSpPr>
              <a:spLocks/>
            </p:cNvSpPr>
            <p:nvPr/>
          </p:nvSpPr>
          <p:spPr bwMode="auto">
            <a:xfrm>
              <a:off x="1949500" y="2127641"/>
              <a:ext cx="74613" cy="74613"/>
            </a:xfrm>
            <a:custGeom>
              <a:avLst/>
              <a:gdLst>
                <a:gd name="T0" fmla="*/ 0 w 140"/>
                <a:gd name="T1" fmla="*/ 140 h 140"/>
                <a:gd name="T2" fmla="*/ 20 w 140"/>
                <a:gd name="T3" fmla="*/ 139 h 140"/>
                <a:gd name="T4" fmla="*/ 39 w 140"/>
                <a:gd name="T5" fmla="*/ 134 h 140"/>
                <a:gd name="T6" fmla="*/ 59 w 140"/>
                <a:gd name="T7" fmla="*/ 127 h 140"/>
                <a:gd name="T8" fmla="*/ 75 w 140"/>
                <a:gd name="T9" fmla="*/ 117 h 140"/>
                <a:gd name="T10" fmla="*/ 91 w 140"/>
                <a:gd name="T11" fmla="*/ 106 h 140"/>
                <a:gd name="T12" fmla="*/ 106 w 140"/>
                <a:gd name="T13" fmla="*/ 91 h 140"/>
                <a:gd name="T14" fmla="*/ 117 w 140"/>
                <a:gd name="T15" fmla="*/ 75 h 140"/>
                <a:gd name="T16" fmla="*/ 127 w 140"/>
                <a:gd name="T17" fmla="*/ 59 h 140"/>
                <a:gd name="T18" fmla="*/ 134 w 140"/>
                <a:gd name="T19" fmla="*/ 39 h 140"/>
                <a:gd name="T20" fmla="*/ 139 w 140"/>
                <a:gd name="T21" fmla="*/ 20 h 140"/>
                <a:gd name="T22" fmla="*/ 140 w 140"/>
                <a:gd name="T2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40">
                  <a:moveTo>
                    <a:pt x="0" y="140"/>
                  </a:moveTo>
                  <a:lnTo>
                    <a:pt x="20" y="139"/>
                  </a:lnTo>
                  <a:lnTo>
                    <a:pt x="39" y="134"/>
                  </a:lnTo>
                  <a:lnTo>
                    <a:pt x="59" y="127"/>
                  </a:lnTo>
                  <a:lnTo>
                    <a:pt x="75" y="117"/>
                  </a:lnTo>
                  <a:lnTo>
                    <a:pt x="91" y="106"/>
                  </a:lnTo>
                  <a:lnTo>
                    <a:pt x="106" y="91"/>
                  </a:lnTo>
                  <a:lnTo>
                    <a:pt x="117" y="75"/>
                  </a:lnTo>
                  <a:lnTo>
                    <a:pt x="127" y="59"/>
                  </a:lnTo>
                  <a:lnTo>
                    <a:pt x="134" y="39"/>
                  </a:lnTo>
                  <a:lnTo>
                    <a:pt x="139" y="20"/>
                  </a:lnTo>
                  <a:lnTo>
                    <a:pt x="14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4" name="Line 291"/>
            <p:cNvSpPr>
              <a:spLocks noChangeShapeType="1"/>
            </p:cNvSpPr>
            <p:nvPr/>
          </p:nvSpPr>
          <p:spPr bwMode="auto">
            <a:xfrm>
              <a:off x="4375200" y="2143516"/>
              <a:ext cx="0" cy="139858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5" name="Line 292"/>
            <p:cNvSpPr>
              <a:spLocks noChangeShapeType="1"/>
            </p:cNvSpPr>
            <p:nvPr/>
          </p:nvSpPr>
          <p:spPr bwMode="auto">
            <a:xfrm>
              <a:off x="4851450" y="2008578"/>
              <a:ext cx="0" cy="2984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6" name="Freeform 293"/>
            <p:cNvSpPr>
              <a:spLocks/>
            </p:cNvSpPr>
            <p:nvPr/>
          </p:nvSpPr>
          <p:spPr bwMode="auto">
            <a:xfrm>
              <a:off x="4300587" y="3542103"/>
              <a:ext cx="74613" cy="74613"/>
            </a:xfrm>
            <a:custGeom>
              <a:avLst/>
              <a:gdLst>
                <a:gd name="T0" fmla="*/ 0 w 139"/>
                <a:gd name="T1" fmla="*/ 139 h 139"/>
                <a:gd name="T2" fmla="*/ 20 w 139"/>
                <a:gd name="T3" fmla="*/ 138 h 139"/>
                <a:gd name="T4" fmla="*/ 39 w 139"/>
                <a:gd name="T5" fmla="*/ 134 h 139"/>
                <a:gd name="T6" fmla="*/ 58 w 139"/>
                <a:gd name="T7" fmla="*/ 127 h 139"/>
                <a:gd name="T8" fmla="*/ 75 w 139"/>
                <a:gd name="T9" fmla="*/ 117 h 139"/>
                <a:gd name="T10" fmla="*/ 91 w 139"/>
                <a:gd name="T11" fmla="*/ 105 h 139"/>
                <a:gd name="T12" fmla="*/ 106 w 139"/>
                <a:gd name="T13" fmla="*/ 91 h 139"/>
                <a:gd name="T14" fmla="*/ 117 w 139"/>
                <a:gd name="T15" fmla="*/ 75 h 139"/>
                <a:gd name="T16" fmla="*/ 127 w 139"/>
                <a:gd name="T17" fmla="*/ 58 h 139"/>
                <a:gd name="T18" fmla="*/ 134 w 139"/>
                <a:gd name="T19" fmla="*/ 39 h 139"/>
                <a:gd name="T20" fmla="*/ 138 w 139"/>
                <a:gd name="T21" fmla="*/ 20 h 139"/>
                <a:gd name="T22" fmla="*/ 139 w 139"/>
                <a:gd name="T2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39">
                  <a:moveTo>
                    <a:pt x="0" y="139"/>
                  </a:moveTo>
                  <a:lnTo>
                    <a:pt x="20" y="138"/>
                  </a:lnTo>
                  <a:lnTo>
                    <a:pt x="39" y="134"/>
                  </a:lnTo>
                  <a:lnTo>
                    <a:pt x="58" y="127"/>
                  </a:lnTo>
                  <a:lnTo>
                    <a:pt x="75" y="117"/>
                  </a:lnTo>
                  <a:lnTo>
                    <a:pt x="91" y="105"/>
                  </a:lnTo>
                  <a:lnTo>
                    <a:pt x="106" y="91"/>
                  </a:lnTo>
                  <a:lnTo>
                    <a:pt x="117" y="75"/>
                  </a:lnTo>
                  <a:lnTo>
                    <a:pt x="127" y="58"/>
                  </a:lnTo>
                  <a:lnTo>
                    <a:pt x="134" y="39"/>
                  </a:lnTo>
                  <a:lnTo>
                    <a:pt x="138" y="20"/>
                  </a:lnTo>
                  <a:lnTo>
                    <a:pt x="139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7" name="Line 294"/>
            <p:cNvSpPr>
              <a:spLocks noChangeShapeType="1"/>
            </p:cNvSpPr>
            <p:nvPr/>
          </p:nvSpPr>
          <p:spPr bwMode="auto">
            <a:xfrm>
              <a:off x="2500362" y="2143516"/>
              <a:ext cx="0" cy="1936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8" name="Freeform 296"/>
            <p:cNvSpPr>
              <a:spLocks/>
            </p:cNvSpPr>
            <p:nvPr/>
          </p:nvSpPr>
          <p:spPr bwMode="auto">
            <a:xfrm>
              <a:off x="4330750" y="2099066"/>
              <a:ext cx="44450" cy="44450"/>
            </a:xfrm>
            <a:custGeom>
              <a:avLst/>
              <a:gdLst>
                <a:gd name="T0" fmla="*/ 83 w 83"/>
                <a:gd name="T1" fmla="*/ 83 h 83"/>
                <a:gd name="T2" fmla="*/ 82 w 83"/>
                <a:gd name="T3" fmla="*/ 67 h 83"/>
                <a:gd name="T4" fmla="*/ 77 w 83"/>
                <a:gd name="T5" fmla="*/ 52 h 83"/>
                <a:gd name="T6" fmla="*/ 70 w 83"/>
                <a:gd name="T7" fmla="*/ 37 h 83"/>
                <a:gd name="T8" fmla="*/ 59 w 83"/>
                <a:gd name="T9" fmla="*/ 25 h 83"/>
                <a:gd name="T10" fmla="*/ 46 w 83"/>
                <a:gd name="T11" fmla="*/ 13 h 83"/>
                <a:gd name="T12" fmla="*/ 32 w 83"/>
                <a:gd name="T13" fmla="*/ 7 h 83"/>
                <a:gd name="T14" fmla="*/ 16 w 83"/>
                <a:gd name="T15" fmla="*/ 1 h 83"/>
                <a:gd name="T16" fmla="*/ 0 w 83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83">
                  <a:moveTo>
                    <a:pt x="83" y="83"/>
                  </a:moveTo>
                  <a:lnTo>
                    <a:pt x="82" y="67"/>
                  </a:lnTo>
                  <a:lnTo>
                    <a:pt x="77" y="52"/>
                  </a:lnTo>
                  <a:lnTo>
                    <a:pt x="70" y="37"/>
                  </a:lnTo>
                  <a:lnTo>
                    <a:pt x="59" y="25"/>
                  </a:lnTo>
                  <a:lnTo>
                    <a:pt x="46" y="13"/>
                  </a:lnTo>
                  <a:lnTo>
                    <a:pt x="32" y="7"/>
                  </a:lnTo>
                  <a:lnTo>
                    <a:pt x="16" y="1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9" name="Line 297"/>
            <p:cNvSpPr>
              <a:spLocks noChangeShapeType="1"/>
            </p:cNvSpPr>
            <p:nvPr/>
          </p:nvSpPr>
          <p:spPr bwMode="auto">
            <a:xfrm flipV="1">
              <a:off x="2544812" y="2008578"/>
              <a:ext cx="0" cy="9048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0" name="Line 298"/>
            <p:cNvSpPr>
              <a:spLocks noChangeShapeType="1"/>
            </p:cNvSpPr>
            <p:nvPr/>
          </p:nvSpPr>
          <p:spPr bwMode="auto">
            <a:xfrm flipV="1">
              <a:off x="4330750" y="2008580"/>
              <a:ext cx="0" cy="9048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1" name="Line 299"/>
            <p:cNvSpPr>
              <a:spLocks noChangeShapeType="1"/>
            </p:cNvSpPr>
            <p:nvPr/>
          </p:nvSpPr>
          <p:spPr bwMode="auto">
            <a:xfrm>
              <a:off x="2544812" y="2099066"/>
              <a:ext cx="17859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2" name="Line 300"/>
            <p:cNvSpPr>
              <a:spLocks noChangeShapeType="1"/>
            </p:cNvSpPr>
            <p:nvPr/>
          </p:nvSpPr>
          <p:spPr bwMode="auto">
            <a:xfrm flipV="1">
              <a:off x="4435525" y="2307028"/>
              <a:ext cx="119063" cy="158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3" name="Freeform 301"/>
            <p:cNvSpPr>
              <a:spLocks/>
            </p:cNvSpPr>
            <p:nvPr/>
          </p:nvSpPr>
          <p:spPr bwMode="auto">
            <a:xfrm>
              <a:off x="2500362" y="2099066"/>
              <a:ext cx="44450" cy="44450"/>
            </a:xfrm>
            <a:custGeom>
              <a:avLst/>
              <a:gdLst>
                <a:gd name="T0" fmla="*/ 84 w 84"/>
                <a:gd name="T1" fmla="*/ 0 h 83"/>
                <a:gd name="T2" fmla="*/ 68 w 84"/>
                <a:gd name="T3" fmla="*/ 1 h 83"/>
                <a:gd name="T4" fmla="*/ 52 w 84"/>
                <a:gd name="T5" fmla="*/ 7 h 83"/>
                <a:gd name="T6" fmla="*/ 38 w 84"/>
                <a:gd name="T7" fmla="*/ 13 h 83"/>
                <a:gd name="T8" fmla="*/ 25 w 84"/>
                <a:gd name="T9" fmla="*/ 25 h 83"/>
                <a:gd name="T10" fmla="*/ 14 w 84"/>
                <a:gd name="T11" fmla="*/ 37 h 83"/>
                <a:gd name="T12" fmla="*/ 7 w 84"/>
                <a:gd name="T13" fmla="*/ 52 h 83"/>
                <a:gd name="T14" fmla="*/ 2 w 84"/>
                <a:gd name="T15" fmla="*/ 67 h 83"/>
                <a:gd name="T16" fmla="*/ 0 w 84"/>
                <a:gd name="T1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83">
                  <a:moveTo>
                    <a:pt x="84" y="0"/>
                  </a:moveTo>
                  <a:lnTo>
                    <a:pt x="68" y="1"/>
                  </a:lnTo>
                  <a:lnTo>
                    <a:pt x="52" y="7"/>
                  </a:lnTo>
                  <a:lnTo>
                    <a:pt x="38" y="13"/>
                  </a:lnTo>
                  <a:lnTo>
                    <a:pt x="25" y="25"/>
                  </a:lnTo>
                  <a:lnTo>
                    <a:pt x="14" y="37"/>
                  </a:lnTo>
                  <a:lnTo>
                    <a:pt x="7" y="52"/>
                  </a:lnTo>
                  <a:lnTo>
                    <a:pt x="2" y="67"/>
                  </a:lnTo>
                  <a:lnTo>
                    <a:pt x="0" y="83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4" name="Line 302"/>
            <p:cNvSpPr>
              <a:spLocks noChangeShapeType="1"/>
            </p:cNvSpPr>
            <p:nvPr/>
          </p:nvSpPr>
          <p:spPr bwMode="auto">
            <a:xfrm>
              <a:off x="2201912" y="2008578"/>
              <a:ext cx="0" cy="3730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5" name="Line 303"/>
            <p:cNvSpPr>
              <a:spLocks noChangeShapeType="1"/>
            </p:cNvSpPr>
            <p:nvPr/>
          </p:nvSpPr>
          <p:spPr bwMode="auto">
            <a:xfrm flipH="1">
              <a:off x="4554585" y="2307028"/>
              <a:ext cx="119064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6" name="Line 304"/>
            <p:cNvSpPr>
              <a:spLocks noChangeShapeType="1"/>
            </p:cNvSpPr>
            <p:nvPr/>
          </p:nvSpPr>
          <p:spPr bwMode="auto">
            <a:xfrm>
              <a:off x="4554587" y="2414979"/>
              <a:ext cx="0" cy="1287462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7" name="Line 305"/>
            <p:cNvSpPr>
              <a:spLocks noChangeShapeType="1"/>
            </p:cNvSpPr>
            <p:nvPr/>
          </p:nvSpPr>
          <p:spPr bwMode="auto">
            <a:xfrm>
              <a:off x="2322562" y="1935553"/>
              <a:ext cx="0" cy="4921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8" name="Line 306"/>
            <p:cNvSpPr>
              <a:spLocks noChangeShapeType="1"/>
            </p:cNvSpPr>
            <p:nvPr/>
          </p:nvSpPr>
          <p:spPr bwMode="auto">
            <a:xfrm>
              <a:off x="4673650" y="2008578"/>
              <a:ext cx="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9" name="Line 307"/>
            <p:cNvSpPr>
              <a:spLocks noChangeShapeType="1"/>
            </p:cNvSpPr>
            <p:nvPr/>
          </p:nvSpPr>
          <p:spPr bwMode="auto">
            <a:xfrm>
              <a:off x="4435525" y="2008578"/>
              <a:ext cx="0" cy="3000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0" name="Line 308"/>
            <p:cNvSpPr>
              <a:spLocks noChangeShapeType="1"/>
            </p:cNvSpPr>
            <p:nvPr/>
          </p:nvSpPr>
          <p:spPr bwMode="auto">
            <a:xfrm flipH="1" flipV="1">
              <a:off x="4435525" y="2308616"/>
              <a:ext cx="119063" cy="1174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1" name="Line 309"/>
            <p:cNvSpPr>
              <a:spLocks noChangeShapeType="1"/>
            </p:cNvSpPr>
            <p:nvPr/>
          </p:nvSpPr>
          <p:spPr bwMode="auto">
            <a:xfrm>
              <a:off x="2694037" y="4316803"/>
              <a:ext cx="7461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2" name="Line 310"/>
            <p:cNvSpPr>
              <a:spLocks noChangeShapeType="1"/>
            </p:cNvSpPr>
            <p:nvPr/>
          </p:nvSpPr>
          <p:spPr bwMode="auto">
            <a:xfrm>
              <a:off x="2768650" y="4316803"/>
              <a:ext cx="0" cy="80803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3" name="Line 311"/>
            <p:cNvSpPr>
              <a:spLocks noChangeShapeType="1"/>
            </p:cNvSpPr>
            <p:nvPr/>
          </p:nvSpPr>
          <p:spPr bwMode="auto">
            <a:xfrm flipV="1">
              <a:off x="2694037" y="3616716"/>
              <a:ext cx="0" cy="70008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4" name="Line 312"/>
            <p:cNvSpPr>
              <a:spLocks noChangeShapeType="1"/>
            </p:cNvSpPr>
            <p:nvPr/>
          </p:nvSpPr>
          <p:spPr bwMode="auto">
            <a:xfrm>
              <a:off x="4106912" y="4316803"/>
              <a:ext cx="0" cy="80803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5" name="Line 313"/>
            <p:cNvSpPr>
              <a:spLocks noChangeShapeType="1"/>
            </p:cNvSpPr>
            <p:nvPr/>
          </p:nvSpPr>
          <p:spPr bwMode="auto">
            <a:xfrm flipV="1">
              <a:off x="4182139" y="3619607"/>
              <a:ext cx="0" cy="70008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6" name="Line 314"/>
            <p:cNvSpPr>
              <a:spLocks noChangeShapeType="1"/>
            </p:cNvSpPr>
            <p:nvPr/>
          </p:nvSpPr>
          <p:spPr bwMode="auto">
            <a:xfrm>
              <a:off x="1949500" y="4826391"/>
              <a:ext cx="5651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7" name="Line 315"/>
            <p:cNvSpPr>
              <a:spLocks noChangeShapeType="1"/>
            </p:cNvSpPr>
            <p:nvPr/>
          </p:nvSpPr>
          <p:spPr bwMode="auto">
            <a:xfrm>
              <a:off x="2514650" y="3616716"/>
              <a:ext cx="1793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8" name="Line 316"/>
            <p:cNvSpPr>
              <a:spLocks noChangeShapeType="1"/>
            </p:cNvSpPr>
            <p:nvPr/>
          </p:nvSpPr>
          <p:spPr bwMode="auto">
            <a:xfrm>
              <a:off x="2514650" y="3616716"/>
              <a:ext cx="0" cy="1047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9" name="Line 317"/>
            <p:cNvSpPr>
              <a:spLocks noChangeShapeType="1"/>
            </p:cNvSpPr>
            <p:nvPr/>
          </p:nvSpPr>
          <p:spPr bwMode="auto">
            <a:xfrm flipH="1">
              <a:off x="1949500" y="5124841"/>
              <a:ext cx="8191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0" name="Line 318"/>
            <p:cNvSpPr>
              <a:spLocks noChangeShapeType="1"/>
            </p:cNvSpPr>
            <p:nvPr/>
          </p:nvSpPr>
          <p:spPr bwMode="auto">
            <a:xfrm>
              <a:off x="4599037" y="3746891"/>
              <a:ext cx="0" cy="373063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1" name="Line 319"/>
            <p:cNvSpPr>
              <a:spLocks noChangeShapeType="1"/>
            </p:cNvSpPr>
            <p:nvPr/>
          </p:nvSpPr>
          <p:spPr bwMode="auto">
            <a:xfrm>
              <a:off x="1354187" y="3721491"/>
              <a:ext cx="11604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2" name="Line 320"/>
            <p:cNvSpPr>
              <a:spLocks noChangeShapeType="1"/>
            </p:cNvSpPr>
            <p:nvPr/>
          </p:nvSpPr>
          <p:spPr bwMode="auto">
            <a:xfrm>
              <a:off x="4926062" y="4826391"/>
              <a:ext cx="0" cy="2984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3" name="Line 321"/>
            <p:cNvSpPr>
              <a:spLocks noChangeShapeType="1"/>
            </p:cNvSpPr>
            <p:nvPr/>
          </p:nvSpPr>
          <p:spPr bwMode="auto">
            <a:xfrm flipV="1">
              <a:off x="4286300" y="4316803"/>
              <a:ext cx="0" cy="4349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4" name="Line 322"/>
            <p:cNvSpPr>
              <a:spLocks noChangeShapeType="1"/>
            </p:cNvSpPr>
            <p:nvPr/>
          </p:nvSpPr>
          <p:spPr bwMode="auto">
            <a:xfrm flipH="1">
              <a:off x="3970387" y="3932628"/>
              <a:ext cx="977900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5" name="Line 323"/>
            <p:cNvSpPr>
              <a:spLocks noChangeShapeType="1"/>
            </p:cNvSpPr>
            <p:nvPr/>
          </p:nvSpPr>
          <p:spPr bwMode="auto">
            <a:xfrm flipH="1">
              <a:off x="4179935" y="3975840"/>
              <a:ext cx="417513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6" name="Line 324"/>
            <p:cNvSpPr>
              <a:spLocks noChangeShapeType="1"/>
            </p:cNvSpPr>
            <p:nvPr/>
          </p:nvSpPr>
          <p:spPr bwMode="auto">
            <a:xfrm flipH="1">
              <a:off x="4181525" y="3858016"/>
              <a:ext cx="417513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7" name="Line 325"/>
            <p:cNvSpPr>
              <a:spLocks noChangeShapeType="1"/>
            </p:cNvSpPr>
            <p:nvPr/>
          </p:nvSpPr>
          <p:spPr bwMode="auto">
            <a:xfrm>
              <a:off x="4360912" y="4826391"/>
              <a:ext cx="5651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8" name="Freeform 326"/>
            <p:cNvSpPr>
              <a:spLocks/>
            </p:cNvSpPr>
            <p:nvPr/>
          </p:nvSpPr>
          <p:spPr bwMode="auto">
            <a:xfrm>
              <a:off x="2432099" y="3898472"/>
              <a:ext cx="82551" cy="82551"/>
            </a:xfrm>
            <a:custGeom>
              <a:avLst/>
              <a:gdLst>
                <a:gd name="T0" fmla="*/ 139 w 139"/>
                <a:gd name="T1" fmla="*/ 140 h 140"/>
                <a:gd name="T2" fmla="*/ 138 w 139"/>
                <a:gd name="T3" fmla="*/ 120 h 140"/>
                <a:gd name="T4" fmla="*/ 134 w 139"/>
                <a:gd name="T5" fmla="*/ 100 h 140"/>
                <a:gd name="T6" fmla="*/ 127 w 139"/>
                <a:gd name="T7" fmla="*/ 81 h 140"/>
                <a:gd name="T8" fmla="*/ 117 w 139"/>
                <a:gd name="T9" fmla="*/ 64 h 140"/>
                <a:gd name="T10" fmla="*/ 106 w 139"/>
                <a:gd name="T11" fmla="*/ 49 h 140"/>
                <a:gd name="T12" fmla="*/ 91 w 139"/>
                <a:gd name="T13" fmla="*/ 34 h 140"/>
                <a:gd name="T14" fmla="*/ 75 w 139"/>
                <a:gd name="T15" fmla="*/ 23 h 140"/>
                <a:gd name="T16" fmla="*/ 58 w 139"/>
                <a:gd name="T17" fmla="*/ 13 h 140"/>
                <a:gd name="T18" fmla="*/ 39 w 139"/>
                <a:gd name="T19" fmla="*/ 6 h 140"/>
                <a:gd name="T20" fmla="*/ 20 w 139"/>
                <a:gd name="T21" fmla="*/ 1 h 140"/>
                <a:gd name="T22" fmla="*/ 0 w 139"/>
                <a:gd name="T2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40">
                  <a:moveTo>
                    <a:pt x="139" y="140"/>
                  </a:moveTo>
                  <a:lnTo>
                    <a:pt x="138" y="120"/>
                  </a:lnTo>
                  <a:lnTo>
                    <a:pt x="134" y="100"/>
                  </a:lnTo>
                  <a:lnTo>
                    <a:pt x="127" y="81"/>
                  </a:lnTo>
                  <a:lnTo>
                    <a:pt x="117" y="64"/>
                  </a:lnTo>
                  <a:lnTo>
                    <a:pt x="106" y="49"/>
                  </a:lnTo>
                  <a:lnTo>
                    <a:pt x="91" y="34"/>
                  </a:lnTo>
                  <a:lnTo>
                    <a:pt x="75" y="23"/>
                  </a:lnTo>
                  <a:lnTo>
                    <a:pt x="58" y="13"/>
                  </a:lnTo>
                  <a:lnTo>
                    <a:pt x="39" y="6"/>
                  </a:lnTo>
                  <a:lnTo>
                    <a:pt x="20" y="1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9" name="Line 327"/>
            <p:cNvSpPr>
              <a:spLocks noChangeShapeType="1"/>
            </p:cNvSpPr>
            <p:nvPr/>
          </p:nvSpPr>
          <p:spPr bwMode="auto">
            <a:xfrm flipV="1">
              <a:off x="1949500" y="4826391"/>
              <a:ext cx="0" cy="2984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0" name="Freeform 328"/>
            <p:cNvSpPr>
              <a:spLocks/>
            </p:cNvSpPr>
            <p:nvPr/>
          </p:nvSpPr>
          <p:spPr bwMode="auto">
            <a:xfrm>
              <a:off x="4554587" y="3702441"/>
              <a:ext cx="44450" cy="44450"/>
            </a:xfrm>
            <a:custGeom>
              <a:avLst/>
              <a:gdLst>
                <a:gd name="T0" fmla="*/ 0 w 84"/>
                <a:gd name="T1" fmla="*/ 0 h 84"/>
                <a:gd name="T2" fmla="*/ 1 w 84"/>
                <a:gd name="T3" fmla="*/ 16 h 84"/>
                <a:gd name="T4" fmla="*/ 7 w 84"/>
                <a:gd name="T5" fmla="*/ 32 h 84"/>
                <a:gd name="T6" fmla="*/ 14 w 84"/>
                <a:gd name="T7" fmla="*/ 47 h 84"/>
                <a:gd name="T8" fmla="*/ 25 w 84"/>
                <a:gd name="T9" fmla="*/ 59 h 84"/>
                <a:gd name="T10" fmla="*/ 37 w 84"/>
                <a:gd name="T11" fmla="*/ 70 h 84"/>
                <a:gd name="T12" fmla="*/ 52 w 84"/>
                <a:gd name="T13" fmla="*/ 77 h 84"/>
                <a:gd name="T14" fmla="*/ 68 w 84"/>
                <a:gd name="T15" fmla="*/ 83 h 84"/>
                <a:gd name="T16" fmla="*/ 84 w 84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84">
                  <a:moveTo>
                    <a:pt x="0" y="0"/>
                  </a:moveTo>
                  <a:lnTo>
                    <a:pt x="1" y="16"/>
                  </a:lnTo>
                  <a:lnTo>
                    <a:pt x="7" y="32"/>
                  </a:lnTo>
                  <a:lnTo>
                    <a:pt x="14" y="47"/>
                  </a:lnTo>
                  <a:lnTo>
                    <a:pt x="25" y="59"/>
                  </a:lnTo>
                  <a:lnTo>
                    <a:pt x="37" y="70"/>
                  </a:lnTo>
                  <a:lnTo>
                    <a:pt x="52" y="77"/>
                  </a:lnTo>
                  <a:lnTo>
                    <a:pt x="68" y="83"/>
                  </a:lnTo>
                  <a:lnTo>
                    <a:pt x="84" y="84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1" name="Line 329"/>
            <p:cNvSpPr>
              <a:spLocks noChangeShapeType="1"/>
            </p:cNvSpPr>
            <p:nvPr/>
          </p:nvSpPr>
          <p:spPr bwMode="auto">
            <a:xfrm>
              <a:off x="1354187" y="3721491"/>
              <a:ext cx="0" cy="8191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2" name="Freeform 330"/>
            <p:cNvSpPr>
              <a:spLocks/>
            </p:cNvSpPr>
            <p:nvPr/>
          </p:nvSpPr>
          <p:spPr bwMode="auto">
            <a:xfrm>
              <a:off x="2514650" y="4751778"/>
              <a:ext cx="74613" cy="74613"/>
            </a:xfrm>
            <a:custGeom>
              <a:avLst/>
              <a:gdLst>
                <a:gd name="T0" fmla="*/ 0 w 140"/>
                <a:gd name="T1" fmla="*/ 140 h 140"/>
                <a:gd name="T2" fmla="*/ 21 w 140"/>
                <a:gd name="T3" fmla="*/ 139 h 140"/>
                <a:gd name="T4" fmla="*/ 40 w 140"/>
                <a:gd name="T5" fmla="*/ 134 h 140"/>
                <a:gd name="T6" fmla="*/ 59 w 140"/>
                <a:gd name="T7" fmla="*/ 127 h 140"/>
                <a:gd name="T8" fmla="*/ 76 w 140"/>
                <a:gd name="T9" fmla="*/ 117 h 140"/>
                <a:gd name="T10" fmla="*/ 92 w 140"/>
                <a:gd name="T11" fmla="*/ 106 h 140"/>
                <a:gd name="T12" fmla="*/ 106 w 140"/>
                <a:gd name="T13" fmla="*/ 91 h 140"/>
                <a:gd name="T14" fmla="*/ 118 w 140"/>
                <a:gd name="T15" fmla="*/ 76 h 140"/>
                <a:gd name="T16" fmla="*/ 128 w 140"/>
                <a:gd name="T17" fmla="*/ 59 h 140"/>
                <a:gd name="T18" fmla="*/ 134 w 140"/>
                <a:gd name="T19" fmla="*/ 40 h 140"/>
                <a:gd name="T20" fmla="*/ 139 w 140"/>
                <a:gd name="T21" fmla="*/ 20 h 140"/>
                <a:gd name="T22" fmla="*/ 140 w 140"/>
                <a:gd name="T2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40">
                  <a:moveTo>
                    <a:pt x="0" y="140"/>
                  </a:moveTo>
                  <a:lnTo>
                    <a:pt x="21" y="139"/>
                  </a:lnTo>
                  <a:lnTo>
                    <a:pt x="40" y="134"/>
                  </a:lnTo>
                  <a:lnTo>
                    <a:pt x="59" y="127"/>
                  </a:lnTo>
                  <a:lnTo>
                    <a:pt x="76" y="117"/>
                  </a:lnTo>
                  <a:lnTo>
                    <a:pt x="92" y="106"/>
                  </a:lnTo>
                  <a:lnTo>
                    <a:pt x="106" y="91"/>
                  </a:lnTo>
                  <a:lnTo>
                    <a:pt x="118" y="76"/>
                  </a:lnTo>
                  <a:lnTo>
                    <a:pt x="128" y="59"/>
                  </a:lnTo>
                  <a:lnTo>
                    <a:pt x="134" y="40"/>
                  </a:lnTo>
                  <a:lnTo>
                    <a:pt x="139" y="20"/>
                  </a:lnTo>
                  <a:lnTo>
                    <a:pt x="14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3" name="Line 331"/>
            <p:cNvSpPr>
              <a:spLocks noChangeShapeType="1"/>
            </p:cNvSpPr>
            <p:nvPr/>
          </p:nvSpPr>
          <p:spPr bwMode="auto">
            <a:xfrm flipH="1">
              <a:off x="4435525" y="4119953"/>
              <a:ext cx="16351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4" name="Line 332"/>
            <p:cNvSpPr>
              <a:spLocks noChangeShapeType="1"/>
            </p:cNvSpPr>
            <p:nvPr/>
          </p:nvSpPr>
          <p:spPr bwMode="auto">
            <a:xfrm flipH="1">
              <a:off x="4286300" y="4316803"/>
              <a:ext cx="7461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5" name="Line 333"/>
            <p:cNvSpPr>
              <a:spLocks noChangeShapeType="1"/>
            </p:cNvSpPr>
            <p:nvPr/>
          </p:nvSpPr>
          <p:spPr bwMode="auto">
            <a:xfrm>
              <a:off x="2201912" y="2379495"/>
              <a:ext cx="165101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6" name="Freeform 334"/>
            <p:cNvSpPr>
              <a:spLocks/>
            </p:cNvSpPr>
            <p:nvPr/>
          </p:nvSpPr>
          <p:spPr bwMode="auto">
            <a:xfrm>
              <a:off x="4360912" y="4119953"/>
              <a:ext cx="74613" cy="74613"/>
            </a:xfrm>
            <a:custGeom>
              <a:avLst/>
              <a:gdLst>
                <a:gd name="T0" fmla="*/ 140 w 140"/>
                <a:gd name="T1" fmla="*/ 0 h 139"/>
                <a:gd name="T2" fmla="*/ 120 w 140"/>
                <a:gd name="T3" fmla="*/ 1 h 139"/>
                <a:gd name="T4" fmla="*/ 101 w 140"/>
                <a:gd name="T5" fmla="*/ 5 h 139"/>
                <a:gd name="T6" fmla="*/ 81 w 140"/>
                <a:gd name="T7" fmla="*/ 12 h 139"/>
                <a:gd name="T8" fmla="*/ 65 w 140"/>
                <a:gd name="T9" fmla="*/ 22 h 139"/>
                <a:gd name="T10" fmla="*/ 49 w 140"/>
                <a:gd name="T11" fmla="*/ 33 h 139"/>
                <a:gd name="T12" fmla="*/ 34 w 140"/>
                <a:gd name="T13" fmla="*/ 48 h 139"/>
                <a:gd name="T14" fmla="*/ 23 w 140"/>
                <a:gd name="T15" fmla="*/ 64 h 139"/>
                <a:gd name="T16" fmla="*/ 13 w 140"/>
                <a:gd name="T17" fmla="*/ 81 h 139"/>
                <a:gd name="T18" fmla="*/ 6 w 140"/>
                <a:gd name="T19" fmla="*/ 100 h 139"/>
                <a:gd name="T20" fmla="*/ 2 w 140"/>
                <a:gd name="T21" fmla="*/ 119 h 139"/>
                <a:gd name="T22" fmla="*/ 0 w 140"/>
                <a:gd name="T23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39">
                  <a:moveTo>
                    <a:pt x="140" y="0"/>
                  </a:moveTo>
                  <a:lnTo>
                    <a:pt x="120" y="1"/>
                  </a:lnTo>
                  <a:lnTo>
                    <a:pt x="101" y="5"/>
                  </a:lnTo>
                  <a:lnTo>
                    <a:pt x="81" y="12"/>
                  </a:lnTo>
                  <a:lnTo>
                    <a:pt x="65" y="22"/>
                  </a:lnTo>
                  <a:lnTo>
                    <a:pt x="49" y="33"/>
                  </a:lnTo>
                  <a:lnTo>
                    <a:pt x="34" y="48"/>
                  </a:lnTo>
                  <a:lnTo>
                    <a:pt x="23" y="64"/>
                  </a:lnTo>
                  <a:lnTo>
                    <a:pt x="13" y="81"/>
                  </a:lnTo>
                  <a:lnTo>
                    <a:pt x="6" y="100"/>
                  </a:lnTo>
                  <a:lnTo>
                    <a:pt x="2" y="119"/>
                  </a:lnTo>
                  <a:lnTo>
                    <a:pt x="0" y="139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7" name="Line 335"/>
            <p:cNvSpPr>
              <a:spLocks noChangeShapeType="1"/>
            </p:cNvSpPr>
            <p:nvPr/>
          </p:nvSpPr>
          <p:spPr bwMode="auto">
            <a:xfrm flipV="1">
              <a:off x="4360912" y="4194566"/>
              <a:ext cx="0" cy="122238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8" name="Line 336"/>
            <p:cNvSpPr>
              <a:spLocks noChangeShapeType="1"/>
            </p:cNvSpPr>
            <p:nvPr/>
          </p:nvSpPr>
          <p:spPr bwMode="auto">
            <a:xfrm>
              <a:off x="2768650" y="5124841"/>
              <a:ext cx="13382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9" name="Freeform 337"/>
            <p:cNvSpPr>
              <a:spLocks/>
            </p:cNvSpPr>
            <p:nvPr/>
          </p:nvSpPr>
          <p:spPr bwMode="auto">
            <a:xfrm>
              <a:off x="4286300" y="4751778"/>
              <a:ext cx="74613" cy="74613"/>
            </a:xfrm>
            <a:custGeom>
              <a:avLst/>
              <a:gdLst>
                <a:gd name="T0" fmla="*/ 0 w 139"/>
                <a:gd name="T1" fmla="*/ 0 h 140"/>
                <a:gd name="T2" fmla="*/ 1 w 139"/>
                <a:gd name="T3" fmla="*/ 20 h 140"/>
                <a:gd name="T4" fmla="*/ 5 w 139"/>
                <a:gd name="T5" fmla="*/ 40 h 140"/>
                <a:gd name="T6" fmla="*/ 12 w 139"/>
                <a:gd name="T7" fmla="*/ 59 h 140"/>
                <a:gd name="T8" fmla="*/ 22 w 139"/>
                <a:gd name="T9" fmla="*/ 76 h 140"/>
                <a:gd name="T10" fmla="*/ 33 w 139"/>
                <a:gd name="T11" fmla="*/ 91 h 140"/>
                <a:gd name="T12" fmla="*/ 48 w 139"/>
                <a:gd name="T13" fmla="*/ 106 h 140"/>
                <a:gd name="T14" fmla="*/ 64 w 139"/>
                <a:gd name="T15" fmla="*/ 117 h 140"/>
                <a:gd name="T16" fmla="*/ 81 w 139"/>
                <a:gd name="T17" fmla="*/ 127 h 140"/>
                <a:gd name="T18" fmla="*/ 100 w 139"/>
                <a:gd name="T19" fmla="*/ 134 h 140"/>
                <a:gd name="T20" fmla="*/ 119 w 139"/>
                <a:gd name="T21" fmla="*/ 139 h 140"/>
                <a:gd name="T22" fmla="*/ 139 w 139"/>
                <a:gd name="T2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40">
                  <a:moveTo>
                    <a:pt x="0" y="0"/>
                  </a:moveTo>
                  <a:lnTo>
                    <a:pt x="1" y="20"/>
                  </a:lnTo>
                  <a:lnTo>
                    <a:pt x="5" y="40"/>
                  </a:lnTo>
                  <a:lnTo>
                    <a:pt x="12" y="59"/>
                  </a:lnTo>
                  <a:lnTo>
                    <a:pt x="22" y="76"/>
                  </a:lnTo>
                  <a:lnTo>
                    <a:pt x="33" y="91"/>
                  </a:lnTo>
                  <a:lnTo>
                    <a:pt x="48" y="106"/>
                  </a:lnTo>
                  <a:lnTo>
                    <a:pt x="64" y="117"/>
                  </a:lnTo>
                  <a:lnTo>
                    <a:pt x="81" y="127"/>
                  </a:lnTo>
                  <a:lnTo>
                    <a:pt x="100" y="134"/>
                  </a:lnTo>
                  <a:lnTo>
                    <a:pt x="119" y="139"/>
                  </a:lnTo>
                  <a:lnTo>
                    <a:pt x="139" y="14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0" name="Line 338"/>
            <p:cNvSpPr>
              <a:spLocks noChangeShapeType="1"/>
            </p:cNvSpPr>
            <p:nvPr/>
          </p:nvSpPr>
          <p:spPr bwMode="auto">
            <a:xfrm flipH="1">
              <a:off x="1354187" y="2379495"/>
              <a:ext cx="847725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1" name="Line 339"/>
            <p:cNvSpPr>
              <a:spLocks noChangeShapeType="1"/>
            </p:cNvSpPr>
            <p:nvPr/>
          </p:nvSpPr>
          <p:spPr bwMode="auto">
            <a:xfrm>
              <a:off x="2768650" y="4316803"/>
              <a:ext cx="13382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2" name="Line 340"/>
            <p:cNvSpPr>
              <a:spLocks noChangeShapeType="1"/>
            </p:cNvSpPr>
            <p:nvPr/>
          </p:nvSpPr>
          <p:spPr bwMode="auto">
            <a:xfrm>
              <a:off x="4106912" y="5124841"/>
              <a:ext cx="8191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3" name="Line 341"/>
            <p:cNvSpPr>
              <a:spLocks noChangeShapeType="1"/>
            </p:cNvSpPr>
            <p:nvPr/>
          </p:nvSpPr>
          <p:spPr bwMode="auto">
            <a:xfrm>
              <a:off x="2367012" y="2379495"/>
              <a:ext cx="8890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4" name="Line 342"/>
            <p:cNvSpPr>
              <a:spLocks noChangeShapeType="1"/>
            </p:cNvSpPr>
            <p:nvPr/>
          </p:nvSpPr>
          <p:spPr bwMode="auto">
            <a:xfrm>
              <a:off x="4554587" y="1860941"/>
              <a:ext cx="0" cy="49212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5" name="Line 343"/>
            <p:cNvSpPr>
              <a:spLocks noChangeShapeType="1"/>
            </p:cNvSpPr>
            <p:nvPr/>
          </p:nvSpPr>
          <p:spPr bwMode="auto">
            <a:xfrm>
              <a:off x="4181525" y="3616716"/>
              <a:ext cx="1190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6" name="Line 344"/>
            <p:cNvSpPr>
              <a:spLocks noChangeShapeType="1"/>
            </p:cNvSpPr>
            <p:nvPr/>
          </p:nvSpPr>
          <p:spPr bwMode="auto">
            <a:xfrm>
              <a:off x="2694037" y="3616716"/>
              <a:ext cx="14874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7" name="Line 345"/>
            <p:cNvSpPr>
              <a:spLocks noChangeShapeType="1"/>
            </p:cNvSpPr>
            <p:nvPr/>
          </p:nvSpPr>
          <p:spPr bwMode="auto">
            <a:xfrm>
              <a:off x="4106912" y="4316803"/>
              <a:ext cx="7461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8" name="Freeform 346"/>
            <p:cNvSpPr>
              <a:spLocks/>
            </p:cNvSpPr>
            <p:nvPr/>
          </p:nvSpPr>
          <p:spPr bwMode="auto">
            <a:xfrm>
              <a:off x="2563862" y="4434278"/>
              <a:ext cx="25400" cy="57150"/>
            </a:xfrm>
            <a:custGeom>
              <a:avLst/>
              <a:gdLst>
                <a:gd name="T0" fmla="*/ 49 w 49"/>
                <a:gd name="T1" fmla="*/ 107 h 107"/>
                <a:gd name="T2" fmla="*/ 48 w 49"/>
                <a:gd name="T3" fmla="*/ 87 h 107"/>
                <a:gd name="T4" fmla="*/ 43 w 49"/>
                <a:gd name="T5" fmla="*/ 68 h 107"/>
                <a:gd name="T6" fmla="*/ 36 w 49"/>
                <a:gd name="T7" fmla="*/ 48 h 107"/>
                <a:gd name="T8" fmla="*/ 27 w 49"/>
                <a:gd name="T9" fmla="*/ 30 h 107"/>
                <a:gd name="T10" fmla="*/ 14 w 49"/>
                <a:gd name="T11" fmla="*/ 15 h 107"/>
                <a:gd name="T12" fmla="*/ 0 w 49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07">
                  <a:moveTo>
                    <a:pt x="49" y="107"/>
                  </a:moveTo>
                  <a:lnTo>
                    <a:pt x="48" y="87"/>
                  </a:lnTo>
                  <a:lnTo>
                    <a:pt x="43" y="68"/>
                  </a:lnTo>
                  <a:lnTo>
                    <a:pt x="36" y="48"/>
                  </a:lnTo>
                  <a:lnTo>
                    <a:pt x="27" y="30"/>
                  </a:lnTo>
                  <a:lnTo>
                    <a:pt x="14" y="15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9" name="Line 347"/>
            <p:cNvSpPr>
              <a:spLocks noChangeShapeType="1"/>
            </p:cNvSpPr>
            <p:nvPr/>
          </p:nvSpPr>
          <p:spPr bwMode="auto">
            <a:xfrm>
              <a:off x="2589262" y="4491428"/>
              <a:ext cx="0" cy="2603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0" name="Line 348"/>
            <p:cNvSpPr>
              <a:spLocks noChangeShapeType="1"/>
            </p:cNvSpPr>
            <p:nvPr/>
          </p:nvSpPr>
          <p:spPr bwMode="auto">
            <a:xfrm>
              <a:off x="2514650" y="3973903"/>
              <a:ext cx="0" cy="35560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1" name="Freeform 349"/>
            <p:cNvSpPr>
              <a:spLocks/>
            </p:cNvSpPr>
            <p:nvPr/>
          </p:nvSpPr>
          <p:spPr bwMode="auto">
            <a:xfrm>
              <a:off x="2514650" y="4329503"/>
              <a:ext cx="49213" cy="104775"/>
            </a:xfrm>
            <a:custGeom>
              <a:avLst/>
              <a:gdLst>
                <a:gd name="T0" fmla="*/ 0 w 91"/>
                <a:gd name="T1" fmla="*/ 0 h 198"/>
                <a:gd name="T2" fmla="*/ 2 w 91"/>
                <a:gd name="T3" fmla="*/ 28 h 198"/>
                <a:gd name="T4" fmla="*/ 6 w 91"/>
                <a:gd name="T5" fmla="*/ 56 h 198"/>
                <a:gd name="T6" fmla="*/ 13 w 91"/>
                <a:gd name="T7" fmla="*/ 83 h 198"/>
                <a:gd name="T8" fmla="*/ 24 w 91"/>
                <a:gd name="T9" fmla="*/ 109 h 198"/>
                <a:gd name="T10" fmla="*/ 36 w 91"/>
                <a:gd name="T11" fmla="*/ 134 h 198"/>
                <a:gd name="T12" fmla="*/ 52 w 91"/>
                <a:gd name="T13" fmla="*/ 157 h 198"/>
                <a:gd name="T14" fmla="*/ 70 w 91"/>
                <a:gd name="T15" fmla="*/ 179 h 198"/>
                <a:gd name="T16" fmla="*/ 91 w 91"/>
                <a:gd name="T17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198">
                  <a:moveTo>
                    <a:pt x="0" y="0"/>
                  </a:moveTo>
                  <a:lnTo>
                    <a:pt x="2" y="28"/>
                  </a:lnTo>
                  <a:lnTo>
                    <a:pt x="6" y="56"/>
                  </a:lnTo>
                  <a:lnTo>
                    <a:pt x="13" y="83"/>
                  </a:lnTo>
                  <a:lnTo>
                    <a:pt x="24" y="109"/>
                  </a:lnTo>
                  <a:lnTo>
                    <a:pt x="36" y="134"/>
                  </a:lnTo>
                  <a:lnTo>
                    <a:pt x="52" y="157"/>
                  </a:lnTo>
                  <a:lnTo>
                    <a:pt x="70" y="179"/>
                  </a:lnTo>
                  <a:lnTo>
                    <a:pt x="91" y="198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2" name="Line 350"/>
            <p:cNvSpPr>
              <a:spLocks noChangeShapeType="1"/>
            </p:cNvSpPr>
            <p:nvPr/>
          </p:nvSpPr>
          <p:spPr bwMode="auto">
            <a:xfrm flipH="1">
              <a:off x="4181525" y="3873891"/>
              <a:ext cx="417513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3" name="Line 351"/>
            <p:cNvSpPr>
              <a:spLocks noChangeShapeType="1"/>
            </p:cNvSpPr>
            <p:nvPr/>
          </p:nvSpPr>
          <p:spPr bwMode="auto">
            <a:xfrm flipH="1">
              <a:off x="4181525" y="3992953"/>
              <a:ext cx="417513" cy="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4" name="Line 352"/>
            <p:cNvSpPr>
              <a:spLocks noChangeShapeType="1"/>
            </p:cNvSpPr>
            <p:nvPr/>
          </p:nvSpPr>
          <p:spPr bwMode="auto">
            <a:xfrm flipH="1">
              <a:off x="4554587" y="2307028"/>
              <a:ext cx="119063" cy="119063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5" name="Line 353"/>
            <p:cNvSpPr>
              <a:spLocks noChangeShapeType="1"/>
            </p:cNvSpPr>
            <p:nvPr/>
          </p:nvSpPr>
          <p:spPr bwMode="auto">
            <a:xfrm>
              <a:off x="2225725" y="2008578"/>
              <a:ext cx="0" cy="3730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6" name="Line 354"/>
            <p:cNvSpPr>
              <a:spLocks noChangeShapeType="1"/>
            </p:cNvSpPr>
            <p:nvPr/>
          </p:nvSpPr>
          <p:spPr bwMode="auto">
            <a:xfrm>
              <a:off x="2417812" y="2008578"/>
              <a:ext cx="0" cy="3730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7" name="Line 355"/>
            <p:cNvSpPr>
              <a:spLocks noChangeShapeType="1"/>
            </p:cNvSpPr>
            <p:nvPr/>
          </p:nvSpPr>
          <p:spPr bwMode="auto">
            <a:xfrm>
              <a:off x="4459337" y="2008578"/>
              <a:ext cx="0" cy="30003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8" name="Line 356"/>
            <p:cNvSpPr>
              <a:spLocks noChangeShapeType="1"/>
            </p:cNvSpPr>
            <p:nvPr/>
          </p:nvSpPr>
          <p:spPr bwMode="auto">
            <a:xfrm>
              <a:off x="4649837" y="2008578"/>
              <a:ext cx="0" cy="298450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cxnSp>
          <p:nvCxnSpPr>
            <p:cNvPr id="319" name="Straight Connector 318"/>
            <p:cNvCxnSpPr>
              <a:endCxn id="268" idx="1"/>
            </p:cNvCxnSpPr>
            <p:nvPr/>
          </p:nvCxnSpPr>
          <p:spPr>
            <a:xfrm flipH="1">
              <a:off x="4673651" y="2307028"/>
              <a:ext cx="1777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1354187" y="1562491"/>
              <a:ext cx="0" cy="8170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Line 68"/>
            <p:cNvSpPr>
              <a:spLocks noChangeShapeType="1"/>
            </p:cNvSpPr>
            <p:nvPr/>
          </p:nvSpPr>
          <p:spPr bwMode="auto">
            <a:xfrm flipV="1">
              <a:off x="4670475" y="2005537"/>
              <a:ext cx="49078" cy="49078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2" name="Line 354"/>
            <p:cNvSpPr>
              <a:spLocks noChangeShapeType="1"/>
            </p:cNvSpPr>
            <p:nvPr/>
          </p:nvSpPr>
          <p:spPr bwMode="auto">
            <a:xfrm>
              <a:off x="2395588" y="2011436"/>
              <a:ext cx="0" cy="373063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12" name="Group 411"/>
          <p:cNvGrpSpPr>
            <a:grpSpLocks noChangeAspect="1"/>
          </p:cNvGrpSpPr>
          <p:nvPr/>
        </p:nvGrpSpPr>
        <p:grpSpPr>
          <a:xfrm>
            <a:off x="2539304" y="2188696"/>
            <a:ext cx="1434704" cy="1507161"/>
            <a:chOff x="2047876" y="1914209"/>
            <a:chExt cx="2998788" cy="3150235"/>
          </a:xfrm>
        </p:grpSpPr>
        <p:sp>
          <p:nvSpPr>
            <p:cNvPr id="352" name="Line 39"/>
            <p:cNvSpPr>
              <a:spLocks noChangeShapeType="1"/>
            </p:cNvSpPr>
            <p:nvPr/>
          </p:nvSpPr>
          <p:spPr bwMode="auto">
            <a:xfrm>
              <a:off x="3548063" y="1914209"/>
              <a:ext cx="0" cy="3150235"/>
            </a:xfrm>
            <a:prstGeom prst="line">
              <a:avLst/>
            </a:prstGeom>
            <a:noFill/>
            <a:ln w="12700">
              <a:solidFill>
                <a:srgbClr val="21283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3" name="Line 40"/>
            <p:cNvSpPr>
              <a:spLocks noChangeShapeType="1"/>
            </p:cNvSpPr>
            <p:nvPr/>
          </p:nvSpPr>
          <p:spPr bwMode="auto">
            <a:xfrm>
              <a:off x="3548063" y="4791076"/>
              <a:ext cx="13763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4" name="Line 41"/>
            <p:cNvSpPr>
              <a:spLocks noChangeShapeType="1"/>
            </p:cNvSpPr>
            <p:nvPr/>
          </p:nvSpPr>
          <p:spPr bwMode="auto">
            <a:xfrm flipV="1">
              <a:off x="4924426" y="3413126"/>
              <a:ext cx="0" cy="13779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5" name="Line 42"/>
            <p:cNvSpPr>
              <a:spLocks noChangeShapeType="1"/>
            </p:cNvSpPr>
            <p:nvPr/>
          </p:nvSpPr>
          <p:spPr bwMode="auto">
            <a:xfrm>
              <a:off x="3548063" y="2187576"/>
              <a:ext cx="3825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6" name="Line 43"/>
            <p:cNvSpPr>
              <a:spLocks noChangeShapeType="1"/>
            </p:cNvSpPr>
            <p:nvPr/>
          </p:nvSpPr>
          <p:spPr bwMode="auto">
            <a:xfrm>
              <a:off x="3930651" y="2187576"/>
              <a:ext cx="0" cy="3079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7" name="Freeform 44"/>
            <p:cNvSpPr>
              <a:spLocks/>
            </p:cNvSpPr>
            <p:nvPr/>
          </p:nvSpPr>
          <p:spPr bwMode="auto">
            <a:xfrm>
              <a:off x="4008438" y="2586038"/>
              <a:ext cx="1008063" cy="349250"/>
            </a:xfrm>
            <a:custGeom>
              <a:avLst/>
              <a:gdLst>
                <a:gd name="T0" fmla="*/ 3810 w 3810"/>
                <a:gd name="T1" fmla="*/ 1319 h 1319"/>
                <a:gd name="T2" fmla="*/ 3655 w 3810"/>
                <a:gd name="T3" fmla="*/ 1234 h 1319"/>
                <a:gd name="T4" fmla="*/ 3500 w 3810"/>
                <a:gd name="T5" fmla="*/ 1151 h 1319"/>
                <a:gd name="T6" fmla="*/ 3343 w 3810"/>
                <a:gd name="T7" fmla="*/ 1071 h 1319"/>
                <a:gd name="T8" fmla="*/ 3184 w 3810"/>
                <a:gd name="T9" fmla="*/ 993 h 1319"/>
                <a:gd name="T10" fmla="*/ 3026 w 3810"/>
                <a:gd name="T11" fmla="*/ 918 h 1319"/>
                <a:gd name="T12" fmla="*/ 2865 w 3810"/>
                <a:gd name="T13" fmla="*/ 844 h 1319"/>
                <a:gd name="T14" fmla="*/ 2704 w 3810"/>
                <a:gd name="T15" fmla="*/ 774 h 1319"/>
                <a:gd name="T16" fmla="*/ 2541 w 3810"/>
                <a:gd name="T17" fmla="*/ 706 h 1319"/>
                <a:gd name="T18" fmla="*/ 2378 w 3810"/>
                <a:gd name="T19" fmla="*/ 641 h 1319"/>
                <a:gd name="T20" fmla="*/ 2212 w 3810"/>
                <a:gd name="T21" fmla="*/ 578 h 1319"/>
                <a:gd name="T22" fmla="*/ 2047 w 3810"/>
                <a:gd name="T23" fmla="*/ 518 h 1319"/>
                <a:gd name="T24" fmla="*/ 1881 w 3810"/>
                <a:gd name="T25" fmla="*/ 461 h 1319"/>
                <a:gd name="T26" fmla="*/ 1713 w 3810"/>
                <a:gd name="T27" fmla="*/ 406 h 1319"/>
                <a:gd name="T28" fmla="*/ 1545 w 3810"/>
                <a:gd name="T29" fmla="*/ 353 h 1319"/>
                <a:gd name="T30" fmla="*/ 1376 w 3810"/>
                <a:gd name="T31" fmla="*/ 303 h 1319"/>
                <a:gd name="T32" fmla="*/ 1207 w 3810"/>
                <a:gd name="T33" fmla="*/ 256 h 1319"/>
                <a:gd name="T34" fmla="*/ 1036 w 3810"/>
                <a:gd name="T35" fmla="*/ 212 h 1319"/>
                <a:gd name="T36" fmla="*/ 864 w 3810"/>
                <a:gd name="T37" fmla="*/ 170 h 1319"/>
                <a:gd name="T38" fmla="*/ 692 w 3810"/>
                <a:gd name="T39" fmla="*/ 131 h 1319"/>
                <a:gd name="T40" fmla="*/ 521 w 3810"/>
                <a:gd name="T41" fmla="*/ 94 h 1319"/>
                <a:gd name="T42" fmla="*/ 348 w 3810"/>
                <a:gd name="T43" fmla="*/ 60 h 1319"/>
                <a:gd name="T44" fmla="*/ 174 w 3810"/>
                <a:gd name="T45" fmla="*/ 29 h 1319"/>
                <a:gd name="T46" fmla="*/ 0 w 3810"/>
                <a:gd name="T47" fmla="*/ 0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10" h="1319">
                  <a:moveTo>
                    <a:pt x="3810" y="1319"/>
                  </a:moveTo>
                  <a:lnTo>
                    <a:pt x="3655" y="1234"/>
                  </a:lnTo>
                  <a:lnTo>
                    <a:pt x="3500" y="1151"/>
                  </a:lnTo>
                  <a:lnTo>
                    <a:pt x="3343" y="1071"/>
                  </a:lnTo>
                  <a:lnTo>
                    <a:pt x="3184" y="993"/>
                  </a:lnTo>
                  <a:lnTo>
                    <a:pt x="3026" y="918"/>
                  </a:lnTo>
                  <a:lnTo>
                    <a:pt x="2865" y="844"/>
                  </a:lnTo>
                  <a:lnTo>
                    <a:pt x="2704" y="774"/>
                  </a:lnTo>
                  <a:lnTo>
                    <a:pt x="2541" y="706"/>
                  </a:lnTo>
                  <a:lnTo>
                    <a:pt x="2378" y="641"/>
                  </a:lnTo>
                  <a:lnTo>
                    <a:pt x="2212" y="578"/>
                  </a:lnTo>
                  <a:lnTo>
                    <a:pt x="2047" y="518"/>
                  </a:lnTo>
                  <a:lnTo>
                    <a:pt x="1881" y="461"/>
                  </a:lnTo>
                  <a:lnTo>
                    <a:pt x="1713" y="406"/>
                  </a:lnTo>
                  <a:lnTo>
                    <a:pt x="1545" y="353"/>
                  </a:lnTo>
                  <a:lnTo>
                    <a:pt x="1376" y="303"/>
                  </a:lnTo>
                  <a:lnTo>
                    <a:pt x="1207" y="256"/>
                  </a:lnTo>
                  <a:lnTo>
                    <a:pt x="1036" y="212"/>
                  </a:lnTo>
                  <a:lnTo>
                    <a:pt x="864" y="170"/>
                  </a:lnTo>
                  <a:lnTo>
                    <a:pt x="692" y="131"/>
                  </a:lnTo>
                  <a:lnTo>
                    <a:pt x="521" y="94"/>
                  </a:lnTo>
                  <a:lnTo>
                    <a:pt x="348" y="60"/>
                  </a:lnTo>
                  <a:lnTo>
                    <a:pt x="174" y="29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8" name="Freeform 45"/>
            <p:cNvSpPr>
              <a:spLocks/>
            </p:cNvSpPr>
            <p:nvPr/>
          </p:nvSpPr>
          <p:spPr bwMode="auto">
            <a:xfrm>
              <a:off x="5016501" y="2935288"/>
              <a:ext cx="30163" cy="52388"/>
            </a:xfrm>
            <a:custGeom>
              <a:avLst/>
              <a:gdLst>
                <a:gd name="T0" fmla="*/ 118 w 118"/>
                <a:gd name="T1" fmla="*/ 202 h 202"/>
                <a:gd name="T2" fmla="*/ 117 w 118"/>
                <a:gd name="T3" fmla="*/ 175 h 202"/>
                <a:gd name="T4" fmla="*/ 111 w 118"/>
                <a:gd name="T5" fmla="*/ 148 h 202"/>
                <a:gd name="T6" fmla="*/ 104 w 118"/>
                <a:gd name="T7" fmla="*/ 122 h 202"/>
                <a:gd name="T8" fmla="*/ 93 w 118"/>
                <a:gd name="T9" fmla="*/ 97 h 202"/>
                <a:gd name="T10" fmla="*/ 79 w 118"/>
                <a:gd name="T11" fmla="*/ 73 h 202"/>
                <a:gd name="T12" fmla="*/ 63 w 118"/>
                <a:gd name="T13" fmla="*/ 51 h 202"/>
                <a:gd name="T14" fmla="*/ 43 w 118"/>
                <a:gd name="T15" fmla="*/ 32 h 202"/>
                <a:gd name="T16" fmla="*/ 23 w 118"/>
                <a:gd name="T17" fmla="*/ 15 h 202"/>
                <a:gd name="T18" fmla="*/ 0 w 118"/>
                <a:gd name="T1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202">
                  <a:moveTo>
                    <a:pt x="118" y="202"/>
                  </a:moveTo>
                  <a:lnTo>
                    <a:pt x="117" y="175"/>
                  </a:lnTo>
                  <a:lnTo>
                    <a:pt x="111" y="148"/>
                  </a:lnTo>
                  <a:lnTo>
                    <a:pt x="104" y="122"/>
                  </a:lnTo>
                  <a:lnTo>
                    <a:pt x="93" y="97"/>
                  </a:lnTo>
                  <a:lnTo>
                    <a:pt x="79" y="73"/>
                  </a:lnTo>
                  <a:lnTo>
                    <a:pt x="63" y="51"/>
                  </a:lnTo>
                  <a:lnTo>
                    <a:pt x="43" y="32"/>
                  </a:lnTo>
                  <a:lnTo>
                    <a:pt x="23" y="15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9" name="Freeform 46"/>
            <p:cNvSpPr>
              <a:spLocks/>
            </p:cNvSpPr>
            <p:nvPr/>
          </p:nvSpPr>
          <p:spPr bwMode="auto">
            <a:xfrm>
              <a:off x="3930651" y="2495551"/>
              <a:ext cx="77788" cy="90488"/>
            </a:xfrm>
            <a:custGeom>
              <a:avLst/>
              <a:gdLst>
                <a:gd name="T0" fmla="*/ 0 w 294"/>
                <a:gd name="T1" fmla="*/ 0 h 342"/>
                <a:gd name="T2" fmla="*/ 1 w 294"/>
                <a:gd name="T3" fmla="*/ 30 h 342"/>
                <a:gd name="T4" fmla="*/ 6 w 294"/>
                <a:gd name="T5" fmla="*/ 61 h 342"/>
                <a:gd name="T6" fmla="*/ 12 w 294"/>
                <a:gd name="T7" fmla="*/ 91 h 342"/>
                <a:gd name="T8" fmla="*/ 22 w 294"/>
                <a:gd name="T9" fmla="*/ 120 h 342"/>
                <a:gd name="T10" fmla="*/ 34 w 294"/>
                <a:gd name="T11" fmla="*/ 149 h 342"/>
                <a:gd name="T12" fmla="*/ 48 w 294"/>
                <a:gd name="T13" fmla="*/ 176 h 342"/>
                <a:gd name="T14" fmla="*/ 65 w 294"/>
                <a:gd name="T15" fmla="*/ 201 h 342"/>
                <a:gd name="T16" fmla="*/ 83 w 294"/>
                <a:gd name="T17" fmla="*/ 226 h 342"/>
                <a:gd name="T18" fmla="*/ 105 w 294"/>
                <a:gd name="T19" fmla="*/ 248 h 342"/>
                <a:gd name="T20" fmla="*/ 128 w 294"/>
                <a:gd name="T21" fmla="*/ 269 h 342"/>
                <a:gd name="T22" fmla="*/ 153 w 294"/>
                <a:gd name="T23" fmla="*/ 287 h 342"/>
                <a:gd name="T24" fmla="*/ 179 w 294"/>
                <a:gd name="T25" fmla="*/ 302 h 342"/>
                <a:gd name="T26" fmla="*/ 206 w 294"/>
                <a:gd name="T27" fmla="*/ 316 h 342"/>
                <a:gd name="T28" fmla="*/ 235 w 294"/>
                <a:gd name="T29" fmla="*/ 328 h 342"/>
                <a:gd name="T30" fmla="*/ 264 w 294"/>
                <a:gd name="T31" fmla="*/ 337 h 342"/>
                <a:gd name="T32" fmla="*/ 294 w 294"/>
                <a:gd name="T33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4" h="342">
                  <a:moveTo>
                    <a:pt x="0" y="0"/>
                  </a:moveTo>
                  <a:lnTo>
                    <a:pt x="1" y="30"/>
                  </a:lnTo>
                  <a:lnTo>
                    <a:pt x="6" y="61"/>
                  </a:lnTo>
                  <a:lnTo>
                    <a:pt x="12" y="91"/>
                  </a:lnTo>
                  <a:lnTo>
                    <a:pt x="22" y="120"/>
                  </a:lnTo>
                  <a:lnTo>
                    <a:pt x="34" y="149"/>
                  </a:lnTo>
                  <a:lnTo>
                    <a:pt x="48" y="176"/>
                  </a:lnTo>
                  <a:lnTo>
                    <a:pt x="65" y="201"/>
                  </a:lnTo>
                  <a:lnTo>
                    <a:pt x="83" y="226"/>
                  </a:lnTo>
                  <a:lnTo>
                    <a:pt x="105" y="248"/>
                  </a:lnTo>
                  <a:lnTo>
                    <a:pt x="128" y="269"/>
                  </a:lnTo>
                  <a:lnTo>
                    <a:pt x="153" y="287"/>
                  </a:lnTo>
                  <a:lnTo>
                    <a:pt x="179" y="302"/>
                  </a:lnTo>
                  <a:lnTo>
                    <a:pt x="206" y="316"/>
                  </a:lnTo>
                  <a:lnTo>
                    <a:pt x="235" y="328"/>
                  </a:lnTo>
                  <a:lnTo>
                    <a:pt x="264" y="337"/>
                  </a:lnTo>
                  <a:lnTo>
                    <a:pt x="294" y="342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0" name="Line 47"/>
            <p:cNvSpPr>
              <a:spLocks noChangeShapeType="1"/>
            </p:cNvSpPr>
            <p:nvPr/>
          </p:nvSpPr>
          <p:spPr bwMode="auto">
            <a:xfrm flipH="1">
              <a:off x="4894263" y="3413126"/>
              <a:ext cx="30163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1" name="Freeform 48"/>
            <p:cNvSpPr>
              <a:spLocks/>
            </p:cNvSpPr>
            <p:nvPr/>
          </p:nvSpPr>
          <p:spPr bwMode="auto">
            <a:xfrm>
              <a:off x="4832351" y="3351213"/>
              <a:ext cx="61913" cy="60325"/>
            </a:xfrm>
            <a:custGeom>
              <a:avLst/>
              <a:gdLst>
                <a:gd name="T0" fmla="*/ 0 w 231"/>
                <a:gd name="T1" fmla="*/ 0 h 231"/>
                <a:gd name="T2" fmla="*/ 1 w 231"/>
                <a:gd name="T3" fmla="*/ 26 h 231"/>
                <a:gd name="T4" fmla="*/ 5 w 231"/>
                <a:gd name="T5" fmla="*/ 52 h 231"/>
                <a:gd name="T6" fmla="*/ 13 w 231"/>
                <a:gd name="T7" fmla="*/ 76 h 231"/>
                <a:gd name="T8" fmla="*/ 22 w 231"/>
                <a:gd name="T9" fmla="*/ 100 h 231"/>
                <a:gd name="T10" fmla="*/ 35 w 231"/>
                <a:gd name="T11" fmla="*/ 123 h 231"/>
                <a:gd name="T12" fmla="*/ 50 w 231"/>
                <a:gd name="T13" fmla="*/ 143 h 231"/>
                <a:gd name="T14" fmla="*/ 68 w 231"/>
                <a:gd name="T15" fmla="*/ 163 h 231"/>
                <a:gd name="T16" fmla="*/ 87 w 231"/>
                <a:gd name="T17" fmla="*/ 180 h 231"/>
                <a:gd name="T18" fmla="*/ 108 w 231"/>
                <a:gd name="T19" fmla="*/ 195 h 231"/>
                <a:gd name="T20" fmla="*/ 130 w 231"/>
                <a:gd name="T21" fmla="*/ 208 h 231"/>
                <a:gd name="T22" fmla="*/ 154 w 231"/>
                <a:gd name="T23" fmla="*/ 218 h 231"/>
                <a:gd name="T24" fmla="*/ 179 w 231"/>
                <a:gd name="T25" fmla="*/ 226 h 231"/>
                <a:gd name="T26" fmla="*/ 205 w 231"/>
                <a:gd name="T27" fmla="*/ 230 h 231"/>
                <a:gd name="T28" fmla="*/ 231 w 231"/>
                <a:gd name="T2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231">
                  <a:moveTo>
                    <a:pt x="0" y="0"/>
                  </a:moveTo>
                  <a:lnTo>
                    <a:pt x="1" y="26"/>
                  </a:lnTo>
                  <a:lnTo>
                    <a:pt x="5" y="52"/>
                  </a:lnTo>
                  <a:lnTo>
                    <a:pt x="13" y="76"/>
                  </a:lnTo>
                  <a:lnTo>
                    <a:pt x="22" y="100"/>
                  </a:lnTo>
                  <a:lnTo>
                    <a:pt x="35" y="123"/>
                  </a:lnTo>
                  <a:lnTo>
                    <a:pt x="50" y="143"/>
                  </a:lnTo>
                  <a:lnTo>
                    <a:pt x="68" y="163"/>
                  </a:lnTo>
                  <a:lnTo>
                    <a:pt x="87" y="180"/>
                  </a:lnTo>
                  <a:lnTo>
                    <a:pt x="108" y="195"/>
                  </a:lnTo>
                  <a:lnTo>
                    <a:pt x="130" y="208"/>
                  </a:lnTo>
                  <a:lnTo>
                    <a:pt x="154" y="218"/>
                  </a:lnTo>
                  <a:lnTo>
                    <a:pt x="179" y="226"/>
                  </a:lnTo>
                  <a:lnTo>
                    <a:pt x="205" y="230"/>
                  </a:lnTo>
                  <a:lnTo>
                    <a:pt x="231" y="231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2" name="Line 49"/>
            <p:cNvSpPr>
              <a:spLocks noChangeShapeType="1"/>
            </p:cNvSpPr>
            <p:nvPr/>
          </p:nvSpPr>
          <p:spPr bwMode="auto">
            <a:xfrm>
              <a:off x="4832351" y="3346451"/>
              <a:ext cx="0" cy="4763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3" name="Line 50"/>
            <p:cNvSpPr>
              <a:spLocks noChangeShapeType="1"/>
            </p:cNvSpPr>
            <p:nvPr/>
          </p:nvSpPr>
          <p:spPr bwMode="auto">
            <a:xfrm>
              <a:off x="3548063" y="3321051"/>
              <a:ext cx="12906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4" name="Line 51"/>
            <p:cNvSpPr>
              <a:spLocks noChangeShapeType="1"/>
            </p:cNvSpPr>
            <p:nvPr/>
          </p:nvSpPr>
          <p:spPr bwMode="auto">
            <a:xfrm>
              <a:off x="3548063" y="3105151"/>
              <a:ext cx="14938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5" name="Line 52"/>
            <p:cNvSpPr>
              <a:spLocks noChangeShapeType="1"/>
            </p:cNvSpPr>
            <p:nvPr/>
          </p:nvSpPr>
          <p:spPr bwMode="auto">
            <a:xfrm>
              <a:off x="3548063" y="2952751"/>
              <a:ext cx="14874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6" name="Line 53"/>
            <p:cNvSpPr>
              <a:spLocks noChangeShapeType="1"/>
            </p:cNvSpPr>
            <p:nvPr/>
          </p:nvSpPr>
          <p:spPr bwMode="auto">
            <a:xfrm flipV="1">
              <a:off x="4851401" y="3124201"/>
              <a:ext cx="177800" cy="17780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7" name="Freeform 54"/>
            <p:cNvSpPr>
              <a:spLocks/>
            </p:cNvSpPr>
            <p:nvPr/>
          </p:nvSpPr>
          <p:spPr bwMode="auto">
            <a:xfrm>
              <a:off x="4832351" y="3302001"/>
              <a:ext cx="19050" cy="44450"/>
            </a:xfrm>
            <a:custGeom>
              <a:avLst/>
              <a:gdLst>
                <a:gd name="T0" fmla="*/ 68 w 68"/>
                <a:gd name="T1" fmla="*/ 0 h 163"/>
                <a:gd name="T2" fmla="*/ 50 w 68"/>
                <a:gd name="T3" fmla="*/ 20 h 163"/>
                <a:gd name="T4" fmla="*/ 35 w 68"/>
                <a:gd name="T5" fmla="*/ 40 h 163"/>
                <a:gd name="T6" fmla="*/ 22 w 68"/>
                <a:gd name="T7" fmla="*/ 63 h 163"/>
                <a:gd name="T8" fmla="*/ 13 w 68"/>
                <a:gd name="T9" fmla="*/ 87 h 163"/>
                <a:gd name="T10" fmla="*/ 5 w 68"/>
                <a:gd name="T11" fmla="*/ 111 h 163"/>
                <a:gd name="T12" fmla="*/ 1 w 68"/>
                <a:gd name="T13" fmla="*/ 137 h 163"/>
                <a:gd name="T14" fmla="*/ 0 w 68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63">
                  <a:moveTo>
                    <a:pt x="68" y="0"/>
                  </a:moveTo>
                  <a:lnTo>
                    <a:pt x="50" y="20"/>
                  </a:lnTo>
                  <a:lnTo>
                    <a:pt x="35" y="40"/>
                  </a:lnTo>
                  <a:lnTo>
                    <a:pt x="22" y="63"/>
                  </a:lnTo>
                  <a:lnTo>
                    <a:pt x="13" y="87"/>
                  </a:lnTo>
                  <a:lnTo>
                    <a:pt x="5" y="111"/>
                  </a:lnTo>
                  <a:lnTo>
                    <a:pt x="1" y="137"/>
                  </a:lnTo>
                  <a:lnTo>
                    <a:pt x="0" y="163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8" name="Line 55"/>
            <p:cNvSpPr>
              <a:spLocks noChangeShapeType="1"/>
            </p:cNvSpPr>
            <p:nvPr/>
          </p:nvSpPr>
          <p:spPr bwMode="auto">
            <a:xfrm flipV="1">
              <a:off x="5046663" y="2987676"/>
              <a:ext cx="0" cy="920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9" name="Freeform 56"/>
            <p:cNvSpPr>
              <a:spLocks/>
            </p:cNvSpPr>
            <p:nvPr/>
          </p:nvSpPr>
          <p:spPr bwMode="auto">
            <a:xfrm>
              <a:off x="5029201" y="3079751"/>
              <a:ext cx="17463" cy="44450"/>
            </a:xfrm>
            <a:custGeom>
              <a:avLst/>
              <a:gdLst>
                <a:gd name="T0" fmla="*/ 0 w 68"/>
                <a:gd name="T1" fmla="*/ 163 h 163"/>
                <a:gd name="T2" fmla="*/ 17 w 68"/>
                <a:gd name="T3" fmla="*/ 143 h 163"/>
                <a:gd name="T4" fmla="*/ 32 w 68"/>
                <a:gd name="T5" fmla="*/ 123 h 163"/>
                <a:gd name="T6" fmla="*/ 45 w 68"/>
                <a:gd name="T7" fmla="*/ 100 h 163"/>
                <a:gd name="T8" fmla="*/ 55 w 68"/>
                <a:gd name="T9" fmla="*/ 76 h 163"/>
                <a:gd name="T10" fmla="*/ 62 w 68"/>
                <a:gd name="T11" fmla="*/ 51 h 163"/>
                <a:gd name="T12" fmla="*/ 67 w 68"/>
                <a:gd name="T13" fmla="*/ 25 h 163"/>
                <a:gd name="T14" fmla="*/ 68 w 68"/>
                <a:gd name="T1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63">
                  <a:moveTo>
                    <a:pt x="0" y="163"/>
                  </a:moveTo>
                  <a:lnTo>
                    <a:pt x="17" y="143"/>
                  </a:lnTo>
                  <a:lnTo>
                    <a:pt x="32" y="123"/>
                  </a:lnTo>
                  <a:lnTo>
                    <a:pt x="45" y="100"/>
                  </a:lnTo>
                  <a:lnTo>
                    <a:pt x="55" y="76"/>
                  </a:lnTo>
                  <a:lnTo>
                    <a:pt x="62" y="51"/>
                  </a:lnTo>
                  <a:lnTo>
                    <a:pt x="67" y="25"/>
                  </a:lnTo>
                  <a:lnTo>
                    <a:pt x="68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0" name="Line 57"/>
            <p:cNvSpPr>
              <a:spLocks noChangeShapeType="1"/>
            </p:cNvSpPr>
            <p:nvPr/>
          </p:nvSpPr>
          <p:spPr bwMode="auto">
            <a:xfrm flipV="1">
              <a:off x="3670301" y="3321051"/>
              <a:ext cx="0" cy="147002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1" name="Line 58"/>
            <p:cNvSpPr>
              <a:spLocks noChangeShapeType="1"/>
            </p:cNvSpPr>
            <p:nvPr/>
          </p:nvSpPr>
          <p:spPr bwMode="auto">
            <a:xfrm flipH="1">
              <a:off x="2170113" y="4791076"/>
              <a:ext cx="13779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2" name="Line 59"/>
            <p:cNvSpPr>
              <a:spLocks noChangeShapeType="1"/>
            </p:cNvSpPr>
            <p:nvPr/>
          </p:nvSpPr>
          <p:spPr bwMode="auto">
            <a:xfrm flipV="1">
              <a:off x="2170113" y="3413126"/>
              <a:ext cx="0" cy="137795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3" name="Line 60"/>
            <p:cNvSpPr>
              <a:spLocks noChangeShapeType="1"/>
            </p:cNvSpPr>
            <p:nvPr/>
          </p:nvSpPr>
          <p:spPr bwMode="auto">
            <a:xfrm flipH="1">
              <a:off x="3165476" y="2187576"/>
              <a:ext cx="3825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4" name="Line 61"/>
            <p:cNvSpPr>
              <a:spLocks noChangeShapeType="1"/>
            </p:cNvSpPr>
            <p:nvPr/>
          </p:nvSpPr>
          <p:spPr bwMode="auto">
            <a:xfrm>
              <a:off x="3165476" y="2187576"/>
              <a:ext cx="0" cy="3079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5" name="Freeform 62"/>
            <p:cNvSpPr>
              <a:spLocks/>
            </p:cNvSpPr>
            <p:nvPr/>
          </p:nvSpPr>
          <p:spPr bwMode="auto">
            <a:xfrm>
              <a:off x="2079626" y="2586038"/>
              <a:ext cx="1008063" cy="349250"/>
            </a:xfrm>
            <a:custGeom>
              <a:avLst/>
              <a:gdLst>
                <a:gd name="T0" fmla="*/ 3810 w 3810"/>
                <a:gd name="T1" fmla="*/ 0 h 1319"/>
                <a:gd name="T2" fmla="*/ 3636 w 3810"/>
                <a:gd name="T3" fmla="*/ 29 h 1319"/>
                <a:gd name="T4" fmla="*/ 3462 w 3810"/>
                <a:gd name="T5" fmla="*/ 60 h 1319"/>
                <a:gd name="T6" fmla="*/ 3289 w 3810"/>
                <a:gd name="T7" fmla="*/ 94 h 1319"/>
                <a:gd name="T8" fmla="*/ 3117 w 3810"/>
                <a:gd name="T9" fmla="*/ 131 h 1319"/>
                <a:gd name="T10" fmla="*/ 2946 w 3810"/>
                <a:gd name="T11" fmla="*/ 170 h 1319"/>
                <a:gd name="T12" fmla="*/ 2774 w 3810"/>
                <a:gd name="T13" fmla="*/ 212 h 1319"/>
                <a:gd name="T14" fmla="*/ 2603 w 3810"/>
                <a:gd name="T15" fmla="*/ 256 h 1319"/>
                <a:gd name="T16" fmla="*/ 2434 w 3810"/>
                <a:gd name="T17" fmla="*/ 303 h 1319"/>
                <a:gd name="T18" fmla="*/ 2265 w 3810"/>
                <a:gd name="T19" fmla="*/ 353 h 1319"/>
                <a:gd name="T20" fmla="*/ 2097 w 3810"/>
                <a:gd name="T21" fmla="*/ 406 h 1319"/>
                <a:gd name="T22" fmla="*/ 1929 w 3810"/>
                <a:gd name="T23" fmla="*/ 461 h 1319"/>
                <a:gd name="T24" fmla="*/ 1763 w 3810"/>
                <a:gd name="T25" fmla="*/ 518 h 1319"/>
                <a:gd name="T26" fmla="*/ 1598 w 3810"/>
                <a:gd name="T27" fmla="*/ 578 h 1319"/>
                <a:gd name="T28" fmla="*/ 1432 w 3810"/>
                <a:gd name="T29" fmla="*/ 641 h 1319"/>
                <a:gd name="T30" fmla="*/ 1269 w 3810"/>
                <a:gd name="T31" fmla="*/ 706 h 1319"/>
                <a:gd name="T32" fmla="*/ 1106 w 3810"/>
                <a:gd name="T33" fmla="*/ 774 h 1319"/>
                <a:gd name="T34" fmla="*/ 945 w 3810"/>
                <a:gd name="T35" fmla="*/ 844 h 1319"/>
                <a:gd name="T36" fmla="*/ 784 w 3810"/>
                <a:gd name="T37" fmla="*/ 918 h 1319"/>
                <a:gd name="T38" fmla="*/ 625 w 3810"/>
                <a:gd name="T39" fmla="*/ 993 h 1319"/>
                <a:gd name="T40" fmla="*/ 467 w 3810"/>
                <a:gd name="T41" fmla="*/ 1071 h 1319"/>
                <a:gd name="T42" fmla="*/ 310 w 3810"/>
                <a:gd name="T43" fmla="*/ 1151 h 1319"/>
                <a:gd name="T44" fmla="*/ 154 w 3810"/>
                <a:gd name="T45" fmla="*/ 1234 h 1319"/>
                <a:gd name="T46" fmla="*/ 0 w 3810"/>
                <a:gd name="T47" fmla="*/ 1319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10" h="1319">
                  <a:moveTo>
                    <a:pt x="3810" y="0"/>
                  </a:moveTo>
                  <a:lnTo>
                    <a:pt x="3636" y="29"/>
                  </a:lnTo>
                  <a:lnTo>
                    <a:pt x="3462" y="60"/>
                  </a:lnTo>
                  <a:lnTo>
                    <a:pt x="3289" y="94"/>
                  </a:lnTo>
                  <a:lnTo>
                    <a:pt x="3117" y="131"/>
                  </a:lnTo>
                  <a:lnTo>
                    <a:pt x="2946" y="170"/>
                  </a:lnTo>
                  <a:lnTo>
                    <a:pt x="2774" y="212"/>
                  </a:lnTo>
                  <a:lnTo>
                    <a:pt x="2603" y="256"/>
                  </a:lnTo>
                  <a:lnTo>
                    <a:pt x="2434" y="303"/>
                  </a:lnTo>
                  <a:lnTo>
                    <a:pt x="2265" y="353"/>
                  </a:lnTo>
                  <a:lnTo>
                    <a:pt x="2097" y="406"/>
                  </a:lnTo>
                  <a:lnTo>
                    <a:pt x="1929" y="461"/>
                  </a:lnTo>
                  <a:lnTo>
                    <a:pt x="1763" y="518"/>
                  </a:lnTo>
                  <a:lnTo>
                    <a:pt x="1598" y="578"/>
                  </a:lnTo>
                  <a:lnTo>
                    <a:pt x="1432" y="641"/>
                  </a:lnTo>
                  <a:lnTo>
                    <a:pt x="1269" y="706"/>
                  </a:lnTo>
                  <a:lnTo>
                    <a:pt x="1106" y="774"/>
                  </a:lnTo>
                  <a:lnTo>
                    <a:pt x="945" y="844"/>
                  </a:lnTo>
                  <a:lnTo>
                    <a:pt x="784" y="918"/>
                  </a:lnTo>
                  <a:lnTo>
                    <a:pt x="625" y="993"/>
                  </a:lnTo>
                  <a:lnTo>
                    <a:pt x="467" y="1071"/>
                  </a:lnTo>
                  <a:lnTo>
                    <a:pt x="310" y="1151"/>
                  </a:lnTo>
                  <a:lnTo>
                    <a:pt x="154" y="1234"/>
                  </a:lnTo>
                  <a:lnTo>
                    <a:pt x="0" y="1319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6" name="Freeform 63"/>
            <p:cNvSpPr>
              <a:spLocks/>
            </p:cNvSpPr>
            <p:nvPr/>
          </p:nvSpPr>
          <p:spPr bwMode="auto">
            <a:xfrm>
              <a:off x="2047876" y="2935288"/>
              <a:ext cx="31750" cy="52388"/>
            </a:xfrm>
            <a:custGeom>
              <a:avLst/>
              <a:gdLst>
                <a:gd name="T0" fmla="*/ 118 w 118"/>
                <a:gd name="T1" fmla="*/ 0 h 202"/>
                <a:gd name="T2" fmla="*/ 95 w 118"/>
                <a:gd name="T3" fmla="*/ 15 h 202"/>
                <a:gd name="T4" fmla="*/ 75 w 118"/>
                <a:gd name="T5" fmla="*/ 32 h 202"/>
                <a:gd name="T6" fmla="*/ 55 w 118"/>
                <a:gd name="T7" fmla="*/ 51 h 202"/>
                <a:gd name="T8" fmla="*/ 39 w 118"/>
                <a:gd name="T9" fmla="*/ 73 h 202"/>
                <a:gd name="T10" fmla="*/ 25 w 118"/>
                <a:gd name="T11" fmla="*/ 97 h 202"/>
                <a:gd name="T12" fmla="*/ 14 w 118"/>
                <a:gd name="T13" fmla="*/ 122 h 202"/>
                <a:gd name="T14" fmla="*/ 7 w 118"/>
                <a:gd name="T15" fmla="*/ 148 h 202"/>
                <a:gd name="T16" fmla="*/ 1 w 118"/>
                <a:gd name="T17" fmla="*/ 175 h 202"/>
                <a:gd name="T18" fmla="*/ 0 w 118"/>
                <a:gd name="T19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202">
                  <a:moveTo>
                    <a:pt x="118" y="0"/>
                  </a:moveTo>
                  <a:lnTo>
                    <a:pt x="95" y="15"/>
                  </a:lnTo>
                  <a:lnTo>
                    <a:pt x="75" y="32"/>
                  </a:lnTo>
                  <a:lnTo>
                    <a:pt x="55" y="51"/>
                  </a:lnTo>
                  <a:lnTo>
                    <a:pt x="39" y="73"/>
                  </a:lnTo>
                  <a:lnTo>
                    <a:pt x="25" y="97"/>
                  </a:lnTo>
                  <a:lnTo>
                    <a:pt x="14" y="122"/>
                  </a:lnTo>
                  <a:lnTo>
                    <a:pt x="7" y="148"/>
                  </a:lnTo>
                  <a:lnTo>
                    <a:pt x="1" y="175"/>
                  </a:lnTo>
                  <a:lnTo>
                    <a:pt x="0" y="202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7" name="Freeform 64"/>
            <p:cNvSpPr>
              <a:spLocks/>
            </p:cNvSpPr>
            <p:nvPr/>
          </p:nvSpPr>
          <p:spPr bwMode="auto">
            <a:xfrm>
              <a:off x="3087688" y="2495551"/>
              <a:ext cx="77788" cy="90488"/>
            </a:xfrm>
            <a:custGeom>
              <a:avLst/>
              <a:gdLst>
                <a:gd name="T0" fmla="*/ 0 w 294"/>
                <a:gd name="T1" fmla="*/ 342 h 342"/>
                <a:gd name="T2" fmla="*/ 30 w 294"/>
                <a:gd name="T3" fmla="*/ 337 h 342"/>
                <a:gd name="T4" fmla="*/ 59 w 294"/>
                <a:gd name="T5" fmla="*/ 328 h 342"/>
                <a:gd name="T6" fmla="*/ 88 w 294"/>
                <a:gd name="T7" fmla="*/ 316 h 342"/>
                <a:gd name="T8" fmla="*/ 115 w 294"/>
                <a:gd name="T9" fmla="*/ 302 h 342"/>
                <a:gd name="T10" fmla="*/ 141 w 294"/>
                <a:gd name="T11" fmla="*/ 287 h 342"/>
                <a:gd name="T12" fmla="*/ 166 w 294"/>
                <a:gd name="T13" fmla="*/ 269 h 342"/>
                <a:gd name="T14" fmla="*/ 189 w 294"/>
                <a:gd name="T15" fmla="*/ 248 h 342"/>
                <a:gd name="T16" fmla="*/ 210 w 294"/>
                <a:gd name="T17" fmla="*/ 226 h 342"/>
                <a:gd name="T18" fmla="*/ 229 w 294"/>
                <a:gd name="T19" fmla="*/ 201 h 342"/>
                <a:gd name="T20" fmla="*/ 246 w 294"/>
                <a:gd name="T21" fmla="*/ 176 h 342"/>
                <a:gd name="T22" fmla="*/ 260 w 294"/>
                <a:gd name="T23" fmla="*/ 149 h 342"/>
                <a:gd name="T24" fmla="*/ 272 w 294"/>
                <a:gd name="T25" fmla="*/ 120 h 342"/>
                <a:gd name="T26" fmla="*/ 282 w 294"/>
                <a:gd name="T27" fmla="*/ 91 h 342"/>
                <a:gd name="T28" fmla="*/ 288 w 294"/>
                <a:gd name="T29" fmla="*/ 61 h 342"/>
                <a:gd name="T30" fmla="*/ 292 w 294"/>
                <a:gd name="T31" fmla="*/ 30 h 342"/>
                <a:gd name="T32" fmla="*/ 294 w 294"/>
                <a:gd name="T33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4" h="342">
                  <a:moveTo>
                    <a:pt x="0" y="342"/>
                  </a:moveTo>
                  <a:lnTo>
                    <a:pt x="30" y="337"/>
                  </a:lnTo>
                  <a:lnTo>
                    <a:pt x="59" y="328"/>
                  </a:lnTo>
                  <a:lnTo>
                    <a:pt x="88" y="316"/>
                  </a:lnTo>
                  <a:lnTo>
                    <a:pt x="115" y="302"/>
                  </a:lnTo>
                  <a:lnTo>
                    <a:pt x="141" y="287"/>
                  </a:lnTo>
                  <a:lnTo>
                    <a:pt x="166" y="269"/>
                  </a:lnTo>
                  <a:lnTo>
                    <a:pt x="189" y="248"/>
                  </a:lnTo>
                  <a:lnTo>
                    <a:pt x="210" y="226"/>
                  </a:lnTo>
                  <a:lnTo>
                    <a:pt x="229" y="201"/>
                  </a:lnTo>
                  <a:lnTo>
                    <a:pt x="246" y="176"/>
                  </a:lnTo>
                  <a:lnTo>
                    <a:pt x="260" y="149"/>
                  </a:lnTo>
                  <a:lnTo>
                    <a:pt x="272" y="120"/>
                  </a:lnTo>
                  <a:lnTo>
                    <a:pt x="282" y="91"/>
                  </a:lnTo>
                  <a:lnTo>
                    <a:pt x="288" y="61"/>
                  </a:lnTo>
                  <a:lnTo>
                    <a:pt x="292" y="30"/>
                  </a:lnTo>
                  <a:lnTo>
                    <a:pt x="294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8" name="Line 65"/>
            <p:cNvSpPr>
              <a:spLocks noChangeShapeType="1"/>
            </p:cNvSpPr>
            <p:nvPr/>
          </p:nvSpPr>
          <p:spPr bwMode="auto">
            <a:xfrm>
              <a:off x="2170113" y="3413126"/>
              <a:ext cx="31750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9" name="Freeform 66"/>
            <p:cNvSpPr>
              <a:spLocks/>
            </p:cNvSpPr>
            <p:nvPr/>
          </p:nvSpPr>
          <p:spPr bwMode="auto">
            <a:xfrm>
              <a:off x="2201863" y="3351213"/>
              <a:ext cx="60325" cy="60325"/>
            </a:xfrm>
            <a:custGeom>
              <a:avLst/>
              <a:gdLst>
                <a:gd name="T0" fmla="*/ 0 w 231"/>
                <a:gd name="T1" fmla="*/ 231 h 231"/>
                <a:gd name="T2" fmla="*/ 26 w 231"/>
                <a:gd name="T3" fmla="*/ 230 h 231"/>
                <a:gd name="T4" fmla="*/ 52 w 231"/>
                <a:gd name="T5" fmla="*/ 226 h 231"/>
                <a:gd name="T6" fmla="*/ 77 w 231"/>
                <a:gd name="T7" fmla="*/ 218 h 231"/>
                <a:gd name="T8" fmla="*/ 101 w 231"/>
                <a:gd name="T9" fmla="*/ 208 h 231"/>
                <a:gd name="T10" fmla="*/ 123 w 231"/>
                <a:gd name="T11" fmla="*/ 195 h 231"/>
                <a:gd name="T12" fmla="*/ 144 w 231"/>
                <a:gd name="T13" fmla="*/ 180 h 231"/>
                <a:gd name="T14" fmla="*/ 163 w 231"/>
                <a:gd name="T15" fmla="*/ 163 h 231"/>
                <a:gd name="T16" fmla="*/ 180 w 231"/>
                <a:gd name="T17" fmla="*/ 143 h 231"/>
                <a:gd name="T18" fmla="*/ 196 w 231"/>
                <a:gd name="T19" fmla="*/ 123 h 231"/>
                <a:gd name="T20" fmla="*/ 209 w 231"/>
                <a:gd name="T21" fmla="*/ 100 h 231"/>
                <a:gd name="T22" fmla="*/ 218 w 231"/>
                <a:gd name="T23" fmla="*/ 76 h 231"/>
                <a:gd name="T24" fmla="*/ 226 w 231"/>
                <a:gd name="T25" fmla="*/ 52 h 231"/>
                <a:gd name="T26" fmla="*/ 230 w 231"/>
                <a:gd name="T27" fmla="*/ 26 h 231"/>
                <a:gd name="T28" fmla="*/ 231 w 231"/>
                <a:gd name="T2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231">
                  <a:moveTo>
                    <a:pt x="0" y="231"/>
                  </a:moveTo>
                  <a:lnTo>
                    <a:pt x="26" y="230"/>
                  </a:lnTo>
                  <a:lnTo>
                    <a:pt x="52" y="226"/>
                  </a:lnTo>
                  <a:lnTo>
                    <a:pt x="77" y="218"/>
                  </a:lnTo>
                  <a:lnTo>
                    <a:pt x="101" y="208"/>
                  </a:lnTo>
                  <a:lnTo>
                    <a:pt x="123" y="195"/>
                  </a:lnTo>
                  <a:lnTo>
                    <a:pt x="144" y="180"/>
                  </a:lnTo>
                  <a:lnTo>
                    <a:pt x="163" y="163"/>
                  </a:lnTo>
                  <a:lnTo>
                    <a:pt x="180" y="143"/>
                  </a:lnTo>
                  <a:lnTo>
                    <a:pt x="196" y="123"/>
                  </a:lnTo>
                  <a:lnTo>
                    <a:pt x="209" y="100"/>
                  </a:lnTo>
                  <a:lnTo>
                    <a:pt x="218" y="76"/>
                  </a:lnTo>
                  <a:lnTo>
                    <a:pt x="226" y="52"/>
                  </a:lnTo>
                  <a:lnTo>
                    <a:pt x="230" y="26"/>
                  </a:lnTo>
                  <a:lnTo>
                    <a:pt x="231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0" name="Line 67"/>
            <p:cNvSpPr>
              <a:spLocks noChangeShapeType="1"/>
            </p:cNvSpPr>
            <p:nvPr/>
          </p:nvSpPr>
          <p:spPr bwMode="auto">
            <a:xfrm>
              <a:off x="2262188" y="3346451"/>
              <a:ext cx="0" cy="4763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1" name="Line 68"/>
            <p:cNvSpPr>
              <a:spLocks noChangeShapeType="1"/>
            </p:cNvSpPr>
            <p:nvPr/>
          </p:nvSpPr>
          <p:spPr bwMode="auto">
            <a:xfrm flipH="1">
              <a:off x="2257426" y="3321051"/>
              <a:ext cx="12906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2" name="Line 69"/>
            <p:cNvSpPr>
              <a:spLocks noChangeShapeType="1"/>
            </p:cNvSpPr>
            <p:nvPr/>
          </p:nvSpPr>
          <p:spPr bwMode="auto">
            <a:xfrm flipH="1">
              <a:off x="2054226" y="3105151"/>
              <a:ext cx="149383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3" name="Line 70"/>
            <p:cNvSpPr>
              <a:spLocks noChangeShapeType="1"/>
            </p:cNvSpPr>
            <p:nvPr/>
          </p:nvSpPr>
          <p:spPr bwMode="auto">
            <a:xfrm flipH="1">
              <a:off x="2060576" y="2952751"/>
              <a:ext cx="1487488" cy="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4" name="Line 71"/>
            <p:cNvSpPr>
              <a:spLocks noChangeShapeType="1"/>
            </p:cNvSpPr>
            <p:nvPr/>
          </p:nvSpPr>
          <p:spPr bwMode="auto">
            <a:xfrm flipH="1" flipV="1">
              <a:off x="2066926" y="3124201"/>
              <a:ext cx="177800" cy="177800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5" name="Freeform 72"/>
            <p:cNvSpPr>
              <a:spLocks/>
            </p:cNvSpPr>
            <p:nvPr/>
          </p:nvSpPr>
          <p:spPr bwMode="auto">
            <a:xfrm>
              <a:off x="2244726" y="3302001"/>
              <a:ext cx="17463" cy="44450"/>
            </a:xfrm>
            <a:custGeom>
              <a:avLst/>
              <a:gdLst>
                <a:gd name="T0" fmla="*/ 68 w 68"/>
                <a:gd name="T1" fmla="*/ 163 h 163"/>
                <a:gd name="T2" fmla="*/ 67 w 68"/>
                <a:gd name="T3" fmla="*/ 137 h 163"/>
                <a:gd name="T4" fmla="*/ 63 w 68"/>
                <a:gd name="T5" fmla="*/ 111 h 163"/>
                <a:gd name="T6" fmla="*/ 55 w 68"/>
                <a:gd name="T7" fmla="*/ 87 h 163"/>
                <a:gd name="T8" fmla="*/ 46 w 68"/>
                <a:gd name="T9" fmla="*/ 63 h 163"/>
                <a:gd name="T10" fmla="*/ 33 w 68"/>
                <a:gd name="T11" fmla="*/ 40 h 163"/>
                <a:gd name="T12" fmla="*/ 17 w 68"/>
                <a:gd name="T13" fmla="*/ 20 h 163"/>
                <a:gd name="T14" fmla="*/ 0 w 68"/>
                <a:gd name="T1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63">
                  <a:moveTo>
                    <a:pt x="68" y="163"/>
                  </a:moveTo>
                  <a:lnTo>
                    <a:pt x="67" y="137"/>
                  </a:lnTo>
                  <a:lnTo>
                    <a:pt x="63" y="111"/>
                  </a:lnTo>
                  <a:lnTo>
                    <a:pt x="55" y="87"/>
                  </a:lnTo>
                  <a:lnTo>
                    <a:pt x="46" y="63"/>
                  </a:lnTo>
                  <a:lnTo>
                    <a:pt x="33" y="40"/>
                  </a:lnTo>
                  <a:lnTo>
                    <a:pt x="17" y="2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6" name="Line 73"/>
            <p:cNvSpPr>
              <a:spLocks noChangeShapeType="1"/>
            </p:cNvSpPr>
            <p:nvPr/>
          </p:nvSpPr>
          <p:spPr bwMode="auto">
            <a:xfrm flipV="1">
              <a:off x="2047876" y="2987676"/>
              <a:ext cx="0" cy="9207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7" name="Freeform 74"/>
            <p:cNvSpPr>
              <a:spLocks/>
            </p:cNvSpPr>
            <p:nvPr/>
          </p:nvSpPr>
          <p:spPr bwMode="auto">
            <a:xfrm>
              <a:off x="2047876" y="3079751"/>
              <a:ext cx="19050" cy="44450"/>
            </a:xfrm>
            <a:custGeom>
              <a:avLst/>
              <a:gdLst>
                <a:gd name="T0" fmla="*/ 0 w 68"/>
                <a:gd name="T1" fmla="*/ 0 h 163"/>
                <a:gd name="T2" fmla="*/ 1 w 68"/>
                <a:gd name="T3" fmla="*/ 25 h 163"/>
                <a:gd name="T4" fmla="*/ 6 w 68"/>
                <a:gd name="T5" fmla="*/ 51 h 163"/>
                <a:gd name="T6" fmla="*/ 13 w 68"/>
                <a:gd name="T7" fmla="*/ 76 h 163"/>
                <a:gd name="T8" fmla="*/ 23 w 68"/>
                <a:gd name="T9" fmla="*/ 100 h 163"/>
                <a:gd name="T10" fmla="*/ 36 w 68"/>
                <a:gd name="T11" fmla="*/ 123 h 163"/>
                <a:gd name="T12" fmla="*/ 51 w 68"/>
                <a:gd name="T13" fmla="*/ 143 h 163"/>
                <a:gd name="T14" fmla="*/ 68 w 68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63">
                  <a:moveTo>
                    <a:pt x="0" y="0"/>
                  </a:moveTo>
                  <a:lnTo>
                    <a:pt x="1" y="25"/>
                  </a:lnTo>
                  <a:lnTo>
                    <a:pt x="6" y="51"/>
                  </a:lnTo>
                  <a:lnTo>
                    <a:pt x="13" y="76"/>
                  </a:lnTo>
                  <a:lnTo>
                    <a:pt x="23" y="100"/>
                  </a:lnTo>
                  <a:lnTo>
                    <a:pt x="36" y="123"/>
                  </a:lnTo>
                  <a:lnTo>
                    <a:pt x="51" y="143"/>
                  </a:lnTo>
                  <a:lnTo>
                    <a:pt x="68" y="163"/>
                  </a:lnTo>
                </a:path>
              </a:pathLst>
            </a:cu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8" name="Line 75"/>
            <p:cNvSpPr>
              <a:spLocks noChangeShapeType="1"/>
            </p:cNvSpPr>
            <p:nvPr/>
          </p:nvSpPr>
          <p:spPr bwMode="auto">
            <a:xfrm flipV="1">
              <a:off x="3425826" y="3321051"/>
              <a:ext cx="0" cy="1470025"/>
            </a:xfrm>
            <a:prstGeom prst="line">
              <a:avLst/>
            </a:prstGeom>
            <a:noFill/>
            <a:ln w="25400">
              <a:solidFill>
                <a:srgbClr val="21283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cxnSp>
          <p:nvCxnSpPr>
            <p:cNvPr id="389" name="Straight Connector 388"/>
            <p:cNvCxnSpPr/>
            <p:nvPr/>
          </p:nvCxnSpPr>
          <p:spPr>
            <a:xfrm flipH="1" flipV="1">
              <a:off x="3421891" y="3411459"/>
              <a:ext cx="25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7" name="Group 476"/>
          <p:cNvGrpSpPr>
            <a:grpSpLocks noChangeAspect="1"/>
          </p:cNvGrpSpPr>
          <p:nvPr/>
        </p:nvGrpSpPr>
        <p:grpSpPr>
          <a:xfrm>
            <a:off x="2428859" y="3071829"/>
            <a:ext cx="1656000" cy="839901"/>
            <a:chOff x="2368537" y="1885370"/>
            <a:chExt cx="4259263" cy="2160240"/>
          </a:xfrm>
        </p:grpSpPr>
        <p:sp>
          <p:nvSpPr>
            <p:cNvPr id="413" name="Line 5"/>
            <p:cNvSpPr>
              <a:spLocks noChangeShapeType="1"/>
            </p:cNvSpPr>
            <p:nvPr/>
          </p:nvSpPr>
          <p:spPr bwMode="auto">
            <a:xfrm>
              <a:off x="2368537" y="195737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4" name="Line 6"/>
            <p:cNvSpPr>
              <a:spLocks noChangeShapeType="1"/>
            </p:cNvSpPr>
            <p:nvPr/>
          </p:nvSpPr>
          <p:spPr bwMode="auto">
            <a:xfrm>
              <a:off x="2786050" y="2033578"/>
              <a:ext cx="0" cy="18700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5" name="Line 7"/>
            <p:cNvSpPr>
              <a:spLocks noChangeShapeType="1"/>
            </p:cNvSpPr>
            <p:nvPr/>
          </p:nvSpPr>
          <p:spPr bwMode="auto">
            <a:xfrm>
              <a:off x="4497375" y="1885370"/>
              <a:ext cx="0" cy="2160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6" name="Line 8"/>
            <p:cNvSpPr>
              <a:spLocks noChangeShapeType="1"/>
            </p:cNvSpPr>
            <p:nvPr/>
          </p:nvSpPr>
          <p:spPr bwMode="auto">
            <a:xfrm>
              <a:off x="2786050" y="2071678"/>
              <a:ext cx="3422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7" name="Line 9"/>
            <p:cNvSpPr>
              <a:spLocks noChangeShapeType="1"/>
            </p:cNvSpPr>
            <p:nvPr/>
          </p:nvSpPr>
          <p:spPr bwMode="auto">
            <a:xfrm>
              <a:off x="6284900" y="1957378"/>
              <a:ext cx="342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8" name="Line 10"/>
            <p:cNvSpPr>
              <a:spLocks noChangeShapeType="1"/>
            </p:cNvSpPr>
            <p:nvPr/>
          </p:nvSpPr>
          <p:spPr bwMode="auto">
            <a:xfrm>
              <a:off x="2709850" y="1957378"/>
              <a:ext cx="35750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9" name="Freeform 418"/>
            <p:cNvSpPr>
              <a:spLocks/>
            </p:cNvSpPr>
            <p:nvPr/>
          </p:nvSpPr>
          <p:spPr bwMode="auto">
            <a:xfrm>
              <a:off x="6208700" y="1957378"/>
              <a:ext cx="76200" cy="76200"/>
            </a:xfrm>
            <a:custGeom>
              <a:avLst/>
              <a:gdLst>
                <a:gd name="T0" fmla="*/ 48 w 48"/>
                <a:gd name="T1" fmla="*/ 0 h 48"/>
                <a:gd name="T2" fmla="*/ 43 w 48"/>
                <a:gd name="T3" fmla="*/ 0 h 48"/>
                <a:gd name="T4" fmla="*/ 38 w 48"/>
                <a:gd name="T5" fmla="*/ 1 h 48"/>
                <a:gd name="T6" fmla="*/ 32 w 48"/>
                <a:gd name="T7" fmla="*/ 2 h 48"/>
                <a:gd name="T8" fmla="*/ 27 w 48"/>
                <a:gd name="T9" fmla="*/ 5 h 48"/>
                <a:gd name="T10" fmla="*/ 23 w 48"/>
                <a:gd name="T11" fmla="*/ 7 h 48"/>
                <a:gd name="T12" fmla="*/ 18 w 48"/>
                <a:gd name="T13" fmla="*/ 10 h 48"/>
                <a:gd name="T14" fmla="*/ 14 w 48"/>
                <a:gd name="T15" fmla="*/ 14 h 48"/>
                <a:gd name="T16" fmla="*/ 11 w 48"/>
                <a:gd name="T17" fmla="*/ 18 h 48"/>
                <a:gd name="T18" fmla="*/ 8 w 48"/>
                <a:gd name="T19" fmla="*/ 22 h 48"/>
                <a:gd name="T20" fmla="*/ 5 w 48"/>
                <a:gd name="T21" fmla="*/ 27 h 48"/>
                <a:gd name="T22" fmla="*/ 3 w 48"/>
                <a:gd name="T23" fmla="*/ 32 h 48"/>
                <a:gd name="T24" fmla="*/ 2 w 48"/>
                <a:gd name="T25" fmla="*/ 37 h 48"/>
                <a:gd name="T26" fmla="*/ 1 w 48"/>
                <a:gd name="T27" fmla="*/ 42 h 48"/>
                <a:gd name="T28" fmla="*/ 0 w 48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3" y="0"/>
                  </a:lnTo>
                  <a:lnTo>
                    <a:pt x="38" y="1"/>
                  </a:lnTo>
                  <a:lnTo>
                    <a:pt x="32" y="2"/>
                  </a:lnTo>
                  <a:lnTo>
                    <a:pt x="27" y="5"/>
                  </a:lnTo>
                  <a:lnTo>
                    <a:pt x="23" y="7"/>
                  </a:lnTo>
                  <a:lnTo>
                    <a:pt x="18" y="10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8" y="22"/>
                  </a:lnTo>
                  <a:lnTo>
                    <a:pt x="5" y="27"/>
                  </a:lnTo>
                  <a:lnTo>
                    <a:pt x="3" y="32"/>
                  </a:lnTo>
                  <a:lnTo>
                    <a:pt x="2" y="37"/>
                  </a:lnTo>
                  <a:lnTo>
                    <a:pt x="1" y="42"/>
                  </a:lnTo>
                  <a:lnTo>
                    <a:pt x="0" y="4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0" name="Line 13"/>
            <p:cNvSpPr>
              <a:spLocks noChangeShapeType="1"/>
            </p:cNvSpPr>
            <p:nvPr/>
          </p:nvSpPr>
          <p:spPr bwMode="auto">
            <a:xfrm>
              <a:off x="6208700" y="2033578"/>
              <a:ext cx="0" cy="18700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1" name="Line 14"/>
            <p:cNvSpPr>
              <a:spLocks noChangeShapeType="1"/>
            </p:cNvSpPr>
            <p:nvPr/>
          </p:nvSpPr>
          <p:spPr bwMode="auto">
            <a:xfrm>
              <a:off x="2368537" y="1957378"/>
              <a:ext cx="3413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2" name="Line 15"/>
            <p:cNvSpPr>
              <a:spLocks noChangeShapeType="1"/>
            </p:cNvSpPr>
            <p:nvPr/>
          </p:nvSpPr>
          <p:spPr bwMode="auto">
            <a:xfrm>
              <a:off x="6399200" y="2185978"/>
              <a:ext cx="0" cy="649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3" name="Line 16"/>
            <p:cNvSpPr>
              <a:spLocks noChangeShapeType="1"/>
            </p:cNvSpPr>
            <p:nvPr/>
          </p:nvSpPr>
          <p:spPr bwMode="auto">
            <a:xfrm>
              <a:off x="2368537" y="2185978"/>
              <a:ext cx="227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4" name="Line 17"/>
            <p:cNvSpPr>
              <a:spLocks noChangeShapeType="1"/>
            </p:cNvSpPr>
            <p:nvPr/>
          </p:nvSpPr>
          <p:spPr bwMode="auto">
            <a:xfrm>
              <a:off x="6399200" y="218597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5" name="Line 18"/>
            <p:cNvSpPr>
              <a:spLocks noChangeShapeType="1"/>
            </p:cNvSpPr>
            <p:nvPr/>
          </p:nvSpPr>
          <p:spPr bwMode="auto">
            <a:xfrm>
              <a:off x="6143612" y="3025765"/>
              <a:ext cx="328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6297600" y="2835265"/>
              <a:ext cx="101600" cy="381000"/>
            </a:xfrm>
            <a:custGeom>
              <a:avLst/>
              <a:gdLst>
                <a:gd name="T0" fmla="*/ 64 w 64"/>
                <a:gd name="T1" fmla="*/ 0 h 240"/>
                <a:gd name="T2" fmla="*/ 57 w 64"/>
                <a:gd name="T3" fmla="*/ 5 h 240"/>
                <a:gd name="T4" fmla="*/ 50 w 64"/>
                <a:gd name="T5" fmla="*/ 11 h 240"/>
                <a:gd name="T6" fmla="*/ 43 w 64"/>
                <a:gd name="T7" fmla="*/ 17 h 240"/>
                <a:gd name="T8" fmla="*/ 36 w 64"/>
                <a:gd name="T9" fmla="*/ 24 h 240"/>
                <a:gd name="T10" fmla="*/ 31 w 64"/>
                <a:gd name="T11" fmla="*/ 31 h 240"/>
                <a:gd name="T12" fmla="*/ 25 w 64"/>
                <a:gd name="T13" fmla="*/ 38 h 240"/>
                <a:gd name="T14" fmla="*/ 20 w 64"/>
                <a:gd name="T15" fmla="*/ 46 h 240"/>
                <a:gd name="T16" fmla="*/ 16 w 64"/>
                <a:gd name="T17" fmla="*/ 54 h 240"/>
                <a:gd name="T18" fmla="*/ 12 w 64"/>
                <a:gd name="T19" fmla="*/ 62 h 240"/>
                <a:gd name="T20" fmla="*/ 8 w 64"/>
                <a:gd name="T21" fmla="*/ 71 h 240"/>
                <a:gd name="T22" fmla="*/ 6 w 64"/>
                <a:gd name="T23" fmla="*/ 79 h 240"/>
                <a:gd name="T24" fmla="*/ 3 w 64"/>
                <a:gd name="T25" fmla="*/ 88 h 240"/>
                <a:gd name="T26" fmla="*/ 2 w 64"/>
                <a:gd name="T27" fmla="*/ 97 h 240"/>
                <a:gd name="T28" fmla="*/ 0 w 64"/>
                <a:gd name="T29" fmla="*/ 106 h 240"/>
                <a:gd name="T30" fmla="*/ 0 w 64"/>
                <a:gd name="T31" fmla="*/ 116 h 240"/>
                <a:gd name="T32" fmla="*/ 0 w 64"/>
                <a:gd name="T33" fmla="*/ 124 h 240"/>
                <a:gd name="T34" fmla="*/ 0 w 64"/>
                <a:gd name="T35" fmla="*/ 134 h 240"/>
                <a:gd name="T36" fmla="*/ 2 w 64"/>
                <a:gd name="T37" fmla="*/ 143 h 240"/>
                <a:gd name="T38" fmla="*/ 3 w 64"/>
                <a:gd name="T39" fmla="*/ 152 h 240"/>
                <a:gd name="T40" fmla="*/ 6 w 64"/>
                <a:gd name="T41" fmla="*/ 161 h 240"/>
                <a:gd name="T42" fmla="*/ 8 w 64"/>
                <a:gd name="T43" fmla="*/ 169 h 240"/>
                <a:gd name="T44" fmla="*/ 12 w 64"/>
                <a:gd name="T45" fmla="*/ 178 h 240"/>
                <a:gd name="T46" fmla="*/ 16 w 64"/>
                <a:gd name="T47" fmla="*/ 186 h 240"/>
                <a:gd name="T48" fmla="*/ 20 w 64"/>
                <a:gd name="T49" fmla="*/ 194 h 240"/>
                <a:gd name="T50" fmla="*/ 25 w 64"/>
                <a:gd name="T51" fmla="*/ 202 h 240"/>
                <a:gd name="T52" fmla="*/ 31 w 64"/>
                <a:gd name="T53" fmla="*/ 209 h 240"/>
                <a:gd name="T54" fmla="*/ 36 w 64"/>
                <a:gd name="T55" fmla="*/ 216 h 240"/>
                <a:gd name="T56" fmla="*/ 43 w 64"/>
                <a:gd name="T57" fmla="*/ 223 h 240"/>
                <a:gd name="T58" fmla="*/ 50 w 64"/>
                <a:gd name="T59" fmla="*/ 229 h 240"/>
                <a:gd name="T60" fmla="*/ 57 w 64"/>
                <a:gd name="T61" fmla="*/ 235 h 240"/>
                <a:gd name="T62" fmla="*/ 64 w 64"/>
                <a:gd name="T6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4" h="240">
                  <a:moveTo>
                    <a:pt x="64" y="0"/>
                  </a:moveTo>
                  <a:lnTo>
                    <a:pt x="57" y="5"/>
                  </a:lnTo>
                  <a:lnTo>
                    <a:pt x="50" y="11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31" y="31"/>
                  </a:lnTo>
                  <a:lnTo>
                    <a:pt x="25" y="38"/>
                  </a:lnTo>
                  <a:lnTo>
                    <a:pt x="20" y="46"/>
                  </a:lnTo>
                  <a:lnTo>
                    <a:pt x="16" y="54"/>
                  </a:lnTo>
                  <a:lnTo>
                    <a:pt x="12" y="62"/>
                  </a:lnTo>
                  <a:lnTo>
                    <a:pt x="8" y="71"/>
                  </a:lnTo>
                  <a:lnTo>
                    <a:pt x="6" y="79"/>
                  </a:lnTo>
                  <a:lnTo>
                    <a:pt x="3" y="88"/>
                  </a:lnTo>
                  <a:lnTo>
                    <a:pt x="2" y="97"/>
                  </a:lnTo>
                  <a:lnTo>
                    <a:pt x="0" y="106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4"/>
                  </a:lnTo>
                  <a:lnTo>
                    <a:pt x="2" y="143"/>
                  </a:lnTo>
                  <a:lnTo>
                    <a:pt x="3" y="152"/>
                  </a:lnTo>
                  <a:lnTo>
                    <a:pt x="6" y="161"/>
                  </a:lnTo>
                  <a:lnTo>
                    <a:pt x="8" y="169"/>
                  </a:lnTo>
                  <a:lnTo>
                    <a:pt x="12" y="178"/>
                  </a:lnTo>
                  <a:lnTo>
                    <a:pt x="16" y="186"/>
                  </a:lnTo>
                  <a:lnTo>
                    <a:pt x="20" y="194"/>
                  </a:lnTo>
                  <a:lnTo>
                    <a:pt x="25" y="202"/>
                  </a:lnTo>
                  <a:lnTo>
                    <a:pt x="31" y="209"/>
                  </a:lnTo>
                  <a:lnTo>
                    <a:pt x="36" y="216"/>
                  </a:lnTo>
                  <a:lnTo>
                    <a:pt x="43" y="223"/>
                  </a:lnTo>
                  <a:lnTo>
                    <a:pt x="50" y="229"/>
                  </a:lnTo>
                  <a:lnTo>
                    <a:pt x="57" y="235"/>
                  </a:lnTo>
                  <a:lnTo>
                    <a:pt x="64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7" name="Line 20"/>
            <p:cNvSpPr>
              <a:spLocks noChangeShapeType="1"/>
            </p:cNvSpPr>
            <p:nvPr/>
          </p:nvSpPr>
          <p:spPr bwMode="auto">
            <a:xfrm>
              <a:off x="2595550" y="2185978"/>
              <a:ext cx="0" cy="1717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8" name="Line 21"/>
            <p:cNvSpPr>
              <a:spLocks noChangeShapeType="1"/>
            </p:cNvSpPr>
            <p:nvPr/>
          </p:nvSpPr>
          <p:spPr bwMode="auto">
            <a:xfrm>
              <a:off x="6627800" y="195737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9" name="Line 22"/>
            <p:cNvSpPr>
              <a:spLocks noChangeShapeType="1"/>
            </p:cNvSpPr>
            <p:nvPr/>
          </p:nvSpPr>
          <p:spPr bwMode="auto">
            <a:xfrm>
              <a:off x="2595550" y="3903653"/>
              <a:ext cx="3803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" name="Freeform 429"/>
            <p:cNvSpPr>
              <a:spLocks/>
            </p:cNvSpPr>
            <p:nvPr/>
          </p:nvSpPr>
          <p:spPr bwMode="auto">
            <a:xfrm>
              <a:off x="2709850" y="1957378"/>
              <a:ext cx="76200" cy="76200"/>
            </a:xfrm>
            <a:custGeom>
              <a:avLst/>
              <a:gdLst>
                <a:gd name="T0" fmla="*/ 48 w 48"/>
                <a:gd name="T1" fmla="*/ 48 h 48"/>
                <a:gd name="T2" fmla="*/ 48 w 48"/>
                <a:gd name="T3" fmla="*/ 42 h 48"/>
                <a:gd name="T4" fmla="*/ 47 w 48"/>
                <a:gd name="T5" fmla="*/ 37 h 48"/>
                <a:gd name="T6" fmla="*/ 45 w 48"/>
                <a:gd name="T7" fmla="*/ 32 h 48"/>
                <a:gd name="T8" fmla="*/ 43 w 48"/>
                <a:gd name="T9" fmla="*/ 27 h 48"/>
                <a:gd name="T10" fmla="*/ 41 w 48"/>
                <a:gd name="T11" fmla="*/ 22 h 48"/>
                <a:gd name="T12" fmla="*/ 38 w 48"/>
                <a:gd name="T13" fmla="*/ 18 h 48"/>
                <a:gd name="T14" fmla="*/ 34 w 48"/>
                <a:gd name="T15" fmla="*/ 14 h 48"/>
                <a:gd name="T16" fmla="*/ 30 w 48"/>
                <a:gd name="T17" fmla="*/ 10 h 48"/>
                <a:gd name="T18" fmla="*/ 26 w 48"/>
                <a:gd name="T19" fmla="*/ 7 h 48"/>
                <a:gd name="T20" fmla="*/ 21 w 48"/>
                <a:gd name="T21" fmla="*/ 5 h 48"/>
                <a:gd name="T22" fmla="*/ 16 w 48"/>
                <a:gd name="T23" fmla="*/ 2 h 48"/>
                <a:gd name="T24" fmla="*/ 11 w 48"/>
                <a:gd name="T25" fmla="*/ 1 h 48"/>
                <a:gd name="T26" fmla="*/ 6 w 48"/>
                <a:gd name="T27" fmla="*/ 0 h 48"/>
                <a:gd name="T28" fmla="*/ 0 w 48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8">
                  <a:moveTo>
                    <a:pt x="48" y="48"/>
                  </a:moveTo>
                  <a:lnTo>
                    <a:pt x="48" y="42"/>
                  </a:lnTo>
                  <a:lnTo>
                    <a:pt x="47" y="37"/>
                  </a:lnTo>
                  <a:lnTo>
                    <a:pt x="45" y="32"/>
                  </a:lnTo>
                  <a:lnTo>
                    <a:pt x="43" y="27"/>
                  </a:lnTo>
                  <a:lnTo>
                    <a:pt x="41" y="22"/>
                  </a:lnTo>
                  <a:lnTo>
                    <a:pt x="38" y="18"/>
                  </a:lnTo>
                  <a:lnTo>
                    <a:pt x="34" y="14"/>
                  </a:lnTo>
                  <a:lnTo>
                    <a:pt x="30" y="10"/>
                  </a:lnTo>
                  <a:lnTo>
                    <a:pt x="26" y="7"/>
                  </a:lnTo>
                  <a:lnTo>
                    <a:pt x="21" y="5"/>
                  </a:lnTo>
                  <a:lnTo>
                    <a:pt x="16" y="2"/>
                  </a:lnTo>
                  <a:lnTo>
                    <a:pt x="11" y="1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1" name="Line 24"/>
            <p:cNvSpPr>
              <a:spLocks noChangeShapeType="1"/>
            </p:cNvSpPr>
            <p:nvPr/>
          </p:nvSpPr>
          <p:spPr bwMode="auto">
            <a:xfrm>
              <a:off x="6399200" y="3216265"/>
              <a:ext cx="0" cy="6873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2" name="Line 25"/>
            <p:cNvSpPr>
              <a:spLocks noChangeShapeType="1"/>
            </p:cNvSpPr>
            <p:nvPr/>
          </p:nvSpPr>
          <p:spPr bwMode="auto">
            <a:xfrm flipV="1">
              <a:off x="2368537" y="1957378"/>
              <a:ext cx="7938" cy="79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3" name="Line 26"/>
            <p:cNvSpPr>
              <a:spLocks noChangeShapeType="1"/>
            </p:cNvSpPr>
            <p:nvPr/>
          </p:nvSpPr>
          <p:spPr bwMode="auto">
            <a:xfrm flipV="1">
              <a:off x="2368537" y="1957378"/>
              <a:ext cx="176213" cy="176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4" name="Line 27"/>
            <p:cNvSpPr>
              <a:spLocks noChangeShapeType="1"/>
            </p:cNvSpPr>
            <p:nvPr/>
          </p:nvSpPr>
          <p:spPr bwMode="auto">
            <a:xfrm flipV="1">
              <a:off x="2484425" y="1957378"/>
              <a:ext cx="2286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5" name="Line 28"/>
            <p:cNvSpPr>
              <a:spLocks noChangeShapeType="1"/>
            </p:cNvSpPr>
            <p:nvPr/>
          </p:nvSpPr>
          <p:spPr bwMode="auto">
            <a:xfrm flipV="1">
              <a:off x="2595550" y="2051040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6" name="Line 29"/>
            <p:cNvSpPr>
              <a:spLocks noChangeShapeType="1"/>
            </p:cNvSpPr>
            <p:nvPr/>
          </p:nvSpPr>
          <p:spPr bwMode="auto">
            <a:xfrm flipV="1">
              <a:off x="2595550" y="2220903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7" name="Line 30"/>
            <p:cNvSpPr>
              <a:spLocks noChangeShapeType="1"/>
            </p:cNvSpPr>
            <p:nvPr/>
          </p:nvSpPr>
          <p:spPr bwMode="auto">
            <a:xfrm flipV="1">
              <a:off x="2595550" y="2389178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8" name="Line 31"/>
            <p:cNvSpPr>
              <a:spLocks noChangeShapeType="1"/>
            </p:cNvSpPr>
            <p:nvPr/>
          </p:nvSpPr>
          <p:spPr bwMode="auto">
            <a:xfrm flipV="1">
              <a:off x="2595550" y="2557453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9" name="Line 32"/>
            <p:cNvSpPr>
              <a:spLocks noChangeShapeType="1"/>
            </p:cNvSpPr>
            <p:nvPr/>
          </p:nvSpPr>
          <p:spPr bwMode="auto">
            <a:xfrm flipV="1">
              <a:off x="2595550" y="2725728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0" name="Line 33"/>
            <p:cNvSpPr>
              <a:spLocks noChangeShapeType="1"/>
            </p:cNvSpPr>
            <p:nvPr/>
          </p:nvSpPr>
          <p:spPr bwMode="auto">
            <a:xfrm flipV="1">
              <a:off x="2595550" y="2895590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1" name="Line 34"/>
            <p:cNvSpPr>
              <a:spLocks noChangeShapeType="1"/>
            </p:cNvSpPr>
            <p:nvPr/>
          </p:nvSpPr>
          <p:spPr bwMode="auto">
            <a:xfrm flipV="1">
              <a:off x="2595550" y="3063865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2" name="Line 35"/>
            <p:cNvSpPr>
              <a:spLocks noChangeShapeType="1"/>
            </p:cNvSpPr>
            <p:nvPr/>
          </p:nvSpPr>
          <p:spPr bwMode="auto">
            <a:xfrm flipV="1">
              <a:off x="2595550" y="3232140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3" name="Line 36"/>
            <p:cNvSpPr>
              <a:spLocks noChangeShapeType="1"/>
            </p:cNvSpPr>
            <p:nvPr/>
          </p:nvSpPr>
          <p:spPr bwMode="auto">
            <a:xfrm flipV="1">
              <a:off x="2595550" y="3402003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4" name="Line 37"/>
            <p:cNvSpPr>
              <a:spLocks noChangeShapeType="1"/>
            </p:cNvSpPr>
            <p:nvPr/>
          </p:nvSpPr>
          <p:spPr bwMode="auto">
            <a:xfrm flipV="1">
              <a:off x="2595550" y="3570278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5" name="Line 38"/>
            <p:cNvSpPr>
              <a:spLocks noChangeShapeType="1"/>
            </p:cNvSpPr>
            <p:nvPr/>
          </p:nvSpPr>
          <p:spPr bwMode="auto">
            <a:xfrm flipV="1">
              <a:off x="2620950" y="3738553"/>
              <a:ext cx="1651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6" name="Line 39"/>
            <p:cNvSpPr>
              <a:spLocks noChangeShapeType="1"/>
            </p:cNvSpPr>
            <p:nvPr/>
          </p:nvSpPr>
          <p:spPr bwMode="auto">
            <a:xfrm flipV="1">
              <a:off x="6208700" y="1957378"/>
              <a:ext cx="201613" cy="2016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7" name="Line 40"/>
            <p:cNvSpPr>
              <a:spLocks noChangeShapeType="1"/>
            </p:cNvSpPr>
            <p:nvPr/>
          </p:nvSpPr>
          <p:spPr bwMode="auto">
            <a:xfrm flipV="1">
              <a:off x="6208700" y="1957378"/>
              <a:ext cx="369888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8" name="Line 41"/>
            <p:cNvSpPr>
              <a:spLocks noChangeShapeType="1"/>
            </p:cNvSpPr>
            <p:nvPr/>
          </p:nvSpPr>
          <p:spPr bwMode="auto">
            <a:xfrm flipV="1">
              <a:off x="6208700" y="2305040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9" name="Line 42"/>
            <p:cNvSpPr>
              <a:spLocks noChangeShapeType="1"/>
            </p:cNvSpPr>
            <p:nvPr/>
          </p:nvSpPr>
          <p:spPr bwMode="auto">
            <a:xfrm flipV="1">
              <a:off x="6518262" y="2076440"/>
              <a:ext cx="109538" cy="1095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0" name="Line 43"/>
            <p:cNvSpPr>
              <a:spLocks noChangeShapeType="1"/>
            </p:cNvSpPr>
            <p:nvPr/>
          </p:nvSpPr>
          <p:spPr bwMode="auto">
            <a:xfrm flipV="1">
              <a:off x="6208700" y="2473315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1" name="Line 44"/>
            <p:cNvSpPr>
              <a:spLocks noChangeShapeType="1"/>
            </p:cNvSpPr>
            <p:nvPr/>
          </p:nvSpPr>
          <p:spPr bwMode="auto">
            <a:xfrm flipV="1">
              <a:off x="6208700" y="2643178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2" name="Line 45"/>
            <p:cNvSpPr>
              <a:spLocks noChangeShapeType="1"/>
            </p:cNvSpPr>
            <p:nvPr/>
          </p:nvSpPr>
          <p:spPr bwMode="auto">
            <a:xfrm flipV="1">
              <a:off x="6208700" y="2811453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3" name="Line 46"/>
            <p:cNvSpPr>
              <a:spLocks noChangeShapeType="1"/>
            </p:cNvSpPr>
            <p:nvPr/>
          </p:nvSpPr>
          <p:spPr bwMode="auto">
            <a:xfrm flipV="1">
              <a:off x="6208700" y="3076565"/>
              <a:ext cx="93663" cy="93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4" name="Line 47"/>
            <p:cNvSpPr>
              <a:spLocks noChangeShapeType="1"/>
            </p:cNvSpPr>
            <p:nvPr/>
          </p:nvSpPr>
          <p:spPr bwMode="auto">
            <a:xfrm flipV="1">
              <a:off x="6208700" y="3186103"/>
              <a:ext cx="153988" cy="15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5" name="Line 48"/>
            <p:cNvSpPr>
              <a:spLocks noChangeShapeType="1"/>
            </p:cNvSpPr>
            <p:nvPr/>
          </p:nvSpPr>
          <p:spPr bwMode="auto">
            <a:xfrm flipV="1">
              <a:off x="6208700" y="3317865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6" name="Line 49"/>
            <p:cNvSpPr>
              <a:spLocks noChangeShapeType="1"/>
            </p:cNvSpPr>
            <p:nvPr/>
          </p:nvSpPr>
          <p:spPr bwMode="auto">
            <a:xfrm flipV="1">
              <a:off x="6202350" y="3503192"/>
              <a:ext cx="1905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7" name="Line 50"/>
            <p:cNvSpPr>
              <a:spLocks noChangeShapeType="1"/>
            </p:cNvSpPr>
            <p:nvPr/>
          </p:nvSpPr>
          <p:spPr bwMode="auto">
            <a:xfrm flipV="1">
              <a:off x="6208700" y="3654415"/>
              <a:ext cx="190500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8" name="Line 51"/>
            <p:cNvSpPr>
              <a:spLocks noChangeShapeType="1"/>
            </p:cNvSpPr>
            <p:nvPr/>
          </p:nvSpPr>
          <p:spPr bwMode="auto">
            <a:xfrm flipV="1">
              <a:off x="6319825" y="3822690"/>
              <a:ext cx="79375" cy="8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564" name="Group 563"/>
          <p:cNvGrpSpPr>
            <a:grpSpLocks noChangeAspect="1"/>
          </p:cNvGrpSpPr>
          <p:nvPr/>
        </p:nvGrpSpPr>
        <p:grpSpPr>
          <a:xfrm>
            <a:off x="1821522" y="1510273"/>
            <a:ext cx="2844000" cy="896952"/>
            <a:chOff x="392297" y="275810"/>
            <a:chExt cx="4711475" cy="1485925"/>
          </a:xfrm>
        </p:grpSpPr>
        <p:cxnSp>
          <p:nvCxnSpPr>
            <p:cNvPr id="479" name="Straight Connector 478"/>
            <p:cNvCxnSpPr/>
            <p:nvPr/>
          </p:nvCxnSpPr>
          <p:spPr>
            <a:xfrm>
              <a:off x="418883" y="352703"/>
              <a:ext cx="46680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/>
            <p:nvPr/>
          </p:nvCxnSpPr>
          <p:spPr>
            <a:xfrm>
              <a:off x="1524462" y="442760"/>
              <a:ext cx="245684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/>
            <p:nvPr/>
          </p:nvCxnSpPr>
          <p:spPr>
            <a:xfrm>
              <a:off x="910252" y="275811"/>
              <a:ext cx="0" cy="59222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/>
            <p:nvPr/>
          </p:nvCxnSpPr>
          <p:spPr>
            <a:xfrm>
              <a:off x="4595516" y="275810"/>
              <a:ext cx="0" cy="59222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/>
            <p:nvPr/>
          </p:nvCxnSpPr>
          <p:spPr>
            <a:xfrm>
              <a:off x="422047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/>
            <p:cNvCxnSpPr/>
            <p:nvPr/>
          </p:nvCxnSpPr>
          <p:spPr>
            <a:xfrm>
              <a:off x="691467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/>
            <p:cNvCxnSpPr/>
            <p:nvPr/>
          </p:nvCxnSpPr>
          <p:spPr>
            <a:xfrm>
              <a:off x="1131368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/>
            <p:nvPr/>
          </p:nvCxnSpPr>
          <p:spPr>
            <a:xfrm>
              <a:off x="4378809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>
            <a:xfrm>
              <a:off x="4815164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>
              <a:off x="1290895" y="964839"/>
              <a:ext cx="1167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>
            <a:xfrm flipV="1">
              <a:off x="4226990" y="826992"/>
              <a:ext cx="0" cy="1474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/>
            <p:nvPr/>
          </p:nvCxnSpPr>
          <p:spPr>
            <a:xfrm flipV="1">
              <a:off x="1278778" y="826992"/>
              <a:ext cx="0" cy="1474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/>
            <p:nvPr/>
          </p:nvCxnSpPr>
          <p:spPr>
            <a:xfrm>
              <a:off x="4226990" y="835312"/>
              <a:ext cx="859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>
              <a:off x="418883" y="835312"/>
              <a:ext cx="859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/>
            <p:nvPr/>
          </p:nvCxnSpPr>
          <p:spPr>
            <a:xfrm>
              <a:off x="5086885" y="352703"/>
              <a:ext cx="0" cy="4913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>
            <a:xfrm>
              <a:off x="3059989" y="968880"/>
              <a:ext cx="1167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>
            <a:xfrm flipV="1">
              <a:off x="3981306" y="352703"/>
              <a:ext cx="0" cy="90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flipV="1">
              <a:off x="1524462" y="352703"/>
              <a:ext cx="0" cy="90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7" name="Arc 496"/>
            <p:cNvSpPr/>
            <p:nvPr/>
          </p:nvSpPr>
          <p:spPr>
            <a:xfrm rot="7976186">
              <a:off x="2503390" y="1263024"/>
              <a:ext cx="491369" cy="49136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98" name="Straight Connector 497"/>
            <p:cNvCxnSpPr/>
            <p:nvPr/>
          </p:nvCxnSpPr>
          <p:spPr>
            <a:xfrm flipH="1" flipV="1">
              <a:off x="2511360" y="1104241"/>
              <a:ext cx="71688" cy="5824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flipV="1">
              <a:off x="2922797" y="1104241"/>
              <a:ext cx="71688" cy="5824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Arc 499"/>
            <p:cNvSpPr/>
            <p:nvPr/>
          </p:nvSpPr>
          <p:spPr>
            <a:xfrm rot="16376065">
              <a:off x="2918180" y="1040704"/>
              <a:ext cx="299973" cy="155828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1" name="Arc 500"/>
            <p:cNvSpPr/>
            <p:nvPr/>
          </p:nvSpPr>
          <p:spPr>
            <a:xfrm rot="5223935" flipH="1">
              <a:off x="2283260" y="1040705"/>
              <a:ext cx="299973" cy="155828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02" name="Straight Connector 501"/>
            <p:cNvCxnSpPr/>
            <p:nvPr/>
          </p:nvCxnSpPr>
          <p:spPr>
            <a:xfrm rot="18900000" flipV="1">
              <a:off x="392297" y="409829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/>
            <p:cNvCxnSpPr/>
            <p:nvPr/>
          </p:nvCxnSpPr>
          <p:spPr>
            <a:xfrm flipV="1">
              <a:off x="412227" y="357806"/>
              <a:ext cx="204547" cy="2045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/>
            <p:nvPr/>
          </p:nvCxnSpPr>
          <p:spPr>
            <a:xfrm flipV="1">
              <a:off x="412227" y="381654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flipV="1">
              <a:off x="418603" y="464491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flipV="1">
              <a:off x="424688" y="555393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flipV="1">
              <a:off x="505014" y="663373"/>
              <a:ext cx="180699" cy="1807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V="1">
              <a:off x="602663" y="761235"/>
              <a:ext cx="82837" cy="828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 rot="18900000" flipV="1">
              <a:off x="1112661" y="416341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 flipV="1">
              <a:off x="1127298" y="359218"/>
              <a:ext cx="225115" cy="2271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 flipV="1">
              <a:off x="1140184" y="366396"/>
              <a:ext cx="297164" cy="2998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 flipV="1">
              <a:off x="1134792" y="376468"/>
              <a:ext cx="389316" cy="3928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/>
            <p:nvPr/>
          </p:nvCxnSpPr>
          <p:spPr>
            <a:xfrm flipV="1">
              <a:off x="1165876" y="441940"/>
              <a:ext cx="396955" cy="4005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/>
            <p:cNvCxnSpPr/>
            <p:nvPr/>
          </p:nvCxnSpPr>
          <p:spPr>
            <a:xfrm flipV="1">
              <a:off x="1274568" y="441939"/>
              <a:ext cx="396956" cy="4005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 flipV="1">
              <a:off x="1287627" y="436451"/>
              <a:ext cx="486973" cy="491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/>
            <p:nvPr/>
          </p:nvCxnSpPr>
          <p:spPr>
            <a:xfrm flipV="1">
              <a:off x="1342967" y="443580"/>
              <a:ext cx="521024" cy="525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flipV="1">
              <a:off x="1439516" y="433566"/>
              <a:ext cx="523603" cy="528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>
            <a:xfrm flipV="1">
              <a:off x="1530904" y="433253"/>
              <a:ext cx="538340" cy="543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>
            <a:xfrm flipV="1">
              <a:off x="1634153" y="453462"/>
              <a:ext cx="518314" cy="5230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flipV="1">
              <a:off x="1737553" y="438822"/>
              <a:ext cx="520739" cy="525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>
            <a:xfrm flipV="1">
              <a:off x="1836873" y="437690"/>
              <a:ext cx="521024" cy="525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/>
            <p:nvPr/>
          </p:nvCxnSpPr>
          <p:spPr>
            <a:xfrm flipV="1">
              <a:off x="1933422" y="427676"/>
              <a:ext cx="523603" cy="528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V="1">
              <a:off x="2024810" y="427363"/>
              <a:ext cx="538340" cy="543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/>
            <p:cNvCxnSpPr/>
            <p:nvPr/>
          </p:nvCxnSpPr>
          <p:spPr>
            <a:xfrm flipV="1">
              <a:off x="2128059" y="447572"/>
              <a:ext cx="518314" cy="5230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 flipV="1">
              <a:off x="2231459" y="432932"/>
              <a:ext cx="520739" cy="525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 flipV="1">
              <a:off x="3075221" y="443910"/>
              <a:ext cx="521024" cy="525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flipV="1">
              <a:off x="3171770" y="433896"/>
              <a:ext cx="523603" cy="528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flipV="1">
              <a:off x="3263158" y="433583"/>
              <a:ext cx="538340" cy="543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flipV="1">
              <a:off x="3366407" y="453792"/>
              <a:ext cx="518314" cy="5230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flipV="1">
              <a:off x="3469807" y="351888"/>
              <a:ext cx="607213" cy="6127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 flipV="1">
              <a:off x="3568045" y="364673"/>
              <a:ext cx="598401" cy="6038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 flipV="1">
              <a:off x="3664594" y="359218"/>
              <a:ext cx="596462" cy="6019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 flipV="1">
              <a:off x="3755982" y="368672"/>
              <a:ext cx="601521" cy="6070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 flipV="1">
              <a:off x="3859231" y="452639"/>
              <a:ext cx="518314" cy="5230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flipV="1">
              <a:off x="3962631" y="553983"/>
              <a:ext cx="405806" cy="4095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flipV="1">
              <a:off x="4054047" y="666608"/>
              <a:ext cx="300746" cy="3034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 flipV="1">
              <a:off x="4149761" y="889829"/>
              <a:ext cx="66750" cy="667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flipV="1">
              <a:off x="4284048" y="733278"/>
              <a:ext cx="94707" cy="947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18900000" flipV="1">
              <a:off x="4799506" y="409071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 flipV="1">
              <a:off x="4819436" y="357048"/>
              <a:ext cx="204547" cy="2045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>
            <a:xfrm flipV="1">
              <a:off x="4819436" y="380896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/>
            <p:nvPr/>
          </p:nvCxnSpPr>
          <p:spPr>
            <a:xfrm flipV="1">
              <a:off x="4825812" y="463733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>
            <a:xfrm flipV="1">
              <a:off x="4831897" y="554635"/>
              <a:ext cx="271875" cy="271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 flipV="1">
              <a:off x="4912223" y="662615"/>
              <a:ext cx="180699" cy="1807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 flipV="1">
              <a:off x="5009872" y="760477"/>
              <a:ext cx="82837" cy="828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flipV="1">
              <a:off x="2310897" y="453462"/>
              <a:ext cx="518314" cy="5230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flipV="1">
              <a:off x="2414297" y="438822"/>
              <a:ext cx="520739" cy="5254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 flipV="1">
              <a:off x="2464849" y="452983"/>
              <a:ext cx="548155" cy="5531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 flipV="1">
              <a:off x="2493007" y="438822"/>
              <a:ext cx="614032" cy="6517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 flipV="1">
              <a:off x="2525651" y="443623"/>
              <a:ext cx="703975" cy="710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 flipV="1">
              <a:off x="2524206" y="445995"/>
              <a:ext cx="803605" cy="8109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 flipV="1">
              <a:off x="2540845" y="432933"/>
              <a:ext cx="888097" cy="896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flipV="1">
              <a:off x="2547631" y="432933"/>
              <a:ext cx="964919" cy="9737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flipV="1">
              <a:off x="2564742" y="1042378"/>
              <a:ext cx="437436" cy="4414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 flipV="1">
              <a:off x="2564742" y="1140081"/>
              <a:ext cx="437436" cy="4414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/>
            <p:nvPr/>
          </p:nvCxnSpPr>
          <p:spPr>
            <a:xfrm flipV="1">
              <a:off x="2587349" y="1284910"/>
              <a:ext cx="372939" cy="3763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/>
            <p:cNvCxnSpPr/>
            <p:nvPr/>
          </p:nvCxnSpPr>
          <p:spPr>
            <a:xfrm flipV="1">
              <a:off x="2617646" y="1380345"/>
              <a:ext cx="344682" cy="3478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/>
            <p:cNvCxnSpPr/>
            <p:nvPr/>
          </p:nvCxnSpPr>
          <p:spPr>
            <a:xfrm flipV="1">
              <a:off x="2691176" y="1504374"/>
              <a:ext cx="246752" cy="2490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 flipV="1">
              <a:off x="2786050" y="1611619"/>
              <a:ext cx="148756" cy="1501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0" name="Group 589"/>
          <p:cNvGrpSpPr>
            <a:grpSpLocks noChangeAspect="1"/>
          </p:cNvGrpSpPr>
          <p:nvPr/>
        </p:nvGrpSpPr>
        <p:grpSpPr>
          <a:xfrm rot="5400000" flipH="1">
            <a:off x="4847877" y="3984988"/>
            <a:ext cx="234000" cy="612142"/>
            <a:chOff x="2106633" y="836712"/>
            <a:chExt cx="1762384" cy="4610384"/>
          </a:xfrm>
        </p:grpSpPr>
        <p:sp>
          <p:nvSpPr>
            <p:cNvPr id="565" name="Line 5"/>
            <p:cNvSpPr>
              <a:spLocks noChangeShapeType="1"/>
            </p:cNvSpPr>
            <p:nvPr/>
          </p:nvSpPr>
          <p:spPr bwMode="auto">
            <a:xfrm>
              <a:off x="2106633" y="1788466"/>
              <a:ext cx="1762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6" name="Line 6"/>
            <p:cNvSpPr>
              <a:spLocks noChangeShapeType="1"/>
            </p:cNvSpPr>
            <p:nvPr/>
          </p:nvSpPr>
          <p:spPr bwMode="auto">
            <a:xfrm flipV="1">
              <a:off x="3869017" y="1211035"/>
              <a:ext cx="0" cy="577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7" name="Line 7"/>
            <p:cNvSpPr>
              <a:spLocks noChangeShapeType="1"/>
            </p:cNvSpPr>
            <p:nvPr/>
          </p:nvSpPr>
          <p:spPr bwMode="auto">
            <a:xfrm>
              <a:off x="3428420" y="1211035"/>
              <a:ext cx="0" cy="577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8" name="Line 8"/>
            <p:cNvSpPr>
              <a:spLocks noChangeShapeType="1"/>
            </p:cNvSpPr>
            <p:nvPr/>
          </p:nvSpPr>
          <p:spPr bwMode="auto">
            <a:xfrm flipV="1">
              <a:off x="2106633" y="1211035"/>
              <a:ext cx="0" cy="577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9" name="Line 9"/>
            <p:cNvSpPr>
              <a:spLocks noChangeShapeType="1"/>
            </p:cNvSpPr>
            <p:nvPr/>
          </p:nvSpPr>
          <p:spPr bwMode="auto">
            <a:xfrm>
              <a:off x="2547227" y="1211035"/>
              <a:ext cx="0" cy="577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0" name="Line 10"/>
            <p:cNvSpPr>
              <a:spLocks noChangeShapeType="1"/>
            </p:cNvSpPr>
            <p:nvPr/>
          </p:nvSpPr>
          <p:spPr bwMode="auto">
            <a:xfrm>
              <a:off x="2547227" y="1788466"/>
              <a:ext cx="0" cy="318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1" name="Line 11"/>
            <p:cNvSpPr>
              <a:spLocks noChangeShapeType="1"/>
            </p:cNvSpPr>
            <p:nvPr/>
          </p:nvSpPr>
          <p:spPr bwMode="auto">
            <a:xfrm>
              <a:off x="2547227" y="4971057"/>
              <a:ext cx="8811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2" name="Line 12"/>
            <p:cNvSpPr>
              <a:spLocks noChangeShapeType="1"/>
            </p:cNvSpPr>
            <p:nvPr/>
          </p:nvSpPr>
          <p:spPr bwMode="auto">
            <a:xfrm flipV="1">
              <a:off x="3428418" y="1788466"/>
              <a:ext cx="0" cy="318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3" name="Line 13"/>
            <p:cNvSpPr>
              <a:spLocks noChangeShapeType="1"/>
            </p:cNvSpPr>
            <p:nvPr/>
          </p:nvSpPr>
          <p:spPr bwMode="auto">
            <a:xfrm>
              <a:off x="2547227" y="4971057"/>
              <a:ext cx="440597" cy="340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4" name="Line 14"/>
            <p:cNvSpPr>
              <a:spLocks noChangeShapeType="1"/>
            </p:cNvSpPr>
            <p:nvPr/>
          </p:nvSpPr>
          <p:spPr bwMode="auto">
            <a:xfrm flipV="1">
              <a:off x="2987824" y="4971057"/>
              <a:ext cx="440597" cy="340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5" name="Line 15"/>
            <p:cNvSpPr>
              <a:spLocks noChangeShapeType="1"/>
            </p:cNvSpPr>
            <p:nvPr/>
          </p:nvSpPr>
          <p:spPr bwMode="auto">
            <a:xfrm flipV="1">
              <a:off x="3341689" y="1788466"/>
              <a:ext cx="0" cy="318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6" name="Line 16"/>
            <p:cNvSpPr>
              <a:spLocks noChangeShapeType="1"/>
            </p:cNvSpPr>
            <p:nvPr/>
          </p:nvSpPr>
          <p:spPr bwMode="auto">
            <a:xfrm flipV="1">
              <a:off x="2637429" y="1788466"/>
              <a:ext cx="0" cy="318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7" name="Freeform 17"/>
            <p:cNvSpPr>
              <a:spLocks/>
            </p:cNvSpPr>
            <p:nvPr/>
          </p:nvSpPr>
          <p:spPr bwMode="auto">
            <a:xfrm>
              <a:off x="2547227" y="1117033"/>
              <a:ext cx="881191" cy="94002"/>
            </a:xfrm>
            <a:custGeom>
              <a:avLst/>
              <a:gdLst>
                <a:gd name="T0" fmla="*/ 254 w 254"/>
                <a:gd name="T1" fmla="*/ 21 h 21"/>
                <a:gd name="T2" fmla="*/ 227 w 254"/>
                <a:gd name="T3" fmla="*/ 13 h 21"/>
                <a:gd name="T4" fmla="*/ 199 w 254"/>
                <a:gd name="T5" fmla="*/ 7 h 21"/>
                <a:gd name="T6" fmla="*/ 170 w 254"/>
                <a:gd name="T7" fmla="*/ 2 h 21"/>
                <a:gd name="T8" fmla="*/ 142 w 254"/>
                <a:gd name="T9" fmla="*/ 0 h 21"/>
                <a:gd name="T10" fmla="*/ 113 w 254"/>
                <a:gd name="T11" fmla="*/ 0 h 21"/>
                <a:gd name="T12" fmla="*/ 84 w 254"/>
                <a:gd name="T13" fmla="*/ 2 h 21"/>
                <a:gd name="T14" fmla="*/ 56 w 254"/>
                <a:gd name="T15" fmla="*/ 7 h 21"/>
                <a:gd name="T16" fmla="*/ 28 w 254"/>
                <a:gd name="T17" fmla="*/ 13 h 21"/>
                <a:gd name="T18" fmla="*/ 0 w 254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4" h="21">
                  <a:moveTo>
                    <a:pt x="254" y="21"/>
                  </a:moveTo>
                  <a:lnTo>
                    <a:pt x="227" y="13"/>
                  </a:lnTo>
                  <a:lnTo>
                    <a:pt x="199" y="7"/>
                  </a:lnTo>
                  <a:lnTo>
                    <a:pt x="170" y="2"/>
                  </a:lnTo>
                  <a:lnTo>
                    <a:pt x="142" y="0"/>
                  </a:lnTo>
                  <a:lnTo>
                    <a:pt x="113" y="0"/>
                  </a:lnTo>
                  <a:lnTo>
                    <a:pt x="84" y="2"/>
                  </a:lnTo>
                  <a:lnTo>
                    <a:pt x="56" y="7"/>
                  </a:lnTo>
                  <a:lnTo>
                    <a:pt x="28" y="13"/>
                  </a:lnTo>
                  <a:lnTo>
                    <a:pt x="0" y="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8" name="Freeform 18"/>
            <p:cNvSpPr>
              <a:spLocks/>
            </p:cNvSpPr>
            <p:nvPr/>
          </p:nvSpPr>
          <p:spPr bwMode="auto">
            <a:xfrm>
              <a:off x="2106633" y="1117033"/>
              <a:ext cx="440597" cy="94002"/>
            </a:xfrm>
            <a:custGeom>
              <a:avLst/>
              <a:gdLst>
                <a:gd name="T0" fmla="*/ 127 w 127"/>
                <a:gd name="T1" fmla="*/ 21 h 21"/>
                <a:gd name="T2" fmla="*/ 123 w 127"/>
                <a:gd name="T3" fmla="*/ 18 h 21"/>
                <a:gd name="T4" fmla="*/ 120 w 127"/>
                <a:gd name="T5" fmla="*/ 16 h 21"/>
                <a:gd name="T6" fmla="*/ 116 w 127"/>
                <a:gd name="T7" fmla="*/ 13 h 21"/>
                <a:gd name="T8" fmla="*/ 112 w 127"/>
                <a:gd name="T9" fmla="*/ 11 h 21"/>
                <a:gd name="T10" fmla="*/ 108 w 127"/>
                <a:gd name="T11" fmla="*/ 9 h 21"/>
                <a:gd name="T12" fmla="*/ 104 w 127"/>
                <a:gd name="T13" fmla="*/ 8 h 21"/>
                <a:gd name="T14" fmla="*/ 99 w 127"/>
                <a:gd name="T15" fmla="*/ 6 h 21"/>
                <a:gd name="T16" fmla="*/ 95 w 127"/>
                <a:gd name="T17" fmla="*/ 5 h 21"/>
                <a:gd name="T18" fmla="*/ 91 w 127"/>
                <a:gd name="T19" fmla="*/ 3 h 21"/>
                <a:gd name="T20" fmla="*/ 86 w 127"/>
                <a:gd name="T21" fmla="*/ 2 h 21"/>
                <a:gd name="T22" fmla="*/ 82 w 127"/>
                <a:gd name="T23" fmla="*/ 1 h 21"/>
                <a:gd name="T24" fmla="*/ 77 w 127"/>
                <a:gd name="T25" fmla="*/ 1 h 21"/>
                <a:gd name="T26" fmla="*/ 73 w 127"/>
                <a:gd name="T27" fmla="*/ 1 h 21"/>
                <a:gd name="T28" fmla="*/ 68 w 127"/>
                <a:gd name="T29" fmla="*/ 0 h 21"/>
                <a:gd name="T30" fmla="*/ 64 w 127"/>
                <a:gd name="T31" fmla="*/ 0 h 21"/>
                <a:gd name="T32" fmla="*/ 59 w 127"/>
                <a:gd name="T33" fmla="*/ 0 h 21"/>
                <a:gd name="T34" fmla="*/ 55 w 127"/>
                <a:gd name="T35" fmla="*/ 1 h 21"/>
                <a:gd name="T36" fmla="*/ 50 w 127"/>
                <a:gd name="T37" fmla="*/ 1 h 21"/>
                <a:gd name="T38" fmla="*/ 46 w 127"/>
                <a:gd name="T39" fmla="*/ 1 h 21"/>
                <a:gd name="T40" fmla="*/ 41 w 127"/>
                <a:gd name="T41" fmla="*/ 2 h 21"/>
                <a:gd name="T42" fmla="*/ 37 w 127"/>
                <a:gd name="T43" fmla="*/ 3 h 21"/>
                <a:gd name="T44" fmla="*/ 32 w 127"/>
                <a:gd name="T45" fmla="*/ 5 h 21"/>
                <a:gd name="T46" fmla="*/ 28 w 127"/>
                <a:gd name="T47" fmla="*/ 6 h 21"/>
                <a:gd name="T48" fmla="*/ 24 w 127"/>
                <a:gd name="T49" fmla="*/ 8 h 21"/>
                <a:gd name="T50" fmla="*/ 20 w 127"/>
                <a:gd name="T51" fmla="*/ 9 h 21"/>
                <a:gd name="T52" fmla="*/ 16 w 127"/>
                <a:gd name="T53" fmla="*/ 11 h 21"/>
                <a:gd name="T54" fmla="*/ 12 w 127"/>
                <a:gd name="T55" fmla="*/ 13 h 21"/>
                <a:gd name="T56" fmla="*/ 8 w 127"/>
                <a:gd name="T57" fmla="*/ 16 h 21"/>
                <a:gd name="T58" fmla="*/ 4 w 127"/>
                <a:gd name="T59" fmla="*/ 18 h 21"/>
                <a:gd name="T60" fmla="*/ 0 w 127"/>
                <a:gd name="T6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21">
                  <a:moveTo>
                    <a:pt x="127" y="21"/>
                  </a:moveTo>
                  <a:lnTo>
                    <a:pt x="123" y="18"/>
                  </a:lnTo>
                  <a:lnTo>
                    <a:pt x="120" y="16"/>
                  </a:lnTo>
                  <a:lnTo>
                    <a:pt x="116" y="13"/>
                  </a:lnTo>
                  <a:lnTo>
                    <a:pt x="112" y="11"/>
                  </a:lnTo>
                  <a:lnTo>
                    <a:pt x="108" y="9"/>
                  </a:lnTo>
                  <a:lnTo>
                    <a:pt x="104" y="8"/>
                  </a:lnTo>
                  <a:lnTo>
                    <a:pt x="99" y="6"/>
                  </a:lnTo>
                  <a:lnTo>
                    <a:pt x="95" y="5"/>
                  </a:lnTo>
                  <a:lnTo>
                    <a:pt x="91" y="3"/>
                  </a:lnTo>
                  <a:lnTo>
                    <a:pt x="86" y="2"/>
                  </a:lnTo>
                  <a:lnTo>
                    <a:pt x="82" y="1"/>
                  </a:lnTo>
                  <a:lnTo>
                    <a:pt x="77" y="1"/>
                  </a:lnTo>
                  <a:lnTo>
                    <a:pt x="73" y="1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5" y="1"/>
                  </a:lnTo>
                  <a:lnTo>
                    <a:pt x="50" y="1"/>
                  </a:lnTo>
                  <a:lnTo>
                    <a:pt x="46" y="1"/>
                  </a:lnTo>
                  <a:lnTo>
                    <a:pt x="41" y="2"/>
                  </a:lnTo>
                  <a:lnTo>
                    <a:pt x="37" y="3"/>
                  </a:lnTo>
                  <a:lnTo>
                    <a:pt x="32" y="5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9"/>
                  </a:lnTo>
                  <a:lnTo>
                    <a:pt x="16" y="11"/>
                  </a:lnTo>
                  <a:lnTo>
                    <a:pt x="12" y="13"/>
                  </a:lnTo>
                  <a:lnTo>
                    <a:pt x="8" y="16"/>
                  </a:lnTo>
                  <a:lnTo>
                    <a:pt x="4" y="18"/>
                  </a:lnTo>
                  <a:lnTo>
                    <a:pt x="0" y="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9" name="Freeform 19"/>
            <p:cNvSpPr>
              <a:spLocks/>
            </p:cNvSpPr>
            <p:nvPr/>
          </p:nvSpPr>
          <p:spPr bwMode="auto">
            <a:xfrm>
              <a:off x="3428420" y="1117033"/>
              <a:ext cx="440597" cy="94002"/>
            </a:xfrm>
            <a:custGeom>
              <a:avLst/>
              <a:gdLst>
                <a:gd name="T0" fmla="*/ 127 w 127"/>
                <a:gd name="T1" fmla="*/ 21 h 21"/>
                <a:gd name="T2" fmla="*/ 121 w 127"/>
                <a:gd name="T3" fmla="*/ 17 h 21"/>
                <a:gd name="T4" fmla="*/ 115 w 127"/>
                <a:gd name="T5" fmla="*/ 13 h 21"/>
                <a:gd name="T6" fmla="*/ 109 w 127"/>
                <a:gd name="T7" fmla="*/ 10 h 21"/>
                <a:gd name="T8" fmla="*/ 102 w 127"/>
                <a:gd name="T9" fmla="*/ 7 h 21"/>
                <a:gd name="T10" fmla="*/ 95 w 127"/>
                <a:gd name="T11" fmla="*/ 5 h 21"/>
                <a:gd name="T12" fmla="*/ 88 w 127"/>
                <a:gd name="T13" fmla="*/ 3 h 21"/>
                <a:gd name="T14" fmla="*/ 81 w 127"/>
                <a:gd name="T15" fmla="*/ 1 h 21"/>
                <a:gd name="T16" fmla="*/ 74 w 127"/>
                <a:gd name="T17" fmla="*/ 1 h 21"/>
                <a:gd name="T18" fmla="*/ 67 w 127"/>
                <a:gd name="T19" fmla="*/ 0 h 21"/>
                <a:gd name="T20" fmla="*/ 60 w 127"/>
                <a:gd name="T21" fmla="*/ 0 h 21"/>
                <a:gd name="T22" fmla="*/ 53 w 127"/>
                <a:gd name="T23" fmla="*/ 1 h 21"/>
                <a:gd name="T24" fmla="*/ 46 w 127"/>
                <a:gd name="T25" fmla="*/ 1 h 21"/>
                <a:gd name="T26" fmla="*/ 39 w 127"/>
                <a:gd name="T27" fmla="*/ 3 h 21"/>
                <a:gd name="T28" fmla="*/ 32 w 127"/>
                <a:gd name="T29" fmla="*/ 5 h 21"/>
                <a:gd name="T30" fmla="*/ 25 w 127"/>
                <a:gd name="T31" fmla="*/ 7 h 21"/>
                <a:gd name="T32" fmla="*/ 18 w 127"/>
                <a:gd name="T33" fmla="*/ 10 h 21"/>
                <a:gd name="T34" fmla="*/ 12 w 127"/>
                <a:gd name="T35" fmla="*/ 13 h 21"/>
                <a:gd name="T36" fmla="*/ 6 w 127"/>
                <a:gd name="T37" fmla="*/ 17 h 21"/>
                <a:gd name="T38" fmla="*/ 0 w 127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" h="21">
                  <a:moveTo>
                    <a:pt x="127" y="21"/>
                  </a:moveTo>
                  <a:lnTo>
                    <a:pt x="121" y="17"/>
                  </a:lnTo>
                  <a:lnTo>
                    <a:pt x="115" y="13"/>
                  </a:lnTo>
                  <a:lnTo>
                    <a:pt x="109" y="10"/>
                  </a:lnTo>
                  <a:lnTo>
                    <a:pt x="102" y="7"/>
                  </a:lnTo>
                  <a:lnTo>
                    <a:pt x="95" y="5"/>
                  </a:lnTo>
                  <a:lnTo>
                    <a:pt x="88" y="3"/>
                  </a:lnTo>
                  <a:lnTo>
                    <a:pt x="81" y="1"/>
                  </a:lnTo>
                  <a:lnTo>
                    <a:pt x="74" y="1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53" y="1"/>
                  </a:lnTo>
                  <a:lnTo>
                    <a:pt x="46" y="1"/>
                  </a:lnTo>
                  <a:lnTo>
                    <a:pt x="39" y="3"/>
                  </a:lnTo>
                  <a:lnTo>
                    <a:pt x="32" y="5"/>
                  </a:lnTo>
                  <a:lnTo>
                    <a:pt x="25" y="7"/>
                  </a:lnTo>
                  <a:lnTo>
                    <a:pt x="18" y="10"/>
                  </a:lnTo>
                  <a:lnTo>
                    <a:pt x="12" y="13"/>
                  </a:lnTo>
                  <a:lnTo>
                    <a:pt x="6" y="17"/>
                  </a:lnTo>
                  <a:lnTo>
                    <a:pt x="0" y="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80" name="Line 20"/>
            <p:cNvSpPr>
              <a:spLocks noChangeShapeType="1"/>
            </p:cNvSpPr>
            <p:nvPr/>
          </p:nvSpPr>
          <p:spPr bwMode="auto">
            <a:xfrm>
              <a:off x="2328665" y="1117033"/>
              <a:ext cx="132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cxnSp>
          <p:nvCxnSpPr>
            <p:cNvPr id="581" name="Straight Connector 580"/>
            <p:cNvCxnSpPr/>
            <p:nvPr/>
          </p:nvCxnSpPr>
          <p:spPr>
            <a:xfrm>
              <a:off x="2987824" y="836712"/>
              <a:ext cx="0" cy="4610384"/>
            </a:xfrm>
            <a:prstGeom prst="line">
              <a:avLst/>
            </a:prstGeom>
            <a:ln w="952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0" name="Group 629"/>
          <p:cNvGrpSpPr>
            <a:grpSpLocks noChangeAspect="1"/>
          </p:cNvGrpSpPr>
          <p:nvPr/>
        </p:nvGrpSpPr>
        <p:grpSpPr>
          <a:xfrm flipH="1">
            <a:off x="1912910" y="1176544"/>
            <a:ext cx="432000" cy="895134"/>
            <a:chOff x="2915816" y="1124744"/>
            <a:chExt cx="1898501" cy="3933824"/>
          </a:xfrm>
        </p:grpSpPr>
        <p:sp>
          <p:nvSpPr>
            <p:cNvPr id="631" name="Line 5"/>
            <p:cNvSpPr>
              <a:spLocks noChangeShapeType="1"/>
            </p:cNvSpPr>
            <p:nvPr/>
          </p:nvSpPr>
          <p:spPr bwMode="auto">
            <a:xfrm flipH="1">
              <a:off x="3391041" y="1909589"/>
              <a:ext cx="9480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2" name="Line 6"/>
            <p:cNvSpPr>
              <a:spLocks noChangeShapeType="1"/>
            </p:cNvSpPr>
            <p:nvPr/>
          </p:nvSpPr>
          <p:spPr bwMode="auto">
            <a:xfrm>
              <a:off x="4339092" y="1909589"/>
              <a:ext cx="475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3" name="Line 7"/>
            <p:cNvSpPr>
              <a:spLocks noChangeShapeType="1"/>
            </p:cNvSpPr>
            <p:nvPr/>
          </p:nvSpPr>
          <p:spPr bwMode="auto">
            <a:xfrm flipV="1">
              <a:off x="4814317" y="1340760"/>
              <a:ext cx="0" cy="568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4" name="Line 8"/>
            <p:cNvSpPr>
              <a:spLocks noChangeShapeType="1"/>
            </p:cNvSpPr>
            <p:nvPr/>
          </p:nvSpPr>
          <p:spPr bwMode="auto">
            <a:xfrm flipH="1">
              <a:off x="2915816" y="1909589"/>
              <a:ext cx="475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5" name="Line 9"/>
            <p:cNvSpPr>
              <a:spLocks noChangeShapeType="1"/>
            </p:cNvSpPr>
            <p:nvPr/>
          </p:nvSpPr>
          <p:spPr bwMode="auto">
            <a:xfrm flipV="1">
              <a:off x="2915816" y="1340760"/>
              <a:ext cx="0" cy="568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6" name="Freeform 10"/>
            <p:cNvSpPr>
              <a:spLocks/>
            </p:cNvSpPr>
            <p:nvPr/>
          </p:nvSpPr>
          <p:spPr bwMode="auto">
            <a:xfrm>
              <a:off x="3391041" y="1263956"/>
              <a:ext cx="948051" cy="76804"/>
            </a:xfrm>
            <a:custGeom>
              <a:avLst/>
              <a:gdLst>
                <a:gd name="T0" fmla="*/ 395 w 395"/>
                <a:gd name="T1" fmla="*/ 32 h 32"/>
                <a:gd name="T2" fmla="*/ 363 w 395"/>
                <a:gd name="T3" fmla="*/ 22 h 32"/>
                <a:gd name="T4" fmla="*/ 331 w 395"/>
                <a:gd name="T5" fmla="*/ 14 h 32"/>
                <a:gd name="T6" fmla="*/ 298 w 395"/>
                <a:gd name="T7" fmla="*/ 8 h 32"/>
                <a:gd name="T8" fmla="*/ 265 w 395"/>
                <a:gd name="T9" fmla="*/ 3 h 32"/>
                <a:gd name="T10" fmla="*/ 231 w 395"/>
                <a:gd name="T11" fmla="*/ 1 h 32"/>
                <a:gd name="T12" fmla="*/ 198 w 395"/>
                <a:gd name="T13" fmla="*/ 0 h 32"/>
                <a:gd name="T14" fmla="*/ 164 w 395"/>
                <a:gd name="T15" fmla="*/ 1 h 32"/>
                <a:gd name="T16" fmla="*/ 130 w 395"/>
                <a:gd name="T17" fmla="*/ 3 h 32"/>
                <a:gd name="T18" fmla="*/ 97 w 395"/>
                <a:gd name="T19" fmla="*/ 8 h 32"/>
                <a:gd name="T20" fmla="*/ 64 w 395"/>
                <a:gd name="T21" fmla="*/ 14 h 32"/>
                <a:gd name="T22" fmla="*/ 32 w 395"/>
                <a:gd name="T23" fmla="*/ 22 h 32"/>
                <a:gd name="T24" fmla="*/ 0 w 395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32">
                  <a:moveTo>
                    <a:pt x="395" y="32"/>
                  </a:moveTo>
                  <a:lnTo>
                    <a:pt x="363" y="22"/>
                  </a:lnTo>
                  <a:lnTo>
                    <a:pt x="331" y="14"/>
                  </a:lnTo>
                  <a:lnTo>
                    <a:pt x="298" y="8"/>
                  </a:lnTo>
                  <a:lnTo>
                    <a:pt x="265" y="3"/>
                  </a:lnTo>
                  <a:lnTo>
                    <a:pt x="231" y="1"/>
                  </a:lnTo>
                  <a:lnTo>
                    <a:pt x="198" y="0"/>
                  </a:lnTo>
                  <a:lnTo>
                    <a:pt x="164" y="1"/>
                  </a:lnTo>
                  <a:lnTo>
                    <a:pt x="130" y="3"/>
                  </a:lnTo>
                  <a:lnTo>
                    <a:pt x="97" y="8"/>
                  </a:lnTo>
                  <a:lnTo>
                    <a:pt x="64" y="14"/>
                  </a:lnTo>
                  <a:lnTo>
                    <a:pt x="32" y="22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7" name="Freeform 11"/>
            <p:cNvSpPr>
              <a:spLocks/>
            </p:cNvSpPr>
            <p:nvPr/>
          </p:nvSpPr>
          <p:spPr bwMode="auto">
            <a:xfrm>
              <a:off x="2915816" y="1263956"/>
              <a:ext cx="475225" cy="76804"/>
            </a:xfrm>
            <a:custGeom>
              <a:avLst/>
              <a:gdLst>
                <a:gd name="T0" fmla="*/ 198 w 198"/>
                <a:gd name="T1" fmla="*/ 32 h 32"/>
                <a:gd name="T2" fmla="*/ 190 w 198"/>
                <a:gd name="T3" fmla="*/ 27 h 32"/>
                <a:gd name="T4" fmla="*/ 183 w 198"/>
                <a:gd name="T5" fmla="*/ 22 h 32"/>
                <a:gd name="T6" fmla="*/ 175 w 198"/>
                <a:gd name="T7" fmla="*/ 18 h 32"/>
                <a:gd name="T8" fmla="*/ 167 w 198"/>
                <a:gd name="T9" fmla="*/ 14 h 32"/>
                <a:gd name="T10" fmla="*/ 159 w 198"/>
                <a:gd name="T11" fmla="*/ 11 h 32"/>
                <a:gd name="T12" fmla="*/ 151 w 198"/>
                <a:gd name="T13" fmla="*/ 8 h 32"/>
                <a:gd name="T14" fmla="*/ 142 w 198"/>
                <a:gd name="T15" fmla="*/ 5 h 32"/>
                <a:gd name="T16" fmla="*/ 134 w 198"/>
                <a:gd name="T17" fmla="*/ 4 h 32"/>
                <a:gd name="T18" fmla="*/ 125 w 198"/>
                <a:gd name="T19" fmla="*/ 2 h 32"/>
                <a:gd name="T20" fmla="*/ 116 w 198"/>
                <a:gd name="T21" fmla="*/ 1 h 32"/>
                <a:gd name="T22" fmla="*/ 108 w 198"/>
                <a:gd name="T23" fmla="*/ 0 h 32"/>
                <a:gd name="T24" fmla="*/ 99 w 198"/>
                <a:gd name="T25" fmla="*/ 0 h 32"/>
                <a:gd name="T26" fmla="*/ 90 w 198"/>
                <a:gd name="T27" fmla="*/ 0 h 32"/>
                <a:gd name="T28" fmla="*/ 81 w 198"/>
                <a:gd name="T29" fmla="*/ 1 h 32"/>
                <a:gd name="T30" fmla="*/ 72 w 198"/>
                <a:gd name="T31" fmla="*/ 2 h 32"/>
                <a:gd name="T32" fmla="*/ 64 w 198"/>
                <a:gd name="T33" fmla="*/ 4 h 32"/>
                <a:gd name="T34" fmla="*/ 55 w 198"/>
                <a:gd name="T35" fmla="*/ 5 h 32"/>
                <a:gd name="T36" fmla="*/ 47 w 198"/>
                <a:gd name="T37" fmla="*/ 8 h 32"/>
                <a:gd name="T38" fmla="*/ 39 w 198"/>
                <a:gd name="T39" fmla="*/ 11 h 32"/>
                <a:gd name="T40" fmla="*/ 30 w 198"/>
                <a:gd name="T41" fmla="*/ 14 h 32"/>
                <a:gd name="T42" fmla="*/ 22 w 198"/>
                <a:gd name="T43" fmla="*/ 18 h 32"/>
                <a:gd name="T44" fmla="*/ 15 w 198"/>
                <a:gd name="T45" fmla="*/ 22 h 32"/>
                <a:gd name="T46" fmla="*/ 7 w 198"/>
                <a:gd name="T47" fmla="*/ 27 h 32"/>
                <a:gd name="T48" fmla="*/ 0 w 198"/>
                <a:gd name="T4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32">
                  <a:moveTo>
                    <a:pt x="198" y="32"/>
                  </a:moveTo>
                  <a:lnTo>
                    <a:pt x="190" y="27"/>
                  </a:lnTo>
                  <a:lnTo>
                    <a:pt x="183" y="22"/>
                  </a:lnTo>
                  <a:lnTo>
                    <a:pt x="175" y="18"/>
                  </a:lnTo>
                  <a:lnTo>
                    <a:pt x="167" y="14"/>
                  </a:lnTo>
                  <a:lnTo>
                    <a:pt x="159" y="11"/>
                  </a:lnTo>
                  <a:lnTo>
                    <a:pt x="151" y="8"/>
                  </a:lnTo>
                  <a:lnTo>
                    <a:pt x="142" y="5"/>
                  </a:lnTo>
                  <a:lnTo>
                    <a:pt x="134" y="4"/>
                  </a:lnTo>
                  <a:lnTo>
                    <a:pt x="125" y="2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4" y="4"/>
                  </a:lnTo>
                  <a:lnTo>
                    <a:pt x="55" y="5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0" y="14"/>
                  </a:lnTo>
                  <a:lnTo>
                    <a:pt x="22" y="18"/>
                  </a:lnTo>
                  <a:lnTo>
                    <a:pt x="15" y="22"/>
                  </a:lnTo>
                  <a:lnTo>
                    <a:pt x="7" y="27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8" name="Freeform 12"/>
            <p:cNvSpPr>
              <a:spLocks/>
            </p:cNvSpPr>
            <p:nvPr/>
          </p:nvSpPr>
          <p:spPr bwMode="auto">
            <a:xfrm>
              <a:off x="4339092" y="1263956"/>
              <a:ext cx="475225" cy="76804"/>
            </a:xfrm>
            <a:custGeom>
              <a:avLst/>
              <a:gdLst>
                <a:gd name="T0" fmla="*/ 198 w 198"/>
                <a:gd name="T1" fmla="*/ 32 h 32"/>
                <a:gd name="T2" fmla="*/ 191 w 198"/>
                <a:gd name="T3" fmla="*/ 27 h 32"/>
                <a:gd name="T4" fmla="*/ 183 w 198"/>
                <a:gd name="T5" fmla="*/ 22 h 32"/>
                <a:gd name="T6" fmla="*/ 176 w 198"/>
                <a:gd name="T7" fmla="*/ 18 h 32"/>
                <a:gd name="T8" fmla="*/ 168 w 198"/>
                <a:gd name="T9" fmla="*/ 14 h 32"/>
                <a:gd name="T10" fmla="*/ 159 w 198"/>
                <a:gd name="T11" fmla="*/ 11 h 32"/>
                <a:gd name="T12" fmla="*/ 151 w 198"/>
                <a:gd name="T13" fmla="*/ 8 h 32"/>
                <a:gd name="T14" fmla="*/ 143 w 198"/>
                <a:gd name="T15" fmla="*/ 5 h 32"/>
                <a:gd name="T16" fmla="*/ 134 w 198"/>
                <a:gd name="T17" fmla="*/ 4 h 32"/>
                <a:gd name="T18" fmla="*/ 126 w 198"/>
                <a:gd name="T19" fmla="*/ 2 h 32"/>
                <a:gd name="T20" fmla="*/ 117 w 198"/>
                <a:gd name="T21" fmla="*/ 1 h 32"/>
                <a:gd name="T22" fmla="*/ 108 w 198"/>
                <a:gd name="T23" fmla="*/ 0 h 32"/>
                <a:gd name="T24" fmla="*/ 99 w 198"/>
                <a:gd name="T25" fmla="*/ 0 h 32"/>
                <a:gd name="T26" fmla="*/ 90 w 198"/>
                <a:gd name="T27" fmla="*/ 0 h 32"/>
                <a:gd name="T28" fmla="*/ 82 w 198"/>
                <a:gd name="T29" fmla="*/ 1 h 32"/>
                <a:gd name="T30" fmla="*/ 73 w 198"/>
                <a:gd name="T31" fmla="*/ 2 h 32"/>
                <a:gd name="T32" fmla="*/ 64 w 198"/>
                <a:gd name="T33" fmla="*/ 4 h 32"/>
                <a:gd name="T34" fmla="*/ 56 w 198"/>
                <a:gd name="T35" fmla="*/ 5 h 32"/>
                <a:gd name="T36" fmla="*/ 47 w 198"/>
                <a:gd name="T37" fmla="*/ 8 h 32"/>
                <a:gd name="T38" fmla="*/ 39 w 198"/>
                <a:gd name="T39" fmla="*/ 11 h 32"/>
                <a:gd name="T40" fmla="*/ 31 w 198"/>
                <a:gd name="T41" fmla="*/ 14 h 32"/>
                <a:gd name="T42" fmla="*/ 23 w 198"/>
                <a:gd name="T43" fmla="*/ 18 h 32"/>
                <a:gd name="T44" fmla="*/ 15 w 198"/>
                <a:gd name="T45" fmla="*/ 22 h 32"/>
                <a:gd name="T46" fmla="*/ 8 w 198"/>
                <a:gd name="T47" fmla="*/ 27 h 32"/>
                <a:gd name="T48" fmla="*/ 0 w 198"/>
                <a:gd name="T4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32">
                  <a:moveTo>
                    <a:pt x="198" y="32"/>
                  </a:moveTo>
                  <a:lnTo>
                    <a:pt x="191" y="27"/>
                  </a:lnTo>
                  <a:lnTo>
                    <a:pt x="183" y="22"/>
                  </a:lnTo>
                  <a:lnTo>
                    <a:pt x="176" y="18"/>
                  </a:lnTo>
                  <a:lnTo>
                    <a:pt x="168" y="14"/>
                  </a:lnTo>
                  <a:lnTo>
                    <a:pt x="159" y="11"/>
                  </a:lnTo>
                  <a:lnTo>
                    <a:pt x="151" y="8"/>
                  </a:lnTo>
                  <a:lnTo>
                    <a:pt x="143" y="5"/>
                  </a:lnTo>
                  <a:lnTo>
                    <a:pt x="134" y="4"/>
                  </a:lnTo>
                  <a:lnTo>
                    <a:pt x="126" y="2"/>
                  </a:lnTo>
                  <a:lnTo>
                    <a:pt x="117" y="1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82" y="1"/>
                  </a:lnTo>
                  <a:lnTo>
                    <a:pt x="73" y="2"/>
                  </a:lnTo>
                  <a:lnTo>
                    <a:pt x="64" y="4"/>
                  </a:lnTo>
                  <a:lnTo>
                    <a:pt x="56" y="5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1" y="14"/>
                  </a:lnTo>
                  <a:lnTo>
                    <a:pt x="23" y="18"/>
                  </a:lnTo>
                  <a:lnTo>
                    <a:pt x="15" y="22"/>
                  </a:lnTo>
                  <a:lnTo>
                    <a:pt x="8" y="27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9" name="Line 13"/>
            <p:cNvSpPr>
              <a:spLocks noChangeShapeType="1"/>
            </p:cNvSpPr>
            <p:nvPr/>
          </p:nvSpPr>
          <p:spPr bwMode="auto">
            <a:xfrm flipH="1">
              <a:off x="3153429" y="1263956"/>
              <a:ext cx="1423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0" name="Line 14"/>
            <p:cNvSpPr>
              <a:spLocks noChangeShapeType="1"/>
            </p:cNvSpPr>
            <p:nvPr/>
          </p:nvSpPr>
          <p:spPr bwMode="auto">
            <a:xfrm flipV="1">
              <a:off x="4279088" y="1909589"/>
              <a:ext cx="0" cy="818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1" name="Line 15"/>
            <p:cNvSpPr>
              <a:spLocks noChangeShapeType="1"/>
            </p:cNvSpPr>
            <p:nvPr/>
          </p:nvSpPr>
          <p:spPr bwMode="auto">
            <a:xfrm flipV="1">
              <a:off x="3448644" y="1909589"/>
              <a:ext cx="0" cy="818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2" name="Line 16"/>
            <p:cNvSpPr>
              <a:spLocks noChangeShapeType="1"/>
            </p:cNvSpPr>
            <p:nvPr/>
          </p:nvSpPr>
          <p:spPr bwMode="auto">
            <a:xfrm flipH="1">
              <a:off x="3391041" y="2728033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3" name="Line 17"/>
            <p:cNvSpPr>
              <a:spLocks noChangeShapeType="1"/>
            </p:cNvSpPr>
            <p:nvPr/>
          </p:nvSpPr>
          <p:spPr bwMode="auto">
            <a:xfrm>
              <a:off x="4279088" y="2728033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4" name="Line 18"/>
            <p:cNvSpPr>
              <a:spLocks noChangeShapeType="1"/>
            </p:cNvSpPr>
            <p:nvPr/>
          </p:nvSpPr>
          <p:spPr bwMode="auto">
            <a:xfrm>
              <a:off x="3448644" y="2728033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5" name="Line 19"/>
            <p:cNvSpPr>
              <a:spLocks noChangeShapeType="1"/>
            </p:cNvSpPr>
            <p:nvPr/>
          </p:nvSpPr>
          <p:spPr bwMode="auto">
            <a:xfrm>
              <a:off x="3391041" y="1263956"/>
              <a:ext cx="0" cy="3578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6" name="Line 20"/>
            <p:cNvSpPr>
              <a:spLocks noChangeShapeType="1"/>
            </p:cNvSpPr>
            <p:nvPr/>
          </p:nvSpPr>
          <p:spPr bwMode="auto">
            <a:xfrm>
              <a:off x="3448644" y="4902548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7" name="Line 21"/>
            <p:cNvSpPr>
              <a:spLocks noChangeShapeType="1"/>
            </p:cNvSpPr>
            <p:nvPr/>
          </p:nvSpPr>
          <p:spPr bwMode="auto">
            <a:xfrm flipV="1">
              <a:off x="4339092" y="1263956"/>
              <a:ext cx="0" cy="3578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8" name="Line 22"/>
            <p:cNvSpPr>
              <a:spLocks noChangeShapeType="1"/>
            </p:cNvSpPr>
            <p:nvPr/>
          </p:nvSpPr>
          <p:spPr bwMode="auto">
            <a:xfrm>
              <a:off x="3448644" y="3704884"/>
              <a:ext cx="0" cy="1137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9" name="Line 23"/>
            <p:cNvSpPr>
              <a:spLocks noChangeShapeType="1"/>
            </p:cNvSpPr>
            <p:nvPr/>
          </p:nvSpPr>
          <p:spPr bwMode="auto">
            <a:xfrm>
              <a:off x="3391041" y="4842544"/>
              <a:ext cx="9480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0" name="Line 24"/>
            <p:cNvSpPr>
              <a:spLocks noChangeShapeType="1"/>
            </p:cNvSpPr>
            <p:nvPr/>
          </p:nvSpPr>
          <p:spPr bwMode="auto">
            <a:xfrm>
              <a:off x="3391041" y="4842544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1" name="Line 25"/>
            <p:cNvSpPr>
              <a:spLocks noChangeShapeType="1"/>
            </p:cNvSpPr>
            <p:nvPr/>
          </p:nvSpPr>
          <p:spPr bwMode="auto">
            <a:xfrm>
              <a:off x="4279088" y="3704884"/>
              <a:ext cx="0" cy="1137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2" name="Line 26"/>
            <p:cNvSpPr>
              <a:spLocks noChangeShapeType="1"/>
            </p:cNvSpPr>
            <p:nvPr/>
          </p:nvSpPr>
          <p:spPr bwMode="auto">
            <a:xfrm flipV="1">
              <a:off x="4279088" y="4842544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3" name="Line 27"/>
            <p:cNvSpPr>
              <a:spLocks noChangeShapeType="1"/>
            </p:cNvSpPr>
            <p:nvPr/>
          </p:nvSpPr>
          <p:spPr bwMode="auto">
            <a:xfrm flipH="1" flipV="1">
              <a:off x="3391041" y="3644881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4" name="Line 28"/>
            <p:cNvSpPr>
              <a:spLocks noChangeShapeType="1"/>
            </p:cNvSpPr>
            <p:nvPr/>
          </p:nvSpPr>
          <p:spPr bwMode="auto">
            <a:xfrm flipV="1">
              <a:off x="4279088" y="3644881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5" name="Freeform 29"/>
            <p:cNvSpPr>
              <a:spLocks/>
            </p:cNvSpPr>
            <p:nvPr/>
          </p:nvSpPr>
          <p:spPr bwMode="auto">
            <a:xfrm>
              <a:off x="3391041" y="1196752"/>
              <a:ext cx="948051" cy="67204"/>
            </a:xfrm>
            <a:custGeom>
              <a:avLst/>
              <a:gdLst>
                <a:gd name="T0" fmla="*/ 395 w 395"/>
                <a:gd name="T1" fmla="*/ 28 h 28"/>
                <a:gd name="T2" fmla="*/ 368 w 395"/>
                <a:gd name="T3" fmla="*/ 20 h 28"/>
                <a:gd name="T4" fmla="*/ 340 w 395"/>
                <a:gd name="T5" fmla="*/ 14 h 28"/>
                <a:gd name="T6" fmla="*/ 312 w 395"/>
                <a:gd name="T7" fmla="*/ 9 h 28"/>
                <a:gd name="T8" fmla="*/ 283 w 395"/>
                <a:gd name="T9" fmla="*/ 5 h 28"/>
                <a:gd name="T10" fmla="*/ 255 w 395"/>
                <a:gd name="T11" fmla="*/ 2 h 28"/>
                <a:gd name="T12" fmla="*/ 226 w 395"/>
                <a:gd name="T13" fmla="*/ 1 h 28"/>
                <a:gd name="T14" fmla="*/ 198 w 395"/>
                <a:gd name="T15" fmla="*/ 0 h 28"/>
                <a:gd name="T16" fmla="*/ 169 w 395"/>
                <a:gd name="T17" fmla="*/ 1 h 28"/>
                <a:gd name="T18" fmla="*/ 140 w 395"/>
                <a:gd name="T19" fmla="*/ 2 h 28"/>
                <a:gd name="T20" fmla="*/ 112 w 395"/>
                <a:gd name="T21" fmla="*/ 5 h 28"/>
                <a:gd name="T22" fmla="*/ 83 w 395"/>
                <a:gd name="T23" fmla="*/ 9 h 28"/>
                <a:gd name="T24" fmla="*/ 55 w 395"/>
                <a:gd name="T25" fmla="*/ 14 h 28"/>
                <a:gd name="T26" fmla="*/ 27 w 395"/>
                <a:gd name="T27" fmla="*/ 20 h 28"/>
                <a:gd name="T28" fmla="*/ 0 w 395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5" h="28">
                  <a:moveTo>
                    <a:pt x="395" y="28"/>
                  </a:moveTo>
                  <a:lnTo>
                    <a:pt x="368" y="20"/>
                  </a:lnTo>
                  <a:lnTo>
                    <a:pt x="340" y="14"/>
                  </a:lnTo>
                  <a:lnTo>
                    <a:pt x="312" y="9"/>
                  </a:lnTo>
                  <a:lnTo>
                    <a:pt x="283" y="5"/>
                  </a:lnTo>
                  <a:lnTo>
                    <a:pt x="255" y="2"/>
                  </a:lnTo>
                  <a:lnTo>
                    <a:pt x="226" y="1"/>
                  </a:lnTo>
                  <a:lnTo>
                    <a:pt x="198" y="0"/>
                  </a:lnTo>
                  <a:lnTo>
                    <a:pt x="169" y="1"/>
                  </a:lnTo>
                  <a:lnTo>
                    <a:pt x="140" y="2"/>
                  </a:lnTo>
                  <a:lnTo>
                    <a:pt x="112" y="5"/>
                  </a:lnTo>
                  <a:lnTo>
                    <a:pt x="83" y="9"/>
                  </a:lnTo>
                  <a:lnTo>
                    <a:pt x="55" y="14"/>
                  </a:lnTo>
                  <a:lnTo>
                    <a:pt x="27" y="20"/>
                  </a:lnTo>
                  <a:lnTo>
                    <a:pt x="0" y="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cxnSp>
          <p:nvCxnSpPr>
            <p:cNvPr id="656" name="Straight Connector 655"/>
            <p:cNvCxnSpPr/>
            <p:nvPr/>
          </p:nvCxnSpPr>
          <p:spPr>
            <a:xfrm>
              <a:off x="3859540" y="1124744"/>
              <a:ext cx="0" cy="3933824"/>
            </a:xfrm>
            <a:prstGeom prst="line">
              <a:avLst/>
            </a:prstGeom>
            <a:ln w="952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Line 30"/>
            <p:cNvSpPr>
              <a:spLocks noChangeShapeType="1"/>
            </p:cNvSpPr>
            <p:nvPr/>
          </p:nvSpPr>
          <p:spPr bwMode="auto">
            <a:xfrm flipH="1">
              <a:off x="3448644" y="3709964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660" name="Group 659"/>
          <p:cNvGrpSpPr>
            <a:grpSpLocks noChangeAspect="1"/>
          </p:cNvGrpSpPr>
          <p:nvPr/>
        </p:nvGrpSpPr>
        <p:grpSpPr>
          <a:xfrm flipH="1">
            <a:off x="4153347" y="1176234"/>
            <a:ext cx="432000" cy="895134"/>
            <a:chOff x="2915816" y="1124744"/>
            <a:chExt cx="1898501" cy="3933824"/>
          </a:xfrm>
        </p:grpSpPr>
        <p:sp>
          <p:nvSpPr>
            <p:cNvPr id="661" name="Line 5"/>
            <p:cNvSpPr>
              <a:spLocks noChangeShapeType="1"/>
            </p:cNvSpPr>
            <p:nvPr/>
          </p:nvSpPr>
          <p:spPr bwMode="auto">
            <a:xfrm flipH="1">
              <a:off x="3391041" y="1909589"/>
              <a:ext cx="9480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2" name="Line 6"/>
            <p:cNvSpPr>
              <a:spLocks noChangeShapeType="1"/>
            </p:cNvSpPr>
            <p:nvPr/>
          </p:nvSpPr>
          <p:spPr bwMode="auto">
            <a:xfrm>
              <a:off x="4339092" y="1909589"/>
              <a:ext cx="475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3" name="Line 7"/>
            <p:cNvSpPr>
              <a:spLocks noChangeShapeType="1"/>
            </p:cNvSpPr>
            <p:nvPr/>
          </p:nvSpPr>
          <p:spPr bwMode="auto">
            <a:xfrm flipV="1">
              <a:off x="4814317" y="1340760"/>
              <a:ext cx="0" cy="568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4" name="Line 8"/>
            <p:cNvSpPr>
              <a:spLocks noChangeShapeType="1"/>
            </p:cNvSpPr>
            <p:nvPr/>
          </p:nvSpPr>
          <p:spPr bwMode="auto">
            <a:xfrm flipH="1">
              <a:off x="2915816" y="1909589"/>
              <a:ext cx="475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5" name="Line 9"/>
            <p:cNvSpPr>
              <a:spLocks noChangeShapeType="1"/>
            </p:cNvSpPr>
            <p:nvPr/>
          </p:nvSpPr>
          <p:spPr bwMode="auto">
            <a:xfrm flipV="1">
              <a:off x="2915816" y="1340760"/>
              <a:ext cx="0" cy="568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6" name="Freeform 10"/>
            <p:cNvSpPr>
              <a:spLocks/>
            </p:cNvSpPr>
            <p:nvPr/>
          </p:nvSpPr>
          <p:spPr bwMode="auto">
            <a:xfrm>
              <a:off x="3391041" y="1263956"/>
              <a:ext cx="948051" cy="76804"/>
            </a:xfrm>
            <a:custGeom>
              <a:avLst/>
              <a:gdLst>
                <a:gd name="T0" fmla="*/ 395 w 395"/>
                <a:gd name="T1" fmla="*/ 32 h 32"/>
                <a:gd name="T2" fmla="*/ 363 w 395"/>
                <a:gd name="T3" fmla="*/ 22 h 32"/>
                <a:gd name="T4" fmla="*/ 331 w 395"/>
                <a:gd name="T5" fmla="*/ 14 h 32"/>
                <a:gd name="T6" fmla="*/ 298 w 395"/>
                <a:gd name="T7" fmla="*/ 8 h 32"/>
                <a:gd name="T8" fmla="*/ 265 w 395"/>
                <a:gd name="T9" fmla="*/ 3 h 32"/>
                <a:gd name="T10" fmla="*/ 231 w 395"/>
                <a:gd name="T11" fmla="*/ 1 h 32"/>
                <a:gd name="T12" fmla="*/ 198 w 395"/>
                <a:gd name="T13" fmla="*/ 0 h 32"/>
                <a:gd name="T14" fmla="*/ 164 w 395"/>
                <a:gd name="T15" fmla="*/ 1 h 32"/>
                <a:gd name="T16" fmla="*/ 130 w 395"/>
                <a:gd name="T17" fmla="*/ 3 h 32"/>
                <a:gd name="T18" fmla="*/ 97 w 395"/>
                <a:gd name="T19" fmla="*/ 8 h 32"/>
                <a:gd name="T20" fmla="*/ 64 w 395"/>
                <a:gd name="T21" fmla="*/ 14 h 32"/>
                <a:gd name="T22" fmla="*/ 32 w 395"/>
                <a:gd name="T23" fmla="*/ 22 h 32"/>
                <a:gd name="T24" fmla="*/ 0 w 395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32">
                  <a:moveTo>
                    <a:pt x="395" y="32"/>
                  </a:moveTo>
                  <a:lnTo>
                    <a:pt x="363" y="22"/>
                  </a:lnTo>
                  <a:lnTo>
                    <a:pt x="331" y="14"/>
                  </a:lnTo>
                  <a:lnTo>
                    <a:pt x="298" y="8"/>
                  </a:lnTo>
                  <a:lnTo>
                    <a:pt x="265" y="3"/>
                  </a:lnTo>
                  <a:lnTo>
                    <a:pt x="231" y="1"/>
                  </a:lnTo>
                  <a:lnTo>
                    <a:pt x="198" y="0"/>
                  </a:lnTo>
                  <a:lnTo>
                    <a:pt x="164" y="1"/>
                  </a:lnTo>
                  <a:lnTo>
                    <a:pt x="130" y="3"/>
                  </a:lnTo>
                  <a:lnTo>
                    <a:pt x="97" y="8"/>
                  </a:lnTo>
                  <a:lnTo>
                    <a:pt x="64" y="14"/>
                  </a:lnTo>
                  <a:lnTo>
                    <a:pt x="32" y="22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7" name="Freeform 11"/>
            <p:cNvSpPr>
              <a:spLocks/>
            </p:cNvSpPr>
            <p:nvPr/>
          </p:nvSpPr>
          <p:spPr bwMode="auto">
            <a:xfrm>
              <a:off x="2915816" y="1263956"/>
              <a:ext cx="475225" cy="76804"/>
            </a:xfrm>
            <a:custGeom>
              <a:avLst/>
              <a:gdLst>
                <a:gd name="T0" fmla="*/ 198 w 198"/>
                <a:gd name="T1" fmla="*/ 32 h 32"/>
                <a:gd name="T2" fmla="*/ 190 w 198"/>
                <a:gd name="T3" fmla="*/ 27 h 32"/>
                <a:gd name="T4" fmla="*/ 183 w 198"/>
                <a:gd name="T5" fmla="*/ 22 h 32"/>
                <a:gd name="T6" fmla="*/ 175 w 198"/>
                <a:gd name="T7" fmla="*/ 18 h 32"/>
                <a:gd name="T8" fmla="*/ 167 w 198"/>
                <a:gd name="T9" fmla="*/ 14 h 32"/>
                <a:gd name="T10" fmla="*/ 159 w 198"/>
                <a:gd name="T11" fmla="*/ 11 h 32"/>
                <a:gd name="T12" fmla="*/ 151 w 198"/>
                <a:gd name="T13" fmla="*/ 8 h 32"/>
                <a:gd name="T14" fmla="*/ 142 w 198"/>
                <a:gd name="T15" fmla="*/ 5 h 32"/>
                <a:gd name="T16" fmla="*/ 134 w 198"/>
                <a:gd name="T17" fmla="*/ 4 h 32"/>
                <a:gd name="T18" fmla="*/ 125 w 198"/>
                <a:gd name="T19" fmla="*/ 2 h 32"/>
                <a:gd name="T20" fmla="*/ 116 w 198"/>
                <a:gd name="T21" fmla="*/ 1 h 32"/>
                <a:gd name="T22" fmla="*/ 108 w 198"/>
                <a:gd name="T23" fmla="*/ 0 h 32"/>
                <a:gd name="T24" fmla="*/ 99 w 198"/>
                <a:gd name="T25" fmla="*/ 0 h 32"/>
                <a:gd name="T26" fmla="*/ 90 w 198"/>
                <a:gd name="T27" fmla="*/ 0 h 32"/>
                <a:gd name="T28" fmla="*/ 81 w 198"/>
                <a:gd name="T29" fmla="*/ 1 h 32"/>
                <a:gd name="T30" fmla="*/ 72 w 198"/>
                <a:gd name="T31" fmla="*/ 2 h 32"/>
                <a:gd name="T32" fmla="*/ 64 w 198"/>
                <a:gd name="T33" fmla="*/ 4 h 32"/>
                <a:gd name="T34" fmla="*/ 55 w 198"/>
                <a:gd name="T35" fmla="*/ 5 h 32"/>
                <a:gd name="T36" fmla="*/ 47 w 198"/>
                <a:gd name="T37" fmla="*/ 8 h 32"/>
                <a:gd name="T38" fmla="*/ 39 w 198"/>
                <a:gd name="T39" fmla="*/ 11 h 32"/>
                <a:gd name="T40" fmla="*/ 30 w 198"/>
                <a:gd name="T41" fmla="*/ 14 h 32"/>
                <a:gd name="T42" fmla="*/ 22 w 198"/>
                <a:gd name="T43" fmla="*/ 18 h 32"/>
                <a:gd name="T44" fmla="*/ 15 w 198"/>
                <a:gd name="T45" fmla="*/ 22 h 32"/>
                <a:gd name="T46" fmla="*/ 7 w 198"/>
                <a:gd name="T47" fmla="*/ 27 h 32"/>
                <a:gd name="T48" fmla="*/ 0 w 198"/>
                <a:gd name="T4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32">
                  <a:moveTo>
                    <a:pt x="198" y="32"/>
                  </a:moveTo>
                  <a:lnTo>
                    <a:pt x="190" y="27"/>
                  </a:lnTo>
                  <a:lnTo>
                    <a:pt x="183" y="22"/>
                  </a:lnTo>
                  <a:lnTo>
                    <a:pt x="175" y="18"/>
                  </a:lnTo>
                  <a:lnTo>
                    <a:pt x="167" y="14"/>
                  </a:lnTo>
                  <a:lnTo>
                    <a:pt x="159" y="11"/>
                  </a:lnTo>
                  <a:lnTo>
                    <a:pt x="151" y="8"/>
                  </a:lnTo>
                  <a:lnTo>
                    <a:pt x="142" y="5"/>
                  </a:lnTo>
                  <a:lnTo>
                    <a:pt x="134" y="4"/>
                  </a:lnTo>
                  <a:lnTo>
                    <a:pt x="125" y="2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81" y="1"/>
                  </a:lnTo>
                  <a:lnTo>
                    <a:pt x="72" y="2"/>
                  </a:lnTo>
                  <a:lnTo>
                    <a:pt x="64" y="4"/>
                  </a:lnTo>
                  <a:lnTo>
                    <a:pt x="55" y="5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0" y="14"/>
                  </a:lnTo>
                  <a:lnTo>
                    <a:pt x="22" y="18"/>
                  </a:lnTo>
                  <a:lnTo>
                    <a:pt x="15" y="22"/>
                  </a:lnTo>
                  <a:lnTo>
                    <a:pt x="7" y="27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8" name="Freeform 12"/>
            <p:cNvSpPr>
              <a:spLocks/>
            </p:cNvSpPr>
            <p:nvPr/>
          </p:nvSpPr>
          <p:spPr bwMode="auto">
            <a:xfrm>
              <a:off x="4339092" y="1263956"/>
              <a:ext cx="475225" cy="76804"/>
            </a:xfrm>
            <a:custGeom>
              <a:avLst/>
              <a:gdLst>
                <a:gd name="T0" fmla="*/ 198 w 198"/>
                <a:gd name="T1" fmla="*/ 32 h 32"/>
                <a:gd name="T2" fmla="*/ 191 w 198"/>
                <a:gd name="T3" fmla="*/ 27 h 32"/>
                <a:gd name="T4" fmla="*/ 183 w 198"/>
                <a:gd name="T5" fmla="*/ 22 h 32"/>
                <a:gd name="T6" fmla="*/ 176 w 198"/>
                <a:gd name="T7" fmla="*/ 18 h 32"/>
                <a:gd name="T8" fmla="*/ 168 w 198"/>
                <a:gd name="T9" fmla="*/ 14 h 32"/>
                <a:gd name="T10" fmla="*/ 159 w 198"/>
                <a:gd name="T11" fmla="*/ 11 h 32"/>
                <a:gd name="T12" fmla="*/ 151 w 198"/>
                <a:gd name="T13" fmla="*/ 8 h 32"/>
                <a:gd name="T14" fmla="*/ 143 w 198"/>
                <a:gd name="T15" fmla="*/ 5 h 32"/>
                <a:gd name="T16" fmla="*/ 134 w 198"/>
                <a:gd name="T17" fmla="*/ 4 h 32"/>
                <a:gd name="T18" fmla="*/ 126 w 198"/>
                <a:gd name="T19" fmla="*/ 2 h 32"/>
                <a:gd name="T20" fmla="*/ 117 w 198"/>
                <a:gd name="T21" fmla="*/ 1 h 32"/>
                <a:gd name="T22" fmla="*/ 108 w 198"/>
                <a:gd name="T23" fmla="*/ 0 h 32"/>
                <a:gd name="T24" fmla="*/ 99 w 198"/>
                <a:gd name="T25" fmla="*/ 0 h 32"/>
                <a:gd name="T26" fmla="*/ 90 w 198"/>
                <a:gd name="T27" fmla="*/ 0 h 32"/>
                <a:gd name="T28" fmla="*/ 82 w 198"/>
                <a:gd name="T29" fmla="*/ 1 h 32"/>
                <a:gd name="T30" fmla="*/ 73 w 198"/>
                <a:gd name="T31" fmla="*/ 2 h 32"/>
                <a:gd name="T32" fmla="*/ 64 w 198"/>
                <a:gd name="T33" fmla="*/ 4 h 32"/>
                <a:gd name="T34" fmla="*/ 56 w 198"/>
                <a:gd name="T35" fmla="*/ 5 h 32"/>
                <a:gd name="T36" fmla="*/ 47 w 198"/>
                <a:gd name="T37" fmla="*/ 8 h 32"/>
                <a:gd name="T38" fmla="*/ 39 w 198"/>
                <a:gd name="T39" fmla="*/ 11 h 32"/>
                <a:gd name="T40" fmla="*/ 31 w 198"/>
                <a:gd name="T41" fmla="*/ 14 h 32"/>
                <a:gd name="T42" fmla="*/ 23 w 198"/>
                <a:gd name="T43" fmla="*/ 18 h 32"/>
                <a:gd name="T44" fmla="*/ 15 w 198"/>
                <a:gd name="T45" fmla="*/ 22 h 32"/>
                <a:gd name="T46" fmla="*/ 8 w 198"/>
                <a:gd name="T47" fmla="*/ 27 h 32"/>
                <a:gd name="T48" fmla="*/ 0 w 198"/>
                <a:gd name="T4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32">
                  <a:moveTo>
                    <a:pt x="198" y="32"/>
                  </a:moveTo>
                  <a:lnTo>
                    <a:pt x="191" y="27"/>
                  </a:lnTo>
                  <a:lnTo>
                    <a:pt x="183" y="22"/>
                  </a:lnTo>
                  <a:lnTo>
                    <a:pt x="176" y="18"/>
                  </a:lnTo>
                  <a:lnTo>
                    <a:pt x="168" y="14"/>
                  </a:lnTo>
                  <a:lnTo>
                    <a:pt x="159" y="11"/>
                  </a:lnTo>
                  <a:lnTo>
                    <a:pt x="151" y="8"/>
                  </a:lnTo>
                  <a:lnTo>
                    <a:pt x="143" y="5"/>
                  </a:lnTo>
                  <a:lnTo>
                    <a:pt x="134" y="4"/>
                  </a:lnTo>
                  <a:lnTo>
                    <a:pt x="126" y="2"/>
                  </a:lnTo>
                  <a:lnTo>
                    <a:pt x="117" y="1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82" y="1"/>
                  </a:lnTo>
                  <a:lnTo>
                    <a:pt x="73" y="2"/>
                  </a:lnTo>
                  <a:lnTo>
                    <a:pt x="64" y="4"/>
                  </a:lnTo>
                  <a:lnTo>
                    <a:pt x="56" y="5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1" y="14"/>
                  </a:lnTo>
                  <a:lnTo>
                    <a:pt x="23" y="18"/>
                  </a:lnTo>
                  <a:lnTo>
                    <a:pt x="15" y="22"/>
                  </a:lnTo>
                  <a:lnTo>
                    <a:pt x="8" y="27"/>
                  </a:lnTo>
                  <a:lnTo>
                    <a:pt x="0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9" name="Line 13"/>
            <p:cNvSpPr>
              <a:spLocks noChangeShapeType="1"/>
            </p:cNvSpPr>
            <p:nvPr/>
          </p:nvSpPr>
          <p:spPr bwMode="auto">
            <a:xfrm flipH="1">
              <a:off x="3153429" y="1263956"/>
              <a:ext cx="1423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0" name="Line 14"/>
            <p:cNvSpPr>
              <a:spLocks noChangeShapeType="1"/>
            </p:cNvSpPr>
            <p:nvPr/>
          </p:nvSpPr>
          <p:spPr bwMode="auto">
            <a:xfrm flipV="1">
              <a:off x="4279088" y="1909589"/>
              <a:ext cx="0" cy="818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1" name="Line 15"/>
            <p:cNvSpPr>
              <a:spLocks noChangeShapeType="1"/>
            </p:cNvSpPr>
            <p:nvPr/>
          </p:nvSpPr>
          <p:spPr bwMode="auto">
            <a:xfrm flipV="1">
              <a:off x="3448644" y="1909589"/>
              <a:ext cx="0" cy="818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2" name="Line 16"/>
            <p:cNvSpPr>
              <a:spLocks noChangeShapeType="1"/>
            </p:cNvSpPr>
            <p:nvPr/>
          </p:nvSpPr>
          <p:spPr bwMode="auto">
            <a:xfrm flipH="1">
              <a:off x="3391041" y="2728033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3" name="Line 17"/>
            <p:cNvSpPr>
              <a:spLocks noChangeShapeType="1"/>
            </p:cNvSpPr>
            <p:nvPr/>
          </p:nvSpPr>
          <p:spPr bwMode="auto">
            <a:xfrm>
              <a:off x="4279088" y="2728033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4" name="Line 18"/>
            <p:cNvSpPr>
              <a:spLocks noChangeShapeType="1"/>
            </p:cNvSpPr>
            <p:nvPr/>
          </p:nvSpPr>
          <p:spPr bwMode="auto">
            <a:xfrm>
              <a:off x="3448644" y="2728033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5" name="Line 19"/>
            <p:cNvSpPr>
              <a:spLocks noChangeShapeType="1"/>
            </p:cNvSpPr>
            <p:nvPr/>
          </p:nvSpPr>
          <p:spPr bwMode="auto">
            <a:xfrm>
              <a:off x="3391041" y="1263956"/>
              <a:ext cx="0" cy="3578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6" name="Line 20"/>
            <p:cNvSpPr>
              <a:spLocks noChangeShapeType="1"/>
            </p:cNvSpPr>
            <p:nvPr/>
          </p:nvSpPr>
          <p:spPr bwMode="auto">
            <a:xfrm>
              <a:off x="3448644" y="4902548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7" name="Line 21"/>
            <p:cNvSpPr>
              <a:spLocks noChangeShapeType="1"/>
            </p:cNvSpPr>
            <p:nvPr/>
          </p:nvSpPr>
          <p:spPr bwMode="auto">
            <a:xfrm flipV="1">
              <a:off x="4339092" y="1263956"/>
              <a:ext cx="0" cy="3578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8" name="Line 22"/>
            <p:cNvSpPr>
              <a:spLocks noChangeShapeType="1"/>
            </p:cNvSpPr>
            <p:nvPr/>
          </p:nvSpPr>
          <p:spPr bwMode="auto">
            <a:xfrm>
              <a:off x="3448644" y="3704884"/>
              <a:ext cx="0" cy="1137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9" name="Line 23"/>
            <p:cNvSpPr>
              <a:spLocks noChangeShapeType="1"/>
            </p:cNvSpPr>
            <p:nvPr/>
          </p:nvSpPr>
          <p:spPr bwMode="auto">
            <a:xfrm>
              <a:off x="3391041" y="4842544"/>
              <a:ext cx="9480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0" name="Line 24"/>
            <p:cNvSpPr>
              <a:spLocks noChangeShapeType="1"/>
            </p:cNvSpPr>
            <p:nvPr/>
          </p:nvSpPr>
          <p:spPr bwMode="auto">
            <a:xfrm>
              <a:off x="3391041" y="4842544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1" name="Line 25"/>
            <p:cNvSpPr>
              <a:spLocks noChangeShapeType="1"/>
            </p:cNvSpPr>
            <p:nvPr/>
          </p:nvSpPr>
          <p:spPr bwMode="auto">
            <a:xfrm>
              <a:off x="4279088" y="3704884"/>
              <a:ext cx="0" cy="1137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2" name="Line 26"/>
            <p:cNvSpPr>
              <a:spLocks noChangeShapeType="1"/>
            </p:cNvSpPr>
            <p:nvPr/>
          </p:nvSpPr>
          <p:spPr bwMode="auto">
            <a:xfrm flipV="1">
              <a:off x="4279088" y="4842544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3" name="Line 27"/>
            <p:cNvSpPr>
              <a:spLocks noChangeShapeType="1"/>
            </p:cNvSpPr>
            <p:nvPr/>
          </p:nvSpPr>
          <p:spPr bwMode="auto">
            <a:xfrm flipH="1" flipV="1">
              <a:off x="3391041" y="3644881"/>
              <a:ext cx="57603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4" name="Line 28"/>
            <p:cNvSpPr>
              <a:spLocks noChangeShapeType="1"/>
            </p:cNvSpPr>
            <p:nvPr/>
          </p:nvSpPr>
          <p:spPr bwMode="auto">
            <a:xfrm flipV="1">
              <a:off x="4279088" y="3644881"/>
              <a:ext cx="60004" cy="60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5" name="Freeform 29"/>
            <p:cNvSpPr>
              <a:spLocks/>
            </p:cNvSpPr>
            <p:nvPr/>
          </p:nvSpPr>
          <p:spPr bwMode="auto">
            <a:xfrm>
              <a:off x="3391041" y="1196752"/>
              <a:ext cx="948051" cy="67204"/>
            </a:xfrm>
            <a:custGeom>
              <a:avLst/>
              <a:gdLst>
                <a:gd name="T0" fmla="*/ 395 w 395"/>
                <a:gd name="T1" fmla="*/ 28 h 28"/>
                <a:gd name="T2" fmla="*/ 368 w 395"/>
                <a:gd name="T3" fmla="*/ 20 h 28"/>
                <a:gd name="T4" fmla="*/ 340 w 395"/>
                <a:gd name="T5" fmla="*/ 14 h 28"/>
                <a:gd name="T6" fmla="*/ 312 w 395"/>
                <a:gd name="T7" fmla="*/ 9 h 28"/>
                <a:gd name="T8" fmla="*/ 283 w 395"/>
                <a:gd name="T9" fmla="*/ 5 h 28"/>
                <a:gd name="T10" fmla="*/ 255 w 395"/>
                <a:gd name="T11" fmla="*/ 2 h 28"/>
                <a:gd name="T12" fmla="*/ 226 w 395"/>
                <a:gd name="T13" fmla="*/ 1 h 28"/>
                <a:gd name="T14" fmla="*/ 198 w 395"/>
                <a:gd name="T15" fmla="*/ 0 h 28"/>
                <a:gd name="T16" fmla="*/ 169 w 395"/>
                <a:gd name="T17" fmla="*/ 1 h 28"/>
                <a:gd name="T18" fmla="*/ 140 w 395"/>
                <a:gd name="T19" fmla="*/ 2 h 28"/>
                <a:gd name="T20" fmla="*/ 112 w 395"/>
                <a:gd name="T21" fmla="*/ 5 h 28"/>
                <a:gd name="T22" fmla="*/ 83 w 395"/>
                <a:gd name="T23" fmla="*/ 9 h 28"/>
                <a:gd name="T24" fmla="*/ 55 w 395"/>
                <a:gd name="T25" fmla="*/ 14 h 28"/>
                <a:gd name="T26" fmla="*/ 27 w 395"/>
                <a:gd name="T27" fmla="*/ 20 h 28"/>
                <a:gd name="T28" fmla="*/ 0 w 395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5" h="28">
                  <a:moveTo>
                    <a:pt x="395" y="28"/>
                  </a:moveTo>
                  <a:lnTo>
                    <a:pt x="368" y="20"/>
                  </a:lnTo>
                  <a:lnTo>
                    <a:pt x="340" y="14"/>
                  </a:lnTo>
                  <a:lnTo>
                    <a:pt x="312" y="9"/>
                  </a:lnTo>
                  <a:lnTo>
                    <a:pt x="283" y="5"/>
                  </a:lnTo>
                  <a:lnTo>
                    <a:pt x="255" y="2"/>
                  </a:lnTo>
                  <a:lnTo>
                    <a:pt x="226" y="1"/>
                  </a:lnTo>
                  <a:lnTo>
                    <a:pt x="198" y="0"/>
                  </a:lnTo>
                  <a:lnTo>
                    <a:pt x="169" y="1"/>
                  </a:lnTo>
                  <a:lnTo>
                    <a:pt x="140" y="2"/>
                  </a:lnTo>
                  <a:lnTo>
                    <a:pt x="112" y="5"/>
                  </a:lnTo>
                  <a:lnTo>
                    <a:pt x="83" y="9"/>
                  </a:lnTo>
                  <a:lnTo>
                    <a:pt x="55" y="14"/>
                  </a:lnTo>
                  <a:lnTo>
                    <a:pt x="27" y="20"/>
                  </a:lnTo>
                  <a:lnTo>
                    <a:pt x="0" y="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cxnSp>
          <p:nvCxnSpPr>
            <p:cNvPr id="686" name="Straight Connector 685"/>
            <p:cNvCxnSpPr/>
            <p:nvPr/>
          </p:nvCxnSpPr>
          <p:spPr>
            <a:xfrm>
              <a:off x="3859540" y="1124744"/>
              <a:ext cx="0" cy="3933824"/>
            </a:xfrm>
            <a:prstGeom prst="line">
              <a:avLst/>
            </a:prstGeom>
            <a:ln w="952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Line 30"/>
            <p:cNvSpPr>
              <a:spLocks noChangeShapeType="1"/>
            </p:cNvSpPr>
            <p:nvPr/>
          </p:nvSpPr>
          <p:spPr bwMode="auto">
            <a:xfrm flipH="1">
              <a:off x="3448644" y="3709964"/>
              <a:ext cx="830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560" name="TextBox 559"/>
          <p:cNvSpPr txBox="1"/>
          <p:nvPr/>
        </p:nvSpPr>
        <p:spPr>
          <a:xfrm>
            <a:off x="5653548" y="857232"/>
            <a:ext cx="22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COMMON    MISTAKES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61" name="TextBox 560"/>
          <p:cNvSpPr txBox="1"/>
          <p:nvPr/>
        </p:nvSpPr>
        <p:spPr>
          <a:xfrm>
            <a:off x="5661926" y="1530447"/>
            <a:ext cx="272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Direction of hatch lines …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62" name="TextBox 561"/>
          <p:cNvSpPr txBox="1"/>
          <p:nvPr/>
        </p:nvSpPr>
        <p:spPr>
          <a:xfrm>
            <a:off x="5682946" y="2211165"/>
            <a:ext cx="2818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Careful of EXTRA lines when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	ASSEMBLING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5692924" y="3068421"/>
            <a:ext cx="2215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top right corner…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2" name="TextBox 581"/>
          <p:cNvSpPr txBox="1"/>
          <p:nvPr/>
        </p:nvSpPr>
        <p:spPr>
          <a:xfrm>
            <a:off x="5715008" y="4354305"/>
            <a:ext cx="3206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Make sure to number parts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and prepare the BILL of material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3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1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6045E-6 L -2.22222E-6 0.11548 " pathEditMode="relative" ptsTypes="AA">
                                      <p:cBhvr>
                                        <p:cTn id="16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3451E-6 L 5E-6 0.1576 " pathEditMode="relative" ptsTypes="AA">
                                      <p:cBhvr>
                                        <p:cTn id="25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2914 L -4.72222E-6 0.075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1.4418E-6 L 7.22222E-6 0.10483 " pathEditMode="relative" ptsTypes="AA">
                                      <p:cBhvr>
                                        <p:cTn id="43" dur="2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1.4418E-6 L 7.22222E-6 0.10483 " pathEditMode="relative" ptsTypes="AA">
                                      <p:cBhvr>
                                        <p:cTn id="52" dur="2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4 L -0.07934 0.00024 " pathEditMode="relative" ptsTypes="AA">
                                      <p:cBhvr>
                                        <p:cTn id="61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" grpId="0"/>
      <p:bldP spid="561" grpId="0"/>
      <p:bldP spid="562" grpId="0"/>
      <p:bldP spid="563" grpId="0"/>
      <p:bldP spid="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57" y="2567695"/>
            <a:ext cx="2738912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20" y="642918"/>
            <a:ext cx="2160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/>
              <a:t>Terminology</a:t>
            </a:r>
            <a:endParaRPr lang="en-IN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8304" y="1152149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/>
              <a:t>Actual Size – </a:t>
            </a:r>
            <a:r>
              <a:rPr lang="en-IN" sz="2000" dirty="0"/>
              <a:t>Actual measured dimension of the part.</a:t>
            </a:r>
          </a:p>
          <a:p>
            <a:r>
              <a:rPr lang="en-IN" sz="2000" b="1" dirty="0" smtClean="0"/>
              <a:t>Basic Size – </a:t>
            </a:r>
            <a:r>
              <a:rPr lang="en-IN" sz="2000" dirty="0" smtClean="0"/>
              <a:t>The size with reference to which the limits of size are fixed.</a:t>
            </a:r>
          </a:p>
          <a:p>
            <a:r>
              <a:rPr lang="en-IN" sz="2000" b="1" dirty="0" smtClean="0"/>
              <a:t>Zero Line – </a:t>
            </a:r>
            <a:r>
              <a:rPr lang="en-IN" sz="2000" dirty="0" smtClean="0"/>
              <a:t>It is the straight line corresponding to basic size. Deviations are measured from this line.</a:t>
            </a:r>
            <a:endParaRPr lang="en-IN" sz="20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45442" y="3768444"/>
            <a:ext cx="278052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30549" y="3460814"/>
            <a:ext cx="791971" cy="288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Zero line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300399" y="5941701"/>
            <a:ext cx="202441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82469" y="4066151"/>
            <a:ext cx="126830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82469" y="3917298"/>
            <a:ext cx="6728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10668" y="4105845"/>
            <a:ext cx="0" cy="1821963"/>
          </a:xfrm>
          <a:prstGeom prst="straightConnector1">
            <a:avLst/>
          </a:prstGeom>
          <a:ln w="127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901242" y="4869775"/>
            <a:ext cx="1228058" cy="288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Min. Diameter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46960" y="3929701"/>
            <a:ext cx="0" cy="2000587"/>
          </a:xfrm>
          <a:prstGeom prst="straightConnector1">
            <a:avLst/>
          </a:prstGeom>
          <a:ln w="127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255499" y="4965654"/>
            <a:ext cx="1257718" cy="288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Max. Diameter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19859" y="3773406"/>
            <a:ext cx="0" cy="2143486"/>
          </a:xfrm>
          <a:prstGeom prst="straightConnector1">
            <a:avLst/>
          </a:prstGeom>
          <a:ln w="127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4614454" y="4740328"/>
            <a:ext cx="839865" cy="288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Basic size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762031" y="3222649"/>
            <a:ext cx="0" cy="535872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411543" y="3349671"/>
            <a:ext cx="0" cy="535872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2836693" y="3210025"/>
            <a:ext cx="858753" cy="288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Tolerance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56903" y="3922259"/>
            <a:ext cx="2065348" cy="142899"/>
          </a:xfrm>
          <a:prstGeom prst="rect">
            <a:avLst/>
          </a:prstGeom>
          <a:solidFill>
            <a:srgbClr val="C00000">
              <a:alpha val="1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43108" y="81924"/>
            <a:ext cx="52672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Revisiting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Tolerances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41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7" grpId="0"/>
      <p:bldP spid="19" grpId="0"/>
      <p:bldP spid="22" grpId="0"/>
      <p:bldP spid="40" grpId="0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560" y="63197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Limit of </a:t>
            </a:r>
            <a:r>
              <a:rPr lang="en-IN" b="1" dirty="0"/>
              <a:t>Size – </a:t>
            </a:r>
            <a:r>
              <a:rPr lang="en-IN" dirty="0" smtClean="0"/>
              <a:t>The two extreme permissible sizes of a part between which the actual size should lie.</a:t>
            </a:r>
          </a:p>
          <a:p>
            <a:r>
              <a:rPr lang="en-IN" b="1" dirty="0" smtClean="0"/>
              <a:t>Maximum Limit of Size – </a:t>
            </a:r>
            <a:r>
              <a:rPr lang="en-IN" dirty="0" smtClean="0"/>
              <a:t>The greater of the two limits of size.</a:t>
            </a:r>
          </a:p>
          <a:p>
            <a:r>
              <a:rPr lang="en-IN" b="1" dirty="0" smtClean="0"/>
              <a:t>Minimum Limit of Size – </a:t>
            </a:r>
            <a:r>
              <a:rPr lang="en-IN" dirty="0" smtClean="0"/>
              <a:t>The smaller of the two limits of size.</a:t>
            </a:r>
          </a:p>
          <a:p>
            <a:r>
              <a:rPr lang="en-IN" b="1" dirty="0" smtClean="0"/>
              <a:t>Tolerance zone – </a:t>
            </a:r>
            <a:r>
              <a:rPr lang="en-IN" dirty="0" smtClean="0"/>
              <a:t>Difference between the minimum and maximum limit size.</a:t>
            </a:r>
          </a:p>
          <a:p>
            <a:r>
              <a:rPr lang="en-IN" b="1" dirty="0"/>
              <a:t>Upper Deviation </a:t>
            </a:r>
            <a:r>
              <a:rPr lang="en-IN" b="1" dirty="0" smtClean="0"/>
              <a:t>– </a:t>
            </a:r>
            <a:r>
              <a:rPr lang="en-IN" dirty="0" smtClean="0"/>
              <a:t>It is the algebraic difference between the maximum size and the basic size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b="1" dirty="0" smtClean="0"/>
              <a:t>Lower Deviation - </a:t>
            </a:r>
            <a:r>
              <a:rPr lang="en-IN" dirty="0"/>
              <a:t>It is the algebraic difference between the </a:t>
            </a:r>
            <a:r>
              <a:rPr lang="en-IN" dirty="0" smtClean="0"/>
              <a:t>minimum </a:t>
            </a:r>
            <a:r>
              <a:rPr lang="en-IN" dirty="0"/>
              <a:t>size and the basic size.</a:t>
            </a:r>
            <a:endParaRPr lang="en-IN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566" y="3754496"/>
            <a:ext cx="2279826" cy="281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586142" y="4615268"/>
            <a:ext cx="231446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73325" y="4327054"/>
            <a:ext cx="832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Zero line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16393" y="4828683"/>
            <a:ext cx="10557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6393" y="4721976"/>
            <a:ext cx="56010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08947" y="3925228"/>
            <a:ext cx="0" cy="384146"/>
          </a:xfrm>
          <a:prstGeom prst="straightConnector1">
            <a:avLst/>
          </a:prstGeom>
          <a:ln w="12700">
            <a:solidFill>
              <a:srgbClr val="0000CC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382814" y="3723985"/>
            <a:ext cx="897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Tolerance</a:t>
            </a: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245534" y="3833945"/>
            <a:ext cx="138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Lower deviation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36846" y="4616691"/>
            <a:ext cx="0" cy="204878"/>
          </a:xfrm>
          <a:prstGeom prst="straightConnector1">
            <a:avLst/>
          </a:prstGeom>
          <a:ln w="127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15572" y="4224008"/>
            <a:ext cx="0" cy="384146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933689" y="3723969"/>
            <a:ext cx="1389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Upper deviation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64648" y="6173195"/>
            <a:ext cx="1404241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06315" y="4622382"/>
            <a:ext cx="479094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69766" y="4634831"/>
            <a:ext cx="0" cy="1536585"/>
          </a:xfrm>
          <a:prstGeom prst="straightConnector1">
            <a:avLst/>
          </a:prstGeom>
          <a:ln w="12700">
            <a:solidFill>
              <a:srgbClr val="0000CC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1324174" y="5261526"/>
            <a:ext cx="881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Basic size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62017" y="4325380"/>
            <a:ext cx="0" cy="1820822"/>
          </a:xfrm>
          <a:prstGeom prst="straightConnector1">
            <a:avLst/>
          </a:prstGeom>
          <a:ln w="12700">
            <a:solidFill>
              <a:srgbClr val="0000CC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85721" y="4990437"/>
            <a:ext cx="1293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Max. Diameter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92426" y="4528124"/>
            <a:ext cx="0" cy="1614837"/>
          </a:xfrm>
          <a:prstGeom prst="straightConnector1">
            <a:avLst/>
          </a:prstGeom>
          <a:ln w="12700">
            <a:solidFill>
              <a:srgbClr val="0000CC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446244" y="5193221"/>
            <a:ext cx="1266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Min. Diameter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09824" y="4501447"/>
            <a:ext cx="883846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4648" y="4323602"/>
            <a:ext cx="1429022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78026" y="4325381"/>
            <a:ext cx="0" cy="286829"/>
          </a:xfrm>
          <a:prstGeom prst="straightConnector1">
            <a:avLst/>
          </a:prstGeom>
          <a:ln w="12700">
            <a:solidFill>
              <a:srgbClr val="0000CC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6200000">
            <a:off x="1034414" y="3549839"/>
            <a:ext cx="1389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Upper deviation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23832" y="4315065"/>
            <a:ext cx="0" cy="384146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3681993" y="4041580"/>
            <a:ext cx="897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Tolerance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405438" y="4277362"/>
            <a:ext cx="0" cy="204878"/>
          </a:xfrm>
          <a:prstGeom prst="straightConnector1">
            <a:avLst/>
          </a:prstGeom>
          <a:ln w="12700">
            <a:solidFill>
              <a:srgbClr val="0000CC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405438" y="4624161"/>
            <a:ext cx="0" cy="204878"/>
          </a:xfrm>
          <a:prstGeom prst="straightConnector1">
            <a:avLst/>
          </a:prstGeom>
          <a:ln w="12700">
            <a:solidFill>
              <a:srgbClr val="0000CC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750895" y="3502089"/>
            <a:ext cx="138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</a:rPr>
              <a:t>Lower deviation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347106" y="4725533"/>
            <a:ext cx="1719163" cy="102439"/>
          </a:xfrm>
          <a:prstGeom prst="rect">
            <a:avLst/>
          </a:prstGeom>
          <a:solidFill>
            <a:srgbClr val="C00000">
              <a:alpha val="1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932029" y="4309374"/>
            <a:ext cx="1641723" cy="186738"/>
          </a:xfrm>
          <a:prstGeom prst="rect">
            <a:avLst/>
          </a:prstGeom>
          <a:solidFill>
            <a:srgbClr val="0000CC">
              <a:alpha val="14000"/>
            </a:srgb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4515572" y="4721976"/>
            <a:ext cx="0" cy="384146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4223832" y="4821569"/>
            <a:ext cx="0" cy="384146"/>
          </a:xfrm>
          <a:prstGeom prst="straightConnector1">
            <a:avLst/>
          </a:prstGeom>
          <a:ln w="12700">
            <a:solidFill>
              <a:srgbClr val="C0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14678" y="81924"/>
            <a:ext cx="2790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Tolerances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83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9" grpId="0"/>
      <p:bldP spid="22" grpId="0"/>
      <p:bldP spid="26" grpId="0"/>
      <p:bldP spid="28" grpId="0"/>
      <p:bldP spid="30" grpId="0"/>
      <p:bldP spid="34" grpId="0"/>
      <p:bldP spid="36" grpId="0"/>
      <p:bldP spid="39" grpId="0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83671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Specification of Tolerances</a:t>
            </a:r>
            <a:endParaRPr lang="en-IN" sz="2400" dirty="0"/>
          </a:p>
        </p:txBody>
      </p:sp>
      <p:cxnSp>
        <p:nvCxnSpPr>
          <p:cNvPr id="6" name="Straight Arrow Connector 5"/>
          <p:cNvCxnSpPr>
            <a:stCxn id="2" idx="2"/>
          </p:cNvCxnSpPr>
          <p:nvPr/>
        </p:nvCxnSpPr>
        <p:spPr>
          <a:xfrm>
            <a:off x="4824028" y="1298377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5776" y="1772816"/>
            <a:ext cx="4464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5776" y="1772816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20272" y="1772816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1680" y="225295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Dimensional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225295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Geometric</a:t>
            </a:r>
            <a:endParaRPr lang="en-I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335699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Dimensional Tolerance – Amount by which a specified dimension is allowed to vary.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14678" y="81924"/>
            <a:ext cx="2790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Tolerances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3714752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Geometric Tolerance – These are applied to features.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2116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877925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Specification of Dimensional Tolerances</a:t>
            </a:r>
            <a:endParaRPr lang="en-IN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55776" y="1772816"/>
            <a:ext cx="4464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1772816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020272" y="1772816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225295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Unilateral Tolerance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25295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Bilateral Tolerance</a:t>
            </a:r>
            <a:endParaRPr lang="en-IN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16016" y="1285860"/>
            <a:ext cx="0" cy="474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4678" y="81924"/>
            <a:ext cx="2790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Tolerances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3214686"/>
            <a:ext cx="7115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Unilateral Tolerance</a:t>
            </a:r>
          </a:p>
          <a:p>
            <a:endParaRPr lang="en-US" b="1" dirty="0" smtClean="0"/>
          </a:p>
          <a:p>
            <a:r>
              <a:rPr lang="en-US" dirty="0" smtClean="0"/>
              <a:t>Dimension of part is permitted to vary only on one side of the basic size: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572396" y="3633375"/>
            <a:ext cx="656423" cy="532030"/>
            <a:chOff x="7572396" y="3633375"/>
            <a:chExt cx="656423" cy="532030"/>
          </a:xfrm>
        </p:grpSpPr>
        <p:sp>
          <p:nvSpPr>
            <p:cNvPr id="13" name="TextBox 12"/>
            <p:cNvSpPr txBox="1"/>
            <p:nvPr/>
          </p:nvSpPr>
          <p:spPr>
            <a:xfrm>
              <a:off x="7572396" y="37147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28331" y="38576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16527" y="3633375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0.4</a:t>
              </a:r>
              <a:endParaRPr lang="en-US" sz="1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2910" y="4764297"/>
            <a:ext cx="6379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Bilateral Tolerance</a:t>
            </a:r>
          </a:p>
          <a:p>
            <a:endParaRPr lang="en-US" b="1" dirty="0" smtClean="0"/>
          </a:p>
          <a:p>
            <a:r>
              <a:rPr lang="en-US" dirty="0" smtClean="0"/>
              <a:t>Dimension of part is permitted to vary both sides of the basic size: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43834" y="5182986"/>
            <a:ext cx="722729" cy="532030"/>
            <a:chOff x="7572396" y="3633375"/>
            <a:chExt cx="722729" cy="532030"/>
          </a:xfrm>
        </p:grpSpPr>
        <p:sp>
          <p:nvSpPr>
            <p:cNvPr id="21" name="TextBox 20"/>
            <p:cNvSpPr txBox="1"/>
            <p:nvPr/>
          </p:nvSpPr>
          <p:spPr>
            <a:xfrm>
              <a:off x="7572396" y="37147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28331" y="3857628"/>
              <a:ext cx="466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-0.3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876161" y="3633375"/>
              <a:ext cx="4122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0.4</a:t>
              </a:r>
              <a:endParaRPr lang="en-US" sz="1400" dirty="0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2744429" y="4367633"/>
            <a:ext cx="1500198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57554" y="4163258"/>
            <a:ext cx="1214446" cy="214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887569" y="4379437"/>
            <a:ext cx="1500198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00694" y="4377572"/>
            <a:ext cx="1214446" cy="214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244495" y="5919391"/>
            <a:ext cx="1500198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857620" y="5784589"/>
            <a:ext cx="1214446" cy="214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8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7" grpId="0"/>
      <p:bldP spid="28" grpId="0" animBg="1"/>
      <p:bldP spid="30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290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Designation of Tolerance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85920" y="279105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25   H 7  f 6</a:t>
            </a:r>
            <a:endParaRPr lang="en-IN" sz="20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H="1">
            <a:off x="2806000" y="3079086"/>
            <a:ext cx="72008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13912" y="3943183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Basic size of hole and shaft</a:t>
            </a:r>
            <a:endParaRPr lang="en-IN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3853478" y="3125907"/>
            <a:ext cx="36004" cy="8960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82064" y="4100699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Fundamental deviation of hole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 rot="10380000" flipV="1">
            <a:off x="4009578" y="2114776"/>
            <a:ext cx="972108" cy="72008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79398" y="170066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IT Tolerance grade of hole</a:t>
            </a:r>
            <a:endParaRPr lang="en-IN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4278173" y="3145876"/>
            <a:ext cx="1620180" cy="102161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34292" y="4136711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Fundamental deviation of shaft</a:t>
            </a:r>
            <a:endParaRPr lang="en-IN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558439" y="3000734"/>
            <a:ext cx="129614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00208" y="279105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IT Tolerance grade of shaft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81924"/>
            <a:ext cx="2790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Tolerances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6446" y="5286388"/>
            <a:ext cx="245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Details to follow later …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3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14" grpId="0"/>
      <p:bldP spid="17" grpId="0"/>
      <p:bldP spid="20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71" y="189643"/>
            <a:ext cx="5573551" cy="64540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6345" y="2571744"/>
            <a:ext cx="295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Think where you would want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provide tolerances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3500438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Guesstimate on what kind?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71" y="189643"/>
            <a:ext cx="5573551" cy="64540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46124" b="52231"/>
          <a:stretch/>
        </p:blipFill>
        <p:spPr>
          <a:xfrm>
            <a:off x="5868144" y="260648"/>
            <a:ext cx="3002800" cy="3083018"/>
          </a:xfrm>
          <a:prstGeom prst="rect">
            <a:avLst/>
          </a:prstGeom>
        </p:spPr>
      </p:pic>
      <p:sp>
        <p:nvSpPr>
          <p:cNvPr id="160" name="Line 5"/>
          <p:cNvSpPr>
            <a:spLocks noChangeShapeType="1"/>
          </p:cNvSpPr>
          <p:nvPr/>
        </p:nvSpPr>
        <p:spPr bwMode="auto">
          <a:xfrm>
            <a:off x="971600" y="3051566"/>
            <a:ext cx="142875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1" name="Line 6"/>
          <p:cNvSpPr>
            <a:spLocks noChangeShapeType="1"/>
          </p:cNvSpPr>
          <p:nvPr/>
        </p:nvSpPr>
        <p:spPr bwMode="auto">
          <a:xfrm flipV="1">
            <a:off x="1354188" y="1562491"/>
            <a:ext cx="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2" name="Line 7"/>
          <p:cNvSpPr>
            <a:spLocks noChangeShapeType="1"/>
          </p:cNvSpPr>
          <p:nvPr/>
        </p:nvSpPr>
        <p:spPr bwMode="auto">
          <a:xfrm flipV="1">
            <a:off x="1354188" y="1562491"/>
            <a:ext cx="85725" cy="841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3" name="Line 8"/>
          <p:cNvSpPr>
            <a:spLocks noChangeShapeType="1"/>
          </p:cNvSpPr>
          <p:nvPr/>
        </p:nvSpPr>
        <p:spPr bwMode="auto">
          <a:xfrm flipV="1">
            <a:off x="1354188" y="1562491"/>
            <a:ext cx="169863" cy="1682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4" name="Line 9"/>
          <p:cNvSpPr>
            <a:spLocks noChangeShapeType="1"/>
          </p:cNvSpPr>
          <p:nvPr/>
        </p:nvSpPr>
        <p:spPr bwMode="auto">
          <a:xfrm flipV="1">
            <a:off x="1354188" y="1562491"/>
            <a:ext cx="254000" cy="2524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5" name="Line 10"/>
          <p:cNvSpPr>
            <a:spLocks noChangeShapeType="1"/>
          </p:cNvSpPr>
          <p:nvPr/>
        </p:nvSpPr>
        <p:spPr bwMode="auto">
          <a:xfrm flipV="1">
            <a:off x="1354188" y="1602179"/>
            <a:ext cx="298450" cy="2968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6" name="Line 11"/>
          <p:cNvSpPr>
            <a:spLocks noChangeShapeType="1"/>
          </p:cNvSpPr>
          <p:nvPr/>
        </p:nvSpPr>
        <p:spPr bwMode="auto">
          <a:xfrm flipV="1">
            <a:off x="1354188" y="1686316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7" name="Line 12"/>
          <p:cNvSpPr>
            <a:spLocks noChangeShapeType="1"/>
          </p:cNvSpPr>
          <p:nvPr/>
        </p:nvSpPr>
        <p:spPr bwMode="auto">
          <a:xfrm flipV="1">
            <a:off x="1354188" y="1770454"/>
            <a:ext cx="298450" cy="2968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8" name="Line 13"/>
          <p:cNvSpPr>
            <a:spLocks noChangeShapeType="1"/>
          </p:cNvSpPr>
          <p:nvPr/>
        </p:nvSpPr>
        <p:spPr bwMode="auto">
          <a:xfrm flipV="1">
            <a:off x="1354188" y="1854591"/>
            <a:ext cx="298450" cy="2968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9" name="Line 14"/>
          <p:cNvSpPr>
            <a:spLocks noChangeShapeType="1"/>
          </p:cNvSpPr>
          <p:nvPr/>
        </p:nvSpPr>
        <p:spPr bwMode="auto">
          <a:xfrm flipV="1">
            <a:off x="1354188" y="1938729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0" name="Line 15"/>
          <p:cNvSpPr>
            <a:spLocks noChangeShapeType="1"/>
          </p:cNvSpPr>
          <p:nvPr/>
        </p:nvSpPr>
        <p:spPr bwMode="auto">
          <a:xfrm flipV="1">
            <a:off x="1354188" y="2022866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1" name="Line 16"/>
          <p:cNvSpPr>
            <a:spLocks noChangeShapeType="1"/>
          </p:cNvSpPr>
          <p:nvPr/>
        </p:nvSpPr>
        <p:spPr bwMode="auto">
          <a:xfrm flipV="1">
            <a:off x="1378000" y="2107004"/>
            <a:ext cx="274638" cy="2746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2" name="Line 17"/>
          <p:cNvSpPr>
            <a:spLocks noChangeShapeType="1"/>
          </p:cNvSpPr>
          <p:nvPr/>
        </p:nvSpPr>
        <p:spPr bwMode="auto">
          <a:xfrm flipV="1">
            <a:off x="1462138" y="2175266"/>
            <a:ext cx="206375" cy="2063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3" name="Line 18"/>
          <p:cNvSpPr>
            <a:spLocks noChangeShapeType="1"/>
          </p:cNvSpPr>
          <p:nvPr/>
        </p:nvSpPr>
        <p:spPr bwMode="auto">
          <a:xfrm flipV="1">
            <a:off x="1546275" y="220225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" name="Line 19"/>
          <p:cNvSpPr>
            <a:spLocks noChangeShapeType="1"/>
          </p:cNvSpPr>
          <p:nvPr/>
        </p:nvSpPr>
        <p:spPr bwMode="auto">
          <a:xfrm flipV="1">
            <a:off x="1630413" y="220225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5" name="Line 20"/>
          <p:cNvSpPr>
            <a:spLocks noChangeShapeType="1"/>
          </p:cNvSpPr>
          <p:nvPr/>
        </p:nvSpPr>
        <p:spPr bwMode="auto">
          <a:xfrm flipV="1">
            <a:off x="1714550" y="220225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6" name="Line 21"/>
          <p:cNvSpPr>
            <a:spLocks noChangeShapeType="1"/>
          </p:cNvSpPr>
          <p:nvPr/>
        </p:nvSpPr>
        <p:spPr bwMode="auto">
          <a:xfrm flipV="1">
            <a:off x="2024113" y="2008579"/>
            <a:ext cx="63500" cy="635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7" name="Line 22"/>
          <p:cNvSpPr>
            <a:spLocks noChangeShapeType="1"/>
          </p:cNvSpPr>
          <p:nvPr/>
        </p:nvSpPr>
        <p:spPr bwMode="auto">
          <a:xfrm flipV="1">
            <a:off x="1798688" y="2191141"/>
            <a:ext cx="190500" cy="1905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8" name="Line 23"/>
          <p:cNvSpPr>
            <a:spLocks noChangeShapeType="1"/>
          </p:cNvSpPr>
          <p:nvPr/>
        </p:nvSpPr>
        <p:spPr bwMode="auto">
          <a:xfrm flipV="1">
            <a:off x="2013000" y="2008579"/>
            <a:ext cx="158750" cy="158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9" name="Line 24"/>
          <p:cNvSpPr>
            <a:spLocks noChangeShapeType="1"/>
          </p:cNvSpPr>
          <p:nvPr/>
        </p:nvSpPr>
        <p:spPr bwMode="auto">
          <a:xfrm flipV="1">
            <a:off x="1882825" y="2060966"/>
            <a:ext cx="319088" cy="3206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0" name="Line 25"/>
          <p:cNvSpPr>
            <a:spLocks noChangeShapeType="1"/>
          </p:cNvSpPr>
          <p:nvPr/>
        </p:nvSpPr>
        <p:spPr bwMode="auto">
          <a:xfrm flipV="1">
            <a:off x="1968550" y="2146691"/>
            <a:ext cx="233363" cy="2349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1" name="Line 26"/>
          <p:cNvSpPr>
            <a:spLocks noChangeShapeType="1"/>
          </p:cNvSpPr>
          <p:nvPr/>
        </p:nvSpPr>
        <p:spPr bwMode="auto">
          <a:xfrm flipV="1">
            <a:off x="2052688" y="2230829"/>
            <a:ext cx="149225" cy="1508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2" name="Line 27"/>
          <p:cNvSpPr>
            <a:spLocks noChangeShapeType="1"/>
          </p:cNvSpPr>
          <p:nvPr/>
        </p:nvSpPr>
        <p:spPr bwMode="auto">
          <a:xfrm flipV="1">
            <a:off x="2135238" y="2313379"/>
            <a:ext cx="66675" cy="682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3" name="Line 28"/>
          <p:cNvSpPr>
            <a:spLocks noChangeShapeType="1"/>
          </p:cNvSpPr>
          <p:nvPr/>
        </p:nvSpPr>
        <p:spPr bwMode="auto">
          <a:xfrm flipV="1">
            <a:off x="2424163" y="2012402"/>
            <a:ext cx="84137" cy="764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" name="Line 29"/>
          <p:cNvSpPr>
            <a:spLocks noChangeShapeType="1"/>
          </p:cNvSpPr>
          <p:nvPr/>
        </p:nvSpPr>
        <p:spPr bwMode="auto">
          <a:xfrm flipV="1">
            <a:off x="2421301" y="2056203"/>
            <a:ext cx="123512" cy="125412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5" name="Line 30"/>
          <p:cNvSpPr>
            <a:spLocks noChangeShapeType="1"/>
          </p:cNvSpPr>
          <p:nvPr/>
        </p:nvSpPr>
        <p:spPr bwMode="auto">
          <a:xfrm flipV="1">
            <a:off x="2420988" y="2184790"/>
            <a:ext cx="79375" cy="8152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6" name="Line 31"/>
          <p:cNvSpPr>
            <a:spLocks noChangeShapeType="1"/>
          </p:cNvSpPr>
          <p:nvPr/>
        </p:nvSpPr>
        <p:spPr bwMode="auto">
          <a:xfrm flipV="1">
            <a:off x="2420988" y="2268928"/>
            <a:ext cx="79375" cy="8152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8" name="Line 33"/>
          <p:cNvSpPr>
            <a:spLocks noChangeShapeType="1"/>
          </p:cNvSpPr>
          <p:nvPr/>
        </p:nvSpPr>
        <p:spPr bwMode="auto">
          <a:xfrm flipV="1">
            <a:off x="1354188" y="3721491"/>
            <a:ext cx="31750" cy="31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9" name="Line 34"/>
          <p:cNvSpPr>
            <a:spLocks noChangeShapeType="1"/>
          </p:cNvSpPr>
          <p:nvPr/>
        </p:nvSpPr>
        <p:spPr bwMode="auto">
          <a:xfrm flipV="1">
            <a:off x="1354188" y="3721491"/>
            <a:ext cx="115888" cy="1158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0" name="Line 35"/>
          <p:cNvSpPr>
            <a:spLocks noChangeShapeType="1"/>
          </p:cNvSpPr>
          <p:nvPr/>
        </p:nvSpPr>
        <p:spPr bwMode="auto">
          <a:xfrm flipV="1">
            <a:off x="1354188" y="3721491"/>
            <a:ext cx="200025" cy="2000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1" name="Line 36"/>
          <p:cNvSpPr>
            <a:spLocks noChangeShapeType="1"/>
          </p:cNvSpPr>
          <p:nvPr/>
        </p:nvSpPr>
        <p:spPr bwMode="auto">
          <a:xfrm flipV="1">
            <a:off x="1354188" y="3721491"/>
            <a:ext cx="284163" cy="2841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2" name="Line 37"/>
          <p:cNvSpPr>
            <a:spLocks noChangeShapeType="1"/>
          </p:cNvSpPr>
          <p:nvPr/>
        </p:nvSpPr>
        <p:spPr bwMode="auto">
          <a:xfrm flipV="1">
            <a:off x="1354188" y="3721491"/>
            <a:ext cx="368300" cy="3683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3" name="Line 38"/>
          <p:cNvSpPr>
            <a:spLocks noChangeShapeType="1"/>
          </p:cNvSpPr>
          <p:nvPr/>
        </p:nvSpPr>
        <p:spPr bwMode="auto">
          <a:xfrm flipV="1">
            <a:off x="1354188" y="3721491"/>
            <a:ext cx="452438" cy="4524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4" name="Line 39"/>
          <p:cNvSpPr>
            <a:spLocks noChangeShapeType="1"/>
          </p:cNvSpPr>
          <p:nvPr/>
        </p:nvSpPr>
        <p:spPr bwMode="auto">
          <a:xfrm flipV="1">
            <a:off x="1354188" y="3958029"/>
            <a:ext cx="300038" cy="3000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5" name="Line 40"/>
          <p:cNvSpPr>
            <a:spLocks noChangeShapeType="1"/>
          </p:cNvSpPr>
          <p:nvPr/>
        </p:nvSpPr>
        <p:spPr bwMode="auto">
          <a:xfrm flipV="1">
            <a:off x="1709788" y="3721491"/>
            <a:ext cx="180975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6" name="Line 41"/>
          <p:cNvSpPr>
            <a:spLocks noChangeShapeType="1"/>
          </p:cNvSpPr>
          <p:nvPr/>
        </p:nvSpPr>
        <p:spPr bwMode="auto">
          <a:xfrm flipV="1">
            <a:off x="1354188" y="4043754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7" name="Line 42"/>
          <p:cNvSpPr>
            <a:spLocks noChangeShapeType="1"/>
          </p:cNvSpPr>
          <p:nvPr/>
        </p:nvSpPr>
        <p:spPr bwMode="auto">
          <a:xfrm flipV="1">
            <a:off x="1797100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8" name="Line 43"/>
          <p:cNvSpPr>
            <a:spLocks noChangeShapeType="1"/>
          </p:cNvSpPr>
          <p:nvPr/>
        </p:nvSpPr>
        <p:spPr bwMode="auto">
          <a:xfrm flipV="1">
            <a:off x="1354188" y="41278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9" name="Line 44"/>
          <p:cNvSpPr>
            <a:spLocks noChangeShapeType="1"/>
          </p:cNvSpPr>
          <p:nvPr/>
        </p:nvSpPr>
        <p:spPr bwMode="auto">
          <a:xfrm flipV="1">
            <a:off x="1881238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0" name="Line 45"/>
          <p:cNvSpPr>
            <a:spLocks noChangeShapeType="1"/>
          </p:cNvSpPr>
          <p:nvPr/>
        </p:nvSpPr>
        <p:spPr bwMode="auto">
          <a:xfrm flipV="1">
            <a:off x="1354188" y="4212029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1" name="Line 46"/>
          <p:cNvSpPr>
            <a:spLocks noChangeShapeType="1"/>
          </p:cNvSpPr>
          <p:nvPr/>
        </p:nvSpPr>
        <p:spPr bwMode="auto">
          <a:xfrm flipV="1">
            <a:off x="1965375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2" name="Line 47"/>
          <p:cNvSpPr>
            <a:spLocks noChangeShapeType="1"/>
          </p:cNvSpPr>
          <p:nvPr/>
        </p:nvSpPr>
        <p:spPr bwMode="auto">
          <a:xfrm flipV="1">
            <a:off x="1409750" y="4297754"/>
            <a:ext cx="242888" cy="2428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3" name="Line 48"/>
          <p:cNvSpPr>
            <a:spLocks noChangeShapeType="1"/>
          </p:cNvSpPr>
          <p:nvPr/>
        </p:nvSpPr>
        <p:spPr bwMode="auto">
          <a:xfrm flipV="1">
            <a:off x="2049513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4" name="Line 49"/>
          <p:cNvSpPr>
            <a:spLocks noChangeShapeType="1"/>
          </p:cNvSpPr>
          <p:nvPr/>
        </p:nvSpPr>
        <p:spPr bwMode="auto">
          <a:xfrm flipV="1">
            <a:off x="1493888" y="4381891"/>
            <a:ext cx="158750" cy="158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" name="Line 50"/>
          <p:cNvSpPr>
            <a:spLocks noChangeShapeType="1"/>
          </p:cNvSpPr>
          <p:nvPr/>
        </p:nvSpPr>
        <p:spPr bwMode="auto">
          <a:xfrm flipV="1">
            <a:off x="2133650" y="372149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6" name="Line 51"/>
          <p:cNvSpPr>
            <a:spLocks noChangeShapeType="1"/>
          </p:cNvSpPr>
          <p:nvPr/>
        </p:nvSpPr>
        <p:spPr bwMode="auto">
          <a:xfrm flipV="1">
            <a:off x="1578025" y="4464441"/>
            <a:ext cx="74613" cy="762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7" name="Line 52"/>
          <p:cNvSpPr>
            <a:spLocks noChangeShapeType="1"/>
          </p:cNvSpPr>
          <p:nvPr/>
        </p:nvSpPr>
        <p:spPr bwMode="auto">
          <a:xfrm flipV="1">
            <a:off x="2217788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8" name="Line 53"/>
          <p:cNvSpPr>
            <a:spLocks noChangeShapeType="1"/>
          </p:cNvSpPr>
          <p:nvPr/>
        </p:nvSpPr>
        <p:spPr bwMode="auto">
          <a:xfrm flipV="1">
            <a:off x="2301925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9" name="Line 54"/>
          <p:cNvSpPr>
            <a:spLocks noChangeShapeType="1"/>
          </p:cNvSpPr>
          <p:nvPr/>
        </p:nvSpPr>
        <p:spPr bwMode="auto">
          <a:xfrm flipV="1">
            <a:off x="2514650" y="3616716"/>
            <a:ext cx="69850" cy="698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0" name="Line 55"/>
          <p:cNvSpPr>
            <a:spLocks noChangeShapeType="1"/>
          </p:cNvSpPr>
          <p:nvPr/>
        </p:nvSpPr>
        <p:spPr bwMode="auto">
          <a:xfrm flipV="1">
            <a:off x="2386063" y="3616716"/>
            <a:ext cx="282575" cy="2825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1" name="Line 56"/>
          <p:cNvSpPr>
            <a:spLocks noChangeShapeType="1"/>
          </p:cNvSpPr>
          <p:nvPr/>
        </p:nvSpPr>
        <p:spPr bwMode="auto">
          <a:xfrm flipV="1">
            <a:off x="2465438" y="3675454"/>
            <a:ext cx="228600" cy="2286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3" name="Line 58"/>
          <p:cNvSpPr>
            <a:spLocks noChangeShapeType="1"/>
          </p:cNvSpPr>
          <p:nvPr/>
        </p:nvSpPr>
        <p:spPr bwMode="auto">
          <a:xfrm flipV="1">
            <a:off x="2509888" y="3759591"/>
            <a:ext cx="184150" cy="1857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4" name="Line 59"/>
          <p:cNvSpPr>
            <a:spLocks noChangeShapeType="1"/>
          </p:cNvSpPr>
          <p:nvPr/>
        </p:nvSpPr>
        <p:spPr bwMode="auto">
          <a:xfrm flipV="1">
            <a:off x="4349800" y="2018104"/>
            <a:ext cx="85725" cy="841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5" name="Line 60"/>
          <p:cNvSpPr>
            <a:spLocks noChangeShapeType="1"/>
          </p:cNvSpPr>
          <p:nvPr/>
        </p:nvSpPr>
        <p:spPr bwMode="auto">
          <a:xfrm flipV="1">
            <a:off x="2514650" y="3843729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6" name="Line 61"/>
          <p:cNvSpPr>
            <a:spLocks noChangeShapeType="1"/>
          </p:cNvSpPr>
          <p:nvPr/>
        </p:nvSpPr>
        <p:spPr bwMode="auto">
          <a:xfrm flipV="1">
            <a:off x="4375200" y="2102241"/>
            <a:ext cx="60325" cy="603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7" name="Line 62"/>
          <p:cNvSpPr>
            <a:spLocks noChangeShapeType="1"/>
          </p:cNvSpPr>
          <p:nvPr/>
        </p:nvSpPr>
        <p:spPr bwMode="auto">
          <a:xfrm flipV="1">
            <a:off x="2514650" y="392786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8" name="Line 63"/>
          <p:cNvSpPr>
            <a:spLocks noChangeShapeType="1"/>
          </p:cNvSpPr>
          <p:nvPr/>
        </p:nvSpPr>
        <p:spPr bwMode="auto">
          <a:xfrm flipV="1">
            <a:off x="4375200" y="2186379"/>
            <a:ext cx="60325" cy="603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9" name="Line 64"/>
          <p:cNvSpPr>
            <a:spLocks noChangeShapeType="1"/>
          </p:cNvSpPr>
          <p:nvPr/>
        </p:nvSpPr>
        <p:spPr bwMode="auto">
          <a:xfrm flipV="1">
            <a:off x="2514650" y="401359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1" name="Line 66"/>
          <p:cNvSpPr>
            <a:spLocks noChangeShapeType="1"/>
          </p:cNvSpPr>
          <p:nvPr/>
        </p:nvSpPr>
        <p:spPr bwMode="auto">
          <a:xfrm flipV="1">
            <a:off x="4375200" y="2270516"/>
            <a:ext cx="60325" cy="603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2" name="Line 67"/>
          <p:cNvSpPr>
            <a:spLocks noChangeShapeType="1"/>
          </p:cNvSpPr>
          <p:nvPr/>
        </p:nvSpPr>
        <p:spPr bwMode="auto">
          <a:xfrm flipV="1">
            <a:off x="1949500" y="4826391"/>
            <a:ext cx="14288" cy="158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3" name="Line 68"/>
          <p:cNvSpPr>
            <a:spLocks noChangeShapeType="1"/>
          </p:cNvSpPr>
          <p:nvPr/>
        </p:nvSpPr>
        <p:spPr bwMode="auto">
          <a:xfrm flipV="1">
            <a:off x="4673650" y="2008579"/>
            <a:ext cx="107950" cy="1079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4" name="Line 69"/>
          <p:cNvSpPr>
            <a:spLocks noChangeShapeType="1"/>
          </p:cNvSpPr>
          <p:nvPr/>
        </p:nvSpPr>
        <p:spPr bwMode="auto">
          <a:xfrm flipV="1">
            <a:off x="2514650" y="4097729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5" name="Line 70"/>
          <p:cNvSpPr>
            <a:spLocks noChangeShapeType="1"/>
          </p:cNvSpPr>
          <p:nvPr/>
        </p:nvSpPr>
        <p:spPr bwMode="auto">
          <a:xfrm flipV="1">
            <a:off x="4375200" y="2330841"/>
            <a:ext cx="82550" cy="841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6" name="Line 71"/>
          <p:cNvSpPr>
            <a:spLocks noChangeShapeType="1"/>
          </p:cNvSpPr>
          <p:nvPr/>
        </p:nvSpPr>
        <p:spPr bwMode="auto">
          <a:xfrm flipV="1">
            <a:off x="1949500" y="4826391"/>
            <a:ext cx="100013" cy="1000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7" name="Line 72"/>
          <p:cNvSpPr>
            <a:spLocks noChangeShapeType="1"/>
          </p:cNvSpPr>
          <p:nvPr/>
        </p:nvSpPr>
        <p:spPr bwMode="auto">
          <a:xfrm flipV="1">
            <a:off x="4673650" y="2022866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8" name="Line 73"/>
          <p:cNvSpPr>
            <a:spLocks noChangeShapeType="1"/>
          </p:cNvSpPr>
          <p:nvPr/>
        </p:nvSpPr>
        <p:spPr bwMode="auto">
          <a:xfrm flipV="1">
            <a:off x="2517825" y="4180279"/>
            <a:ext cx="176213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9" name="Line 74"/>
          <p:cNvSpPr>
            <a:spLocks noChangeShapeType="1"/>
          </p:cNvSpPr>
          <p:nvPr/>
        </p:nvSpPr>
        <p:spPr bwMode="auto">
          <a:xfrm flipV="1">
            <a:off x="4375200" y="2373704"/>
            <a:ext cx="125413" cy="1254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0" name="Line 75"/>
          <p:cNvSpPr>
            <a:spLocks noChangeShapeType="1"/>
          </p:cNvSpPr>
          <p:nvPr/>
        </p:nvSpPr>
        <p:spPr bwMode="auto">
          <a:xfrm flipV="1">
            <a:off x="1949500" y="4826391"/>
            <a:ext cx="184150" cy="1825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1" name="Line 76"/>
          <p:cNvSpPr>
            <a:spLocks noChangeShapeType="1"/>
          </p:cNvSpPr>
          <p:nvPr/>
        </p:nvSpPr>
        <p:spPr bwMode="auto">
          <a:xfrm flipV="1">
            <a:off x="4673650" y="2107004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2" name="Line 77"/>
          <p:cNvSpPr>
            <a:spLocks noChangeShapeType="1"/>
          </p:cNvSpPr>
          <p:nvPr/>
        </p:nvSpPr>
        <p:spPr bwMode="auto">
          <a:xfrm flipV="1">
            <a:off x="2544813" y="4266004"/>
            <a:ext cx="149225" cy="1492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3" name="Line 78"/>
          <p:cNvSpPr>
            <a:spLocks noChangeShapeType="1"/>
          </p:cNvSpPr>
          <p:nvPr/>
        </p:nvSpPr>
        <p:spPr bwMode="auto">
          <a:xfrm flipV="1">
            <a:off x="4375200" y="2414979"/>
            <a:ext cx="168275" cy="1682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4" name="Line 79"/>
          <p:cNvSpPr>
            <a:spLocks noChangeShapeType="1"/>
          </p:cNvSpPr>
          <p:nvPr/>
        </p:nvSpPr>
        <p:spPr bwMode="auto">
          <a:xfrm flipV="1">
            <a:off x="1949500" y="4826391"/>
            <a:ext cx="266700" cy="2682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5" name="Line 80"/>
          <p:cNvSpPr>
            <a:spLocks noChangeShapeType="1"/>
          </p:cNvSpPr>
          <p:nvPr/>
        </p:nvSpPr>
        <p:spPr bwMode="auto">
          <a:xfrm flipV="1">
            <a:off x="4735563" y="2191141"/>
            <a:ext cx="115888" cy="1158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6" name="Line 81"/>
          <p:cNvSpPr>
            <a:spLocks noChangeShapeType="1"/>
          </p:cNvSpPr>
          <p:nvPr/>
        </p:nvSpPr>
        <p:spPr bwMode="auto">
          <a:xfrm flipV="1">
            <a:off x="2582913" y="4316804"/>
            <a:ext cx="144463" cy="1428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7" name="Line 82"/>
          <p:cNvSpPr>
            <a:spLocks noChangeShapeType="1"/>
          </p:cNvSpPr>
          <p:nvPr/>
        </p:nvSpPr>
        <p:spPr bwMode="auto">
          <a:xfrm flipV="1">
            <a:off x="4375200" y="248800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8" name="Line 83"/>
          <p:cNvSpPr>
            <a:spLocks noChangeShapeType="1"/>
          </p:cNvSpPr>
          <p:nvPr/>
        </p:nvSpPr>
        <p:spPr bwMode="auto">
          <a:xfrm flipV="1">
            <a:off x="2003475" y="48263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9" name="Line 84"/>
          <p:cNvSpPr>
            <a:spLocks noChangeShapeType="1"/>
          </p:cNvSpPr>
          <p:nvPr/>
        </p:nvSpPr>
        <p:spPr bwMode="auto">
          <a:xfrm flipV="1">
            <a:off x="4819700" y="2275279"/>
            <a:ext cx="31750" cy="31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0" name="Line 85"/>
          <p:cNvSpPr>
            <a:spLocks noChangeShapeType="1"/>
          </p:cNvSpPr>
          <p:nvPr/>
        </p:nvSpPr>
        <p:spPr bwMode="auto">
          <a:xfrm flipV="1">
            <a:off x="2589263" y="4359666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1" name="Line 86"/>
          <p:cNvSpPr>
            <a:spLocks noChangeShapeType="1"/>
          </p:cNvSpPr>
          <p:nvPr/>
        </p:nvSpPr>
        <p:spPr bwMode="auto">
          <a:xfrm flipV="1">
            <a:off x="4375200" y="2572141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2" name="Line 87"/>
          <p:cNvSpPr>
            <a:spLocks noChangeShapeType="1"/>
          </p:cNvSpPr>
          <p:nvPr/>
        </p:nvSpPr>
        <p:spPr bwMode="auto">
          <a:xfrm flipV="1">
            <a:off x="2087613" y="48263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3" name="Line 88"/>
          <p:cNvSpPr>
            <a:spLocks noChangeShapeType="1"/>
          </p:cNvSpPr>
          <p:nvPr/>
        </p:nvSpPr>
        <p:spPr bwMode="auto">
          <a:xfrm flipV="1">
            <a:off x="4375200" y="2657866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4" name="Line 89"/>
          <p:cNvSpPr>
            <a:spLocks noChangeShapeType="1"/>
          </p:cNvSpPr>
          <p:nvPr/>
        </p:nvSpPr>
        <p:spPr bwMode="auto">
          <a:xfrm flipV="1">
            <a:off x="2589263" y="444380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5" name="Line 90"/>
          <p:cNvSpPr>
            <a:spLocks noChangeShapeType="1"/>
          </p:cNvSpPr>
          <p:nvPr/>
        </p:nvSpPr>
        <p:spPr bwMode="auto">
          <a:xfrm flipV="1">
            <a:off x="2171750" y="48263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6" name="Line 91"/>
          <p:cNvSpPr>
            <a:spLocks noChangeShapeType="1"/>
          </p:cNvSpPr>
          <p:nvPr/>
        </p:nvSpPr>
        <p:spPr bwMode="auto">
          <a:xfrm flipV="1">
            <a:off x="4375200" y="274041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7" name="Line 92"/>
          <p:cNvSpPr>
            <a:spLocks noChangeShapeType="1"/>
          </p:cNvSpPr>
          <p:nvPr/>
        </p:nvSpPr>
        <p:spPr bwMode="auto">
          <a:xfrm flipV="1">
            <a:off x="2589263" y="452794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8" name="Line 93"/>
          <p:cNvSpPr>
            <a:spLocks noChangeShapeType="1"/>
          </p:cNvSpPr>
          <p:nvPr/>
        </p:nvSpPr>
        <p:spPr bwMode="auto">
          <a:xfrm flipV="1">
            <a:off x="2255888" y="4612079"/>
            <a:ext cx="512763" cy="5127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9" name="Line 94"/>
          <p:cNvSpPr>
            <a:spLocks noChangeShapeType="1"/>
          </p:cNvSpPr>
          <p:nvPr/>
        </p:nvSpPr>
        <p:spPr bwMode="auto">
          <a:xfrm flipV="1">
            <a:off x="4375200" y="282455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0" name="Line 95"/>
          <p:cNvSpPr>
            <a:spLocks noChangeShapeType="1"/>
          </p:cNvSpPr>
          <p:nvPr/>
        </p:nvSpPr>
        <p:spPr bwMode="auto">
          <a:xfrm flipV="1">
            <a:off x="2340025" y="4696216"/>
            <a:ext cx="428625" cy="4286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1" name="Line 96"/>
          <p:cNvSpPr>
            <a:spLocks noChangeShapeType="1"/>
          </p:cNvSpPr>
          <p:nvPr/>
        </p:nvSpPr>
        <p:spPr bwMode="auto">
          <a:xfrm flipV="1">
            <a:off x="4375200" y="2910279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2" name="Line 97"/>
          <p:cNvSpPr>
            <a:spLocks noChangeShapeType="1"/>
          </p:cNvSpPr>
          <p:nvPr/>
        </p:nvSpPr>
        <p:spPr bwMode="auto">
          <a:xfrm flipV="1">
            <a:off x="2424163" y="4780354"/>
            <a:ext cx="344488" cy="3444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3" name="Line 98"/>
          <p:cNvSpPr>
            <a:spLocks noChangeShapeType="1"/>
          </p:cNvSpPr>
          <p:nvPr/>
        </p:nvSpPr>
        <p:spPr bwMode="auto">
          <a:xfrm flipV="1">
            <a:off x="4375200" y="2994416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4" name="Line 99"/>
          <p:cNvSpPr>
            <a:spLocks noChangeShapeType="1"/>
          </p:cNvSpPr>
          <p:nvPr/>
        </p:nvSpPr>
        <p:spPr bwMode="auto">
          <a:xfrm flipV="1">
            <a:off x="2508300" y="4864491"/>
            <a:ext cx="260350" cy="2603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5" name="Line 100"/>
          <p:cNvSpPr>
            <a:spLocks noChangeShapeType="1"/>
          </p:cNvSpPr>
          <p:nvPr/>
        </p:nvSpPr>
        <p:spPr bwMode="auto">
          <a:xfrm flipV="1">
            <a:off x="4375200" y="3078554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6" name="Line 101"/>
          <p:cNvSpPr>
            <a:spLocks noChangeShapeType="1"/>
          </p:cNvSpPr>
          <p:nvPr/>
        </p:nvSpPr>
        <p:spPr bwMode="auto">
          <a:xfrm flipV="1">
            <a:off x="2592438" y="4948629"/>
            <a:ext cx="176213" cy="1762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7" name="Line 102"/>
          <p:cNvSpPr>
            <a:spLocks noChangeShapeType="1"/>
          </p:cNvSpPr>
          <p:nvPr/>
        </p:nvSpPr>
        <p:spPr bwMode="auto">
          <a:xfrm flipV="1">
            <a:off x="4375200" y="316269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8" name="Line 103"/>
          <p:cNvSpPr>
            <a:spLocks noChangeShapeType="1"/>
          </p:cNvSpPr>
          <p:nvPr/>
        </p:nvSpPr>
        <p:spPr bwMode="auto">
          <a:xfrm flipV="1">
            <a:off x="2676575" y="5032766"/>
            <a:ext cx="92075" cy="920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9" name="Line 104"/>
          <p:cNvSpPr>
            <a:spLocks noChangeShapeType="1"/>
          </p:cNvSpPr>
          <p:nvPr/>
        </p:nvSpPr>
        <p:spPr bwMode="auto">
          <a:xfrm flipV="1">
            <a:off x="4375200" y="3246829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0" name="Line 105"/>
          <p:cNvSpPr>
            <a:spLocks noChangeShapeType="1"/>
          </p:cNvSpPr>
          <p:nvPr/>
        </p:nvSpPr>
        <p:spPr bwMode="auto">
          <a:xfrm flipV="1">
            <a:off x="4181525" y="3616716"/>
            <a:ext cx="3175" cy="15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1" name="Line 106"/>
          <p:cNvSpPr>
            <a:spLocks noChangeShapeType="1"/>
          </p:cNvSpPr>
          <p:nvPr/>
        </p:nvSpPr>
        <p:spPr bwMode="auto">
          <a:xfrm flipV="1">
            <a:off x="2760713" y="5116904"/>
            <a:ext cx="7938" cy="79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2" name="Line 107"/>
          <p:cNvSpPr>
            <a:spLocks noChangeShapeType="1"/>
          </p:cNvSpPr>
          <p:nvPr/>
        </p:nvSpPr>
        <p:spPr bwMode="auto">
          <a:xfrm flipV="1">
            <a:off x="4375200" y="333096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3" name="Line 108"/>
          <p:cNvSpPr>
            <a:spLocks noChangeShapeType="1"/>
          </p:cNvSpPr>
          <p:nvPr/>
        </p:nvSpPr>
        <p:spPr bwMode="auto">
          <a:xfrm flipV="1">
            <a:off x="4181525" y="3616716"/>
            <a:ext cx="87313" cy="873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4" name="Line 109"/>
          <p:cNvSpPr>
            <a:spLocks noChangeShapeType="1"/>
          </p:cNvSpPr>
          <p:nvPr/>
        </p:nvSpPr>
        <p:spPr bwMode="auto">
          <a:xfrm flipV="1">
            <a:off x="4181525" y="3415104"/>
            <a:ext cx="373063" cy="3714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5" name="Line 110"/>
          <p:cNvSpPr>
            <a:spLocks noChangeShapeType="1"/>
          </p:cNvSpPr>
          <p:nvPr/>
        </p:nvSpPr>
        <p:spPr bwMode="auto">
          <a:xfrm flipV="1">
            <a:off x="4194225" y="3499241"/>
            <a:ext cx="360363" cy="3587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6" name="Line 111"/>
          <p:cNvSpPr>
            <a:spLocks noChangeShapeType="1"/>
          </p:cNvSpPr>
          <p:nvPr/>
        </p:nvSpPr>
        <p:spPr bwMode="auto">
          <a:xfrm flipV="1">
            <a:off x="4278363" y="3583379"/>
            <a:ext cx="276225" cy="2746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7" name="Line 112"/>
          <p:cNvSpPr>
            <a:spLocks noChangeShapeType="1"/>
          </p:cNvSpPr>
          <p:nvPr/>
        </p:nvSpPr>
        <p:spPr bwMode="auto">
          <a:xfrm flipV="1">
            <a:off x="4181525" y="4008619"/>
            <a:ext cx="30435" cy="31957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8" name="Line 113"/>
          <p:cNvSpPr>
            <a:spLocks noChangeShapeType="1"/>
          </p:cNvSpPr>
          <p:nvPr/>
        </p:nvSpPr>
        <p:spPr bwMode="auto">
          <a:xfrm flipV="1">
            <a:off x="4362500" y="3667516"/>
            <a:ext cx="192088" cy="1905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9" name="Line 114"/>
          <p:cNvSpPr>
            <a:spLocks noChangeShapeType="1"/>
          </p:cNvSpPr>
          <p:nvPr/>
        </p:nvSpPr>
        <p:spPr bwMode="auto">
          <a:xfrm flipV="1">
            <a:off x="4181525" y="3997717"/>
            <a:ext cx="125412" cy="125412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0" name="Line 115"/>
          <p:cNvSpPr>
            <a:spLocks noChangeShapeType="1"/>
          </p:cNvSpPr>
          <p:nvPr/>
        </p:nvSpPr>
        <p:spPr bwMode="auto">
          <a:xfrm flipV="1">
            <a:off x="4446638" y="3737366"/>
            <a:ext cx="122238" cy="1206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1" name="Line 116"/>
          <p:cNvSpPr>
            <a:spLocks noChangeShapeType="1"/>
          </p:cNvSpPr>
          <p:nvPr/>
        </p:nvSpPr>
        <p:spPr bwMode="auto">
          <a:xfrm flipV="1">
            <a:off x="4181525" y="4007241"/>
            <a:ext cx="201613" cy="2016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2" name="Line 117"/>
          <p:cNvSpPr>
            <a:spLocks noChangeShapeType="1"/>
          </p:cNvSpPr>
          <p:nvPr/>
        </p:nvSpPr>
        <p:spPr bwMode="auto">
          <a:xfrm flipV="1">
            <a:off x="4530775" y="3791341"/>
            <a:ext cx="68263" cy="666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4" name="Line 119"/>
          <p:cNvSpPr>
            <a:spLocks noChangeShapeType="1"/>
          </p:cNvSpPr>
          <p:nvPr/>
        </p:nvSpPr>
        <p:spPr bwMode="auto">
          <a:xfrm flipV="1">
            <a:off x="4181525" y="4007241"/>
            <a:ext cx="285750" cy="285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5" name="Line 120"/>
          <p:cNvSpPr>
            <a:spLocks noChangeShapeType="1"/>
          </p:cNvSpPr>
          <p:nvPr/>
        </p:nvSpPr>
        <p:spPr bwMode="auto">
          <a:xfrm flipV="1">
            <a:off x="4106913" y="4197741"/>
            <a:ext cx="254000" cy="2540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6" name="Line 121"/>
          <p:cNvSpPr>
            <a:spLocks noChangeShapeType="1"/>
          </p:cNvSpPr>
          <p:nvPr/>
        </p:nvSpPr>
        <p:spPr bwMode="auto">
          <a:xfrm flipV="1">
            <a:off x="4438700" y="4007241"/>
            <a:ext cx="111125" cy="1127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7" name="Line 122"/>
          <p:cNvSpPr>
            <a:spLocks noChangeShapeType="1"/>
          </p:cNvSpPr>
          <p:nvPr/>
        </p:nvSpPr>
        <p:spPr bwMode="auto">
          <a:xfrm flipV="1">
            <a:off x="4106913" y="4356491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8" name="Line 123"/>
          <p:cNvSpPr>
            <a:spLocks noChangeShapeType="1"/>
          </p:cNvSpPr>
          <p:nvPr/>
        </p:nvSpPr>
        <p:spPr bwMode="auto">
          <a:xfrm flipV="1">
            <a:off x="4522838" y="4043754"/>
            <a:ext cx="76200" cy="762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0" name="Line 125"/>
          <p:cNvSpPr>
            <a:spLocks noChangeShapeType="1"/>
          </p:cNvSpPr>
          <p:nvPr/>
        </p:nvSpPr>
        <p:spPr bwMode="auto">
          <a:xfrm flipV="1">
            <a:off x="4106913" y="4440629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1" name="Line 126"/>
          <p:cNvSpPr>
            <a:spLocks noChangeShapeType="1"/>
          </p:cNvSpPr>
          <p:nvPr/>
        </p:nvSpPr>
        <p:spPr bwMode="auto">
          <a:xfrm flipV="1">
            <a:off x="4106913" y="452476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2" name="Line 127"/>
          <p:cNvSpPr>
            <a:spLocks noChangeShapeType="1"/>
          </p:cNvSpPr>
          <p:nvPr/>
        </p:nvSpPr>
        <p:spPr bwMode="auto">
          <a:xfrm flipV="1">
            <a:off x="4106913" y="460890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3" name="Line 128"/>
          <p:cNvSpPr>
            <a:spLocks noChangeShapeType="1"/>
          </p:cNvSpPr>
          <p:nvPr/>
        </p:nvSpPr>
        <p:spPr bwMode="auto">
          <a:xfrm flipV="1">
            <a:off x="4106913" y="4694629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4" name="Line 129"/>
          <p:cNvSpPr>
            <a:spLocks noChangeShapeType="1"/>
          </p:cNvSpPr>
          <p:nvPr/>
        </p:nvSpPr>
        <p:spPr bwMode="auto">
          <a:xfrm flipV="1">
            <a:off x="4106913" y="4774004"/>
            <a:ext cx="182563" cy="1825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5" name="Line 130"/>
          <p:cNvSpPr>
            <a:spLocks noChangeShapeType="1"/>
          </p:cNvSpPr>
          <p:nvPr/>
        </p:nvSpPr>
        <p:spPr bwMode="auto">
          <a:xfrm flipV="1">
            <a:off x="4106913" y="4820041"/>
            <a:ext cx="222250" cy="2206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" name="Line 131"/>
          <p:cNvSpPr>
            <a:spLocks noChangeShapeType="1"/>
          </p:cNvSpPr>
          <p:nvPr/>
        </p:nvSpPr>
        <p:spPr bwMode="auto">
          <a:xfrm flipV="1">
            <a:off x="4108500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7" name="Line 132"/>
          <p:cNvSpPr>
            <a:spLocks noChangeShapeType="1"/>
          </p:cNvSpPr>
          <p:nvPr/>
        </p:nvSpPr>
        <p:spPr bwMode="auto">
          <a:xfrm flipV="1">
            <a:off x="4192638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8" name="Line 133"/>
          <p:cNvSpPr>
            <a:spLocks noChangeShapeType="1"/>
          </p:cNvSpPr>
          <p:nvPr/>
        </p:nvSpPr>
        <p:spPr bwMode="auto">
          <a:xfrm flipV="1">
            <a:off x="4276775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9" name="Line 134"/>
          <p:cNvSpPr>
            <a:spLocks noChangeShapeType="1"/>
          </p:cNvSpPr>
          <p:nvPr/>
        </p:nvSpPr>
        <p:spPr bwMode="auto">
          <a:xfrm flipV="1">
            <a:off x="4360913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0" name="Line 135"/>
          <p:cNvSpPr>
            <a:spLocks noChangeShapeType="1"/>
          </p:cNvSpPr>
          <p:nvPr/>
        </p:nvSpPr>
        <p:spPr bwMode="auto">
          <a:xfrm flipV="1">
            <a:off x="4445050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1" name="Line 136"/>
          <p:cNvSpPr>
            <a:spLocks noChangeShapeType="1"/>
          </p:cNvSpPr>
          <p:nvPr/>
        </p:nvSpPr>
        <p:spPr bwMode="auto">
          <a:xfrm flipV="1">
            <a:off x="4529188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2" name="Line 137"/>
          <p:cNvSpPr>
            <a:spLocks noChangeShapeType="1"/>
          </p:cNvSpPr>
          <p:nvPr/>
        </p:nvSpPr>
        <p:spPr bwMode="auto">
          <a:xfrm flipV="1">
            <a:off x="4613325" y="48263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3" name="Line 138"/>
          <p:cNvSpPr>
            <a:spLocks noChangeShapeType="1"/>
          </p:cNvSpPr>
          <p:nvPr/>
        </p:nvSpPr>
        <p:spPr bwMode="auto">
          <a:xfrm flipV="1">
            <a:off x="4697463" y="4896241"/>
            <a:ext cx="228600" cy="2286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4" name="Line 139"/>
          <p:cNvSpPr>
            <a:spLocks noChangeShapeType="1"/>
          </p:cNvSpPr>
          <p:nvPr/>
        </p:nvSpPr>
        <p:spPr bwMode="auto">
          <a:xfrm flipV="1">
            <a:off x="4781600" y="4980379"/>
            <a:ext cx="144463" cy="1444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5" name="Line 140"/>
          <p:cNvSpPr>
            <a:spLocks noChangeShapeType="1"/>
          </p:cNvSpPr>
          <p:nvPr/>
        </p:nvSpPr>
        <p:spPr bwMode="auto">
          <a:xfrm flipV="1">
            <a:off x="4865738" y="5064516"/>
            <a:ext cx="60325" cy="603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6" name="Line 141"/>
          <p:cNvSpPr>
            <a:spLocks noChangeShapeType="1"/>
          </p:cNvSpPr>
          <p:nvPr/>
        </p:nvSpPr>
        <p:spPr bwMode="auto">
          <a:xfrm flipV="1">
            <a:off x="1354188" y="1562491"/>
            <a:ext cx="1588" cy="15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1" name="Line 156"/>
          <p:cNvSpPr>
            <a:spLocks noChangeShapeType="1"/>
          </p:cNvSpPr>
          <p:nvPr/>
        </p:nvSpPr>
        <p:spPr bwMode="auto">
          <a:xfrm flipV="1">
            <a:off x="2024113" y="2008579"/>
            <a:ext cx="63500" cy="635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3" name="Line 168"/>
          <p:cNvSpPr>
            <a:spLocks noChangeShapeType="1"/>
          </p:cNvSpPr>
          <p:nvPr/>
        </p:nvSpPr>
        <p:spPr bwMode="auto">
          <a:xfrm flipV="1">
            <a:off x="1354188" y="3721491"/>
            <a:ext cx="33338" cy="31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4" name="Line 169"/>
          <p:cNvSpPr>
            <a:spLocks noChangeShapeType="1"/>
          </p:cNvSpPr>
          <p:nvPr/>
        </p:nvSpPr>
        <p:spPr bwMode="auto">
          <a:xfrm flipV="1">
            <a:off x="1354188" y="3721491"/>
            <a:ext cx="117475" cy="1158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5" name="Line 170"/>
          <p:cNvSpPr>
            <a:spLocks noChangeShapeType="1"/>
          </p:cNvSpPr>
          <p:nvPr/>
        </p:nvSpPr>
        <p:spPr bwMode="auto">
          <a:xfrm flipV="1">
            <a:off x="1354188" y="3721491"/>
            <a:ext cx="201613" cy="2000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6" name="Line 171"/>
          <p:cNvSpPr>
            <a:spLocks noChangeShapeType="1"/>
          </p:cNvSpPr>
          <p:nvPr/>
        </p:nvSpPr>
        <p:spPr bwMode="auto">
          <a:xfrm flipV="1">
            <a:off x="1354188" y="3721491"/>
            <a:ext cx="285750" cy="285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7" name="Line 172"/>
          <p:cNvSpPr>
            <a:spLocks noChangeShapeType="1"/>
          </p:cNvSpPr>
          <p:nvPr/>
        </p:nvSpPr>
        <p:spPr bwMode="auto">
          <a:xfrm flipV="1">
            <a:off x="1354188" y="3721491"/>
            <a:ext cx="369888" cy="3683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8" name="Line 173"/>
          <p:cNvSpPr>
            <a:spLocks noChangeShapeType="1"/>
          </p:cNvSpPr>
          <p:nvPr/>
        </p:nvSpPr>
        <p:spPr bwMode="auto">
          <a:xfrm flipV="1">
            <a:off x="1354188" y="3721491"/>
            <a:ext cx="454025" cy="4540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9" name="Line 174"/>
          <p:cNvSpPr>
            <a:spLocks noChangeShapeType="1"/>
          </p:cNvSpPr>
          <p:nvPr/>
        </p:nvSpPr>
        <p:spPr bwMode="auto">
          <a:xfrm flipV="1">
            <a:off x="1354188" y="3959616"/>
            <a:ext cx="300038" cy="3000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0" name="Line 175"/>
          <p:cNvSpPr>
            <a:spLocks noChangeShapeType="1"/>
          </p:cNvSpPr>
          <p:nvPr/>
        </p:nvSpPr>
        <p:spPr bwMode="auto">
          <a:xfrm flipV="1">
            <a:off x="1712963" y="3721491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1" name="Line 176"/>
          <p:cNvSpPr>
            <a:spLocks noChangeShapeType="1"/>
          </p:cNvSpPr>
          <p:nvPr/>
        </p:nvSpPr>
        <p:spPr bwMode="auto">
          <a:xfrm flipV="1">
            <a:off x="1354188" y="404534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2" name="Line 177"/>
          <p:cNvSpPr>
            <a:spLocks noChangeShapeType="1"/>
          </p:cNvSpPr>
          <p:nvPr/>
        </p:nvSpPr>
        <p:spPr bwMode="auto">
          <a:xfrm flipV="1">
            <a:off x="1798688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3" name="Line 178"/>
          <p:cNvSpPr>
            <a:spLocks noChangeShapeType="1"/>
          </p:cNvSpPr>
          <p:nvPr/>
        </p:nvSpPr>
        <p:spPr bwMode="auto">
          <a:xfrm flipV="1">
            <a:off x="1354188" y="4129479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4" name="Line 179"/>
          <p:cNvSpPr>
            <a:spLocks noChangeShapeType="1"/>
          </p:cNvSpPr>
          <p:nvPr/>
        </p:nvSpPr>
        <p:spPr bwMode="auto">
          <a:xfrm flipV="1">
            <a:off x="1882825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5" name="Line 180"/>
          <p:cNvSpPr>
            <a:spLocks noChangeShapeType="1"/>
          </p:cNvSpPr>
          <p:nvPr/>
        </p:nvSpPr>
        <p:spPr bwMode="auto">
          <a:xfrm flipV="1">
            <a:off x="1354188" y="4213616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6" name="Line 181"/>
          <p:cNvSpPr>
            <a:spLocks noChangeShapeType="1"/>
          </p:cNvSpPr>
          <p:nvPr/>
        </p:nvSpPr>
        <p:spPr bwMode="auto">
          <a:xfrm flipV="1">
            <a:off x="1965375" y="372149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7" name="Line 182"/>
          <p:cNvSpPr>
            <a:spLocks noChangeShapeType="1"/>
          </p:cNvSpPr>
          <p:nvPr/>
        </p:nvSpPr>
        <p:spPr bwMode="auto">
          <a:xfrm flipV="1">
            <a:off x="1409750" y="4297754"/>
            <a:ext cx="242888" cy="2428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8" name="Line 183"/>
          <p:cNvSpPr>
            <a:spLocks noChangeShapeType="1"/>
          </p:cNvSpPr>
          <p:nvPr/>
        </p:nvSpPr>
        <p:spPr bwMode="auto">
          <a:xfrm flipV="1">
            <a:off x="2051100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9" name="Line 184"/>
          <p:cNvSpPr>
            <a:spLocks noChangeShapeType="1"/>
          </p:cNvSpPr>
          <p:nvPr/>
        </p:nvSpPr>
        <p:spPr bwMode="auto">
          <a:xfrm flipV="1">
            <a:off x="1495475" y="4381891"/>
            <a:ext cx="157163" cy="158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0" name="Line 185"/>
          <p:cNvSpPr>
            <a:spLocks noChangeShapeType="1"/>
          </p:cNvSpPr>
          <p:nvPr/>
        </p:nvSpPr>
        <p:spPr bwMode="auto">
          <a:xfrm flipV="1">
            <a:off x="2135238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1" name="Line 186"/>
          <p:cNvSpPr>
            <a:spLocks noChangeShapeType="1"/>
          </p:cNvSpPr>
          <p:nvPr/>
        </p:nvSpPr>
        <p:spPr bwMode="auto">
          <a:xfrm flipV="1">
            <a:off x="1579613" y="4466029"/>
            <a:ext cx="73025" cy="746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2" name="Line 187"/>
          <p:cNvSpPr>
            <a:spLocks noChangeShapeType="1"/>
          </p:cNvSpPr>
          <p:nvPr/>
        </p:nvSpPr>
        <p:spPr bwMode="auto">
          <a:xfrm flipV="1">
            <a:off x="2219375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3" name="Line 188"/>
          <p:cNvSpPr>
            <a:spLocks noChangeShapeType="1"/>
          </p:cNvSpPr>
          <p:nvPr/>
        </p:nvSpPr>
        <p:spPr bwMode="auto">
          <a:xfrm flipV="1">
            <a:off x="2303513" y="3721491"/>
            <a:ext cx="177800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4" name="Line 189"/>
          <p:cNvSpPr>
            <a:spLocks noChangeShapeType="1"/>
          </p:cNvSpPr>
          <p:nvPr/>
        </p:nvSpPr>
        <p:spPr bwMode="auto">
          <a:xfrm flipV="1">
            <a:off x="2514650" y="3616716"/>
            <a:ext cx="71438" cy="698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5" name="Line 190"/>
          <p:cNvSpPr>
            <a:spLocks noChangeShapeType="1"/>
          </p:cNvSpPr>
          <p:nvPr/>
        </p:nvSpPr>
        <p:spPr bwMode="auto">
          <a:xfrm flipV="1">
            <a:off x="2387650" y="3616716"/>
            <a:ext cx="282575" cy="2825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6" name="Line 191"/>
          <p:cNvSpPr>
            <a:spLocks noChangeShapeType="1"/>
          </p:cNvSpPr>
          <p:nvPr/>
        </p:nvSpPr>
        <p:spPr bwMode="auto">
          <a:xfrm flipV="1">
            <a:off x="2467025" y="3677041"/>
            <a:ext cx="227013" cy="2270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8" name="Line 193"/>
          <p:cNvSpPr>
            <a:spLocks noChangeShapeType="1"/>
          </p:cNvSpPr>
          <p:nvPr/>
        </p:nvSpPr>
        <p:spPr bwMode="auto">
          <a:xfrm flipV="1">
            <a:off x="2509888" y="3761179"/>
            <a:ext cx="184150" cy="1841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0" name="Line 195"/>
          <p:cNvSpPr>
            <a:spLocks noChangeShapeType="1"/>
          </p:cNvSpPr>
          <p:nvPr/>
        </p:nvSpPr>
        <p:spPr bwMode="auto">
          <a:xfrm flipV="1">
            <a:off x="2514650" y="384531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2" name="Line 197"/>
          <p:cNvSpPr>
            <a:spLocks noChangeShapeType="1"/>
          </p:cNvSpPr>
          <p:nvPr/>
        </p:nvSpPr>
        <p:spPr bwMode="auto">
          <a:xfrm flipV="1">
            <a:off x="2514650" y="3929454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4" name="Line 199"/>
          <p:cNvSpPr>
            <a:spLocks noChangeShapeType="1"/>
          </p:cNvSpPr>
          <p:nvPr/>
        </p:nvSpPr>
        <p:spPr bwMode="auto">
          <a:xfrm flipV="1">
            <a:off x="2514650" y="4013591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7" name="Line 202"/>
          <p:cNvSpPr>
            <a:spLocks noChangeShapeType="1"/>
          </p:cNvSpPr>
          <p:nvPr/>
        </p:nvSpPr>
        <p:spPr bwMode="auto">
          <a:xfrm flipV="1">
            <a:off x="1949500" y="4826391"/>
            <a:ext cx="15875" cy="158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9" name="Line 204"/>
          <p:cNvSpPr>
            <a:spLocks noChangeShapeType="1"/>
          </p:cNvSpPr>
          <p:nvPr/>
        </p:nvSpPr>
        <p:spPr bwMode="auto">
          <a:xfrm flipV="1">
            <a:off x="2514650" y="4097729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Line 207"/>
          <p:cNvSpPr>
            <a:spLocks noChangeShapeType="1"/>
          </p:cNvSpPr>
          <p:nvPr/>
        </p:nvSpPr>
        <p:spPr bwMode="auto">
          <a:xfrm flipV="1">
            <a:off x="1949500" y="4826391"/>
            <a:ext cx="100013" cy="1000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Line 209"/>
          <p:cNvSpPr>
            <a:spLocks noChangeShapeType="1"/>
          </p:cNvSpPr>
          <p:nvPr/>
        </p:nvSpPr>
        <p:spPr bwMode="auto">
          <a:xfrm flipV="1">
            <a:off x="2517825" y="4181866"/>
            <a:ext cx="176213" cy="1762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Line 211"/>
          <p:cNvSpPr>
            <a:spLocks noChangeShapeType="1"/>
          </p:cNvSpPr>
          <p:nvPr/>
        </p:nvSpPr>
        <p:spPr bwMode="auto">
          <a:xfrm flipV="1">
            <a:off x="1949500" y="4826391"/>
            <a:ext cx="184150" cy="1841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Line 213"/>
          <p:cNvSpPr>
            <a:spLocks noChangeShapeType="1"/>
          </p:cNvSpPr>
          <p:nvPr/>
        </p:nvSpPr>
        <p:spPr bwMode="auto">
          <a:xfrm flipV="1">
            <a:off x="2544812" y="4267591"/>
            <a:ext cx="149225" cy="1476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Line 215"/>
          <p:cNvSpPr>
            <a:spLocks noChangeShapeType="1"/>
          </p:cNvSpPr>
          <p:nvPr/>
        </p:nvSpPr>
        <p:spPr bwMode="auto">
          <a:xfrm flipV="1">
            <a:off x="1949500" y="4826391"/>
            <a:ext cx="268288" cy="2698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Line 217"/>
          <p:cNvSpPr>
            <a:spLocks noChangeShapeType="1"/>
          </p:cNvSpPr>
          <p:nvPr/>
        </p:nvSpPr>
        <p:spPr bwMode="auto">
          <a:xfrm flipV="1">
            <a:off x="2582912" y="4316803"/>
            <a:ext cx="144463" cy="1444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Line 219"/>
          <p:cNvSpPr>
            <a:spLocks noChangeShapeType="1"/>
          </p:cNvSpPr>
          <p:nvPr/>
        </p:nvSpPr>
        <p:spPr bwMode="auto">
          <a:xfrm flipV="1">
            <a:off x="2005062" y="4826391"/>
            <a:ext cx="29845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" name="Line 220"/>
          <p:cNvSpPr>
            <a:spLocks noChangeShapeType="1"/>
          </p:cNvSpPr>
          <p:nvPr/>
        </p:nvSpPr>
        <p:spPr bwMode="auto">
          <a:xfrm flipV="1">
            <a:off x="4821287" y="2275278"/>
            <a:ext cx="30163" cy="317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Line 221"/>
          <p:cNvSpPr>
            <a:spLocks noChangeShapeType="1"/>
          </p:cNvSpPr>
          <p:nvPr/>
        </p:nvSpPr>
        <p:spPr bwMode="auto">
          <a:xfrm flipV="1">
            <a:off x="2589262" y="4359666"/>
            <a:ext cx="179388" cy="1793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Line 223"/>
          <p:cNvSpPr>
            <a:spLocks noChangeShapeType="1"/>
          </p:cNvSpPr>
          <p:nvPr/>
        </p:nvSpPr>
        <p:spPr bwMode="auto">
          <a:xfrm flipV="1">
            <a:off x="2089200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Line 225"/>
          <p:cNvSpPr>
            <a:spLocks noChangeShapeType="1"/>
          </p:cNvSpPr>
          <p:nvPr/>
        </p:nvSpPr>
        <p:spPr bwMode="auto">
          <a:xfrm flipV="1">
            <a:off x="2589262" y="4445391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" name="Line 226"/>
          <p:cNvSpPr>
            <a:spLocks noChangeShapeType="1"/>
          </p:cNvSpPr>
          <p:nvPr/>
        </p:nvSpPr>
        <p:spPr bwMode="auto">
          <a:xfrm flipV="1">
            <a:off x="2173337" y="4826391"/>
            <a:ext cx="296863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" name="Line 228"/>
          <p:cNvSpPr>
            <a:spLocks noChangeShapeType="1"/>
          </p:cNvSpPr>
          <p:nvPr/>
        </p:nvSpPr>
        <p:spPr bwMode="auto">
          <a:xfrm flipV="1">
            <a:off x="2589262" y="4529528"/>
            <a:ext cx="179388" cy="1778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" name="Line 229"/>
          <p:cNvSpPr>
            <a:spLocks noChangeShapeType="1"/>
          </p:cNvSpPr>
          <p:nvPr/>
        </p:nvSpPr>
        <p:spPr bwMode="auto">
          <a:xfrm flipV="1">
            <a:off x="2257475" y="4613666"/>
            <a:ext cx="511175" cy="5111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" name="Line 231"/>
          <p:cNvSpPr>
            <a:spLocks noChangeShapeType="1"/>
          </p:cNvSpPr>
          <p:nvPr/>
        </p:nvSpPr>
        <p:spPr bwMode="auto">
          <a:xfrm flipV="1">
            <a:off x="2341612" y="4697803"/>
            <a:ext cx="427038" cy="4270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Line 233"/>
          <p:cNvSpPr>
            <a:spLocks noChangeShapeType="1"/>
          </p:cNvSpPr>
          <p:nvPr/>
        </p:nvSpPr>
        <p:spPr bwMode="auto">
          <a:xfrm flipV="1">
            <a:off x="2425750" y="4781941"/>
            <a:ext cx="342900" cy="34290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Line 235"/>
          <p:cNvSpPr>
            <a:spLocks noChangeShapeType="1"/>
          </p:cNvSpPr>
          <p:nvPr/>
        </p:nvSpPr>
        <p:spPr bwMode="auto">
          <a:xfrm flipV="1">
            <a:off x="2509887" y="4866078"/>
            <a:ext cx="258763" cy="2587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Line 237"/>
          <p:cNvSpPr>
            <a:spLocks noChangeShapeType="1"/>
          </p:cNvSpPr>
          <p:nvPr/>
        </p:nvSpPr>
        <p:spPr bwMode="auto">
          <a:xfrm flipV="1">
            <a:off x="2594025" y="4950216"/>
            <a:ext cx="174625" cy="17462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Line 239"/>
          <p:cNvSpPr>
            <a:spLocks noChangeShapeType="1"/>
          </p:cNvSpPr>
          <p:nvPr/>
        </p:nvSpPr>
        <p:spPr bwMode="auto">
          <a:xfrm flipV="1">
            <a:off x="2678162" y="5034353"/>
            <a:ext cx="90488" cy="904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Line 241"/>
          <p:cNvSpPr>
            <a:spLocks noChangeShapeType="1"/>
          </p:cNvSpPr>
          <p:nvPr/>
        </p:nvSpPr>
        <p:spPr bwMode="auto">
          <a:xfrm flipV="1">
            <a:off x="4181525" y="3616716"/>
            <a:ext cx="3175" cy="31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Line 242"/>
          <p:cNvSpPr>
            <a:spLocks noChangeShapeType="1"/>
          </p:cNvSpPr>
          <p:nvPr/>
        </p:nvSpPr>
        <p:spPr bwMode="auto">
          <a:xfrm flipV="1">
            <a:off x="2762300" y="5118491"/>
            <a:ext cx="6350" cy="63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0" name="Line 277"/>
          <p:cNvSpPr>
            <a:spLocks noChangeShapeType="1"/>
          </p:cNvSpPr>
          <p:nvPr/>
        </p:nvSpPr>
        <p:spPr bwMode="auto">
          <a:xfrm>
            <a:off x="1354187" y="2379495"/>
            <a:ext cx="0" cy="1341996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1" name="Freeform 278"/>
          <p:cNvSpPr>
            <a:spLocks/>
          </p:cNvSpPr>
          <p:nvPr/>
        </p:nvSpPr>
        <p:spPr bwMode="auto">
          <a:xfrm>
            <a:off x="2455912" y="2336668"/>
            <a:ext cx="44450" cy="42863"/>
          </a:xfrm>
          <a:custGeom>
            <a:avLst/>
            <a:gdLst>
              <a:gd name="T0" fmla="*/ 0 w 83"/>
              <a:gd name="T1" fmla="*/ 83 h 83"/>
              <a:gd name="T2" fmla="*/ 16 w 83"/>
              <a:gd name="T3" fmla="*/ 82 h 83"/>
              <a:gd name="T4" fmla="*/ 31 w 83"/>
              <a:gd name="T5" fmla="*/ 77 h 83"/>
              <a:gd name="T6" fmla="*/ 46 w 83"/>
              <a:gd name="T7" fmla="*/ 70 h 83"/>
              <a:gd name="T8" fmla="*/ 58 w 83"/>
              <a:gd name="T9" fmla="*/ 59 h 83"/>
              <a:gd name="T10" fmla="*/ 70 w 83"/>
              <a:gd name="T11" fmla="*/ 46 h 83"/>
              <a:gd name="T12" fmla="*/ 76 w 83"/>
              <a:gd name="T13" fmla="*/ 32 h 83"/>
              <a:gd name="T14" fmla="*/ 82 w 83"/>
              <a:gd name="T15" fmla="*/ 16 h 83"/>
              <a:gd name="T16" fmla="*/ 83 w 83"/>
              <a:gd name="T1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3" h="83">
                <a:moveTo>
                  <a:pt x="0" y="83"/>
                </a:moveTo>
                <a:lnTo>
                  <a:pt x="16" y="82"/>
                </a:lnTo>
                <a:lnTo>
                  <a:pt x="31" y="77"/>
                </a:lnTo>
                <a:lnTo>
                  <a:pt x="46" y="70"/>
                </a:lnTo>
                <a:lnTo>
                  <a:pt x="58" y="59"/>
                </a:lnTo>
                <a:lnTo>
                  <a:pt x="70" y="46"/>
                </a:lnTo>
                <a:lnTo>
                  <a:pt x="76" y="32"/>
                </a:lnTo>
                <a:lnTo>
                  <a:pt x="82" y="16"/>
                </a:lnTo>
                <a:lnTo>
                  <a:pt x="83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2" name="Line 279"/>
          <p:cNvSpPr>
            <a:spLocks noChangeShapeType="1"/>
          </p:cNvSpPr>
          <p:nvPr/>
        </p:nvSpPr>
        <p:spPr bwMode="auto">
          <a:xfrm>
            <a:off x="1652637" y="1562491"/>
            <a:ext cx="0" cy="5651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3" name="Freeform 280"/>
          <p:cNvSpPr>
            <a:spLocks/>
          </p:cNvSpPr>
          <p:nvPr/>
        </p:nvSpPr>
        <p:spPr bwMode="auto">
          <a:xfrm>
            <a:off x="1652637" y="2127641"/>
            <a:ext cx="74613" cy="74613"/>
          </a:xfrm>
          <a:custGeom>
            <a:avLst/>
            <a:gdLst>
              <a:gd name="T0" fmla="*/ 0 w 140"/>
              <a:gd name="T1" fmla="*/ 0 h 140"/>
              <a:gd name="T2" fmla="*/ 1 w 140"/>
              <a:gd name="T3" fmla="*/ 20 h 140"/>
              <a:gd name="T4" fmla="*/ 6 w 140"/>
              <a:gd name="T5" fmla="*/ 39 h 140"/>
              <a:gd name="T6" fmla="*/ 13 w 140"/>
              <a:gd name="T7" fmla="*/ 59 h 140"/>
              <a:gd name="T8" fmla="*/ 23 w 140"/>
              <a:gd name="T9" fmla="*/ 75 h 140"/>
              <a:gd name="T10" fmla="*/ 34 w 140"/>
              <a:gd name="T11" fmla="*/ 91 h 140"/>
              <a:gd name="T12" fmla="*/ 49 w 140"/>
              <a:gd name="T13" fmla="*/ 106 h 140"/>
              <a:gd name="T14" fmla="*/ 64 w 140"/>
              <a:gd name="T15" fmla="*/ 117 h 140"/>
              <a:gd name="T16" fmla="*/ 81 w 140"/>
              <a:gd name="T17" fmla="*/ 127 h 140"/>
              <a:gd name="T18" fmla="*/ 100 w 140"/>
              <a:gd name="T19" fmla="*/ 134 h 140"/>
              <a:gd name="T20" fmla="*/ 120 w 140"/>
              <a:gd name="T21" fmla="*/ 139 h 140"/>
              <a:gd name="T22" fmla="*/ 140 w 140"/>
              <a:gd name="T2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40">
                <a:moveTo>
                  <a:pt x="0" y="0"/>
                </a:moveTo>
                <a:lnTo>
                  <a:pt x="1" y="20"/>
                </a:lnTo>
                <a:lnTo>
                  <a:pt x="6" y="39"/>
                </a:lnTo>
                <a:lnTo>
                  <a:pt x="13" y="59"/>
                </a:lnTo>
                <a:lnTo>
                  <a:pt x="23" y="75"/>
                </a:lnTo>
                <a:lnTo>
                  <a:pt x="34" y="91"/>
                </a:lnTo>
                <a:lnTo>
                  <a:pt x="49" y="106"/>
                </a:lnTo>
                <a:lnTo>
                  <a:pt x="64" y="117"/>
                </a:lnTo>
                <a:lnTo>
                  <a:pt x="81" y="127"/>
                </a:lnTo>
                <a:lnTo>
                  <a:pt x="100" y="134"/>
                </a:lnTo>
                <a:lnTo>
                  <a:pt x="120" y="139"/>
                </a:lnTo>
                <a:lnTo>
                  <a:pt x="140" y="14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4" name="Line 281"/>
          <p:cNvSpPr>
            <a:spLocks noChangeShapeType="1"/>
          </p:cNvSpPr>
          <p:nvPr/>
        </p:nvSpPr>
        <p:spPr bwMode="auto">
          <a:xfrm>
            <a:off x="1652637" y="3973903"/>
            <a:ext cx="0" cy="56673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5" name="Line 282"/>
          <p:cNvSpPr>
            <a:spLocks noChangeShapeType="1"/>
          </p:cNvSpPr>
          <p:nvPr/>
        </p:nvSpPr>
        <p:spPr bwMode="auto">
          <a:xfrm>
            <a:off x="1727250" y="2202253"/>
            <a:ext cx="2222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6" name="Line 283"/>
          <p:cNvSpPr>
            <a:spLocks noChangeShapeType="1"/>
          </p:cNvSpPr>
          <p:nvPr/>
        </p:nvSpPr>
        <p:spPr bwMode="auto">
          <a:xfrm>
            <a:off x="1727250" y="3899291"/>
            <a:ext cx="714375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" name="Freeform 284"/>
          <p:cNvSpPr>
            <a:spLocks/>
          </p:cNvSpPr>
          <p:nvPr/>
        </p:nvSpPr>
        <p:spPr bwMode="auto">
          <a:xfrm>
            <a:off x="1652637" y="3900878"/>
            <a:ext cx="74613" cy="73025"/>
          </a:xfrm>
          <a:custGeom>
            <a:avLst/>
            <a:gdLst>
              <a:gd name="T0" fmla="*/ 140 w 140"/>
              <a:gd name="T1" fmla="*/ 0 h 140"/>
              <a:gd name="T2" fmla="*/ 120 w 140"/>
              <a:gd name="T3" fmla="*/ 1 h 140"/>
              <a:gd name="T4" fmla="*/ 100 w 140"/>
              <a:gd name="T5" fmla="*/ 6 h 140"/>
              <a:gd name="T6" fmla="*/ 81 w 140"/>
              <a:gd name="T7" fmla="*/ 13 h 140"/>
              <a:gd name="T8" fmla="*/ 64 w 140"/>
              <a:gd name="T9" fmla="*/ 23 h 140"/>
              <a:gd name="T10" fmla="*/ 49 w 140"/>
              <a:gd name="T11" fmla="*/ 34 h 140"/>
              <a:gd name="T12" fmla="*/ 34 w 140"/>
              <a:gd name="T13" fmla="*/ 49 h 140"/>
              <a:gd name="T14" fmla="*/ 23 w 140"/>
              <a:gd name="T15" fmla="*/ 64 h 140"/>
              <a:gd name="T16" fmla="*/ 13 w 140"/>
              <a:gd name="T17" fmla="*/ 81 h 140"/>
              <a:gd name="T18" fmla="*/ 6 w 140"/>
              <a:gd name="T19" fmla="*/ 100 h 140"/>
              <a:gd name="T20" fmla="*/ 1 w 140"/>
              <a:gd name="T21" fmla="*/ 120 h 140"/>
              <a:gd name="T22" fmla="*/ 0 w 140"/>
              <a:gd name="T2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40">
                <a:moveTo>
                  <a:pt x="140" y="0"/>
                </a:moveTo>
                <a:lnTo>
                  <a:pt x="120" y="1"/>
                </a:lnTo>
                <a:lnTo>
                  <a:pt x="100" y="6"/>
                </a:lnTo>
                <a:lnTo>
                  <a:pt x="81" y="13"/>
                </a:lnTo>
                <a:lnTo>
                  <a:pt x="64" y="23"/>
                </a:lnTo>
                <a:lnTo>
                  <a:pt x="49" y="34"/>
                </a:lnTo>
                <a:lnTo>
                  <a:pt x="34" y="49"/>
                </a:lnTo>
                <a:lnTo>
                  <a:pt x="23" y="64"/>
                </a:lnTo>
                <a:lnTo>
                  <a:pt x="13" y="81"/>
                </a:lnTo>
                <a:lnTo>
                  <a:pt x="6" y="100"/>
                </a:lnTo>
                <a:lnTo>
                  <a:pt x="1" y="120"/>
                </a:lnTo>
                <a:lnTo>
                  <a:pt x="0" y="14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8" name="Line 285"/>
          <p:cNvSpPr>
            <a:spLocks noChangeShapeType="1"/>
          </p:cNvSpPr>
          <p:nvPr/>
        </p:nvSpPr>
        <p:spPr bwMode="auto">
          <a:xfrm>
            <a:off x="1354187" y="1562491"/>
            <a:ext cx="2984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9" name="Line 286"/>
          <p:cNvSpPr>
            <a:spLocks noChangeShapeType="1"/>
          </p:cNvSpPr>
          <p:nvPr/>
        </p:nvSpPr>
        <p:spPr bwMode="auto">
          <a:xfrm>
            <a:off x="1354187" y="4540641"/>
            <a:ext cx="2984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0" name="Line 287"/>
          <p:cNvSpPr>
            <a:spLocks noChangeShapeType="1"/>
          </p:cNvSpPr>
          <p:nvPr/>
        </p:nvSpPr>
        <p:spPr bwMode="auto">
          <a:xfrm>
            <a:off x="3436987" y="4153916"/>
            <a:ext cx="0" cy="1417638"/>
          </a:xfrm>
          <a:prstGeom prst="line">
            <a:avLst/>
          </a:prstGeom>
          <a:noFill/>
          <a:ln w="635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1" name="Line 288"/>
          <p:cNvSpPr>
            <a:spLocks noChangeShapeType="1"/>
          </p:cNvSpPr>
          <p:nvPr/>
        </p:nvSpPr>
        <p:spPr bwMode="auto">
          <a:xfrm>
            <a:off x="2024112" y="2008969"/>
            <a:ext cx="28273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" name="Line 289"/>
          <p:cNvSpPr>
            <a:spLocks noChangeShapeType="1"/>
          </p:cNvSpPr>
          <p:nvPr/>
        </p:nvSpPr>
        <p:spPr bwMode="auto">
          <a:xfrm>
            <a:off x="2024112" y="2008578"/>
            <a:ext cx="0" cy="119063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3" name="Freeform 290"/>
          <p:cNvSpPr>
            <a:spLocks/>
          </p:cNvSpPr>
          <p:nvPr/>
        </p:nvSpPr>
        <p:spPr bwMode="auto">
          <a:xfrm>
            <a:off x="1949500" y="2127641"/>
            <a:ext cx="74613" cy="74613"/>
          </a:xfrm>
          <a:custGeom>
            <a:avLst/>
            <a:gdLst>
              <a:gd name="T0" fmla="*/ 0 w 140"/>
              <a:gd name="T1" fmla="*/ 140 h 140"/>
              <a:gd name="T2" fmla="*/ 20 w 140"/>
              <a:gd name="T3" fmla="*/ 139 h 140"/>
              <a:gd name="T4" fmla="*/ 39 w 140"/>
              <a:gd name="T5" fmla="*/ 134 h 140"/>
              <a:gd name="T6" fmla="*/ 59 w 140"/>
              <a:gd name="T7" fmla="*/ 127 h 140"/>
              <a:gd name="T8" fmla="*/ 75 w 140"/>
              <a:gd name="T9" fmla="*/ 117 h 140"/>
              <a:gd name="T10" fmla="*/ 91 w 140"/>
              <a:gd name="T11" fmla="*/ 106 h 140"/>
              <a:gd name="T12" fmla="*/ 106 w 140"/>
              <a:gd name="T13" fmla="*/ 91 h 140"/>
              <a:gd name="T14" fmla="*/ 117 w 140"/>
              <a:gd name="T15" fmla="*/ 75 h 140"/>
              <a:gd name="T16" fmla="*/ 127 w 140"/>
              <a:gd name="T17" fmla="*/ 59 h 140"/>
              <a:gd name="T18" fmla="*/ 134 w 140"/>
              <a:gd name="T19" fmla="*/ 39 h 140"/>
              <a:gd name="T20" fmla="*/ 139 w 140"/>
              <a:gd name="T21" fmla="*/ 20 h 140"/>
              <a:gd name="T22" fmla="*/ 140 w 140"/>
              <a:gd name="T23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40">
                <a:moveTo>
                  <a:pt x="0" y="140"/>
                </a:moveTo>
                <a:lnTo>
                  <a:pt x="20" y="139"/>
                </a:lnTo>
                <a:lnTo>
                  <a:pt x="39" y="134"/>
                </a:lnTo>
                <a:lnTo>
                  <a:pt x="59" y="127"/>
                </a:lnTo>
                <a:lnTo>
                  <a:pt x="75" y="117"/>
                </a:lnTo>
                <a:lnTo>
                  <a:pt x="91" y="106"/>
                </a:lnTo>
                <a:lnTo>
                  <a:pt x="106" y="91"/>
                </a:lnTo>
                <a:lnTo>
                  <a:pt x="117" y="75"/>
                </a:lnTo>
                <a:lnTo>
                  <a:pt x="127" y="59"/>
                </a:lnTo>
                <a:lnTo>
                  <a:pt x="134" y="39"/>
                </a:lnTo>
                <a:lnTo>
                  <a:pt x="139" y="20"/>
                </a:lnTo>
                <a:lnTo>
                  <a:pt x="14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4" name="Line 291"/>
          <p:cNvSpPr>
            <a:spLocks noChangeShapeType="1"/>
          </p:cNvSpPr>
          <p:nvPr/>
        </p:nvSpPr>
        <p:spPr bwMode="auto">
          <a:xfrm>
            <a:off x="4375200" y="2143516"/>
            <a:ext cx="0" cy="139858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5" name="Line 292"/>
          <p:cNvSpPr>
            <a:spLocks noChangeShapeType="1"/>
          </p:cNvSpPr>
          <p:nvPr/>
        </p:nvSpPr>
        <p:spPr bwMode="auto">
          <a:xfrm>
            <a:off x="4851450" y="2008578"/>
            <a:ext cx="0" cy="2984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6" name="Freeform 293"/>
          <p:cNvSpPr>
            <a:spLocks/>
          </p:cNvSpPr>
          <p:nvPr/>
        </p:nvSpPr>
        <p:spPr bwMode="auto">
          <a:xfrm>
            <a:off x="4300587" y="3542103"/>
            <a:ext cx="74613" cy="74613"/>
          </a:xfrm>
          <a:custGeom>
            <a:avLst/>
            <a:gdLst>
              <a:gd name="T0" fmla="*/ 0 w 139"/>
              <a:gd name="T1" fmla="*/ 139 h 139"/>
              <a:gd name="T2" fmla="*/ 20 w 139"/>
              <a:gd name="T3" fmla="*/ 138 h 139"/>
              <a:gd name="T4" fmla="*/ 39 w 139"/>
              <a:gd name="T5" fmla="*/ 134 h 139"/>
              <a:gd name="T6" fmla="*/ 58 w 139"/>
              <a:gd name="T7" fmla="*/ 127 h 139"/>
              <a:gd name="T8" fmla="*/ 75 w 139"/>
              <a:gd name="T9" fmla="*/ 117 h 139"/>
              <a:gd name="T10" fmla="*/ 91 w 139"/>
              <a:gd name="T11" fmla="*/ 105 h 139"/>
              <a:gd name="T12" fmla="*/ 106 w 139"/>
              <a:gd name="T13" fmla="*/ 91 h 139"/>
              <a:gd name="T14" fmla="*/ 117 w 139"/>
              <a:gd name="T15" fmla="*/ 75 h 139"/>
              <a:gd name="T16" fmla="*/ 127 w 139"/>
              <a:gd name="T17" fmla="*/ 58 h 139"/>
              <a:gd name="T18" fmla="*/ 134 w 139"/>
              <a:gd name="T19" fmla="*/ 39 h 139"/>
              <a:gd name="T20" fmla="*/ 138 w 139"/>
              <a:gd name="T21" fmla="*/ 20 h 139"/>
              <a:gd name="T22" fmla="*/ 139 w 139"/>
              <a:gd name="T23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9" h="139">
                <a:moveTo>
                  <a:pt x="0" y="139"/>
                </a:moveTo>
                <a:lnTo>
                  <a:pt x="20" y="138"/>
                </a:lnTo>
                <a:lnTo>
                  <a:pt x="39" y="134"/>
                </a:lnTo>
                <a:lnTo>
                  <a:pt x="58" y="127"/>
                </a:lnTo>
                <a:lnTo>
                  <a:pt x="75" y="117"/>
                </a:lnTo>
                <a:lnTo>
                  <a:pt x="91" y="105"/>
                </a:lnTo>
                <a:lnTo>
                  <a:pt x="106" y="91"/>
                </a:lnTo>
                <a:lnTo>
                  <a:pt x="117" y="75"/>
                </a:lnTo>
                <a:lnTo>
                  <a:pt x="127" y="58"/>
                </a:lnTo>
                <a:lnTo>
                  <a:pt x="134" y="39"/>
                </a:lnTo>
                <a:lnTo>
                  <a:pt x="138" y="20"/>
                </a:lnTo>
                <a:lnTo>
                  <a:pt x="139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7" name="Line 294"/>
          <p:cNvSpPr>
            <a:spLocks noChangeShapeType="1"/>
          </p:cNvSpPr>
          <p:nvPr/>
        </p:nvSpPr>
        <p:spPr bwMode="auto">
          <a:xfrm>
            <a:off x="2500362" y="2143516"/>
            <a:ext cx="0" cy="1936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9" name="Freeform 296"/>
          <p:cNvSpPr>
            <a:spLocks/>
          </p:cNvSpPr>
          <p:nvPr/>
        </p:nvSpPr>
        <p:spPr bwMode="auto">
          <a:xfrm>
            <a:off x="4330750" y="2099066"/>
            <a:ext cx="44450" cy="44450"/>
          </a:xfrm>
          <a:custGeom>
            <a:avLst/>
            <a:gdLst>
              <a:gd name="T0" fmla="*/ 83 w 83"/>
              <a:gd name="T1" fmla="*/ 83 h 83"/>
              <a:gd name="T2" fmla="*/ 82 w 83"/>
              <a:gd name="T3" fmla="*/ 67 h 83"/>
              <a:gd name="T4" fmla="*/ 77 w 83"/>
              <a:gd name="T5" fmla="*/ 52 h 83"/>
              <a:gd name="T6" fmla="*/ 70 w 83"/>
              <a:gd name="T7" fmla="*/ 37 h 83"/>
              <a:gd name="T8" fmla="*/ 59 w 83"/>
              <a:gd name="T9" fmla="*/ 25 h 83"/>
              <a:gd name="T10" fmla="*/ 46 w 83"/>
              <a:gd name="T11" fmla="*/ 13 h 83"/>
              <a:gd name="T12" fmla="*/ 32 w 83"/>
              <a:gd name="T13" fmla="*/ 7 h 83"/>
              <a:gd name="T14" fmla="*/ 16 w 83"/>
              <a:gd name="T15" fmla="*/ 1 h 83"/>
              <a:gd name="T16" fmla="*/ 0 w 83"/>
              <a:gd name="T1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3" h="83">
                <a:moveTo>
                  <a:pt x="83" y="83"/>
                </a:moveTo>
                <a:lnTo>
                  <a:pt x="82" y="67"/>
                </a:lnTo>
                <a:lnTo>
                  <a:pt x="77" y="52"/>
                </a:lnTo>
                <a:lnTo>
                  <a:pt x="70" y="37"/>
                </a:lnTo>
                <a:lnTo>
                  <a:pt x="59" y="25"/>
                </a:lnTo>
                <a:lnTo>
                  <a:pt x="46" y="13"/>
                </a:lnTo>
                <a:lnTo>
                  <a:pt x="32" y="7"/>
                </a:lnTo>
                <a:lnTo>
                  <a:pt x="16" y="1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0" name="Line 297"/>
          <p:cNvSpPr>
            <a:spLocks noChangeShapeType="1"/>
          </p:cNvSpPr>
          <p:nvPr/>
        </p:nvSpPr>
        <p:spPr bwMode="auto">
          <a:xfrm flipV="1">
            <a:off x="2544812" y="2008578"/>
            <a:ext cx="0" cy="9048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1" name="Line 298"/>
          <p:cNvSpPr>
            <a:spLocks noChangeShapeType="1"/>
          </p:cNvSpPr>
          <p:nvPr/>
        </p:nvSpPr>
        <p:spPr bwMode="auto">
          <a:xfrm flipV="1">
            <a:off x="4330750" y="2008580"/>
            <a:ext cx="0" cy="9048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" name="Line 299"/>
          <p:cNvSpPr>
            <a:spLocks noChangeShapeType="1"/>
          </p:cNvSpPr>
          <p:nvPr/>
        </p:nvSpPr>
        <p:spPr bwMode="auto">
          <a:xfrm>
            <a:off x="2544812" y="2099066"/>
            <a:ext cx="17859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" name="Line 300"/>
          <p:cNvSpPr>
            <a:spLocks noChangeShapeType="1"/>
          </p:cNvSpPr>
          <p:nvPr/>
        </p:nvSpPr>
        <p:spPr bwMode="auto">
          <a:xfrm flipV="1">
            <a:off x="4435525" y="2307028"/>
            <a:ext cx="119063" cy="158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4" name="Freeform 301"/>
          <p:cNvSpPr>
            <a:spLocks/>
          </p:cNvSpPr>
          <p:nvPr/>
        </p:nvSpPr>
        <p:spPr bwMode="auto">
          <a:xfrm>
            <a:off x="2500362" y="2099066"/>
            <a:ext cx="44450" cy="44450"/>
          </a:xfrm>
          <a:custGeom>
            <a:avLst/>
            <a:gdLst>
              <a:gd name="T0" fmla="*/ 84 w 84"/>
              <a:gd name="T1" fmla="*/ 0 h 83"/>
              <a:gd name="T2" fmla="*/ 68 w 84"/>
              <a:gd name="T3" fmla="*/ 1 h 83"/>
              <a:gd name="T4" fmla="*/ 52 w 84"/>
              <a:gd name="T5" fmla="*/ 7 h 83"/>
              <a:gd name="T6" fmla="*/ 38 w 84"/>
              <a:gd name="T7" fmla="*/ 13 h 83"/>
              <a:gd name="T8" fmla="*/ 25 w 84"/>
              <a:gd name="T9" fmla="*/ 25 h 83"/>
              <a:gd name="T10" fmla="*/ 14 w 84"/>
              <a:gd name="T11" fmla="*/ 37 h 83"/>
              <a:gd name="T12" fmla="*/ 7 w 84"/>
              <a:gd name="T13" fmla="*/ 52 h 83"/>
              <a:gd name="T14" fmla="*/ 2 w 84"/>
              <a:gd name="T15" fmla="*/ 67 h 83"/>
              <a:gd name="T16" fmla="*/ 0 w 84"/>
              <a:gd name="T17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83">
                <a:moveTo>
                  <a:pt x="84" y="0"/>
                </a:moveTo>
                <a:lnTo>
                  <a:pt x="68" y="1"/>
                </a:lnTo>
                <a:lnTo>
                  <a:pt x="52" y="7"/>
                </a:lnTo>
                <a:lnTo>
                  <a:pt x="38" y="13"/>
                </a:lnTo>
                <a:lnTo>
                  <a:pt x="25" y="25"/>
                </a:lnTo>
                <a:lnTo>
                  <a:pt x="14" y="37"/>
                </a:lnTo>
                <a:lnTo>
                  <a:pt x="7" y="52"/>
                </a:lnTo>
                <a:lnTo>
                  <a:pt x="2" y="67"/>
                </a:lnTo>
                <a:lnTo>
                  <a:pt x="0" y="83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5" name="Line 302"/>
          <p:cNvSpPr>
            <a:spLocks noChangeShapeType="1"/>
          </p:cNvSpPr>
          <p:nvPr/>
        </p:nvSpPr>
        <p:spPr bwMode="auto">
          <a:xfrm>
            <a:off x="2201912" y="2008578"/>
            <a:ext cx="0" cy="3730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6" name="Line 303"/>
          <p:cNvSpPr>
            <a:spLocks noChangeShapeType="1"/>
          </p:cNvSpPr>
          <p:nvPr/>
        </p:nvSpPr>
        <p:spPr bwMode="auto">
          <a:xfrm flipH="1">
            <a:off x="4554585" y="2307028"/>
            <a:ext cx="119064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7" name="Line 304"/>
          <p:cNvSpPr>
            <a:spLocks noChangeShapeType="1"/>
          </p:cNvSpPr>
          <p:nvPr/>
        </p:nvSpPr>
        <p:spPr bwMode="auto">
          <a:xfrm>
            <a:off x="4554587" y="2414979"/>
            <a:ext cx="0" cy="1287462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8" name="Line 305"/>
          <p:cNvSpPr>
            <a:spLocks noChangeShapeType="1"/>
          </p:cNvSpPr>
          <p:nvPr/>
        </p:nvSpPr>
        <p:spPr bwMode="auto">
          <a:xfrm>
            <a:off x="2322562" y="1935553"/>
            <a:ext cx="0" cy="492125"/>
          </a:xfrm>
          <a:prstGeom prst="line">
            <a:avLst/>
          </a:prstGeom>
          <a:noFill/>
          <a:ln w="1270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9" name="Line 306"/>
          <p:cNvSpPr>
            <a:spLocks noChangeShapeType="1"/>
          </p:cNvSpPr>
          <p:nvPr/>
        </p:nvSpPr>
        <p:spPr bwMode="auto">
          <a:xfrm>
            <a:off x="4673650" y="2008578"/>
            <a:ext cx="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0" name="Line 307"/>
          <p:cNvSpPr>
            <a:spLocks noChangeShapeType="1"/>
          </p:cNvSpPr>
          <p:nvPr/>
        </p:nvSpPr>
        <p:spPr bwMode="auto">
          <a:xfrm>
            <a:off x="4435525" y="2008578"/>
            <a:ext cx="0" cy="3000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1" name="Line 308"/>
          <p:cNvSpPr>
            <a:spLocks noChangeShapeType="1"/>
          </p:cNvSpPr>
          <p:nvPr/>
        </p:nvSpPr>
        <p:spPr bwMode="auto">
          <a:xfrm flipH="1" flipV="1">
            <a:off x="4435525" y="2308616"/>
            <a:ext cx="119063" cy="1174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" name="Line 309"/>
          <p:cNvSpPr>
            <a:spLocks noChangeShapeType="1"/>
          </p:cNvSpPr>
          <p:nvPr/>
        </p:nvSpPr>
        <p:spPr bwMode="auto">
          <a:xfrm>
            <a:off x="2694037" y="4316803"/>
            <a:ext cx="7461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3" name="Line 310"/>
          <p:cNvSpPr>
            <a:spLocks noChangeShapeType="1"/>
          </p:cNvSpPr>
          <p:nvPr/>
        </p:nvSpPr>
        <p:spPr bwMode="auto">
          <a:xfrm>
            <a:off x="2768650" y="4316803"/>
            <a:ext cx="0" cy="80803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4" name="Line 311"/>
          <p:cNvSpPr>
            <a:spLocks noChangeShapeType="1"/>
          </p:cNvSpPr>
          <p:nvPr/>
        </p:nvSpPr>
        <p:spPr bwMode="auto">
          <a:xfrm flipV="1">
            <a:off x="2694037" y="3616716"/>
            <a:ext cx="0" cy="70008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5" name="Line 312"/>
          <p:cNvSpPr>
            <a:spLocks noChangeShapeType="1"/>
          </p:cNvSpPr>
          <p:nvPr/>
        </p:nvSpPr>
        <p:spPr bwMode="auto">
          <a:xfrm>
            <a:off x="4106912" y="4316803"/>
            <a:ext cx="0" cy="80803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6" name="Line 313"/>
          <p:cNvSpPr>
            <a:spLocks noChangeShapeType="1"/>
          </p:cNvSpPr>
          <p:nvPr/>
        </p:nvSpPr>
        <p:spPr bwMode="auto">
          <a:xfrm flipV="1">
            <a:off x="4182139" y="3619607"/>
            <a:ext cx="0" cy="70008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7" name="Line 314"/>
          <p:cNvSpPr>
            <a:spLocks noChangeShapeType="1"/>
          </p:cNvSpPr>
          <p:nvPr/>
        </p:nvSpPr>
        <p:spPr bwMode="auto">
          <a:xfrm>
            <a:off x="1949500" y="4826391"/>
            <a:ext cx="5651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8" name="Line 315"/>
          <p:cNvSpPr>
            <a:spLocks noChangeShapeType="1"/>
          </p:cNvSpPr>
          <p:nvPr/>
        </p:nvSpPr>
        <p:spPr bwMode="auto">
          <a:xfrm>
            <a:off x="2514650" y="3616716"/>
            <a:ext cx="1793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9" name="Line 316"/>
          <p:cNvSpPr>
            <a:spLocks noChangeShapeType="1"/>
          </p:cNvSpPr>
          <p:nvPr/>
        </p:nvSpPr>
        <p:spPr bwMode="auto">
          <a:xfrm>
            <a:off x="2514650" y="3616716"/>
            <a:ext cx="0" cy="1047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0" name="Line 317"/>
          <p:cNvSpPr>
            <a:spLocks noChangeShapeType="1"/>
          </p:cNvSpPr>
          <p:nvPr/>
        </p:nvSpPr>
        <p:spPr bwMode="auto">
          <a:xfrm flipH="1">
            <a:off x="1949500" y="5124841"/>
            <a:ext cx="8191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1" name="Line 318"/>
          <p:cNvSpPr>
            <a:spLocks noChangeShapeType="1"/>
          </p:cNvSpPr>
          <p:nvPr/>
        </p:nvSpPr>
        <p:spPr bwMode="auto">
          <a:xfrm>
            <a:off x="4599037" y="3746891"/>
            <a:ext cx="0" cy="373063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2" name="Line 319"/>
          <p:cNvSpPr>
            <a:spLocks noChangeShapeType="1"/>
          </p:cNvSpPr>
          <p:nvPr/>
        </p:nvSpPr>
        <p:spPr bwMode="auto">
          <a:xfrm>
            <a:off x="1354187" y="3721491"/>
            <a:ext cx="11604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3" name="Line 320"/>
          <p:cNvSpPr>
            <a:spLocks noChangeShapeType="1"/>
          </p:cNvSpPr>
          <p:nvPr/>
        </p:nvSpPr>
        <p:spPr bwMode="auto">
          <a:xfrm>
            <a:off x="4926062" y="4826391"/>
            <a:ext cx="0" cy="2984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4" name="Line 321"/>
          <p:cNvSpPr>
            <a:spLocks noChangeShapeType="1"/>
          </p:cNvSpPr>
          <p:nvPr/>
        </p:nvSpPr>
        <p:spPr bwMode="auto">
          <a:xfrm flipV="1">
            <a:off x="4286300" y="4316803"/>
            <a:ext cx="0" cy="4349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5" name="Line 322"/>
          <p:cNvSpPr>
            <a:spLocks noChangeShapeType="1"/>
          </p:cNvSpPr>
          <p:nvPr/>
        </p:nvSpPr>
        <p:spPr bwMode="auto">
          <a:xfrm flipH="1">
            <a:off x="3970387" y="3932628"/>
            <a:ext cx="97790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6" name="Line 323"/>
          <p:cNvSpPr>
            <a:spLocks noChangeShapeType="1"/>
          </p:cNvSpPr>
          <p:nvPr/>
        </p:nvSpPr>
        <p:spPr bwMode="auto">
          <a:xfrm flipH="1">
            <a:off x="4179935" y="3975840"/>
            <a:ext cx="4175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7" name="Line 324"/>
          <p:cNvSpPr>
            <a:spLocks noChangeShapeType="1"/>
          </p:cNvSpPr>
          <p:nvPr/>
        </p:nvSpPr>
        <p:spPr bwMode="auto">
          <a:xfrm flipH="1">
            <a:off x="4181525" y="3858016"/>
            <a:ext cx="4175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8" name="Line 325"/>
          <p:cNvSpPr>
            <a:spLocks noChangeShapeType="1"/>
          </p:cNvSpPr>
          <p:nvPr/>
        </p:nvSpPr>
        <p:spPr bwMode="auto">
          <a:xfrm>
            <a:off x="4360912" y="4826391"/>
            <a:ext cx="5651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9" name="Freeform 326"/>
          <p:cNvSpPr>
            <a:spLocks/>
          </p:cNvSpPr>
          <p:nvPr/>
        </p:nvSpPr>
        <p:spPr bwMode="auto">
          <a:xfrm>
            <a:off x="2432099" y="3898472"/>
            <a:ext cx="82551" cy="82551"/>
          </a:xfrm>
          <a:custGeom>
            <a:avLst/>
            <a:gdLst>
              <a:gd name="T0" fmla="*/ 139 w 139"/>
              <a:gd name="T1" fmla="*/ 140 h 140"/>
              <a:gd name="T2" fmla="*/ 138 w 139"/>
              <a:gd name="T3" fmla="*/ 120 h 140"/>
              <a:gd name="T4" fmla="*/ 134 w 139"/>
              <a:gd name="T5" fmla="*/ 100 h 140"/>
              <a:gd name="T6" fmla="*/ 127 w 139"/>
              <a:gd name="T7" fmla="*/ 81 h 140"/>
              <a:gd name="T8" fmla="*/ 117 w 139"/>
              <a:gd name="T9" fmla="*/ 64 h 140"/>
              <a:gd name="T10" fmla="*/ 106 w 139"/>
              <a:gd name="T11" fmla="*/ 49 h 140"/>
              <a:gd name="T12" fmla="*/ 91 w 139"/>
              <a:gd name="T13" fmla="*/ 34 h 140"/>
              <a:gd name="T14" fmla="*/ 75 w 139"/>
              <a:gd name="T15" fmla="*/ 23 h 140"/>
              <a:gd name="T16" fmla="*/ 58 w 139"/>
              <a:gd name="T17" fmla="*/ 13 h 140"/>
              <a:gd name="T18" fmla="*/ 39 w 139"/>
              <a:gd name="T19" fmla="*/ 6 h 140"/>
              <a:gd name="T20" fmla="*/ 20 w 139"/>
              <a:gd name="T21" fmla="*/ 1 h 140"/>
              <a:gd name="T22" fmla="*/ 0 w 139"/>
              <a:gd name="T23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9" h="140">
                <a:moveTo>
                  <a:pt x="139" y="140"/>
                </a:moveTo>
                <a:lnTo>
                  <a:pt x="138" y="120"/>
                </a:lnTo>
                <a:lnTo>
                  <a:pt x="134" y="100"/>
                </a:lnTo>
                <a:lnTo>
                  <a:pt x="127" y="81"/>
                </a:lnTo>
                <a:lnTo>
                  <a:pt x="117" y="64"/>
                </a:lnTo>
                <a:lnTo>
                  <a:pt x="106" y="49"/>
                </a:lnTo>
                <a:lnTo>
                  <a:pt x="91" y="34"/>
                </a:lnTo>
                <a:lnTo>
                  <a:pt x="75" y="23"/>
                </a:lnTo>
                <a:lnTo>
                  <a:pt x="58" y="13"/>
                </a:lnTo>
                <a:lnTo>
                  <a:pt x="39" y="6"/>
                </a:lnTo>
                <a:lnTo>
                  <a:pt x="20" y="1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0" name="Line 327"/>
          <p:cNvSpPr>
            <a:spLocks noChangeShapeType="1"/>
          </p:cNvSpPr>
          <p:nvPr/>
        </p:nvSpPr>
        <p:spPr bwMode="auto">
          <a:xfrm flipV="1">
            <a:off x="1949500" y="4826391"/>
            <a:ext cx="0" cy="2984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1" name="Freeform 328"/>
          <p:cNvSpPr>
            <a:spLocks/>
          </p:cNvSpPr>
          <p:nvPr/>
        </p:nvSpPr>
        <p:spPr bwMode="auto">
          <a:xfrm>
            <a:off x="4554587" y="3702441"/>
            <a:ext cx="44450" cy="44450"/>
          </a:xfrm>
          <a:custGeom>
            <a:avLst/>
            <a:gdLst>
              <a:gd name="T0" fmla="*/ 0 w 84"/>
              <a:gd name="T1" fmla="*/ 0 h 84"/>
              <a:gd name="T2" fmla="*/ 1 w 84"/>
              <a:gd name="T3" fmla="*/ 16 h 84"/>
              <a:gd name="T4" fmla="*/ 7 w 84"/>
              <a:gd name="T5" fmla="*/ 32 h 84"/>
              <a:gd name="T6" fmla="*/ 14 w 84"/>
              <a:gd name="T7" fmla="*/ 47 h 84"/>
              <a:gd name="T8" fmla="*/ 25 w 84"/>
              <a:gd name="T9" fmla="*/ 59 h 84"/>
              <a:gd name="T10" fmla="*/ 37 w 84"/>
              <a:gd name="T11" fmla="*/ 70 h 84"/>
              <a:gd name="T12" fmla="*/ 52 w 84"/>
              <a:gd name="T13" fmla="*/ 77 h 84"/>
              <a:gd name="T14" fmla="*/ 68 w 84"/>
              <a:gd name="T15" fmla="*/ 83 h 84"/>
              <a:gd name="T16" fmla="*/ 84 w 84"/>
              <a:gd name="T1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84">
                <a:moveTo>
                  <a:pt x="0" y="0"/>
                </a:moveTo>
                <a:lnTo>
                  <a:pt x="1" y="16"/>
                </a:lnTo>
                <a:lnTo>
                  <a:pt x="7" y="32"/>
                </a:lnTo>
                <a:lnTo>
                  <a:pt x="14" y="47"/>
                </a:lnTo>
                <a:lnTo>
                  <a:pt x="25" y="59"/>
                </a:lnTo>
                <a:lnTo>
                  <a:pt x="37" y="70"/>
                </a:lnTo>
                <a:lnTo>
                  <a:pt x="52" y="77"/>
                </a:lnTo>
                <a:lnTo>
                  <a:pt x="68" y="83"/>
                </a:lnTo>
                <a:lnTo>
                  <a:pt x="84" y="84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2" name="Line 329"/>
          <p:cNvSpPr>
            <a:spLocks noChangeShapeType="1"/>
          </p:cNvSpPr>
          <p:nvPr/>
        </p:nvSpPr>
        <p:spPr bwMode="auto">
          <a:xfrm>
            <a:off x="1354187" y="3721491"/>
            <a:ext cx="0" cy="8191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3" name="Freeform 330"/>
          <p:cNvSpPr>
            <a:spLocks/>
          </p:cNvSpPr>
          <p:nvPr/>
        </p:nvSpPr>
        <p:spPr bwMode="auto">
          <a:xfrm>
            <a:off x="2514650" y="4751778"/>
            <a:ext cx="74613" cy="74613"/>
          </a:xfrm>
          <a:custGeom>
            <a:avLst/>
            <a:gdLst>
              <a:gd name="T0" fmla="*/ 0 w 140"/>
              <a:gd name="T1" fmla="*/ 140 h 140"/>
              <a:gd name="T2" fmla="*/ 21 w 140"/>
              <a:gd name="T3" fmla="*/ 139 h 140"/>
              <a:gd name="T4" fmla="*/ 40 w 140"/>
              <a:gd name="T5" fmla="*/ 134 h 140"/>
              <a:gd name="T6" fmla="*/ 59 w 140"/>
              <a:gd name="T7" fmla="*/ 127 h 140"/>
              <a:gd name="T8" fmla="*/ 76 w 140"/>
              <a:gd name="T9" fmla="*/ 117 h 140"/>
              <a:gd name="T10" fmla="*/ 92 w 140"/>
              <a:gd name="T11" fmla="*/ 106 h 140"/>
              <a:gd name="T12" fmla="*/ 106 w 140"/>
              <a:gd name="T13" fmla="*/ 91 h 140"/>
              <a:gd name="T14" fmla="*/ 118 w 140"/>
              <a:gd name="T15" fmla="*/ 76 h 140"/>
              <a:gd name="T16" fmla="*/ 128 w 140"/>
              <a:gd name="T17" fmla="*/ 59 h 140"/>
              <a:gd name="T18" fmla="*/ 134 w 140"/>
              <a:gd name="T19" fmla="*/ 40 h 140"/>
              <a:gd name="T20" fmla="*/ 139 w 140"/>
              <a:gd name="T21" fmla="*/ 20 h 140"/>
              <a:gd name="T22" fmla="*/ 140 w 140"/>
              <a:gd name="T23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40">
                <a:moveTo>
                  <a:pt x="0" y="140"/>
                </a:moveTo>
                <a:lnTo>
                  <a:pt x="21" y="139"/>
                </a:lnTo>
                <a:lnTo>
                  <a:pt x="40" y="134"/>
                </a:lnTo>
                <a:lnTo>
                  <a:pt x="59" y="127"/>
                </a:lnTo>
                <a:lnTo>
                  <a:pt x="76" y="117"/>
                </a:lnTo>
                <a:lnTo>
                  <a:pt x="92" y="106"/>
                </a:lnTo>
                <a:lnTo>
                  <a:pt x="106" y="91"/>
                </a:lnTo>
                <a:lnTo>
                  <a:pt x="118" y="76"/>
                </a:lnTo>
                <a:lnTo>
                  <a:pt x="128" y="59"/>
                </a:lnTo>
                <a:lnTo>
                  <a:pt x="134" y="40"/>
                </a:lnTo>
                <a:lnTo>
                  <a:pt x="139" y="20"/>
                </a:lnTo>
                <a:lnTo>
                  <a:pt x="14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4" name="Line 331"/>
          <p:cNvSpPr>
            <a:spLocks noChangeShapeType="1"/>
          </p:cNvSpPr>
          <p:nvPr/>
        </p:nvSpPr>
        <p:spPr bwMode="auto">
          <a:xfrm flipH="1">
            <a:off x="4435525" y="4119953"/>
            <a:ext cx="16351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5" name="Line 332"/>
          <p:cNvSpPr>
            <a:spLocks noChangeShapeType="1"/>
          </p:cNvSpPr>
          <p:nvPr/>
        </p:nvSpPr>
        <p:spPr bwMode="auto">
          <a:xfrm flipH="1">
            <a:off x="4286300" y="4316803"/>
            <a:ext cx="7461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6" name="Line 333"/>
          <p:cNvSpPr>
            <a:spLocks noChangeShapeType="1"/>
          </p:cNvSpPr>
          <p:nvPr/>
        </p:nvSpPr>
        <p:spPr bwMode="auto">
          <a:xfrm>
            <a:off x="2201912" y="2379495"/>
            <a:ext cx="165101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7" name="Freeform 334"/>
          <p:cNvSpPr>
            <a:spLocks/>
          </p:cNvSpPr>
          <p:nvPr/>
        </p:nvSpPr>
        <p:spPr bwMode="auto">
          <a:xfrm>
            <a:off x="4360912" y="4119953"/>
            <a:ext cx="74613" cy="74613"/>
          </a:xfrm>
          <a:custGeom>
            <a:avLst/>
            <a:gdLst>
              <a:gd name="T0" fmla="*/ 140 w 140"/>
              <a:gd name="T1" fmla="*/ 0 h 139"/>
              <a:gd name="T2" fmla="*/ 120 w 140"/>
              <a:gd name="T3" fmla="*/ 1 h 139"/>
              <a:gd name="T4" fmla="*/ 101 w 140"/>
              <a:gd name="T5" fmla="*/ 5 h 139"/>
              <a:gd name="T6" fmla="*/ 81 w 140"/>
              <a:gd name="T7" fmla="*/ 12 h 139"/>
              <a:gd name="T8" fmla="*/ 65 w 140"/>
              <a:gd name="T9" fmla="*/ 22 h 139"/>
              <a:gd name="T10" fmla="*/ 49 w 140"/>
              <a:gd name="T11" fmla="*/ 33 h 139"/>
              <a:gd name="T12" fmla="*/ 34 w 140"/>
              <a:gd name="T13" fmla="*/ 48 h 139"/>
              <a:gd name="T14" fmla="*/ 23 w 140"/>
              <a:gd name="T15" fmla="*/ 64 h 139"/>
              <a:gd name="T16" fmla="*/ 13 w 140"/>
              <a:gd name="T17" fmla="*/ 81 h 139"/>
              <a:gd name="T18" fmla="*/ 6 w 140"/>
              <a:gd name="T19" fmla="*/ 100 h 139"/>
              <a:gd name="T20" fmla="*/ 2 w 140"/>
              <a:gd name="T21" fmla="*/ 119 h 139"/>
              <a:gd name="T22" fmla="*/ 0 w 140"/>
              <a:gd name="T23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39">
                <a:moveTo>
                  <a:pt x="140" y="0"/>
                </a:moveTo>
                <a:lnTo>
                  <a:pt x="120" y="1"/>
                </a:lnTo>
                <a:lnTo>
                  <a:pt x="101" y="5"/>
                </a:lnTo>
                <a:lnTo>
                  <a:pt x="81" y="12"/>
                </a:lnTo>
                <a:lnTo>
                  <a:pt x="65" y="22"/>
                </a:lnTo>
                <a:lnTo>
                  <a:pt x="49" y="33"/>
                </a:lnTo>
                <a:lnTo>
                  <a:pt x="34" y="48"/>
                </a:lnTo>
                <a:lnTo>
                  <a:pt x="23" y="64"/>
                </a:lnTo>
                <a:lnTo>
                  <a:pt x="13" y="81"/>
                </a:lnTo>
                <a:lnTo>
                  <a:pt x="6" y="100"/>
                </a:lnTo>
                <a:lnTo>
                  <a:pt x="2" y="119"/>
                </a:lnTo>
                <a:lnTo>
                  <a:pt x="0" y="139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8" name="Line 335"/>
          <p:cNvSpPr>
            <a:spLocks noChangeShapeType="1"/>
          </p:cNvSpPr>
          <p:nvPr/>
        </p:nvSpPr>
        <p:spPr bwMode="auto">
          <a:xfrm flipV="1">
            <a:off x="4360912" y="4194566"/>
            <a:ext cx="0" cy="122238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9" name="Line 336"/>
          <p:cNvSpPr>
            <a:spLocks noChangeShapeType="1"/>
          </p:cNvSpPr>
          <p:nvPr/>
        </p:nvSpPr>
        <p:spPr bwMode="auto">
          <a:xfrm>
            <a:off x="2768650" y="5124841"/>
            <a:ext cx="13382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0" name="Freeform 337"/>
          <p:cNvSpPr>
            <a:spLocks/>
          </p:cNvSpPr>
          <p:nvPr/>
        </p:nvSpPr>
        <p:spPr bwMode="auto">
          <a:xfrm>
            <a:off x="4286300" y="4751778"/>
            <a:ext cx="74613" cy="74613"/>
          </a:xfrm>
          <a:custGeom>
            <a:avLst/>
            <a:gdLst>
              <a:gd name="T0" fmla="*/ 0 w 139"/>
              <a:gd name="T1" fmla="*/ 0 h 140"/>
              <a:gd name="T2" fmla="*/ 1 w 139"/>
              <a:gd name="T3" fmla="*/ 20 h 140"/>
              <a:gd name="T4" fmla="*/ 5 w 139"/>
              <a:gd name="T5" fmla="*/ 40 h 140"/>
              <a:gd name="T6" fmla="*/ 12 w 139"/>
              <a:gd name="T7" fmla="*/ 59 h 140"/>
              <a:gd name="T8" fmla="*/ 22 w 139"/>
              <a:gd name="T9" fmla="*/ 76 h 140"/>
              <a:gd name="T10" fmla="*/ 33 w 139"/>
              <a:gd name="T11" fmla="*/ 91 h 140"/>
              <a:gd name="T12" fmla="*/ 48 w 139"/>
              <a:gd name="T13" fmla="*/ 106 h 140"/>
              <a:gd name="T14" fmla="*/ 64 w 139"/>
              <a:gd name="T15" fmla="*/ 117 h 140"/>
              <a:gd name="T16" fmla="*/ 81 w 139"/>
              <a:gd name="T17" fmla="*/ 127 h 140"/>
              <a:gd name="T18" fmla="*/ 100 w 139"/>
              <a:gd name="T19" fmla="*/ 134 h 140"/>
              <a:gd name="T20" fmla="*/ 119 w 139"/>
              <a:gd name="T21" fmla="*/ 139 h 140"/>
              <a:gd name="T22" fmla="*/ 139 w 139"/>
              <a:gd name="T2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9" h="140">
                <a:moveTo>
                  <a:pt x="0" y="0"/>
                </a:moveTo>
                <a:lnTo>
                  <a:pt x="1" y="20"/>
                </a:lnTo>
                <a:lnTo>
                  <a:pt x="5" y="40"/>
                </a:lnTo>
                <a:lnTo>
                  <a:pt x="12" y="59"/>
                </a:lnTo>
                <a:lnTo>
                  <a:pt x="22" y="76"/>
                </a:lnTo>
                <a:lnTo>
                  <a:pt x="33" y="91"/>
                </a:lnTo>
                <a:lnTo>
                  <a:pt x="48" y="106"/>
                </a:lnTo>
                <a:lnTo>
                  <a:pt x="64" y="117"/>
                </a:lnTo>
                <a:lnTo>
                  <a:pt x="81" y="127"/>
                </a:lnTo>
                <a:lnTo>
                  <a:pt x="100" y="134"/>
                </a:lnTo>
                <a:lnTo>
                  <a:pt x="119" y="139"/>
                </a:lnTo>
                <a:lnTo>
                  <a:pt x="139" y="14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1" name="Line 338"/>
          <p:cNvSpPr>
            <a:spLocks noChangeShapeType="1"/>
          </p:cNvSpPr>
          <p:nvPr/>
        </p:nvSpPr>
        <p:spPr bwMode="auto">
          <a:xfrm flipH="1">
            <a:off x="1354187" y="2379495"/>
            <a:ext cx="847725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2" name="Line 339"/>
          <p:cNvSpPr>
            <a:spLocks noChangeShapeType="1"/>
          </p:cNvSpPr>
          <p:nvPr/>
        </p:nvSpPr>
        <p:spPr bwMode="auto">
          <a:xfrm>
            <a:off x="2768650" y="4316803"/>
            <a:ext cx="13382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3" name="Line 340"/>
          <p:cNvSpPr>
            <a:spLocks noChangeShapeType="1"/>
          </p:cNvSpPr>
          <p:nvPr/>
        </p:nvSpPr>
        <p:spPr bwMode="auto">
          <a:xfrm>
            <a:off x="4106912" y="5124841"/>
            <a:ext cx="8191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4" name="Line 341"/>
          <p:cNvSpPr>
            <a:spLocks noChangeShapeType="1"/>
          </p:cNvSpPr>
          <p:nvPr/>
        </p:nvSpPr>
        <p:spPr bwMode="auto">
          <a:xfrm>
            <a:off x="2367012" y="2379495"/>
            <a:ext cx="8890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5" name="Line 342"/>
          <p:cNvSpPr>
            <a:spLocks noChangeShapeType="1"/>
          </p:cNvSpPr>
          <p:nvPr/>
        </p:nvSpPr>
        <p:spPr bwMode="auto">
          <a:xfrm>
            <a:off x="4554587" y="1860941"/>
            <a:ext cx="0" cy="492125"/>
          </a:xfrm>
          <a:prstGeom prst="line">
            <a:avLst/>
          </a:prstGeom>
          <a:noFill/>
          <a:ln w="1270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6" name="Line 343"/>
          <p:cNvSpPr>
            <a:spLocks noChangeShapeType="1"/>
          </p:cNvSpPr>
          <p:nvPr/>
        </p:nvSpPr>
        <p:spPr bwMode="auto">
          <a:xfrm>
            <a:off x="4181525" y="3616716"/>
            <a:ext cx="1190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7" name="Line 344"/>
          <p:cNvSpPr>
            <a:spLocks noChangeShapeType="1"/>
          </p:cNvSpPr>
          <p:nvPr/>
        </p:nvSpPr>
        <p:spPr bwMode="auto">
          <a:xfrm>
            <a:off x="2694037" y="3616716"/>
            <a:ext cx="14874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8" name="Line 345"/>
          <p:cNvSpPr>
            <a:spLocks noChangeShapeType="1"/>
          </p:cNvSpPr>
          <p:nvPr/>
        </p:nvSpPr>
        <p:spPr bwMode="auto">
          <a:xfrm>
            <a:off x="4106912" y="4316803"/>
            <a:ext cx="7461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9" name="Freeform 346"/>
          <p:cNvSpPr>
            <a:spLocks/>
          </p:cNvSpPr>
          <p:nvPr/>
        </p:nvSpPr>
        <p:spPr bwMode="auto">
          <a:xfrm>
            <a:off x="2563862" y="4434278"/>
            <a:ext cx="25400" cy="57150"/>
          </a:xfrm>
          <a:custGeom>
            <a:avLst/>
            <a:gdLst>
              <a:gd name="T0" fmla="*/ 49 w 49"/>
              <a:gd name="T1" fmla="*/ 107 h 107"/>
              <a:gd name="T2" fmla="*/ 48 w 49"/>
              <a:gd name="T3" fmla="*/ 87 h 107"/>
              <a:gd name="T4" fmla="*/ 43 w 49"/>
              <a:gd name="T5" fmla="*/ 68 h 107"/>
              <a:gd name="T6" fmla="*/ 36 w 49"/>
              <a:gd name="T7" fmla="*/ 48 h 107"/>
              <a:gd name="T8" fmla="*/ 27 w 49"/>
              <a:gd name="T9" fmla="*/ 30 h 107"/>
              <a:gd name="T10" fmla="*/ 14 w 49"/>
              <a:gd name="T11" fmla="*/ 15 h 107"/>
              <a:gd name="T12" fmla="*/ 0 w 49"/>
              <a:gd name="T13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" h="107">
                <a:moveTo>
                  <a:pt x="49" y="107"/>
                </a:moveTo>
                <a:lnTo>
                  <a:pt x="48" y="87"/>
                </a:lnTo>
                <a:lnTo>
                  <a:pt x="43" y="68"/>
                </a:lnTo>
                <a:lnTo>
                  <a:pt x="36" y="48"/>
                </a:lnTo>
                <a:lnTo>
                  <a:pt x="27" y="30"/>
                </a:lnTo>
                <a:lnTo>
                  <a:pt x="14" y="15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0" name="Line 347"/>
          <p:cNvSpPr>
            <a:spLocks noChangeShapeType="1"/>
          </p:cNvSpPr>
          <p:nvPr/>
        </p:nvSpPr>
        <p:spPr bwMode="auto">
          <a:xfrm>
            <a:off x="2589262" y="4491428"/>
            <a:ext cx="0" cy="2603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1" name="Line 348"/>
          <p:cNvSpPr>
            <a:spLocks noChangeShapeType="1"/>
          </p:cNvSpPr>
          <p:nvPr/>
        </p:nvSpPr>
        <p:spPr bwMode="auto">
          <a:xfrm>
            <a:off x="2514650" y="3973903"/>
            <a:ext cx="0" cy="35560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2" name="Freeform 349"/>
          <p:cNvSpPr>
            <a:spLocks/>
          </p:cNvSpPr>
          <p:nvPr/>
        </p:nvSpPr>
        <p:spPr bwMode="auto">
          <a:xfrm>
            <a:off x="2514650" y="4329503"/>
            <a:ext cx="49213" cy="104775"/>
          </a:xfrm>
          <a:custGeom>
            <a:avLst/>
            <a:gdLst>
              <a:gd name="T0" fmla="*/ 0 w 91"/>
              <a:gd name="T1" fmla="*/ 0 h 198"/>
              <a:gd name="T2" fmla="*/ 2 w 91"/>
              <a:gd name="T3" fmla="*/ 28 h 198"/>
              <a:gd name="T4" fmla="*/ 6 w 91"/>
              <a:gd name="T5" fmla="*/ 56 h 198"/>
              <a:gd name="T6" fmla="*/ 13 w 91"/>
              <a:gd name="T7" fmla="*/ 83 h 198"/>
              <a:gd name="T8" fmla="*/ 24 w 91"/>
              <a:gd name="T9" fmla="*/ 109 h 198"/>
              <a:gd name="T10" fmla="*/ 36 w 91"/>
              <a:gd name="T11" fmla="*/ 134 h 198"/>
              <a:gd name="T12" fmla="*/ 52 w 91"/>
              <a:gd name="T13" fmla="*/ 157 h 198"/>
              <a:gd name="T14" fmla="*/ 70 w 91"/>
              <a:gd name="T15" fmla="*/ 179 h 198"/>
              <a:gd name="T16" fmla="*/ 91 w 91"/>
              <a:gd name="T17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" h="198">
                <a:moveTo>
                  <a:pt x="0" y="0"/>
                </a:moveTo>
                <a:lnTo>
                  <a:pt x="2" y="28"/>
                </a:lnTo>
                <a:lnTo>
                  <a:pt x="6" y="56"/>
                </a:lnTo>
                <a:lnTo>
                  <a:pt x="13" y="83"/>
                </a:lnTo>
                <a:lnTo>
                  <a:pt x="24" y="109"/>
                </a:lnTo>
                <a:lnTo>
                  <a:pt x="36" y="134"/>
                </a:lnTo>
                <a:lnTo>
                  <a:pt x="52" y="157"/>
                </a:lnTo>
                <a:lnTo>
                  <a:pt x="70" y="179"/>
                </a:lnTo>
                <a:lnTo>
                  <a:pt x="91" y="198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3" name="Line 350"/>
          <p:cNvSpPr>
            <a:spLocks noChangeShapeType="1"/>
          </p:cNvSpPr>
          <p:nvPr/>
        </p:nvSpPr>
        <p:spPr bwMode="auto">
          <a:xfrm flipH="1">
            <a:off x="4181525" y="3873891"/>
            <a:ext cx="4175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4" name="Line 351"/>
          <p:cNvSpPr>
            <a:spLocks noChangeShapeType="1"/>
          </p:cNvSpPr>
          <p:nvPr/>
        </p:nvSpPr>
        <p:spPr bwMode="auto">
          <a:xfrm flipH="1">
            <a:off x="4181525" y="3992953"/>
            <a:ext cx="4175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5" name="Line 352"/>
          <p:cNvSpPr>
            <a:spLocks noChangeShapeType="1"/>
          </p:cNvSpPr>
          <p:nvPr/>
        </p:nvSpPr>
        <p:spPr bwMode="auto">
          <a:xfrm flipH="1">
            <a:off x="4554587" y="2307028"/>
            <a:ext cx="119063" cy="119063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6" name="Line 353"/>
          <p:cNvSpPr>
            <a:spLocks noChangeShapeType="1"/>
          </p:cNvSpPr>
          <p:nvPr/>
        </p:nvSpPr>
        <p:spPr bwMode="auto">
          <a:xfrm>
            <a:off x="2225725" y="2008578"/>
            <a:ext cx="0" cy="3730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7" name="Line 354"/>
          <p:cNvSpPr>
            <a:spLocks noChangeShapeType="1"/>
          </p:cNvSpPr>
          <p:nvPr/>
        </p:nvSpPr>
        <p:spPr bwMode="auto">
          <a:xfrm>
            <a:off x="2417812" y="2008578"/>
            <a:ext cx="0" cy="3730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8" name="Line 355"/>
          <p:cNvSpPr>
            <a:spLocks noChangeShapeType="1"/>
          </p:cNvSpPr>
          <p:nvPr/>
        </p:nvSpPr>
        <p:spPr bwMode="auto">
          <a:xfrm>
            <a:off x="4459337" y="2008578"/>
            <a:ext cx="0" cy="3000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9" name="Line 356"/>
          <p:cNvSpPr>
            <a:spLocks noChangeShapeType="1"/>
          </p:cNvSpPr>
          <p:nvPr/>
        </p:nvSpPr>
        <p:spPr bwMode="auto">
          <a:xfrm>
            <a:off x="4649837" y="2008578"/>
            <a:ext cx="0" cy="2984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0" name="TextBox 359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3342350" y="142852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cxnSp>
        <p:nvCxnSpPr>
          <p:cNvPr id="365" name="Straight Connector 364"/>
          <p:cNvCxnSpPr>
            <a:endCxn id="109" idx="1"/>
          </p:cNvCxnSpPr>
          <p:nvPr/>
        </p:nvCxnSpPr>
        <p:spPr>
          <a:xfrm flipH="1">
            <a:off x="4673651" y="2307028"/>
            <a:ext cx="17779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1354187" y="1562491"/>
            <a:ext cx="0" cy="8170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Line 68"/>
          <p:cNvSpPr>
            <a:spLocks noChangeShapeType="1"/>
          </p:cNvSpPr>
          <p:nvPr/>
        </p:nvSpPr>
        <p:spPr bwMode="auto">
          <a:xfrm flipV="1">
            <a:off x="4670475" y="2005537"/>
            <a:ext cx="49078" cy="4907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3" name="Line 354"/>
          <p:cNvSpPr>
            <a:spLocks noChangeShapeType="1"/>
          </p:cNvSpPr>
          <p:nvPr/>
        </p:nvSpPr>
        <p:spPr bwMode="auto">
          <a:xfrm>
            <a:off x="2395588" y="2011436"/>
            <a:ext cx="0" cy="3730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3" name="Straight Connector 2"/>
          <p:cNvCxnSpPr/>
          <p:nvPr/>
        </p:nvCxnSpPr>
        <p:spPr>
          <a:xfrm>
            <a:off x="1949500" y="5116904"/>
            <a:ext cx="0" cy="454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4929605" y="5113411"/>
            <a:ext cx="0" cy="458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49500" y="5396304"/>
            <a:ext cx="296227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9489" y="510193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200</a:t>
            </a:r>
            <a:endParaRPr lang="en-IN" sz="1400" dirty="0"/>
          </a:p>
        </p:txBody>
      </p:sp>
      <p:cxnSp>
        <p:nvCxnSpPr>
          <p:cNvPr id="386" name="Straight Connector 385"/>
          <p:cNvCxnSpPr/>
          <p:nvPr/>
        </p:nvCxnSpPr>
        <p:spPr>
          <a:xfrm>
            <a:off x="1354187" y="4533498"/>
            <a:ext cx="0" cy="13339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/>
          <p:cNvCxnSpPr/>
          <p:nvPr/>
        </p:nvCxnSpPr>
        <p:spPr>
          <a:xfrm>
            <a:off x="1354187" y="5662592"/>
            <a:ext cx="2082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43819" y="5537264"/>
            <a:ext cx="0" cy="2958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1986806" y="537372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140</a:t>
            </a:r>
            <a:endParaRPr lang="en-IN" sz="1400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2543542" y="1691396"/>
            <a:ext cx="0" cy="298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flipV="1">
            <a:off x="4337893" y="1719654"/>
            <a:ext cx="0" cy="298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44495" y="1899042"/>
            <a:ext cx="180022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/>
          <p:cNvSpPr txBox="1"/>
          <p:nvPr/>
        </p:nvSpPr>
        <p:spPr>
          <a:xfrm>
            <a:off x="3106315" y="163540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140</a:t>
            </a:r>
            <a:endParaRPr lang="en-IN" sz="1400" dirty="0"/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2013000" y="1562491"/>
            <a:ext cx="0" cy="4556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 flipV="1">
            <a:off x="4851450" y="1562491"/>
            <a:ext cx="0" cy="4667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Arrow Connector 392"/>
          <p:cNvCxnSpPr/>
          <p:nvPr/>
        </p:nvCxnSpPr>
        <p:spPr>
          <a:xfrm>
            <a:off x="2023426" y="1635402"/>
            <a:ext cx="282802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 txBox="1"/>
          <p:nvPr/>
        </p:nvSpPr>
        <p:spPr>
          <a:xfrm>
            <a:off x="3065890" y="134044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190</a:t>
            </a:r>
            <a:endParaRPr lang="en-IN" sz="1400" dirty="0"/>
          </a:p>
        </p:txBody>
      </p:sp>
      <p:cxnSp>
        <p:nvCxnSpPr>
          <p:cNvPr id="395" name="Straight Connector 394"/>
          <p:cNvCxnSpPr/>
          <p:nvPr/>
        </p:nvCxnSpPr>
        <p:spPr>
          <a:xfrm flipV="1">
            <a:off x="1354187" y="1248756"/>
            <a:ext cx="0" cy="298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V="1">
            <a:off x="1651418" y="1264041"/>
            <a:ext cx="0" cy="298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354187" y="1412314"/>
            <a:ext cx="314326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156763" y="114420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20</a:t>
            </a:r>
            <a:endParaRPr lang="en-IN" sz="1400" dirty="0"/>
          </a:p>
        </p:txBody>
      </p:sp>
      <p:cxnSp>
        <p:nvCxnSpPr>
          <p:cNvPr id="60" name="Straight Connector 59"/>
          <p:cNvCxnSpPr>
            <a:stCxn id="88" idx="0"/>
          </p:cNvCxnSpPr>
          <p:nvPr/>
        </p:nvCxnSpPr>
        <p:spPr>
          <a:xfrm flipH="1">
            <a:off x="899592" y="1562491"/>
            <a:ext cx="4545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flipH="1">
            <a:off x="1119959" y="4547605"/>
            <a:ext cx="227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 flipH="1">
            <a:off x="899592" y="5134578"/>
            <a:ext cx="1045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Arrow Connector 400"/>
          <p:cNvCxnSpPr/>
          <p:nvPr/>
        </p:nvCxnSpPr>
        <p:spPr>
          <a:xfrm>
            <a:off x="1168610" y="1562491"/>
            <a:ext cx="0" cy="297815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TextBox 401"/>
          <p:cNvSpPr txBox="1"/>
          <p:nvPr/>
        </p:nvSpPr>
        <p:spPr>
          <a:xfrm rot="16200000">
            <a:off x="654682" y="290464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200</a:t>
            </a:r>
            <a:endParaRPr lang="en-IN" sz="1400" dirty="0"/>
          </a:p>
        </p:txBody>
      </p:sp>
      <p:cxnSp>
        <p:nvCxnSpPr>
          <p:cNvPr id="403" name="Straight Connector 402"/>
          <p:cNvCxnSpPr/>
          <p:nvPr/>
        </p:nvCxnSpPr>
        <p:spPr>
          <a:xfrm flipH="1">
            <a:off x="755163" y="3049191"/>
            <a:ext cx="2113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>
            <a:off x="899592" y="3049191"/>
            <a:ext cx="0" cy="209382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 rot="16200000">
            <a:off x="434913" y="40030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140</a:t>
            </a:r>
            <a:endParaRPr lang="en-IN" sz="1400" dirty="0"/>
          </a:p>
        </p:txBody>
      </p:sp>
      <p:sp>
        <p:nvSpPr>
          <p:cNvPr id="300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65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00"/>
                            </p:stCondLst>
                            <p:childTnLst>
                              <p:par>
                                <p:cTn id="3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00"/>
                            </p:stCondLst>
                            <p:childTnLst>
                              <p:par>
                                <p:cTn id="3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500"/>
                            </p:stCondLst>
                            <p:childTnLst>
                              <p:par>
                                <p:cTn id="3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2500"/>
                            </p:stCondLst>
                            <p:childTnLst>
                              <p:par>
                                <p:cTn id="3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3000"/>
                            </p:stCondLst>
                            <p:childTnLst>
                              <p:par>
                                <p:cTn id="3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3500"/>
                            </p:stCondLst>
                            <p:childTnLst>
                              <p:par>
                                <p:cTn id="3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4000"/>
                            </p:stCondLst>
                            <p:childTnLst>
                              <p:par>
                                <p:cTn id="4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4500"/>
                            </p:stCondLst>
                            <p:childTnLst>
                              <p:par>
                                <p:cTn id="4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5000"/>
                            </p:stCondLst>
                            <p:childTnLst>
                              <p:par>
                                <p:cTn id="4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5500"/>
                            </p:stCondLst>
                            <p:childTnLst>
                              <p:par>
                                <p:cTn id="4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6000"/>
                            </p:stCondLst>
                            <p:childTnLst>
                              <p:par>
                                <p:cTn id="4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7000"/>
                            </p:stCondLst>
                            <p:childTnLst>
                              <p:par>
                                <p:cTn id="4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7500"/>
                            </p:stCondLst>
                            <p:childTnLst>
                              <p:par>
                                <p:cTn id="4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8000"/>
                            </p:stCondLst>
                            <p:childTnLst>
                              <p:par>
                                <p:cTn id="4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8500"/>
                            </p:stCondLst>
                            <p:childTnLst>
                              <p:par>
                                <p:cTn id="4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21500"/>
                            </p:stCondLst>
                            <p:childTnLst>
                              <p:par>
                                <p:cTn id="5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23000"/>
                            </p:stCondLst>
                            <p:childTnLst>
                              <p:par>
                                <p:cTn id="5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5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24500"/>
                            </p:stCondLst>
                            <p:childTnLst>
                              <p:par>
                                <p:cTn id="5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26500"/>
                            </p:stCondLst>
                            <p:childTnLst>
                              <p:par>
                                <p:cTn id="5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27500"/>
                            </p:stCondLst>
                            <p:childTnLst>
                              <p:par>
                                <p:cTn id="5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8500"/>
                            </p:stCondLst>
                            <p:childTnLst>
                              <p:par>
                                <p:cTn id="5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29000"/>
                            </p:stCondLst>
                            <p:childTnLst>
                              <p:par>
                                <p:cTn id="6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6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6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30500"/>
                            </p:stCondLst>
                            <p:childTnLst>
                              <p:par>
                                <p:cTn id="6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31500"/>
                            </p:stCondLst>
                            <p:childTnLst>
                              <p:par>
                                <p:cTn id="6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32000"/>
                            </p:stCondLst>
                            <p:childTnLst>
                              <p:par>
                                <p:cTn id="6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32500"/>
                            </p:stCondLst>
                            <p:childTnLst>
                              <p:par>
                                <p:cTn id="6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33000"/>
                            </p:stCondLst>
                            <p:childTnLst>
                              <p:par>
                                <p:cTn id="6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33500"/>
                            </p:stCondLst>
                            <p:childTnLst>
                              <p:par>
                                <p:cTn id="6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34000"/>
                            </p:stCondLst>
                            <p:childTnLst>
                              <p:par>
                                <p:cTn id="6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34500"/>
                            </p:stCondLst>
                            <p:childTnLst>
                              <p:par>
                                <p:cTn id="6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35000"/>
                            </p:stCondLst>
                            <p:childTnLst>
                              <p:par>
                                <p:cTn id="6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35500"/>
                            </p:stCondLst>
                            <p:childTnLst>
                              <p:par>
                                <p:cTn id="6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36000"/>
                            </p:stCondLst>
                            <p:childTnLst>
                              <p:par>
                                <p:cTn id="6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1" fill="hold">
                            <p:stCondLst>
                              <p:cond delay="36500"/>
                            </p:stCondLst>
                            <p:childTnLst>
                              <p:par>
                                <p:cTn id="6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6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37500"/>
                            </p:stCondLst>
                            <p:childTnLst>
                              <p:par>
                                <p:cTn id="6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38000"/>
                            </p:stCondLst>
                            <p:childTnLst>
                              <p:par>
                                <p:cTn id="6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38500"/>
                            </p:stCondLst>
                            <p:childTnLst>
                              <p:par>
                                <p:cTn id="6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1" fill="hold">
                            <p:stCondLst>
                              <p:cond delay="39000"/>
                            </p:stCondLst>
                            <p:childTnLst>
                              <p:par>
                                <p:cTn id="6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39500"/>
                            </p:stCondLst>
                            <p:childTnLst>
                              <p:par>
                                <p:cTn id="6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8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>
                            <p:stCondLst>
                              <p:cond delay="40000"/>
                            </p:stCondLst>
                            <p:childTnLst>
                              <p:par>
                                <p:cTn id="6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>
                            <p:stCondLst>
                              <p:cond delay="40500"/>
                            </p:stCondLst>
                            <p:childTnLst>
                              <p:par>
                                <p:cTn id="6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41000"/>
                            </p:stCondLst>
                            <p:childTnLst>
                              <p:par>
                                <p:cTn id="6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1" fill="hold">
                            <p:stCondLst>
                              <p:cond delay="41500"/>
                            </p:stCondLst>
                            <p:childTnLst>
                              <p:par>
                                <p:cTn id="7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42000"/>
                            </p:stCondLst>
                            <p:childTnLst>
                              <p:par>
                                <p:cTn id="7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42500"/>
                            </p:stCondLst>
                            <p:childTnLst>
                              <p:par>
                                <p:cTn id="7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7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43500"/>
                            </p:stCondLst>
                            <p:childTnLst>
                              <p:par>
                                <p:cTn id="7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>
                            <p:stCondLst>
                              <p:cond delay="44000"/>
                            </p:stCondLst>
                            <p:childTnLst>
                              <p:par>
                                <p:cTn id="7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44500"/>
                            </p:stCondLst>
                            <p:childTnLst>
                              <p:par>
                                <p:cTn id="7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>
                            <p:stCondLst>
                              <p:cond delay="45000"/>
                            </p:stCondLst>
                            <p:childTnLst>
                              <p:par>
                                <p:cTn id="7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45500"/>
                            </p:stCondLst>
                            <p:childTnLst>
                              <p:par>
                                <p:cTn id="7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6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>
                            <p:stCondLst>
                              <p:cond delay="46000"/>
                            </p:stCondLst>
                            <p:childTnLst>
                              <p:par>
                                <p:cTn id="7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7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4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7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8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47500"/>
                            </p:stCondLst>
                            <p:childTnLst>
                              <p:par>
                                <p:cTn id="7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7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>
                            <p:stCondLst>
                              <p:cond delay="48500"/>
                            </p:stCondLst>
                            <p:childTnLst>
                              <p:par>
                                <p:cTn id="7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0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7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49500"/>
                            </p:stCondLst>
                            <p:childTnLst>
                              <p:par>
                                <p:cTn id="7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8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9" fill="hold">
                            <p:stCondLst>
                              <p:cond delay="50000"/>
                            </p:stCondLst>
                            <p:childTnLst>
                              <p:par>
                                <p:cTn id="7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3" fill="hold">
                            <p:stCondLst>
                              <p:cond delay="50500"/>
                            </p:stCondLst>
                            <p:childTnLst>
                              <p:par>
                                <p:cTn id="7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51000"/>
                            </p:stCondLst>
                            <p:childTnLst>
                              <p:par>
                                <p:cTn id="7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0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51500"/>
                            </p:stCondLst>
                            <p:childTnLst>
                              <p:par>
                                <p:cTn id="7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4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52000"/>
                            </p:stCondLst>
                            <p:childTnLst>
                              <p:par>
                                <p:cTn id="7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8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52500"/>
                            </p:stCondLst>
                            <p:childTnLst>
                              <p:par>
                                <p:cTn id="7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3" fill="hold">
                            <p:stCondLst>
                              <p:cond delay="53000"/>
                            </p:stCondLst>
                            <p:childTnLst>
                              <p:par>
                                <p:cTn id="7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53500"/>
                            </p:stCondLst>
                            <p:childTnLst>
                              <p:par>
                                <p:cTn id="7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1" fill="hold">
                            <p:stCondLst>
                              <p:cond delay="54000"/>
                            </p:stCondLst>
                            <p:childTnLst>
                              <p:par>
                                <p:cTn id="8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>
                            <p:stCondLst>
                              <p:cond delay="54500"/>
                            </p:stCondLst>
                            <p:childTnLst>
                              <p:par>
                                <p:cTn id="8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55000"/>
                            </p:stCondLst>
                            <p:childTnLst>
                              <p:par>
                                <p:cTn id="8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55500"/>
                            </p:stCondLst>
                            <p:childTnLst>
                              <p:par>
                                <p:cTn id="8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7" fill="hold">
                            <p:stCondLst>
                              <p:cond delay="56000"/>
                            </p:stCondLst>
                            <p:childTnLst>
                              <p:par>
                                <p:cTn id="8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56500"/>
                            </p:stCondLst>
                            <p:childTnLst>
                              <p:par>
                                <p:cTn id="8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57000"/>
                            </p:stCondLst>
                            <p:childTnLst>
                              <p:par>
                                <p:cTn id="8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9" fill="hold">
                            <p:stCondLst>
                              <p:cond delay="57500"/>
                            </p:stCondLst>
                            <p:childTnLst>
                              <p:par>
                                <p:cTn id="8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58000"/>
                            </p:stCondLst>
                            <p:childTnLst>
                              <p:par>
                                <p:cTn id="8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58500"/>
                            </p:stCondLst>
                            <p:childTnLst>
                              <p:par>
                                <p:cTn id="8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1" fill="hold">
                            <p:stCondLst>
                              <p:cond delay="59000"/>
                            </p:stCondLst>
                            <p:childTnLst>
                              <p:par>
                                <p:cTn id="8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8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>
                            <p:stCondLst>
                              <p:cond delay="60000"/>
                            </p:stCondLst>
                            <p:childTnLst>
                              <p:par>
                                <p:cTn id="8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3" fill="hold">
                            <p:stCondLst>
                              <p:cond delay="60500"/>
                            </p:stCondLst>
                            <p:childTnLst>
                              <p:par>
                                <p:cTn id="8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61000"/>
                            </p:stCondLst>
                            <p:childTnLst>
                              <p:par>
                                <p:cTn id="8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1" fill="hold">
                            <p:stCondLst>
                              <p:cond delay="61500"/>
                            </p:stCondLst>
                            <p:childTnLst>
                              <p:par>
                                <p:cTn id="8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5" fill="hold">
                            <p:stCondLst>
                              <p:cond delay="62000"/>
                            </p:stCondLst>
                            <p:childTnLst>
                              <p:par>
                                <p:cTn id="8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>
                            <p:stCondLst>
                              <p:cond delay="62500"/>
                            </p:stCondLst>
                            <p:childTnLst>
                              <p:par>
                                <p:cTn id="8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63000"/>
                            </p:stCondLst>
                            <p:childTnLst>
                              <p:par>
                                <p:cTn id="8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7" fill="hold">
                            <p:stCondLst>
                              <p:cond delay="63500"/>
                            </p:stCondLst>
                            <p:childTnLst>
                              <p:par>
                                <p:cTn id="8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1" fill="hold">
                            <p:stCondLst>
                              <p:cond delay="64000"/>
                            </p:stCondLst>
                            <p:childTnLst>
                              <p:par>
                                <p:cTn id="8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64500"/>
                            </p:stCondLst>
                            <p:childTnLst>
                              <p:par>
                                <p:cTn id="8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>
                            <p:stCondLst>
                              <p:cond delay="65000"/>
                            </p:stCondLst>
                            <p:childTnLst>
                              <p:par>
                                <p:cTn id="9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>
                            <p:stCondLst>
                              <p:cond delay="65500"/>
                            </p:stCondLst>
                            <p:childTnLst>
                              <p:par>
                                <p:cTn id="9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66000"/>
                            </p:stCondLst>
                            <p:childTnLst>
                              <p:par>
                                <p:cTn id="9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6" fill="hold">
                      <p:stCondLst>
                        <p:cond delay="indefinite"/>
                      </p:stCondLst>
                      <p:childTnLst>
                        <p:par>
                          <p:cTn id="917" fill="hold">
                            <p:stCondLst>
                              <p:cond delay="0"/>
                            </p:stCondLst>
                            <p:childTnLst>
                              <p:par>
                                <p:cTn id="9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4" fill="hold">
                            <p:stCondLst>
                              <p:cond delay="500"/>
                            </p:stCondLst>
                            <p:childTnLst>
                              <p:par>
                                <p:cTn id="9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>
                            <p:stCondLst>
                              <p:cond delay="1000"/>
                            </p:stCondLst>
                            <p:childTnLst>
                              <p:par>
                                <p:cTn id="9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6" fill="hold">
                            <p:stCondLst>
                              <p:cond delay="2000"/>
                            </p:stCondLst>
                            <p:childTnLst>
                              <p:par>
                                <p:cTn id="9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0" fill="hold">
                            <p:stCondLst>
                              <p:cond delay="2500"/>
                            </p:stCondLst>
                            <p:childTnLst>
                              <p:par>
                                <p:cTn id="9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>
                            <p:stCondLst>
                              <p:cond delay="3000"/>
                            </p:stCondLst>
                            <p:childTnLst>
                              <p:par>
                                <p:cTn id="9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8" fill="hold">
                            <p:stCondLst>
                              <p:cond delay="3500"/>
                            </p:stCondLst>
                            <p:childTnLst>
                              <p:par>
                                <p:cTn id="9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>
                            <p:stCondLst>
                              <p:cond delay="4000"/>
                            </p:stCondLst>
                            <p:childTnLst>
                              <p:par>
                                <p:cTn id="9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>
                            <p:stCondLst>
                              <p:cond delay="4500"/>
                            </p:stCondLst>
                            <p:childTnLst>
                              <p:par>
                                <p:cTn id="9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0" fill="hold">
                            <p:stCondLst>
                              <p:cond delay="5000"/>
                            </p:stCondLst>
                            <p:childTnLst>
                              <p:par>
                                <p:cTn id="9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4" fill="hold">
                            <p:stCondLst>
                              <p:cond delay="5500"/>
                            </p:stCondLst>
                            <p:childTnLst>
                              <p:par>
                                <p:cTn id="9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8" fill="hold">
                            <p:stCondLst>
                              <p:cond delay="6000"/>
                            </p:stCondLst>
                            <p:childTnLst>
                              <p:par>
                                <p:cTn id="9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2" fill="hold">
                            <p:stCondLst>
                              <p:cond delay="6500"/>
                            </p:stCondLst>
                            <p:childTnLst>
                              <p:par>
                                <p:cTn id="9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0" fill="hold">
                            <p:stCondLst>
                              <p:cond delay="7500"/>
                            </p:stCondLst>
                            <p:childTnLst>
                              <p:par>
                                <p:cTn id="9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4" fill="hold">
                            <p:stCondLst>
                              <p:cond delay="8000"/>
                            </p:stCondLst>
                            <p:childTnLst>
                              <p:par>
                                <p:cTn id="9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>
                            <p:stCondLst>
                              <p:cond delay="8500"/>
                            </p:stCondLst>
                            <p:childTnLst>
                              <p:par>
                                <p:cTn id="9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>
                      <p:stCondLst>
                        <p:cond delay="indefinite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3" fill="hold">
                      <p:stCondLst>
                        <p:cond delay="indefinite"/>
                      </p:stCondLst>
                      <p:childTnLst>
                        <p:par>
                          <p:cTn id="1104" fill="hold">
                            <p:stCondLst>
                              <p:cond delay="0"/>
                            </p:stCondLst>
                            <p:childTnLst>
                              <p:par>
                                <p:cTn id="1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1" fill="hold">
                      <p:stCondLst>
                        <p:cond delay="indefinite"/>
                      </p:stCondLst>
                      <p:childTnLst>
                        <p:par>
                          <p:cTn id="1112" fill="hold">
                            <p:stCondLst>
                              <p:cond delay="0"/>
                            </p:stCondLst>
                            <p:childTnLst>
                              <p:par>
                                <p:cTn id="1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5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>
                      <p:stCondLst>
                        <p:cond delay="indefinite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7" fill="hold">
                      <p:stCondLst>
                        <p:cond delay="indefinite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1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5" fill="hold">
                      <p:stCondLst>
                        <p:cond delay="indefinite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2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>
                      <p:stCondLst>
                        <p:cond delay="indefinite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1" fill="hold">
                      <p:stCondLst>
                        <p:cond delay="indefinite"/>
                      </p:stCondLst>
                      <p:childTnLst>
                        <p:par>
                          <p:cTn id="1152" fill="hold">
                            <p:stCondLst>
                              <p:cond delay="0"/>
                            </p:stCondLst>
                            <p:childTnLst>
                              <p:par>
                                <p:cTn id="1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5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3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7" fill="hold">
                      <p:stCondLst>
                        <p:cond delay="indefinite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1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4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5" fill="hold">
                      <p:stCondLst>
                        <p:cond delay="indefinite"/>
                      </p:stCondLst>
                      <p:childTnLst>
                        <p:par>
                          <p:cTn id="1176" fill="hold">
                            <p:stCondLst>
                              <p:cond delay="0"/>
                            </p:stCondLst>
                            <p:childTnLst>
                              <p:par>
                                <p:cTn id="1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3" fill="hold">
                      <p:stCondLst>
                        <p:cond delay="indefinite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1" fill="hold">
                      <p:stCondLst>
                        <p:cond delay="indefinite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311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8" grpId="0" animBg="1"/>
      <p:bldP spid="350" grpId="0" animBg="1"/>
      <p:bldP spid="352" grpId="0" animBg="1"/>
      <p:bldP spid="354" grpId="0" animBg="1"/>
      <p:bldP spid="359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297" grpId="0" animBg="1"/>
      <p:bldP spid="383" grpId="0" animBg="1"/>
      <p:bldP spid="7" grpId="0"/>
      <p:bldP spid="388" grpId="0"/>
      <p:bldP spid="390" grpId="0"/>
      <p:bldP spid="394" grpId="0"/>
      <p:bldP spid="398" grpId="0"/>
      <p:bldP spid="402" grpId="0"/>
      <p:bldP spid="4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/>
          <a:srcRect l="39664" t="48885" r="31913" b="26570"/>
          <a:stretch/>
        </p:blipFill>
        <p:spPr>
          <a:xfrm>
            <a:off x="6584317" y="180002"/>
            <a:ext cx="2318617" cy="2318618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3342350" y="142852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3548063" y="1914209"/>
            <a:ext cx="0" cy="3150235"/>
          </a:xfrm>
          <a:prstGeom prst="line">
            <a:avLst/>
          </a:prstGeom>
          <a:noFill/>
          <a:ln w="12700">
            <a:solidFill>
              <a:srgbClr val="21283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3548063" y="4791076"/>
            <a:ext cx="13763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 flipV="1">
            <a:off x="4924426" y="3413126"/>
            <a:ext cx="0" cy="13779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3548063" y="2187576"/>
            <a:ext cx="3825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3930651" y="2187576"/>
            <a:ext cx="0" cy="3079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4008438" y="2586038"/>
            <a:ext cx="1008063" cy="349250"/>
          </a:xfrm>
          <a:custGeom>
            <a:avLst/>
            <a:gdLst>
              <a:gd name="T0" fmla="*/ 3810 w 3810"/>
              <a:gd name="T1" fmla="*/ 1319 h 1319"/>
              <a:gd name="T2" fmla="*/ 3655 w 3810"/>
              <a:gd name="T3" fmla="*/ 1234 h 1319"/>
              <a:gd name="T4" fmla="*/ 3500 w 3810"/>
              <a:gd name="T5" fmla="*/ 1151 h 1319"/>
              <a:gd name="T6" fmla="*/ 3343 w 3810"/>
              <a:gd name="T7" fmla="*/ 1071 h 1319"/>
              <a:gd name="T8" fmla="*/ 3184 w 3810"/>
              <a:gd name="T9" fmla="*/ 993 h 1319"/>
              <a:gd name="T10" fmla="*/ 3026 w 3810"/>
              <a:gd name="T11" fmla="*/ 918 h 1319"/>
              <a:gd name="T12" fmla="*/ 2865 w 3810"/>
              <a:gd name="T13" fmla="*/ 844 h 1319"/>
              <a:gd name="T14" fmla="*/ 2704 w 3810"/>
              <a:gd name="T15" fmla="*/ 774 h 1319"/>
              <a:gd name="T16" fmla="*/ 2541 w 3810"/>
              <a:gd name="T17" fmla="*/ 706 h 1319"/>
              <a:gd name="T18" fmla="*/ 2378 w 3810"/>
              <a:gd name="T19" fmla="*/ 641 h 1319"/>
              <a:gd name="T20" fmla="*/ 2212 w 3810"/>
              <a:gd name="T21" fmla="*/ 578 h 1319"/>
              <a:gd name="T22" fmla="*/ 2047 w 3810"/>
              <a:gd name="T23" fmla="*/ 518 h 1319"/>
              <a:gd name="T24" fmla="*/ 1881 w 3810"/>
              <a:gd name="T25" fmla="*/ 461 h 1319"/>
              <a:gd name="T26" fmla="*/ 1713 w 3810"/>
              <a:gd name="T27" fmla="*/ 406 h 1319"/>
              <a:gd name="T28" fmla="*/ 1545 w 3810"/>
              <a:gd name="T29" fmla="*/ 353 h 1319"/>
              <a:gd name="T30" fmla="*/ 1376 w 3810"/>
              <a:gd name="T31" fmla="*/ 303 h 1319"/>
              <a:gd name="T32" fmla="*/ 1207 w 3810"/>
              <a:gd name="T33" fmla="*/ 256 h 1319"/>
              <a:gd name="T34" fmla="*/ 1036 w 3810"/>
              <a:gd name="T35" fmla="*/ 212 h 1319"/>
              <a:gd name="T36" fmla="*/ 864 w 3810"/>
              <a:gd name="T37" fmla="*/ 170 h 1319"/>
              <a:gd name="T38" fmla="*/ 692 w 3810"/>
              <a:gd name="T39" fmla="*/ 131 h 1319"/>
              <a:gd name="T40" fmla="*/ 521 w 3810"/>
              <a:gd name="T41" fmla="*/ 94 h 1319"/>
              <a:gd name="T42" fmla="*/ 348 w 3810"/>
              <a:gd name="T43" fmla="*/ 60 h 1319"/>
              <a:gd name="T44" fmla="*/ 174 w 3810"/>
              <a:gd name="T45" fmla="*/ 29 h 1319"/>
              <a:gd name="T46" fmla="*/ 0 w 3810"/>
              <a:gd name="T47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10" h="1319">
                <a:moveTo>
                  <a:pt x="3810" y="1319"/>
                </a:moveTo>
                <a:lnTo>
                  <a:pt x="3655" y="1234"/>
                </a:lnTo>
                <a:lnTo>
                  <a:pt x="3500" y="1151"/>
                </a:lnTo>
                <a:lnTo>
                  <a:pt x="3343" y="1071"/>
                </a:lnTo>
                <a:lnTo>
                  <a:pt x="3184" y="993"/>
                </a:lnTo>
                <a:lnTo>
                  <a:pt x="3026" y="918"/>
                </a:lnTo>
                <a:lnTo>
                  <a:pt x="2865" y="844"/>
                </a:lnTo>
                <a:lnTo>
                  <a:pt x="2704" y="774"/>
                </a:lnTo>
                <a:lnTo>
                  <a:pt x="2541" y="706"/>
                </a:lnTo>
                <a:lnTo>
                  <a:pt x="2378" y="641"/>
                </a:lnTo>
                <a:lnTo>
                  <a:pt x="2212" y="578"/>
                </a:lnTo>
                <a:lnTo>
                  <a:pt x="2047" y="518"/>
                </a:lnTo>
                <a:lnTo>
                  <a:pt x="1881" y="461"/>
                </a:lnTo>
                <a:lnTo>
                  <a:pt x="1713" y="406"/>
                </a:lnTo>
                <a:lnTo>
                  <a:pt x="1545" y="353"/>
                </a:lnTo>
                <a:lnTo>
                  <a:pt x="1376" y="303"/>
                </a:lnTo>
                <a:lnTo>
                  <a:pt x="1207" y="256"/>
                </a:lnTo>
                <a:lnTo>
                  <a:pt x="1036" y="212"/>
                </a:lnTo>
                <a:lnTo>
                  <a:pt x="864" y="170"/>
                </a:lnTo>
                <a:lnTo>
                  <a:pt x="692" y="131"/>
                </a:lnTo>
                <a:lnTo>
                  <a:pt x="521" y="94"/>
                </a:lnTo>
                <a:lnTo>
                  <a:pt x="348" y="60"/>
                </a:lnTo>
                <a:lnTo>
                  <a:pt x="174" y="29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Freeform 45"/>
          <p:cNvSpPr>
            <a:spLocks/>
          </p:cNvSpPr>
          <p:nvPr/>
        </p:nvSpPr>
        <p:spPr bwMode="auto">
          <a:xfrm>
            <a:off x="5016501" y="2935288"/>
            <a:ext cx="30163" cy="52388"/>
          </a:xfrm>
          <a:custGeom>
            <a:avLst/>
            <a:gdLst>
              <a:gd name="T0" fmla="*/ 118 w 118"/>
              <a:gd name="T1" fmla="*/ 202 h 202"/>
              <a:gd name="T2" fmla="*/ 117 w 118"/>
              <a:gd name="T3" fmla="*/ 175 h 202"/>
              <a:gd name="T4" fmla="*/ 111 w 118"/>
              <a:gd name="T5" fmla="*/ 148 h 202"/>
              <a:gd name="T6" fmla="*/ 104 w 118"/>
              <a:gd name="T7" fmla="*/ 122 h 202"/>
              <a:gd name="T8" fmla="*/ 93 w 118"/>
              <a:gd name="T9" fmla="*/ 97 h 202"/>
              <a:gd name="T10" fmla="*/ 79 w 118"/>
              <a:gd name="T11" fmla="*/ 73 h 202"/>
              <a:gd name="T12" fmla="*/ 63 w 118"/>
              <a:gd name="T13" fmla="*/ 51 h 202"/>
              <a:gd name="T14" fmla="*/ 43 w 118"/>
              <a:gd name="T15" fmla="*/ 32 h 202"/>
              <a:gd name="T16" fmla="*/ 23 w 118"/>
              <a:gd name="T17" fmla="*/ 15 h 202"/>
              <a:gd name="T18" fmla="*/ 0 w 118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8" h="202">
                <a:moveTo>
                  <a:pt x="118" y="202"/>
                </a:moveTo>
                <a:lnTo>
                  <a:pt x="117" y="175"/>
                </a:lnTo>
                <a:lnTo>
                  <a:pt x="111" y="148"/>
                </a:lnTo>
                <a:lnTo>
                  <a:pt x="104" y="122"/>
                </a:lnTo>
                <a:lnTo>
                  <a:pt x="93" y="97"/>
                </a:lnTo>
                <a:lnTo>
                  <a:pt x="79" y="73"/>
                </a:lnTo>
                <a:lnTo>
                  <a:pt x="63" y="51"/>
                </a:lnTo>
                <a:lnTo>
                  <a:pt x="43" y="32"/>
                </a:lnTo>
                <a:lnTo>
                  <a:pt x="23" y="15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3930651" y="2495551"/>
            <a:ext cx="77788" cy="90488"/>
          </a:xfrm>
          <a:custGeom>
            <a:avLst/>
            <a:gdLst>
              <a:gd name="T0" fmla="*/ 0 w 294"/>
              <a:gd name="T1" fmla="*/ 0 h 342"/>
              <a:gd name="T2" fmla="*/ 1 w 294"/>
              <a:gd name="T3" fmla="*/ 30 h 342"/>
              <a:gd name="T4" fmla="*/ 6 w 294"/>
              <a:gd name="T5" fmla="*/ 61 h 342"/>
              <a:gd name="T6" fmla="*/ 12 w 294"/>
              <a:gd name="T7" fmla="*/ 91 h 342"/>
              <a:gd name="T8" fmla="*/ 22 w 294"/>
              <a:gd name="T9" fmla="*/ 120 h 342"/>
              <a:gd name="T10" fmla="*/ 34 w 294"/>
              <a:gd name="T11" fmla="*/ 149 h 342"/>
              <a:gd name="T12" fmla="*/ 48 w 294"/>
              <a:gd name="T13" fmla="*/ 176 h 342"/>
              <a:gd name="T14" fmla="*/ 65 w 294"/>
              <a:gd name="T15" fmla="*/ 201 h 342"/>
              <a:gd name="T16" fmla="*/ 83 w 294"/>
              <a:gd name="T17" fmla="*/ 226 h 342"/>
              <a:gd name="T18" fmla="*/ 105 w 294"/>
              <a:gd name="T19" fmla="*/ 248 h 342"/>
              <a:gd name="T20" fmla="*/ 128 w 294"/>
              <a:gd name="T21" fmla="*/ 269 h 342"/>
              <a:gd name="T22" fmla="*/ 153 w 294"/>
              <a:gd name="T23" fmla="*/ 287 h 342"/>
              <a:gd name="T24" fmla="*/ 179 w 294"/>
              <a:gd name="T25" fmla="*/ 302 h 342"/>
              <a:gd name="T26" fmla="*/ 206 w 294"/>
              <a:gd name="T27" fmla="*/ 316 h 342"/>
              <a:gd name="T28" fmla="*/ 235 w 294"/>
              <a:gd name="T29" fmla="*/ 328 h 342"/>
              <a:gd name="T30" fmla="*/ 264 w 294"/>
              <a:gd name="T31" fmla="*/ 337 h 342"/>
              <a:gd name="T32" fmla="*/ 294 w 294"/>
              <a:gd name="T33" fmla="*/ 34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4" h="342">
                <a:moveTo>
                  <a:pt x="0" y="0"/>
                </a:moveTo>
                <a:lnTo>
                  <a:pt x="1" y="30"/>
                </a:lnTo>
                <a:lnTo>
                  <a:pt x="6" y="61"/>
                </a:lnTo>
                <a:lnTo>
                  <a:pt x="12" y="91"/>
                </a:lnTo>
                <a:lnTo>
                  <a:pt x="22" y="120"/>
                </a:lnTo>
                <a:lnTo>
                  <a:pt x="34" y="149"/>
                </a:lnTo>
                <a:lnTo>
                  <a:pt x="48" y="176"/>
                </a:lnTo>
                <a:lnTo>
                  <a:pt x="65" y="201"/>
                </a:lnTo>
                <a:lnTo>
                  <a:pt x="83" y="226"/>
                </a:lnTo>
                <a:lnTo>
                  <a:pt x="105" y="248"/>
                </a:lnTo>
                <a:lnTo>
                  <a:pt x="128" y="269"/>
                </a:lnTo>
                <a:lnTo>
                  <a:pt x="153" y="287"/>
                </a:lnTo>
                <a:lnTo>
                  <a:pt x="179" y="302"/>
                </a:lnTo>
                <a:lnTo>
                  <a:pt x="206" y="316"/>
                </a:lnTo>
                <a:lnTo>
                  <a:pt x="235" y="328"/>
                </a:lnTo>
                <a:lnTo>
                  <a:pt x="264" y="337"/>
                </a:lnTo>
                <a:lnTo>
                  <a:pt x="294" y="342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 flipH="1">
            <a:off x="4894263" y="3413126"/>
            <a:ext cx="30163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4832351" y="3351213"/>
            <a:ext cx="61913" cy="60325"/>
          </a:xfrm>
          <a:custGeom>
            <a:avLst/>
            <a:gdLst>
              <a:gd name="T0" fmla="*/ 0 w 231"/>
              <a:gd name="T1" fmla="*/ 0 h 231"/>
              <a:gd name="T2" fmla="*/ 1 w 231"/>
              <a:gd name="T3" fmla="*/ 26 h 231"/>
              <a:gd name="T4" fmla="*/ 5 w 231"/>
              <a:gd name="T5" fmla="*/ 52 h 231"/>
              <a:gd name="T6" fmla="*/ 13 w 231"/>
              <a:gd name="T7" fmla="*/ 76 h 231"/>
              <a:gd name="T8" fmla="*/ 22 w 231"/>
              <a:gd name="T9" fmla="*/ 100 h 231"/>
              <a:gd name="T10" fmla="*/ 35 w 231"/>
              <a:gd name="T11" fmla="*/ 123 h 231"/>
              <a:gd name="T12" fmla="*/ 50 w 231"/>
              <a:gd name="T13" fmla="*/ 143 h 231"/>
              <a:gd name="T14" fmla="*/ 68 w 231"/>
              <a:gd name="T15" fmla="*/ 163 h 231"/>
              <a:gd name="T16" fmla="*/ 87 w 231"/>
              <a:gd name="T17" fmla="*/ 180 h 231"/>
              <a:gd name="T18" fmla="*/ 108 w 231"/>
              <a:gd name="T19" fmla="*/ 195 h 231"/>
              <a:gd name="T20" fmla="*/ 130 w 231"/>
              <a:gd name="T21" fmla="*/ 208 h 231"/>
              <a:gd name="T22" fmla="*/ 154 w 231"/>
              <a:gd name="T23" fmla="*/ 218 h 231"/>
              <a:gd name="T24" fmla="*/ 179 w 231"/>
              <a:gd name="T25" fmla="*/ 226 h 231"/>
              <a:gd name="T26" fmla="*/ 205 w 231"/>
              <a:gd name="T27" fmla="*/ 230 h 231"/>
              <a:gd name="T28" fmla="*/ 231 w 231"/>
              <a:gd name="T29" fmla="*/ 231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" h="231">
                <a:moveTo>
                  <a:pt x="0" y="0"/>
                </a:moveTo>
                <a:lnTo>
                  <a:pt x="1" y="26"/>
                </a:lnTo>
                <a:lnTo>
                  <a:pt x="5" y="52"/>
                </a:lnTo>
                <a:lnTo>
                  <a:pt x="13" y="76"/>
                </a:lnTo>
                <a:lnTo>
                  <a:pt x="22" y="100"/>
                </a:lnTo>
                <a:lnTo>
                  <a:pt x="35" y="123"/>
                </a:lnTo>
                <a:lnTo>
                  <a:pt x="50" y="143"/>
                </a:lnTo>
                <a:lnTo>
                  <a:pt x="68" y="163"/>
                </a:lnTo>
                <a:lnTo>
                  <a:pt x="87" y="180"/>
                </a:lnTo>
                <a:lnTo>
                  <a:pt x="108" y="195"/>
                </a:lnTo>
                <a:lnTo>
                  <a:pt x="130" y="208"/>
                </a:lnTo>
                <a:lnTo>
                  <a:pt x="154" y="218"/>
                </a:lnTo>
                <a:lnTo>
                  <a:pt x="179" y="226"/>
                </a:lnTo>
                <a:lnTo>
                  <a:pt x="205" y="230"/>
                </a:lnTo>
                <a:lnTo>
                  <a:pt x="231" y="231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4832351" y="3346451"/>
            <a:ext cx="0" cy="4763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3548063" y="3321051"/>
            <a:ext cx="12906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3548063" y="3105151"/>
            <a:ext cx="14938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548063" y="2952751"/>
            <a:ext cx="14874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 flipV="1">
            <a:off x="4851401" y="3124201"/>
            <a:ext cx="177800" cy="17780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4832351" y="3302001"/>
            <a:ext cx="19050" cy="44450"/>
          </a:xfrm>
          <a:custGeom>
            <a:avLst/>
            <a:gdLst>
              <a:gd name="T0" fmla="*/ 68 w 68"/>
              <a:gd name="T1" fmla="*/ 0 h 163"/>
              <a:gd name="T2" fmla="*/ 50 w 68"/>
              <a:gd name="T3" fmla="*/ 20 h 163"/>
              <a:gd name="T4" fmla="*/ 35 w 68"/>
              <a:gd name="T5" fmla="*/ 40 h 163"/>
              <a:gd name="T6" fmla="*/ 22 w 68"/>
              <a:gd name="T7" fmla="*/ 63 h 163"/>
              <a:gd name="T8" fmla="*/ 13 w 68"/>
              <a:gd name="T9" fmla="*/ 87 h 163"/>
              <a:gd name="T10" fmla="*/ 5 w 68"/>
              <a:gd name="T11" fmla="*/ 111 h 163"/>
              <a:gd name="T12" fmla="*/ 1 w 68"/>
              <a:gd name="T13" fmla="*/ 137 h 163"/>
              <a:gd name="T14" fmla="*/ 0 w 68"/>
              <a:gd name="T1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63">
                <a:moveTo>
                  <a:pt x="68" y="0"/>
                </a:moveTo>
                <a:lnTo>
                  <a:pt x="50" y="20"/>
                </a:lnTo>
                <a:lnTo>
                  <a:pt x="35" y="40"/>
                </a:lnTo>
                <a:lnTo>
                  <a:pt x="22" y="63"/>
                </a:lnTo>
                <a:lnTo>
                  <a:pt x="13" y="87"/>
                </a:lnTo>
                <a:lnTo>
                  <a:pt x="5" y="111"/>
                </a:lnTo>
                <a:lnTo>
                  <a:pt x="1" y="137"/>
                </a:lnTo>
                <a:lnTo>
                  <a:pt x="0" y="163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 flipV="1">
            <a:off x="5046663" y="2987676"/>
            <a:ext cx="0" cy="920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5029201" y="3079751"/>
            <a:ext cx="17463" cy="44450"/>
          </a:xfrm>
          <a:custGeom>
            <a:avLst/>
            <a:gdLst>
              <a:gd name="T0" fmla="*/ 0 w 68"/>
              <a:gd name="T1" fmla="*/ 163 h 163"/>
              <a:gd name="T2" fmla="*/ 17 w 68"/>
              <a:gd name="T3" fmla="*/ 143 h 163"/>
              <a:gd name="T4" fmla="*/ 32 w 68"/>
              <a:gd name="T5" fmla="*/ 123 h 163"/>
              <a:gd name="T6" fmla="*/ 45 w 68"/>
              <a:gd name="T7" fmla="*/ 100 h 163"/>
              <a:gd name="T8" fmla="*/ 55 w 68"/>
              <a:gd name="T9" fmla="*/ 76 h 163"/>
              <a:gd name="T10" fmla="*/ 62 w 68"/>
              <a:gd name="T11" fmla="*/ 51 h 163"/>
              <a:gd name="T12" fmla="*/ 67 w 68"/>
              <a:gd name="T13" fmla="*/ 25 h 163"/>
              <a:gd name="T14" fmla="*/ 68 w 68"/>
              <a:gd name="T15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63">
                <a:moveTo>
                  <a:pt x="0" y="163"/>
                </a:moveTo>
                <a:lnTo>
                  <a:pt x="17" y="143"/>
                </a:lnTo>
                <a:lnTo>
                  <a:pt x="32" y="123"/>
                </a:lnTo>
                <a:lnTo>
                  <a:pt x="45" y="100"/>
                </a:lnTo>
                <a:lnTo>
                  <a:pt x="55" y="76"/>
                </a:lnTo>
                <a:lnTo>
                  <a:pt x="62" y="51"/>
                </a:lnTo>
                <a:lnTo>
                  <a:pt x="67" y="25"/>
                </a:lnTo>
                <a:lnTo>
                  <a:pt x="68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V="1">
            <a:off x="3670301" y="3321051"/>
            <a:ext cx="0" cy="147002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 flipH="1">
            <a:off x="2170113" y="4791076"/>
            <a:ext cx="13779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flipV="1">
            <a:off x="2170113" y="3413126"/>
            <a:ext cx="0" cy="137795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 flipH="1">
            <a:off x="3165476" y="2187576"/>
            <a:ext cx="3825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>
            <a:off x="3165476" y="2187576"/>
            <a:ext cx="0" cy="3079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9" name="Freeform 62"/>
          <p:cNvSpPr>
            <a:spLocks/>
          </p:cNvSpPr>
          <p:nvPr/>
        </p:nvSpPr>
        <p:spPr bwMode="auto">
          <a:xfrm>
            <a:off x="2079626" y="2586038"/>
            <a:ext cx="1008063" cy="349250"/>
          </a:xfrm>
          <a:custGeom>
            <a:avLst/>
            <a:gdLst>
              <a:gd name="T0" fmla="*/ 3810 w 3810"/>
              <a:gd name="T1" fmla="*/ 0 h 1319"/>
              <a:gd name="T2" fmla="*/ 3636 w 3810"/>
              <a:gd name="T3" fmla="*/ 29 h 1319"/>
              <a:gd name="T4" fmla="*/ 3462 w 3810"/>
              <a:gd name="T5" fmla="*/ 60 h 1319"/>
              <a:gd name="T6" fmla="*/ 3289 w 3810"/>
              <a:gd name="T7" fmla="*/ 94 h 1319"/>
              <a:gd name="T8" fmla="*/ 3117 w 3810"/>
              <a:gd name="T9" fmla="*/ 131 h 1319"/>
              <a:gd name="T10" fmla="*/ 2946 w 3810"/>
              <a:gd name="T11" fmla="*/ 170 h 1319"/>
              <a:gd name="T12" fmla="*/ 2774 w 3810"/>
              <a:gd name="T13" fmla="*/ 212 h 1319"/>
              <a:gd name="T14" fmla="*/ 2603 w 3810"/>
              <a:gd name="T15" fmla="*/ 256 h 1319"/>
              <a:gd name="T16" fmla="*/ 2434 w 3810"/>
              <a:gd name="T17" fmla="*/ 303 h 1319"/>
              <a:gd name="T18" fmla="*/ 2265 w 3810"/>
              <a:gd name="T19" fmla="*/ 353 h 1319"/>
              <a:gd name="T20" fmla="*/ 2097 w 3810"/>
              <a:gd name="T21" fmla="*/ 406 h 1319"/>
              <a:gd name="T22" fmla="*/ 1929 w 3810"/>
              <a:gd name="T23" fmla="*/ 461 h 1319"/>
              <a:gd name="T24" fmla="*/ 1763 w 3810"/>
              <a:gd name="T25" fmla="*/ 518 h 1319"/>
              <a:gd name="T26" fmla="*/ 1598 w 3810"/>
              <a:gd name="T27" fmla="*/ 578 h 1319"/>
              <a:gd name="T28" fmla="*/ 1432 w 3810"/>
              <a:gd name="T29" fmla="*/ 641 h 1319"/>
              <a:gd name="T30" fmla="*/ 1269 w 3810"/>
              <a:gd name="T31" fmla="*/ 706 h 1319"/>
              <a:gd name="T32" fmla="*/ 1106 w 3810"/>
              <a:gd name="T33" fmla="*/ 774 h 1319"/>
              <a:gd name="T34" fmla="*/ 945 w 3810"/>
              <a:gd name="T35" fmla="*/ 844 h 1319"/>
              <a:gd name="T36" fmla="*/ 784 w 3810"/>
              <a:gd name="T37" fmla="*/ 918 h 1319"/>
              <a:gd name="T38" fmla="*/ 625 w 3810"/>
              <a:gd name="T39" fmla="*/ 993 h 1319"/>
              <a:gd name="T40" fmla="*/ 467 w 3810"/>
              <a:gd name="T41" fmla="*/ 1071 h 1319"/>
              <a:gd name="T42" fmla="*/ 310 w 3810"/>
              <a:gd name="T43" fmla="*/ 1151 h 1319"/>
              <a:gd name="T44" fmla="*/ 154 w 3810"/>
              <a:gd name="T45" fmla="*/ 1234 h 1319"/>
              <a:gd name="T46" fmla="*/ 0 w 3810"/>
              <a:gd name="T47" fmla="*/ 1319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10" h="1319">
                <a:moveTo>
                  <a:pt x="3810" y="0"/>
                </a:moveTo>
                <a:lnTo>
                  <a:pt x="3636" y="29"/>
                </a:lnTo>
                <a:lnTo>
                  <a:pt x="3462" y="60"/>
                </a:lnTo>
                <a:lnTo>
                  <a:pt x="3289" y="94"/>
                </a:lnTo>
                <a:lnTo>
                  <a:pt x="3117" y="131"/>
                </a:lnTo>
                <a:lnTo>
                  <a:pt x="2946" y="170"/>
                </a:lnTo>
                <a:lnTo>
                  <a:pt x="2774" y="212"/>
                </a:lnTo>
                <a:lnTo>
                  <a:pt x="2603" y="256"/>
                </a:lnTo>
                <a:lnTo>
                  <a:pt x="2434" y="303"/>
                </a:lnTo>
                <a:lnTo>
                  <a:pt x="2265" y="353"/>
                </a:lnTo>
                <a:lnTo>
                  <a:pt x="2097" y="406"/>
                </a:lnTo>
                <a:lnTo>
                  <a:pt x="1929" y="461"/>
                </a:lnTo>
                <a:lnTo>
                  <a:pt x="1763" y="518"/>
                </a:lnTo>
                <a:lnTo>
                  <a:pt x="1598" y="578"/>
                </a:lnTo>
                <a:lnTo>
                  <a:pt x="1432" y="641"/>
                </a:lnTo>
                <a:lnTo>
                  <a:pt x="1269" y="706"/>
                </a:lnTo>
                <a:lnTo>
                  <a:pt x="1106" y="774"/>
                </a:lnTo>
                <a:lnTo>
                  <a:pt x="945" y="844"/>
                </a:lnTo>
                <a:lnTo>
                  <a:pt x="784" y="918"/>
                </a:lnTo>
                <a:lnTo>
                  <a:pt x="625" y="993"/>
                </a:lnTo>
                <a:lnTo>
                  <a:pt x="467" y="1071"/>
                </a:lnTo>
                <a:lnTo>
                  <a:pt x="310" y="1151"/>
                </a:lnTo>
                <a:lnTo>
                  <a:pt x="154" y="1234"/>
                </a:lnTo>
                <a:lnTo>
                  <a:pt x="0" y="1319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0" name="Freeform 63"/>
          <p:cNvSpPr>
            <a:spLocks/>
          </p:cNvSpPr>
          <p:nvPr/>
        </p:nvSpPr>
        <p:spPr bwMode="auto">
          <a:xfrm>
            <a:off x="2047876" y="2935288"/>
            <a:ext cx="31750" cy="52388"/>
          </a:xfrm>
          <a:custGeom>
            <a:avLst/>
            <a:gdLst>
              <a:gd name="T0" fmla="*/ 118 w 118"/>
              <a:gd name="T1" fmla="*/ 0 h 202"/>
              <a:gd name="T2" fmla="*/ 95 w 118"/>
              <a:gd name="T3" fmla="*/ 15 h 202"/>
              <a:gd name="T4" fmla="*/ 75 w 118"/>
              <a:gd name="T5" fmla="*/ 32 h 202"/>
              <a:gd name="T6" fmla="*/ 55 w 118"/>
              <a:gd name="T7" fmla="*/ 51 h 202"/>
              <a:gd name="T8" fmla="*/ 39 w 118"/>
              <a:gd name="T9" fmla="*/ 73 h 202"/>
              <a:gd name="T10" fmla="*/ 25 w 118"/>
              <a:gd name="T11" fmla="*/ 97 h 202"/>
              <a:gd name="T12" fmla="*/ 14 w 118"/>
              <a:gd name="T13" fmla="*/ 122 h 202"/>
              <a:gd name="T14" fmla="*/ 7 w 118"/>
              <a:gd name="T15" fmla="*/ 148 h 202"/>
              <a:gd name="T16" fmla="*/ 1 w 118"/>
              <a:gd name="T17" fmla="*/ 175 h 202"/>
              <a:gd name="T18" fmla="*/ 0 w 118"/>
              <a:gd name="T19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8" h="202">
                <a:moveTo>
                  <a:pt x="118" y="0"/>
                </a:moveTo>
                <a:lnTo>
                  <a:pt x="95" y="15"/>
                </a:lnTo>
                <a:lnTo>
                  <a:pt x="75" y="32"/>
                </a:lnTo>
                <a:lnTo>
                  <a:pt x="55" y="51"/>
                </a:lnTo>
                <a:lnTo>
                  <a:pt x="39" y="73"/>
                </a:lnTo>
                <a:lnTo>
                  <a:pt x="25" y="97"/>
                </a:lnTo>
                <a:lnTo>
                  <a:pt x="14" y="122"/>
                </a:lnTo>
                <a:lnTo>
                  <a:pt x="7" y="148"/>
                </a:lnTo>
                <a:lnTo>
                  <a:pt x="1" y="175"/>
                </a:lnTo>
                <a:lnTo>
                  <a:pt x="0" y="202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1" name="Freeform 64"/>
          <p:cNvSpPr>
            <a:spLocks/>
          </p:cNvSpPr>
          <p:nvPr/>
        </p:nvSpPr>
        <p:spPr bwMode="auto">
          <a:xfrm>
            <a:off x="3087688" y="2495551"/>
            <a:ext cx="77788" cy="90488"/>
          </a:xfrm>
          <a:custGeom>
            <a:avLst/>
            <a:gdLst>
              <a:gd name="T0" fmla="*/ 0 w 294"/>
              <a:gd name="T1" fmla="*/ 342 h 342"/>
              <a:gd name="T2" fmla="*/ 30 w 294"/>
              <a:gd name="T3" fmla="*/ 337 h 342"/>
              <a:gd name="T4" fmla="*/ 59 w 294"/>
              <a:gd name="T5" fmla="*/ 328 h 342"/>
              <a:gd name="T6" fmla="*/ 88 w 294"/>
              <a:gd name="T7" fmla="*/ 316 h 342"/>
              <a:gd name="T8" fmla="*/ 115 w 294"/>
              <a:gd name="T9" fmla="*/ 302 h 342"/>
              <a:gd name="T10" fmla="*/ 141 w 294"/>
              <a:gd name="T11" fmla="*/ 287 h 342"/>
              <a:gd name="T12" fmla="*/ 166 w 294"/>
              <a:gd name="T13" fmla="*/ 269 h 342"/>
              <a:gd name="T14" fmla="*/ 189 w 294"/>
              <a:gd name="T15" fmla="*/ 248 h 342"/>
              <a:gd name="T16" fmla="*/ 210 w 294"/>
              <a:gd name="T17" fmla="*/ 226 h 342"/>
              <a:gd name="T18" fmla="*/ 229 w 294"/>
              <a:gd name="T19" fmla="*/ 201 h 342"/>
              <a:gd name="T20" fmla="*/ 246 w 294"/>
              <a:gd name="T21" fmla="*/ 176 h 342"/>
              <a:gd name="T22" fmla="*/ 260 w 294"/>
              <a:gd name="T23" fmla="*/ 149 h 342"/>
              <a:gd name="T24" fmla="*/ 272 w 294"/>
              <a:gd name="T25" fmla="*/ 120 h 342"/>
              <a:gd name="T26" fmla="*/ 282 w 294"/>
              <a:gd name="T27" fmla="*/ 91 h 342"/>
              <a:gd name="T28" fmla="*/ 288 w 294"/>
              <a:gd name="T29" fmla="*/ 61 h 342"/>
              <a:gd name="T30" fmla="*/ 292 w 294"/>
              <a:gd name="T31" fmla="*/ 30 h 342"/>
              <a:gd name="T32" fmla="*/ 294 w 294"/>
              <a:gd name="T33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4" h="342">
                <a:moveTo>
                  <a:pt x="0" y="342"/>
                </a:moveTo>
                <a:lnTo>
                  <a:pt x="30" y="337"/>
                </a:lnTo>
                <a:lnTo>
                  <a:pt x="59" y="328"/>
                </a:lnTo>
                <a:lnTo>
                  <a:pt x="88" y="316"/>
                </a:lnTo>
                <a:lnTo>
                  <a:pt x="115" y="302"/>
                </a:lnTo>
                <a:lnTo>
                  <a:pt x="141" y="287"/>
                </a:lnTo>
                <a:lnTo>
                  <a:pt x="166" y="269"/>
                </a:lnTo>
                <a:lnTo>
                  <a:pt x="189" y="248"/>
                </a:lnTo>
                <a:lnTo>
                  <a:pt x="210" y="226"/>
                </a:lnTo>
                <a:lnTo>
                  <a:pt x="229" y="201"/>
                </a:lnTo>
                <a:lnTo>
                  <a:pt x="246" y="176"/>
                </a:lnTo>
                <a:lnTo>
                  <a:pt x="260" y="149"/>
                </a:lnTo>
                <a:lnTo>
                  <a:pt x="272" y="120"/>
                </a:lnTo>
                <a:lnTo>
                  <a:pt x="282" y="91"/>
                </a:lnTo>
                <a:lnTo>
                  <a:pt x="288" y="61"/>
                </a:lnTo>
                <a:lnTo>
                  <a:pt x="292" y="30"/>
                </a:lnTo>
                <a:lnTo>
                  <a:pt x="294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2" name="Line 65"/>
          <p:cNvSpPr>
            <a:spLocks noChangeShapeType="1"/>
          </p:cNvSpPr>
          <p:nvPr/>
        </p:nvSpPr>
        <p:spPr bwMode="auto">
          <a:xfrm>
            <a:off x="2170113" y="3413126"/>
            <a:ext cx="31750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3" name="Freeform 66"/>
          <p:cNvSpPr>
            <a:spLocks/>
          </p:cNvSpPr>
          <p:nvPr/>
        </p:nvSpPr>
        <p:spPr bwMode="auto">
          <a:xfrm>
            <a:off x="2201863" y="3351213"/>
            <a:ext cx="60325" cy="60325"/>
          </a:xfrm>
          <a:custGeom>
            <a:avLst/>
            <a:gdLst>
              <a:gd name="T0" fmla="*/ 0 w 231"/>
              <a:gd name="T1" fmla="*/ 231 h 231"/>
              <a:gd name="T2" fmla="*/ 26 w 231"/>
              <a:gd name="T3" fmla="*/ 230 h 231"/>
              <a:gd name="T4" fmla="*/ 52 w 231"/>
              <a:gd name="T5" fmla="*/ 226 h 231"/>
              <a:gd name="T6" fmla="*/ 77 w 231"/>
              <a:gd name="T7" fmla="*/ 218 h 231"/>
              <a:gd name="T8" fmla="*/ 101 w 231"/>
              <a:gd name="T9" fmla="*/ 208 h 231"/>
              <a:gd name="T10" fmla="*/ 123 w 231"/>
              <a:gd name="T11" fmla="*/ 195 h 231"/>
              <a:gd name="T12" fmla="*/ 144 w 231"/>
              <a:gd name="T13" fmla="*/ 180 h 231"/>
              <a:gd name="T14" fmla="*/ 163 w 231"/>
              <a:gd name="T15" fmla="*/ 163 h 231"/>
              <a:gd name="T16" fmla="*/ 180 w 231"/>
              <a:gd name="T17" fmla="*/ 143 h 231"/>
              <a:gd name="T18" fmla="*/ 196 w 231"/>
              <a:gd name="T19" fmla="*/ 123 h 231"/>
              <a:gd name="T20" fmla="*/ 209 w 231"/>
              <a:gd name="T21" fmla="*/ 100 h 231"/>
              <a:gd name="T22" fmla="*/ 218 w 231"/>
              <a:gd name="T23" fmla="*/ 76 h 231"/>
              <a:gd name="T24" fmla="*/ 226 w 231"/>
              <a:gd name="T25" fmla="*/ 52 h 231"/>
              <a:gd name="T26" fmla="*/ 230 w 231"/>
              <a:gd name="T27" fmla="*/ 26 h 231"/>
              <a:gd name="T28" fmla="*/ 231 w 231"/>
              <a:gd name="T2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" h="231">
                <a:moveTo>
                  <a:pt x="0" y="231"/>
                </a:moveTo>
                <a:lnTo>
                  <a:pt x="26" y="230"/>
                </a:lnTo>
                <a:lnTo>
                  <a:pt x="52" y="226"/>
                </a:lnTo>
                <a:lnTo>
                  <a:pt x="77" y="218"/>
                </a:lnTo>
                <a:lnTo>
                  <a:pt x="101" y="208"/>
                </a:lnTo>
                <a:lnTo>
                  <a:pt x="123" y="195"/>
                </a:lnTo>
                <a:lnTo>
                  <a:pt x="144" y="180"/>
                </a:lnTo>
                <a:lnTo>
                  <a:pt x="163" y="163"/>
                </a:lnTo>
                <a:lnTo>
                  <a:pt x="180" y="143"/>
                </a:lnTo>
                <a:lnTo>
                  <a:pt x="196" y="123"/>
                </a:lnTo>
                <a:lnTo>
                  <a:pt x="209" y="100"/>
                </a:lnTo>
                <a:lnTo>
                  <a:pt x="218" y="76"/>
                </a:lnTo>
                <a:lnTo>
                  <a:pt x="226" y="52"/>
                </a:lnTo>
                <a:lnTo>
                  <a:pt x="230" y="26"/>
                </a:lnTo>
                <a:lnTo>
                  <a:pt x="231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4" name="Line 67"/>
          <p:cNvSpPr>
            <a:spLocks noChangeShapeType="1"/>
          </p:cNvSpPr>
          <p:nvPr/>
        </p:nvSpPr>
        <p:spPr bwMode="auto">
          <a:xfrm>
            <a:off x="2262188" y="3346451"/>
            <a:ext cx="0" cy="4763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5" name="Line 68"/>
          <p:cNvSpPr>
            <a:spLocks noChangeShapeType="1"/>
          </p:cNvSpPr>
          <p:nvPr/>
        </p:nvSpPr>
        <p:spPr bwMode="auto">
          <a:xfrm flipH="1">
            <a:off x="2257426" y="3321051"/>
            <a:ext cx="12906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6" name="Line 69"/>
          <p:cNvSpPr>
            <a:spLocks noChangeShapeType="1"/>
          </p:cNvSpPr>
          <p:nvPr/>
        </p:nvSpPr>
        <p:spPr bwMode="auto">
          <a:xfrm flipH="1">
            <a:off x="2054226" y="3105151"/>
            <a:ext cx="149383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7" name="Line 70"/>
          <p:cNvSpPr>
            <a:spLocks noChangeShapeType="1"/>
          </p:cNvSpPr>
          <p:nvPr/>
        </p:nvSpPr>
        <p:spPr bwMode="auto">
          <a:xfrm flipH="1">
            <a:off x="2060576" y="2952751"/>
            <a:ext cx="1487488" cy="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8" name="Line 71"/>
          <p:cNvSpPr>
            <a:spLocks noChangeShapeType="1"/>
          </p:cNvSpPr>
          <p:nvPr/>
        </p:nvSpPr>
        <p:spPr bwMode="auto">
          <a:xfrm flipH="1" flipV="1">
            <a:off x="2066926" y="3124201"/>
            <a:ext cx="177800" cy="177800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9" name="Freeform 72"/>
          <p:cNvSpPr>
            <a:spLocks/>
          </p:cNvSpPr>
          <p:nvPr/>
        </p:nvSpPr>
        <p:spPr bwMode="auto">
          <a:xfrm>
            <a:off x="2244726" y="3302001"/>
            <a:ext cx="17463" cy="44450"/>
          </a:xfrm>
          <a:custGeom>
            <a:avLst/>
            <a:gdLst>
              <a:gd name="T0" fmla="*/ 68 w 68"/>
              <a:gd name="T1" fmla="*/ 163 h 163"/>
              <a:gd name="T2" fmla="*/ 67 w 68"/>
              <a:gd name="T3" fmla="*/ 137 h 163"/>
              <a:gd name="T4" fmla="*/ 63 w 68"/>
              <a:gd name="T5" fmla="*/ 111 h 163"/>
              <a:gd name="T6" fmla="*/ 55 w 68"/>
              <a:gd name="T7" fmla="*/ 87 h 163"/>
              <a:gd name="T8" fmla="*/ 46 w 68"/>
              <a:gd name="T9" fmla="*/ 63 h 163"/>
              <a:gd name="T10" fmla="*/ 33 w 68"/>
              <a:gd name="T11" fmla="*/ 40 h 163"/>
              <a:gd name="T12" fmla="*/ 17 w 68"/>
              <a:gd name="T13" fmla="*/ 20 h 163"/>
              <a:gd name="T14" fmla="*/ 0 w 68"/>
              <a:gd name="T15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63">
                <a:moveTo>
                  <a:pt x="68" y="163"/>
                </a:moveTo>
                <a:lnTo>
                  <a:pt x="67" y="137"/>
                </a:lnTo>
                <a:lnTo>
                  <a:pt x="63" y="111"/>
                </a:lnTo>
                <a:lnTo>
                  <a:pt x="55" y="87"/>
                </a:lnTo>
                <a:lnTo>
                  <a:pt x="46" y="63"/>
                </a:lnTo>
                <a:lnTo>
                  <a:pt x="33" y="40"/>
                </a:lnTo>
                <a:lnTo>
                  <a:pt x="17" y="2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0" name="Line 73"/>
          <p:cNvSpPr>
            <a:spLocks noChangeShapeType="1"/>
          </p:cNvSpPr>
          <p:nvPr/>
        </p:nvSpPr>
        <p:spPr bwMode="auto">
          <a:xfrm flipV="1">
            <a:off x="2047876" y="2987676"/>
            <a:ext cx="0" cy="9207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1" name="Freeform 74"/>
          <p:cNvSpPr>
            <a:spLocks/>
          </p:cNvSpPr>
          <p:nvPr/>
        </p:nvSpPr>
        <p:spPr bwMode="auto">
          <a:xfrm>
            <a:off x="2047876" y="3079751"/>
            <a:ext cx="19050" cy="44450"/>
          </a:xfrm>
          <a:custGeom>
            <a:avLst/>
            <a:gdLst>
              <a:gd name="T0" fmla="*/ 0 w 68"/>
              <a:gd name="T1" fmla="*/ 0 h 163"/>
              <a:gd name="T2" fmla="*/ 1 w 68"/>
              <a:gd name="T3" fmla="*/ 25 h 163"/>
              <a:gd name="T4" fmla="*/ 6 w 68"/>
              <a:gd name="T5" fmla="*/ 51 h 163"/>
              <a:gd name="T6" fmla="*/ 13 w 68"/>
              <a:gd name="T7" fmla="*/ 76 h 163"/>
              <a:gd name="T8" fmla="*/ 23 w 68"/>
              <a:gd name="T9" fmla="*/ 100 h 163"/>
              <a:gd name="T10" fmla="*/ 36 w 68"/>
              <a:gd name="T11" fmla="*/ 123 h 163"/>
              <a:gd name="T12" fmla="*/ 51 w 68"/>
              <a:gd name="T13" fmla="*/ 143 h 163"/>
              <a:gd name="T14" fmla="*/ 68 w 68"/>
              <a:gd name="T1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63">
                <a:moveTo>
                  <a:pt x="0" y="0"/>
                </a:moveTo>
                <a:lnTo>
                  <a:pt x="1" y="25"/>
                </a:lnTo>
                <a:lnTo>
                  <a:pt x="6" y="51"/>
                </a:lnTo>
                <a:lnTo>
                  <a:pt x="13" y="76"/>
                </a:lnTo>
                <a:lnTo>
                  <a:pt x="23" y="100"/>
                </a:lnTo>
                <a:lnTo>
                  <a:pt x="36" y="123"/>
                </a:lnTo>
                <a:lnTo>
                  <a:pt x="51" y="143"/>
                </a:lnTo>
                <a:lnTo>
                  <a:pt x="68" y="163"/>
                </a:lnTo>
              </a:path>
            </a:pathLst>
          </a:cu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2" name="Line 75"/>
          <p:cNvSpPr>
            <a:spLocks noChangeShapeType="1"/>
          </p:cNvSpPr>
          <p:nvPr/>
        </p:nvSpPr>
        <p:spPr bwMode="auto">
          <a:xfrm flipV="1">
            <a:off x="3425826" y="3321051"/>
            <a:ext cx="0" cy="1470025"/>
          </a:xfrm>
          <a:prstGeom prst="line">
            <a:avLst/>
          </a:prstGeom>
          <a:noFill/>
          <a:ln w="254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148" name="Straight Connector 147"/>
          <p:cNvCxnSpPr/>
          <p:nvPr/>
        </p:nvCxnSpPr>
        <p:spPr>
          <a:xfrm flipH="1" flipV="1">
            <a:off x="3421891" y="3411459"/>
            <a:ext cx="25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62" idx="0"/>
          </p:cNvCxnSpPr>
          <p:nvPr/>
        </p:nvCxnSpPr>
        <p:spPr>
          <a:xfrm>
            <a:off x="2170113" y="4791076"/>
            <a:ext cx="0" cy="438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924426" y="4791076"/>
            <a:ext cx="0" cy="438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162493" y="5089844"/>
            <a:ext cx="277018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23744" y="478206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90</a:t>
            </a:r>
            <a:endParaRPr lang="en-IN" sz="1400" dirty="0"/>
          </a:p>
        </p:txBody>
      </p:sp>
      <p:cxnSp>
        <p:nvCxnSpPr>
          <p:cNvPr id="8" name="Straight Connector 7"/>
          <p:cNvCxnSpPr>
            <a:stCxn id="139" idx="4"/>
          </p:cNvCxnSpPr>
          <p:nvPr/>
        </p:nvCxnSpPr>
        <p:spPr>
          <a:xfrm flipH="1">
            <a:off x="1763688" y="3319181"/>
            <a:ext cx="492851" cy="18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41" idx="7"/>
          </p:cNvCxnSpPr>
          <p:nvPr/>
        </p:nvCxnSpPr>
        <p:spPr>
          <a:xfrm flipH="1" flipV="1">
            <a:off x="1878013" y="2935288"/>
            <a:ext cx="188913" cy="1889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 flipH="1" flipV="1">
            <a:off x="1652083" y="3070071"/>
            <a:ext cx="383893" cy="114325"/>
          </a:xfrm>
          <a:prstGeom prst="curvedConnector3">
            <a:avLst>
              <a:gd name="adj1" fmla="val 89699"/>
            </a:avLst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7029409">
            <a:off x="1395125" y="292586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45</a:t>
            </a:r>
            <a:r>
              <a:rPr lang="he-IL" sz="1400" dirty="0" smtClean="0"/>
              <a:t>֯</a:t>
            </a:r>
            <a:endParaRPr lang="en-IN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165476" y="1749452"/>
            <a:ext cx="0" cy="438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33412" y="1749452"/>
            <a:ext cx="0" cy="438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165476" y="1968514"/>
            <a:ext cx="752362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237212" y="1660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25</a:t>
            </a:r>
            <a:endParaRPr lang="en-IN" sz="1400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821444" y="3331547"/>
            <a:ext cx="10977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031741" y="2956263"/>
            <a:ext cx="9026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940301" y="4782067"/>
            <a:ext cx="994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3871816" y="2187576"/>
            <a:ext cx="20626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580112" y="3336291"/>
            <a:ext cx="0" cy="144462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6200000">
            <a:off x="5143807" y="39482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48</a:t>
            </a:r>
            <a:endParaRPr lang="en-IN" sz="1400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5152839" y="243491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25</a:t>
            </a:r>
            <a:endParaRPr lang="en-IN" sz="14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582384" y="2187576"/>
            <a:ext cx="0" cy="76517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580112" y="2936592"/>
            <a:ext cx="0" cy="382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6200000">
            <a:off x="5113327" y="29853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12</a:t>
            </a:r>
            <a:endParaRPr lang="en-IN" sz="1400" dirty="0"/>
          </a:p>
        </p:txBody>
      </p:sp>
      <p:sp>
        <p:nvSpPr>
          <p:cNvPr id="67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8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6" grpId="0"/>
      <p:bldP spid="19" grpId="0"/>
      <p:bldP spid="69" grpId="0"/>
      <p:bldP spid="82" grpId="0"/>
      <p:bldP spid="83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/>
          <a:srcRect l="2638" t="52025" r="58523" b="25869"/>
          <a:stretch/>
        </p:blipFill>
        <p:spPr>
          <a:xfrm>
            <a:off x="5056811" y="392074"/>
            <a:ext cx="3833705" cy="2526761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3342350" y="142852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062335" y="31409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479848" y="3217168"/>
            <a:ext cx="0" cy="1870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191173" y="3068960"/>
            <a:ext cx="0" cy="216024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479848" y="3255268"/>
            <a:ext cx="3422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978698" y="314096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403648" y="3140968"/>
            <a:ext cx="3575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902498" y="3140968"/>
            <a:ext cx="76200" cy="76200"/>
          </a:xfrm>
          <a:custGeom>
            <a:avLst/>
            <a:gdLst>
              <a:gd name="T0" fmla="*/ 48 w 48"/>
              <a:gd name="T1" fmla="*/ 0 h 48"/>
              <a:gd name="T2" fmla="*/ 43 w 48"/>
              <a:gd name="T3" fmla="*/ 0 h 48"/>
              <a:gd name="T4" fmla="*/ 38 w 48"/>
              <a:gd name="T5" fmla="*/ 1 h 48"/>
              <a:gd name="T6" fmla="*/ 32 w 48"/>
              <a:gd name="T7" fmla="*/ 2 h 48"/>
              <a:gd name="T8" fmla="*/ 27 w 48"/>
              <a:gd name="T9" fmla="*/ 5 h 48"/>
              <a:gd name="T10" fmla="*/ 23 w 48"/>
              <a:gd name="T11" fmla="*/ 7 h 48"/>
              <a:gd name="T12" fmla="*/ 18 w 48"/>
              <a:gd name="T13" fmla="*/ 10 h 48"/>
              <a:gd name="T14" fmla="*/ 14 w 48"/>
              <a:gd name="T15" fmla="*/ 14 h 48"/>
              <a:gd name="T16" fmla="*/ 11 w 48"/>
              <a:gd name="T17" fmla="*/ 18 h 48"/>
              <a:gd name="T18" fmla="*/ 8 w 48"/>
              <a:gd name="T19" fmla="*/ 22 h 48"/>
              <a:gd name="T20" fmla="*/ 5 w 48"/>
              <a:gd name="T21" fmla="*/ 27 h 48"/>
              <a:gd name="T22" fmla="*/ 3 w 48"/>
              <a:gd name="T23" fmla="*/ 32 h 48"/>
              <a:gd name="T24" fmla="*/ 2 w 48"/>
              <a:gd name="T25" fmla="*/ 37 h 48"/>
              <a:gd name="T26" fmla="*/ 1 w 48"/>
              <a:gd name="T27" fmla="*/ 42 h 48"/>
              <a:gd name="T28" fmla="*/ 0 w 48"/>
              <a:gd name="T2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" h="48">
                <a:moveTo>
                  <a:pt x="48" y="0"/>
                </a:moveTo>
                <a:lnTo>
                  <a:pt x="43" y="0"/>
                </a:lnTo>
                <a:lnTo>
                  <a:pt x="38" y="1"/>
                </a:lnTo>
                <a:lnTo>
                  <a:pt x="32" y="2"/>
                </a:lnTo>
                <a:lnTo>
                  <a:pt x="27" y="5"/>
                </a:lnTo>
                <a:lnTo>
                  <a:pt x="23" y="7"/>
                </a:lnTo>
                <a:lnTo>
                  <a:pt x="18" y="10"/>
                </a:lnTo>
                <a:lnTo>
                  <a:pt x="14" y="14"/>
                </a:lnTo>
                <a:lnTo>
                  <a:pt x="11" y="18"/>
                </a:lnTo>
                <a:lnTo>
                  <a:pt x="8" y="22"/>
                </a:lnTo>
                <a:lnTo>
                  <a:pt x="5" y="27"/>
                </a:lnTo>
                <a:lnTo>
                  <a:pt x="3" y="32"/>
                </a:lnTo>
                <a:lnTo>
                  <a:pt x="2" y="37"/>
                </a:lnTo>
                <a:lnTo>
                  <a:pt x="1" y="42"/>
                </a:lnTo>
                <a:lnTo>
                  <a:pt x="0" y="48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902498" y="3217168"/>
            <a:ext cx="0" cy="1870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062335" y="3140968"/>
            <a:ext cx="3413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092998" y="3369568"/>
            <a:ext cx="0" cy="649288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1062335" y="3369568"/>
            <a:ext cx="2270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092998" y="336956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837410" y="4209355"/>
            <a:ext cx="3286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991398" y="4018855"/>
            <a:ext cx="101600" cy="381000"/>
          </a:xfrm>
          <a:custGeom>
            <a:avLst/>
            <a:gdLst>
              <a:gd name="T0" fmla="*/ 64 w 64"/>
              <a:gd name="T1" fmla="*/ 0 h 240"/>
              <a:gd name="T2" fmla="*/ 57 w 64"/>
              <a:gd name="T3" fmla="*/ 5 h 240"/>
              <a:gd name="T4" fmla="*/ 50 w 64"/>
              <a:gd name="T5" fmla="*/ 11 h 240"/>
              <a:gd name="T6" fmla="*/ 43 w 64"/>
              <a:gd name="T7" fmla="*/ 17 h 240"/>
              <a:gd name="T8" fmla="*/ 36 w 64"/>
              <a:gd name="T9" fmla="*/ 24 h 240"/>
              <a:gd name="T10" fmla="*/ 31 w 64"/>
              <a:gd name="T11" fmla="*/ 31 h 240"/>
              <a:gd name="T12" fmla="*/ 25 w 64"/>
              <a:gd name="T13" fmla="*/ 38 h 240"/>
              <a:gd name="T14" fmla="*/ 20 w 64"/>
              <a:gd name="T15" fmla="*/ 46 h 240"/>
              <a:gd name="T16" fmla="*/ 16 w 64"/>
              <a:gd name="T17" fmla="*/ 54 h 240"/>
              <a:gd name="T18" fmla="*/ 12 w 64"/>
              <a:gd name="T19" fmla="*/ 62 h 240"/>
              <a:gd name="T20" fmla="*/ 8 w 64"/>
              <a:gd name="T21" fmla="*/ 71 h 240"/>
              <a:gd name="T22" fmla="*/ 6 w 64"/>
              <a:gd name="T23" fmla="*/ 79 h 240"/>
              <a:gd name="T24" fmla="*/ 3 w 64"/>
              <a:gd name="T25" fmla="*/ 88 h 240"/>
              <a:gd name="T26" fmla="*/ 2 w 64"/>
              <a:gd name="T27" fmla="*/ 97 h 240"/>
              <a:gd name="T28" fmla="*/ 0 w 64"/>
              <a:gd name="T29" fmla="*/ 106 h 240"/>
              <a:gd name="T30" fmla="*/ 0 w 64"/>
              <a:gd name="T31" fmla="*/ 116 h 240"/>
              <a:gd name="T32" fmla="*/ 0 w 64"/>
              <a:gd name="T33" fmla="*/ 124 h 240"/>
              <a:gd name="T34" fmla="*/ 0 w 64"/>
              <a:gd name="T35" fmla="*/ 134 h 240"/>
              <a:gd name="T36" fmla="*/ 2 w 64"/>
              <a:gd name="T37" fmla="*/ 143 h 240"/>
              <a:gd name="T38" fmla="*/ 3 w 64"/>
              <a:gd name="T39" fmla="*/ 152 h 240"/>
              <a:gd name="T40" fmla="*/ 6 w 64"/>
              <a:gd name="T41" fmla="*/ 161 h 240"/>
              <a:gd name="T42" fmla="*/ 8 w 64"/>
              <a:gd name="T43" fmla="*/ 169 h 240"/>
              <a:gd name="T44" fmla="*/ 12 w 64"/>
              <a:gd name="T45" fmla="*/ 178 h 240"/>
              <a:gd name="T46" fmla="*/ 16 w 64"/>
              <a:gd name="T47" fmla="*/ 186 h 240"/>
              <a:gd name="T48" fmla="*/ 20 w 64"/>
              <a:gd name="T49" fmla="*/ 194 h 240"/>
              <a:gd name="T50" fmla="*/ 25 w 64"/>
              <a:gd name="T51" fmla="*/ 202 h 240"/>
              <a:gd name="T52" fmla="*/ 31 w 64"/>
              <a:gd name="T53" fmla="*/ 209 h 240"/>
              <a:gd name="T54" fmla="*/ 36 w 64"/>
              <a:gd name="T55" fmla="*/ 216 h 240"/>
              <a:gd name="T56" fmla="*/ 43 w 64"/>
              <a:gd name="T57" fmla="*/ 223 h 240"/>
              <a:gd name="T58" fmla="*/ 50 w 64"/>
              <a:gd name="T59" fmla="*/ 229 h 240"/>
              <a:gd name="T60" fmla="*/ 57 w 64"/>
              <a:gd name="T61" fmla="*/ 235 h 240"/>
              <a:gd name="T62" fmla="*/ 64 w 64"/>
              <a:gd name="T63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" h="240">
                <a:moveTo>
                  <a:pt x="64" y="0"/>
                </a:moveTo>
                <a:lnTo>
                  <a:pt x="57" y="5"/>
                </a:lnTo>
                <a:lnTo>
                  <a:pt x="50" y="11"/>
                </a:lnTo>
                <a:lnTo>
                  <a:pt x="43" y="17"/>
                </a:lnTo>
                <a:lnTo>
                  <a:pt x="36" y="24"/>
                </a:lnTo>
                <a:lnTo>
                  <a:pt x="31" y="31"/>
                </a:lnTo>
                <a:lnTo>
                  <a:pt x="25" y="38"/>
                </a:lnTo>
                <a:lnTo>
                  <a:pt x="20" y="46"/>
                </a:lnTo>
                <a:lnTo>
                  <a:pt x="16" y="54"/>
                </a:lnTo>
                <a:lnTo>
                  <a:pt x="12" y="62"/>
                </a:lnTo>
                <a:lnTo>
                  <a:pt x="8" y="71"/>
                </a:lnTo>
                <a:lnTo>
                  <a:pt x="6" y="79"/>
                </a:lnTo>
                <a:lnTo>
                  <a:pt x="3" y="88"/>
                </a:lnTo>
                <a:lnTo>
                  <a:pt x="2" y="97"/>
                </a:lnTo>
                <a:lnTo>
                  <a:pt x="0" y="106"/>
                </a:lnTo>
                <a:lnTo>
                  <a:pt x="0" y="116"/>
                </a:lnTo>
                <a:lnTo>
                  <a:pt x="0" y="124"/>
                </a:lnTo>
                <a:lnTo>
                  <a:pt x="0" y="134"/>
                </a:lnTo>
                <a:lnTo>
                  <a:pt x="2" y="143"/>
                </a:lnTo>
                <a:lnTo>
                  <a:pt x="3" y="152"/>
                </a:lnTo>
                <a:lnTo>
                  <a:pt x="6" y="161"/>
                </a:lnTo>
                <a:lnTo>
                  <a:pt x="8" y="169"/>
                </a:lnTo>
                <a:lnTo>
                  <a:pt x="12" y="178"/>
                </a:lnTo>
                <a:lnTo>
                  <a:pt x="16" y="186"/>
                </a:lnTo>
                <a:lnTo>
                  <a:pt x="20" y="194"/>
                </a:lnTo>
                <a:lnTo>
                  <a:pt x="25" y="202"/>
                </a:lnTo>
                <a:lnTo>
                  <a:pt x="31" y="209"/>
                </a:lnTo>
                <a:lnTo>
                  <a:pt x="36" y="216"/>
                </a:lnTo>
                <a:lnTo>
                  <a:pt x="43" y="223"/>
                </a:lnTo>
                <a:lnTo>
                  <a:pt x="50" y="229"/>
                </a:lnTo>
                <a:lnTo>
                  <a:pt x="57" y="235"/>
                </a:lnTo>
                <a:lnTo>
                  <a:pt x="64" y="24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89348" y="3369568"/>
            <a:ext cx="0" cy="17176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5321598" y="31409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1289348" y="5087243"/>
            <a:ext cx="3803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1403648" y="3140968"/>
            <a:ext cx="76200" cy="76200"/>
          </a:xfrm>
          <a:custGeom>
            <a:avLst/>
            <a:gdLst>
              <a:gd name="T0" fmla="*/ 48 w 48"/>
              <a:gd name="T1" fmla="*/ 48 h 48"/>
              <a:gd name="T2" fmla="*/ 48 w 48"/>
              <a:gd name="T3" fmla="*/ 42 h 48"/>
              <a:gd name="T4" fmla="*/ 47 w 48"/>
              <a:gd name="T5" fmla="*/ 37 h 48"/>
              <a:gd name="T6" fmla="*/ 45 w 48"/>
              <a:gd name="T7" fmla="*/ 32 h 48"/>
              <a:gd name="T8" fmla="*/ 43 w 48"/>
              <a:gd name="T9" fmla="*/ 27 h 48"/>
              <a:gd name="T10" fmla="*/ 41 w 48"/>
              <a:gd name="T11" fmla="*/ 22 h 48"/>
              <a:gd name="T12" fmla="*/ 38 w 48"/>
              <a:gd name="T13" fmla="*/ 18 h 48"/>
              <a:gd name="T14" fmla="*/ 34 w 48"/>
              <a:gd name="T15" fmla="*/ 14 h 48"/>
              <a:gd name="T16" fmla="*/ 30 w 48"/>
              <a:gd name="T17" fmla="*/ 10 h 48"/>
              <a:gd name="T18" fmla="*/ 26 w 48"/>
              <a:gd name="T19" fmla="*/ 7 h 48"/>
              <a:gd name="T20" fmla="*/ 21 w 48"/>
              <a:gd name="T21" fmla="*/ 5 h 48"/>
              <a:gd name="T22" fmla="*/ 16 w 48"/>
              <a:gd name="T23" fmla="*/ 2 h 48"/>
              <a:gd name="T24" fmla="*/ 11 w 48"/>
              <a:gd name="T25" fmla="*/ 1 h 48"/>
              <a:gd name="T26" fmla="*/ 6 w 48"/>
              <a:gd name="T27" fmla="*/ 0 h 48"/>
              <a:gd name="T28" fmla="*/ 0 w 48"/>
              <a:gd name="T29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" h="48">
                <a:moveTo>
                  <a:pt x="48" y="48"/>
                </a:moveTo>
                <a:lnTo>
                  <a:pt x="48" y="42"/>
                </a:lnTo>
                <a:lnTo>
                  <a:pt x="47" y="37"/>
                </a:lnTo>
                <a:lnTo>
                  <a:pt x="45" y="32"/>
                </a:lnTo>
                <a:lnTo>
                  <a:pt x="43" y="27"/>
                </a:lnTo>
                <a:lnTo>
                  <a:pt x="41" y="22"/>
                </a:lnTo>
                <a:lnTo>
                  <a:pt x="38" y="18"/>
                </a:lnTo>
                <a:lnTo>
                  <a:pt x="34" y="14"/>
                </a:lnTo>
                <a:lnTo>
                  <a:pt x="30" y="10"/>
                </a:lnTo>
                <a:lnTo>
                  <a:pt x="26" y="7"/>
                </a:lnTo>
                <a:lnTo>
                  <a:pt x="21" y="5"/>
                </a:lnTo>
                <a:lnTo>
                  <a:pt x="16" y="2"/>
                </a:lnTo>
                <a:lnTo>
                  <a:pt x="11" y="1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092998" y="4399855"/>
            <a:ext cx="0" cy="687388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062335" y="3140968"/>
            <a:ext cx="7938" cy="793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1062335" y="3140968"/>
            <a:ext cx="176213" cy="17621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1178223" y="3140968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1289348" y="3234630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1289348" y="3404493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1289348" y="3572768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1289348" y="3741043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1289348" y="3909318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1289348" y="4079180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1289348" y="4247455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1289348" y="4415730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V="1">
            <a:off x="1289348" y="4585593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1289348" y="4753868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1314748" y="4922143"/>
            <a:ext cx="165100" cy="165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V="1">
            <a:off x="4902498" y="3140968"/>
            <a:ext cx="201613" cy="20161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4902498" y="3140968"/>
            <a:ext cx="369888" cy="3698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 flipV="1">
            <a:off x="4902498" y="3488630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 flipV="1">
            <a:off x="5212060" y="3260030"/>
            <a:ext cx="109538" cy="10953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 flipV="1">
            <a:off x="4902498" y="3656905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V="1">
            <a:off x="4902498" y="3826768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V="1">
            <a:off x="4902498" y="3995043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V="1">
            <a:off x="4902498" y="4260155"/>
            <a:ext cx="93663" cy="9366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 flipV="1">
            <a:off x="4902498" y="4369693"/>
            <a:ext cx="153988" cy="1539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Line 48"/>
          <p:cNvSpPr>
            <a:spLocks noChangeShapeType="1"/>
          </p:cNvSpPr>
          <p:nvPr/>
        </p:nvSpPr>
        <p:spPr bwMode="auto">
          <a:xfrm flipV="1">
            <a:off x="4902498" y="4501455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V="1">
            <a:off x="4896148" y="4686782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 flipV="1">
            <a:off x="4902498" y="4838005"/>
            <a:ext cx="190500" cy="192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flipV="1">
            <a:off x="5013623" y="5006280"/>
            <a:ext cx="79375" cy="8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3" name="Straight Connector 2"/>
          <p:cNvCxnSpPr/>
          <p:nvPr/>
        </p:nvCxnSpPr>
        <p:spPr>
          <a:xfrm>
            <a:off x="1289348" y="5087243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86648" y="5087243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291888" y="5409248"/>
            <a:ext cx="381476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831133" y="510147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100</a:t>
            </a:r>
            <a:endParaRPr lang="en-IN" sz="14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451633" y="4743549"/>
            <a:ext cx="3467966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24782" y="443922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90</a:t>
            </a:r>
            <a:endParaRPr lang="en-IN" sz="14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043608" y="2918835"/>
            <a:ext cx="427799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62335" y="2821087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321598" y="2821087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11479" y="262641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φ</a:t>
            </a:r>
            <a:r>
              <a:rPr lang="en-IN" sz="1400" dirty="0" smtClean="0"/>
              <a:t>112</a:t>
            </a:r>
            <a:endParaRPr lang="en-IN" sz="1400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47218" y="5090598"/>
            <a:ext cx="5421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874216" y="3191730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881286" y="2961977"/>
            <a:ext cx="0" cy="35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879612" y="3369568"/>
            <a:ext cx="0" cy="1731903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16200000">
            <a:off x="387179" y="416050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45</a:t>
            </a:r>
            <a:endParaRPr lang="en-IN" sz="14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885646" y="2587764"/>
            <a:ext cx="0" cy="5484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886408" y="3136245"/>
            <a:ext cx="0" cy="2333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6200000">
            <a:off x="370732" y="267291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6</a:t>
            </a:r>
            <a:endParaRPr lang="en-IN" sz="1400" dirty="0"/>
          </a:p>
        </p:txBody>
      </p:sp>
      <p:sp>
        <p:nvSpPr>
          <p:cNvPr id="72" name="TextBox 127"/>
          <p:cNvSpPr txBox="1"/>
          <p:nvPr/>
        </p:nvSpPr>
        <p:spPr>
          <a:xfrm>
            <a:off x="142844" y="646092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9" grpId="0"/>
      <p:bldP spid="61" grpId="0"/>
      <p:bldP spid="68" grpId="0"/>
      <p:bldP spid="75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13876" y="1757375"/>
            <a:ext cx="686234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40" idx="6"/>
          </p:cNvCxnSpPr>
          <p:nvPr/>
        </p:nvCxnSpPr>
        <p:spPr>
          <a:xfrm flipH="1">
            <a:off x="5079233" y="750792"/>
            <a:ext cx="7652" cy="360933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40" idx="2"/>
          </p:cNvCxnSpPr>
          <p:nvPr/>
        </p:nvCxnSpPr>
        <p:spPr>
          <a:xfrm>
            <a:off x="410033" y="750792"/>
            <a:ext cx="0" cy="360933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0252" y="750792"/>
            <a:ext cx="0" cy="360933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95516" y="750792"/>
            <a:ext cx="0" cy="360933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5" idx="2"/>
          </p:cNvCxnSpPr>
          <p:nvPr/>
        </p:nvCxnSpPr>
        <p:spPr>
          <a:xfrm>
            <a:off x="2581717" y="1688576"/>
            <a:ext cx="3915" cy="274712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26990" y="888639"/>
            <a:ext cx="0" cy="347149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32680" y="276503"/>
            <a:ext cx="0" cy="408362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81305" y="276503"/>
            <a:ext cx="0" cy="408362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9772" y="898203"/>
            <a:ext cx="0" cy="346192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85873" y="898203"/>
            <a:ext cx="0" cy="346192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39232" y="1610477"/>
            <a:ext cx="0" cy="274965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52884" y="135055"/>
            <a:ext cx="0" cy="6703336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8883" y="352703"/>
            <a:ext cx="4668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462" y="442760"/>
            <a:ext cx="245684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0252" y="275811"/>
            <a:ext cx="0" cy="592225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95516" y="275810"/>
            <a:ext cx="0" cy="592225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2047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1467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31368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78809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15164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90895" y="964839"/>
            <a:ext cx="1167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226990" y="826992"/>
            <a:ext cx="0" cy="1474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78778" y="826992"/>
            <a:ext cx="0" cy="1474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26990" y="835312"/>
            <a:ext cx="85989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8883" y="835312"/>
            <a:ext cx="85989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86885" y="352703"/>
            <a:ext cx="0" cy="4913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59989" y="968880"/>
            <a:ext cx="1167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81306" y="352703"/>
            <a:ext cx="0" cy="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462" y="352703"/>
            <a:ext cx="0" cy="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 rot="7976186">
            <a:off x="2503390" y="1263024"/>
            <a:ext cx="491369" cy="4913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2511360" y="1104241"/>
            <a:ext cx="71688" cy="5824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22797" y="1104241"/>
            <a:ext cx="71688" cy="5824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16376065">
            <a:off x="2918180" y="1040704"/>
            <a:ext cx="299973" cy="15582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Arc 38"/>
          <p:cNvSpPr/>
          <p:nvPr/>
        </p:nvSpPr>
        <p:spPr>
          <a:xfrm rot="5223935" flipH="1">
            <a:off x="2283260" y="1040705"/>
            <a:ext cx="299973" cy="15582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/>
          <p:cNvSpPr/>
          <p:nvPr/>
        </p:nvSpPr>
        <p:spPr>
          <a:xfrm>
            <a:off x="410033" y="2025531"/>
            <a:ext cx="4669200" cy="466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1" name="Straight Connector 40"/>
          <p:cNvCxnSpPr/>
          <p:nvPr/>
        </p:nvCxnSpPr>
        <p:spPr>
          <a:xfrm>
            <a:off x="-9665" y="4360131"/>
            <a:ext cx="547116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917903" y="2555461"/>
            <a:ext cx="3677613" cy="3679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/>
          <p:cNvSpPr/>
          <p:nvPr/>
        </p:nvSpPr>
        <p:spPr>
          <a:xfrm>
            <a:off x="1290895" y="2876895"/>
            <a:ext cx="2949780" cy="29484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/>
          <p:cNvSpPr/>
          <p:nvPr/>
        </p:nvSpPr>
        <p:spPr>
          <a:xfrm>
            <a:off x="1518071" y="3120626"/>
            <a:ext cx="2474663" cy="2473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/>
          <p:cNvSpPr/>
          <p:nvPr/>
        </p:nvSpPr>
        <p:spPr>
          <a:xfrm>
            <a:off x="2413876" y="4023531"/>
            <a:ext cx="672029" cy="673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/>
          <p:cNvSpPr/>
          <p:nvPr/>
        </p:nvSpPr>
        <p:spPr>
          <a:xfrm>
            <a:off x="2588817" y="4187332"/>
            <a:ext cx="345989" cy="3456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7" name="Straight Connector 46"/>
          <p:cNvCxnSpPr/>
          <p:nvPr/>
        </p:nvCxnSpPr>
        <p:spPr>
          <a:xfrm rot="3600000">
            <a:off x="1607471" y="2794820"/>
            <a:ext cx="439901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358408" y="4131495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701791" y="4131495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/>
          <p:cNvSpPr/>
          <p:nvPr/>
        </p:nvSpPr>
        <p:spPr>
          <a:xfrm>
            <a:off x="1629469" y="2581491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/>
          <p:cNvSpPr/>
          <p:nvPr/>
        </p:nvSpPr>
        <p:spPr>
          <a:xfrm>
            <a:off x="3446975" y="2567430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3501380" y="5706966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/>
          <p:cNvSpPr/>
          <p:nvPr/>
        </p:nvSpPr>
        <p:spPr>
          <a:xfrm>
            <a:off x="1604022" y="5743625"/>
            <a:ext cx="439200" cy="4392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4" name="Straight Connector 53"/>
          <p:cNvCxnSpPr/>
          <p:nvPr/>
        </p:nvCxnSpPr>
        <p:spPr>
          <a:xfrm rot="3600000">
            <a:off x="3498165" y="5941029"/>
            <a:ext cx="439901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8000000" flipV="1">
            <a:off x="3426518" y="2789490"/>
            <a:ext cx="439901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8000000" flipV="1">
            <a:off x="1618443" y="5963225"/>
            <a:ext cx="439901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8900000" flipV="1">
            <a:off x="392297" y="409829"/>
            <a:ext cx="1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278778" y="888639"/>
            <a:ext cx="0" cy="347149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12227" y="357806"/>
            <a:ext cx="204547" cy="2045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12227" y="381654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18603" y="464491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24688" y="555393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05014" y="663373"/>
            <a:ext cx="180699" cy="180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02663" y="761235"/>
            <a:ext cx="82837" cy="828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8900000" flipV="1">
            <a:off x="1112661" y="416341"/>
            <a:ext cx="1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127298" y="359218"/>
            <a:ext cx="225115" cy="2271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140184" y="366396"/>
            <a:ext cx="297164" cy="2998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134792" y="376468"/>
            <a:ext cx="389316" cy="3928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165876" y="441940"/>
            <a:ext cx="396955" cy="400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274568" y="441939"/>
            <a:ext cx="396956" cy="4005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287627" y="436451"/>
            <a:ext cx="486973" cy="4914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342967" y="443580"/>
            <a:ext cx="521024" cy="525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439516" y="433566"/>
            <a:ext cx="523603" cy="5283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530904" y="433253"/>
            <a:ext cx="538340" cy="5432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634153" y="453462"/>
            <a:ext cx="518314" cy="523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737553" y="438822"/>
            <a:ext cx="520739" cy="525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836873" y="437690"/>
            <a:ext cx="521024" cy="525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933422" y="427676"/>
            <a:ext cx="523603" cy="5283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2024810" y="427363"/>
            <a:ext cx="538340" cy="5432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128059" y="447572"/>
            <a:ext cx="518314" cy="523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2231459" y="432932"/>
            <a:ext cx="520739" cy="525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075221" y="443910"/>
            <a:ext cx="521024" cy="525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171770" y="433896"/>
            <a:ext cx="523603" cy="5283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263158" y="433583"/>
            <a:ext cx="538340" cy="5432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366407" y="453792"/>
            <a:ext cx="518314" cy="523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469807" y="351888"/>
            <a:ext cx="607213" cy="6127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568045" y="364673"/>
            <a:ext cx="598401" cy="6038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664594" y="359218"/>
            <a:ext cx="596462" cy="6019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755982" y="368672"/>
            <a:ext cx="601521" cy="607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859231" y="452639"/>
            <a:ext cx="518314" cy="5230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962631" y="553983"/>
            <a:ext cx="405806" cy="409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054047" y="666608"/>
            <a:ext cx="300746" cy="303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4149761" y="889829"/>
            <a:ext cx="66750" cy="667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4284048" y="733278"/>
            <a:ext cx="94707" cy="947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8900000" flipV="1">
            <a:off x="4799506" y="409071"/>
            <a:ext cx="1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4819436" y="357048"/>
            <a:ext cx="204547" cy="2045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4819436" y="380896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825812" y="463733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4831897" y="554635"/>
            <a:ext cx="271875" cy="271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912223" y="662615"/>
            <a:ext cx="180699" cy="180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5009872" y="760477"/>
            <a:ext cx="82837" cy="828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2310897" y="453462"/>
            <a:ext cx="518314" cy="523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2414297" y="438822"/>
            <a:ext cx="520739" cy="5254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464849" y="452983"/>
            <a:ext cx="548155" cy="5531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2493007" y="438822"/>
            <a:ext cx="614032" cy="651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25651" y="443623"/>
            <a:ext cx="703975" cy="7104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2524206" y="445995"/>
            <a:ext cx="803605" cy="8109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540845" y="432933"/>
            <a:ext cx="888097" cy="8962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547631" y="432933"/>
            <a:ext cx="964919" cy="973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564742" y="1042378"/>
            <a:ext cx="437436" cy="441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564742" y="1140081"/>
            <a:ext cx="437436" cy="441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587349" y="1284910"/>
            <a:ext cx="372939" cy="3763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2617646" y="1380345"/>
            <a:ext cx="344682" cy="3478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2691176" y="1504374"/>
            <a:ext cx="246752" cy="2490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786050" y="1611619"/>
            <a:ext cx="148756" cy="1501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422225" y="56591"/>
            <a:ext cx="0" cy="2952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086885" y="56591"/>
            <a:ext cx="0" cy="2952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18603" y="287455"/>
            <a:ext cx="466063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474326" y="1697989"/>
            <a:ext cx="61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φ</a:t>
            </a:r>
            <a:r>
              <a:rPr lang="en-IN" sz="1400" dirty="0" smtClean="0"/>
              <a:t>120</a:t>
            </a:r>
            <a:endParaRPr lang="en-IN" sz="1400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1274568" y="1935769"/>
            <a:ext cx="294194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3740843" y="2205042"/>
            <a:ext cx="302811" cy="3920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042472" y="2202730"/>
            <a:ext cx="18773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512287" y="1907118"/>
            <a:ext cx="1418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6 HOLES,DIA 18</a:t>
            </a:r>
            <a:endParaRPr lang="en-IN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394750" y="2198103"/>
            <a:ext cx="1418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PCD 150</a:t>
            </a:r>
            <a:endParaRPr lang="en-IN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451934" y="66868"/>
            <a:ext cx="61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φ</a:t>
            </a:r>
            <a:r>
              <a:rPr lang="en-IN" sz="1400" dirty="0" smtClean="0"/>
              <a:t>190</a:t>
            </a:r>
            <a:endParaRPr lang="en-IN" sz="1400" dirty="0"/>
          </a:p>
        </p:txBody>
      </p:sp>
      <p:sp>
        <p:nvSpPr>
          <p:cNvPr id="128" name="Rectangle 127"/>
          <p:cNvSpPr/>
          <p:nvPr/>
        </p:nvSpPr>
        <p:spPr>
          <a:xfrm>
            <a:off x="5636706" y="179348"/>
            <a:ext cx="2535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NON-RETURN VALVE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2"/>
          <a:srcRect l="53876" r="2197" b="47769"/>
          <a:stretch/>
        </p:blipFill>
        <p:spPr>
          <a:xfrm>
            <a:off x="6059597" y="685850"/>
            <a:ext cx="2448272" cy="3371050"/>
          </a:xfrm>
          <a:prstGeom prst="rect">
            <a:avLst/>
          </a:prstGeom>
        </p:spPr>
      </p:pic>
      <p:sp>
        <p:nvSpPr>
          <p:cNvPr id="131" name="TextBox 130"/>
          <p:cNvSpPr txBox="1"/>
          <p:nvPr/>
        </p:nvSpPr>
        <p:spPr>
          <a:xfrm>
            <a:off x="4683346" y="6037412"/>
            <a:ext cx="432984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35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119" grpId="0"/>
      <p:bldP spid="123" grpId="0"/>
      <p:bldP spid="124" grpId="0"/>
      <p:bldP spid="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756073" y="3568403"/>
            <a:ext cx="13217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V="1">
            <a:off x="5077861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74741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375607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086518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4086518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4086519" y="5955346"/>
            <a:ext cx="66089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4747412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682365" y="4761875"/>
            <a:ext cx="0" cy="119347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V="1">
            <a:off x="4154170" y="4761873"/>
            <a:ext cx="0" cy="119347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>
            <a:off x="4086519" y="3064828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>
            <a:off x="375607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3 w 127"/>
              <a:gd name="T3" fmla="*/ 18 h 21"/>
              <a:gd name="T4" fmla="*/ 120 w 127"/>
              <a:gd name="T5" fmla="*/ 16 h 21"/>
              <a:gd name="T6" fmla="*/ 116 w 127"/>
              <a:gd name="T7" fmla="*/ 13 h 21"/>
              <a:gd name="T8" fmla="*/ 112 w 127"/>
              <a:gd name="T9" fmla="*/ 11 h 21"/>
              <a:gd name="T10" fmla="*/ 108 w 127"/>
              <a:gd name="T11" fmla="*/ 9 h 21"/>
              <a:gd name="T12" fmla="*/ 104 w 127"/>
              <a:gd name="T13" fmla="*/ 8 h 21"/>
              <a:gd name="T14" fmla="*/ 99 w 127"/>
              <a:gd name="T15" fmla="*/ 6 h 21"/>
              <a:gd name="T16" fmla="*/ 95 w 127"/>
              <a:gd name="T17" fmla="*/ 5 h 21"/>
              <a:gd name="T18" fmla="*/ 91 w 127"/>
              <a:gd name="T19" fmla="*/ 3 h 21"/>
              <a:gd name="T20" fmla="*/ 86 w 127"/>
              <a:gd name="T21" fmla="*/ 2 h 21"/>
              <a:gd name="T22" fmla="*/ 82 w 127"/>
              <a:gd name="T23" fmla="*/ 1 h 21"/>
              <a:gd name="T24" fmla="*/ 77 w 127"/>
              <a:gd name="T25" fmla="*/ 1 h 21"/>
              <a:gd name="T26" fmla="*/ 73 w 127"/>
              <a:gd name="T27" fmla="*/ 1 h 21"/>
              <a:gd name="T28" fmla="*/ 68 w 127"/>
              <a:gd name="T29" fmla="*/ 0 h 21"/>
              <a:gd name="T30" fmla="*/ 64 w 127"/>
              <a:gd name="T31" fmla="*/ 0 h 21"/>
              <a:gd name="T32" fmla="*/ 59 w 127"/>
              <a:gd name="T33" fmla="*/ 0 h 21"/>
              <a:gd name="T34" fmla="*/ 55 w 127"/>
              <a:gd name="T35" fmla="*/ 1 h 21"/>
              <a:gd name="T36" fmla="*/ 50 w 127"/>
              <a:gd name="T37" fmla="*/ 1 h 21"/>
              <a:gd name="T38" fmla="*/ 46 w 127"/>
              <a:gd name="T39" fmla="*/ 1 h 21"/>
              <a:gd name="T40" fmla="*/ 41 w 127"/>
              <a:gd name="T41" fmla="*/ 2 h 21"/>
              <a:gd name="T42" fmla="*/ 37 w 127"/>
              <a:gd name="T43" fmla="*/ 3 h 21"/>
              <a:gd name="T44" fmla="*/ 32 w 127"/>
              <a:gd name="T45" fmla="*/ 5 h 21"/>
              <a:gd name="T46" fmla="*/ 28 w 127"/>
              <a:gd name="T47" fmla="*/ 6 h 21"/>
              <a:gd name="T48" fmla="*/ 24 w 127"/>
              <a:gd name="T49" fmla="*/ 8 h 21"/>
              <a:gd name="T50" fmla="*/ 20 w 127"/>
              <a:gd name="T51" fmla="*/ 9 h 21"/>
              <a:gd name="T52" fmla="*/ 16 w 127"/>
              <a:gd name="T53" fmla="*/ 11 h 21"/>
              <a:gd name="T54" fmla="*/ 12 w 127"/>
              <a:gd name="T55" fmla="*/ 13 h 21"/>
              <a:gd name="T56" fmla="*/ 8 w 127"/>
              <a:gd name="T57" fmla="*/ 16 h 21"/>
              <a:gd name="T58" fmla="*/ 4 w 127"/>
              <a:gd name="T59" fmla="*/ 18 h 21"/>
              <a:gd name="T60" fmla="*/ 0 w 127"/>
              <a:gd name="T6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3" y="18"/>
                </a:lnTo>
                <a:lnTo>
                  <a:pt x="120" y="16"/>
                </a:lnTo>
                <a:lnTo>
                  <a:pt x="116" y="13"/>
                </a:lnTo>
                <a:lnTo>
                  <a:pt x="112" y="11"/>
                </a:lnTo>
                <a:lnTo>
                  <a:pt x="108" y="9"/>
                </a:lnTo>
                <a:lnTo>
                  <a:pt x="104" y="8"/>
                </a:lnTo>
                <a:lnTo>
                  <a:pt x="99" y="6"/>
                </a:lnTo>
                <a:lnTo>
                  <a:pt x="95" y="5"/>
                </a:lnTo>
                <a:lnTo>
                  <a:pt x="91" y="3"/>
                </a:lnTo>
                <a:lnTo>
                  <a:pt x="86" y="2"/>
                </a:lnTo>
                <a:lnTo>
                  <a:pt x="82" y="1"/>
                </a:lnTo>
                <a:lnTo>
                  <a:pt x="77" y="1"/>
                </a:lnTo>
                <a:lnTo>
                  <a:pt x="73" y="1"/>
                </a:lnTo>
                <a:lnTo>
                  <a:pt x="68" y="0"/>
                </a:lnTo>
                <a:lnTo>
                  <a:pt x="64" y="0"/>
                </a:lnTo>
                <a:lnTo>
                  <a:pt x="59" y="0"/>
                </a:lnTo>
                <a:lnTo>
                  <a:pt x="55" y="1"/>
                </a:lnTo>
                <a:lnTo>
                  <a:pt x="50" y="1"/>
                </a:lnTo>
                <a:lnTo>
                  <a:pt x="46" y="1"/>
                </a:lnTo>
                <a:lnTo>
                  <a:pt x="41" y="2"/>
                </a:lnTo>
                <a:lnTo>
                  <a:pt x="37" y="3"/>
                </a:lnTo>
                <a:lnTo>
                  <a:pt x="32" y="5"/>
                </a:lnTo>
                <a:lnTo>
                  <a:pt x="28" y="6"/>
                </a:lnTo>
                <a:lnTo>
                  <a:pt x="24" y="8"/>
                </a:lnTo>
                <a:lnTo>
                  <a:pt x="20" y="9"/>
                </a:lnTo>
                <a:lnTo>
                  <a:pt x="16" y="11"/>
                </a:lnTo>
                <a:lnTo>
                  <a:pt x="12" y="13"/>
                </a:lnTo>
                <a:lnTo>
                  <a:pt x="8" y="16"/>
                </a:lnTo>
                <a:lnTo>
                  <a:pt x="4" y="18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474741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1 w 127"/>
              <a:gd name="T3" fmla="*/ 17 h 21"/>
              <a:gd name="T4" fmla="*/ 115 w 127"/>
              <a:gd name="T5" fmla="*/ 13 h 21"/>
              <a:gd name="T6" fmla="*/ 109 w 127"/>
              <a:gd name="T7" fmla="*/ 10 h 21"/>
              <a:gd name="T8" fmla="*/ 102 w 127"/>
              <a:gd name="T9" fmla="*/ 7 h 21"/>
              <a:gd name="T10" fmla="*/ 95 w 127"/>
              <a:gd name="T11" fmla="*/ 5 h 21"/>
              <a:gd name="T12" fmla="*/ 88 w 127"/>
              <a:gd name="T13" fmla="*/ 3 h 21"/>
              <a:gd name="T14" fmla="*/ 81 w 127"/>
              <a:gd name="T15" fmla="*/ 1 h 21"/>
              <a:gd name="T16" fmla="*/ 74 w 127"/>
              <a:gd name="T17" fmla="*/ 1 h 21"/>
              <a:gd name="T18" fmla="*/ 67 w 127"/>
              <a:gd name="T19" fmla="*/ 0 h 21"/>
              <a:gd name="T20" fmla="*/ 60 w 127"/>
              <a:gd name="T21" fmla="*/ 0 h 21"/>
              <a:gd name="T22" fmla="*/ 53 w 127"/>
              <a:gd name="T23" fmla="*/ 1 h 21"/>
              <a:gd name="T24" fmla="*/ 46 w 127"/>
              <a:gd name="T25" fmla="*/ 1 h 21"/>
              <a:gd name="T26" fmla="*/ 39 w 127"/>
              <a:gd name="T27" fmla="*/ 3 h 21"/>
              <a:gd name="T28" fmla="*/ 32 w 127"/>
              <a:gd name="T29" fmla="*/ 5 h 21"/>
              <a:gd name="T30" fmla="*/ 25 w 127"/>
              <a:gd name="T31" fmla="*/ 7 h 21"/>
              <a:gd name="T32" fmla="*/ 18 w 127"/>
              <a:gd name="T33" fmla="*/ 10 h 21"/>
              <a:gd name="T34" fmla="*/ 12 w 127"/>
              <a:gd name="T35" fmla="*/ 13 h 21"/>
              <a:gd name="T36" fmla="*/ 6 w 127"/>
              <a:gd name="T37" fmla="*/ 17 h 21"/>
              <a:gd name="T38" fmla="*/ 0 w 127"/>
              <a:gd name="T3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1" y="17"/>
                </a:lnTo>
                <a:lnTo>
                  <a:pt x="115" y="13"/>
                </a:lnTo>
                <a:lnTo>
                  <a:pt x="109" y="10"/>
                </a:lnTo>
                <a:lnTo>
                  <a:pt x="102" y="7"/>
                </a:lnTo>
                <a:lnTo>
                  <a:pt x="95" y="5"/>
                </a:lnTo>
                <a:lnTo>
                  <a:pt x="88" y="3"/>
                </a:lnTo>
                <a:lnTo>
                  <a:pt x="81" y="1"/>
                </a:lnTo>
                <a:lnTo>
                  <a:pt x="74" y="1"/>
                </a:lnTo>
                <a:lnTo>
                  <a:pt x="67" y="0"/>
                </a:lnTo>
                <a:lnTo>
                  <a:pt x="60" y="0"/>
                </a:lnTo>
                <a:lnTo>
                  <a:pt x="53" y="1"/>
                </a:lnTo>
                <a:lnTo>
                  <a:pt x="46" y="1"/>
                </a:lnTo>
                <a:lnTo>
                  <a:pt x="39" y="3"/>
                </a:lnTo>
                <a:lnTo>
                  <a:pt x="32" y="5"/>
                </a:lnTo>
                <a:lnTo>
                  <a:pt x="25" y="7"/>
                </a:lnTo>
                <a:lnTo>
                  <a:pt x="18" y="10"/>
                </a:lnTo>
                <a:lnTo>
                  <a:pt x="12" y="13"/>
                </a:lnTo>
                <a:lnTo>
                  <a:pt x="6" y="17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3922597" y="3064828"/>
            <a:ext cx="99134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16966" y="2854587"/>
            <a:ext cx="0" cy="34577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15"/>
          <p:cNvSpPr>
            <a:spLocks noChangeShapeType="1"/>
          </p:cNvSpPr>
          <p:nvPr/>
        </p:nvSpPr>
        <p:spPr bwMode="auto">
          <a:xfrm rot="5400000" flipV="1">
            <a:off x="4416965" y="4431428"/>
            <a:ext cx="0" cy="66089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45" name="Straight Connector 44"/>
          <p:cNvCxnSpPr>
            <a:stCxn id="31" idx="1"/>
          </p:cNvCxnSpPr>
          <p:nvPr/>
        </p:nvCxnSpPr>
        <p:spPr>
          <a:xfrm flipH="1" flipV="1">
            <a:off x="4093471" y="4696530"/>
            <a:ext cx="60700" cy="653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0" idx="1"/>
          </p:cNvCxnSpPr>
          <p:nvPr/>
        </p:nvCxnSpPr>
        <p:spPr>
          <a:xfrm flipH="1">
            <a:off x="4682366" y="4696530"/>
            <a:ext cx="58091" cy="65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7"/>
          <p:cNvSpPr>
            <a:spLocks/>
          </p:cNvSpPr>
          <p:nvPr/>
        </p:nvSpPr>
        <p:spPr bwMode="auto">
          <a:xfrm flipV="1">
            <a:off x="4075919" y="5959420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143504" y="4769829"/>
            <a:ext cx="0" cy="126637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0"/>
          </p:cNvCxnSpPr>
          <p:nvPr/>
        </p:nvCxnSpPr>
        <p:spPr>
          <a:xfrm flipV="1">
            <a:off x="5077861" y="3568402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16965" y="6036200"/>
            <a:ext cx="10633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455140" y="3568403"/>
            <a:ext cx="0" cy="246779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743172" y="4761873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16200000">
            <a:off x="5236582" y="4717660"/>
            <a:ext cx="2568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L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861608" y="5274969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736812" y="5955346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075919" y="5955347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5107" y="6225829"/>
            <a:ext cx="64539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86566" y="599213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446107" y="3048663"/>
            <a:ext cx="0" cy="52384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925431" y="3056409"/>
            <a:ext cx="589275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4996209" y="3176888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0.75 D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>
            <a:off x="3928569" y="3420390"/>
            <a:ext cx="835819" cy="142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754473" y="3706264"/>
            <a:ext cx="6912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R=1.5D</a:t>
            </a:r>
          </a:p>
        </p:txBody>
      </p:sp>
      <p:cxnSp>
        <p:nvCxnSpPr>
          <p:cNvPr id="84" name="Straight Connector 83"/>
          <p:cNvCxnSpPr/>
          <p:nvPr/>
        </p:nvCxnSpPr>
        <p:spPr>
          <a:xfrm rot="8160000">
            <a:off x="4509878" y="3684186"/>
            <a:ext cx="228600" cy="423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>
            <a:off x="4165035" y="5682986"/>
            <a:ext cx="604838" cy="833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204233" y="550951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D</a:t>
            </a:r>
          </a:p>
        </p:txBody>
      </p:sp>
      <p:grpSp>
        <p:nvGrpSpPr>
          <p:cNvPr id="2" name="Group 89"/>
          <p:cNvGrpSpPr/>
          <p:nvPr/>
        </p:nvGrpSpPr>
        <p:grpSpPr>
          <a:xfrm rot="5400000">
            <a:off x="4413305" y="2576421"/>
            <a:ext cx="487319" cy="773317"/>
            <a:chOff x="3179386" y="3124837"/>
            <a:chExt cx="649759" cy="1031088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3179386" y="3124837"/>
              <a:ext cx="514350" cy="717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 rot="9979961">
              <a:off x="3367827" y="3356439"/>
              <a:ext cx="461318" cy="36034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110243" y="3674597"/>
              <a:ext cx="5625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30</a:t>
              </a:r>
              <a:r>
                <a:rPr lang="en-US" sz="1350" baseline="30000" dirty="0"/>
                <a:t>o</a:t>
              </a:r>
              <a:endParaRPr lang="en-US" sz="1350" dirty="0"/>
            </a:p>
          </p:txBody>
        </p:sp>
      </p:grpSp>
      <p:cxnSp>
        <p:nvCxnSpPr>
          <p:cNvPr id="98" name="Straight Connector 97"/>
          <p:cNvCxnSpPr/>
          <p:nvPr/>
        </p:nvCxnSpPr>
        <p:spPr>
          <a:xfrm flipV="1">
            <a:off x="4415763" y="1094721"/>
            <a:ext cx="0" cy="168580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3767621" y="1215838"/>
            <a:ext cx="1306826" cy="1132584"/>
          </a:xfrm>
          <a:custGeom>
            <a:avLst/>
            <a:gdLst>
              <a:gd name="connsiteX0" fmla="*/ 0 w 2076275"/>
              <a:gd name="connsiteY0" fmla="*/ 914400 h 1799439"/>
              <a:gd name="connsiteX1" fmla="*/ 528506 w 2076275"/>
              <a:gd name="connsiteY1" fmla="*/ 0 h 1799439"/>
              <a:gd name="connsiteX2" fmla="*/ 1568741 w 2076275"/>
              <a:gd name="connsiteY2" fmla="*/ 0 h 1799439"/>
              <a:gd name="connsiteX3" fmla="*/ 2076275 w 2076275"/>
              <a:gd name="connsiteY3" fmla="*/ 906011 h 1799439"/>
              <a:gd name="connsiteX4" fmla="*/ 1564547 w 2076275"/>
              <a:gd name="connsiteY4" fmla="*/ 1799439 h 1799439"/>
              <a:gd name="connsiteX5" fmla="*/ 528506 w 2076275"/>
              <a:gd name="connsiteY5" fmla="*/ 1799439 h 1799439"/>
              <a:gd name="connsiteX6" fmla="*/ 0 w 2076275"/>
              <a:gd name="connsiteY6" fmla="*/ 914400 h 179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275" h="1799439">
                <a:moveTo>
                  <a:pt x="0" y="914400"/>
                </a:moveTo>
                <a:lnTo>
                  <a:pt x="528506" y="0"/>
                </a:lnTo>
                <a:lnTo>
                  <a:pt x="1568741" y="0"/>
                </a:lnTo>
                <a:lnTo>
                  <a:pt x="2076275" y="906011"/>
                </a:lnTo>
                <a:lnTo>
                  <a:pt x="1564547" y="1799439"/>
                </a:lnTo>
                <a:lnTo>
                  <a:pt x="528506" y="1799439"/>
                </a:lnTo>
                <a:lnTo>
                  <a:pt x="0" y="9144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857620" y="1214422"/>
            <a:ext cx="1132935" cy="113293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088201" y="1452922"/>
            <a:ext cx="676800" cy="6768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6" name="Arc 95"/>
          <p:cNvSpPr>
            <a:spLocks noChangeAspect="1"/>
          </p:cNvSpPr>
          <p:nvPr/>
        </p:nvSpPr>
        <p:spPr>
          <a:xfrm>
            <a:off x="4142628" y="1506189"/>
            <a:ext cx="565199" cy="565200"/>
          </a:xfrm>
          <a:prstGeom prst="arc">
            <a:avLst>
              <a:gd name="adj1" fmla="val 4539418"/>
              <a:gd name="adj2" fmla="val 1000021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4202969" y="1506034"/>
            <a:ext cx="442064" cy="54590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188270" y="1617570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105" name="Straight Connector 104"/>
          <p:cNvCxnSpPr/>
          <p:nvPr/>
        </p:nvCxnSpPr>
        <p:spPr>
          <a:xfrm rot="16200000" flipV="1">
            <a:off x="4408100" y="1080453"/>
            <a:ext cx="0" cy="141474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756074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085108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748406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5077861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357818" y="1206479"/>
            <a:ext cx="0" cy="115124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 rot="16200000">
            <a:off x="5081274" y="1664724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758004" y="2357624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758004" y="1214421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093592" y="170429"/>
            <a:ext cx="3068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THREADED FASTENERS</a:t>
            </a:r>
            <a:endParaRPr lang="en-US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5720" y="571480"/>
            <a:ext cx="355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Bolts and nuts- size and proportions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571736" y="6429396"/>
            <a:ext cx="6572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http://eon.sdsu.edu/~johnston/Eng_Graphics_Essentials_5th_Ed/files/ege/fast/fast_page5.htm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7158" y="1000108"/>
            <a:ext cx="2357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Representation types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 </a:t>
            </a:r>
          </a:p>
          <a:p>
            <a:pPr marL="342900" indent="-342900">
              <a:buAutoNum type="alphaUcPeriod"/>
            </a:pPr>
            <a:r>
              <a:rPr lang="en-US" dirty="0" smtClean="0"/>
              <a:t>Detailed </a:t>
            </a:r>
          </a:p>
          <a:p>
            <a:r>
              <a:rPr lang="en-US" dirty="0" smtClean="0"/>
              <a:t>B. Schematic </a:t>
            </a:r>
          </a:p>
          <a:p>
            <a:r>
              <a:rPr lang="en-US" dirty="0" smtClean="0"/>
              <a:t>C. </a:t>
            </a:r>
            <a:r>
              <a:rPr lang="en-US" dirty="0" smtClean="0">
                <a:solidFill>
                  <a:srgbClr val="008000"/>
                </a:solidFill>
              </a:rPr>
              <a:t>Simplified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7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48" grpId="0" animBg="1"/>
      <p:bldP spid="64" grpId="0"/>
      <p:bldP spid="65" grpId="0"/>
      <p:bldP spid="73" grpId="0"/>
      <p:bldP spid="77" grpId="0"/>
      <p:bldP spid="83" grpId="0"/>
      <p:bldP spid="86" grpId="0"/>
      <p:bldP spid="93" grpId="0" animBg="1"/>
      <p:bldP spid="94" grpId="0" animBg="1"/>
      <p:bldP spid="95" grpId="0" animBg="1"/>
      <p:bldP spid="96" grpId="0" animBg="1"/>
      <p:bldP spid="10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756073" y="3568403"/>
            <a:ext cx="13217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V="1">
            <a:off x="5077861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74741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375607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086518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4086518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4086519" y="5955346"/>
            <a:ext cx="66089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4747412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682365" y="4761875"/>
            <a:ext cx="0" cy="119347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V="1">
            <a:off x="4154170" y="4761873"/>
            <a:ext cx="0" cy="119347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>
            <a:off x="4086519" y="3064828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>
            <a:off x="375607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3 w 127"/>
              <a:gd name="T3" fmla="*/ 18 h 21"/>
              <a:gd name="T4" fmla="*/ 120 w 127"/>
              <a:gd name="T5" fmla="*/ 16 h 21"/>
              <a:gd name="T6" fmla="*/ 116 w 127"/>
              <a:gd name="T7" fmla="*/ 13 h 21"/>
              <a:gd name="T8" fmla="*/ 112 w 127"/>
              <a:gd name="T9" fmla="*/ 11 h 21"/>
              <a:gd name="T10" fmla="*/ 108 w 127"/>
              <a:gd name="T11" fmla="*/ 9 h 21"/>
              <a:gd name="T12" fmla="*/ 104 w 127"/>
              <a:gd name="T13" fmla="*/ 8 h 21"/>
              <a:gd name="T14" fmla="*/ 99 w 127"/>
              <a:gd name="T15" fmla="*/ 6 h 21"/>
              <a:gd name="T16" fmla="*/ 95 w 127"/>
              <a:gd name="T17" fmla="*/ 5 h 21"/>
              <a:gd name="T18" fmla="*/ 91 w 127"/>
              <a:gd name="T19" fmla="*/ 3 h 21"/>
              <a:gd name="T20" fmla="*/ 86 w 127"/>
              <a:gd name="T21" fmla="*/ 2 h 21"/>
              <a:gd name="T22" fmla="*/ 82 w 127"/>
              <a:gd name="T23" fmla="*/ 1 h 21"/>
              <a:gd name="T24" fmla="*/ 77 w 127"/>
              <a:gd name="T25" fmla="*/ 1 h 21"/>
              <a:gd name="T26" fmla="*/ 73 w 127"/>
              <a:gd name="T27" fmla="*/ 1 h 21"/>
              <a:gd name="T28" fmla="*/ 68 w 127"/>
              <a:gd name="T29" fmla="*/ 0 h 21"/>
              <a:gd name="T30" fmla="*/ 64 w 127"/>
              <a:gd name="T31" fmla="*/ 0 h 21"/>
              <a:gd name="T32" fmla="*/ 59 w 127"/>
              <a:gd name="T33" fmla="*/ 0 h 21"/>
              <a:gd name="T34" fmla="*/ 55 w 127"/>
              <a:gd name="T35" fmla="*/ 1 h 21"/>
              <a:gd name="T36" fmla="*/ 50 w 127"/>
              <a:gd name="T37" fmla="*/ 1 h 21"/>
              <a:gd name="T38" fmla="*/ 46 w 127"/>
              <a:gd name="T39" fmla="*/ 1 h 21"/>
              <a:gd name="T40" fmla="*/ 41 w 127"/>
              <a:gd name="T41" fmla="*/ 2 h 21"/>
              <a:gd name="T42" fmla="*/ 37 w 127"/>
              <a:gd name="T43" fmla="*/ 3 h 21"/>
              <a:gd name="T44" fmla="*/ 32 w 127"/>
              <a:gd name="T45" fmla="*/ 5 h 21"/>
              <a:gd name="T46" fmla="*/ 28 w 127"/>
              <a:gd name="T47" fmla="*/ 6 h 21"/>
              <a:gd name="T48" fmla="*/ 24 w 127"/>
              <a:gd name="T49" fmla="*/ 8 h 21"/>
              <a:gd name="T50" fmla="*/ 20 w 127"/>
              <a:gd name="T51" fmla="*/ 9 h 21"/>
              <a:gd name="T52" fmla="*/ 16 w 127"/>
              <a:gd name="T53" fmla="*/ 11 h 21"/>
              <a:gd name="T54" fmla="*/ 12 w 127"/>
              <a:gd name="T55" fmla="*/ 13 h 21"/>
              <a:gd name="T56" fmla="*/ 8 w 127"/>
              <a:gd name="T57" fmla="*/ 16 h 21"/>
              <a:gd name="T58" fmla="*/ 4 w 127"/>
              <a:gd name="T59" fmla="*/ 18 h 21"/>
              <a:gd name="T60" fmla="*/ 0 w 127"/>
              <a:gd name="T6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3" y="18"/>
                </a:lnTo>
                <a:lnTo>
                  <a:pt x="120" y="16"/>
                </a:lnTo>
                <a:lnTo>
                  <a:pt x="116" y="13"/>
                </a:lnTo>
                <a:lnTo>
                  <a:pt x="112" y="11"/>
                </a:lnTo>
                <a:lnTo>
                  <a:pt x="108" y="9"/>
                </a:lnTo>
                <a:lnTo>
                  <a:pt x="104" y="8"/>
                </a:lnTo>
                <a:lnTo>
                  <a:pt x="99" y="6"/>
                </a:lnTo>
                <a:lnTo>
                  <a:pt x="95" y="5"/>
                </a:lnTo>
                <a:lnTo>
                  <a:pt x="91" y="3"/>
                </a:lnTo>
                <a:lnTo>
                  <a:pt x="86" y="2"/>
                </a:lnTo>
                <a:lnTo>
                  <a:pt x="82" y="1"/>
                </a:lnTo>
                <a:lnTo>
                  <a:pt x="77" y="1"/>
                </a:lnTo>
                <a:lnTo>
                  <a:pt x="73" y="1"/>
                </a:lnTo>
                <a:lnTo>
                  <a:pt x="68" y="0"/>
                </a:lnTo>
                <a:lnTo>
                  <a:pt x="64" y="0"/>
                </a:lnTo>
                <a:lnTo>
                  <a:pt x="59" y="0"/>
                </a:lnTo>
                <a:lnTo>
                  <a:pt x="55" y="1"/>
                </a:lnTo>
                <a:lnTo>
                  <a:pt x="50" y="1"/>
                </a:lnTo>
                <a:lnTo>
                  <a:pt x="46" y="1"/>
                </a:lnTo>
                <a:lnTo>
                  <a:pt x="41" y="2"/>
                </a:lnTo>
                <a:lnTo>
                  <a:pt x="37" y="3"/>
                </a:lnTo>
                <a:lnTo>
                  <a:pt x="32" y="5"/>
                </a:lnTo>
                <a:lnTo>
                  <a:pt x="28" y="6"/>
                </a:lnTo>
                <a:lnTo>
                  <a:pt x="24" y="8"/>
                </a:lnTo>
                <a:lnTo>
                  <a:pt x="20" y="9"/>
                </a:lnTo>
                <a:lnTo>
                  <a:pt x="16" y="11"/>
                </a:lnTo>
                <a:lnTo>
                  <a:pt x="12" y="13"/>
                </a:lnTo>
                <a:lnTo>
                  <a:pt x="8" y="16"/>
                </a:lnTo>
                <a:lnTo>
                  <a:pt x="4" y="18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474741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1 w 127"/>
              <a:gd name="T3" fmla="*/ 17 h 21"/>
              <a:gd name="T4" fmla="*/ 115 w 127"/>
              <a:gd name="T5" fmla="*/ 13 h 21"/>
              <a:gd name="T6" fmla="*/ 109 w 127"/>
              <a:gd name="T7" fmla="*/ 10 h 21"/>
              <a:gd name="T8" fmla="*/ 102 w 127"/>
              <a:gd name="T9" fmla="*/ 7 h 21"/>
              <a:gd name="T10" fmla="*/ 95 w 127"/>
              <a:gd name="T11" fmla="*/ 5 h 21"/>
              <a:gd name="T12" fmla="*/ 88 w 127"/>
              <a:gd name="T13" fmla="*/ 3 h 21"/>
              <a:gd name="T14" fmla="*/ 81 w 127"/>
              <a:gd name="T15" fmla="*/ 1 h 21"/>
              <a:gd name="T16" fmla="*/ 74 w 127"/>
              <a:gd name="T17" fmla="*/ 1 h 21"/>
              <a:gd name="T18" fmla="*/ 67 w 127"/>
              <a:gd name="T19" fmla="*/ 0 h 21"/>
              <a:gd name="T20" fmla="*/ 60 w 127"/>
              <a:gd name="T21" fmla="*/ 0 h 21"/>
              <a:gd name="T22" fmla="*/ 53 w 127"/>
              <a:gd name="T23" fmla="*/ 1 h 21"/>
              <a:gd name="T24" fmla="*/ 46 w 127"/>
              <a:gd name="T25" fmla="*/ 1 h 21"/>
              <a:gd name="T26" fmla="*/ 39 w 127"/>
              <a:gd name="T27" fmla="*/ 3 h 21"/>
              <a:gd name="T28" fmla="*/ 32 w 127"/>
              <a:gd name="T29" fmla="*/ 5 h 21"/>
              <a:gd name="T30" fmla="*/ 25 w 127"/>
              <a:gd name="T31" fmla="*/ 7 h 21"/>
              <a:gd name="T32" fmla="*/ 18 w 127"/>
              <a:gd name="T33" fmla="*/ 10 h 21"/>
              <a:gd name="T34" fmla="*/ 12 w 127"/>
              <a:gd name="T35" fmla="*/ 13 h 21"/>
              <a:gd name="T36" fmla="*/ 6 w 127"/>
              <a:gd name="T37" fmla="*/ 17 h 21"/>
              <a:gd name="T38" fmla="*/ 0 w 127"/>
              <a:gd name="T3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1" y="17"/>
                </a:lnTo>
                <a:lnTo>
                  <a:pt x="115" y="13"/>
                </a:lnTo>
                <a:lnTo>
                  <a:pt x="109" y="10"/>
                </a:lnTo>
                <a:lnTo>
                  <a:pt x="102" y="7"/>
                </a:lnTo>
                <a:lnTo>
                  <a:pt x="95" y="5"/>
                </a:lnTo>
                <a:lnTo>
                  <a:pt x="88" y="3"/>
                </a:lnTo>
                <a:lnTo>
                  <a:pt x="81" y="1"/>
                </a:lnTo>
                <a:lnTo>
                  <a:pt x="74" y="1"/>
                </a:lnTo>
                <a:lnTo>
                  <a:pt x="67" y="0"/>
                </a:lnTo>
                <a:lnTo>
                  <a:pt x="60" y="0"/>
                </a:lnTo>
                <a:lnTo>
                  <a:pt x="53" y="1"/>
                </a:lnTo>
                <a:lnTo>
                  <a:pt x="46" y="1"/>
                </a:lnTo>
                <a:lnTo>
                  <a:pt x="39" y="3"/>
                </a:lnTo>
                <a:lnTo>
                  <a:pt x="32" y="5"/>
                </a:lnTo>
                <a:lnTo>
                  <a:pt x="25" y="7"/>
                </a:lnTo>
                <a:lnTo>
                  <a:pt x="18" y="10"/>
                </a:lnTo>
                <a:lnTo>
                  <a:pt x="12" y="13"/>
                </a:lnTo>
                <a:lnTo>
                  <a:pt x="6" y="17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3922597" y="3064828"/>
            <a:ext cx="99134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16966" y="2854587"/>
            <a:ext cx="0" cy="34577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15"/>
          <p:cNvSpPr>
            <a:spLocks noChangeShapeType="1"/>
          </p:cNvSpPr>
          <p:nvPr/>
        </p:nvSpPr>
        <p:spPr bwMode="auto">
          <a:xfrm rot="5400000" flipV="1">
            <a:off x="4416965" y="4431428"/>
            <a:ext cx="0" cy="66089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45" name="Straight Connector 44"/>
          <p:cNvCxnSpPr>
            <a:stCxn id="31" idx="1"/>
          </p:cNvCxnSpPr>
          <p:nvPr/>
        </p:nvCxnSpPr>
        <p:spPr>
          <a:xfrm flipH="1" flipV="1">
            <a:off x="4093471" y="4696530"/>
            <a:ext cx="60700" cy="653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0" idx="1"/>
          </p:cNvCxnSpPr>
          <p:nvPr/>
        </p:nvCxnSpPr>
        <p:spPr>
          <a:xfrm flipH="1">
            <a:off x="4682366" y="4696530"/>
            <a:ext cx="58091" cy="65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7"/>
          <p:cNvSpPr>
            <a:spLocks/>
          </p:cNvSpPr>
          <p:nvPr/>
        </p:nvSpPr>
        <p:spPr bwMode="auto">
          <a:xfrm flipV="1">
            <a:off x="4075919" y="5959420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143504" y="4769829"/>
            <a:ext cx="0" cy="126637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0"/>
          </p:cNvCxnSpPr>
          <p:nvPr/>
        </p:nvCxnSpPr>
        <p:spPr>
          <a:xfrm flipV="1">
            <a:off x="5077861" y="3568402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16965" y="6036200"/>
            <a:ext cx="10633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455140" y="3568403"/>
            <a:ext cx="0" cy="246779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743172" y="4761873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16200000">
            <a:off x="5236582" y="4717660"/>
            <a:ext cx="2568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L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861608" y="5274969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736812" y="5955346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075919" y="5955347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5107" y="6225829"/>
            <a:ext cx="64539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86566" y="599213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446107" y="3048663"/>
            <a:ext cx="0" cy="52384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925431" y="3056409"/>
            <a:ext cx="589275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4996209" y="3176888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0.75 D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>
            <a:off x="3928569" y="3420390"/>
            <a:ext cx="835819" cy="142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754473" y="3706264"/>
            <a:ext cx="6912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R=1.5D</a:t>
            </a:r>
          </a:p>
        </p:txBody>
      </p:sp>
      <p:cxnSp>
        <p:nvCxnSpPr>
          <p:cNvPr id="84" name="Straight Connector 83"/>
          <p:cNvCxnSpPr/>
          <p:nvPr/>
        </p:nvCxnSpPr>
        <p:spPr>
          <a:xfrm rot="8160000">
            <a:off x="4509878" y="3684186"/>
            <a:ext cx="228600" cy="423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>
            <a:off x="4165035" y="5682986"/>
            <a:ext cx="604838" cy="833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204233" y="550951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D</a:t>
            </a:r>
          </a:p>
        </p:txBody>
      </p:sp>
      <p:grpSp>
        <p:nvGrpSpPr>
          <p:cNvPr id="2" name="Group 89"/>
          <p:cNvGrpSpPr/>
          <p:nvPr/>
        </p:nvGrpSpPr>
        <p:grpSpPr>
          <a:xfrm rot="5400000">
            <a:off x="4413305" y="2576421"/>
            <a:ext cx="487319" cy="773317"/>
            <a:chOff x="3179386" y="3124837"/>
            <a:chExt cx="649759" cy="1031088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3179386" y="3124837"/>
              <a:ext cx="514350" cy="717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 rot="9979961">
              <a:off x="3367827" y="3356439"/>
              <a:ext cx="461318" cy="36034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110243" y="3674597"/>
              <a:ext cx="5625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30</a:t>
              </a:r>
              <a:r>
                <a:rPr lang="en-US" sz="1350" baseline="30000" dirty="0"/>
                <a:t>o</a:t>
              </a:r>
              <a:endParaRPr lang="en-US" sz="1350" dirty="0"/>
            </a:p>
          </p:txBody>
        </p:sp>
      </p:grpSp>
      <p:cxnSp>
        <p:nvCxnSpPr>
          <p:cNvPr id="98" name="Straight Connector 97"/>
          <p:cNvCxnSpPr/>
          <p:nvPr/>
        </p:nvCxnSpPr>
        <p:spPr>
          <a:xfrm flipV="1">
            <a:off x="4415763" y="1094721"/>
            <a:ext cx="0" cy="168580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3767621" y="1215838"/>
            <a:ext cx="1306826" cy="1132584"/>
          </a:xfrm>
          <a:custGeom>
            <a:avLst/>
            <a:gdLst>
              <a:gd name="connsiteX0" fmla="*/ 0 w 2076275"/>
              <a:gd name="connsiteY0" fmla="*/ 914400 h 1799439"/>
              <a:gd name="connsiteX1" fmla="*/ 528506 w 2076275"/>
              <a:gd name="connsiteY1" fmla="*/ 0 h 1799439"/>
              <a:gd name="connsiteX2" fmla="*/ 1568741 w 2076275"/>
              <a:gd name="connsiteY2" fmla="*/ 0 h 1799439"/>
              <a:gd name="connsiteX3" fmla="*/ 2076275 w 2076275"/>
              <a:gd name="connsiteY3" fmla="*/ 906011 h 1799439"/>
              <a:gd name="connsiteX4" fmla="*/ 1564547 w 2076275"/>
              <a:gd name="connsiteY4" fmla="*/ 1799439 h 1799439"/>
              <a:gd name="connsiteX5" fmla="*/ 528506 w 2076275"/>
              <a:gd name="connsiteY5" fmla="*/ 1799439 h 1799439"/>
              <a:gd name="connsiteX6" fmla="*/ 0 w 2076275"/>
              <a:gd name="connsiteY6" fmla="*/ 914400 h 179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275" h="1799439">
                <a:moveTo>
                  <a:pt x="0" y="914400"/>
                </a:moveTo>
                <a:lnTo>
                  <a:pt x="528506" y="0"/>
                </a:lnTo>
                <a:lnTo>
                  <a:pt x="1568741" y="0"/>
                </a:lnTo>
                <a:lnTo>
                  <a:pt x="2076275" y="906011"/>
                </a:lnTo>
                <a:lnTo>
                  <a:pt x="1564547" y="1799439"/>
                </a:lnTo>
                <a:lnTo>
                  <a:pt x="528506" y="1799439"/>
                </a:lnTo>
                <a:lnTo>
                  <a:pt x="0" y="9144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857620" y="1214422"/>
            <a:ext cx="1132935" cy="113293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4202969" y="1506034"/>
            <a:ext cx="442064" cy="54590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188270" y="1617570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105" name="Straight Connector 104"/>
          <p:cNvCxnSpPr/>
          <p:nvPr/>
        </p:nvCxnSpPr>
        <p:spPr>
          <a:xfrm rot="16200000" flipV="1">
            <a:off x="4408100" y="1080453"/>
            <a:ext cx="0" cy="141474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756074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085108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748406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5077861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357818" y="1206479"/>
            <a:ext cx="0" cy="115124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 rot="16200000">
            <a:off x="5081274" y="1664724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758004" y="2357624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758004" y="1214421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093592" y="170429"/>
            <a:ext cx="3068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THREADED FASTENERS</a:t>
            </a:r>
            <a:endParaRPr lang="en-US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5720" y="571480"/>
            <a:ext cx="355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Bolts and nuts- size and proportions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571736" y="6429396"/>
            <a:ext cx="6572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http://eon.sdsu.edu/~johnston/Eng_Graphics_Essentials_5th_Ed/files/ege/fast/fast_page5.htm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7158" y="1000108"/>
            <a:ext cx="2357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Representation types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 </a:t>
            </a:r>
          </a:p>
          <a:p>
            <a:pPr marL="342900" indent="-342900">
              <a:buAutoNum type="alphaUcPeriod"/>
            </a:pPr>
            <a:r>
              <a:rPr lang="en-US" dirty="0" smtClean="0"/>
              <a:t>Detailed </a:t>
            </a:r>
          </a:p>
          <a:p>
            <a:r>
              <a:rPr lang="en-US" dirty="0" smtClean="0"/>
              <a:t>B. </a:t>
            </a:r>
            <a:r>
              <a:rPr lang="en-US" dirty="0" smtClean="0">
                <a:solidFill>
                  <a:srgbClr val="008000"/>
                </a:solidFill>
              </a:rPr>
              <a:t>Schematic </a:t>
            </a:r>
          </a:p>
          <a:p>
            <a:r>
              <a:rPr lang="en-US" dirty="0" smtClean="0"/>
              <a:t>C. Simplified 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4057839" y="4462946"/>
            <a:ext cx="709617" cy="1502065"/>
            <a:chOff x="6858017" y="2500306"/>
            <a:chExt cx="709617" cy="1502065"/>
          </a:xfrm>
        </p:grpSpPr>
        <p:sp>
          <p:nvSpPr>
            <p:cNvPr id="75" name="Rectangle 74"/>
            <p:cNvSpPr/>
            <p:nvPr/>
          </p:nvSpPr>
          <p:spPr>
            <a:xfrm>
              <a:off x="6887833" y="2523914"/>
              <a:ext cx="642942" cy="14784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68" name="Picture 4" descr="Schematic External"/>
            <p:cNvPicPr>
              <a:picLocks noChangeAspect="1" noChangeArrowheads="1"/>
            </p:cNvPicPr>
            <p:nvPr/>
          </p:nvPicPr>
          <p:blipFill>
            <a:blip r:embed="rId2"/>
            <a:srcRect l="20799" t="34884" r="53303" b="30232"/>
            <a:stretch>
              <a:fillRect/>
            </a:stretch>
          </p:blipFill>
          <p:spPr bwMode="auto">
            <a:xfrm rot="5400000">
              <a:off x="6461793" y="2896530"/>
              <a:ext cx="1502065" cy="709617"/>
            </a:xfrm>
            <a:prstGeom prst="rect">
              <a:avLst/>
            </a:prstGeom>
            <a:noFill/>
          </p:spPr>
        </p:pic>
      </p:grpSp>
      <p:sp>
        <p:nvSpPr>
          <p:cNvPr id="79" name="TextBox 78"/>
          <p:cNvSpPr txBox="1"/>
          <p:nvPr/>
        </p:nvSpPr>
        <p:spPr>
          <a:xfrm>
            <a:off x="5929322" y="5357826"/>
            <a:ext cx="21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bit more work but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‘realistic feeling’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088201" y="1452922"/>
            <a:ext cx="676800" cy="6768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81" name="Arc 80"/>
          <p:cNvSpPr>
            <a:spLocks noChangeAspect="1"/>
          </p:cNvSpPr>
          <p:nvPr/>
        </p:nvSpPr>
        <p:spPr>
          <a:xfrm>
            <a:off x="4142628" y="1506189"/>
            <a:ext cx="565199" cy="565200"/>
          </a:xfrm>
          <a:prstGeom prst="arc">
            <a:avLst>
              <a:gd name="adj1" fmla="val 4539418"/>
              <a:gd name="adj2" fmla="val 1000021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  <p:extLst>
      <p:ext uri="{BB962C8B-B14F-4D97-AF65-F5344CB8AC3E}">
        <p14:creationId xmlns:p14="http://schemas.microsoft.com/office/powerpoint/2010/main" xmlns="" val="26167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756073" y="3568403"/>
            <a:ext cx="13217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V="1">
            <a:off x="5077861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74741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3756073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086518" y="3135330"/>
            <a:ext cx="0" cy="433075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4086518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4086519" y="5955346"/>
            <a:ext cx="66089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4747412" y="3568403"/>
            <a:ext cx="0" cy="2386944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682365" y="4761875"/>
            <a:ext cx="0" cy="119347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V="1">
            <a:off x="4154170" y="4761873"/>
            <a:ext cx="0" cy="119347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>
            <a:off x="4086519" y="3064828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>
            <a:off x="375607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3 w 127"/>
              <a:gd name="T3" fmla="*/ 18 h 21"/>
              <a:gd name="T4" fmla="*/ 120 w 127"/>
              <a:gd name="T5" fmla="*/ 16 h 21"/>
              <a:gd name="T6" fmla="*/ 116 w 127"/>
              <a:gd name="T7" fmla="*/ 13 h 21"/>
              <a:gd name="T8" fmla="*/ 112 w 127"/>
              <a:gd name="T9" fmla="*/ 11 h 21"/>
              <a:gd name="T10" fmla="*/ 108 w 127"/>
              <a:gd name="T11" fmla="*/ 9 h 21"/>
              <a:gd name="T12" fmla="*/ 104 w 127"/>
              <a:gd name="T13" fmla="*/ 8 h 21"/>
              <a:gd name="T14" fmla="*/ 99 w 127"/>
              <a:gd name="T15" fmla="*/ 6 h 21"/>
              <a:gd name="T16" fmla="*/ 95 w 127"/>
              <a:gd name="T17" fmla="*/ 5 h 21"/>
              <a:gd name="T18" fmla="*/ 91 w 127"/>
              <a:gd name="T19" fmla="*/ 3 h 21"/>
              <a:gd name="T20" fmla="*/ 86 w 127"/>
              <a:gd name="T21" fmla="*/ 2 h 21"/>
              <a:gd name="T22" fmla="*/ 82 w 127"/>
              <a:gd name="T23" fmla="*/ 1 h 21"/>
              <a:gd name="T24" fmla="*/ 77 w 127"/>
              <a:gd name="T25" fmla="*/ 1 h 21"/>
              <a:gd name="T26" fmla="*/ 73 w 127"/>
              <a:gd name="T27" fmla="*/ 1 h 21"/>
              <a:gd name="T28" fmla="*/ 68 w 127"/>
              <a:gd name="T29" fmla="*/ 0 h 21"/>
              <a:gd name="T30" fmla="*/ 64 w 127"/>
              <a:gd name="T31" fmla="*/ 0 h 21"/>
              <a:gd name="T32" fmla="*/ 59 w 127"/>
              <a:gd name="T33" fmla="*/ 0 h 21"/>
              <a:gd name="T34" fmla="*/ 55 w 127"/>
              <a:gd name="T35" fmla="*/ 1 h 21"/>
              <a:gd name="T36" fmla="*/ 50 w 127"/>
              <a:gd name="T37" fmla="*/ 1 h 21"/>
              <a:gd name="T38" fmla="*/ 46 w 127"/>
              <a:gd name="T39" fmla="*/ 1 h 21"/>
              <a:gd name="T40" fmla="*/ 41 w 127"/>
              <a:gd name="T41" fmla="*/ 2 h 21"/>
              <a:gd name="T42" fmla="*/ 37 w 127"/>
              <a:gd name="T43" fmla="*/ 3 h 21"/>
              <a:gd name="T44" fmla="*/ 32 w 127"/>
              <a:gd name="T45" fmla="*/ 5 h 21"/>
              <a:gd name="T46" fmla="*/ 28 w 127"/>
              <a:gd name="T47" fmla="*/ 6 h 21"/>
              <a:gd name="T48" fmla="*/ 24 w 127"/>
              <a:gd name="T49" fmla="*/ 8 h 21"/>
              <a:gd name="T50" fmla="*/ 20 w 127"/>
              <a:gd name="T51" fmla="*/ 9 h 21"/>
              <a:gd name="T52" fmla="*/ 16 w 127"/>
              <a:gd name="T53" fmla="*/ 11 h 21"/>
              <a:gd name="T54" fmla="*/ 12 w 127"/>
              <a:gd name="T55" fmla="*/ 13 h 21"/>
              <a:gd name="T56" fmla="*/ 8 w 127"/>
              <a:gd name="T57" fmla="*/ 16 h 21"/>
              <a:gd name="T58" fmla="*/ 4 w 127"/>
              <a:gd name="T59" fmla="*/ 18 h 21"/>
              <a:gd name="T60" fmla="*/ 0 w 127"/>
              <a:gd name="T6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3" y="18"/>
                </a:lnTo>
                <a:lnTo>
                  <a:pt x="120" y="16"/>
                </a:lnTo>
                <a:lnTo>
                  <a:pt x="116" y="13"/>
                </a:lnTo>
                <a:lnTo>
                  <a:pt x="112" y="11"/>
                </a:lnTo>
                <a:lnTo>
                  <a:pt x="108" y="9"/>
                </a:lnTo>
                <a:lnTo>
                  <a:pt x="104" y="8"/>
                </a:lnTo>
                <a:lnTo>
                  <a:pt x="99" y="6"/>
                </a:lnTo>
                <a:lnTo>
                  <a:pt x="95" y="5"/>
                </a:lnTo>
                <a:lnTo>
                  <a:pt x="91" y="3"/>
                </a:lnTo>
                <a:lnTo>
                  <a:pt x="86" y="2"/>
                </a:lnTo>
                <a:lnTo>
                  <a:pt x="82" y="1"/>
                </a:lnTo>
                <a:lnTo>
                  <a:pt x="77" y="1"/>
                </a:lnTo>
                <a:lnTo>
                  <a:pt x="73" y="1"/>
                </a:lnTo>
                <a:lnTo>
                  <a:pt x="68" y="0"/>
                </a:lnTo>
                <a:lnTo>
                  <a:pt x="64" y="0"/>
                </a:lnTo>
                <a:lnTo>
                  <a:pt x="59" y="0"/>
                </a:lnTo>
                <a:lnTo>
                  <a:pt x="55" y="1"/>
                </a:lnTo>
                <a:lnTo>
                  <a:pt x="50" y="1"/>
                </a:lnTo>
                <a:lnTo>
                  <a:pt x="46" y="1"/>
                </a:lnTo>
                <a:lnTo>
                  <a:pt x="41" y="2"/>
                </a:lnTo>
                <a:lnTo>
                  <a:pt x="37" y="3"/>
                </a:lnTo>
                <a:lnTo>
                  <a:pt x="32" y="5"/>
                </a:lnTo>
                <a:lnTo>
                  <a:pt x="28" y="6"/>
                </a:lnTo>
                <a:lnTo>
                  <a:pt x="24" y="8"/>
                </a:lnTo>
                <a:lnTo>
                  <a:pt x="20" y="9"/>
                </a:lnTo>
                <a:lnTo>
                  <a:pt x="16" y="11"/>
                </a:lnTo>
                <a:lnTo>
                  <a:pt x="12" y="13"/>
                </a:lnTo>
                <a:lnTo>
                  <a:pt x="8" y="16"/>
                </a:lnTo>
                <a:lnTo>
                  <a:pt x="4" y="18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4747413" y="3064828"/>
            <a:ext cx="330448" cy="70502"/>
          </a:xfrm>
          <a:custGeom>
            <a:avLst/>
            <a:gdLst>
              <a:gd name="T0" fmla="*/ 127 w 127"/>
              <a:gd name="T1" fmla="*/ 21 h 21"/>
              <a:gd name="T2" fmla="*/ 121 w 127"/>
              <a:gd name="T3" fmla="*/ 17 h 21"/>
              <a:gd name="T4" fmla="*/ 115 w 127"/>
              <a:gd name="T5" fmla="*/ 13 h 21"/>
              <a:gd name="T6" fmla="*/ 109 w 127"/>
              <a:gd name="T7" fmla="*/ 10 h 21"/>
              <a:gd name="T8" fmla="*/ 102 w 127"/>
              <a:gd name="T9" fmla="*/ 7 h 21"/>
              <a:gd name="T10" fmla="*/ 95 w 127"/>
              <a:gd name="T11" fmla="*/ 5 h 21"/>
              <a:gd name="T12" fmla="*/ 88 w 127"/>
              <a:gd name="T13" fmla="*/ 3 h 21"/>
              <a:gd name="T14" fmla="*/ 81 w 127"/>
              <a:gd name="T15" fmla="*/ 1 h 21"/>
              <a:gd name="T16" fmla="*/ 74 w 127"/>
              <a:gd name="T17" fmla="*/ 1 h 21"/>
              <a:gd name="T18" fmla="*/ 67 w 127"/>
              <a:gd name="T19" fmla="*/ 0 h 21"/>
              <a:gd name="T20" fmla="*/ 60 w 127"/>
              <a:gd name="T21" fmla="*/ 0 h 21"/>
              <a:gd name="T22" fmla="*/ 53 w 127"/>
              <a:gd name="T23" fmla="*/ 1 h 21"/>
              <a:gd name="T24" fmla="*/ 46 w 127"/>
              <a:gd name="T25" fmla="*/ 1 h 21"/>
              <a:gd name="T26" fmla="*/ 39 w 127"/>
              <a:gd name="T27" fmla="*/ 3 h 21"/>
              <a:gd name="T28" fmla="*/ 32 w 127"/>
              <a:gd name="T29" fmla="*/ 5 h 21"/>
              <a:gd name="T30" fmla="*/ 25 w 127"/>
              <a:gd name="T31" fmla="*/ 7 h 21"/>
              <a:gd name="T32" fmla="*/ 18 w 127"/>
              <a:gd name="T33" fmla="*/ 10 h 21"/>
              <a:gd name="T34" fmla="*/ 12 w 127"/>
              <a:gd name="T35" fmla="*/ 13 h 21"/>
              <a:gd name="T36" fmla="*/ 6 w 127"/>
              <a:gd name="T37" fmla="*/ 17 h 21"/>
              <a:gd name="T38" fmla="*/ 0 w 127"/>
              <a:gd name="T3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21">
                <a:moveTo>
                  <a:pt x="127" y="21"/>
                </a:moveTo>
                <a:lnTo>
                  <a:pt x="121" y="17"/>
                </a:lnTo>
                <a:lnTo>
                  <a:pt x="115" y="13"/>
                </a:lnTo>
                <a:lnTo>
                  <a:pt x="109" y="10"/>
                </a:lnTo>
                <a:lnTo>
                  <a:pt x="102" y="7"/>
                </a:lnTo>
                <a:lnTo>
                  <a:pt x="95" y="5"/>
                </a:lnTo>
                <a:lnTo>
                  <a:pt x="88" y="3"/>
                </a:lnTo>
                <a:lnTo>
                  <a:pt x="81" y="1"/>
                </a:lnTo>
                <a:lnTo>
                  <a:pt x="74" y="1"/>
                </a:lnTo>
                <a:lnTo>
                  <a:pt x="67" y="0"/>
                </a:lnTo>
                <a:lnTo>
                  <a:pt x="60" y="0"/>
                </a:lnTo>
                <a:lnTo>
                  <a:pt x="53" y="1"/>
                </a:lnTo>
                <a:lnTo>
                  <a:pt x="46" y="1"/>
                </a:lnTo>
                <a:lnTo>
                  <a:pt x="39" y="3"/>
                </a:lnTo>
                <a:lnTo>
                  <a:pt x="32" y="5"/>
                </a:lnTo>
                <a:lnTo>
                  <a:pt x="25" y="7"/>
                </a:lnTo>
                <a:lnTo>
                  <a:pt x="18" y="10"/>
                </a:lnTo>
                <a:lnTo>
                  <a:pt x="12" y="13"/>
                </a:lnTo>
                <a:lnTo>
                  <a:pt x="6" y="17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3922597" y="3064828"/>
            <a:ext cx="99134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16966" y="2854587"/>
            <a:ext cx="0" cy="34577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15"/>
          <p:cNvSpPr>
            <a:spLocks noChangeShapeType="1"/>
          </p:cNvSpPr>
          <p:nvPr/>
        </p:nvSpPr>
        <p:spPr bwMode="auto">
          <a:xfrm rot="5400000" flipV="1">
            <a:off x="4416965" y="4431428"/>
            <a:ext cx="0" cy="66089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45" name="Straight Connector 44"/>
          <p:cNvCxnSpPr>
            <a:stCxn id="31" idx="1"/>
          </p:cNvCxnSpPr>
          <p:nvPr/>
        </p:nvCxnSpPr>
        <p:spPr>
          <a:xfrm flipH="1" flipV="1">
            <a:off x="4093471" y="4696530"/>
            <a:ext cx="60700" cy="653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0" idx="1"/>
          </p:cNvCxnSpPr>
          <p:nvPr/>
        </p:nvCxnSpPr>
        <p:spPr>
          <a:xfrm flipH="1">
            <a:off x="4682366" y="4696530"/>
            <a:ext cx="58091" cy="65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7"/>
          <p:cNvSpPr>
            <a:spLocks/>
          </p:cNvSpPr>
          <p:nvPr/>
        </p:nvSpPr>
        <p:spPr bwMode="auto">
          <a:xfrm flipV="1">
            <a:off x="4075919" y="5959420"/>
            <a:ext cx="660893" cy="70502"/>
          </a:xfrm>
          <a:custGeom>
            <a:avLst/>
            <a:gdLst>
              <a:gd name="T0" fmla="*/ 254 w 254"/>
              <a:gd name="T1" fmla="*/ 21 h 21"/>
              <a:gd name="T2" fmla="*/ 227 w 254"/>
              <a:gd name="T3" fmla="*/ 13 h 21"/>
              <a:gd name="T4" fmla="*/ 199 w 254"/>
              <a:gd name="T5" fmla="*/ 7 h 21"/>
              <a:gd name="T6" fmla="*/ 170 w 254"/>
              <a:gd name="T7" fmla="*/ 2 h 21"/>
              <a:gd name="T8" fmla="*/ 142 w 254"/>
              <a:gd name="T9" fmla="*/ 0 h 21"/>
              <a:gd name="T10" fmla="*/ 113 w 254"/>
              <a:gd name="T11" fmla="*/ 0 h 21"/>
              <a:gd name="T12" fmla="*/ 84 w 254"/>
              <a:gd name="T13" fmla="*/ 2 h 21"/>
              <a:gd name="T14" fmla="*/ 56 w 254"/>
              <a:gd name="T15" fmla="*/ 7 h 21"/>
              <a:gd name="T16" fmla="*/ 28 w 254"/>
              <a:gd name="T17" fmla="*/ 13 h 21"/>
              <a:gd name="T18" fmla="*/ 0 w 254"/>
              <a:gd name="T1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21">
                <a:moveTo>
                  <a:pt x="254" y="21"/>
                </a:moveTo>
                <a:lnTo>
                  <a:pt x="227" y="13"/>
                </a:lnTo>
                <a:lnTo>
                  <a:pt x="199" y="7"/>
                </a:lnTo>
                <a:lnTo>
                  <a:pt x="170" y="2"/>
                </a:lnTo>
                <a:lnTo>
                  <a:pt x="142" y="0"/>
                </a:lnTo>
                <a:lnTo>
                  <a:pt x="113" y="0"/>
                </a:lnTo>
                <a:lnTo>
                  <a:pt x="84" y="2"/>
                </a:lnTo>
                <a:lnTo>
                  <a:pt x="56" y="7"/>
                </a:lnTo>
                <a:lnTo>
                  <a:pt x="28" y="13"/>
                </a:lnTo>
                <a:lnTo>
                  <a:pt x="0" y="2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35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143504" y="4769829"/>
            <a:ext cx="0" cy="1266371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0"/>
          </p:cNvCxnSpPr>
          <p:nvPr/>
        </p:nvCxnSpPr>
        <p:spPr>
          <a:xfrm flipV="1">
            <a:off x="5077861" y="3568402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16965" y="6036200"/>
            <a:ext cx="10633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455140" y="3568403"/>
            <a:ext cx="0" cy="246779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743172" y="4761873"/>
            <a:ext cx="402483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rot="16200000">
            <a:off x="5236582" y="4717660"/>
            <a:ext cx="2568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L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861608" y="5274969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4736812" y="5955346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075919" y="5955347"/>
            <a:ext cx="0" cy="288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5107" y="6225829"/>
            <a:ext cx="64539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86566" y="599213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446107" y="3048663"/>
            <a:ext cx="0" cy="52384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925431" y="3056409"/>
            <a:ext cx="589275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4996209" y="3176888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0.75 D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>
            <a:off x="3928569" y="3420390"/>
            <a:ext cx="835819" cy="142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754473" y="3706264"/>
            <a:ext cx="6912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R=1.5D</a:t>
            </a:r>
          </a:p>
        </p:txBody>
      </p:sp>
      <p:cxnSp>
        <p:nvCxnSpPr>
          <p:cNvPr id="84" name="Straight Connector 83"/>
          <p:cNvCxnSpPr/>
          <p:nvPr/>
        </p:nvCxnSpPr>
        <p:spPr>
          <a:xfrm rot="8160000">
            <a:off x="4509878" y="3684186"/>
            <a:ext cx="228600" cy="423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>
            <a:off x="4165035" y="5682986"/>
            <a:ext cx="604838" cy="833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204233" y="5509518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D</a:t>
            </a:r>
          </a:p>
        </p:txBody>
      </p:sp>
      <p:grpSp>
        <p:nvGrpSpPr>
          <p:cNvPr id="2" name="Group 89"/>
          <p:cNvGrpSpPr/>
          <p:nvPr/>
        </p:nvGrpSpPr>
        <p:grpSpPr>
          <a:xfrm rot="5400000">
            <a:off x="4413305" y="2576421"/>
            <a:ext cx="487319" cy="773317"/>
            <a:chOff x="3179386" y="3124837"/>
            <a:chExt cx="649759" cy="1031088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3179386" y="3124837"/>
              <a:ext cx="514350" cy="717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 rot="9979961">
              <a:off x="3367827" y="3356439"/>
              <a:ext cx="461318" cy="36034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3110243" y="3674597"/>
              <a:ext cx="5625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30</a:t>
              </a:r>
              <a:r>
                <a:rPr lang="en-US" sz="1350" baseline="30000" dirty="0"/>
                <a:t>o</a:t>
              </a:r>
              <a:endParaRPr lang="en-US" sz="1350" dirty="0"/>
            </a:p>
          </p:txBody>
        </p:sp>
      </p:grpSp>
      <p:cxnSp>
        <p:nvCxnSpPr>
          <p:cNvPr id="98" name="Straight Connector 97"/>
          <p:cNvCxnSpPr/>
          <p:nvPr/>
        </p:nvCxnSpPr>
        <p:spPr>
          <a:xfrm flipV="1">
            <a:off x="4415763" y="1094721"/>
            <a:ext cx="0" cy="168580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3767621" y="1215838"/>
            <a:ext cx="1306826" cy="1132584"/>
          </a:xfrm>
          <a:custGeom>
            <a:avLst/>
            <a:gdLst>
              <a:gd name="connsiteX0" fmla="*/ 0 w 2076275"/>
              <a:gd name="connsiteY0" fmla="*/ 914400 h 1799439"/>
              <a:gd name="connsiteX1" fmla="*/ 528506 w 2076275"/>
              <a:gd name="connsiteY1" fmla="*/ 0 h 1799439"/>
              <a:gd name="connsiteX2" fmla="*/ 1568741 w 2076275"/>
              <a:gd name="connsiteY2" fmla="*/ 0 h 1799439"/>
              <a:gd name="connsiteX3" fmla="*/ 2076275 w 2076275"/>
              <a:gd name="connsiteY3" fmla="*/ 906011 h 1799439"/>
              <a:gd name="connsiteX4" fmla="*/ 1564547 w 2076275"/>
              <a:gd name="connsiteY4" fmla="*/ 1799439 h 1799439"/>
              <a:gd name="connsiteX5" fmla="*/ 528506 w 2076275"/>
              <a:gd name="connsiteY5" fmla="*/ 1799439 h 1799439"/>
              <a:gd name="connsiteX6" fmla="*/ 0 w 2076275"/>
              <a:gd name="connsiteY6" fmla="*/ 914400 h 179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275" h="1799439">
                <a:moveTo>
                  <a:pt x="0" y="914400"/>
                </a:moveTo>
                <a:lnTo>
                  <a:pt x="528506" y="0"/>
                </a:lnTo>
                <a:lnTo>
                  <a:pt x="1568741" y="0"/>
                </a:lnTo>
                <a:lnTo>
                  <a:pt x="2076275" y="906011"/>
                </a:lnTo>
                <a:lnTo>
                  <a:pt x="1564547" y="1799439"/>
                </a:lnTo>
                <a:lnTo>
                  <a:pt x="528506" y="1799439"/>
                </a:lnTo>
                <a:lnTo>
                  <a:pt x="0" y="9144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857620" y="1214422"/>
            <a:ext cx="1132935" cy="113293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4202969" y="1506034"/>
            <a:ext cx="442064" cy="54590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188270" y="1617570"/>
            <a:ext cx="29046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D</a:t>
            </a:r>
          </a:p>
        </p:txBody>
      </p:sp>
      <p:cxnSp>
        <p:nvCxnSpPr>
          <p:cNvPr id="105" name="Straight Connector 104"/>
          <p:cNvCxnSpPr/>
          <p:nvPr/>
        </p:nvCxnSpPr>
        <p:spPr>
          <a:xfrm rot="16200000" flipV="1">
            <a:off x="4408100" y="1080453"/>
            <a:ext cx="0" cy="141474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756074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085108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748406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5077861" y="1792860"/>
            <a:ext cx="0" cy="133666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357818" y="1206479"/>
            <a:ext cx="0" cy="1151246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 rot="16200000">
            <a:off x="5081274" y="1664724"/>
            <a:ext cx="3786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50" dirty="0"/>
              <a:t>2D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758004" y="2357624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758004" y="1214421"/>
            <a:ext cx="694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093592" y="170429"/>
            <a:ext cx="3068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THREADED FASTENERS</a:t>
            </a:r>
            <a:endParaRPr lang="en-US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5720" y="571480"/>
            <a:ext cx="355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Bolts and nuts- size and proportions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571736" y="6429396"/>
            <a:ext cx="6572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http://eon.sdsu.edu/~johnston/Eng_Graphics_Essentials_5th_Ed/files/ege/fast/fast_page5.htm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7158" y="1000108"/>
            <a:ext cx="2357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Representation types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 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008000"/>
                </a:solidFill>
              </a:rPr>
              <a:t>Detailed </a:t>
            </a:r>
          </a:p>
          <a:p>
            <a:r>
              <a:rPr lang="en-US" dirty="0" smtClean="0"/>
              <a:t>B. Schematic </a:t>
            </a:r>
          </a:p>
          <a:p>
            <a:r>
              <a:rPr lang="en-US" dirty="0" smtClean="0"/>
              <a:t>C. Simplified </a:t>
            </a:r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3931576" y="4692831"/>
            <a:ext cx="972000" cy="1404000"/>
            <a:chOff x="3931576" y="4682892"/>
            <a:chExt cx="961200" cy="1404000"/>
          </a:xfrm>
        </p:grpSpPr>
        <p:grpSp>
          <p:nvGrpSpPr>
            <p:cNvPr id="91" name="Group 90"/>
            <p:cNvGrpSpPr>
              <a:grpSpLocks/>
            </p:cNvGrpSpPr>
            <p:nvPr/>
          </p:nvGrpSpPr>
          <p:grpSpPr>
            <a:xfrm>
              <a:off x="3931576" y="4682892"/>
              <a:ext cx="961200" cy="1404000"/>
              <a:chOff x="2571736" y="4270214"/>
              <a:chExt cx="1000133" cy="1787877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721886" y="4270214"/>
                <a:ext cx="714380" cy="17305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2571736" y="4286256"/>
                <a:ext cx="1000133" cy="1771835"/>
                <a:chOff x="1643042" y="4500570"/>
                <a:chExt cx="1000133" cy="1771835"/>
              </a:xfrm>
            </p:grpSpPr>
            <p:pic>
              <p:nvPicPr>
                <p:cNvPr id="11266" name="Picture 2" descr="Detailed thread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27765" t="10883" r="37707" b="18380"/>
                <a:stretch>
                  <a:fillRect/>
                </a:stretch>
              </p:blipFill>
              <p:spPr bwMode="auto">
                <a:xfrm rot="5400000">
                  <a:off x="1714480" y="4429132"/>
                  <a:ext cx="857256" cy="100013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0" name="Picture 2" descr="Detailed thread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31514" t="10883" r="37707" b="18380"/>
                <a:stretch>
                  <a:fillRect/>
                </a:stretch>
              </p:blipFill>
              <p:spPr bwMode="auto">
                <a:xfrm rot="5400000">
                  <a:off x="1761019" y="5025535"/>
                  <a:ext cx="764179" cy="100013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1" name="Picture 2" descr="Detailed threads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l="31514" t="10883" r="37707" b="18380"/>
                <a:stretch>
                  <a:fillRect/>
                </a:stretch>
              </p:blipFill>
              <p:spPr bwMode="auto">
                <a:xfrm rot="5400000">
                  <a:off x="1761018" y="5390250"/>
                  <a:ext cx="764179" cy="1000132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97" name="Straight Connector 96"/>
            <p:cNvCxnSpPr/>
            <p:nvPr/>
          </p:nvCxnSpPr>
          <p:spPr>
            <a:xfrm>
              <a:off x="4218236" y="5313580"/>
              <a:ext cx="432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218209" y="5745666"/>
              <a:ext cx="432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5929322" y="5357826"/>
            <a:ext cx="1901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LOT more work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‘TRUE LOOK’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4088201" y="1452922"/>
            <a:ext cx="676800" cy="6768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108" name="Arc 107"/>
          <p:cNvSpPr>
            <a:spLocks noChangeAspect="1"/>
          </p:cNvSpPr>
          <p:nvPr/>
        </p:nvSpPr>
        <p:spPr>
          <a:xfrm>
            <a:off x="4142628" y="1506189"/>
            <a:ext cx="565199" cy="565200"/>
          </a:xfrm>
          <a:prstGeom prst="arc">
            <a:avLst>
              <a:gd name="adj1" fmla="val 4539418"/>
              <a:gd name="adj2" fmla="val 1000021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  <p:extLst>
      <p:ext uri="{BB962C8B-B14F-4D97-AF65-F5344CB8AC3E}">
        <p14:creationId xmlns:p14="http://schemas.microsoft.com/office/powerpoint/2010/main" xmlns="" val="26167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689</Words>
  <Application>Microsoft Office PowerPoint</Application>
  <PresentationFormat>On-screen Show (4:3)</PresentationFormat>
  <Paragraphs>198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 251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101 Think and Analyze</dc:title>
  <dc:creator>Saxena Anupan</dc:creator>
  <cp:lastModifiedBy>admin</cp:lastModifiedBy>
  <cp:revision>457</cp:revision>
  <dcterms:created xsi:type="dcterms:W3CDTF">2012-07-31T10:12:40Z</dcterms:created>
  <dcterms:modified xsi:type="dcterms:W3CDTF">2018-08-22T08:22:42Z</dcterms:modified>
</cp:coreProperties>
</file>