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31" r:id="rId4"/>
    <p:sldId id="333" r:id="rId5"/>
    <p:sldId id="334" r:id="rId6"/>
    <p:sldId id="337" r:id="rId7"/>
    <p:sldId id="342" r:id="rId8"/>
    <p:sldId id="339" r:id="rId9"/>
    <p:sldId id="341" r:id="rId10"/>
    <p:sldId id="343" r:id="rId11"/>
    <p:sldId id="345" r:id="rId12"/>
    <p:sldId id="346" r:id="rId13"/>
    <p:sldId id="347" r:id="rId14"/>
    <p:sldId id="348" r:id="rId15"/>
    <p:sldId id="349" r:id="rId16"/>
    <p:sldId id="350" r:id="rId17"/>
    <p:sldId id="34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88" autoAdjust="0"/>
    <p:restoredTop sz="94660"/>
  </p:normalViewPr>
  <p:slideViewPr>
    <p:cSldViewPr>
      <p:cViewPr>
        <p:scale>
          <a:sx n="95" d="100"/>
          <a:sy n="95" d="100"/>
        </p:scale>
        <p:origin x="-226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8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8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7EDB-6279-473C-9840-6A4E456B0DB0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5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monarchindia.com/epoxy-cold-welding-compound.php" TargetMode="Externa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 251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err="1" smtClean="0">
                <a:solidFill>
                  <a:schemeClr val="tx1"/>
                </a:solidFill>
              </a:rPr>
              <a:t>Anupam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Saxena</a:t>
            </a:r>
            <a:endParaRPr lang="en-US" sz="4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Mechanical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Compliant and Robotic Systems Lab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 Institute of T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chnology Kanpur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5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 Check Valve</a:t>
            </a:r>
            <a:endParaRPr lang="en-US" dirty="0"/>
          </a:p>
        </p:txBody>
      </p:sp>
      <p:grpSp>
        <p:nvGrpSpPr>
          <p:cNvPr id="439" name="Group 438"/>
          <p:cNvGrpSpPr>
            <a:grpSpLocks noChangeAspect="1"/>
          </p:cNvGrpSpPr>
          <p:nvPr/>
        </p:nvGrpSpPr>
        <p:grpSpPr>
          <a:xfrm>
            <a:off x="2143108" y="2772827"/>
            <a:ext cx="3796593" cy="3370817"/>
            <a:chOff x="727298" y="624611"/>
            <a:chExt cx="6070134" cy="538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3715126" y="5440610"/>
              <a:ext cx="64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716470" y="948611"/>
              <a:ext cx="64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V="1">
              <a:off x="4533151" y="1682422"/>
              <a:ext cx="93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 flipV="1">
              <a:off x="3677169" y="3990979"/>
              <a:ext cx="162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4542676" y="4457174"/>
              <a:ext cx="93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4985514" y="1206223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>
              <a:off x="4809176" y="1669044"/>
              <a:ext cx="93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3454112" y="4357694"/>
              <a:ext cx="21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39106" y="5301460"/>
              <a:ext cx="57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392722" y="5000636"/>
              <a:ext cx="21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1285961" y="3143248"/>
              <a:ext cx="21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1642660" y="4357694"/>
              <a:ext cx="21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1287434" y="5327952"/>
              <a:ext cx="64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61222" y="3306356"/>
              <a:ext cx="51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825658" y="5601324"/>
              <a:ext cx="185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2661579" y="5599953"/>
              <a:ext cx="185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1479842" y="5125762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2928480" y="5134128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656983" y="4669502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851256" y="4663324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>
              <a:off x="1501226" y="430142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>
              <a:off x="3085218" y="430142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>
              <a:off x="676546" y="5458472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6326" y="5326936"/>
              <a:ext cx="48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940194" y="5448978"/>
              <a:ext cx="64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1346528" y="5217226"/>
              <a:ext cx="75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>
              <a:spLocks noChangeAspect="1"/>
            </p:cNvSpPr>
            <p:nvPr/>
          </p:nvSpPr>
          <p:spPr>
            <a:xfrm rot="5400000">
              <a:off x="1401859" y="4997211"/>
              <a:ext cx="324000" cy="3240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315804" y="5324752"/>
              <a:ext cx="25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1529357" y="4963822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>
              <a:off x="1317674" y="4256531"/>
              <a:ext cx="64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497812" y="3932786"/>
              <a:ext cx="115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657281" y="3929217"/>
              <a:ext cx="115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501708" y="3936882"/>
              <a:ext cx="115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653361" y="3933313"/>
              <a:ext cx="115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250214" y="2678797"/>
              <a:ext cx="25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34900" y="2794459"/>
              <a:ext cx="232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>
              <a:spLocks noChangeAspect="1"/>
            </p:cNvSpPr>
            <p:nvPr/>
          </p:nvSpPr>
          <p:spPr>
            <a:xfrm rot="5400000">
              <a:off x="1294092" y="3717813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>
              <a:spLocks noChangeAspect="1"/>
            </p:cNvSpPr>
            <p:nvPr/>
          </p:nvSpPr>
          <p:spPr>
            <a:xfrm>
              <a:off x="1347823" y="4158466"/>
              <a:ext cx="288000" cy="2880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5400000">
              <a:off x="1467215" y="4468349"/>
              <a:ext cx="34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Arc 106"/>
            <p:cNvSpPr>
              <a:spLocks noChangeAspect="1"/>
            </p:cNvSpPr>
            <p:nvPr/>
          </p:nvSpPr>
          <p:spPr>
            <a:xfrm rot="10800000">
              <a:off x="1637699" y="4437684"/>
              <a:ext cx="360000" cy="360000"/>
            </a:xfrm>
            <a:prstGeom prst="arc">
              <a:avLst>
                <a:gd name="adj1" fmla="val 17938755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10800000">
              <a:off x="791071" y="1052495"/>
              <a:ext cx="185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615834" y="1232496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Arc 110"/>
            <p:cNvSpPr>
              <a:spLocks noChangeAspect="1"/>
            </p:cNvSpPr>
            <p:nvPr/>
          </p:nvSpPr>
          <p:spPr>
            <a:xfrm rot="16200000">
              <a:off x="861987" y="1422128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0800000">
              <a:off x="794848" y="1421870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1564272" y="1160364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>
              <a:spLocks noChangeAspect="1"/>
            </p:cNvSpPr>
            <p:nvPr/>
          </p:nvSpPr>
          <p:spPr>
            <a:xfrm rot="10800000">
              <a:off x="1509005" y="1258445"/>
              <a:ext cx="324000" cy="324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785786" y="1051450"/>
              <a:ext cx="18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941538" y="956979"/>
              <a:ext cx="64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663161" y="1051668"/>
              <a:ext cx="18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4340549" y="1231668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3522204" y="1156396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Arc 119"/>
            <p:cNvSpPr>
              <a:spLocks noChangeAspect="1"/>
            </p:cNvSpPr>
            <p:nvPr/>
          </p:nvSpPr>
          <p:spPr>
            <a:xfrm rot="10800000" flipH="1">
              <a:off x="3460739" y="1259229"/>
              <a:ext cx="324000" cy="324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rot="16200000">
              <a:off x="4366610" y="5450484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>
              <a:off x="3324060" y="4842412"/>
              <a:ext cx="57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rc 122"/>
            <p:cNvSpPr>
              <a:spLocks noChangeAspect="1"/>
            </p:cNvSpPr>
            <p:nvPr/>
          </p:nvSpPr>
          <p:spPr>
            <a:xfrm rot="16200000" flipH="1">
              <a:off x="3602088" y="4974414"/>
              <a:ext cx="324000" cy="3240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761062" y="5301460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>
              <a:off x="3408674" y="4359943"/>
              <a:ext cx="57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Arc 125"/>
            <p:cNvSpPr>
              <a:spLocks noChangeAspect="1"/>
            </p:cNvSpPr>
            <p:nvPr/>
          </p:nvSpPr>
          <p:spPr>
            <a:xfrm rot="10800000" flipH="1">
              <a:off x="3328987" y="4449391"/>
              <a:ext cx="360000" cy="360000"/>
            </a:xfrm>
            <a:prstGeom prst="arc">
              <a:avLst>
                <a:gd name="adj1" fmla="val 17938755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>
              <a:off x="3422121" y="4960609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0800000">
              <a:off x="3773432" y="3068468"/>
              <a:ext cx="302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0800000" flipV="1">
              <a:off x="3926670" y="3757006"/>
              <a:ext cx="162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435994" y="2248044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438018" y="3876028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0800000">
              <a:off x="5283779" y="3997238"/>
              <a:ext cx="27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>
              <a:off x="5280098" y="2133177"/>
              <a:ext cx="27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>
              <a:off x="3794544" y="1900228"/>
              <a:ext cx="21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>
              <a:off x="3533544" y="1896211"/>
              <a:ext cx="95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Arc 140"/>
            <p:cNvSpPr>
              <a:spLocks noChangeAspect="1"/>
            </p:cNvSpPr>
            <p:nvPr/>
          </p:nvSpPr>
          <p:spPr>
            <a:xfrm rot="5400000" flipH="1">
              <a:off x="4010544" y="1417958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 rot="10800000">
              <a:off x="4227926" y="1413396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6200000">
              <a:off x="4331172" y="2252981"/>
              <a:ext cx="21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 flipV="1">
              <a:off x="4015565" y="2143116"/>
              <a:ext cx="126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Arc 144"/>
            <p:cNvSpPr>
              <a:spLocks noChangeAspect="1"/>
            </p:cNvSpPr>
            <p:nvPr/>
          </p:nvSpPr>
          <p:spPr>
            <a:xfrm rot="5400000" flipH="1">
              <a:off x="4008736" y="1785926"/>
              <a:ext cx="360000" cy="360000"/>
            </a:xfrm>
            <a:prstGeom prst="arc">
              <a:avLst>
                <a:gd name="adj1" fmla="val 5130892"/>
                <a:gd name="adj2" fmla="val 110864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>
              <a:off x="3830544" y="1775425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Arc 146"/>
            <p:cNvSpPr>
              <a:spLocks noChangeAspect="1"/>
            </p:cNvSpPr>
            <p:nvPr/>
          </p:nvSpPr>
          <p:spPr>
            <a:xfrm rot="5400000" flipH="1">
              <a:off x="3787177" y="1562087"/>
              <a:ext cx="792000" cy="792000"/>
            </a:xfrm>
            <a:prstGeom prst="arc">
              <a:avLst>
                <a:gd name="adj1" fmla="val 5130892"/>
                <a:gd name="adj2" fmla="val 110864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rot="5400000">
              <a:off x="3516182" y="1688688"/>
              <a:ext cx="54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0800000">
              <a:off x="4184036" y="2357430"/>
              <a:ext cx="136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>
              <a:off x="4825360" y="4468504"/>
              <a:ext cx="93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0800000">
              <a:off x="5004328" y="4932265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4833605" y="3077430"/>
              <a:ext cx="144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6200000">
              <a:off x="4474048" y="3870377"/>
              <a:ext cx="21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Arc 153"/>
            <p:cNvSpPr>
              <a:spLocks noChangeAspect="1"/>
            </p:cNvSpPr>
            <p:nvPr/>
          </p:nvSpPr>
          <p:spPr>
            <a:xfrm rot="16200000" flipH="1">
              <a:off x="4576974" y="3990706"/>
              <a:ext cx="432000" cy="432000"/>
            </a:xfrm>
            <a:prstGeom prst="arc">
              <a:avLst>
                <a:gd name="adj1" fmla="val 5400000"/>
                <a:gd name="adj2" fmla="val 1080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16200000">
              <a:off x="4650676" y="456593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Arc 155"/>
            <p:cNvSpPr>
              <a:spLocks noChangeAspect="1"/>
            </p:cNvSpPr>
            <p:nvPr/>
          </p:nvSpPr>
          <p:spPr>
            <a:xfrm rot="10800000">
              <a:off x="3798756" y="3753041"/>
              <a:ext cx="360000" cy="360000"/>
            </a:xfrm>
            <a:prstGeom prst="arc">
              <a:avLst>
                <a:gd name="adj1" fmla="val 84053"/>
                <a:gd name="adj2" fmla="val 522870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/>
            <p:nvPr/>
          </p:nvCxnSpPr>
          <p:spPr>
            <a:xfrm rot="10800000">
              <a:off x="3967758" y="3758092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6200000">
              <a:off x="3688230" y="4046794"/>
              <a:ext cx="21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Arc 158"/>
            <p:cNvSpPr>
              <a:spLocks noChangeAspect="1"/>
            </p:cNvSpPr>
            <p:nvPr/>
          </p:nvSpPr>
          <p:spPr>
            <a:xfrm rot="16200000" flipH="1">
              <a:off x="3589836" y="3773090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/>
            <p:cNvSpPr>
              <a:spLocks noChangeAspect="1"/>
            </p:cNvSpPr>
            <p:nvPr/>
          </p:nvSpPr>
          <p:spPr>
            <a:xfrm rot="10800000" flipH="1">
              <a:off x="3691024" y="4197433"/>
              <a:ext cx="324000" cy="324000"/>
            </a:xfrm>
            <a:prstGeom prst="arc">
              <a:avLst>
                <a:gd name="adj1" fmla="val 5400000"/>
                <a:gd name="adj2" fmla="val 1080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 rot="16200000">
              <a:off x="3546736" y="4488603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28952" y="3991300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Arc 163"/>
            <p:cNvSpPr>
              <a:spLocks noChangeAspect="1"/>
            </p:cNvSpPr>
            <p:nvPr/>
          </p:nvSpPr>
          <p:spPr>
            <a:xfrm rot="10800000" flipH="1">
              <a:off x="4480015" y="4933999"/>
              <a:ext cx="1080000" cy="1080000"/>
            </a:xfrm>
            <a:prstGeom prst="arc">
              <a:avLst>
                <a:gd name="adj1" fmla="val 5400000"/>
                <a:gd name="adj2" fmla="val 969045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Arc 164"/>
            <p:cNvSpPr>
              <a:spLocks noChangeAspect="1"/>
            </p:cNvSpPr>
            <p:nvPr/>
          </p:nvSpPr>
          <p:spPr>
            <a:xfrm rot="16200000">
              <a:off x="4645102" y="1780988"/>
              <a:ext cx="360000" cy="360000"/>
            </a:xfrm>
            <a:prstGeom prst="arc">
              <a:avLst>
                <a:gd name="adj1" fmla="val 5130892"/>
                <a:gd name="adj2" fmla="val 110864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rot="5400000">
              <a:off x="4622701" y="1589097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0800000">
              <a:off x="4194345" y="2143116"/>
              <a:ext cx="61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0800000">
              <a:off x="1153024" y="1078196"/>
              <a:ext cx="10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0800000">
              <a:off x="1267601" y="1081521"/>
              <a:ext cx="10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998059" y="1201271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1220988" y="1201271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0800000">
              <a:off x="1153599" y="1353671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9420000">
              <a:off x="1247611" y="1378591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12180000" flipV="1">
              <a:off x="1144982" y="1374881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10800000">
              <a:off x="1265975" y="1325759"/>
              <a:ext cx="864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10800000">
              <a:off x="1178477" y="1285860"/>
              <a:ext cx="864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>
              <a:off x="1034477" y="1202478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16200000">
              <a:off x="1203107" y="1203129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3774192" y="1213688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3997121" y="1213688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0800000">
              <a:off x="3929732" y="1366088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9420000">
              <a:off x="4023744" y="1391008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2180000" flipV="1">
              <a:off x="3921115" y="1387298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4042108" y="1338176"/>
              <a:ext cx="864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>
              <a:off x="3810610" y="1214895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>
              <a:off x="3979240" y="1215546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8900000" flipV="1">
              <a:off x="737842" y="119195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8900000" flipV="1">
              <a:off x="727298" y="1227346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8900000" flipV="1">
              <a:off x="771761" y="1272185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8900000" flipV="1">
              <a:off x="782074" y="1079882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8900000" flipV="1">
              <a:off x="754953" y="1128391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18900000" flipV="1">
              <a:off x="756800" y="115844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8900000" flipV="1">
              <a:off x="871666" y="129839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8900000" flipV="1">
              <a:off x="956068" y="133776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8900000" flipV="1">
              <a:off x="1046588" y="1374284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18900000" flipV="1">
              <a:off x="1373124" y="1077148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8900000" flipV="1">
              <a:off x="1350776" y="1108386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8900000" flipV="1">
              <a:off x="1346764" y="114197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8900000" flipV="1">
              <a:off x="1115938" y="1390676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8900000" flipV="1">
              <a:off x="1162076" y="1402350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18900000" flipV="1">
              <a:off x="1336416" y="1174574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8900000" flipV="1">
              <a:off x="1197588" y="1424282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8900000" flipV="1">
              <a:off x="1154434" y="1275726"/>
              <a:ext cx="61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8900000" flipV="1">
              <a:off x="1188685" y="1329810"/>
              <a:ext cx="57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8900000" flipV="1">
              <a:off x="1213553" y="1388339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8900000" flipV="1">
              <a:off x="1260255" y="152994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8900000" flipV="1">
              <a:off x="1256990" y="15963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8900000" flipV="1">
              <a:off x="1260255" y="166275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8900000" flipV="1">
              <a:off x="1256990" y="172913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8900000" flipV="1">
              <a:off x="1263107" y="172480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8900000" flipV="1">
              <a:off x="1259842" y="179119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18900000" flipV="1">
              <a:off x="1263107" y="185761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8900000" flipV="1">
              <a:off x="1259842" y="192399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18900000" flipV="1">
              <a:off x="1261538" y="192278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8900000" flipV="1">
              <a:off x="1258273" y="198917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8900000" flipV="1">
              <a:off x="1261538" y="205558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8900000" flipV="1">
              <a:off x="1264390" y="211764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8900000" flipV="1">
              <a:off x="1261125" y="218402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8900000" flipV="1">
              <a:off x="1264390" y="225044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8900000" flipV="1">
              <a:off x="1261125" y="231683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8900000" flipV="1">
              <a:off x="1253724" y="232309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8900000" flipV="1">
              <a:off x="1259841" y="231875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8900000" flipV="1">
              <a:off x="1256576" y="238514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8900000" flipV="1">
              <a:off x="1259841" y="245156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8900000" flipV="1">
              <a:off x="1256576" y="251794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8900000" flipV="1">
              <a:off x="1258272" y="251673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8900000" flipV="1">
              <a:off x="1255007" y="258312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18900000" flipV="1">
              <a:off x="1258272" y="264954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8900000" flipV="1">
              <a:off x="1261124" y="271159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8900000" flipV="1">
              <a:off x="1257859" y="277798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8900000" flipV="1">
              <a:off x="1261124" y="284439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8900000" flipV="1">
              <a:off x="1257859" y="291078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8900000" flipV="1">
              <a:off x="1253724" y="291466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8900000" flipV="1">
              <a:off x="1259841" y="291033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8900000" flipV="1">
              <a:off x="1256576" y="297671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8900000" flipV="1">
              <a:off x="1259841" y="30431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8900000" flipV="1">
              <a:off x="1256576" y="310951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8900000" flipV="1">
              <a:off x="1258272" y="310830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8900000" flipV="1">
              <a:off x="1255007" y="317469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18900000" flipV="1">
              <a:off x="1258272" y="324111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18900000" flipV="1">
              <a:off x="1261124" y="330316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18900000" flipV="1">
              <a:off x="1257859" y="336955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8900000" flipV="1">
              <a:off x="1261124" y="343597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8900000" flipV="1">
              <a:off x="1257859" y="350235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8900000" flipV="1">
              <a:off x="1253724" y="350576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8900000" flipV="1">
              <a:off x="1259841" y="350143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18900000" flipV="1">
              <a:off x="1256576" y="356781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8900000" flipV="1">
              <a:off x="1259841" y="36342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8900000" flipV="1">
              <a:off x="1256576" y="370061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8900000" flipV="1">
              <a:off x="1258272" y="369940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8900000" flipV="1">
              <a:off x="1255007" y="376579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8900000" flipV="1">
              <a:off x="1258272" y="383221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18900000" flipV="1">
              <a:off x="1261124" y="389426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8900000" flipV="1">
              <a:off x="1285993" y="3950517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8900000" flipV="1">
              <a:off x="1316978" y="400450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8900000" flipV="1">
              <a:off x="1357430" y="402075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8900000" flipV="1">
              <a:off x="1391222" y="403797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8900000" flipV="1">
              <a:off x="1397339" y="403364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8900000" flipV="1">
              <a:off x="1449310" y="404395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8900000" flipV="1">
              <a:off x="1496294" y="404429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8900000" flipV="1">
              <a:off x="1532198" y="4057275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8100000" flipV="1">
              <a:off x="1574937" y="4104844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8900000" flipV="1">
              <a:off x="1598078" y="4162521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8900000" flipV="1">
              <a:off x="1600930" y="4224575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18900000" flipV="1">
              <a:off x="1597665" y="4290960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8900000" flipV="1">
              <a:off x="1600930" y="4357379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8900000" flipV="1">
              <a:off x="1597665" y="4423764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8900000" flipV="1">
              <a:off x="1606058" y="4488134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18900000" flipV="1">
              <a:off x="1608910" y="4550188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8900000" flipV="1">
              <a:off x="1605645" y="461657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8100000" flipV="1">
              <a:off x="1663870" y="4663418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8100000" flipV="1">
              <a:off x="1703975" y="4708647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18900000" flipV="1">
              <a:off x="1681710" y="4803184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18900000" flipV="1">
              <a:off x="1684562" y="4865238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18900000" flipV="1">
              <a:off x="1681297" y="493162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8900000" flipV="1">
              <a:off x="1684562" y="4998042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rot="18900000" flipV="1">
              <a:off x="1681297" y="5064427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8100000" flipV="1">
              <a:off x="1705538" y="475352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8100000" flipV="1">
              <a:off x="1252572" y="5315828"/>
              <a:ext cx="79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8100000" flipV="1">
              <a:off x="1321972" y="5347334"/>
              <a:ext cx="72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8100000" flipV="1">
              <a:off x="1410891" y="5375535"/>
              <a:ext cx="61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8100000" flipV="1">
              <a:off x="1475612" y="5416498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rot="18900000" flipV="1">
              <a:off x="1681297" y="539633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8100000" flipV="1">
              <a:off x="1564944" y="544372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8100000" flipV="1">
              <a:off x="1629252" y="548032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8100000" flipV="1">
              <a:off x="1718171" y="5508523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8100000" flipV="1">
              <a:off x="1813620" y="5536758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8100000" flipV="1">
              <a:off x="1871811" y="5577687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8900000" flipV="1">
              <a:off x="1250549" y="544898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18900000" flipV="1">
              <a:off x="1172024" y="545626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8900000" flipV="1">
              <a:off x="1092353" y="545874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rot="18900000" flipV="1">
              <a:off x="1022243" y="545760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18900000" flipV="1">
              <a:off x="939714" y="545626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rot="18900000" flipV="1">
              <a:off x="861189" y="546354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8900000" flipV="1">
              <a:off x="789933" y="545760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18900000" flipV="1">
              <a:off x="772589" y="543376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rot="18900000" flipV="1">
              <a:off x="782235" y="5394425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18900000" flipV="1">
              <a:off x="817458" y="5353450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18900000" flipV="1">
              <a:off x="4119982" y="545323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18900000" flipV="1">
              <a:off x="4045174" y="544935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18900000" flipV="1">
              <a:off x="3969220" y="544811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18900000" flipV="1">
              <a:off x="3899110" y="544698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18900000" flipV="1">
              <a:off x="3812864" y="544935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8900000" flipV="1">
              <a:off x="3738056" y="545292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18900000" flipV="1">
              <a:off x="3663083" y="545069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18900000" flipV="1">
              <a:off x="3589947" y="5449513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18900000" flipV="1">
              <a:off x="3506150" y="544406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18900000" flipV="1">
              <a:off x="3426479" y="5446541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8900000" flipV="1">
              <a:off x="3356369" y="5445405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8100000" flipV="1">
              <a:off x="3330023" y="540588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8100000" flipV="1">
              <a:off x="3329421" y="534952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8100000" flipV="1">
              <a:off x="3332371" y="5291093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8100000" flipV="1">
              <a:off x="4203252" y="546737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8100000" flipV="1">
              <a:off x="4297775" y="5507248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8100000" flipV="1">
              <a:off x="4392463" y="5540463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8100000" flipV="1">
              <a:off x="4480532" y="5584056"/>
              <a:ext cx="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8100000" flipV="1">
              <a:off x="3355327" y="520735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8100000" flipV="1">
              <a:off x="3351445" y="514044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8100000" flipV="1">
              <a:off x="3355327" y="506366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8100000" flipV="1">
              <a:off x="3351445" y="499675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8100000" flipV="1">
              <a:off x="3356142" y="491739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8900000" flipV="1">
              <a:off x="3340161" y="480859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18900000" flipV="1">
              <a:off x="3344043" y="473180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8900000" flipV="1">
              <a:off x="3340161" y="466489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18900000" flipV="1">
              <a:off x="3341141" y="458569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18900000" flipV="1">
              <a:off x="3390852" y="4479481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18900000" flipV="1">
              <a:off x="3289294" y="4148136"/>
              <a:ext cx="10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8900000" flipV="1">
              <a:off x="3308662" y="4111980"/>
              <a:ext cx="9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8900000" flipV="1">
              <a:off x="3315654" y="4069715"/>
              <a:ext cx="90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8900000" flipV="1">
              <a:off x="3335022" y="4033559"/>
              <a:ext cx="79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18900000" flipV="1">
              <a:off x="3391624" y="408405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18900000" flipV="1">
              <a:off x="3403558" y="405533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18900000" flipV="1">
              <a:off x="3413452" y="4012582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8900000" flipV="1">
              <a:off x="3425386" y="3983860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18900000" flipV="1">
              <a:off x="3445084" y="3945259"/>
              <a:ext cx="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8900000" flipV="1">
              <a:off x="3812257" y="4106244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18900000" flipV="1">
              <a:off x="4017803" y="387213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18900000" flipV="1">
              <a:off x="4091456" y="387533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18900000" flipV="1">
              <a:off x="4166523" y="387171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18900000" flipV="1">
              <a:off x="4240176" y="3874917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18900000" flipV="1">
              <a:off x="4311953" y="3875761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18900000" flipV="1">
              <a:off x="4385606" y="3878968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8900000" flipV="1">
              <a:off x="4460673" y="387533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18900000" flipV="1">
              <a:off x="4534326" y="3878546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18900000" flipV="1">
              <a:off x="4614710" y="387213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18900000" flipV="1">
              <a:off x="4688363" y="387533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8900000" flipV="1">
              <a:off x="4763430" y="387171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8100000" flipV="1">
              <a:off x="4821719" y="3881281"/>
              <a:ext cx="34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8100000" flipV="1">
              <a:off x="4847404" y="390121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rot="8100000" flipV="1">
              <a:off x="4890329" y="3917152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rot="8100000" flipV="1">
              <a:off x="4903940" y="3938979"/>
              <a:ext cx="50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8100000" flipV="1">
              <a:off x="4916137" y="3967642"/>
              <a:ext cx="57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8100000" flipV="1">
              <a:off x="4922764" y="3993942"/>
              <a:ext cx="64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18900000" flipV="1">
              <a:off x="5272969" y="3882597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18900000" flipV="1">
              <a:off x="5363852" y="391715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18900000" flipV="1">
              <a:off x="5444420" y="3949444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8100000" flipV="1">
              <a:off x="4957303" y="415294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8100000" flipV="1">
              <a:off x="4960568" y="4219363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8100000" flipV="1">
              <a:off x="4957303" y="428574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8100000" flipV="1">
              <a:off x="4958999" y="428453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8100000" flipV="1">
              <a:off x="4955734" y="435092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rot="8100000" flipV="1">
              <a:off x="4958999" y="441734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8100000" flipV="1">
              <a:off x="4961851" y="447939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8100000" flipV="1">
              <a:off x="4958586" y="454578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8100000" flipV="1">
              <a:off x="4961851" y="461219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8100000" flipV="1">
              <a:off x="4958586" y="467858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8100000" flipV="1">
              <a:off x="4954451" y="468246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8100000" flipV="1">
              <a:off x="4956354" y="475146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8100000" flipV="1">
              <a:off x="5002990" y="4806502"/>
              <a:ext cx="34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8100000" flipV="1">
              <a:off x="5081332" y="484170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8100000" flipV="1">
              <a:off x="5173516" y="4875856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18900000" flipV="1">
              <a:off x="4086804" y="224864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rot="18900000" flipV="1">
              <a:off x="4160457" y="225185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rot="18900000" flipV="1">
              <a:off x="4235524" y="224822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18900000" flipV="1">
              <a:off x="4309177" y="22514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18900000" flipV="1">
              <a:off x="4380954" y="225227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rot="18900000" flipV="1">
              <a:off x="4454607" y="225548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18900000" flipV="1">
              <a:off x="4529674" y="225185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rot="18900000" flipV="1">
              <a:off x="4603327" y="225506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rot="18900000" flipV="1">
              <a:off x="4609903" y="2070457"/>
              <a:ext cx="79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rot="18900000" flipV="1">
              <a:off x="4699372" y="2111848"/>
              <a:ext cx="68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8900000" flipV="1">
              <a:off x="4790255" y="2146403"/>
              <a:ext cx="57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8100000" flipV="1">
              <a:off x="4879658" y="2191107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8100000" flipV="1">
              <a:off x="4970982" y="2220731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rot="8100000" flipV="1">
              <a:off x="5055072" y="224494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8100000" flipV="1">
              <a:off x="5106889" y="2243153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8100000" flipV="1">
              <a:off x="5167493" y="224678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8100000" flipV="1">
              <a:off x="5227991" y="225404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8100000" flipV="1">
              <a:off x="5328004" y="2261244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8100000" flipV="1">
              <a:off x="5404144" y="2289081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8100000" flipV="1">
              <a:off x="5487822" y="2322335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8100000" flipV="1">
              <a:off x="4048298" y="2239469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8100000" flipV="1">
              <a:off x="4001704" y="2229477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8100000" flipV="1">
              <a:off x="3945596" y="2222219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8100000" flipV="1">
              <a:off x="3912969" y="219689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8100000" flipV="1">
              <a:off x="3876679" y="216256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8100000" flipV="1">
              <a:off x="3847762" y="2123670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8100000" flipV="1">
              <a:off x="3814253" y="2083999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8100000" flipV="1">
              <a:off x="3791631" y="2036043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8100000" flipV="1">
              <a:off x="3760956" y="198556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8100000" flipV="1">
              <a:off x="3762151" y="192630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8100000" flipV="1">
              <a:off x="3762151" y="186326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8100000" flipV="1">
              <a:off x="3754893" y="180428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8100000" flipV="1">
              <a:off x="3754893" y="174124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8100000" flipV="1">
              <a:off x="3733135" y="166146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18900000" flipV="1">
              <a:off x="3660856" y="1381232"/>
              <a:ext cx="9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18900000" flipV="1">
              <a:off x="4049721" y="1256340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18900000" flipV="1">
              <a:off x="4174962" y="127460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18900000" flipV="1">
              <a:off x="4267953" y="131028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18900000" flipV="1">
              <a:off x="4347828" y="133460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18900000" flipV="1">
              <a:off x="4431453" y="1368778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8900000" flipV="1">
              <a:off x="3749621" y="1528498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18900000" flipV="1">
              <a:off x="4090651" y="117337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18900000" flipV="1">
              <a:off x="3760164" y="1486418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18900000" flipV="1">
              <a:off x="4117355" y="1131610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18900000" flipV="1">
              <a:off x="3761808" y="1434693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8900000" flipV="1">
              <a:off x="4135340" y="1097161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18900000" flipV="1">
              <a:off x="3767080" y="1374956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18900000" flipV="1">
              <a:off x="3767080" y="1308174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8900000" flipV="1">
              <a:off x="3736405" y="1250818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8900000" flipV="1">
              <a:off x="3690713" y="119129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18900000" flipV="1">
              <a:off x="3655344" y="116226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18900000" flipV="1">
              <a:off x="3604538" y="114548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rot="18900000" flipV="1">
              <a:off x="3609688" y="1126521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rot="18900000" flipV="1">
              <a:off x="3629133" y="1084867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rot="18900000" flipV="1">
              <a:off x="4937129" y="186561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rot="18900000" flipV="1">
              <a:off x="4942636" y="177881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rot="18900000" flipV="1">
              <a:off x="4942636" y="170073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rot="18900000" flipV="1">
              <a:off x="4942636" y="161438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rot="18900000" flipV="1">
              <a:off x="4942636" y="1530556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18900000" flipV="1">
              <a:off x="4942636" y="145155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rot="18900000" flipV="1">
              <a:off x="4942636" y="1380116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rot="18900000" flipV="1">
              <a:off x="4958216" y="1326685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rot="18900000" flipV="1">
              <a:off x="4975646" y="1287580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rot="18900000" flipV="1">
              <a:off x="4988137" y="1254326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8" name="Group 637"/>
          <p:cNvGrpSpPr>
            <a:grpSpLocks noChangeAspect="1"/>
          </p:cNvGrpSpPr>
          <p:nvPr/>
        </p:nvGrpSpPr>
        <p:grpSpPr>
          <a:xfrm>
            <a:off x="2185360" y="1745876"/>
            <a:ext cx="2322000" cy="1705773"/>
            <a:chOff x="555487" y="2282058"/>
            <a:chExt cx="3735662" cy="2744269"/>
          </a:xfrm>
        </p:grpSpPr>
        <p:cxnSp>
          <p:nvCxnSpPr>
            <p:cNvPr id="440" name="Straight Connector 439"/>
            <p:cNvCxnSpPr/>
            <p:nvPr/>
          </p:nvCxnSpPr>
          <p:spPr>
            <a:xfrm rot="10800000">
              <a:off x="2030702" y="5003833"/>
              <a:ext cx="39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rot="10800000">
              <a:off x="2433132" y="5008159"/>
              <a:ext cx="39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rot="16200000">
              <a:off x="4145380" y="2712612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rot="10800000">
              <a:off x="3422248" y="2857496"/>
              <a:ext cx="86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rot="10800000">
              <a:off x="3423980" y="2564414"/>
              <a:ext cx="86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rot="10800000">
              <a:off x="2033853" y="2480134"/>
              <a:ext cx="79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rot="16200000">
              <a:off x="1642050" y="2882859"/>
              <a:ext cx="79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rot="16200000">
              <a:off x="2433024" y="2878517"/>
              <a:ext cx="79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rot="10800000">
              <a:off x="2041527" y="3279169"/>
              <a:ext cx="79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rot="10800000">
              <a:off x="2433376" y="2478292"/>
              <a:ext cx="91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rot="10800000">
              <a:off x="1500167" y="2483278"/>
              <a:ext cx="91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16200000">
              <a:off x="1864080" y="4653657"/>
              <a:ext cx="68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6200000">
              <a:off x="2309640" y="4662939"/>
              <a:ext cx="68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rot="10800000">
              <a:off x="2143108" y="4311657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rot="10800000">
              <a:off x="2432318" y="4310049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rot="16200000">
              <a:off x="1963108" y="4122662"/>
              <a:ext cx="36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rot="16200000">
              <a:off x="2534612" y="4126061"/>
              <a:ext cx="36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 rot="10800000">
              <a:off x="2139710" y="3940812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rot="10800000">
              <a:off x="2428920" y="3939204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 rot="16200000">
              <a:off x="1964678" y="3666926"/>
              <a:ext cx="54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rot="16200000">
              <a:off x="2358084" y="3667142"/>
              <a:ext cx="54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rot="1980000">
              <a:off x="2019591" y="3343062"/>
              <a:ext cx="23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 rot="19620000" flipV="1">
              <a:off x="2609209" y="3343811"/>
              <a:ext cx="23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rot="10800000">
              <a:off x="2230861" y="3405948"/>
              <a:ext cx="39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Arc 470"/>
            <p:cNvSpPr>
              <a:spLocks noChangeAspect="1"/>
            </p:cNvSpPr>
            <p:nvPr/>
          </p:nvSpPr>
          <p:spPr>
            <a:xfrm rot="10800000">
              <a:off x="3348158" y="2385618"/>
              <a:ext cx="180000" cy="180000"/>
            </a:xfrm>
            <a:prstGeom prst="arc">
              <a:avLst>
                <a:gd name="adj1" fmla="val 16269280"/>
                <a:gd name="adj2" fmla="val 21458383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Arc 471"/>
            <p:cNvSpPr>
              <a:spLocks noChangeAspect="1"/>
            </p:cNvSpPr>
            <p:nvPr/>
          </p:nvSpPr>
          <p:spPr>
            <a:xfrm rot="10800000" flipH="1">
              <a:off x="1316588" y="2389158"/>
              <a:ext cx="180000" cy="180000"/>
            </a:xfrm>
            <a:prstGeom prst="arc">
              <a:avLst>
                <a:gd name="adj1" fmla="val 16269280"/>
                <a:gd name="adj2" fmla="val 21458383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3" name="Straight Connector 472"/>
            <p:cNvCxnSpPr/>
            <p:nvPr/>
          </p:nvCxnSpPr>
          <p:spPr>
            <a:xfrm rot="10800000">
              <a:off x="555487" y="2571744"/>
              <a:ext cx="86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6200000">
              <a:off x="417881" y="2712547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557816" y="2854299"/>
              <a:ext cx="90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rot="16200000">
              <a:off x="3323920" y="2946947"/>
              <a:ext cx="18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rot="16200000">
              <a:off x="1363848" y="2944171"/>
              <a:ext cx="18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 rot="16200000" flipH="1">
              <a:off x="847260" y="3816420"/>
              <a:ext cx="1980000" cy="4085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rot="5400000" flipH="1" flipV="1">
              <a:off x="2036585" y="3816250"/>
              <a:ext cx="1980000" cy="4085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>
              <a:off x="1453848" y="3036283"/>
              <a:ext cx="18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>
              <a:off x="3239798" y="3035540"/>
              <a:ext cx="18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4" name="Group 483"/>
            <p:cNvGrpSpPr/>
            <p:nvPr/>
          </p:nvGrpSpPr>
          <p:grpSpPr>
            <a:xfrm>
              <a:off x="918126" y="2450570"/>
              <a:ext cx="222929" cy="504000"/>
              <a:chOff x="3714744" y="961249"/>
              <a:chExt cx="222929" cy="504000"/>
            </a:xfrm>
          </p:grpSpPr>
          <p:cxnSp>
            <p:nvCxnSpPr>
              <p:cNvPr id="485" name="Straight Connector 484"/>
              <p:cNvCxnSpPr/>
              <p:nvPr/>
            </p:nvCxnSpPr>
            <p:spPr>
              <a:xfrm rot="5400000">
                <a:off x="3576022" y="1213249"/>
                <a:ext cx="50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5400000">
                <a:off x="3579744" y="1222448"/>
                <a:ext cx="2700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/>
              <p:nvPr/>
            </p:nvCxnSpPr>
            <p:spPr>
              <a:xfrm rot="5400000">
                <a:off x="3802673" y="1222448"/>
                <a:ext cx="2700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8" name="Group 487"/>
            <p:cNvGrpSpPr/>
            <p:nvPr/>
          </p:nvGrpSpPr>
          <p:grpSpPr>
            <a:xfrm>
              <a:off x="3687984" y="2455628"/>
              <a:ext cx="222929" cy="504000"/>
              <a:chOff x="3714744" y="961249"/>
              <a:chExt cx="222929" cy="504000"/>
            </a:xfrm>
          </p:grpSpPr>
          <p:cxnSp>
            <p:nvCxnSpPr>
              <p:cNvPr id="489" name="Straight Connector 488"/>
              <p:cNvCxnSpPr/>
              <p:nvPr/>
            </p:nvCxnSpPr>
            <p:spPr>
              <a:xfrm rot="5400000">
                <a:off x="3576022" y="1213249"/>
                <a:ext cx="50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5400000">
                <a:off x="3570744" y="1213608"/>
                <a:ext cx="2880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5400000">
                <a:off x="3793673" y="1213608"/>
                <a:ext cx="2880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4" name="Straight Connector 493"/>
            <p:cNvCxnSpPr/>
            <p:nvPr/>
          </p:nvCxnSpPr>
          <p:spPr>
            <a:xfrm rot="16200000">
              <a:off x="2263448" y="4661968"/>
              <a:ext cx="68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rot="16200000">
              <a:off x="1914487" y="4653540"/>
              <a:ext cx="68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>
              <a:off x="1745202" y="2601084"/>
              <a:ext cx="9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>
              <a:off x="1652668" y="2599932"/>
              <a:ext cx="9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 rot="16200000">
              <a:off x="1514306" y="2619647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rot="16200000">
              <a:off x="1700432" y="2616515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>
              <a:off x="3124448" y="2594911"/>
              <a:ext cx="9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>
              <a:off x="3031914" y="2593759"/>
              <a:ext cx="9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rot="16200000">
              <a:off x="2893552" y="2613474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rot="16200000">
              <a:off x="3079678" y="2610342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1743778" y="2694488"/>
              <a:ext cx="7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>
              <a:off x="1675362" y="2695342"/>
              <a:ext cx="7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rot="16200000">
              <a:off x="1509230" y="2644008"/>
              <a:ext cx="32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rot="16200000">
              <a:off x="1651458" y="2647333"/>
              <a:ext cx="32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>
              <a:off x="1649692" y="2746158"/>
              <a:ext cx="18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>
              <a:off x="3122114" y="2689512"/>
              <a:ext cx="7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>
              <a:off x="3053698" y="2690366"/>
              <a:ext cx="72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rot="16200000">
              <a:off x="2887566" y="2639032"/>
              <a:ext cx="32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rot="16200000">
              <a:off x="3029794" y="2642357"/>
              <a:ext cx="32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>
              <a:off x="3028028" y="2741182"/>
              <a:ext cx="18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 rot="5400000">
              <a:off x="1457800" y="2570058"/>
              <a:ext cx="57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rot="5400000">
              <a:off x="2830782" y="2573992"/>
              <a:ext cx="57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 rot="1980000">
              <a:off x="1663995" y="2823865"/>
              <a:ext cx="9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 rot="19620000" flipV="1">
              <a:off x="1730494" y="2823867"/>
              <a:ext cx="9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 rot="1980000">
              <a:off x="3045488" y="2827190"/>
              <a:ext cx="9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 rot="19620000" flipV="1">
              <a:off x="3111987" y="2827192"/>
              <a:ext cx="9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Freeform 521"/>
            <p:cNvSpPr/>
            <p:nvPr/>
          </p:nvSpPr>
          <p:spPr>
            <a:xfrm>
              <a:off x="558437" y="2850969"/>
              <a:ext cx="1387929" cy="1704702"/>
            </a:xfrm>
            <a:custGeom>
              <a:avLst/>
              <a:gdLst>
                <a:gd name="connsiteX0" fmla="*/ 0 w 1387929"/>
                <a:gd name="connsiteY0" fmla="*/ 3265 h 1704702"/>
                <a:gd name="connsiteX1" fmla="*/ 898072 w 1387929"/>
                <a:gd name="connsiteY1" fmla="*/ 0 h 1704702"/>
                <a:gd name="connsiteX2" fmla="*/ 898072 w 1387929"/>
                <a:gd name="connsiteY2" fmla="*/ 186145 h 1704702"/>
                <a:gd name="connsiteX3" fmla="*/ 1077686 w 1387929"/>
                <a:gd name="connsiteY3" fmla="*/ 186145 h 1704702"/>
                <a:gd name="connsiteX4" fmla="*/ 1387929 w 1387929"/>
                <a:gd name="connsiteY4" fmla="*/ 1704702 h 170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929" h="1704702">
                  <a:moveTo>
                    <a:pt x="0" y="3265"/>
                  </a:moveTo>
                  <a:lnTo>
                    <a:pt x="898072" y="0"/>
                  </a:lnTo>
                  <a:lnTo>
                    <a:pt x="898072" y="186145"/>
                  </a:lnTo>
                  <a:lnTo>
                    <a:pt x="1077686" y="186145"/>
                  </a:lnTo>
                  <a:lnTo>
                    <a:pt x="1387929" y="170470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Freeform 522"/>
            <p:cNvSpPr/>
            <p:nvPr/>
          </p:nvSpPr>
          <p:spPr>
            <a:xfrm>
              <a:off x="1900646" y="2854234"/>
              <a:ext cx="2390503" cy="2152106"/>
            </a:xfrm>
            <a:custGeom>
              <a:avLst/>
              <a:gdLst>
                <a:gd name="connsiteX0" fmla="*/ 0 w 2390503"/>
                <a:gd name="connsiteY0" fmla="*/ 1482635 h 2152106"/>
                <a:gd name="connsiteX1" fmla="*/ 140425 w 2390503"/>
                <a:gd name="connsiteY1" fmla="*/ 2148840 h 2152106"/>
                <a:gd name="connsiteX2" fmla="*/ 924197 w 2390503"/>
                <a:gd name="connsiteY2" fmla="*/ 2152106 h 2152106"/>
                <a:gd name="connsiteX3" fmla="*/ 1332411 w 2390503"/>
                <a:gd name="connsiteY3" fmla="*/ 182880 h 2152106"/>
                <a:gd name="connsiteX4" fmla="*/ 1515291 w 2390503"/>
                <a:gd name="connsiteY4" fmla="*/ 182880 h 2152106"/>
                <a:gd name="connsiteX5" fmla="*/ 1512025 w 2390503"/>
                <a:gd name="connsiteY5" fmla="*/ 0 h 2152106"/>
                <a:gd name="connsiteX6" fmla="*/ 2390503 w 2390503"/>
                <a:gd name="connsiteY6" fmla="*/ 0 h 2152106"/>
                <a:gd name="connsiteX7" fmla="*/ 2390503 w 2390503"/>
                <a:gd name="connsiteY7" fmla="*/ 0 h 21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503" h="2152106">
                  <a:moveTo>
                    <a:pt x="0" y="1482635"/>
                  </a:moveTo>
                  <a:lnTo>
                    <a:pt x="140425" y="2148840"/>
                  </a:lnTo>
                  <a:lnTo>
                    <a:pt x="924197" y="2152106"/>
                  </a:lnTo>
                  <a:lnTo>
                    <a:pt x="1332411" y="182880"/>
                  </a:lnTo>
                  <a:lnTo>
                    <a:pt x="1515291" y="182880"/>
                  </a:lnTo>
                  <a:cubicBezTo>
                    <a:pt x="1514202" y="121920"/>
                    <a:pt x="1513114" y="60960"/>
                    <a:pt x="1512025" y="0"/>
                  </a:cubicBezTo>
                  <a:lnTo>
                    <a:pt x="2390503" y="0"/>
                  </a:lnTo>
                  <a:lnTo>
                    <a:pt x="239050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Freeform 523"/>
            <p:cNvSpPr/>
            <p:nvPr/>
          </p:nvSpPr>
          <p:spPr>
            <a:xfrm>
              <a:off x="558437" y="2478677"/>
              <a:ext cx="3729446" cy="378823"/>
            </a:xfrm>
            <a:custGeom>
              <a:avLst/>
              <a:gdLst>
                <a:gd name="connsiteX0" fmla="*/ 0 w 3729446"/>
                <a:gd name="connsiteY0" fmla="*/ 372292 h 378823"/>
                <a:gd name="connsiteX1" fmla="*/ 3266 w 3729446"/>
                <a:gd name="connsiteY1" fmla="*/ 91440 h 378823"/>
                <a:gd name="connsiteX2" fmla="*/ 849086 w 3729446"/>
                <a:gd name="connsiteY2" fmla="*/ 94706 h 378823"/>
                <a:gd name="connsiteX3" fmla="*/ 937260 w 3729446"/>
                <a:gd name="connsiteY3" fmla="*/ 3266 h 378823"/>
                <a:gd name="connsiteX4" fmla="*/ 2785654 w 3729446"/>
                <a:gd name="connsiteY4" fmla="*/ 0 h 378823"/>
                <a:gd name="connsiteX5" fmla="*/ 2873829 w 3729446"/>
                <a:gd name="connsiteY5" fmla="*/ 88174 h 378823"/>
                <a:gd name="connsiteX6" fmla="*/ 3729446 w 3729446"/>
                <a:gd name="connsiteY6" fmla="*/ 84909 h 378823"/>
                <a:gd name="connsiteX7" fmla="*/ 3729446 w 3729446"/>
                <a:gd name="connsiteY7" fmla="*/ 378823 h 378823"/>
                <a:gd name="connsiteX0" fmla="*/ 0 w 3729446"/>
                <a:gd name="connsiteY0" fmla="*/ 372292 h 378823"/>
                <a:gd name="connsiteX1" fmla="*/ 3266 w 3729446"/>
                <a:gd name="connsiteY1" fmla="*/ 91440 h 378823"/>
                <a:gd name="connsiteX2" fmla="*/ 849086 w 3729446"/>
                <a:gd name="connsiteY2" fmla="*/ 94706 h 378823"/>
                <a:gd name="connsiteX3" fmla="*/ 937260 w 3729446"/>
                <a:gd name="connsiteY3" fmla="*/ 3266 h 378823"/>
                <a:gd name="connsiteX4" fmla="*/ 2785654 w 3729446"/>
                <a:gd name="connsiteY4" fmla="*/ 0 h 378823"/>
                <a:gd name="connsiteX5" fmla="*/ 2873829 w 3729446"/>
                <a:gd name="connsiteY5" fmla="*/ 88174 h 378823"/>
                <a:gd name="connsiteX6" fmla="*/ 3729446 w 3729446"/>
                <a:gd name="connsiteY6" fmla="*/ 84909 h 378823"/>
                <a:gd name="connsiteX7" fmla="*/ 3729446 w 3729446"/>
                <a:gd name="connsiteY7" fmla="*/ 378823 h 378823"/>
                <a:gd name="connsiteX0" fmla="*/ 0 w 3729446"/>
                <a:gd name="connsiteY0" fmla="*/ 372292 h 378823"/>
                <a:gd name="connsiteX1" fmla="*/ 3266 w 3729446"/>
                <a:gd name="connsiteY1" fmla="*/ 91440 h 378823"/>
                <a:gd name="connsiteX2" fmla="*/ 849086 w 3729446"/>
                <a:gd name="connsiteY2" fmla="*/ 94706 h 378823"/>
                <a:gd name="connsiteX3" fmla="*/ 937260 w 3729446"/>
                <a:gd name="connsiteY3" fmla="*/ 3266 h 378823"/>
                <a:gd name="connsiteX4" fmla="*/ 2785654 w 3729446"/>
                <a:gd name="connsiteY4" fmla="*/ 0 h 378823"/>
                <a:gd name="connsiteX5" fmla="*/ 2873829 w 3729446"/>
                <a:gd name="connsiteY5" fmla="*/ 88174 h 378823"/>
                <a:gd name="connsiteX6" fmla="*/ 3729446 w 3729446"/>
                <a:gd name="connsiteY6" fmla="*/ 84909 h 378823"/>
                <a:gd name="connsiteX7" fmla="*/ 3729446 w 3729446"/>
                <a:gd name="connsiteY7" fmla="*/ 378823 h 378823"/>
                <a:gd name="connsiteX0" fmla="*/ 0 w 3729446"/>
                <a:gd name="connsiteY0" fmla="*/ 372292 h 378823"/>
                <a:gd name="connsiteX1" fmla="*/ 3266 w 3729446"/>
                <a:gd name="connsiteY1" fmla="*/ 91440 h 378823"/>
                <a:gd name="connsiteX2" fmla="*/ 849086 w 3729446"/>
                <a:gd name="connsiteY2" fmla="*/ 94706 h 378823"/>
                <a:gd name="connsiteX3" fmla="*/ 937260 w 3729446"/>
                <a:gd name="connsiteY3" fmla="*/ 3266 h 378823"/>
                <a:gd name="connsiteX4" fmla="*/ 2785654 w 3729446"/>
                <a:gd name="connsiteY4" fmla="*/ 0 h 378823"/>
                <a:gd name="connsiteX5" fmla="*/ 2873829 w 3729446"/>
                <a:gd name="connsiteY5" fmla="*/ 88174 h 378823"/>
                <a:gd name="connsiteX6" fmla="*/ 3729446 w 3729446"/>
                <a:gd name="connsiteY6" fmla="*/ 84909 h 378823"/>
                <a:gd name="connsiteX7" fmla="*/ 3729446 w 3729446"/>
                <a:gd name="connsiteY7" fmla="*/ 378823 h 378823"/>
                <a:gd name="connsiteX0" fmla="*/ 0 w 3729446"/>
                <a:gd name="connsiteY0" fmla="*/ 372292 h 378823"/>
                <a:gd name="connsiteX1" fmla="*/ 3266 w 3729446"/>
                <a:gd name="connsiteY1" fmla="*/ 91440 h 378823"/>
                <a:gd name="connsiteX2" fmla="*/ 849086 w 3729446"/>
                <a:gd name="connsiteY2" fmla="*/ 94706 h 378823"/>
                <a:gd name="connsiteX3" fmla="*/ 937260 w 3729446"/>
                <a:gd name="connsiteY3" fmla="*/ 3266 h 378823"/>
                <a:gd name="connsiteX4" fmla="*/ 2785654 w 3729446"/>
                <a:gd name="connsiteY4" fmla="*/ 0 h 378823"/>
                <a:gd name="connsiteX5" fmla="*/ 2873829 w 3729446"/>
                <a:gd name="connsiteY5" fmla="*/ 88174 h 378823"/>
                <a:gd name="connsiteX6" fmla="*/ 3729446 w 3729446"/>
                <a:gd name="connsiteY6" fmla="*/ 84909 h 378823"/>
                <a:gd name="connsiteX7" fmla="*/ 3729446 w 3729446"/>
                <a:gd name="connsiteY7" fmla="*/ 378823 h 378823"/>
                <a:gd name="connsiteX0" fmla="*/ 0 w 3729446"/>
                <a:gd name="connsiteY0" fmla="*/ 372292 h 378823"/>
                <a:gd name="connsiteX1" fmla="*/ 3266 w 3729446"/>
                <a:gd name="connsiteY1" fmla="*/ 91440 h 378823"/>
                <a:gd name="connsiteX2" fmla="*/ 849086 w 3729446"/>
                <a:gd name="connsiteY2" fmla="*/ 94706 h 378823"/>
                <a:gd name="connsiteX3" fmla="*/ 937260 w 3729446"/>
                <a:gd name="connsiteY3" fmla="*/ 3266 h 378823"/>
                <a:gd name="connsiteX4" fmla="*/ 2785654 w 3729446"/>
                <a:gd name="connsiteY4" fmla="*/ 0 h 378823"/>
                <a:gd name="connsiteX5" fmla="*/ 2873829 w 3729446"/>
                <a:gd name="connsiteY5" fmla="*/ 88174 h 378823"/>
                <a:gd name="connsiteX6" fmla="*/ 3729446 w 3729446"/>
                <a:gd name="connsiteY6" fmla="*/ 84909 h 378823"/>
                <a:gd name="connsiteX7" fmla="*/ 3729446 w 3729446"/>
                <a:gd name="connsiteY7" fmla="*/ 378823 h 3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9446" h="378823">
                  <a:moveTo>
                    <a:pt x="0" y="372292"/>
                  </a:moveTo>
                  <a:cubicBezTo>
                    <a:pt x="1089" y="278675"/>
                    <a:pt x="2177" y="185057"/>
                    <a:pt x="3266" y="91440"/>
                  </a:cubicBezTo>
                  <a:lnTo>
                    <a:pt x="849086" y="94706"/>
                  </a:lnTo>
                  <a:cubicBezTo>
                    <a:pt x="942180" y="65865"/>
                    <a:pt x="917014" y="53548"/>
                    <a:pt x="937260" y="3266"/>
                  </a:cubicBezTo>
                  <a:lnTo>
                    <a:pt x="2785654" y="0"/>
                  </a:lnTo>
                  <a:cubicBezTo>
                    <a:pt x="2812128" y="73981"/>
                    <a:pt x="2830510" y="76526"/>
                    <a:pt x="2873829" y="88174"/>
                  </a:cubicBezTo>
                  <a:lnTo>
                    <a:pt x="3729446" y="84909"/>
                  </a:lnTo>
                  <a:lnTo>
                    <a:pt x="3729446" y="37882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2036815" y="2478847"/>
              <a:ext cx="203682" cy="2526518"/>
            </a:xfrm>
            <a:custGeom>
              <a:avLst/>
              <a:gdLst>
                <a:gd name="connsiteX0" fmla="*/ 0 w 203682"/>
                <a:gd name="connsiteY0" fmla="*/ 0 h 2526518"/>
                <a:gd name="connsiteX1" fmla="*/ 0 w 203682"/>
                <a:gd name="connsiteY1" fmla="*/ 801726 h 2526518"/>
                <a:gd name="connsiteX2" fmla="*/ 203682 w 203682"/>
                <a:gd name="connsiteY2" fmla="*/ 936069 h 2526518"/>
                <a:gd name="connsiteX3" fmla="*/ 203682 w 203682"/>
                <a:gd name="connsiteY3" fmla="*/ 1464774 h 2526518"/>
                <a:gd name="connsiteX4" fmla="*/ 108341 w 203682"/>
                <a:gd name="connsiteY4" fmla="*/ 1460440 h 2526518"/>
                <a:gd name="connsiteX5" fmla="*/ 108341 w 203682"/>
                <a:gd name="connsiteY5" fmla="*/ 1833134 h 2526518"/>
                <a:gd name="connsiteX6" fmla="*/ 177680 w 203682"/>
                <a:gd name="connsiteY6" fmla="*/ 1833134 h 2526518"/>
                <a:gd name="connsiteX7" fmla="*/ 173346 w 203682"/>
                <a:gd name="connsiteY7" fmla="*/ 2526518 h 252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682" h="2526518">
                  <a:moveTo>
                    <a:pt x="0" y="0"/>
                  </a:moveTo>
                  <a:lnTo>
                    <a:pt x="0" y="801726"/>
                  </a:lnTo>
                  <a:lnTo>
                    <a:pt x="203682" y="936069"/>
                  </a:lnTo>
                  <a:lnTo>
                    <a:pt x="203682" y="1464774"/>
                  </a:lnTo>
                  <a:lnTo>
                    <a:pt x="108341" y="1460440"/>
                  </a:lnTo>
                  <a:lnTo>
                    <a:pt x="108341" y="1833134"/>
                  </a:lnTo>
                  <a:lnTo>
                    <a:pt x="177680" y="1833134"/>
                  </a:lnTo>
                  <a:cubicBezTo>
                    <a:pt x="176235" y="2064262"/>
                    <a:pt x="174791" y="2295390"/>
                    <a:pt x="173346" y="2526518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Freeform 525"/>
            <p:cNvSpPr/>
            <p:nvPr/>
          </p:nvSpPr>
          <p:spPr>
            <a:xfrm flipH="1">
              <a:off x="2627802" y="2478636"/>
              <a:ext cx="203682" cy="2526518"/>
            </a:xfrm>
            <a:custGeom>
              <a:avLst/>
              <a:gdLst>
                <a:gd name="connsiteX0" fmla="*/ 0 w 203682"/>
                <a:gd name="connsiteY0" fmla="*/ 0 h 2526518"/>
                <a:gd name="connsiteX1" fmla="*/ 0 w 203682"/>
                <a:gd name="connsiteY1" fmla="*/ 801726 h 2526518"/>
                <a:gd name="connsiteX2" fmla="*/ 203682 w 203682"/>
                <a:gd name="connsiteY2" fmla="*/ 936069 h 2526518"/>
                <a:gd name="connsiteX3" fmla="*/ 203682 w 203682"/>
                <a:gd name="connsiteY3" fmla="*/ 1464774 h 2526518"/>
                <a:gd name="connsiteX4" fmla="*/ 108341 w 203682"/>
                <a:gd name="connsiteY4" fmla="*/ 1460440 h 2526518"/>
                <a:gd name="connsiteX5" fmla="*/ 108341 w 203682"/>
                <a:gd name="connsiteY5" fmla="*/ 1833134 h 2526518"/>
                <a:gd name="connsiteX6" fmla="*/ 177680 w 203682"/>
                <a:gd name="connsiteY6" fmla="*/ 1833134 h 2526518"/>
                <a:gd name="connsiteX7" fmla="*/ 173346 w 203682"/>
                <a:gd name="connsiteY7" fmla="*/ 2526518 h 252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682" h="2526518">
                  <a:moveTo>
                    <a:pt x="0" y="0"/>
                  </a:moveTo>
                  <a:lnTo>
                    <a:pt x="0" y="801726"/>
                  </a:lnTo>
                  <a:lnTo>
                    <a:pt x="203682" y="936069"/>
                  </a:lnTo>
                  <a:lnTo>
                    <a:pt x="203682" y="1464774"/>
                  </a:lnTo>
                  <a:lnTo>
                    <a:pt x="108341" y="1460440"/>
                  </a:lnTo>
                  <a:lnTo>
                    <a:pt x="108341" y="1833134"/>
                  </a:lnTo>
                  <a:lnTo>
                    <a:pt x="177680" y="1833134"/>
                  </a:lnTo>
                  <a:cubicBezTo>
                    <a:pt x="176235" y="2064262"/>
                    <a:pt x="174791" y="2295390"/>
                    <a:pt x="173346" y="2526518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7" name="Straight Connector 526"/>
            <p:cNvCxnSpPr>
              <a:stCxn id="525" idx="1"/>
              <a:endCxn id="526" idx="1"/>
            </p:cNvCxnSpPr>
            <p:nvPr/>
          </p:nvCxnSpPr>
          <p:spPr>
            <a:xfrm flipV="1">
              <a:off x="2036815" y="3280362"/>
              <a:ext cx="794669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>
              <a:stCxn id="525" idx="2"/>
              <a:endCxn id="526" idx="2"/>
            </p:cNvCxnSpPr>
            <p:nvPr/>
          </p:nvCxnSpPr>
          <p:spPr>
            <a:xfrm flipV="1">
              <a:off x="2240497" y="3414705"/>
              <a:ext cx="387305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>
              <a:stCxn id="525" idx="3"/>
              <a:endCxn id="526" idx="3"/>
            </p:cNvCxnSpPr>
            <p:nvPr/>
          </p:nvCxnSpPr>
          <p:spPr>
            <a:xfrm flipV="1">
              <a:off x="2240497" y="3943410"/>
              <a:ext cx="387305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>
              <a:stCxn id="525" idx="6"/>
              <a:endCxn id="526" idx="6"/>
            </p:cNvCxnSpPr>
            <p:nvPr/>
          </p:nvCxnSpPr>
          <p:spPr>
            <a:xfrm flipV="1">
              <a:off x="2214495" y="4311770"/>
              <a:ext cx="439309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rot="5400000" flipV="1">
              <a:off x="1922419" y="4654155"/>
              <a:ext cx="684000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 rot="5400000" flipV="1">
              <a:off x="2266396" y="4667867"/>
              <a:ext cx="684000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 rot="5400000" flipV="1">
              <a:off x="789434" y="2715348"/>
              <a:ext cx="270000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 rot="5400000" flipV="1">
              <a:off x="1007870" y="2710973"/>
              <a:ext cx="270000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 rot="5400000" flipV="1">
              <a:off x="3558180" y="2711724"/>
              <a:ext cx="270000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rot="5400000" flipV="1">
              <a:off x="3776616" y="2707349"/>
              <a:ext cx="270000" cy="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7" name="Group 536"/>
            <p:cNvGrpSpPr/>
            <p:nvPr/>
          </p:nvGrpSpPr>
          <p:grpSpPr>
            <a:xfrm>
              <a:off x="1648960" y="2474097"/>
              <a:ext cx="186126" cy="351625"/>
              <a:chOff x="1142590" y="3369398"/>
              <a:chExt cx="186126" cy="351625"/>
            </a:xfrm>
          </p:grpSpPr>
          <p:cxnSp>
            <p:nvCxnSpPr>
              <p:cNvPr id="538" name="Straight Connector 537"/>
              <p:cNvCxnSpPr/>
              <p:nvPr/>
            </p:nvCxnSpPr>
            <p:spPr>
              <a:xfrm rot="16200000">
                <a:off x="1007590" y="3516803"/>
                <a:ext cx="2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 rot="16200000">
                <a:off x="1193716" y="3513671"/>
                <a:ext cx="2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16200000">
                <a:off x="1002514" y="3541164"/>
                <a:ext cx="32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>
                <a:off x="1144742" y="3531398"/>
                <a:ext cx="32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>
                <a:off x="1142976" y="3643314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980000">
                <a:off x="1157279" y="3721021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9620000" flipV="1">
                <a:off x="1223778" y="3721023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5" name="Group 544"/>
            <p:cNvGrpSpPr/>
            <p:nvPr/>
          </p:nvGrpSpPr>
          <p:grpSpPr>
            <a:xfrm>
              <a:off x="3029954" y="2476212"/>
              <a:ext cx="186126" cy="351625"/>
              <a:chOff x="1142590" y="3369398"/>
              <a:chExt cx="186126" cy="351625"/>
            </a:xfrm>
          </p:grpSpPr>
          <p:cxnSp>
            <p:nvCxnSpPr>
              <p:cNvPr id="546" name="Straight Connector 545"/>
              <p:cNvCxnSpPr/>
              <p:nvPr/>
            </p:nvCxnSpPr>
            <p:spPr>
              <a:xfrm rot="16200000">
                <a:off x="1007590" y="3516803"/>
                <a:ext cx="2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>
                <a:off x="1193716" y="3513671"/>
                <a:ext cx="2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16200000">
                <a:off x="1005473" y="3535246"/>
                <a:ext cx="32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6200000">
                <a:off x="1144742" y="3531398"/>
                <a:ext cx="32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>
                <a:off x="1142976" y="3643314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 rot="1980000">
                <a:off x="1157279" y="3721021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 rot="19620000" flipV="1">
                <a:off x="1223778" y="3721023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3" name="Straight Connector 552"/>
            <p:cNvCxnSpPr/>
            <p:nvPr/>
          </p:nvCxnSpPr>
          <p:spPr>
            <a:xfrm rot="2700000" flipV="1">
              <a:off x="4033768" y="267356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 rot="2700000" flipV="1">
              <a:off x="4161634" y="2614634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 rot="2700000" flipV="1">
              <a:off x="3876224" y="2751369"/>
              <a:ext cx="30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 rot="13500000" flipV="1">
              <a:off x="3901476" y="270682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 rot="2700000" flipV="1">
              <a:off x="3895936" y="2805642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rot="2700000" flipV="1">
              <a:off x="3427540" y="2683942"/>
              <a:ext cx="30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rot="2700000" flipV="1">
              <a:off x="3558042" y="2618645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rot="13500000" flipV="1">
              <a:off x="3163158" y="2696873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 rot="13500000" flipV="1">
              <a:off x="3190336" y="2666285"/>
              <a:ext cx="52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rot="13500000" flipV="1">
              <a:off x="3182855" y="275210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rot="2700000" flipV="1">
              <a:off x="3128454" y="2925885"/>
              <a:ext cx="30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 rot="13500000" flipV="1">
              <a:off x="3175474" y="2840106"/>
              <a:ext cx="27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rot="13500000" flipV="1">
              <a:off x="2759855" y="2880577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rot="13500000" flipV="1">
              <a:off x="2732942" y="2806537"/>
              <a:ext cx="64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rot="13500000" flipV="1">
              <a:off x="2756235" y="2959452"/>
              <a:ext cx="52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rot="13500000" flipV="1">
              <a:off x="2787235" y="257806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rot="13500000" flipV="1">
              <a:off x="2906896" y="2530221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rot="13500000" flipV="1">
              <a:off x="2768425" y="3129265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rot="13500000" flipV="1">
              <a:off x="2760421" y="3050949"/>
              <a:ext cx="50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rot="13500000" flipV="1">
              <a:off x="2771174" y="3206485"/>
              <a:ext cx="45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 rot="13500000" flipV="1">
              <a:off x="2785711" y="337382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rot="13500000" flipV="1">
              <a:off x="2773696" y="3291500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rot="13500000" flipV="1">
              <a:off x="2757732" y="3438319"/>
              <a:ext cx="41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rot="13500000" flipV="1">
              <a:off x="2696404" y="3493113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rot="13500000" flipV="1">
              <a:off x="2572665" y="3603179"/>
              <a:ext cx="57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rot="13500000" flipV="1">
              <a:off x="2622106" y="3546308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 rot="13500000" flipV="1">
              <a:off x="2544686" y="3667671"/>
              <a:ext cx="59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rot="13500000" flipV="1">
              <a:off x="2540804" y="3742827"/>
              <a:ext cx="57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rot="13500000" flipV="1">
              <a:off x="2558917" y="3826411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rot="13500000" flipV="1">
              <a:off x="2559045" y="3906661"/>
              <a:ext cx="52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rot="13500000" flipV="1">
              <a:off x="2669777" y="4116198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rot="13500000" flipV="1">
              <a:off x="2546203" y="3985312"/>
              <a:ext cx="52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rot="13500000" flipV="1">
              <a:off x="2683879" y="4195771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 rot="13500000" flipV="1">
              <a:off x="2668418" y="4268734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rot="13500000" flipV="1">
              <a:off x="2686531" y="435231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rot="13500000" flipV="1">
              <a:off x="2667284" y="442219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rot="13500000" flipV="1">
              <a:off x="2609012" y="4561726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rot="13500000" flipV="1">
              <a:off x="2596997" y="4479399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rot="13500000" flipV="1">
              <a:off x="2623114" y="464129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rot="13500000" flipV="1">
              <a:off x="2613949" y="471486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rot="13500000" flipV="1">
              <a:off x="2628051" y="4794433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rot="13500000" flipV="1">
              <a:off x="2616826" y="4872330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rot="13500000" flipV="1">
              <a:off x="2639845" y="4981924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rot="13500000" flipV="1">
              <a:off x="2629341" y="4936327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rot="2700000" flipV="1">
              <a:off x="1828813" y="4448286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rot="2700000" flipV="1">
              <a:off x="1812444" y="4362090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rot="2700000" flipV="1">
              <a:off x="1864404" y="455072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rot="2700000" flipV="1">
              <a:off x="1902337" y="4750174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rot="2700000" flipV="1">
              <a:off x="1872604" y="465190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rot="2700000" flipV="1">
              <a:off x="1936961" y="4855126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rot="2700000" flipV="1">
              <a:off x="1993945" y="4933339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 rot="13500000" flipV="1">
              <a:off x="1674480" y="3809729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 rot="13500000" flipV="1">
              <a:off x="1658111" y="3726858"/>
              <a:ext cx="57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 rot="13500000" flipV="1">
              <a:off x="1703421" y="3905515"/>
              <a:ext cx="50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 rot="13500000" flipV="1">
              <a:off x="1774372" y="4125603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 rot="13500000" flipV="1">
              <a:off x="1742349" y="4019429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rot="13500000" flipV="1">
              <a:off x="1782971" y="4258123"/>
              <a:ext cx="50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13500000" flipV="1">
              <a:off x="1554916" y="3469360"/>
              <a:ext cx="79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13500000" flipV="1">
              <a:off x="1583857" y="3565146"/>
              <a:ext cx="75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rot="13500000" flipV="1">
              <a:off x="1622785" y="3679060"/>
              <a:ext cx="72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rot="13500000" flipV="1">
              <a:off x="1123465" y="3025819"/>
              <a:ext cx="12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 rot="13500000" flipV="1">
              <a:off x="1029494" y="3070693"/>
              <a:ext cx="140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rot="13500000" flipV="1">
              <a:off x="1286843" y="3270378"/>
              <a:ext cx="11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 rot="13500000" flipV="1">
              <a:off x="1269297" y="2882264"/>
              <a:ext cx="90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rot="13500000" flipV="1">
              <a:off x="1700518" y="2970096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 rot="13500000" flipV="1">
              <a:off x="1757844" y="2913334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 rot="13500000" flipV="1">
              <a:off x="1789147" y="283857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rot="13500000" flipV="1">
              <a:off x="1809333" y="2759347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 rot="13500000" flipV="1">
              <a:off x="1793049" y="267138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 rot="13500000" flipV="1">
              <a:off x="1798555" y="258883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rot="13500000" flipV="1">
              <a:off x="1908858" y="2534132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 rot="13500000" flipV="1">
              <a:off x="1452946" y="262093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 rot="13500000" flipV="1">
              <a:off x="1461884" y="255007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 rot="13500000" flipV="1">
              <a:off x="1574936" y="2509713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rot="13500000" flipV="1">
              <a:off x="1080053" y="270682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rot="2700000" flipV="1">
              <a:off x="1100799" y="275830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 rot="2700000" flipV="1">
              <a:off x="1121887" y="2788806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rot="2700000" flipV="1">
              <a:off x="885202" y="2591122"/>
              <a:ext cx="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rot="2700000" flipV="1">
              <a:off x="794623" y="2625981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 rot="2700000" flipV="1">
              <a:off x="683760" y="267356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 rot="2700000" flipV="1">
              <a:off x="584918" y="271175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 rot="2700000" flipV="1">
              <a:off x="513480" y="271175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 rot="2700000" flipV="1">
              <a:off x="529296" y="274500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 rot="2700000" flipV="1">
              <a:off x="538462" y="2784910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/>
            <p:nvPr/>
          </p:nvCxnSpPr>
          <p:spPr>
            <a:xfrm rot="2700000" flipV="1">
              <a:off x="544303" y="2821489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7" name="Group 666"/>
          <p:cNvGrpSpPr>
            <a:grpSpLocks noChangeAspect="1"/>
          </p:cNvGrpSpPr>
          <p:nvPr/>
        </p:nvGrpSpPr>
        <p:grpSpPr>
          <a:xfrm rot="10800000" flipH="1">
            <a:off x="3190402" y="620329"/>
            <a:ext cx="324000" cy="2880109"/>
            <a:chOff x="714348" y="745330"/>
            <a:chExt cx="583178" cy="5184000"/>
          </a:xfrm>
        </p:grpSpPr>
        <p:cxnSp>
          <p:nvCxnSpPr>
            <p:cNvPr id="639" name="Straight Connector 638"/>
            <p:cNvCxnSpPr/>
            <p:nvPr/>
          </p:nvCxnSpPr>
          <p:spPr>
            <a:xfrm rot="5400000">
              <a:off x="-1587187" y="3337330"/>
              <a:ext cx="51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/>
            <p:nvPr/>
          </p:nvCxnSpPr>
          <p:spPr>
            <a:xfrm rot="10800000">
              <a:off x="1009526" y="816769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>
            <a:xfrm rot="10800000">
              <a:off x="714348" y="816769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 rot="16200000">
              <a:off x="1205278" y="906768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 rot="16200000">
              <a:off x="629061" y="906768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>
              <a:off x="719061" y="992982"/>
              <a:ext cx="57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rot="16200000">
              <a:off x="1182923" y="1015219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 rot="16200000">
              <a:off x="769635" y="1018287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>
              <a:off x="777121" y="1039791"/>
              <a:ext cx="45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/>
            <p:nvPr/>
          </p:nvCxnSpPr>
          <p:spPr>
            <a:xfrm rot="16200000">
              <a:off x="779923" y="1492358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 rot="16200000">
              <a:off x="332334" y="1486889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/>
            <p:cNvCxnSpPr/>
            <p:nvPr/>
          </p:nvCxnSpPr>
          <p:spPr>
            <a:xfrm>
              <a:off x="781790" y="1945261"/>
              <a:ext cx="45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/>
            <p:cNvCxnSpPr/>
            <p:nvPr/>
          </p:nvCxnSpPr>
          <p:spPr>
            <a:xfrm rot="16200000">
              <a:off x="740148" y="149308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/>
            <p:cNvCxnSpPr/>
            <p:nvPr/>
          </p:nvCxnSpPr>
          <p:spPr>
            <a:xfrm rot="16200000">
              <a:off x="376425" y="1490881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/>
            <p:cNvCxnSpPr/>
            <p:nvPr/>
          </p:nvCxnSpPr>
          <p:spPr>
            <a:xfrm rot="16200000">
              <a:off x="-391415" y="3545605"/>
              <a:ext cx="32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/>
            <p:cNvCxnSpPr/>
            <p:nvPr/>
          </p:nvCxnSpPr>
          <p:spPr>
            <a:xfrm rot="16200000">
              <a:off x="-804703" y="3548673"/>
              <a:ext cx="32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/>
            <p:cNvCxnSpPr/>
            <p:nvPr/>
          </p:nvCxnSpPr>
          <p:spPr>
            <a:xfrm>
              <a:off x="805589" y="5147324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/>
            <p:cNvCxnSpPr/>
            <p:nvPr/>
          </p:nvCxnSpPr>
          <p:spPr>
            <a:xfrm>
              <a:off x="1001745" y="5580764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/>
            <p:cNvCxnSpPr/>
            <p:nvPr/>
          </p:nvCxnSpPr>
          <p:spPr>
            <a:xfrm>
              <a:off x="890677" y="5580764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 rot="16200000">
              <a:off x="672337" y="5362570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/>
            <p:cNvCxnSpPr/>
            <p:nvPr/>
          </p:nvCxnSpPr>
          <p:spPr>
            <a:xfrm rot="16200000">
              <a:off x="897067" y="5362874"/>
              <a:ext cx="43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/>
            <p:cNvCxnSpPr/>
            <p:nvPr/>
          </p:nvCxnSpPr>
          <p:spPr>
            <a:xfrm>
              <a:off x="1007662" y="5828824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/>
            <p:cNvCxnSpPr/>
            <p:nvPr/>
          </p:nvCxnSpPr>
          <p:spPr>
            <a:xfrm>
              <a:off x="919130" y="5828824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/>
            <p:cNvCxnSpPr/>
            <p:nvPr/>
          </p:nvCxnSpPr>
          <p:spPr>
            <a:xfrm rot="16200000">
              <a:off x="793130" y="5706322"/>
              <a:ext cx="25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/>
            <p:cNvCxnSpPr/>
            <p:nvPr/>
          </p:nvCxnSpPr>
          <p:spPr>
            <a:xfrm rot="16200000">
              <a:off x="970194" y="5703473"/>
              <a:ext cx="25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/>
            <p:nvPr/>
          </p:nvCxnSpPr>
          <p:spPr>
            <a:xfrm rot="16200000">
              <a:off x="818391" y="5697775"/>
              <a:ext cx="25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 rot="16200000">
              <a:off x="947497" y="5702824"/>
              <a:ext cx="25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Arc 665"/>
            <p:cNvSpPr/>
            <p:nvPr/>
          </p:nvSpPr>
          <p:spPr>
            <a:xfrm>
              <a:off x="921979" y="5814389"/>
              <a:ext cx="172800" cy="36000"/>
            </a:xfrm>
            <a:prstGeom prst="arc">
              <a:avLst>
                <a:gd name="adj1" fmla="val 139582"/>
                <a:gd name="adj2" fmla="val 1082739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0" name="Group 709"/>
          <p:cNvGrpSpPr>
            <a:grpSpLocks noChangeAspect="1"/>
          </p:cNvGrpSpPr>
          <p:nvPr/>
        </p:nvGrpSpPr>
        <p:grpSpPr>
          <a:xfrm>
            <a:off x="2899070" y="3472953"/>
            <a:ext cx="918000" cy="695296"/>
            <a:chOff x="6303962" y="2514598"/>
            <a:chExt cx="2840038" cy="2151063"/>
          </a:xfrm>
        </p:grpSpPr>
        <p:sp>
          <p:nvSpPr>
            <p:cNvPr id="668" name="Line 5"/>
            <p:cNvSpPr>
              <a:spLocks noChangeShapeType="1"/>
            </p:cNvSpPr>
            <p:nvPr/>
          </p:nvSpPr>
          <p:spPr bwMode="auto">
            <a:xfrm flipH="1">
              <a:off x="7621587" y="3279773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9" name="Line 6"/>
            <p:cNvSpPr>
              <a:spLocks noChangeShapeType="1"/>
            </p:cNvSpPr>
            <p:nvPr/>
          </p:nvSpPr>
          <p:spPr bwMode="auto">
            <a:xfrm>
              <a:off x="9143999" y="2833685"/>
              <a:ext cx="0" cy="206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0" name="Line 7"/>
            <p:cNvSpPr>
              <a:spLocks noChangeShapeType="1"/>
            </p:cNvSpPr>
            <p:nvPr/>
          </p:nvSpPr>
          <p:spPr bwMode="auto">
            <a:xfrm flipH="1">
              <a:off x="6459537" y="4516435"/>
              <a:ext cx="12652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1" name="Line 8"/>
            <p:cNvSpPr>
              <a:spLocks noChangeShapeType="1"/>
            </p:cNvSpPr>
            <p:nvPr/>
          </p:nvSpPr>
          <p:spPr bwMode="auto">
            <a:xfrm flipH="1">
              <a:off x="6303962" y="2833685"/>
              <a:ext cx="14208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2" name="Freeform 671"/>
            <p:cNvSpPr>
              <a:spLocks/>
            </p:cNvSpPr>
            <p:nvPr/>
          </p:nvSpPr>
          <p:spPr bwMode="auto">
            <a:xfrm>
              <a:off x="6376987" y="3113085"/>
              <a:ext cx="73025" cy="30163"/>
            </a:xfrm>
            <a:custGeom>
              <a:avLst/>
              <a:gdLst>
                <a:gd name="T0" fmla="*/ 0 w 46"/>
                <a:gd name="T1" fmla="*/ 0 h 19"/>
                <a:gd name="T2" fmla="*/ 6 w 46"/>
                <a:gd name="T3" fmla="*/ 5 h 19"/>
                <a:gd name="T4" fmla="*/ 12 w 46"/>
                <a:gd name="T5" fmla="*/ 9 h 19"/>
                <a:gd name="T6" fmla="*/ 18 w 46"/>
                <a:gd name="T7" fmla="*/ 13 h 19"/>
                <a:gd name="T8" fmla="*/ 25 w 46"/>
                <a:gd name="T9" fmla="*/ 15 h 19"/>
                <a:gd name="T10" fmla="*/ 31 w 46"/>
                <a:gd name="T11" fmla="*/ 17 h 19"/>
                <a:gd name="T12" fmla="*/ 39 w 46"/>
                <a:gd name="T13" fmla="*/ 18 h 19"/>
                <a:gd name="T14" fmla="*/ 46 w 46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6" y="5"/>
                  </a:lnTo>
                  <a:lnTo>
                    <a:pt x="12" y="9"/>
                  </a:lnTo>
                  <a:lnTo>
                    <a:pt x="18" y="13"/>
                  </a:lnTo>
                  <a:lnTo>
                    <a:pt x="25" y="15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6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3" name="Line 10"/>
            <p:cNvSpPr>
              <a:spLocks noChangeShapeType="1"/>
            </p:cNvSpPr>
            <p:nvPr/>
          </p:nvSpPr>
          <p:spPr bwMode="auto">
            <a:xfrm>
              <a:off x="7724774" y="2730498"/>
              <a:ext cx="547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4" name="Line 11"/>
            <p:cNvSpPr>
              <a:spLocks noChangeShapeType="1"/>
            </p:cNvSpPr>
            <p:nvPr/>
          </p:nvSpPr>
          <p:spPr bwMode="auto">
            <a:xfrm flipV="1">
              <a:off x="6459537" y="3246435"/>
              <a:ext cx="0" cy="127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5" name="Line 12"/>
            <p:cNvSpPr>
              <a:spLocks noChangeShapeType="1"/>
            </p:cNvSpPr>
            <p:nvPr/>
          </p:nvSpPr>
          <p:spPr bwMode="auto">
            <a:xfrm flipV="1">
              <a:off x="7621587" y="3143248"/>
              <a:ext cx="0" cy="137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6" name="Line 13"/>
            <p:cNvSpPr>
              <a:spLocks noChangeShapeType="1"/>
            </p:cNvSpPr>
            <p:nvPr/>
          </p:nvSpPr>
          <p:spPr bwMode="auto">
            <a:xfrm>
              <a:off x="6303962" y="2833685"/>
              <a:ext cx="0" cy="206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7" name="Freeform 676"/>
            <p:cNvSpPr>
              <a:spLocks/>
            </p:cNvSpPr>
            <p:nvPr/>
          </p:nvSpPr>
          <p:spPr bwMode="auto">
            <a:xfrm>
              <a:off x="8999537" y="3113085"/>
              <a:ext cx="73025" cy="30163"/>
            </a:xfrm>
            <a:custGeom>
              <a:avLst/>
              <a:gdLst>
                <a:gd name="T0" fmla="*/ 0 w 46"/>
                <a:gd name="T1" fmla="*/ 19 h 19"/>
                <a:gd name="T2" fmla="*/ 7 w 46"/>
                <a:gd name="T3" fmla="*/ 18 h 19"/>
                <a:gd name="T4" fmla="*/ 15 w 46"/>
                <a:gd name="T5" fmla="*/ 17 h 19"/>
                <a:gd name="T6" fmla="*/ 21 w 46"/>
                <a:gd name="T7" fmla="*/ 15 h 19"/>
                <a:gd name="T8" fmla="*/ 28 w 46"/>
                <a:gd name="T9" fmla="*/ 13 h 19"/>
                <a:gd name="T10" fmla="*/ 34 w 46"/>
                <a:gd name="T11" fmla="*/ 9 h 19"/>
                <a:gd name="T12" fmla="*/ 40 w 46"/>
                <a:gd name="T13" fmla="*/ 5 h 19"/>
                <a:gd name="T14" fmla="*/ 46 w 46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9">
                  <a:moveTo>
                    <a:pt x="0" y="19"/>
                  </a:moveTo>
                  <a:lnTo>
                    <a:pt x="7" y="18"/>
                  </a:lnTo>
                  <a:lnTo>
                    <a:pt x="15" y="17"/>
                  </a:lnTo>
                  <a:lnTo>
                    <a:pt x="21" y="15"/>
                  </a:lnTo>
                  <a:lnTo>
                    <a:pt x="28" y="13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8" name="Line 15"/>
            <p:cNvSpPr>
              <a:spLocks noChangeShapeType="1"/>
            </p:cNvSpPr>
            <p:nvPr/>
          </p:nvSpPr>
          <p:spPr bwMode="auto">
            <a:xfrm>
              <a:off x="8272462" y="2730498"/>
              <a:ext cx="0" cy="10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9" name="Line 16"/>
            <p:cNvSpPr>
              <a:spLocks noChangeShapeType="1"/>
            </p:cNvSpPr>
            <p:nvPr/>
          </p:nvSpPr>
          <p:spPr bwMode="auto">
            <a:xfrm flipH="1">
              <a:off x="6450012" y="3143248"/>
              <a:ext cx="1274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0" name="Line 17"/>
            <p:cNvSpPr>
              <a:spLocks noChangeShapeType="1"/>
            </p:cNvSpPr>
            <p:nvPr/>
          </p:nvSpPr>
          <p:spPr bwMode="auto">
            <a:xfrm flipH="1">
              <a:off x="6303962" y="3040060"/>
              <a:ext cx="14208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1" name="Line 18"/>
            <p:cNvSpPr>
              <a:spLocks noChangeShapeType="1"/>
            </p:cNvSpPr>
            <p:nvPr/>
          </p:nvSpPr>
          <p:spPr bwMode="auto">
            <a:xfrm flipH="1">
              <a:off x="7177087" y="2730498"/>
              <a:ext cx="547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2" name="Freeform 681"/>
            <p:cNvSpPr>
              <a:spLocks/>
            </p:cNvSpPr>
            <p:nvPr/>
          </p:nvSpPr>
          <p:spPr bwMode="auto">
            <a:xfrm>
              <a:off x="8888412" y="3143248"/>
              <a:ext cx="101600" cy="103188"/>
            </a:xfrm>
            <a:custGeom>
              <a:avLst/>
              <a:gdLst>
                <a:gd name="T0" fmla="*/ 64 w 64"/>
                <a:gd name="T1" fmla="*/ 65 h 65"/>
                <a:gd name="T2" fmla="*/ 64 w 64"/>
                <a:gd name="T3" fmla="*/ 58 h 65"/>
                <a:gd name="T4" fmla="*/ 63 w 64"/>
                <a:gd name="T5" fmla="*/ 51 h 65"/>
                <a:gd name="T6" fmla="*/ 61 w 64"/>
                <a:gd name="T7" fmla="*/ 45 h 65"/>
                <a:gd name="T8" fmla="*/ 59 w 64"/>
                <a:gd name="T9" fmla="*/ 38 h 65"/>
                <a:gd name="T10" fmla="*/ 56 w 64"/>
                <a:gd name="T11" fmla="*/ 32 h 65"/>
                <a:gd name="T12" fmla="*/ 52 w 64"/>
                <a:gd name="T13" fmla="*/ 27 h 65"/>
                <a:gd name="T14" fmla="*/ 48 w 64"/>
                <a:gd name="T15" fmla="*/ 21 h 65"/>
                <a:gd name="T16" fmla="*/ 43 w 64"/>
                <a:gd name="T17" fmla="*/ 16 h 65"/>
                <a:gd name="T18" fmla="*/ 38 w 64"/>
                <a:gd name="T19" fmla="*/ 12 h 65"/>
                <a:gd name="T20" fmla="*/ 32 w 64"/>
                <a:gd name="T21" fmla="*/ 9 h 65"/>
                <a:gd name="T22" fmla="*/ 26 w 64"/>
                <a:gd name="T23" fmla="*/ 6 h 65"/>
                <a:gd name="T24" fmla="*/ 20 w 64"/>
                <a:gd name="T25" fmla="*/ 3 h 65"/>
                <a:gd name="T26" fmla="*/ 13 w 64"/>
                <a:gd name="T27" fmla="*/ 1 h 65"/>
                <a:gd name="T28" fmla="*/ 7 w 64"/>
                <a:gd name="T29" fmla="*/ 0 h 65"/>
                <a:gd name="T30" fmla="*/ 0 w 64"/>
                <a:gd name="T3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5">
                  <a:moveTo>
                    <a:pt x="64" y="65"/>
                  </a:moveTo>
                  <a:lnTo>
                    <a:pt x="64" y="58"/>
                  </a:lnTo>
                  <a:lnTo>
                    <a:pt x="63" y="51"/>
                  </a:lnTo>
                  <a:lnTo>
                    <a:pt x="61" y="45"/>
                  </a:lnTo>
                  <a:lnTo>
                    <a:pt x="59" y="38"/>
                  </a:lnTo>
                  <a:lnTo>
                    <a:pt x="56" y="32"/>
                  </a:lnTo>
                  <a:lnTo>
                    <a:pt x="52" y="27"/>
                  </a:lnTo>
                  <a:lnTo>
                    <a:pt x="48" y="21"/>
                  </a:lnTo>
                  <a:lnTo>
                    <a:pt x="43" y="16"/>
                  </a:lnTo>
                  <a:lnTo>
                    <a:pt x="38" y="12"/>
                  </a:lnTo>
                  <a:lnTo>
                    <a:pt x="32" y="9"/>
                  </a:lnTo>
                  <a:lnTo>
                    <a:pt x="26" y="6"/>
                  </a:lnTo>
                  <a:lnTo>
                    <a:pt x="20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3" name="Line 20"/>
            <p:cNvSpPr>
              <a:spLocks noChangeShapeType="1"/>
            </p:cNvSpPr>
            <p:nvPr/>
          </p:nvSpPr>
          <p:spPr bwMode="auto">
            <a:xfrm>
              <a:off x="7724774" y="3279773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4" name="Freeform 683"/>
            <p:cNvSpPr>
              <a:spLocks/>
            </p:cNvSpPr>
            <p:nvPr/>
          </p:nvSpPr>
          <p:spPr bwMode="auto">
            <a:xfrm>
              <a:off x="6459537" y="3143248"/>
              <a:ext cx="101600" cy="103188"/>
            </a:xfrm>
            <a:custGeom>
              <a:avLst/>
              <a:gdLst>
                <a:gd name="T0" fmla="*/ 64 w 64"/>
                <a:gd name="T1" fmla="*/ 0 h 65"/>
                <a:gd name="T2" fmla="*/ 57 w 64"/>
                <a:gd name="T3" fmla="*/ 0 h 65"/>
                <a:gd name="T4" fmla="*/ 51 w 64"/>
                <a:gd name="T5" fmla="*/ 1 h 65"/>
                <a:gd name="T6" fmla="*/ 44 w 64"/>
                <a:gd name="T7" fmla="*/ 3 h 65"/>
                <a:gd name="T8" fmla="*/ 38 w 64"/>
                <a:gd name="T9" fmla="*/ 6 h 65"/>
                <a:gd name="T10" fmla="*/ 32 w 64"/>
                <a:gd name="T11" fmla="*/ 9 h 65"/>
                <a:gd name="T12" fmla="*/ 26 w 64"/>
                <a:gd name="T13" fmla="*/ 12 h 65"/>
                <a:gd name="T14" fmla="*/ 21 w 64"/>
                <a:gd name="T15" fmla="*/ 16 h 65"/>
                <a:gd name="T16" fmla="*/ 16 w 64"/>
                <a:gd name="T17" fmla="*/ 21 h 65"/>
                <a:gd name="T18" fmla="*/ 12 w 64"/>
                <a:gd name="T19" fmla="*/ 27 h 65"/>
                <a:gd name="T20" fmla="*/ 8 w 64"/>
                <a:gd name="T21" fmla="*/ 32 h 65"/>
                <a:gd name="T22" fmla="*/ 5 w 64"/>
                <a:gd name="T23" fmla="*/ 38 h 65"/>
                <a:gd name="T24" fmla="*/ 3 w 64"/>
                <a:gd name="T25" fmla="*/ 45 h 65"/>
                <a:gd name="T26" fmla="*/ 1 w 64"/>
                <a:gd name="T27" fmla="*/ 51 h 65"/>
                <a:gd name="T28" fmla="*/ 0 w 64"/>
                <a:gd name="T29" fmla="*/ 58 h 65"/>
                <a:gd name="T30" fmla="*/ 0 w 64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5">
                  <a:moveTo>
                    <a:pt x="64" y="0"/>
                  </a:moveTo>
                  <a:lnTo>
                    <a:pt x="57" y="0"/>
                  </a:lnTo>
                  <a:lnTo>
                    <a:pt x="51" y="1"/>
                  </a:lnTo>
                  <a:lnTo>
                    <a:pt x="44" y="3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2" y="27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6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5" name="Line 22"/>
            <p:cNvSpPr>
              <a:spLocks noChangeShapeType="1"/>
            </p:cNvSpPr>
            <p:nvPr/>
          </p:nvSpPr>
          <p:spPr bwMode="auto">
            <a:xfrm flipH="1" flipV="1">
              <a:off x="6303962" y="3040060"/>
              <a:ext cx="73025" cy="73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6" name="Line 23"/>
            <p:cNvSpPr>
              <a:spLocks noChangeShapeType="1"/>
            </p:cNvSpPr>
            <p:nvPr/>
          </p:nvSpPr>
          <p:spPr bwMode="auto">
            <a:xfrm>
              <a:off x="7177087" y="2730498"/>
              <a:ext cx="0" cy="10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7" name="Line 24"/>
            <p:cNvSpPr>
              <a:spLocks noChangeShapeType="1"/>
            </p:cNvSpPr>
            <p:nvPr/>
          </p:nvSpPr>
          <p:spPr bwMode="auto">
            <a:xfrm flipV="1">
              <a:off x="7827962" y="3143248"/>
              <a:ext cx="0" cy="137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8" name="Line 25"/>
            <p:cNvSpPr>
              <a:spLocks noChangeShapeType="1"/>
            </p:cNvSpPr>
            <p:nvPr/>
          </p:nvSpPr>
          <p:spPr bwMode="auto">
            <a:xfrm flipV="1">
              <a:off x="9072562" y="3040060"/>
              <a:ext cx="71438" cy="73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9" name="Line 26"/>
            <p:cNvSpPr>
              <a:spLocks noChangeShapeType="1"/>
            </p:cNvSpPr>
            <p:nvPr/>
          </p:nvSpPr>
          <p:spPr bwMode="auto">
            <a:xfrm>
              <a:off x="7724774" y="2833685"/>
              <a:ext cx="1419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0" name="Line 27"/>
            <p:cNvSpPr>
              <a:spLocks noChangeShapeType="1"/>
            </p:cNvSpPr>
            <p:nvPr/>
          </p:nvSpPr>
          <p:spPr bwMode="auto">
            <a:xfrm>
              <a:off x="7724774" y="3040060"/>
              <a:ext cx="1419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1" name="Line 28"/>
            <p:cNvSpPr>
              <a:spLocks noChangeShapeType="1"/>
            </p:cNvSpPr>
            <p:nvPr/>
          </p:nvSpPr>
          <p:spPr bwMode="auto">
            <a:xfrm>
              <a:off x="7724774" y="3143248"/>
              <a:ext cx="1274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2" name="Line 29"/>
            <p:cNvSpPr>
              <a:spLocks noChangeShapeType="1"/>
            </p:cNvSpPr>
            <p:nvPr/>
          </p:nvSpPr>
          <p:spPr bwMode="auto">
            <a:xfrm flipV="1">
              <a:off x="8990012" y="3246435"/>
              <a:ext cx="0" cy="127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3" name="Line 30"/>
            <p:cNvSpPr>
              <a:spLocks noChangeShapeType="1"/>
            </p:cNvSpPr>
            <p:nvPr/>
          </p:nvSpPr>
          <p:spPr bwMode="auto">
            <a:xfrm>
              <a:off x="7724774" y="4516435"/>
              <a:ext cx="12652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4" name="Line 31"/>
            <p:cNvSpPr>
              <a:spLocks noChangeShapeType="1"/>
            </p:cNvSpPr>
            <p:nvPr/>
          </p:nvSpPr>
          <p:spPr bwMode="auto">
            <a:xfrm>
              <a:off x="7724774" y="2514598"/>
              <a:ext cx="0" cy="215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51" name="Group 750"/>
          <p:cNvGrpSpPr>
            <a:grpSpLocks noChangeAspect="1"/>
          </p:cNvGrpSpPr>
          <p:nvPr/>
        </p:nvGrpSpPr>
        <p:grpSpPr>
          <a:xfrm>
            <a:off x="2797067" y="4039662"/>
            <a:ext cx="1116000" cy="532902"/>
            <a:chOff x="6010799" y="2058128"/>
            <a:chExt cx="1844446" cy="880739"/>
          </a:xfrm>
        </p:grpSpPr>
        <p:cxnSp>
          <p:nvCxnSpPr>
            <p:cNvPr id="711" name="Straight Connector 710"/>
            <p:cNvCxnSpPr/>
            <p:nvPr/>
          </p:nvCxnSpPr>
          <p:spPr>
            <a:xfrm rot="10800000">
              <a:off x="6935176" y="2926884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/>
            <p:cNvCxnSpPr/>
            <p:nvPr/>
          </p:nvCxnSpPr>
          <p:spPr>
            <a:xfrm rot="10800000">
              <a:off x="6131208" y="2926884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/>
            <p:cNvCxnSpPr/>
            <p:nvPr/>
          </p:nvCxnSpPr>
          <p:spPr>
            <a:xfrm rot="10800000">
              <a:off x="6010799" y="2083910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 rot="10800000">
              <a:off x="6937245" y="2083917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 rot="16200000">
              <a:off x="5966375" y="213585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 rot="16200000">
              <a:off x="7801245" y="213315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 rot="16200000">
              <a:off x="5780733" y="2554411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 rot="16200000">
              <a:off x="7371419" y="2561441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>
              <a:off x="6030337" y="2193454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>
              <a:off x="7743616" y="2196626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 rot="16200000">
              <a:off x="5865673" y="2524051"/>
              <a:ext cx="77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 rot="16200000">
              <a:off x="7238655" y="2531661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/>
            <p:cNvCxnSpPr/>
            <p:nvPr/>
          </p:nvCxnSpPr>
          <p:spPr>
            <a:xfrm rot="10800000">
              <a:off x="6245454" y="2143116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 rot="10800000">
              <a:off x="6929454" y="2143116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 rot="13500000">
              <a:off x="6167149" y="21121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 rot="8100000" flipV="1">
              <a:off x="7596085" y="2117337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 rot="3600000" flipV="1">
              <a:off x="6136703" y="2147901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/>
            <p:cNvCxnSpPr/>
            <p:nvPr/>
          </p:nvCxnSpPr>
          <p:spPr>
            <a:xfrm rot="3600000" flipV="1">
              <a:off x="6055354" y="2194665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>
            <a:xfrm rot="3600000" flipV="1">
              <a:off x="5979295" y="224573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/>
            <p:cNvCxnSpPr/>
            <p:nvPr/>
          </p:nvCxnSpPr>
          <p:spPr>
            <a:xfrm rot="3600000" flipV="1">
              <a:off x="6086733" y="2393391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/>
            <p:cNvCxnSpPr/>
            <p:nvPr/>
          </p:nvCxnSpPr>
          <p:spPr>
            <a:xfrm rot="3600000" flipV="1">
              <a:off x="5999630" y="2148299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/>
            <p:cNvCxnSpPr/>
            <p:nvPr/>
          </p:nvCxnSpPr>
          <p:spPr>
            <a:xfrm rot="3600000" flipV="1">
              <a:off x="6086733" y="2477618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/>
            <p:cNvCxnSpPr/>
            <p:nvPr/>
          </p:nvCxnSpPr>
          <p:spPr>
            <a:xfrm rot="3600000" flipV="1">
              <a:off x="6086733" y="255538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/>
            <p:cNvCxnSpPr/>
            <p:nvPr/>
          </p:nvCxnSpPr>
          <p:spPr>
            <a:xfrm rot="3600000" flipV="1">
              <a:off x="6086733" y="2639609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 rot="3600000" flipV="1">
              <a:off x="6086733" y="2723767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/>
            <p:cNvCxnSpPr/>
            <p:nvPr/>
          </p:nvCxnSpPr>
          <p:spPr>
            <a:xfrm rot="3600000" flipV="1">
              <a:off x="6086733" y="280799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/>
            <p:cNvCxnSpPr/>
            <p:nvPr/>
          </p:nvCxnSpPr>
          <p:spPr>
            <a:xfrm rot="3600000" flipV="1">
              <a:off x="6102989" y="286686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 rot="14400000" flipV="1">
              <a:off x="7623225" y="2141509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/>
            <p:nvPr/>
          </p:nvCxnSpPr>
          <p:spPr>
            <a:xfrm rot="14400000" flipV="1">
              <a:off x="7595876" y="2219449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/>
            <p:cNvCxnSpPr/>
            <p:nvPr/>
          </p:nvCxnSpPr>
          <p:spPr>
            <a:xfrm rot="14400000" flipV="1">
              <a:off x="7555817" y="227051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 rot="3600000" flipV="1">
              <a:off x="7573255" y="2386999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 rot="3600000" flipV="1">
              <a:off x="7573255" y="247122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/>
            <p:cNvCxnSpPr/>
            <p:nvPr/>
          </p:nvCxnSpPr>
          <p:spPr>
            <a:xfrm rot="3600000" flipV="1">
              <a:off x="7573255" y="2548990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 rot="3600000" flipV="1">
              <a:off x="7573255" y="2633217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 rot="3600000" flipV="1">
              <a:off x="7573255" y="2717375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 rot="3600000" flipV="1">
              <a:off x="7573255" y="280160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rot="3600000" flipV="1">
              <a:off x="7589511" y="2860475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 rot="14400000" flipV="1">
              <a:off x="7676369" y="214150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 rot="14400000" flipV="1">
              <a:off x="7735521" y="214150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 rot="14400000" flipV="1">
              <a:off x="7809623" y="2109061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5" name="Group 814"/>
          <p:cNvGrpSpPr>
            <a:grpSpLocks noChangeAspect="1"/>
          </p:cNvGrpSpPr>
          <p:nvPr/>
        </p:nvGrpSpPr>
        <p:grpSpPr>
          <a:xfrm>
            <a:off x="2776111" y="1550819"/>
            <a:ext cx="1152000" cy="693552"/>
            <a:chOff x="6002734" y="3411752"/>
            <a:chExt cx="1834890" cy="1104682"/>
          </a:xfrm>
        </p:grpSpPr>
        <p:cxnSp>
          <p:nvCxnSpPr>
            <p:cNvPr id="752" name="Straight Connector 751"/>
            <p:cNvCxnSpPr/>
            <p:nvPr/>
          </p:nvCxnSpPr>
          <p:spPr>
            <a:xfrm rot="10800000">
              <a:off x="6002734" y="3466162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rot="10800000">
              <a:off x="6919624" y="3466170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rot="16200000">
              <a:off x="5896728" y="3579828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rot="16200000">
              <a:off x="7711862" y="3578487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rot="10800000">
              <a:off x="6523420" y="4500570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 rot="10800000">
              <a:off x="6929454" y="4500570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rot="16200000">
              <a:off x="6929416" y="4101263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 rot="16200000">
              <a:off x="6121799" y="4103318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7322233" y="3702786"/>
              <a:ext cx="5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/>
            <p:nvPr/>
          </p:nvCxnSpPr>
          <p:spPr>
            <a:xfrm>
              <a:off x="6020666" y="3699069"/>
              <a:ext cx="5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/>
            <p:nvPr/>
          </p:nvCxnSpPr>
          <p:spPr>
            <a:xfrm rot="16200000">
              <a:off x="6261228" y="3923418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/>
            <p:nvPr/>
          </p:nvCxnSpPr>
          <p:spPr>
            <a:xfrm rot="16200000">
              <a:off x="6675061" y="3925610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 rot="1800000">
              <a:off x="7113551" y="4439987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rot="19800000" flipV="1">
              <a:off x="6512792" y="4440220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 rot="10800000">
              <a:off x="6713942" y="4383753"/>
              <a:ext cx="41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rot="16200000">
              <a:off x="7393668" y="3582489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 rot="16200000">
              <a:off x="7572810" y="3583170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/>
            <p:nvPr/>
          </p:nvCxnSpPr>
          <p:spPr>
            <a:xfrm rot="16200000">
              <a:off x="6040254" y="3574673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/>
            <p:nvPr/>
          </p:nvCxnSpPr>
          <p:spPr>
            <a:xfrm rot="16200000">
              <a:off x="6219396" y="3575354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>
            <a:xfrm rot="18000000">
              <a:off x="5957855" y="3577362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>
            <a:xfrm rot="18000000">
              <a:off x="6020693" y="3618054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>
            <a:xfrm rot="18000000">
              <a:off x="6109156" y="3662315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 rot="18000000">
              <a:off x="5981530" y="3529775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 rot="18000000">
              <a:off x="6281796" y="3574859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 rot="18000000">
              <a:off x="6333284" y="3584375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/>
            <p:nvPr/>
          </p:nvCxnSpPr>
          <p:spPr>
            <a:xfrm rot="18000000">
              <a:off x="6305471" y="3527272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>
            <a:xfrm rot="18000000">
              <a:off x="6396458" y="3575290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>
            <a:xfrm rot="18000000">
              <a:off x="6447946" y="358480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 rot="18000000">
              <a:off x="6449164" y="362122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 rot="18000000">
              <a:off x="6434497" y="3704051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/>
            <p:nvPr/>
          </p:nvCxnSpPr>
          <p:spPr>
            <a:xfrm rot="18000000">
              <a:off x="6430921" y="3799866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/>
            <p:nvPr/>
          </p:nvCxnSpPr>
          <p:spPr>
            <a:xfrm rot="18000000">
              <a:off x="6431172" y="3892365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 rot="18000000">
              <a:off x="6440896" y="3971467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/>
            <p:nvPr/>
          </p:nvCxnSpPr>
          <p:spPr>
            <a:xfrm rot="18000000">
              <a:off x="6441147" y="4063966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/>
            <p:cNvCxnSpPr/>
            <p:nvPr/>
          </p:nvCxnSpPr>
          <p:spPr>
            <a:xfrm rot="18000000">
              <a:off x="6437571" y="4159781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/>
            <p:cNvCxnSpPr/>
            <p:nvPr/>
          </p:nvCxnSpPr>
          <p:spPr>
            <a:xfrm rot="18000000">
              <a:off x="6437822" y="425228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/>
            <p:cNvCxnSpPr/>
            <p:nvPr/>
          </p:nvCxnSpPr>
          <p:spPr>
            <a:xfrm rot="7200000">
              <a:off x="7034376" y="406626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/>
            <p:cNvCxnSpPr/>
            <p:nvPr/>
          </p:nvCxnSpPr>
          <p:spPr>
            <a:xfrm rot="7200000">
              <a:off x="7034627" y="415876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/>
            <p:cNvCxnSpPr/>
            <p:nvPr/>
          </p:nvCxnSpPr>
          <p:spPr>
            <a:xfrm rot="7200000">
              <a:off x="7058051" y="4238996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/>
            <p:cNvCxnSpPr/>
            <p:nvPr/>
          </p:nvCxnSpPr>
          <p:spPr>
            <a:xfrm rot="7200000">
              <a:off x="7112302" y="430031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/>
            <p:cNvCxnSpPr/>
            <p:nvPr/>
          </p:nvCxnSpPr>
          <p:spPr>
            <a:xfrm rot="7200000">
              <a:off x="7019701" y="3658966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/>
            <p:cNvCxnSpPr/>
            <p:nvPr/>
          </p:nvCxnSpPr>
          <p:spPr>
            <a:xfrm rot="7200000">
              <a:off x="6992952" y="3704701"/>
              <a:ext cx="57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/>
            <p:nvPr/>
          </p:nvCxnSpPr>
          <p:spPr>
            <a:xfrm rot="7200000">
              <a:off x="6962376" y="3753752"/>
              <a:ext cx="68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/>
            <p:cNvCxnSpPr/>
            <p:nvPr/>
          </p:nvCxnSpPr>
          <p:spPr>
            <a:xfrm rot="7200000">
              <a:off x="7034627" y="397095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/>
            <p:cNvCxnSpPr/>
            <p:nvPr/>
          </p:nvCxnSpPr>
          <p:spPr>
            <a:xfrm rot="18000000">
              <a:off x="7325152" y="3598565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/>
            <p:nvPr/>
          </p:nvCxnSpPr>
          <p:spPr>
            <a:xfrm rot="18000000">
              <a:off x="7406966" y="363867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 rot="18000000">
              <a:off x="7658905" y="353006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/>
            <p:cNvCxnSpPr/>
            <p:nvPr/>
          </p:nvCxnSpPr>
          <p:spPr>
            <a:xfrm rot="18000000">
              <a:off x="7651442" y="356878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/>
            <p:cNvCxnSpPr/>
            <p:nvPr/>
          </p:nvCxnSpPr>
          <p:spPr>
            <a:xfrm rot="7200000">
              <a:off x="7688217" y="3610045"/>
              <a:ext cx="19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/>
            <p:nvPr/>
          </p:nvCxnSpPr>
          <p:spPr>
            <a:xfrm rot="7200000">
              <a:off x="7061375" y="3606463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/>
            <p:cNvCxnSpPr/>
            <p:nvPr/>
          </p:nvCxnSpPr>
          <p:spPr>
            <a:xfrm rot="7200000">
              <a:off x="7070376" y="3573212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/>
            <p:cNvCxnSpPr/>
            <p:nvPr/>
          </p:nvCxnSpPr>
          <p:spPr>
            <a:xfrm rot="18000000">
              <a:off x="7776318" y="3665549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/>
            <p:cNvCxnSpPr/>
            <p:nvPr/>
          </p:nvCxnSpPr>
          <p:spPr>
            <a:xfrm rot="7200000">
              <a:off x="6436434" y="4336434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/>
            <p:cNvCxnSpPr/>
            <p:nvPr/>
          </p:nvCxnSpPr>
          <p:spPr>
            <a:xfrm rot="7200000">
              <a:off x="7187815" y="4359523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/>
            <p:nvPr/>
          </p:nvCxnSpPr>
          <p:spPr>
            <a:xfrm rot="7200000">
              <a:off x="6574078" y="4344725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/>
            <p:cNvCxnSpPr/>
            <p:nvPr/>
          </p:nvCxnSpPr>
          <p:spPr>
            <a:xfrm rot="7200000">
              <a:off x="7246925" y="4414999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/>
            <p:cNvCxnSpPr/>
            <p:nvPr/>
          </p:nvCxnSpPr>
          <p:spPr>
            <a:xfrm rot="18000000">
              <a:off x="7097938" y="3528524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5" name="Group 914"/>
          <p:cNvGrpSpPr>
            <a:grpSpLocks noChangeAspect="1"/>
          </p:cNvGrpSpPr>
          <p:nvPr/>
        </p:nvGrpSpPr>
        <p:grpSpPr>
          <a:xfrm>
            <a:off x="2450952" y="1224535"/>
            <a:ext cx="1800000" cy="481575"/>
            <a:chOff x="5672756" y="295456"/>
            <a:chExt cx="2963432" cy="792848"/>
          </a:xfrm>
        </p:grpSpPr>
        <p:cxnSp>
          <p:nvCxnSpPr>
            <p:cNvPr id="817" name="Straight Connector 816"/>
            <p:cNvCxnSpPr/>
            <p:nvPr/>
          </p:nvCxnSpPr>
          <p:spPr>
            <a:xfrm rot="5400000">
              <a:off x="5509068" y="673456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/>
            <p:cNvCxnSpPr/>
            <p:nvPr/>
          </p:nvCxnSpPr>
          <p:spPr>
            <a:xfrm rot="5400000">
              <a:off x="8041924" y="673456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" name="Oval 818"/>
            <p:cNvSpPr>
              <a:spLocks noChangeAspect="1"/>
            </p:cNvSpPr>
            <p:nvPr/>
          </p:nvSpPr>
          <p:spPr>
            <a:xfrm>
              <a:off x="5672756" y="410496"/>
              <a:ext cx="432000" cy="432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>
              <a:spLocks noChangeAspect="1"/>
            </p:cNvSpPr>
            <p:nvPr/>
          </p:nvSpPr>
          <p:spPr>
            <a:xfrm>
              <a:off x="8204188" y="413532"/>
              <a:ext cx="432000" cy="432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2" name="Straight Connector 821"/>
            <p:cNvCxnSpPr/>
            <p:nvPr/>
          </p:nvCxnSpPr>
          <p:spPr>
            <a:xfrm rot="5400000">
              <a:off x="6776918" y="710304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 rot="16200000">
              <a:off x="6936538" y="505486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/>
            <p:cNvCxnSpPr/>
            <p:nvPr/>
          </p:nvCxnSpPr>
          <p:spPr>
            <a:xfrm rot="16200000">
              <a:off x="6936538" y="744259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/>
            <p:cNvCxnSpPr/>
            <p:nvPr/>
          </p:nvCxnSpPr>
          <p:spPr>
            <a:xfrm rot="16200000">
              <a:off x="7150852" y="508618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/>
            <p:cNvCxnSpPr/>
            <p:nvPr/>
          </p:nvCxnSpPr>
          <p:spPr>
            <a:xfrm rot="16200000">
              <a:off x="7150852" y="741127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/>
            <p:cNvCxnSpPr/>
            <p:nvPr/>
          </p:nvCxnSpPr>
          <p:spPr>
            <a:xfrm>
              <a:off x="6920058" y="385354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/>
            <p:cNvCxnSpPr/>
            <p:nvPr/>
          </p:nvCxnSpPr>
          <p:spPr>
            <a:xfrm>
              <a:off x="7157936" y="385354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/>
            <p:cNvCxnSpPr/>
            <p:nvPr/>
          </p:nvCxnSpPr>
          <p:spPr>
            <a:xfrm>
              <a:off x="6920058" y="857232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/>
            <p:cNvCxnSpPr/>
            <p:nvPr/>
          </p:nvCxnSpPr>
          <p:spPr>
            <a:xfrm>
              <a:off x="7157936" y="857232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5" name="Arc 834"/>
            <p:cNvSpPr>
              <a:spLocks noChangeAspect="1"/>
            </p:cNvSpPr>
            <p:nvPr/>
          </p:nvSpPr>
          <p:spPr>
            <a:xfrm>
              <a:off x="7308568" y="549556"/>
              <a:ext cx="144000" cy="144000"/>
            </a:xfrm>
            <a:prstGeom prst="arc">
              <a:avLst>
                <a:gd name="adj1" fmla="val 16200000"/>
                <a:gd name="adj2" fmla="val 514678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6" name="Straight Connector 835"/>
            <p:cNvCxnSpPr/>
            <p:nvPr/>
          </p:nvCxnSpPr>
          <p:spPr>
            <a:xfrm rot="5400000">
              <a:off x="7304672" y="465756"/>
              <a:ext cx="16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/>
            <p:cNvCxnSpPr/>
            <p:nvPr/>
          </p:nvCxnSpPr>
          <p:spPr>
            <a:xfrm rot="5400000">
              <a:off x="7310936" y="773432"/>
              <a:ext cx="16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8" name="Arc 837"/>
            <p:cNvSpPr>
              <a:spLocks noChangeAspect="1"/>
            </p:cNvSpPr>
            <p:nvPr/>
          </p:nvSpPr>
          <p:spPr>
            <a:xfrm flipH="1">
              <a:off x="6843552" y="550155"/>
              <a:ext cx="144000" cy="144000"/>
            </a:xfrm>
            <a:prstGeom prst="arc">
              <a:avLst>
                <a:gd name="adj1" fmla="val 16200000"/>
                <a:gd name="adj2" fmla="val 514678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9" name="Straight Connector 838"/>
            <p:cNvCxnSpPr/>
            <p:nvPr/>
          </p:nvCxnSpPr>
          <p:spPr>
            <a:xfrm rot="16200000" flipH="1">
              <a:off x="6839656" y="466355"/>
              <a:ext cx="16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/>
            <p:cNvCxnSpPr/>
            <p:nvPr/>
          </p:nvCxnSpPr>
          <p:spPr>
            <a:xfrm rot="16200000" flipH="1">
              <a:off x="6845920" y="774031"/>
              <a:ext cx="16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/>
            <p:cNvCxnSpPr/>
            <p:nvPr/>
          </p:nvCxnSpPr>
          <p:spPr>
            <a:xfrm rot="10800000">
              <a:off x="7392157" y="702425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/>
            <p:nvPr/>
          </p:nvCxnSpPr>
          <p:spPr>
            <a:xfrm rot="10800000">
              <a:off x="7391089" y="543292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/>
            <p:cNvCxnSpPr/>
            <p:nvPr/>
          </p:nvCxnSpPr>
          <p:spPr>
            <a:xfrm rot="10800000">
              <a:off x="6097127" y="695563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/>
            <p:cNvCxnSpPr/>
            <p:nvPr/>
          </p:nvCxnSpPr>
          <p:spPr>
            <a:xfrm rot="10800000">
              <a:off x="6096059" y="536430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Oval 844"/>
            <p:cNvSpPr/>
            <p:nvPr/>
          </p:nvSpPr>
          <p:spPr>
            <a:xfrm>
              <a:off x="7724519" y="553550"/>
              <a:ext cx="216000" cy="144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6" name="Straight Connector 845"/>
            <p:cNvCxnSpPr/>
            <p:nvPr/>
          </p:nvCxnSpPr>
          <p:spPr>
            <a:xfrm rot="3000000">
              <a:off x="5940125" y="497548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/>
            <p:cNvCxnSpPr/>
            <p:nvPr/>
          </p:nvCxnSpPr>
          <p:spPr>
            <a:xfrm rot="13800000">
              <a:off x="5890450" y="515922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/>
            <p:cNvCxnSpPr/>
            <p:nvPr/>
          </p:nvCxnSpPr>
          <p:spPr>
            <a:xfrm rot="13800000">
              <a:off x="5831310" y="52516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/>
            <p:nvPr/>
          </p:nvCxnSpPr>
          <p:spPr>
            <a:xfrm rot="3000000">
              <a:off x="5809073" y="544257"/>
              <a:ext cx="34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/>
            <p:cNvCxnSpPr/>
            <p:nvPr/>
          </p:nvCxnSpPr>
          <p:spPr>
            <a:xfrm rot="13800000">
              <a:off x="5774943" y="561380"/>
              <a:ext cx="37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>
            <a:xfrm rot="13800000">
              <a:off x="5743944" y="57201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/>
            <p:nvPr/>
          </p:nvCxnSpPr>
          <p:spPr>
            <a:xfrm rot="13800000">
              <a:off x="5731058" y="592553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>
            <a:xfrm rot="13800000">
              <a:off x="5692284" y="603308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 rot="13800000">
              <a:off x="5674667" y="61861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/>
            <p:nvPr/>
          </p:nvCxnSpPr>
          <p:spPr>
            <a:xfrm rot="13800000">
              <a:off x="5655121" y="63395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/>
            <p:nvPr/>
          </p:nvCxnSpPr>
          <p:spPr>
            <a:xfrm rot="13800000">
              <a:off x="5637851" y="650168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/>
            <p:nvPr/>
          </p:nvCxnSpPr>
          <p:spPr>
            <a:xfrm rot="13800000">
              <a:off x="5638671" y="66702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/>
            <p:cNvCxnSpPr/>
            <p:nvPr/>
          </p:nvCxnSpPr>
          <p:spPr>
            <a:xfrm rot="13800000">
              <a:off x="5616322" y="676263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/>
            <p:cNvCxnSpPr/>
            <p:nvPr/>
          </p:nvCxnSpPr>
          <p:spPr>
            <a:xfrm rot="13800000">
              <a:off x="5623888" y="696188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/>
            <p:cNvCxnSpPr/>
            <p:nvPr/>
          </p:nvCxnSpPr>
          <p:spPr>
            <a:xfrm rot="13800000">
              <a:off x="5624182" y="710885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/>
            <p:cNvCxnSpPr/>
            <p:nvPr/>
          </p:nvCxnSpPr>
          <p:spPr>
            <a:xfrm rot="13800000">
              <a:off x="5624476" y="72777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/>
            <p:cNvCxnSpPr/>
            <p:nvPr/>
          </p:nvCxnSpPr>
          <p:spPr>
            <a:xfrm rot="13800000">
              <a:off x="5621702" y="73940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/>
            <p:cNvCxnSpPr/>
            <p:nvPr/>
          </p:nvCxnSpPr>
          <p:spPr>
            <a:xfrm rot="3000000">
              <a:off x="8476169" y="504132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/>
            <p:nvPr/>
          </p:nvCxnSpPr>
          <p:spPr>
            <a:xfrm rot="13800000">
              <a:off x="8426494" y="52250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/>
            <p:cNvCxnSpPr/>
            <p:nvPr/>
          </p:nvCxnSpPr>
          <p:spPr>
            <a:xfrm rot="13800000">
              <a:off x="8367354" y="531744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/>
            <p:cNvCxnSpPr/>
            <p:nvPr/>
          </p:nvCxnSpPr>
          <p:spPr>
            <a:xfrm rot="3000000">
              <a:off x="8345117" y="550841"/>
              <a:ext cx="34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/>
            <p:cNvCxnSpPr/>
            <p:nvPr/>
          </p:nvCxnSpPr>
          <p:spPr>
            <a:xfrm rot="13800000">
              <a:off x="8310987" y="567964"/>
              <a:ext cx="37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/>
            <p:cNvCxnSpPr/>
            <p:nvPr/>
          </p:nvCxnSpPr>
          <p:spPr>
            <a:xfrm rot="13800000">
              <a:off x="8279988" y="578603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868"/>
            <p:cNvCxnSpPr/>
            <p:nvPr/>
          </p:nvCxnSpPr>
          <p:spPr>
            <a:xfrm rot="13800000">
              <a:off x="8267102" y="59913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Straight Connector 869"/>
            <p:cNvCxnSpPr/>
            <p:nvPr/>
          </p:nvCxnSpPr>
          <p:spPr>
            <a:xfrm rot="13800000">
              <a:off x="8228328" y="609892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Straight Connector 870"/>
            <p:cNvCxnSpPr/>
            <p:nvPr/>
          </p:nvCxnSpPr>
          <p:spPr>
            <a:xfrm rot="13800000">
              <a:off x="8210711" y="625198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Straight Connector 871"/>
            <p:cNvCxnSpPr/>
            <p:nvPr/>
          </p:nvCxnSpPr>
          <p:spPr>
            <a:xfrm rot="13800000">
              <a:off x="8191165" y="640538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Connector 872"/>
            <p:cNvCxnSpPr/>
            <p:nvPr/>
          </p:nvCxnSpPr>
          <p:spPr>
            <a:xfrm rot="13800000">
              <a:off x="8173895" y="656752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873"/>
            <p:cNvCxnSpPr/>
            <p:nvPr/>
          </p:nvCxnSpPr>
          <p:spPr>
            <a:xfrm rot="13800000">
              <a:off x="8174715" y="67360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Straight Connector 874"/>
            <p:cNvCxnSpPr/>
            <p:nvPr/>
          </p:nvCxnSpPr>
          <p:spPr>
            <a:xfrm rot="13800000">
              <a:off x="8152366" y="68284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Straight Connector 875"/>
            <p:cNvCxnSpPr/>
            <p:nvPr/>
          </p:nvCxnSpPr>
          <p:spPr>
            <a:xfrm rot="13800000">
              <a:off x="8159932" y="70277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Straight Connector 876"/>
            <p:cNvCxnSpPr/>
            <p:nvPr/>
          </p:nvCxnSpPr>
          <p:spPr>
            <a:xfrm rot="13800000">
              <a:off x="8160226" y="71746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Straight Connector 877"/>
            <p:cNvCxnSpPr/>
            <p:nvPr/>
          </p:nvCxnSpPr>
          <p:spPr>
            <a:xfrm rot="13800000">
              <a:off x="8160520" y="73436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Straight Connector 878"/>
            <p:cNvCxnSpPr/>
            <p:nvPr/>
          </p:nvCxnSpPr>
          <p:spPr>
            <a:xfrm rot="13800000">
              <a:off x="8157746" y="745990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Straight Connector 879"/>
            <p:cNvCxnSpPr/>
            <p:nvPr/>
          </p:nvCxnSpPr>
          <p:spPr>
            <a:xfrm rot="13800000">
              <a:off x="7325304" y="408459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Straight Connector 880"/>
            <p:cNvCxnSpPr/>
            <p:nvPr/>
          </p:nvCxnSpPr>
          <p:spPr>
            <a:xfrm rot="13800000">
              <a:off x="7288755" y="421433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/>
            <p:cNvCxnSpPr/>
            <p:nvPr/>
          </p:nvCxnSpPr>
          <p:spPr>
            <a:xfrm rot="13800000">
              <a:off x="7263985" y="448322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/>
            <p:cNvCxnSpPr/>
            <p:nvPr/>
          </p:nvCxnSpPr>
          <p:spPr>
            <a:xfrm rot="13800000">
              <a:off x="7235629" y="519498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Straight Connector 883"/>
            <p:cNvCxnSpPr/>
            <p:nvPr/>
          </p:nvCxnSpPr>
          <p:spPr>
            <a:xfrm rot="13800000">
              <a:off x="7229415" y="551190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Straight Connector 884"/>
            <p:cNvCxnSpPr/>
            <p:nvPr/>
          </p:nvCxnSpPr>
          <p:spPr>
            <a:xfrm rot="13800000">
              <a:off x="7227601" y="579879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885"/>
            <p:cNvCxnSpPr/>
            <p:nvPr/>
          </p:nvCxnSpPr>
          <p:spPr>
            <a:xfrm rot="13800000">
              <a:off x="7228588" y="610353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Straight Connector 886"/>
            <p:cNvCxnSpPr/>
            <p:nvPr/>
          </p:nvCxnSpPr>
          <p:spPr>
            <a:xfrm rot="13800000">
              <a:off x="7235953" y="650627"/>
              <a:ext cx="19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887"/>
            <p:cNvCxnSpPr/>
            <p:nvPr/>
          </p:nvCxnSpPr>
          <p:spPr>
            <a:xfrm rot="13800000">
              <a:off x="7232940" y="687317"/>
              <a:ext cx="19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/>
            <p:cNvCxnSpPr/>
            <p:nvPr/>
          </p:nvCxnSpPr>
          <p:spPr>
            <a:xfrm rot="13800000">
              <a:off x="7232242" y="729237"/>
              <a:ext cx="19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/>
            <p:cNvCxnSpPr/>
            <p:nvPr/>
          </p:nvCxnSpPr>
          <p:spPr>
            <a:xfrm rot="13800000">
              <a:off x="7230320" y="769235"/>
              <a:ext cx="19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/>
            <p:cNvCxnSpPr/>
            <p:nvPr/>
          </p:nvCxnSpPr>
          <p:spPr>
            <a:xfrm rot="13800000">
              <a:off x="7248475" y="801096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/>
            <p:cNvCxnSpPr/>
            <p:nvPr/>
          </p:nvCxnSpPr>
          <p:spPr>
            <a:xfrm rot="13800000">
              <a:off x="7247877" y="815865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Straight Connector 892"/>
            <p:cNvCxnSpPr/>
            <p:nvPr/>
          </p:nvCxnSpPr>
          <p:spPr>
            <a:xfrm rot="13800000">
              <a:off x="7250205" y="832410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/>
            <p:cNvCxnSpPr/>
            <p:nvPr/>
          </p:nvCxnSpPr>
          <p:spPr>
            <a:xfrm rot="13800000">
              <a:off x="6990815" y="414379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Straight Connector 894"/>
            <p:cNvCxnSpPr/>
            <p:nvPr/>
          </p:nvCxnSpPr>
          <p:spPr>
            <a:xfrm rot="13800000">
              <a:off x="6954266" y="427353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Straight Connector 895"/>
            <p:cNvCxnSpPr/>
            <p:nvPr/>
          </p:nvCxnSpPr>
          <p:spPr>
            <a:xfrm rot="13800000">
              <a:off x="6929496" y="454242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Straight Connector 896"/>
            <p:cNvCxnSpPr/>
            <p:nvPr/>
          </p:nvCxnSpPr>
          <p:spPr>
            <a:xfrm rot="13800000">
              <a:off x="6899925" y="476588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Straight Connector 897"/>
            <p:cNvCxnSpPr/>
            <p:nvPr/>
          </p:nvCxnSpPr>
          <p:spPr>
            <a:xfrm rot="13800000">
              <a:off x="6892065" y="505408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Straight Connector 898"/>
            <p:cNvCxnSpPr/>
            <p:nvPr/>
          </p:nvCxnSpPr>
          <p:spPr>
            <a:xfrm rot="13800000">
              <a:off x="6894685" y="548026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>
            <a:xfrm rot="13800000">
              <a:off x="6897305" y="592566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Connector 900"/>
            <p:cNvCxnSpPr/>
            <p:nvPr/>
          </p:nvCxnSpPr>
          <p:spPr>
            <a:xfrm rot="13800000">
              <a:off x="6875595" y="629255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/>
            <p:cNvCxnSpPr/>
            <p:nvPr/>
          </p:nvCxnSpPr>
          <p:spPr>
            <a:xfrm rot="13800000">
              <a:off x="6849891" y="647319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Straight Connector 902"/>
            <p:cNvCxnSpPr/>
            <p:nvPr/>
          </p:nvCxnSpPr>
          <p:spPr>
            <a:xfrm rot="13800000">
              <a:off x="6824031" y="676837"/>
              <a:ext cx="27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/>
            <p:cNvCxnSpPr/>
            <p:nvPr/>
          </p:nvCxnSpPr>
          <p:spPr>
            <a:xfrm rot="13800000">
              <a:off x="6805488" y="70206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/>
            <p:cNvCxnSpPr/>
            <p:nvPr/>
          </p:nvCxnSpPr>
          <p:spPr>
            <a:xfrm rot="13800000">
              <a:off x="6791793" y="733235"/>
              <a:ext cx="30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/>
            <p:cNvCxnSpPr/>
            <p:nvPr/>
          </p:nvCxnSpPr>
          <p:spPr>
            <a:xfrm rot="13800000">
              <a:off x="6900417" y="802076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Straight Connector 906"/>
            <p:cNvCxnSpPr/>
            <p:nvPr/>
          </p:nvCxnSpPr>
          <p:spPr>
            <a:xfrm rot="13800000">
              <a:off x="6920257" y="820670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/>
            <p:cNvCxnSpPr/>
            <p:nvPr/>
          </p:nvCxnSpPr>
          <p:spPr>
            <a:xfrm rot="3000000">
              <a:off x="7840875" y="601551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/>
            <p:cNvCxnSpPr/>
            <p:nvPr/>
          </p:nvCxnSpPr>
          <p:spPr>
            <a:xfrm rot="3000000">
              <a:off x="7802693" y="615485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>
            <a:xfrm rot="3000000">
              <a:off x="7775859" y="626636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Straight Connector 910"/>
            <p:cNvCxnSpPr/>
            <p:nvPr/>
          </p:nvCxnSpPr>
          <p:spPr>
            <a:xfrm rot="3000000">
              <a:off x="7749840" y="63778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Straight Connector 911"/>
            <p:cNvCxnSpPr/>
            <p:nvPr/>
          </p:nvCxnSpPr>
          <p:spPr>
            <a:xfrm rot="3000000">
              <a:off x="7723006" y="645221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Straight Connector 912"/>
            <p:cNvCxnSpPr/>
            <p:nvPr/>
          </p:nvCxnSpPr>
          <p:spPr>
            <a:xfrm rot="3000000">
              <a:off x="7714568" y="654549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6" name="Group 915"/>
          <p:cNvGrpSpPr>
            <a:grpSpLocks noChangeAspect="1"/>
          </p:cNvGrpSpPr>
          <p:nvPr/>
        </p:nvGrpSpPr>
        <p:grpSpPr>
          <a:xfrm flipH="1">
            <a:off x="2872828" y="1552682"/>
            <a:ext cx="108000" cy="844940"/>
            <a:chOff x="1744863" y="666049"/>
            <a:chExt cx="522881" cy="4090769"/>
          </a:xfrm>
        </p:grpSpPr>
        <p:sp>
          <p:nvSpPr>
            <p:cNvPr id="917" name="Line 24"/>
            <p:cNvSpPr>
              <a:spLocks noChangeShapeType="1"/>
            </p:cNvSpPr>
            <p:nvPr/>
          </p:nvSpPr>
          <p:spPr bwMode="auto">
            <a:xfrm flipV="1">
              <a:off x="2267744" y="744341"/>
              <a:ext cx="0" cy="3962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8" name="Line 25"/>
            <p:cNvSpPr>
              <a:spLocks noChangeShapeType="1"/>
            </p:cNvSpPr>
            <p:nvPr/>
          </p:nvSpPr>
          <p:spPr bwMode="auto">
            <a:xfrm>
              <a:off x="2214616" y="744341"/>
              <a:ext cx="0" cy="1669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9" name="Line 26"/>
            <p:cNvSpPr>
              <a:spLocks noChangeShapeType="1"/>
            </p:cNvSpPr>
            <p:nvPr/>
          </p:nvSpPr>
          <p:spPr bwMode="auto">
            <a:xfrm flipV="1">
              <a:off x="1744863" y="744341"/>
              <a:ext cx="0" cy="3962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0" name="Line 27"/>
            <p:cNvSpPr>
              <a:spLocks noChangeShapeType="1"/>
            </p:cNvSpPr>
            <p:nvPr/>
          </p:nvSpPr>
          <p:spPr bwMode="auto">
            <a:xfrm>
              <a:off x="1744863" y="744341"/>
              <a:ext cx="5228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1" name="Line 28"/>
            <p:cNvSpPr>
              <a:spLocks noChangeShapeType="1"/>
            </p:cNvSpPr>
            <p:nvPr/>
          </p:nvSpPr>
          <p:spPr bwMode="auto">
            <a:xfrm flipH="1">
              <a:off x="1744863" y="4706487"/>
              <a:ext cx="5228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2" name="Line 29"/>
            <p:cNvSpPr>
              <a:spLocks noChangeShapeType="1"/>
            </p:cNvSpPr>
            <p:nvPr/>
          </p:nvSpPr>
          <p:spPr bwMode="auto">
            <a:xfrm flipV="1">
              <a:off x="2214616" y="4706487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3" name="Line 30"/>
            <p:cNvSpPr>
              <a:spLocks noChangeShapeType="1"/>
            </p:cNvSpPr>
            <p:nvPr/>
          </p:nvSpPr>
          <p:spPr bwMode="auto">
            <a:xfrm flipH="1" flipV="1">
              <a:off x="1744863" y="4706487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4" name="Line 31"/>
            <p:cNvSpPr>
              <a:spLocks noChangeShapeType="1"/>
            </p:cNvSpPr>
            <p:nvPr/>
          </p:nvSpPr>
          <p:spPr bwMode="auto">
            <a:xfrm>
              <a:off x="1797991" y="4756817"/>
              <a:ext cx="4166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5" name="Line 32"/>
            <p:cNvSpPr>
              <a:spLocks noChangeShapeType="1"/>
            </p:cNvSpPr>
            <p:nvPr/>
          </p:nvSpPr>
          <p:spPr bwMode="auto">
            <a:xfrm flipV="1">
              <a:off x="1797991" y="3766980"/>
              <a:ext cx="0" cy="9395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6" name="Line 33"/>
            <p:cNvSpPr>
              <a:spLocks noChangeShapeType="1"/>
            </p:cNvSpPr>
            <p:nvPr/>
          </p:nvSpPr>
          <p:spPr bwMode="auto">
            <a:xfrm>
              <a:off x="2214616" y="3766980"/>
              <a:ext cx="0" cy="9395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7" name="Line 34"/>
            <p:cNvSpPr>
              <a:spLocks noChangeShapeType="1"/>
            </p:cNvSpPr>
            <p:nvPr/>
          </p:nvSpPr>
          <p:spPr bwMode="auto">
            <a:xfrm>
              <a:off x="1744863" y="3716650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8" name="Line 35"/>
            <p:cNvSpPr>
              <a:spLocks noChangeShapeType="1"/>
            </p:cNvSpPr>
            <p:nvPr/>
          </p:nvSpPr>
          <p:spPr bwMode="auto">
            <a:xfrm flipH="1">
              <a:off x="2214616" y="3716650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9" name="Line 36"/>
            <p:cNvSpPr>
              <a:spLocks noChangeShapeType="1"/>
            </p:cNvSpPr>
            <p:nvPr/>
          </p:nvSpPr>
          <p:spPr bwMode="auto">
            <a:xfrm flipH="1" flipV="1">
              <a:off x="2214616" y="2413644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0" name="Line 37"/>
            <p:cNvSpPr>
              <a:spLocks noChangeShapeType="1"/>
            </p:cNvSpPr>
            <p:nvPr/>
          </p:nvSpPr>
          <p:spPr bwMode="auto">
            <a:xfrm>
              <a:off x="1797991" y="744341"/>
              <a:ext cx="0" cy="1669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1" name="Line 38"/>
            <p:cNvSpPr>
              <a:spLocks noChangeShapeType="1"/>
            </p:cNvSpPr>
            <p:nvPr/>
          </p:nvSpPr>
          <p:spPr bwMode="auto">
            <a:xfrm flipV="1">
              <a:off x="1744863" y="2413644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2" name="Freeform 39"/>
            <p:cNvSpPr>
              <a:spLocks/>
            </p:cNvSpPr>
            <p:nvPr/>
          </p:nvSpPr>
          <p:spPr bwMode="auto">
            <a:xfrm>
              <a:off x="1744863" y="666049"/>
              <a:ext cx="522881" cy="78292"/>
            </a:xfrm>
            <a:custGeom>
              <a:avLst/>
              <a:gdLst>
                <a:gd name="T0" fmla="*/ 187 w 187"/>
                <a:gd name="T1" fmla="*/ 28 h 28"/>
                <a:gd name="T2" fmla="*/ 182 w 187"/>
                <a:gd name="T3" fmla="*/ 25 h 28"/>
                <a:gd name="T4" fmla="*/ 177 w 187"/>
                <a:gd name="T5" fmla="*/ 22 h 28"/>
                <a:gd name="T6" fmla="*/ 173 w 187"/>
                <a:gd name="T7" fmla="*/ 20 h 28"/>
                <a:gd name="T8" fmla="*/ 168 w 187"/>
                <a:gd name="T9" fmla="*/ 17 h 28"/>
                <a:gd name="T10" fmla="*/ 163 w 187"/>
                <a:gd name="T11" fmla="*/ 15 h 28"/>
                <a:gd name="T12" fmla="*/ 158 w 187"/>
                <a:gd name="T13" fmla="*/ 13 h 28"/>
                <a:gd name="T14" fmla="*/ 153 w 187"/>
                <a:gd name="T15" fmla="*/ 11 h 28"/>
                <a:gd name="T16" fmla="*/ 148 w 187"/>
                <a:gd name="T17" fmla="*/ 9 h 28"/>
                <a:gd name="T18" fmla="*/ 142 w 187"/>
                <a:gd name="T19" fmla="*/ 7 h 28"/>
                <a:gd name="T20" fmla="*/ 137 w 187"/>
                <a:gd name="T21" fmla="*/ 6 h 28"/>
                <a:gd name="T22" fmla="*/ 132 w 187"/>
                <a:gd name="T23" fmla="*/ 4 h 28"/>
                <a:gd name="T24" fmla="*/ 127 w 187"/>
                <a:gd name="T25" fmla="*/ 3 h 28"/>
                <a:gd name="T26" fmla="*/ 121 w 187"/>
                <a:gd name="T27" fmla="*/ 2 h 28"/>
                <a:gd name="T28" fmla="*/ 115 w 187"/>
                <a:gd name="T29" fmla="*/ 1 h 28"/>
                <a:gd name="T30" fmla="*/ 110 w 187"/>
                <a:gd name="T31" fmla="*/ 1 h 28"/>
                <a:gd name="T32" fmla="*/ 105 w 187"/>
                <a:gd name="T33" fmla="*/ 0 h 28"/>
                <a:gd name="T34" fmla="*/ 99 w 187"/>
                <a:gd name="T35" fmla="*/ 0 h 28"/>
                <a:gd name="T36" fmla="*/ 94 w 187"/>
                <a:gd name="T37" fmla="*/ 0 h 28"/>
                <a:gd name="T38" fmla="*/ 88 w 187"/>
                <a:gd name="T39" fmla="*/ 0 h 28"/>
                <a:gd name="T40" fmla="*/ 83 w 187"/>
                <a:gd name="T41" fmla="*/ 0 h 28"/>
                <a:gd name="T42" fmla="*/ 77 w 187"/>
                <a:gd name="T43" fmla="*/ 1 h 28"/>
                <a:gd name="T44" fmla="*/ 72 w 187"/>
                <a:gd name="T45" fmla="*/ 1 h 28"/>
                <a:gd name="T46" fmla="*/ 66 w 187"/>
                <a:gd name="T47" fmla="*/ 2 h 28"/>
                <a:gd name="T48" fmla="*/ 61 w 187"/>
                <a:gd name="T49" fmla="*/ 3 h 28"/>
                <a:gd name="T50" fmla="*/ 56 w 187"/>
                <a:gd name="T51" fmla="*/ 4 h 28"/>
                <a:gd name="T52" fmla="*/ 50 w 187"/>
                <a:gd name="T53" fmla="*/ 6 h 28"/>
                <a:gd name="T54" fmla="*/ 45 w 187"/>
                <a:gd name="T55" fmla="*/ 7 h 28"/>
                <a:gd name="T56" fmla="*/ 40 w 187"/>
                <a:gd name="T57" fmla="*/ 9 h 28"/>
                <a:gd name="T58" fmla="*/ 35 w 187"/>
                <a:gd name="T59" fmla="*/ 11 h 28"/>
                <a:gd name="T60" fmla="*/ 29 w 187"/>
                <a:gd name="T61" fmla="*/ 13 h 28"/>
                <a:gd name="T62" fmla="*/ 24 w 187"/>
                <a:gd name="T63" fmla="*/ 15 h 28"/>
                <a:gd name="T64" fmla="*/ 20 w 187"/>
                <a:gd name="T65" fmla="*/ 17 h 28"/>
                <a:gd name="T66" fmla="*/ 15 w 187"/>
                <a:gd name="T67" fmla="*/ 20 h 28"/>
                <a:gd name="T68" fmla="*/ 10 w 187"/>
                <a:gd name="T69" fmla="*/ 22 h 28"/>
                <a:gd name="T70" fmla="*/ 5 w 187"/>
                <a:gd name="T71" fmla="*/ 25 h 28"/>
                <a:gd name="T72" fmla="*/ 0 w 187"/>
                <a:gd name="T7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28">
                  <a:moveTo>
                    <a:pt x="187" y="28"/>
                  </a:moveTo>
                  <a:lnTo>
                    <a:pt x="182" y="25"/>
                  </a:lnTo>
                  <a:lnTo>
                    <a:pt x="177" y="22"/>
                  </a:lnTo>
                  <a:lnTo>
                    <a:pt x="173" y="20"/>
                  </a:lnTo>
                  <a:lnTo>
                    <a:pt x="168" y="17"/>
                  </a:lnTo>
                  <a:lnTo>
                    <a:pt x="163" y="15"/>
                  </a:lnTo>
                  <a:lnTo>
                    <a:pt x="158" y="13"/>
                  </a:lnTo>
                  <a:lnTo>
                    <a:pt x="153" y="11"/>
                  </a:lnTo>
                  <a:lnTo>
                    <a:pt x="148" y="9"/>
                  </a:lnTo>
                  <a:lnTo>
                    <a:pt x="142" y="7"/>
                  </a:lnTo>
                  <a:lnTo>
                    <a:pt x="137" y="6"/>
                  </a:lnTo>
                  <a:lnTo>
                    <a:pt x="132" y="4"/>
                  </a:lnTo>
                  <a:lnTo>
                    <a:pt x="127" y="3"/>
                  </a:lnTo>
                  <a:lnTo>
                    <a:pt x="121" y="2"/>
                  </a:lnTo>
                  <a:lnTo>
                    <a:pt x="115" y="1"/>
                  </a:lnTo>
                  <a:lnTo>
                    <a:pt x="110" y="1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7" y="1"/>
                  </a:lnTo>
                  <a:lnTo>
                    <a:pt x="72" y="1"/>
                  </a:lnTo>
                  <a:lnTo>
                    <a:pt x="66" y="2"/>
                  </a:lnTo>
                  <a:lnTo>
                    <a:pt x="61" y="3"/>
                  </a:lnTo>
                  <a:lnTo>
                    <a:pt x="56" y="4"/>
                  </a:lnTo>
                  <a:lnTo>
                    <a:pt x="50" y="6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20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0" y="2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33" name="Group 932"/>
          <p:cNvGrpSpPr>
            <a:grpSpLocks noChangeAspect="1"/>
          </p:cNvGrpSpPr>
          <p:nvPr/>
        </p:nvGrpSpPr>
        <p:grpSpPr>
          <a:xfrm flipH="1">
            <a:off x="2411800" y="2162572"/>
            <a:ext cx="144000" cy="529600"/>
            <a:chOff x="4401295" y="1806149"/>
            <a:chExt cx="763588" cy="2808312"/>
          </a:xfrm>
        </p:grpSpPr>
        <p:sp>
          <p:nvSpPr>
            <p:cNvPr id="934" name="Line 5"/>
            <p:cNvSpPr>
              <a:spLocks noChangeShapeType="1"/>
            </p:cNvSpPr>
            <p:nvPr/>
          </p:nvSpPr>
          <p:spPr bwMode="auto">
            <a:xfrm>
              <a:off x="4401295" y="1950165"/>
              <a:ext cx="0" cy="2482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5" name="Line 6"/>
            <p:cNvSpPr>
              <a:spLocks noChangeShapeType="1"/>
            </p:cNvSpPr>
            <p:nvPr/>
          </p:nvSpPr>
          <p:spPr bwMode="auto">
            <a:xfrm>
              <a:off x="4401295" y="4433015"/>
              <a:ext cx="76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6" name="Line 7"/>
            <p:cNvSpPr>
              <a:spLocks noChangeShapeType="1"/>
            </p:cNvSpPr>
            <p:nvPr/>
          </p:nvSpPr>
          <p:spPr bwMode="auto">
            <a:xfrm flipV="1">
              <a:off x="5164882" y="1950165"/>
              <a:ext cx="0" cy="2482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7" name="Line 8"/>
            <p:cNvSpPr>
              <a:spLocks noChangeShapeType="1"/>
            </p:cNvSpPr>
            <p:nvPr/>
          </p:nvSpPr>
          <p:spPr bwMode="auto">
            <a:xfrm flipH="1">
              <a:off x="4401295" y="1950165"/>
              <a:ext cx="76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8" name="Line 9"/>
            <p:cNvSpPr>
              <a:spLocks noChangeShapeType="1"/>
            </p:cNvSpPr>
            <p:nvPr/>
          </p:nvSpPr>
          <p:spPr bwMode="auto">
            <a:xfrm flipV="1">
              <a:off x="4448920" y="3717053"/>
              <a:ext cx="0" cy="715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9" name="Line 10"/>
            <p:cNvSpPr>
              <a:spLocks noChangeShapeType="1"/>
            </p:cNvSpPr>
            <p:nvPr/>
          </p:nvSpPr>
          <p:spPr bwMode="auto">
            <a:xfrm flipH="1" flipV="1">
              <a:off x="4401295" y="3669428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0" name="Line 11"/>
            <p:cNvSpPr>
              <a:spLocks noChangeShapeType="1"/>
            </p:cNvSpPr>
            <p:nvPr/>
          </p:nvSpPr>
          <p:spPr bwMode="auto">
            <a:xfrm flipV="1">
              <a:off x="5117257" y="3717053"/>
              <a:ext cx="0" cy="715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1" name="Line 12"/>
            <p:cNvSpPr>
              <a:spLocks noChangeShapeType="1"/>
            </p:cNvSpPr>
            <p:nvPr/>
          </p:nvSpPr>
          <p:spPr bwMode="auto">
            <a:xfrm flipV="1">
              <a:off x="5117257" y="3669428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2" name="Line 13"/>
            <p:cNvSpPr>
              <a:spLocks noChangeShapeType="1"/>
            </p:cNvSpPr>
            <p:nvPr/>
          </p:nvSpPr>
          <p:spPr bwMode="auto">
            <a:xfrm>
              <a:off x="5117257" y="1950165"/>
              <a:ext cx="0" cy="1050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3" name="Line 14"/>
            <p:cNvSpPr>
              <a:spLocks noChangeShapeType="1"/>
            </p:cNvSpPr>
            <p:nvPr/>
          </p:nvSpPr>
          <p:spPr bwMode="auto">
            <a:xfrm>
              <a:off x="5117257" y="3001090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4" name="Line 15"/>
            <p:cNvSpPr>
              <a:spLocks noChangeShapeType="1"/>
            </p:cNvSpPr>
            <p:nvPr/>
          </p:nvSpPr>
          <p:spPr bwMode="auto">
            <a:xfrm flipV="1">
              <a:off x="4448920" y="1950165"/>
              <a:ext cx="0" cy="1050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5" name="Line 16"/>
            <p:cNvSpPr>
              <a:spLocks noChangeShapeType="1"/>
            </p:cNvSpPr>
            <p:nvPr/>
          </p:nvSpPr>
          <p:spPr bwMode="auto">
            <a:xfrm flipV="1">
              <a:off x="4401295" y="3001090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6" name="Freeform 17"/>
            <p:cNvSpPr>
              <a:spLocks/>
            </p:cNvSpPr>
            <p:nvPr/>
          </p:nvSpPr>
          <p:spPr bwMode="auto">
            <a:xfrm>
              <a:off x="4401295" y="1888253"/>
              <a:ext cx="763588" cy="61913"/>
            </a:xfrm>
            <a:custGeom>
              <a:avLst/>
              <a:gdLst>
                <a:gd name="T0" fmla="*/ 481 w 481"/>
                <a:gd name="T1" fmla="*/ 39 h 39"/>
                <a:gd name="T2" fmla="*/ 445 w 481"/>
                <a:gd name="T3" fmla="*/ 28 h 39"/>
                <a:gd name="T4" fmla="*/ 408 w 481"/>
                <a:gd name="T5" fmla="*/ 19 h 39"/>
                <a:gd name="T6" fmla="*/ 371 w 481"/>
                <a:gd name="T7" fmla="*/ 11 h 39"/>
                <a:gd name="T8" fmla="*/ 334 w 481"/>
                <a:gd name="T9" fmla="*/ 6 h 39"/>
                <a:gd name="T10" fmla="*/ 297 w 481"/>
                <a:gd name="T11" fmla="*/ 2 h 39"/>
                <a:gd name="T12" fmla="*/ 259 w 481"/>
                <a:gd name="T13" fmla="*/ 0 h 39"/>
                <a:gd name="T14" fmla="*/ 222 w 481"/>
                <a:gd name="T15" fmla="*/ 0 h 39"/>
                <a:gd name="T16" fmla="*/ 184 w 481"/>
                <a:gd name="T17" fmla="*/ 2 h 39"/>
                <a:gd name="T18" fmla="*/ 146 w 481"/>
                <a:gd name="T19" fmla="*/ 6 h 39"/>
                <a:gd name="T20" fmla="*/ 109 w 481"/>
                <a:gd name="T21" fmla="*/ 11 h 39"/>
                <a:gd name="T22" fmla="*/ 72 w 481"/>
                <a:gd name="T23" fmla="*/ 19 h 39"/>
                <a:gd name="T24" fmla="*/ 36 w 481"/>
                <a:gd name="T25" fmla="*/ 28 h 39"/>
                <a:gd name="T26" fmla="*/ 0 w 481"/>
                <a:gd name="T2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1" h="39">
                  <a:moveTo>
                    <a:pt x="481" y="39"/>
                  </a:moveTo>
                  <a:lnTo>
                    <a:pt x="445" y="28"/>
                  </a:lnTo>
                  <a:lnTo>
                    <a:pt x="408" y="19"/>
                  </a:lnTo>
                  <a:lnTo>
                    <a:pt x="371" y="11"/>
                  </a:lnTo>
                  <a:lnTo>
                    <a:pt x="334" y="6"/>
                  </a:lnTo>
                  <a:lnTo>
                    <a:pt x="297" y="2"/>
                  </a:lnTo>
                  <a:lnTo>
                    <a:pt x="259" y="0"/>
                  </a:lnTo>
                  <a:lnTo>
                    <a:pt x="222" y="0"/>
                  </a:lnTo>
                  <a:lnTo>
                    <a:pt x="184" y="2"/>
                  </a:lnTo>
                  <a:lnTo>
                    <a:pt x="146" y="6"/>
                  </a:lnTo>
                  <a:lnTo>
                    <a:pt x="109" y="11"/>
                  </a:lnTo>
                  <a:lnTo>
                    <a:pt x="72" y="19"/>
                  </a:lnTo>
                  <a:lnTo>
                    <a:pt x="36" y="28"/>
                  </a:ln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7" name="Line 18"/>
            <p:cNvSpPr>
              <a:spLocks noChangeShapeType="1"/>
            </p:cNvSpPr>
            <p:nvPr/>
          </p:nvSpPr>
          <p:spPr bwMode="auto">
            <a:xfrm flipH="1" flipV="1">
              <a:off x="4401295" y="4433015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8" name="Line 19"/>
            <p:cNvSpPr>
              <a:spLocks noChangeShapeType="1"/>
            </p:cNvSpPr>
            <p:nvPr/>
          </p:nvSpPr>
          <p:spPr bwMode="auto">
            <a:xfrm flipV="1">
              <a:off x="5117257" y="4433015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9" name="Line 20"/>
            <p:cNvSpPr>
              <a:spLocks noChangeShapeType="1"/>
            </p:cNvSpPr>
            <p:nvPr/>
          </p:nvSpPr>
          <p:spPr bwMode="auto">
            <a:xfrm>
              <a:off x="4448920" y="4480640"/>
              <a:ext cx="668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950" name="Straight Connector 949"/>
            <p:cNvCxnSpPr/>
            <p:nvPr/>
          </p:nvCxnSpPr>
          <p:spPr>
            <a:xfrm>
              <a:off x="4783282" y="1806149"/>
              <a:ext cx="0" cy="2808312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950"/>
          <p:cNvGrpSpPr>
            <a:grpSpLocks noChangeAspect="1"/>
          </p:cNvGrpSpPr>
          <p:nvPr/>
        </p:nvGrpSpPr>
        <p:grpSpPr>
          <a:xfrm>
            <a:off x="2349872" y="2336819"/>
            <a:ext cx="270000" cy="168221"/>
            <a:chOff x="4929190" y="1274605"/>
            <a:chExt cx="1652737" cy="1029714"/>
          </a:xfrm>
        </p:grpSpPr>
        <p:sp>
          <p:nvSpPr>
            <p:cNvPr id="952" name="Line 5"/>
            <p:cNvSpPr>
              <a:spLocks noChangeShapeType="1"/>
            </p:cNvSpPr>
            <p:nvPr/>
          </p:nvSpPr>
          <p:spPr bwMode="auto">
            <a:xfrm>
              <a:off x="4929190" y="2214554"/>
              <a:ext cx="16527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3" name="Line 6"/>
            <p:cNvSpPr>
              <a:spLocks noChangeShapeType="1"/>
            </p:cNvSpPr>
            <p:nvPr/>
          </p:nvSpPr>
          <p:spPr bwMode="auto">
            <a:xfrm flipV="1">
              <a:off x="6581925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4" name="Line 7"/>
            <p:cNvSpPr>
              <a:spLocks noChangeShapeType="1"/>
            </p:cNvSpPr>
            <p:nvPr/>
          </p:nvSpPr>
          <p:spPr bwMode="auto">
            <a:xfrm flipV="1">
              <a:off x="4929190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5" name="Freeform 8"/>
            <p:cNvSpPr>
              <a:spLocks/>
            </p:cNvSpPr>
            <p:nvPr/>
          </p:nvSpPr>
          <p:spPr bwMode="auto">
            <a:xfrm>
              <a:off x="5340983" y="1321410"/>
              <a:ext cx="826369" cy="66777"/>
            </a:xfrm>
            <a:custGeom>
              <a:avLst/>
              <a:gdLst>
                <a:gd name="T0" fmla="*/ 297 w 297"/>
                <a:gd name="T1" fmla="*/ 24 h 24"/>
                <a:gd name="T2" fmla="*/ 269 w 297"/>
                <a:gd name="T3" fmla="*/ 15 h 24"/>
                <a:gd name="T4" fmla="*/ 239 w 297"/>
                <a:gd name="T5" fmla="*/ 8 h 24"/>
                <a:gd name="T6" fmla="*/ 209 w 297"/>
                <a:gd name="T7" fmla="*/ 4 h 24"/>
                <a:gd name="T8" fmla="*/ 179 w 297"/>
                <a:gd name="T9" fmla="*/ 1 h 24"/>
                <a:gd name="T10" fmla="*/ 149 w 297"/>
                <a:gd name="T11" fmla="*/ 0 h 24"/>
                <a:gd name="T12" fmla="*/ 119 w 297"/>
                <a:gd name="T13" fmla="*/ 1 h 24"/>
                <a:gd name="T14" fmla="*/ 89 w 297"/>
                <a:gd name="T15" fmla="*/ 4 h 24"/>
                <a:gd name="T16" fmla="*/ 59 w 297"/>
                <a:gd name="T17" fmla="*/ 8 h 24"/>
                <a:gd name="T18" fmla="*/ 29 w 297"/>
                <a:gd name="T19" fmla="*/ 15 h 24"/>
                <a:gd name="T20" fmla="*/ 0 w 297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24">
                  <a:moveTo>
                    <a:pt x="297" y="24"/>
                  </a:moveTo>
                  <a:lnTo>
                    <a:pt x="269" y="15"/>
                  </a:lnTo>
                  <a:lnTo>
                    <a:pt x="239" y="8"/>
                  </a:lnTo>
                  <a:lnTo>
                    <a:pt x="209" y="4"/>
                  </a:lnTo>
                  <a:lnTo>
                    <a:pt x="179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89" y="4"/>
                  </a:lnTo>
                  <a:lnTo>
                    <a:pt x="59" y="8"/>
                  </a:lnTo>
                  <a:lnTo>
                    <a:pt x="29" y="15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6" name="Line 9"/>
            <p:cNvSpPr>
              <a:spLocks noChangeShapeType="1"/>
            </p:cNvSpPr>
            <p:nvPr/>
          </p:nvSpPr>
          <p:spPr bwMode="auto">
            <a:xfrm>
              <a:off x="6167351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7" name="Line 10"/>
            <p:cNvSpPr>
              <a:spLocks noChangeShapeType="1"/>
            </p:cNvSpPr>
            <p:nvPr/>
          </p:nvSpPr>
          <p:spPr bwMode="auto">
            <a:xfrm>
              <a:off x="5340983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8" name="Freeform 11"/>
            <p:cNvSpPr>
              <a:spLocks/>
            </p:cNvSpPr>
            <p:nvPr/>
          </p:nvSpPr>
          <p:spPr bwMode="auto">
            <a:xfrm>
              <a:off x="6167351" y="1321410"/>
              <a:ext cx="414576" cy="66777"/>
            </a:xfrm>
            <a:custGeom>
              <a:avLst/>
              <a:gdLst>
                <a:gd name="T0" fmla="*/ 149 w 149"/>
                <a:gd name="T1" fmla="*/ 24 h 24"/>
                <a:gd name="T2" fmla="*/ 143 w 149"/>
                <a:gd name="T3" fmla="*/ 20 h 24"/>
                <a:gd name="T4" fmla="*/ 136 w 149"/>
                <a:gd name="T5" fmla="*/ 16 h 24"/>
                <a:gd name="T6" fmla="*/ 129 w 149"/>
                <a:gd name="T7" fmla="*/ 12 h 24"/>
                <a:gd name="T8" fmla="*/ 123 w 149"/>
                <a:gd name="T9" fmla="*/ 9 h 24"/>
                <a:gd name="T10" fmla="*/ 115 w 149"/>
                <a:gd name="T11" fmla="*/ 7 h 24"/>
                <a:gd name="T12" fmla="*/ 108 w 149"/>
                <a:gd name="T13" fmla="*/ 4 h 24"/>
                <a:gd name="T14" fmla="*/ 101 w 149"/>
                <a:gd name="T15" fmla="*/ 2 h 24"/>
                <a:gd name="T16" fmla="*/ 94 w 149"/>
                <a:gd name="T17" fmla="*/ 1 h 24"/>
                <a:gd name="T18" fmla="*/ 86 w 149"/>
                <a:gd name="T19" fmla="*/ 0 h 24"/>
                <a:gd name="T20" fmla="*/ 78 w 149"/>
                <a:gd name="T21" fmla="*/ 0 h 24"/>
                <a:gd name="T22" fmla="*/ 71 w 149"/>
                <a:gd name="T23" fmla="*/ 0 h 24"/>
                <a:gd name="T24" fmla="*/ 63 w 149"/>
                <a:gd name="T25" fmla="*/ 0 h 24"/>
                <a:gd name="T26" fmla="*/ 56 w 149"/>
                <a:gd name="T27" fmla="*/ 1 h 24"/>
                <a:gd name="T28" fmla="*/ 48 w 149"/>
                <a:gd name="T29" fmla="*/ 2 h 24"/>
                <a:gd name="T30" fmla="*/ 41 w 149"/>
                <a:gd name="T31" fmla="*/ 4 h 24"/>
                <a:gd name="T32" fmla="*/ 34 w 149"/>
                <a:gd name="T33" fmla="*/ 7 h 24"/>
                <a:gd name="T34" fmla="*/ 27 w 149"/>
                <a:gd name="T35" fmla="*/ 9 h 24"/>
                <a:gd name="T36" fmla="*/ 20 w 149"/>
                <a:gd name="T37" fmla="*/ 12 h 24"/>
                <a:gd name="T38" fmla="*/ 13 w 149"/>
                <a:gd name="T39" fmla="*/ 16 h 24"/>
                <a:gd name="T40" fmla="*/ 7 w 149"/>
                <a:gd name="T41" fmla="*/ 20 h 24"/>
                <a:gd name="T42" fmla="*/ 0 w 149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4">
                  <a:moveTo>
                    <a:pt x="149" y="24"/>
                  </a:moveTo>
                  <a:lnTo>
                    <a:pt x="143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3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7" y="9"/>
                  </a:lnTo>
                  <a:lnTo>
                    <a:pt x="20" y="12"/>
                  </a:lnTo>
                  <a:lnTo>
                    <a:pt x="13" y="16"/>
                  </a:lnTo>
                  <a:lnTo>
                    <a:pt x="7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9" name="Freeform 12"/>
            <p:cNvSpPr>
              <a:spLocks/>
            </p:cNvSpPr>
            <p:nvPr/>
          </p:nvSpPr>
          <p:spPr bwMode="auto">
            <a:xfrm>
              <a:off x="4929190" y="1321410"/>
              <a:ext cx="411793" cy="66777"/>
            </a:xfrm>
            <a:custGeom>
              <a:avLst/>
              <a:gdLst>
                <a:gd name="T0" fmla="*/ 148 w 148"/>
                <a:gd name="T1" fmla="*/ 24 h 24"/>
                <a:gd name="T2" fmla="*/ 142 w 148"/>
                <a:gd name="T3" fmla="*/ 20 h 24"/>
                <a:gd name="T4" fmla="*/ 136 w 148"/>
                <a:gd name="T5" fmla="*/ 16 h 24"/>
                <a:gd name="T6" fmla="*/ 129 w 148"/>
                <a:gd name="T7" fmla="*/ 12 h 24"/>
                <a:gd name="T8" fmla="*/ 122 w 148"/>
                <a:gd name="T9" fmla="*/ 9 h 24"/>
                <a:gd name="T10" fmla="*/ 115 w 148"/>
                <a:gd name="T11" fmla="*/ 7 h 24"/>
                <a:gd name="T12" fmla="*/ 108 w 148"/>
                <a:gd name="T13" fmla="*/ 4 h 24"/>
                <a:gd name="T14" fmla="*/ 100 w 148"/>
                <a:gd name="T15" fmla="*/ 2 h 24"/>
                <a:gd name="T16" fmla="*/ 93 w 148"/>
                <a:gd name="T17" fmla="*/ 1 h 24"/>
                <a:gd name="T18" fmla="*/ 86 w 148"/>
                <a:gd name="T19" fmla="*/ 0 h 24"/>
                <a:gd name="T20" fmla="*/ 78 w 148"/>
                <a:gd name="T21" fmla="*/ 0 h 24"/>
                <a:gd name="T22" fmla="*/ 70 w 148"/>
                <a:gd name="T23" fmla="*/ 0 h 24"/>
                <a:gd name="T24" fmla="*/ 63 w 148"/>
                <a:gd name="T25" fmla="*/ 0 h 24"/>
                <a:gd name="T26" fmla="*/ 55 w 148"/>
                <a:gd name="T27" fmla="*/ 1 h 24"/>
                <a:gd name="T28" fmla="*/ 48 w 148"/>
                <a:gd name="T29" fmla="*/ 2 h 24"/>
                <a:gd name="T30" fmla="*/ 41 w 148"/>
                <a:gd name="T31" fmla="*/ 4 h 24"/>
                <a:gd name="T32" fmla="*/ 33 w 148"/>
                <a:gd name="T33" fmla="*/ 7 h 24"/>
                <a:gd name="T34" fmla="*/ 26 w 148"/>
                <a:gd name="T35" fmla="*/ 9 h 24"/>
                <a:gd name="T36" fmla="*/ 19 w 148"/>
                <a:gd name="T37" fmla="*/ 12 h 24"/>
                <a:gd name="T38" fmla="*/ 13 w 148"/>
                <a:gd name="T39" fmla="*/ 16 h 24"/>
                <a:gd name="T40" fmla="*/ 6 w 148"/>
                <a:gd name="T41" fmla="*/ 20 h 24"/>
                <a:gd name="T42" fmla="*/ 0 w 148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24">
                  <a:moveTo>
                    <a:pt x="148" y="24"/>
                  </a:moveTo>
                  <a:lnTo>
                    <a:pt x="142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2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0" name="Line 13"/>
            <p:cNvSpPr>
              <a:spLocks noChangeShapeType="1"/>
            </p:cNvSpPr>
            <p:nvPr/>
          </p:nvSpPr>
          <p:spPr bwMode="auto">
            <a:xfrm>
              <a:off x="5135086" y="1321410"/>
              <a:ext cx="12409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965" name="Straight Connector 964"/>
            <p:cNvCxnSpPr/>
            <p:nvPr/>
          </p:nvCxnSpPr>
          <p:spPr>
            <a:xfrm>
              <a:off x="5752247" y="1274605"/>
              <a:ext cx="0" cy="1029714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6" name="Group 965"/>
          <p:cNvGrpSpPr>
            <a:grpSpLocks noChangeAspect="1"/>
          </p:cNvGrpSpPr>
          <p:nvPr/>
        </p:nvGrpSpPr>
        <p:grpSpPr>
          <a:xfrm>
            <a:off x="3689958" y="1813466"/>
            <a:ext cx="180000" cy="145593"/>
            <a:chOff x="4914861" y="3510365"/>
            <a:chExt cx="1157337" cy="936104"/>
          </a:xfrm>
        </p:grpSpPr>
        <p:sp>
          <p:nvSpPr>
            <p:cNvPr id="967" name="Line 21"/>
            <p:cNvSpPr>
              <a:spLocks noChangeShapeType="1"/>
            </p:cNvSpPr>
            <p:nvPr/>
          </p:nvSpPr>
          <p:spPr bwMode="auto">
            <a:xfrm>
              <a:off x="4914861" y="4294399"/>
              <a:ext cx="115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8" name="Line 22"/>
            <p:cNvSpPr>
              <a:spLocks noChangeShapeType="1"/>
            </p:cNvSpPr>
            <p:nvPr/>
          </p:nvSpPr>
          <p:spPr bwMode="auto">
            <a:xfrm flipV="1">
              <a:off x="6072198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9" name="Line 23"/>
            <p:cNvSpPr>
              <a:spLocks noChangeShapeType="1"/>
            </p:cNvSpPr>
            <p:nvPr/>
          </p:nvSpPr>
          <p:spPr bwMode="auto">
            <a:xfrm flipV="1">
              <a:off x="4914861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0" name="Freeform 24"/>
            <p:cNvSpPr>
              <a:spLocks/>
            </p:cNvSpPr>
            <p:nvPr/>
          </p:nvSpPr>
          <p:spPr bwMode="auto">
            <a:xfrm>
              <a:off x="5204685" y="3628588"/>
              <a:ext cx="577690" cy="86164"/>
            </a:xfrm>
            <a:custGeom>
              <a:avLst/>
              <a:gdLst>
                <a:gd name="T0" fmla="*/ 295 w 295"/>
                <a:gd name="T1" fmla="*/ 44 h 44"/>
                <a:gd name="T2" fmla="*/ 288 w 295"/>
                <a:gd name="T3" fmla="*/ 40 h 44"/>
                <a:gd name="T4" fmla="*/ 281 w 295"/>
                <a:gd name="T5" fmla="*/ 35 h 44"/>
                <a:gd name="T6" fmla="*/ 273 w 295"/>
                <a:gd name="T7" fmla="*/ 31 h 44"/>
                <a:gd name="T8" fmla="*/ 265 w 295"/>
                <a:gd name="T9" fmla="*/ 27 h 44"/>
                <a:gd name="T10" fmla="*/ 258 w 295"/>
                <a:gd name="T11" fmla="*/ 23 h 44"/>
                <a:gd name="T12" fmla="*/ 250 w 295"/>
                <a:gd name="T13" fmla="*/ 20 h 44"/>
                <a:gd name="T14" fmla="*/ 241 w 295"/>
                <a:gd name="T15" fmla="*/ 17 h 44"/>
                <a:gd name="T16" fmla="*/ 233 w 295"/>
                <a:gd name="T17" fmla="*/ 14 h 44"/>
                <a:gd name="T18" fmla="*/ 225 w 295"/>
                <a:gd name="T19" fmla="*/ 11 h 44"/>
                <a:gd name="T20" fmla="*/ 216 w 295"/>
                <a:gd name="T21" fmla="*/ 9 h 44"/>
                <a:gd name="T22" fmla="*/ 208 w 295"/>
                <a:gd name="T23" fmla="*/ 7 h 44"/>
                <a:gd name="T24" fmla="*/ 199 w 295"/>
                <a:gd name="T25" fmla="*/ 5 h 44"/>
                <a:gd name="T26" fmla="*/ 191 w 295"/>
                <a:gd name="T27" fmla="*/ 3 h 44"/>
                <a:gd name="T28" fmla="*/ 182 w 295"/>
                <a:gd name="T29" fmla="*/ 2 h 44"/>
                <a:gd name="T30" fmla="*/ 174 w 295"/>
                <a:gd name="T31" fmla="*/ 1 h 44"/>
                <a:gd name="T32" fmla="*/ 165 w 295"/>
                <a:gd name="T33" fmla="*/ 0 h 44"/>
                <a:gd name="T34" fmla="*/ 156 w 295"/>
                <a:gd name="T35" fmla="*/ 0 h 44"/>
                <a:gd name="T36" fmla="*/ 147 w 295"/>
                <a:gd name="T37" fmla="*/ 0 h 44"/>
                <a:gd name="T38" fmla="*/ 139 w 295"/>
                <a:gd name="T39" fmla="*/ 0 h 44"/>
                <a:gd name="T40" fmla="*/ 130 w 295"/>
                <a:gd name="T41" fmla="*/ 0 h 44"/>
                <a:gd name="T42" fmla="*/ 121 w 295"/>
                <a:gd name="T43" fmla="*/ 1 h 44"/>
                <a:gd name="T44" fmla="*/ 113 w 295"/>
                <a:gd name="T45" fmla="*/ 2 h 44"/>
                <a:gd name="T46" fmla="*/ 104 w 295"/>
                <a:gd name="T47" fmla="*/ 3 h 44"/>
                <a:gd name="T48" fmla="*/ 96 w 295"/>
                <a:gd name="T49" fmla="*/ 5 h 44"/>
                <a:gd name="T50" fmla="*/ 87 w 295"/>
                <a:gd name="T51" fmla="*/ 7 h 44"/>
                <a:gd name="T52" fmla="*/ 79 w 295"/>
                <a:gd name="T53" fmla="*/ 9 h 44"/>
                <a:gd name="T54" fmla="*/ 70 w 295"/>
                <a:gd name="T55" fmla="*/ 11 h 44"/>
                <a:gd name="T56" fmla="*/ 62 w 295"/>
                <a:gd name="T57" fmla="*/ 14 h 44"/>
                <a:gd name="T58" fmla="*/ 54 w 295"/>
                <a:gd name="T59" fmla="*/ 17 h 44"/>
                <a:gd name="T60" fmla="*/ 46 w 295"/>
                <a:gd name="T61" fmla="*/ 20 h 44"/>
                <a:gd name="T62" fmla="*/ 38 w 295"/>
                <a:gd name="T63" fmla="*/ 23 h 44"/>
                <a:gd name="T64" fmla="*/ 30 w 295"/>
                <a:gd name="T65" fmla="*/ 27 h 44"/>
                <a:gd name="T66" fmla="*/ 22 w 295"/>
                <a:gd name="T67" fmla="*/ 31 h 44"/>
                <a:gd name="T68" fmla="*/ 14 w 295"/>
                <a:gd name="T69" fmla="*/ 35 h 44"/>
                <a:gd name="T70" fmla="*/ 7 w 295"/>
                <a:gd name="T71" fmla="*/ 40 h 44"/>
                <a:gd name="T72" fmla="*/ 0 w 295"/>
                <a:gd name="T7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44">
                  <a:moveTo>
                    <a:pt x="295" y="44"/>
                  </a:moveTo>
                  <a:lnTo>
                    <a:pt x="288" y="40"/>
                  </a:lnTo>
                  <a:lnTo>
                    <a:pt x="281" y="35"/>
                  </a:lnTo>
                  <a:lnTo>
                    <a:pt x="273" y="31"/>
                  </a:lnTo>
                  <a:lnTo>
                    <a:pt x="265" y="27"/>
                  </a:lnTo>
                  <a:lnTo>
                    <a:pt x="258" y="23"/>
                  </a:lnTo>
                  <a:lnTo>
                    <a:pt x="250" y="20"/>
                  </a:lnTo>
                  <a:lnTo>
                    <a:pt x="241" y="17"/>
                  </a:lnTo>
                  <a:lnTo>
                    <a:pt x="233" y="14"/>
                  </a:lnTo>
                  <a:lnTo>
                    <a:pt x="225" y="11"/>
                  </a:lnTo>
                  <a:lnTo>
                    <a:pt x="216" y="9"/>
                  </a:lnTo>
                  <a:lnTo>
                    <a:pt x="208" y="7"/>
                  </a:lnTo>
                  <a:lnTo>
                    <a:pt x="199" y="5"/>
                  </a:lnTo>
                  <a:lnTo>
                    <a:pt x="191" y="3"/>
                  </a:lnTo>
                  <a:lnTo>
                    <a:pt x="182" y="2"/>
                  </a:lnTo>
                  <a:lnTo>
                    <a:pt x="174" y="1"/>
                  </a:lnTo>
                  <a:lnTo>
                    <a:pt x="165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0" y="0"/>
                  </a:lnTo>
                  <a:lnTo>
                    <a:pt x="121" y="1"/>
                  </a:lnTo>
                  <a:lnTo>
                    <a:pt x="113" y="2"/>
                  </a:lnTo>
                  <a:lnTo>
                    <a:pt x="104" y="3"/>
                  </a:lnTo>
                  <a:lnTo>
                    <a:pt x="96" y="5"/>
                  </a:lnTo>
                  <a:lnTo>
                    <a:pt x="87" y="7"/>
                  </a:lnTo>
                  <a:lnTo>
                    <a:pt x="79" y="9"/>
                  </a:lnTo>
                  <a:lnTo>
                    <a:pt x="70" y="11"/>
                  </a:lnTo>
                  <a:lnTo>
                    <a:pt x="62" y="14"/>
                  </a:lnTo>
                  <a:lnTo>
                    <a:pt x="54" y="17"/>
                  </a:lnTo>
                  <a:lnTo>
                    <a:pt x="46" y="20"/>
                  </a:lnTo>
                  <a:lnTo>
                    <a:pt x="38" y="23"/>
                  </a:lnTo>
                  <a:lnTo>
                    <a:pt x="30" y="27"/>
                  </a:lnTo>
                  <a:lnTo>
                    <a:pt x="22" y="31"/>
                  </a:lnTo>
                  <a:lnTo>
                    <a:pt x="14" y="35"/>
                  </a:lnTo>
                  <a:lnTo>
                    <a:pt x="7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1" name="Freeform 25"/>
            <p:cNvSpPr>
              <a:spLocks/>
            </p:cNvSpPr>
            <p:nvPr/>
          </p:nvSpPr>
          <p:spPr bwMode="auto">
            <a:xfrm>
              <a:off x="5782374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6 w 148"/>
                <a:gd name="T3" fmla="*/ 40 h 44"/>
                <a:gd name="T4" fmla="*/ 143 w 148"/>
                <a:gd name="T5" fmla="*/ 36 h 44"/>
                <a:gd name="T6" fmla="*/ 141 w 148"/>
                <a:gd name="T7" fmla="*/ 32 h 44"/>
                <a:gd name="T8" fmla="*/ 137 w 148"/>
                <a:gd name="T9" fmla="*/ 28 h 44"/>
                <a:gd name="T10" fmla="*/ 134 w 148"/>
                <a:gd name="T11" fmla="*/ 25 h 44"/>
                <a:gd name="T12" fmla="*/ 131 w 148"/>
                <a:gd name="T13" fmla="*/ 21 h 44"/>
                <a:gd name="T14" fmla="*/ 127 w 148"/>
                <a:gd name="T15" fmla="*/ 18 h 44"/>
                <a:gd name="T16" fmla="*/ 123 w 148"/>
                <a:gd name="T17" fmla="*/ 15 h 44"/>
                <a:gd name="T18" fmla="*/ 119 w 148"/>
                <a:gd name="T19" fmla="*/ 12 h 44"/>
                <a:gd name="T20" fmla="*/ 115 w 148"/>
                <a:gd name="T21" fmla="*/ 10 h 44"/>
                <a:gd name="T22" fmla="*/ 110 w 148"/>
                <a:gd name="T23" fmla="*/ 8 h 44"/>
                <a:gd name="T24" fmla="*/ 106 w 148"/>
                <a:gd name="T25" fmla="*/ 6 h 44"/>
                <a:gd name="T26" fmla="*/ 101 w 148"/>
                <a:gd name="T27" fmla="*/ 4 h 44"/>
                <a:gd name="T28" fmla="*/ 96 w 148"/>
                <a:gd name="T29" fmla="*/ 2 h 44"/>
                <a:gd name="T30" fmla="*/ 92 w 148"/>
                <a:gd name="T31" fmla="*/ 1 h 44"/>
                <a:gd name="T32" fmla="*/ 87 w 148"/>
                <a:gd name="T33" fmla="*/ 1 h 44"/>
                <a:gd name="T34" fmla="*/ 82 w 148"/>
                <a:gd name="T35" fmla="*/ 0 h 44"/>
                <a:gd name="T36" fmla="*/ 77 w 148"/>
                <a:gd name="T37" fmla="*/ 0 h 44"/>
                <a:gd name="T38" fmla="*/ 72 w 148"/>
                <a:gd name="T39" fmla="*/ 0 h 44"/>
                <a:gd name="T40" fmla="*/ 67 w 148"/>
                <a:gd name="T41" fmla="*/ 0 h 44"/>
                <a:gd name="T42" fmla="*/ 62 w 148"/>
                <a:gd name="T43" fmla="*/ 1 h 44"/>
                <a:gd name="T44" fmla="*/ 57 w 148"/>
                <a:gd name="T45" fmla="*/ 1 h 44"/>
                <a:gd name="T46" fmla="*/ 53 w 148"/>
                <a:gd name="T47" fmla="*/ 2 h 44"/>
                <a:gd name="T48" fmla="*/ 48 w 148"/>
                <a:gd name="T49" fmla="*/ 4 h 44"/>
                <a:gd name="T50" fmla="*/ 43 w 148"/>
                <a:gd name="T51" fmla="*/ 6 h 44"/>
                <a:gd name="T52" fmla="*/ 39 w 148"/>
                <a:gd name="T53" fmla="*/ 8 h 44"/>
                <a:gd name="T54" fmla="*/ 35 w 148"/>
                <a:gd name="T55" fmla="*/ 10 h 44"/>
                <a:gd name="T56" fmla="*/ 30 w 148"/>
                <a:gd name="T57" fmla="*/ 12 h 44"/>
                <a:gd name="T58" fmla="*/ 26 w 148"/>
                <a:gd name="T59" fmla="*/ 15 h 44"/>
                <a:gd name="T60" fmla="*/ 22 w 148"/>
                <a:gd name="T61" fmla="*/ 18 h 44"/>
                <a:gd name="T62" fmla="*/ 18 w 148"/>
                <a:gd name="T63" fmla="*/ 21 h 44"/>
                <a:gd name="T64" fmla="*/ 15 w 148"/>
                <a:gd name="T65" fmla="*/ 25 h 44"/>
                <a:gd name="T66" fmla="*/ 12 w 148"/>
                <a:gd name="T67" fmla="*/ 28 h 44"/>
                <a:gd name="T68" fmla="*/ 8 w 148"/>
                <a:gd name="T69" fmla="*/ 32 h 44"/>
                <a:gd name="T70" fmla="*/ 6 w 148"/>
                <a:gd name="T71" fmla="*/ 36 h 44"/>
                <a:gd name="T72" fmla="*/ 3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6" y="40"/>
                  </a:lnTo>
                  <a:lnTo>
                    <a:pt x="143" y="36"/>
                  </a:lnTo>
                  <a:lnTo>
                    <a:pt x="141" y="32"/>
                  </a:lnTo>
                  <a:lnTo>
                    <a:pt x="137" y="28"/>
                  </a:lnTo>
                  <a:lnTo>
                    <a:pt x="134" y="25"/>
                  </a:lnTo>
                  <a:lnTo>
                    <a:pt x="131" y="21"/>
                  </a:lnTo>
                  <a:lnTo>
                    <a:pt x="127" y="18"/>
                  </a:lnTo>
                  <a:lnTo>
                    <a:pt x="123" y="15"/>
                  </a:lnTo>
                  <a:lnTo>
                    <a:pt x="119" y="12"/>
                  </a:lnTo>
                  <a:lnTo>
                    <a:pt x="115" y="10"/>
                  </a:lnTo>
                  <a:lnTo>
                    <a:pt x="110" y="8"/>
                  </a:lnTo>
                  <a:lnTo>
                    <a:pt x="106" y="6"/>
                  </a:lnTo>
                  <a:lnTo>
                    <a:pt x="101" y="4"/>
                  </a:lnTo>
                  <a:lnTo>
                    <a:pt x="96" y="2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2"/>
                  </a:lnTo>
                  <a:lnTo>
                    <a:pt x="48" y="4"/>
                  </a:lnTo>
                  <a:lnTo>
                    <a:pt x="43" y="6"/>
                  </a:lnTo>
                  <a:lnTo>
                    <a:pt x="39" y="8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18" y="21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6"/>
                  </a:lnTo>
                  <a:lnTo>
                    <a:pt x="3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2" name="Freeform 26"/>
            <p:cNvSpPr>
              <a:spLocks/>
            </p:cNvSpPr>
            <p:nvPr/>
          </p:nvSpPr>
          <p:spPr bwMode="auto">
            <a:xfrm>
              <a:off x="4914861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5 w 148"/>
                <a:gd name="T3" fmla="*/ 40 h 44"/>
                <a:gd name="T4" fmla="*/ 142 w 148"/>
                <a:gd name="T5" fmla="*/ 36 h 44"/>
                <a:gd name="T6" fmla="*/ 140 w 148"/>
                <a:gd name="T7" fmla="*/ 32 h 44"/>
                <a:gd name="T8" fmla="*/ 136 w 148"/>
                <a:gd name="T9" fmla="*/ 28 h 44"/>
                <a:gd name="T10" fmla="*/ 133 w 148"/>
                <a:gd name="T11" fmla="*/ 25 h 44"/>
                <a:gd name="T12" fmla="*/ 130 w 148"/>
                <a:gd name="T13" fmla="*/ 21 h 44"/>
                <a:gd name="T14" fmla="*/ 126 w 148"/>
                <a:gd name="T15" fmla="*/ 18 h 44"/>
                <a:gd name="T16" fmla="*/ 122 w 148"/>
                <a:gd name="T17" fmla="*/ 15 h 44"/>
                <a:gd name="T18" fmla="*/ 118 w 148"/>
                <a:gd name="T19" fmla="*/ 12 h 44"/>
                <a:gd name="T20" fmla="*/ 114 w 148"/>
                <a:gd name="T21" fmla="*/ 10 h 44"/>
                <a:gd name="T22" fmla="*/ 109 w 148"/>
                <a:gd name="T23" fmla="*/ 8 h 44"/>
                <a:gd name="T24" fmla="*/ 105 w 148"/>
                <a:gd name="T25" fmla="*/ 6 h 44"/>
                <a:gd name="T26" fmla="*/ 100 w 148"/>
                <a:gd name="T27" fmla="*/ 4 h 44"/>
                <a:gd name="T28" fmla="*/ 95 w 148"/>
                <a:gd name="T29" fmla="*/ 2 h 44"/>
                <a:gd name="T30" fmla="*/ 91 w 148"/>
                <a:gd name="T31" fmla="*/ 1 h 44"/>
                <a:gd name="T32" fmla="*/ 86 w 148"/>
                <a:gd name="T33" fmla="*/ 1 h 44"/>
                <a:gd name="T34" fmla="*/ 81 w 148"/>
                <a:gd name="T35" fmla="*/ 0 h 44"/>
                <a:gd name="T36" fmla="*/ 76 w 148"/>
                <a:gd name="T37" fmla="*/ 0 h 44"/>
                <a:gd name="T38" fmla="*/ 71 w 148"/>
                <a:gd name="T39" fmla="*/ 0 h 44"/>
                <a:gd name="T40" fmla="*/ 66 w 148"/>
                <a:gd name="T41" fmla="*/ 0 h 44"/>
                <a:gd name="T42" fmla="*/ 61 w 148"/>
                <a:gd name="T43" fmla="*/ 1 h 44"/>
                <a:gd name="T44" fmla="*/ 56 w 148"/>
                <a:gd name="T45" fmla="*/ 1 h 44"/>
                <a:gd name="T46" fmla="*/ 52 w 148"/>
                <a:gd name="T47" fmla="*/ 2 h 44"/>
                <a:gd name="T48" fmla="*/ 47 w 148"/>
                <a:gd name="T49" fmla="*/ 4 h 44"/>
                <a:gd name="T50" fmla="*/ 42 w 148"/>
                <a:gd name="T51" fmla="*/ 6 h 44"/>
                <a:gd name="T52" fmla="*/ 38 w 148"/>
                <a:gd name="T53" fmla="*/ 8 h 44"/>
                <a:gd name="T54" fmla="*/ 33 w 148"/>
                <a:gd name="T55" fmla="*/ 10 h 44"/>
                <a:gd name="T56" fmla="*/ 29 w 148"/>
                <a:gd name="T57" fmla="*/ 12 h 44"/>
                <a:gd name="T58" fmla="*/ 25 w 148"/>
                <a:gd name="T59" fmla="*/ 15 h 44"/>
                <a:gd name="T60" fmla="*/ 21 w 148"/>
                <a:gd name="T61" fmla="*/ 18 h 44"/>
                <a:gd name="T62" fmla="*/ 18 w 148"/>
                <a:gd name="T63" fmla="*/ 21 h 44"/>
                <a:gd name="T64" fmla="*/ 14 w 148"/>
                <a:gd name="T65" fmla="*/ 25 h 44"/>
                <a:gd name="T66" fmla="*/ 11 w 148"/>
                <a:gd name="T67" fmla="*/ 28 h 44"/>
                <a:gd name="T68" fmla="*/ 7 w 148"/>
                <a:gd name="T69" fmla="*/ 32 h 44"/>
                <a:gd name="T70" fmla="*/ 5 w 148"/>
                <a:gd name="T71" fmla="*/ 36 h 44"/>
                <a:gd name="T72" fmla="*/ 2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5" y="40"/>
                  </a:lnTo>
                  <a:lnTo>
                    <a:pt x="142" y="36"/>
                  </a:lnTo>
                  <a:lnTo>
                    <a:pt x="140" y="32"/>
                  </a:lnTo>
                  <a:lnTo>
                    <a:pt x="136" y="28"/>
                  </a:lnTo>
                  <a:lnTo>
                    <a:pt x="133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2" y="15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09" y="8"/>
                  </a:lnTo>
                  <a:lnTo>
                    <a:pt x="105" y="6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1" y="1"/>
                  </a:lnTo>
                  <a:lnTo>
                    <a:pt x="86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9" y="12"/>
                  </a:lnTo>
                  <a:lnTo>
                    <a:pt x="25" y="15"/>
                  </a:lnTo>
                  <a:lnTo>
                    <a:pt x="21" y="18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7" y="32"/>
                  </a:lnTo>
                  <a:lnTo>
                    <a:pt x="5" y="36"/>
                  </a:lnTo>
                  <a:lnTo>
                    <a:pt x="2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3" name="Line 27"/>
            <p:cNvSpPr>
              <a:spLocks noChangeShapeType="1"/>
            </p:cNvSpPr>
            <p:nvPr/>
          </p:nvSpPr>
          <p:spPr bwMode="auto">
            <a:xfrm>
              <a:off x="5059773" y="3628588"/>
              <a:ext cx="8675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4" name="Line 28"/>
            <p:cNvSpPr>
              <a:spLocks noChangeShapeType="1"/>
            </p:cNvSpPr>
            <p:nvPr/>
          </p:nvSpPr>
          <p:spPr bwMode="auto">
            <a:xfrm>
              <a:off x="5204685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5" name="Line 29"/>
            <p:cNvSpPr>
              <a:spLocks noChangeShapeType="1"/>
            </p:cNvSpPr>
            <p:nvPr/>
          </p:nvSpPr>
          <p:spPr bwMode="auto">
            <a:xfrm>
              <a:off x="5782374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980" name="Straight Connector 979"/>
            <p:cNvCxnSpPr/>
            <p:nvPr/>
          </p:nvCxnSpPr>
          <p:spPr>
            <a:xfrm>
              <a:off x="5496134" y="3510365"/>
              <a:ext cx="0" cy="936104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0" name="Group 1019"/>
          <p:cNvGrpSpPr>
            <a:grpSpLocks noChangeAspect="1"/>
          </p:cNvGrpSpPr>
          <p:nvPr/>
        </p:nvGrpSpPr>
        <p:grpSpPr>
          <a:xfrm flipH="1">
            <a:off x="4147112" y="2167436"/>
            <a:ext cx="144000" cy="529600"/>
            <a:chOff x="4401295" y="1806149"/>
            <a:chExt cx="763588" cy="2808312"/>
          </a:xfrm>
        </p:grpSpPr>
        <p:sp>
          <p:nvSpPr>
            <p:cNvPr id="1021" name="Line 5"/>
            <p:cNvSpPr>
              <a:spLocks noChangeShapeType="1"/>
            </p:cNvSpPr>
            <p:nvPr/>
          </p:nvSpPr>
          <p:spPr bwMode="auto">
            <a:xfrm>
              <a:off x="4401295" y="1950165"/>
              <a:ext cx="0" cy="2482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2" name="Line 6"/>
            <p:cNvSpPr>
              <a:spLocks noChangeShapeType="1"/>
            </p:cNvSpPr>
            <p:nvPr/>
          </p:nvSpPr>
          <p:spPr bwMode="auto">
            <a:xfrm>
              <a:off x="4401295" y="4433015"/>
              <a:ext cx="76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3" name="Line 7"/>
            <p:cNvSpPr>
              <a:spLocks noChangeShapeType="1"/>
            </p:cNvSpPr>
            <p:nvPr/>
          </p:nvSpPr>
          <p:spPr bwMode="auto">
            <a:xfrm flipV="1">
              <a:off x="5164882" y="1950165"/>
              <a:ext cx="0" cy="2482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4" name="Line 8"/>
            <p:cNvSpPr>
              <a:spLocks noChangeShapeType="1"/>
            </p:cNvSpPr>
            <p:nvPr/>
          </p:nvSpPr>
          <p:spPr bwMode="auto">
            <a:xfrm flipH="1">
              <a:off x="4401295" y="1950165"/>
              <a:ext cx="763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5" name="Line 9"/>
            <p:cNvSpPr>
              <a:spLocks noChangeShapeType="1"/>
            </p:cNvSpPr>
            <p:nvPr/>
          </p:nvSpPr>
          <p:spPr bwMode="auto">
            <a:xfrm flipV="1">
              <a:off x="4448920" y="3717053"/>
              <a:ext cx="0" cy="715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6" name="Line 10"/>
            <p:cNvSpPr>
              <a:spLocks noChangeShapeType="1"/>
            </p:cNvSpPr>
            <p:nvPr/>
          </p:nvSpPr>
          <p:spPr bwMode="auto">
            <a:xfrm flipH="1" flipV="1">
              <a:off x="4401295" y="3669428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7" name="Line 11"/>
            <p:cNvSpPr>
              <a:spLocks noChangeShapeType="1"/>
            </p:cNvSpPr>
            <p:nvPr/>
          </p:nvSpPr>
          <p:spPr bwMode="auto">
            <a:xfrm flipV="1">
              <a:off x="5117257" y="3717053"/>
              <a:ext cx="0" cy="715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8" name="Line 12"/>
            <p:cNvSpPr>
              <a:spLocks noChangeShapeType="1"/>
            </p:cNvSpPr>
            <p:nvPr/>
          </p:nvSpPr>
          <p:spPr bwMode="auto">
            <a:xfrm flipV="1">
              <a:off x="5117257" y="3669428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9" name="Line 13"/>
            <p:cNvSpPr>
              <a:spLocks noChangeShapeType="1"/>
            </p:cNvSpPr>
            <p:nvPr/>
          </p:nvSpPr>
          <p:spPr bwMode="auto">
            <a:xfrm>
              <a:off x="5117257" y="1950165"/>
              <a:ext cx="0" cy="1050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0" name="Line 14"/>
            <p:cNvSpPr>
              <a:spLocks noChangeShapeType="1"/>
            </p:cNvSpPr>
            <p:nvPr/>
          </p:nvSpPr>
          <p:spPr bwMode="auto">
            <a:xfrm>
              <a:off x="5117257" y="3001090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1" name="Line 15"/>
            <p:cNvSpPr>
              <a:spLocks noChangeShapeType="1"/>
            </p:cNvSpPr>
            <p:nvPr/>
          </p:nvSpPr>
          <p:spPr bwMode="auto">
            <a:xfrm flipV="1">
              <a:off x="4448920" y="1950165"/>
              <a:ext cx="0" cy="1050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2" name="Line 16"/>
            <p:cNvSpPr>
              <a:spLocks noChangeShapeType="1"/>
            </p:cNvSpPr>
            <p:nvPr/>
          </p:nvSpPr>
          <p:spPr bwMode="auto">
            <a:xfrm flipV="1">
              <a:off x="4401295" y="3001090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3" name="Freeform 17"/>
            <p:cNvSpPr>
              <a:spLocks/>
            </p:cNvSpPr>
            <p:nvPr/>
          </p:nvSpPr>
          <p:spPr bwMode="auto">
            <a:xfrm>
              <a:off x="4401295" y="1888253"/>
              <a:ext cx="763588" cy="61913"/>
            </a:xfrm>
            <a:custGeom>
              <a:avLst/>
              <a:gdLst>
                <a:gd name="T0" fmla="*/ 481 w 481"/>
                <a:gd name="T1" fmla="*/ 39 h 39"/>
                <a:gd name="T2" fmla="*/ 445 w 481"/>
                <a:gd name="T3" fmla="*/ 28 h 39"/>
                <a:gd name="T4" fmla="*/ 408 w 481"/>
                <a:gd name="T5" fmla="*/ 19 h 39"/>
                <a:gd name="T6" fmla="*/ 371 w 481"/>
                <a:gd name="T7" fmla="*/ 11 h 39"/>
                <a:gd name="T8" fmla="*/ 334 w 481"/>
                <a:gd name="T9" fmla="*/ 6 h 39"/>
                <a:gd name="T10" fmla="*/ 297 w 481"/>
                <a:gd name="T11" fmla="*/ 2 h 39"/>
                <a:gd name="T12" fmla="*/ 259 w 481"/>
                <a:gd name="T13" fmla="*/ 0 h 39"/>
                <a:gd name="T14" fmla="*/ 222 w 481"/>
                <a:gd name="T15" fmla="*/ 0 h 39"/>
                <a:gd name="T16" fmla="*/ 184 w 481"/>
                <a:gd name="T17" fmla="*/ 2 h 39"/>
                <a:gd name="T18" fmla="*/ 146 w 481"/>
                <a:gd name="T19" fmla="*/ 6 h 39"/>
                <a:gd name="T20" fmla="*/ 109 w 481"/>
                <a:gd name="T21" fmla="*/ 11 h 39"/>
                <a:gd name="T22" fmla="*/ 72 w 481"/>
                <a:gd name="T23" fmla="*/ 19 h 39"/>
                <a:gd name="T24" fmla="*/ 36 w 481"/>
                <a:gd name="T25" fmla="*/ 28 h 39"/>
                <a:gd name="T26" fmla="*/ 0 w 481"/>
                <a:gd name="T2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1" h="39">
                  <a:moveTo>
                    <a:pt x="481" y="39"/>
                  </a:moveTo>
                  <a:lnTo>
                    <a:pt x="445" y="28"/>
                  </a:lnTo>
                  <a:lnTo>
                    <a:pt x="408" y="19"/>
                  </a:lnTo>
                  <a:lnTo>
                    <a:pt x="371" y="11"/>
                  </a:lnTo>
                  <a:lnTo>
                    <a:pt x="334" y="6"/>
                  </a:lnTo>
                  <a:lnTo>
                    <a:pt x="297" y="2"/>
                  </a:lnTo>
                  <a:lnTo>
                    <a:pt x="259" y="0"/>
                  </a:lnTo>
                  <a:lnTo>
                    <a:pt x="222" y="0"/>
                  </a:lnTo>
                  <a:lnTo>
                    <a:pt x="184" y="2"/>
                  </a:lnTo>
                  <a:lnTo>
                    <a:pt x="146" y="6"/>
                  </a:lnTo>
                  <a:lnTo>
                    <a:pt x="109" y="11"/>
                  </a:lnTo>
                  <a:lnTo>
                    <a:pt x="72" y="19"/>
                  </a:lnTo>
                  <a:lnTo>
                    <a:pt x="36" y="28"/>
                  </a:ln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4" name="Line 18"/>
            <p:cNvSpPr>
              <a:spLocks noChangeShapeType="1"/>
            </p:cNvSpPr>
            <p:nvPr/>
          </p:nvSpPr>
          <p:spPr bwMode="auto">
            <a:xfrm flipH="1" flipV="1">
              <a:off x="4401295" y="4433015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5" name="Line 19"/>
            <p:cNvSpPr>
              <a:spLocks noChangeShapeType="1"/>
            </p:cNvSpPr>
            <p:nvPr/>
          </p:nvSpPr>
          <p:spPr bwMode="auto">
            <a:xfrm flipV="1">
              <a:off x="5117257" y="4433015"/>
              <a:ext cx="47625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6" name="Line 20"/>
            <p:cNvSpPr>
              <a:spLocks noChangeShapeType="1"/>
            </p:cNvSpPr>
            <p:nvPr/>
          </p:nvSpPr>
          <p:spPr bwMode="auto">
            <a:xfrm>
              <a:off x="4448920" y="4480640"/>
              <a:ext cx="668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1037" name="Straight Connector 1036"/>
            <p:cNvCxnSpPr/>
            <p:nvPr/>
          </p:nvCxnSpPr>
          <p:spPr>
            <a:xfrm>
              <a:off x="4783282" y="1806149"/>
              <a:ext cx="0" cy="2808312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0" name="Group 1039"/>
          <p:cNvGrpSpPr>
            <a:grpSpLocks noChangeAspect="1"/>
          </p:cNvGrpSpPr>
          <p:nvPr/>
        </p:nvGrpSpPr>
        <p:grpSpPr>
          <a:xfrm flipH="1">
            <a:off x="3726503" y="1549310"/>
            <a:ext cx="108000" cy="844940"/>
            <a:chOff x="1744863" y="666049"/>
            <a:chExt cx="522881" cy="4090769"/>
          </a:xfrm>
        </p:grpSpPr>
        <p:sp>
          <p:nvSpPr>
            <p:cNvPr id="1041" name="Line 24"/>
            <p:cNvSpPr>
              <a:spLocks noChangeShapeType="1"/>
            </p:cNvSpPr>
            <p:nvPr/>
          </p:nvSpPr>
          <p:spPr bwMode="auto">
            <a:xfrm flipV="1">
              <a:off x="2267744" y="744341"/>
              <a:ext cx="0" cy="3962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2" name="Line 25"/>
            <p:cNvSpPr>
              <a:spLocks noChangeShapeType="1"/>
            </p:cNvSpPr>
            <p:nvPr/>
          </p:nvSpPr>
          <p:spPr bwMode="auto">
            <a:xfrm>
              <a:off x="2214616" y="744341"/>
              <a:ext cx="0" cy="1669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3" name="Line 26"/>
            <p:cNvSpPr>
              <a:spLocks noChangeShapeType="1"/>
            </p:cNvSpPr>
            <p:nvPr/>
          </p:nvSpPr>
          <p:spPr bwMode="auto">
            <a:xfrm flipV="1">
              <a:off x="1744863" y="744341"/>
              <a:ext cx="0" cy="3962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4" name="Line 27"/>
            <p:cNvSpPr>
              <a:spLocks noChangeShapeType="1"/>
            </p:cNvSpPr>
            <p:nvPr/>
          </p:nvSpPr>
          <p:spPr bwMode="auto">
            <a:xfrm>
              <a:off x="1744863" y="744341"/>
              <a:ext cx="5228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auto">
            <a:xfrm flipH="1">
              <a:off x="1744863" y="4706487"/>
              <a:ext cx="5228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auto">
            <a:xfrm flipV="1">
              <a:off x="2214616" y="4706487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auto">
            <a:xfrm flipH="1" flipV="1">
              <a:off x="1744863" y="4706487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8" name="Line 31"/>
            <p:cNvSpPr>
              <a:spLocks noChangeShapeType="1"/>
            </p:cNvSpPr>
            <p:nvPr/>
          </p:nvSpPr>
          <p:spPr bwMode="auto">
            <a:xfrm>
              <a:off x="1797991" y="4756817"/>
              <a:ext cx="4166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9" name="Line 32"/>
            <p:cNvSpPr>
              <a:spLocks noChangeShapeType="1"/>
            </p:cNvSpPr>
            <p:nvPr/>
          </p:nvSpPr>
          <p:spPr bwMode="auto">
            <a:xfrm flipV="1">
              <a:off x="1797991" y="3766980"/>
              <a:ext cx="0" cy="9395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0" name="Line 33"/>
            <p:cNvSpPr>
              <a:spLocks noChangeShapeType="1"/>
            </p:cNvSpPr>
            <p:nvPr/>
          </p:nvSpPr>
          <p:spPr bwMode="auto">
            <a:xfrm>
              <a:off x="2214616" y="3766980"/>
              <a:ext cx="0" cy="9395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1" name="Line 34"/>
            <p:cNvSpPr>
              <a:spLocks noChangeShapeType="1"/>
            </p:cNvSpPr>
            <p:nvPr/>
          </p:nvSpPr>
          <p:spPr bwMode="auto">
            <a:xfrm>
              <a:off x="1744863" y="3716650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2" name="Line 35"/>
            <p:cNvSpPr>
              <a:spLocks noChangeShapeType="1"/>
            </p:cNvSpPr>
            <p:nvPr/>
          </p:nvSpPr>
          <p:spPr bwMode="auto">
            <a:xfrm flipH="1">
              <a:off x="2214616" y="3716650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3" name="Line 36"/>
            <p:cNvSpPr>
              <a:spLocks noChangeShapeType="1"/>
            </p:cNvSpPr>
            <p:nvPr/>
          </p:nvSpPr>
          <p:spPr bwMode="auto">
            <a:xfrm flipH="1" flipV="1">
              <a:off x="2214616" y="2413644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4" name="Line 37"/>
            <p:cNvSpPr>
              <a:spLocks noChangeShapeType="1"/>
            </p:cNvSpPr>
            <p:nvPr/>
          </p:nvSpPr>
          <p:spPr bwMode="auto">
            <a:xfrm>
              <a:off x="1797991" y="744341"/>
              <a:ext cx="0" cy="1669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5" name="Line 38"/>
            <p:cNvSpPr>
              <a:spLocks noChangeShapeType="1"/>
            </p:cNvSpPr>
            <p:nvPr/>
          </p:nvSpPr>
          <p:spPr bwMode="auto">
            <a:xfrm flipV="1">
              <a:off x="1744863" y="2413644"/>
              <a:ext cx="53128" cy="50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1744863" y="666049"/>
              <a:ext cx="522881" cy="78292"/>
            </a:xfrm>
            <a:custGeom>
              <a:avLst/>
              <a:gdLst>
                <a:gd name="T0" fmla="*/ 187 w 187"/>
                <a:gd name="T1" fmla="*/ 28 h 28"/>
                <a:gd name="T2" fmla="*/ 182 w 187"/>
                <a:gd name="T3" fmla="*/ 25 h 28"/>
                <a:gd name="T4" fmla="*/ 177 w 187"/>
                <a:gd name="T5" fmla="*/ 22 h 28"/>
                <a:gd name="T6" fmla="*/ 173 w 187"/>
                <a:gd name="T7" fmla="*/ 20 h 28"/>
                <a:gd name="T8" fmla="*/ 168 w 187"/>
                <a:gd name="T9" fmla="*/ 17 h 28"/>
                <a:gd name="T10" fmla="*/ 163 w 187"/>
                <a:gd name="T11" fmla="*/ 15 h 28"/>
                <a:gd name="T12" fmla="*/ 158 w 187"/>
                <a:gd name="T13" fmla="*/ 13 h 28"/>
                <a:gd name="T14" fmla="*/ 153 w 187"/>
                <a:gd name="T15" fmla="*/ 11 h 28"/>
                <a:gd name="T16" fmla="*/ 148 w 187"/>
                <a:gd name="T17" fmla="*/ 9 h 28"/>
                <a:gd name="T18" fmla="*/ 142 w 187"/>
                <a:gd name="T19" fmla="*/ 7 h 28"/>
                <a:gd name="T20" fmla="*/ 137 w 187"/>
                <a:gd name="T21" fmla="*/ 6 h 28"/>
                <a:gd name="T22" fmla="*/ 132 w 187"/>
                <a:gd name="T23" fmla="*/ 4 h 28"/>
                <a:gd name="T24" fmla="*/ 127 w 187"/>
                <a:gd name="T25" fmla="*/ 3 h 28"/>
                <a:gd name="T26" fmla="*/ 121 w 187"/>
                <a:gd name="T27" fmla="*/ 2 h 28"/>
                <a:gd name="T28" fmla="*/ 115 w 187"/>
                <a:gd name="T29" fmla="*/ 1 h 28"/>
                <a:gd name="T30" fmla="*/ 110 w 187"/>
                <a:gd name="T31" fmla="*/ 1 h 28"/>
                <a:gd name="T32" fmla="*/ 105 w 187"/>
                <a:gd name="T33" fmla="*/ 0 h 28"/>
                <a:gd name="T34" fmla="*/ 99 w 187"/>
                <a:gd name="T35" fmla="*/ 0 h 28"/>
                <a:gd name="T36" fmla="*/ 94 w 187"/>
                <a:gd name="T37" fmla="*/ 0 h 28"/>
                <a:gd name="T38" fmla="*/ 88 w 187"/>
                <a:gd name="T39" fmla="*/ 0 h 28"/>
                <a:gd name="T40" fmla="*/ 83 w 187"/>
                <a:gd name="T41" fmla="*/ 0 h 28"/>
                <a:gd name="T42" fmla="*/ 77 w 187"/>
                <a:gd name="T43" fmla="*/ 1 h 28"/>
                <a:gd name="T44" fmla="*/ 72 w 187"/>
                <a:gd name="T45" fmla="*/ 1 h 28"/>
                <a:gd name="T46" fmla="*/ 66 w 187"/>
                <a:gd name="T47" fmla="*/ 2 h 28"/>
                <a:gd name="T48" fmla="*/ 61 w 187"/>
                <a:gd name="T49" fmla="*/ 3 h 28"/>
                <a:gd name="T50" fmla="*/ 56 w 187"/>
                <a:gd name="T51" fmla="*/ 4 h 28"/>
                <a:gd name="T52" fmla="*/ 50 w 187"/>
                <a:gd name="T53" fmla="*/ 6 h 28"/>
                <a:gd name="T54" fmla="*/ 45 w 187"/>
                <a:gd name="T55" fmla="*/ 7 h 28"/>
                <a:gd name="T56" fmla="*/ 40 w 187"/>
                <a:gd name="T57" fmla="*/ 9 h 28"/>
                <a:gd name="T58" fmla="*/ 35 w 187"/>
                <a:gd name="T59" fmla="*/ 11 h 28"/>
                <a:gd name="T60" fmla="*/ 29 w 187"/>
                <a:gd name="T61" fmla="*/ 13 h 28"/>
                <a:gd name="T62" fmla="*/ 24 w 187"/>
                <a:gd name="T63" fmla="*/ 15 h 28"/>
                <a:gd name="T64" fmla="*/ 20 w 187"/>
                <a:gd name="T65" fmla="*/ 17 h 28"/>
                <a:gd name="T66" fmla="*/ 15 w 187"/>
                <a:gd name="T67" fmla="*/ 20 h 28"/>
                <a:gd name="T68" fmla="*/ 10 w 187"/>
                <a:gd name="T69" fmla="*/ 22 h 28"/>
                <a:gd name="T70" fmla="*/ 5 w 187"/>
                <a:gd name="T71" fmla="*/ 25 h 28"/>
                <a:gd name="T72" fmla="*/ 0 w 187"/>
                <a:gd name="T7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28">
                  <a:moveTo>
                    <a:pt x="187" y="28"/>
                  </a:moveTo>
                  <a:lnTo>
                    <a:pt x="182" y="25"/>
                  </a:lnTo>
                  <a:lnTo>
                    <a:pt x="177" y="22"/>
                  </a:lnTo>
                  <a:lnTo>
                    <a:pt x="173" y="20"/>
                  </a:lnTo>
                  <a:lnTo>
                    <a:pt x="168" y="17"/>
                  </a:lnTo>
                  <a:lnTo>
                    <a:pt x="163" y="15"/>
                  </a:lnTo>
                  <a:lnTo>
                    <a:pt x="158" y="13"/>
                  </a:lnTo>
                  <a:lnTo>
                    <a:pt x="153" y="11"/>
                  </a:lnTo>
                  <a:lnTo>
                    <a:pt x="148" y="9"/>
                  </a:lnTo>
                  <a:lnTo>
                    <a:pt x="142" y="7"/>
                  </a:lnTo>
                  <a:lnTo>
                    <a:pt x="137" y="6"/>
                  </a:lnTo>
                  <a:lnTo>
                    <a:pt x="132" y="4"/>
                  </a:lnTo>
                  <a:lnTo>
                    <a:pt x="127" y="3"/>
                  </a:lnTo>
                  <a:lnTo>
                    <a:pt x="121" y="2"/>
                  </a:lnTo>
                  <a:lnTo>
                    <a:pt x="115" y="1"/>
                  </a:lnTo>
                  <a:lnTo>
                    <a:pt x="110" y="1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7" y="1"/>
                  </a:lnTo>
                  <a:lnTo>
                    <a:pt x="72" y="1"/>
                  </a:lnTo>
                  <a:lnTo>
                    <a:pt x="66" y="2"/>
                  </a:lnTo>
                  <a:lnTo>
                    <a:pt x="61" y="3"/>
                  </a:lnTo>
                  <a:lnTo>
                    <a:pt x="56" y="4"/>
                  </a:lnTo>
                  <a:lnTo>
                    <a:pt x="50" y="6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20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0" y="2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59" name="Group 1058"/>
          <p:cNvGrpSpPr>
            <a:grpSpLocks noChangeAspect="1"/>
          </p:cNvGrpSpPr>
          <p:nvPr/>
        </p:nvGrpSpPr>
        <p:grpSpPr>
          <a:xfrm>
            <a:off x="4084128" y="2336082"/>
            <a:ext cx="270000" cy="168221"/>
            <a:chOff x="4929190" y="1274605"/>
            <a:chExt cx="1652737" cy="1029714"/>
          </a:xfrm>
        </p:grpSpPr>
        <p:sp>
          <p:nvSpPr>
            <p:cNvPr id="1060" name="Line 5"/>
            <p:cNvSpPr>
              <a:spLocks noChangeShapeType="1"/>
            </p:cNvSpPr>
            <p:nvPr/>
          </p:nvSpPr>
          <p:spPr bwMode="auto">
            <a:xfrm>
              <a:off x="4929190" y="2214554"/>
              <a:ext cx="16527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1" name="Line 6"/>
            <p:cNvSpPr>
              <a:spLocks noChangeShapeType="1"/>
            </p:cNvSpPr>
            <p:nvPr/>
          </p:nvSpPr>
          <p:spPr bwMode="auto">
            <a:xfrm flipV="1">
              <a:off x="6581925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2" name="Line 7"/>
            <p:cNvSpPr>
              <a:spLocks noChangeShapeType="1"/>
            </p:cNvSpPr>
            <p:nvPr/>
          </p:nvSpPr>
          <p:spPr bwMode="auto">
            <a:xfrm flipV="1">
              <a:off x="4929190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3" name="Freeform 8"/>
            <p:cNvSpPr>
              <a:spLocks/>
            </p:cNvSpPr>
            <p:nvPr/>
          </p:nvSpPr>
          <p:spPr bwMode="auto">
            <a:xfrm>
              <a:off x="5340983" y="1321410"/>
              <a:ext cx="826369" cy="66777"/>
            </a:xfrm>
            <a:custGeom>
              <a:avLst/>
              <a:gdLst>
                <a:gd name="T0" fmla="*/ 297 w 297"/>
                <a:gd name="T1" fmla="*/ 24 h 24"/>
                <a:gd name="T2" fmla="*/ 269 w 297"/>
                <a:gd name="T3" fmla="*/ 15 h 24"/>
                <a:gd name="T4" fmla="*/ 239 w 297"/>
                <a:gd name="T5" fmla="*/ 8 h 24"/>
                <a:gd name="T6" fmla="*/ 209 w 297"/>
                <a:gd name="T7" fmla="*/ 4 h 24"/>
                <a:gd name="T8" fmla="*/ 179 w 297"/>
                <a:gd name="T9" fmla="*/ 1 h 24"/>
                <a:gd name="T10" fmla="*/ 149 w 297"/>
                <a:gd name="T11" fmla="*/ 0 h 24"/>
                <a:gd name="T12" fmla="*/ 119 w 297"/>
                <a:gd name="T13" fmla="*/ 1 h 24"/>
                <a:gd name="T14" fmla="*/ 89 w 297"/>
                <a:gd name="T15" fmla="*/ 4 h 24"/>
                <a:gd name="T16" fmla="*/ 59 w 297"/>
                <a:gd name="T17" fmla="*/ 8 h 24"/>
                <a:gd name="T18" fmla="*/ 29 w 297"/>
                <a:gd name="T19" fmla="*/ 15 h 24"/>
                <a:gd name="T20" fmla="*/ 0 w 297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24">
                  <a:moveTo>
                    <a:pt x="297" y="24"/>
                  </a:moveTo>
                  <a:lnTo>
                    <a:pt x="269" y="15"/>
                  </a:lnTo>
                  <a:lnTo>
                    <a:pt x="239" y="8"/>
                  </a:lnTo>
                  <a:lnTo>
                    <a:pt x="209" y="4"/>
                  </a:lnTo>
                  <a:lnTo>
                    <a:pt x="179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89" y="4"/>
                  </a:lnTo>
                  <a:lnTo>
                    <a:pt x="59" y="8"/>
                  </a:lnTo>
                  <a:lnTo>
                    <a:pt x="29" y="15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4" name="Line 9"/>
            <p:cNvSpPr>
              <a:spLocks noChangeShapeType="1"/>
            </p:cNvSpPr>
            <p:nvPr/>
          </p:nvSpPr>
          <p:spPr bwMode="auto">
            <a:xfrm>
              <a:off x="6167351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5" name="Line 10"/>
            <p:cNvSpPr>
              <a:spLocks noChangeShapeType="1"/>
            </p:cNvSpPr>
            <p:nvPr/>
          </p:nvSpPr>
          <p:spPr bwMode="auto">
            <a:xfrm>
              <a:off x="5340983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6" name="Freeform 11"/>
            <p:cNvSpPr>
              <a:spLocks/>
            </p:cNvSpPr>
            <p:nvPr/>
          </p:nvSpPr>
          <p:spPr bwMode="auto">
            <a:xfrm>
              <a:off x="6167351" y="1321410"/>
              <a:ext cx="414576" cy="66777"/>
            </a:xfrm>
            <a:custGeom>
              <a:avLst/>
              <a:gdLst>
                <a:gd name="T0" fmla="*/ 149 w 149"/>
                <a:gd name="T1" fmla="*/ 24 h 24"/>
                <a:gd name="T2" fmla="*/ 143 w 149"/>
                <a:gd name="T3" fmla="*/ 20 h 24"/>
                <a:gd name="T4" fmla="*/ 136 w 149"/>
                <a:gd name="T5" fmla="*/ 16 h 24"/>
                <a:gd name="T6" fmla="*/ 129 w 149"/>
                <a:gd name="T7" fmla="*/ 12 h 24"/>
                <a:gd name="T8" fmla="*/ 123 w 149"/>
                <a:gd name="T9" fmla="*/ 9 h 24"/>
                <a:gd name="T10" fmla="*/ 115 w 149"/>
                <a:gd name="T11" fmla="*/ 7 h 24"/>
                <a:gd name="T12" fmla="*/ 108 w 149"/>
                <a:gd name="T13" fmla="*/ 4 h 24"/>
                <a:gd name="T14" fmla="*/ 101 w 149"/>
                <a:gd name="T15" fmla="*/ 2 h 24"/>
                <a:gd name="T16" fmla="*/ 94 w 149"/>
                <a:gd name="T17" fmla="*/ 1 h 24"/>
                <a:gd name="T18" fmla="*/ 86 w 149"/>
                <a:gd name="T19" fmla="*/ 0 h 24"/>
                <a:gd name="T20" fmla="*/ 78 w 149"/>
                <a:gd name="T21" fmla="*/ 0 h 24"/>
                <a:gd name="T22" fmla="*/ 71 w 149"/>
                <a:gd name="T23" fmla="*/ 0 h 24"/>
                <a:gd name="T24" fmla="*/ 63 w 149"/>
                <a:gd name="T25" fmla="*/ 0 h 24"/>
                <a:gd name="T26" fmla="*/ 56 w 149"/>
                <a:gd name="T27" fmla="*/ 1 h 24"/>
                <a:gd name="T28" fmla="*/ 48 w 149"/>
                <a:gd name="T29" fmla="*/ 2 h 24"/>
                <a:gd name="T30" fmla="*/ 41 w 149"/>
                <a:gd name="T31" fmla="*/ 4 h 24"/>
                <a:gd name="T32" fmla="*/ 34 w 149"/>
                <a:gd name="T33" fmla="*/ 7 h 24"/>
                <a:gd name="T34" fmla="*/ 27 w 149"/>
                <a:gd name="T35" fmla="*/ 9 h 24"/>
                <a:gd name="T36" fmla="*/ 20 w 149"/>
                <a:gd name="T37" fmla="*/ 12 h 24"/>
                <a:gd name="T38" fmla="*/ 13 w 149"/>
                <a:gd name="T39" fmla="*/ 16 h 24"/>
                <a:gd name="T40" fmla="*/ 7 w 149"/>
                <a:gd name="T41" fmla="*/ 20 h 24"/>
                <a:gd name="T42" fmla="*/ 0 w 149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4">
                  <a:moveTo>
                    <a:pt x="149" y="24"/>
                  </a:moveTo>
                  <a:lnTo>
                    <a:pt x="143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3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7" y="9"/>
                  </a:lnTo>
                  <a:lnTo>
                    <a:pt x="20" y="12"/>
                  </a:lnTo>
                  <a:lnTo>
                    <a:pt x="13" y="16"/>
                  </a:lnTo>
                  <a:lnTo>
                    <a:pt x="7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7" name="Freeform 12"/>
            <p:cNvSpPr>
              <a:spLocks/>
            </p:cNvSpPr>
            <p:nvPr/>
          </p:nvSpPr>
          <p:spPr bwMode="auto">
            <a:xfrm>
              <a:off x="4929190" y="1321410"/>
              <a:ext cx="411793" cy="66777"/>
            </a:xfrm>
            <a:custGeom>
              <a:avLst/>
              <a:gdLst>
                <a:gd name="T0" fmla="*/ 148 w 148"/>
                <a:gd name="T1" fmla="*/ 24 h 24"/>
                <a:gd name="T2" fmla="*/ 142 w 148"/>
                <a:gd name="T3" fmla="*/ 20 h 24"/>
                <a:gd name="T4" fmla="*/ 136 w 148"/>
                <a:gd name="T5" fmla="*/ 16 h 24"/>
                <a:gd name="T6" fmla="*/ 129 w 148"/>
                <a:gd name="T7" fmla="*/ 12 h 24"/>
                <a:gd name="T8" fmla="*/ 122 w 148"/>
                <a:gd name="T9" fmla="*/ 9 h 24"/>
                <a:gd name="T10" fmla="*/ 115 w 148"/>
                <a:gd name="T11" fmla="*/ 7 h 24"/>
                <a:gd name="T12" fmla="*/ 108 w 148"/>
                <a:gd name="T13" fmla="*/ 4 h 24"/>
                <a:gd name="T14" fmla="*/ 100 w 148"/>
                <a:gd name="T15" fmla="*/ 2 h 24"/>
                <a:gd name="T16" fmla="*/ 93 w 148"/>
                <a:gd name="T17" fmla="*/ 1 h 24"/>
                <a:gd name="T18" fmla="*/ 86 w 148"/>
                <a:gd name="T19" fmla="*/ 0 h 24"/>
                <a:gd name="T20" fmla="*/ 78 w 148"/>
                <a:gd name="T21" fmla="*/ 0 h 24"/>
                <a:gd name="T22" fmla="*/ 70 w 148"/>
                <a:gd name="T23" fmla="*/ 0 h 24"/>
                <a:gd name="T24" fmla="*/ 63 w 148"/>
                <a:gd name="T25" fmla="*/ 0 h 24"/>
                <a:gd name="T26" fmla="*/ 55 w 148"/>
                <a:gd name="T27" fmla="*/ 1 h 24"/>
                <a:gd name="T28" fmla="*/ 48 w 148"/>
                <a:gd name="T29" fmla="*/ 2 h 24"/>
                <a:gd name="T30" fmla="*/ 41 w 148"/>
                <a:gd name="T31" fmla="*/ 4 h 24"/>
                <a:gd name="T32" fmla="*/ 33 w 148"/>
                <a:gd name="T33" fmla="*/ 7 h 24"/>
                <a:gd name="T34" fmla="*/ 26 w 148"/>
                <a:gd name="T35" fmla="*/ 9 h 24"/>
                <a:gd name="T36" fmla="*/ 19 w 148"/>
                <a:gd name="T37" fmla="*/ 12 h 24"/>
                <a:gd name="T38" fmla="*/ 13 w 148"/>
                <a:gd name="T39" fmla="*/ 16 h 24"/>
                <a:gd name="T40" fmla="*/ 6 w 148"/>
                <a:gd name="T41" fmla="*/ 20 h 24"/>
                <a:gd name="T42" fmla="*/ 0 w 148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24">
                  <a:moveTo>
                    <a:pt x="148" y="24"/>
                  </a:moveTo>
                  <a:lnTo>
                    <a:pt x="142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2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8" name="Line 13"/>
            <p:cNvSpPr>
              <a:spLocks noChangeShapeType="1"/>
            </p:cNvSpPr>
            <p:nvPr/>
          </p:nvSpPr>
          <p:spPr bwMode="auto">
            <a:xfrm>
              <a:off x="5135086" y="1321410"/>
              <a:ext cx="12409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1069" name="Straight Connector 1068"/>
            <p:cNvCxnSpPr/>
            <p:nvPr/>
          </p:nvCxnSpPr>
          <p:spPr>
            <a:xfrm>
              <a:off x="5752247" y="1274605"/>
              <a:ext cx="0" cy="1029714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2842396" y="1814396"/>
            <a:ext cx="180000" cy="145593"/>
            <a:chOff x="4914861" y="3510365"/>
            <a:chExt cx="1157337" cy="936104"/>
          </a:xfrm>
        </p:grpSpPr>
        <p:sp>
          <p:nvSpPr>
            <p:cNvPr id="1073" name="Line 21"/>
            <p:cNvSpPr>
              <a:spLocks noChangeShapeType="1"/>
            </p:cNvSpPr>
            <p:nvPr/>
          </p:nvSpPr>
          <p:spPr bwMode="auto">
            <a:xfrm>
              <a:off x="4914861" y="4294399"/>
              <a:ext cx="115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4" name="Line 22"/>
            <p:cNvSpPr>
              <a:spLocks noChangeShapeType="1"/>
            </p:cNvSpPr>
            <p:nvPr/>
          </p:nvSpPr>
          <p:spPr bwMode="auto">
            <a:xfrm flipV="1">
              <a:off x="6072198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5" name="Line 23"/>
            <p:cNvSpPr>
              <a:spLocks noChangeShapeType="1"/>
            </p:cNvSpPr>
            <p:nvPr/>
          </p:nvSpPr>
          <p:spPr bwMode="auto">
            <a:xfrm flipV="1">
              <a:off x="4914861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6" name="Freeform 24"/>
            <p:cNvSpPr>
              <a:spLocks/>
            </p:cNvSpPr>
            <p:nvPr/>
          </p:nvSpPr>
          <p:spPr bwMode="auto">
            <a:xfrm>
              <a:off x="5204685" y="3628588"/>
              <a:ext cx="577690" cy="86164"/>
            </a:xfrm>
            <a:custGeom>
              <a:avLst/>
              <a:gdLst>
                <a:gd name="T0" fmla="*/ 295 w 295"/>
                <a:gd name="T1" fmla="*/ 44 h 44"/>
                <a:gd name="T2" fmla="*/ 288 w 295"/>
                <a:gd name="T3" fmla="*/ 40 h 44"/>
                <a:gd name="T4" fmla="*/ 281 w 295"/>
                <a:gd name="T5" fmla="*/ 35 h 44"/>
                <a:gd name="T6" fmla="*/ 273 w 295"/>
                <a:gd name="T7" fmla="*/ 31 h 44"/>
                <a:gd name="T8" fmla="*/ 265 w 295"/>
                <a:gd name="T9" fmla="*/ 27 h 44"/>
                <a:gd name="T10" fmla="*/ 258 w 295"/>
                <a:gd name="T11" fmla="*/ 23 h 44"/>
                <a:gd name="T12" fmla="*/ 250 w 295"/>
                <a:gd name="T13" fmla="*/ 20 h 44"/>
                <a:gd name="T14" fmla="*/ 241 w 295"/>
                <a:gd name="T15" fmla="*/ 17 h 44"/>
                <a:gd name="T16" fmla="*/ 233 w 295"/>
                <a:gd name="T17" fmla="*/ 14 h 44"/>
                <a:gd name="T18" fmla="*/ 225 w 295"/>
                <a:gd name="T19" fmla="*/ 11 h 44"/>
                <a:gd name="T20" fmla="*/ 216 w 295"/>
                <a:gd name="T21" fmla="*/ 9 h 44"/>
                <a:gd name="T22" fmla="*/ 208 w 295"/>
                <a:gd name="T23" fmla="*/ 7 h 44"/>
                <a:gd name="T24" fmla="*/ 199 w 295"/>
                <a:gd name="T25" fmla="*/ 5 h 44"/>
                <a:gd name="T26" fmla="*/ 191 w 295"/>
                <a:gd name="T27" fmla="*/ 3 h 44"/>
                <a:gd name="T28" fmla="*/ 182 w 295"/>
                <a:gd name="T29" fmla="*/ 2 h 44"/>
                <a:gd name="T30" fmla="*/ 174 w 295"/>
                <a:gd name="T31" fmla="*/ 1 h 44"/>
                <a:gd name="T32" fmla="*/ 165 w 295"/>
                <a:gd name="T33" fmla="*/ 0 h 44"/>
                <a:gd name="T34" fmla="*/ 156 w 295"/>
                <a:gd name="T35" fmla="*/ 0 h 44"/>
                <a:gd name="T36" fmla="*/ 147 w 295"/>
                <a:gd name="T37" fmla="*/ 0 h 44"/>
                <a:gd name="T38" fmla="*/ 139 w 295"/>
                <a:gd name="T39" fmla="*/ 0 h 44"/>
                <a:gd name="T40" fmla="*/ 130 w 295"/>
                <a:gd name="T41" fmla="*/ 0 h 44"/>
                <a:gd name="T42" fmla="*/ 121 w 295"/>
                <a:gd name="T43" fmla="*/ 1 h 44"/>
                <a:gd name="T44" fmla="*/ 113 w 295"/>
                <a:gd name="T45" fmla="*/ 2 h 44"/>
                <a:gd name="T46" fmla="*/ 104 w 295"/>
                <a:gd name="T47" fmla="*/ 3 h 44"/>
                <a:gd name="T48" fmla="*/ 96 w 295"/>
                <a:gd name="T49" fmla="*/ 5 h 44"/>
                <a:gd name="T50" fmla="*/ 87 w 295"/>
                <a:gd name="T51" fmla="*/ 7 h 44"/>
                <a:gd name="T52" fmla="*/ 79 w 295"/>
                <a:gd name="T53" fmla="*/ 9 h 44"/>
                <a:gd name="T54" fmla="*/ 70 w 295"/>
                <a:gd name="T55" fmla="*/ 11 h 44"/>
                <a:gd name="T56" fmla="*/ 62 w 295"/>
                <a:gd name="T57" fmla="*/ 14 h 44"/>
                <a:gd name="T58" fmla="*/ 54 w 295"/>
                <a:gd name="T59" fmla="*/ 17 h 44"/>
                <a:gd name="T60" fmla="*/ 46 w 295"/>
                <a:gd name="T61" fmla="*/ 20 h 44"/>
                <a:gd name="T62" fmla="*/ 38 w 295"/>
                <a:gd name="T63" fmla="*/ 23 h 44"/>
                <a:gd name="T64" fmla="*/ 30 w 295"/>
                <a:gd name="T65" fmla="*/ 27 h 44"/>
                <a:gd name="T66" fmla="*/ 22 w 295"/>
                <a:gd name="T67" fmla="*/ 31 h 44"/>
                <a:gd name="T68" fmla="*/ 14 w 295"/>
                <a:gd name="T69" fmla="*/ 35 h 44"/>
                <a:gd name="T70" fmla="*/ 7 w 295"/>
                <a:gd name="T71" fmla="*/ 40 h 44"/>
                <a:gd name="T72" fmla="*/ 0 w 295"/>
                <a:gd name="T7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44">
                  <a:moveTo>
                    <a:pt x="295" y="44"/>
                  </a:moveTo>
                  <a:lnTo>
                    <a:pt x="288" y="40"/>
                  </a:lnTo>
                  <a:lnTo>
                    <a:pt x="281" y="35"/>
                  </a:lnTo>
                  <a:lnTo>
                    <a:pt x="273" y="31"/>
                  </a:lnTo>
                  <a:lnTo>
                    <a:pt x="265" y="27"/>
                  </a:lnTo>
                  <a:lnTo>
                    <a:pt x="258" y="23"/>
                  </a:lnTo>
                  <a:lnTo>
                    <a:pt x="250" y="20"/>
                  </a:lnTo>
                  <a:lnTo>
                    <a:pt x="241" y="17"/>
                  </a:lnTo>
                  <a:lnTo>
                    <a:pt x="233" y="14"/>
                  </a:lnTo>
                  <a:lnTo>
                    <a:pt x="225" y="11"/>
                  </a:lnTo>
                  <a:lnTo>
                    <a:pt x="216" y="9"/>
                  </a:lnTo>
                  <a:lnTo>
                    <a:pt x="208" y="7"/>
                  </a:lnTo>
                  <a:lnTo>
                    <a:pt x="199" y="5"/>
                  </a:lnTo>
                  <a:lnTo>
                    <a:pt x="191" y="3"/>
                  </a:lnTo>
                  <a:lnTo>
                    <a:pt x="182" y="2"/>
                  </a:lnTo>
                  <a:lnTo>
                    <a:pt x="174" y="1"/>
                  </a:lnTo>
                  <a:lnTo>
                    <a:pt x="165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0" y="0"/>
                  </a:lnTo>
                  <a:lnTo>
                    <a:pt x="121" y="1"/>
                  </a:lnTo>
                  <a:lnTo>
                    <a:pt x="113" y="2"/>
                  </a:lnTo>
                  <a:lnTo>
                    <a:pt x="104" y="3"/>
                  </a:lnTo>
                  <a:lnTo>
                    <a:pt x="96" y="5"/>
                  </a:lnTo>
                  <a:lnTo>
                    <a:pt x="87" y="7"/>
                  </a:lnTo>
                  <a:lnTo>
                    <a:pt x="79" y="9"/>
                  </a:lnTo>
                  <a:lnTo>
                    <a:pt x="70" y="11"/>
                  </a:lnTo>
                  <a:lnTo>
                    <a:pt x="62" y="14"/>
                  </a:lnTo>
                  <a:lnTo>
                    <a:pt x="54" y="17"/>
                  </a:lnTo>
                  <a:lnTo>
                    <a:pt x="46" y="20"/>
                  </a:lnTo>
                  <a:lnTo>
                    <a:pt x="38" y="23"/>
                  </a:lnTo>
                  <a:lnTo>
                    <a:pt x="30" y="27"/>
                  </a:lnTo>
                  <a:lnTo>
                    <a:pt x="22" y="31"/>
                  </a:lnTo>
                  <a:lnTo>
                    <a:pt x="14" y="35"/>
                  </a:lnTo>
                  <a:lnTo>
                    <a:pt x="7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7" name="Freeform 25"/>
            <p:cNvSpPr>
              <a:spLocks/>
            </p:cNvSpPr>
            <p:nvPr/>
          </p:nvSpPr>
          <p:spPr bwMode="auto">
            <a:xfrm>
              <a:off x="5782374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6 w 148"/>
                <a:gd name="T3" fmla="*/ 40 h 44"/>
                <a:gd name="T4" fmla="*/ 143 w 148"/>
                <a:gd name="T5" fmla="*/ 36 h 44"/>
                <a:gd name="T6" fmla="*/ 141 w 148"/>
                <a:gd name="T7" fmla="*/ 32 h 44"/>
                <a:gd name="T8" fmla="*/ 137 w 148"/>
                <a:gd name="T9" fmla="*/ 28 h 44"/>
                <a:gd name="T10" fmla="*/ 134 w 148"/>
                <a:gd name="T11" fmla="*/ 25 h 44"/>
                <a:gd name="T12" fmla="*/ 131 w 148"/>
                <a:gd name="T13" fmla="*/ 21 h 44"/>
                <a:gd name="T14" fmla="*/ 127 w 148"/>
                <a:gd name="T15" fmla="*/ 18 h 44"/>
                <a:gd name="T16" fmla="*/ 123 w 148"/>
                <a:gd name="T17" fmla="*/ 15 h 44"/>
                <a:gd name="T18" fmla="*/ 119 w 148"/>
                <a:gd name="T19" fmla="*/ 12 h 44"/>
                <a:gd name="T20" fmla="*/ 115 w 148"/>
                <a:gd name="T21" fmla="*/ 10 h 44"/>
                <a:gd name="T22" fmla="*/ 110 w 148"/>
                <a:gd name="T23" fmla="*/ 8 h 44"/>
                <a:gd name="T24" fmla="*/ 106 w 148"/>
                <a:gd name="T25" fmla="*/ 6 h 44"/>
                <a:gd name="T26" fmla="*/ 101 w 148"/>
                <a:gd name="T27" fmla="*/ 4 h 44"/>
                <a:gd name="T28" fmla="*/ 96 w 148"/>
                <a:gd name="T29" fmla="*/ 2 h 44"/>
                <a:gd name="T30" fmla="*/ 92 w 148"/>
                <a:gd name="T31" fmla="*/ 1 h 44"/>
                <a:gd name="T32" fmla="*/ 87 w 148"/>
                <a:gd name="T33" fmla="*/ 1 h 44"/>
                <a:gd name="T34" fmla="*/ 82 w 148"/>
                <a:gd name="T35" fmla="*/ 0 h 44"/>
                <a:gd name="T36" fmla="*/ 77 w 148"/>
                <a:gd name="T37" fmla="*/ 0 h 44"/>
                <a:gd name="T38" fmla="*/ 72 w 148"/>
                <a:gd name="T39" fmla="*/ 0 h 44"/>
                <a:gd name="T40" fmla="*/ 67 w 148"/>
                <a:gd name="T41" fmla="*/ 0 h 44"/>
                <a:gd name="T42" fmla="*/ 62 w 148"/>
                <a:gd name="T43" fmla="*/ 1 h 44"/>
                <a:gd name="T44" fmla="*/ 57 w 148"/>
                <a:gd name="T45" fmla="*/ 1 h 44"/>
                <a:gd name="T46" fmla="*/ 53 w 148"/>
                <a:gd name="T47" fmla="*/ 2 h 44"/>
                <a:gd name="T48" fmla="*/ 48 w 148"/>
                <a:gd name="T49" fmla="*/ 4 h 44"/>
                <a:gd name="T50" fmla="*/ 43 w 148"/>
                <a:gd name="T51" fmla="*/ 6 h 44"/>
                <a:gd name="T52" fmla="*/ 39 w 148"/>
                <a:gd name="T53" fmla="*/ 8 h 44"/>
                <a:gd name="T54" fmla="*/ 35 w 148"/>
                <a:gd name="T55" fmla="*/ 10 h 44"/>
                <a:gd name="T56" fmla="*/ 30 w 148"/>
                <a:gd name="T57" fmla="*/ 12 h 44"/>
                <a:gd name="T58" fmla="*/ 26 w 148"/>
                <a:gd name="T59" fmla="*/ 15 h 44"/>
                <a:gd name="T60" fmla="*/ 22 w 148"/>
                <a:gd name="T61" fmla="*/ 18 h 44"/>
                <a:gd name="T62" fmla="*/ 18 w 148"/>
                <a:gd name="T63" fmla="*/ 21 h 44"/>
                <a:gd name="T64" fmla="*/ 15 w 148"/>
                <a:gd name="T65" fmla="*/ 25 h 44"/>
                <a:gd name="T66" fmla="*/ 12 w 148"/>
                <a:gd name="T67" fmla="*/ 28 h 44"/>
                <a:gd name="T68" fmla="*/ 8 w 148"/>
                <a:gd name="T69" fmla="*/ 32 h 44"/>
                <a:gd name="T70" fmla="*/ 6 w 148"/>
                <a:gd name="T71" fmla="*/ 36 h 44"/>
                <a:gd name="T72" fmla="*/ 3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6" y="40"/>
                  </a:lnTo>
                  <a:lnTo>
                    <a:pt x="143" y="36"/>
                  </a:lnTo>
                  <a:lnTo>
                    <a:pt x="141" y="32"/>
                  </a:lnTo>
                  <a:lnTo>
                    <a:pt x="137" y="28"/>
                  </a:lnTo>
                  <a:lnTo>
                    <a:pt x="134" y="25"/>
                  </a:lnTo>
                  <a:lnTo>
                    <a:pt x="131" y="21"/>
                  </a:lnTo>
                  <a:lnTo>
                    <a:pt x="127" y="18"/>
                  </a:lnTo>
                  <a:lnTo>
                    <a:pt x="123" y="15"/>
                  </a:lnTo>
                  <a:lnTo>
                    <a:pt x="119" y="12"/>
                  </a:lnTo>
                  <a:lnTo>
                    <a:pt x="115" y="10"/>
                  </a:lnTo>
                  <a:lnTo>
                    <a:pt x="110" y="8"/>
                  </a:lnTo>
                  <a:lnTo>
                    <a:pt x="106" y="6"/>
                  </a:lnTo>
                  <a:lnTo>
                    <a:pt x="101" y="4"/>
                  </a:lnTo>
                  <a:lnTo>
                    <a:pt x="96" y="2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2"/>
                  </a:lnTo>
                  <a:lnTo>
                    <a:pt x="48" y="4"/>
                  </a:lnTo>
                  <a:lnTo>
                    <a:pt x="43" y="6"/>
                  </a:lnTo>
                  <a:lnTo>
                    <a:pt x="39" y="8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18" y="21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6"/>
                  </a:lnTo>
                  <a:lnTo>
                    <a:pt x="3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8" name="Freeform 26"/>
            <p:cNvSpPr>
              <a:spLocks/>
            </p:cNvSpPr>
            <p:nvPr/>
          </p:nvSpPr>
          <p:spPr bwMode="auto">
            <a:xfrm>
              <a:off x="4914861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5 w 148"/>
                <a:gd name="T3" fmla="*/ 40 h 44"/>
                <a:gd name="T4" fmla="*/ 142 w 148"/>
                <a:gd name="T5" fmla="*/ 36 h 44"/>
                <a:gd name="T6" fmla="*/ 140 w 148"/>
                <a:gd name="T7" fmla="*/ 32 h 44"/>
                <a:gd name="T8" fmla="*/ 136 w 148"/>
                <a:gd name="T9" fmla="*/ 28 h 44"/>
                <a:gd name="T10" fmla="*/ 133 w 148"/>
                <a:gd name="T11" fmla="*/ 25 h 44"/>
                <a:gd name="T12" fmla="*/ 130 w 148"/>
                <a:gd name="T13" fmla="*/ 21 h 44"/>
                <a:gd name="T14" fmla="*/ 126 w 148"/>
                <a:gd name="T15" fmla="*/ 18 h 44"/>
                <a:gd name="T16" fmla="*/ 122 w 148"/>
                <a:gd name="T17" fmla="*/ 15 h 44"/>
                <a:gd name="T18" fmla="*/ 118 w 148"/>
                <a:gd name="T19" fmla="*/ 12 h 44"/>
                <a:gd name="T20" fmla="*/ 114 w 148"/>
                <a:gd name="T21" fmla="*/ 10 h 44"/>
                <a:gd name="T22" fmla="*/ 109 w 148"/>
                <a:gd name="T23" fmla="*/ 8 h 44"/>
                <a:gd name="T24" fmla="*/ 105 w 148"/>
                <a:gd name="T25" fmla="*/ 6 h 44"/>
                <a:gd name="T26" fmla="*/ 100 w 148"/>
                <a:gd name="T27" fmla="*/ 4 h 44"/>
                <a:gd name="T28" fmla="*/ 95 w 148"/>
                <a:gd name="T29" fmla="*/ 2 h 44"/>
                <a:gd name="T30" fmla="*/ 91 w 148"/>
                <a:gd name="T31" fmla="*/ 1 h 44"/>
                <a:gd name="T32" fmla="*/ 86 w 148"/>
                <a:gd name="T33" fmla="*/ 1 h 44"/>
                <a:gd name="T34" fmla="*/ 81 w 148"/>
                <a:gd name="T35" fmla="*/ 0 h 44"/>
                <a:gd name="T36" fmla="*/ 76 w 148"/>
                <a:gd name="T37" fmla="*/ 0 h 44"/>
                <a:gd name="T38" fmla="*/ 71 w 148"/>
                <a:gd name="T39" fmla="*/ 0 h 44"/>
                <a:gd name="T40" fmla="*/ 66 w 148"/>
                <a:gd name="T41" fmla="*/ 0 h 44"/>
                <a:gd name="T42" fmla="*/ 61 w 148"/>
                <a:gd name="T43" fmla="*/ 1 h 44"/>
                <a:gd name="T44" fmla="*/ 56 w 148"/>
                <a:gd name="T45" fmla="*/ 1 h 44"/>
                <a:gd name="T46" fmla="*/ 52 w 148"/>
                <a:gd name="T47" fmla="*/ 2 h 44"/>
                <a:gd name="T48" fmla="*/ 47 w 148"/>
                <a:gd name="T49" fmla="*/ 4 h 44"/>
                <a:gd name="T50" fmla="*/ 42 w 148"/>
                <a:gd name="T51" fmla="*/ 6 h 44"/>
                <a:gd name="T52" fmla="*/ 38 w 148"/>
                <a:gd name="T53" fmla="*/ 8 h 44"/>
                <a:gd name="T54" fmla="*/ 33 w 148"/>
                <a:gd name="T55" fmla="*/ 10 h 44"/>
                <a:gd name="T56" fmla="*/ 29 w 148"/>
                <a:gd name="T57" fmla="*/ 12 h 44"/>
                <a:gd name="T58" fmla="*/ 25 w 148"/>
                <a:gd name="T59" fmla="*/ 15 h 44"/>
                <a:gd name="T60" fmla="*/ 21 w 148"/>
                <a:gd name="T61" fmla="*/ 18 h 44"/>
                <a:gd name="T62" fmla="*/ 18 w 148"/>
                <a:gd name="T63" fmla="*/ 21 h 44"/>
                <a:gd name="T64" fmla="*/ 14 w 148"/>
                <a:gd name="T65" fmla="*/ 25 h 44"/>
                <a:gd name="T66" fmla="*/ 11 w 148"/>
                <a:gd name="T67" fmla="*/ 28 h 44"/>
                <a:gd name="T68" fmla="*/ 7 w 148"/>
                <a:gd name="T69" fmla="*/ 32 h 44"/>
                <a:gd name="T70" fmla="*/ 5 w 148"/>
                <a:gd name="T71" fmla="*/ 36 h 44"/>
                <a:gd name="T72" fmla="*/ 2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5" y="40"/>
                  </a:lnTo>
                  <a:lnTo>
                    <a:pt x="142" y="36"/>
                  </a:lnTo>
                  <a:lnTo>
                    <a:pt x="140" y="32"/>
                  </a:lnTo>
                  <a:lnTo>
                    <a:pt x="136" y="28"/>
                  </a:lnTo>
                  <a:lnTo>
                    <a:pt x="133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2" y="15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09" y="8"/>
                  </a:lnTo>
                  <a:lnTo>
                    <a:pt x="105" y="6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1" y="1"/>
                  </a:lnTo>
                  <a:lnTo>
                    <a:pt x="86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9" y="12"/>
                  </a:lnTo>
                  <a:lnTo>
                    <a:pt x="25" y="15"/>
                  </a:lnTo>
                  <a:lnTo>
                    <a:pt x="21" y="18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7" y="32"/>
                  </a:lnTo>
                  <a:lnTo>
                    <a:pt x="5" y="36"/>
                  </a:lnTo>
                  <a:lnTo>
                    <a:pt x="2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9" name="Line 27"/>
            <p:cNvSpPr>
              <a:spLocks noChangeShapeType="1"/>
            </p:cNvSpPr>
            <p:nvPr/>
          </p:nvSpPr>
          <p:spPr bwMode="auto">
            <a:xfrm>
              <a:off x="5059773" y="3628588"/>
              <a:ext cx="8675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0" name="Line 28"/>
            <p:cNvSpPr>
              <a:spLocks noChangeShapeType="1"/>
            </p:cNvSpPr>
            <p:nvPr/>
          </p:nvSpPr>
          <p:spPr bwMode="auto">
            <a:xfrm>
              <a:off x="5204685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1" name="Line 29"/>
            <p:cNvSpPr>
              <a:spLocks noChangeShapeType="1"/>
            </p:cNvSpPr>
            <p:nvPr/>
          </p:nvSpPr>
          <p:spPr bwMode="auto">
            <a:xfrm>
              <a:off x="5782374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1082" name="Straight Connector 1081"/>
            <p:cNvCxnSpPr/>
            <p:nvPr/>
          </p:nvCxnSpPr>
          <p:spPr>
            <a:xfrm>
              <a:off x="5496134" y="3510365"/>
              <a:ext cx="0" cy="936104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3" name="Group 1082"/>
          <p:cNvGrpSpPr>
            <a:grpSpLocks noChangeAspect="1"/>
          </p:cNvGrpSpPr>
          <p:nvPr/>
        </p:nvGrpSpPr>
        <p:grpSpPr>
          <a:xfrm>
            <a:off x="3265403" y="1434654"/>
            <a:ext cx="180000" cy="145593"/>
            <a:chOff x="4914861" y="3510365"/>
            <a:chExt cx="1157337" cy="936104"/>
          </a:xfrm>
        </p:grpSpPr>
        <p:sp>
          <p:nvSpPr>
            <p:cNvPr id="1084" name="Line 21"/>
            <p:cNvSpPr>
              <a:spLocks noChangeShapeType="1"/>
            </p:cNvSpPr>
            <p:nvPr/>
          </p:nvSpPr>
          <p:spPr bwMode="auto">
            <a:xfrm>
              <a:off x="4914861" y="4294399"/>
              <a:ext cx="115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5" name="Line 22"/>
            <p:cNvSpPr>
              <a:spLocks noChangeShapeType="1"/>
            </p:cNvSpPr>
            <p:nvPr/>
          </p:nvSpPr>
          <p:spPr bwMode="auto">
            <a:xfrm flipV="1">
              <a:off x="6072198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6" name="Line 23"/>
            <p:cNvSpPr>
              <a:spLocks noChangeShapeType="1"/>
            </p:cNvSpPr>
            <p:nvPr/>
          </p:nvSpPr>
          <p:spPr bwMode="auto">
            <a:xfrm flipV="1">
              <a:off x="4914861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7" name="Freeform 24"/>
            <p:cNvSpPr>
              <a:spLocks/>
            </p:cNvSpPr>
            <p:nvPr/>
          </p:nvSpPr>
          <p:spPr bwMode="auto">
            <a:xfrm>
              <a:off x="5204685" y="3628588"/>
              <a:ext cx="577690" cy="86164"/>
            </a:xfrm>
            <a:custGeom>
              <a:avLst/>
              <a:gdLst>
                <a:gd name="T0" fmla="*/ 295 w 295"/>
                <a:gd name="T1" fmla="*/ 44 h 44"/>
                <a:gd name="T2" fmla="*/ 288 w 295"/>
                <a:gd name="T3" fmla="*/ 40 h 44"/>
                <a:gd name="T4" fmla="*/ 281 w 295"/>
                <a:gd name="T5" fmla="*/ 35 h 44"/>
                <a:gd name="T6" fmla="*/ 273 w 295"/>
                <a:gd name="T7" fmla="*/ 31 h 44"/>
                <a:gd name="T8" fmla="*/ 265 w 295"/>
                <a:gd name="T9" fmla="*/ 27 h 44"/>
                <a:gd name="T10" fmla="*/ 258 w 295"/>
                <a:gd name="T11" fmla="*/ 23 h 44"/>
                <a:gd name="T12" fmla="*/ 250 w 295"/>
                <a:gd name="T13" fmla="*/ 20 h 44"/>
                <a:gd name="T14" fmla="*/ 241 w 295"/>
                <a:gd name="T15" fmla="*/ 17 h 44"/>
                <a:gd name="T16" fmla="*/ 233 w 295"/>
                <a:gd name="T17" fmla="*/ 14 h 44"/>
                <a:gd name="T18" fmla="*/ 225 w 295"/>
                <a:gd name="T19" fmla="*/ 11 h 44"/>
                <a:gd name="T20" fmla="*/ 216 w 295"/>
                <a:gd name="T21" fmla="*/ 9 h 44"/>
                <a:gd name="T22" fmla="*/ 208 w 295"/>
                <a:gd name="T23" fmla="*/ 7 h 44"/>
                <a:gd name="T24" fmla="*/ 199 w 295"/>
                <a:gd name="T25" fmla="*/ 5 h 44"/>
                <a:gd name="T26" fmla="*/ 191 w 295"/>
                <a:gd name="T27" fmla="*/ 3 h 44"/>
                <a:gd name="T28" fmla="*/ 182 w 295"/>
                <a:gd name="T29" fmla="*/ 2 h 44"/>
                <a:gd name="T30" fmla="*/ 174 w 295"/>
                <a:gd name="T31" fmla="*/ 1 h 44"/>
                <a:gd name="T32" fmla="*/ 165 w 295"/>
                <a:gd name="T33" fmla="*/ 0 h 44"/>
                <a:gd name="T34" fmla="*/ 156 w 295"/>
                <a:gd name="T35" fmla="*/ 0 h 44"/>
                <a:gd name="T36" fmla="*/ 147 w 295"/>
                <a:gd name="T37" fmla="*/ 0 h 44"/>
                <a:gd name="T38" fmla="*/ 139 w 295"/>
                <a:gd name="T39" fmla="*/ 0 h 44"/>
                <a:gd name="T40" fmla="*/ 130 w 295"/>
                <a:gd name="T41" fmla="*/ 0 h 44"/>
                <a:gd name="T42" fmla="*/ 121 w 295"/>
                <a:gd name="T43" fmla="*/ 1 h 44"/>
                <a:gd name="T44" fmla="*/ 113 w 295"/>
                <a:gd name="T45" fmla="*/ 2 h 44"/>
                <a:gd name="T46" fmla="*/ 104 w 295"/>
                <a:gd name="T47" fmla="*/ 3 h 44"/>
                <a:gd name="T48" fmla="*/ 96 w 295"/>
                <a:gd name="T49" fmla="*/ 5 h 44"/>
                <a:gd name="T50" fmla="*/ 87 w 295"/>
                <a:gd name="T51" fmla="*/ 7 h 44"/>
                <a:gd name="T52" fmla="*/ 79 w 295"/>
                <a:gd name="T53" fmla="*/ 9 h 44"/>
                <a:gd name="T54" fmla="*/ 70 w 295"/>
                <a:gd name="T55" fmla="*/ 11 h 44"/>
                <a:gd name="T56" fmla="*/ 62 w 295"/>
                <a:gd name="T57" fmla="*/ 14 h 44"/>
                <a:gd name="T58" fmla="*/ 54 w 295"/>
                <a:gd name="T59" fmla="*/ 17 h 44"/>
                <a:gd name="T60" fmla="*/ 46 w 295"/>
                <a:gd name="T61" fmla="*/ 20 h 44"/>
                <a:gd name="T62" fmla="*/ 38 w 295"/>
                <a:gd name="T63" fmla="*/ 23 h 44"/>
                <a:gd name="T64" fmla="*/ 30 w 295"/>
                <a:gd name="T65" fmla="*/ 27 h 44"/>
                <a:gd name="T66" fmla="*/ 22 w 295"/>
                <a:gd name="T67" fmla="*/ 31 h 44"/>
                <a:gd name="T68" fmla="*/ 14 w 295"/>
                <a:gd name="T69" fmla="*/ 35 h 44"/>
                <a:gd name="T70" fmla="*/ 7 w 295"/>
                <a:gd name="T71" fmla="*/ 40 h 44"/>
                <a:gd name="T72" fmla="*/ 0 w 295"/>
                <a:gd name="T7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44">
                  <a:moveTo>
                    <a:pt x="295" y="44"/>
                  </a:moveTo>
                  <a:lnTo>
                    <a:pt x="288" y="40"/>
                  </a:lnTo>
                  <a:lnTo>
                    <a:pt x="281" y="35"/>
                  </a:lnTo>
                  <a:lnTo>
                    <a:pt x="273" y="31"/>
                  </a:lnTo>
                  <a:lnTo>
                    <a:pt x="265" y="27"/>
                  </a:lnTo>
                  <a:lnTo>
                    <a:pt x="258" y="23"/>
                  </a:lnTo>
                  <a:lnTo>
                    <a:pt x="250" y="20"/>
                  </a:lnTo>
                  <a:lnTo>
                    <a:pt x="241" y="17"/>
                  </a:lnTo>
                  <a:lnTo>
                    <a:pt x="233" y="14"/>
                  </a:lnTo>
                  <a:lnTo>
                    <a:pt x="225" y="11"/>
                  </a:lnTo>
                  <a:lnTo>
                    <a:pt x="216" y="9"/>
                  </a:lnTo>
                  <a:lnTo>
                    <a:pt x="208" y="7"/>
                  </a:lnTo>
                  <a:lnTo>
                    <a:pt x="199" y="5"/>
                  </a:lnTo>
                  <a:lnTo>
                    <a:pt x="191" y="3"/>
                  </a:lnTo>
                  <a:lnTo>
                    <a:pt x="182" y="2"/>
                  </a:lnTo>
                  <a:lnTo>
                    <a:pt x="174" y="1"/>
                  </a:lnTo>
                  <a:lnTo>
                    <a:pt x="165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0" y="0"/>
                  </a:lnTo>
                  <a:lnTo>
                    <a:pt x="121" y="1"/>
                  </a:lnTo>
                  <a:lnTo>
                    <a:pt x="113" y="2"/>
                  </a:lnTo>
                  <a:lnTo>
                    <a:pt x="104" y="3"/>
                  </a:lnTo>
                  <a:lnTo>
                    <a:pt x="96" y="5"/>
                  </a:lnTo>
                  <a:lnTo>
                    <a:pt x="87" y="7"/>
                  </a:lnTo>
                  <a:lnTo>
                    <a:pt x="79" y="9"/>
                  </a:lnTo>
                  <a:lnTo>
                    <a:pt x="70" y="11"/>
                  </a:lnTo>
                  <a:lnTo>
                    <a:pt x="62" y="14"/>
                  </a:lnTo>
                  <a:lnTo>
                    <a:pt x="54" y="17"/>
                  </a:lnTo>
                  <a:lnTo>
                    <a:pt x="46" y="20"/>
                  </a:lnTo>
                  <a:lnTo>
                    <a:pt x="38" y="23"/>
                  </a:lnTo>
                  <a:lnTo>
                    <a:pt x="30" y="27"/>
                  </a:lnTo>
                  <a:lnTo>
                    <a:pt x="22" y="31"/>
                  </a:lnTo>
                  <a:lnTo>
                    <a:pt x="14" y="35"/>
                  </a:lnTo>
                  <a:lnTo>
                    <a:pt x="7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8" name="Freeform 25"/>
            <p:cNvSpPr>
              <a:spLocks/>
            </p:cNvSpPr>
            <p:nvPr/>
          </p:nvSpPr>
          <p:spPr bwMode="auto">
            <a:xfrm>
              <a:off x="5782374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6 w 148"/>
                <a:gd name="T3" fmla="*/ 40 h 44"/>
                <a:gd name="T4" fmla="*/ 143 w 148"/>
                <a:gd name="T5" fmla="*/ 36 h 44"/>
                <a:gd name="T6" fmla="*/ 141 w 148"/>
                <a:gd name="T7" fmla="*/ 32 h 44"/>
                <a:gd name="T8" fmla="*/ 137 w 148"/>
                <a:gd name="T9" fmla="*/ 28 h 44"/>
                <a:gd name="T10" fmla="*/ 134 w 148"/>
                <a:gd name="T11" fmla="*/ 25 h 44"/>
                <a:gd name="T12" fmla="*/ 131 w 148"/>
                <a:gd name="T13" fmla="*/ 21 h 44"/>
                <a:gd name="T14" fmla="*/ 127 w 148"/>
                <a:gd name="T15" fmla="*/ 18 h 44"/>
                <a:gd name="T16" fmla="*/ 123 w 148"/>
                <a:gd name="T17" fmla="*/ 15 h 44"/>
                <a:gd name="T18" fmla="*/ 119 w 148"/>
                <a:gd name="T19" fmla="*/ 12 h 44"/>
                <a:gd name="T20" fmla="*/ 115 w 148"/>
                <a:gd name="T21" fmla="*/ 10 h 44"/>
                <a:gd name="T22" fmla="*/ 110 w 148"/>
                <a:gd name="T23" fmla="*/ 8 h 44"/>
                <a:gd name="T24" fmla="*/ 106 w 148"/>
                <a:gd name="T25" fmla="*/ 6 h 44"/>
                <a:gd name="T26" fmla="*/ 101 w 148"/>
                <a:gd name="T27" fmla="*/ 4 h 44"/>
                <a:gd name="T28" fmla="*/ 96 w 148"/>
                <a:gd name="T29" fmla="*/ 2 h 44"/>
                <a:gd name="T30" fmla="*/ 92 w 148"/>
                <a:gd name="T31" fmla="*/ 1 h 44"/>
                <a:gd name="T32" fmla="*/ 87 w 148"/>
                <a:gd name="T33" fmla="*/ 1 h 44"/>
                <a:gd name="T34" fmla="*/ 82 w 148"/>
                <a:gd name="T35" fmla="*/ 0 h 44"/>
                <a:gd name="T36" fmla="*/ 77 w 148"/>
                <a:gd name="T37" fmla="*/ 0 h 44"/>
                <a:gd name="T38" fmla="*/ 72 w 148"/>
                <a:gd name="T39" fmla="*/ 0 h 44"/>
                <a:gd name="T40" fmla="*/ 67 w 148"/>
                <a:gd name="T41" fmla="*/ 0 h 44"/>
                <a:gd name="T42" fmla="*/ 62 w 148"/>
                <a:gd name="T43" fmla="*/ 1 h 44"/>
                <a:gd name="T44" fmla="*/ 57 w 148"/>
                <a:gd name="T45" fmla="*/ 1 h 44"/>
                <a:gd name="T46" fmla="*/ 53 w 148"/>
                <a:gd name="T47" fmla="*/ 2 h 44"/>
                <a:gd name="T48" fmla="*/ 48 w 148"/>
                <a:gd name="T49" fmla="*/ 4 h 44"/>
                <a:gd name="T50" fmla="*/ 43 w 148"/>
                <a:gd name="T51" fmla="*/ 6 h 44"/>
                <a:gd name="T52" fmla="*/ 39 w 148"/>
                <a:gd name="T53" fmla="*/ 8 h 44"/>
                <a:gd name="T54" fmla="*/ 35 w 148"/>
                <a:gd name="T55" fmla="*/ 10 h 44"/>
                <a:gd name="T56" fmla="*/ 30 w 148"/>
                <a:gd name="T57" fmla="*/ 12 h 44"/>
                <a:gd name="T58" fmla="*/ 26 w 148"/>
                <a:gd name="T59" fmla="*/ 15 h 44"/>
                <a:gd name="T60" fmla="*/ 22 w 148"/>
                <a:gd name="T61" fmla="*/ 18 h 44"/>
                <a:gd name="T62" fmla="*/ 18 w 148"/>
                <a:gd name="T63" fmla="*/ 21 h 44"/>
                <a:gd name="T64" fmla="*/ 15 w 148"/>
                <a:gd name="T65" fmla="*/ 25 h 44"/>
                <a:gd name="T66" fmla="*/ 12 w 148"/>
                <a:gd name="T67" fmla="*/ 28 h 44"/>
                <a:gd name="T68" fmla="*/ 8 w 148"/>
                <a:gd name="T69" fmla="*/ 32 h 44"/>
                <a:gd name="T70" fmla="*/ 6 w 148"/>
                <a:gd name="T71" fmla="*/ 36 h 44"/>
                <a:gd name="T72" fmla="*/ 3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6" y="40"/>
                  </a:lnTo>
                  <a:lnTo>
                    <a:pt x="143" y="36"/>
                  </a:lnTo>
                  <a:lnTo>
                    <a:pt x="141" y="32"/>
                  </a:lnTo>
                  <a:lnTo>
                    <a:pt x="137" y="28"/>
                  </a:lnTo>
                  <a:lnTo>
                    <a:pt x="134" y="25"/>
                  </a:lnTo>
                  <a:lnTo>
                    <a:pt x="131" y="21"/>
                  </a:lnTo>
                  <a:lnTo>
                    <a:pt x="127" y="18"/>
                  </a:lnTo>
                  <a:lnTo>
                    <a:pt x="123" y="15"/>
                  </a:lnTo>
                  <a:lnTo>
                    <a:pt x="119" y="12"/>
                  </a:lnTo>
                  <a:lnTo>
                    <a:pt x="115" y="10"/>
                  </a:lnTo>
                  <a:lnTo>
                    <a:pt x="110" y="8"/>
                  </a:lnTo>
                  <a:lnTo>
                    <a:pt x="106" y="6"/>
                  </a:lnTo>
                  <a:lnTo>
                    <a:pt x="101" y="4"/>
                  </a:lnTo>
                  <a:lnTo>
                    <a:pt x="96" y="2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2"/>
                  </a:lnTo>
                  <a:lnTo>
                    <a:pt x="48" y="4"/>
                  </a:lnTo>
                  <a:lnTo>
                    <a:pt x="43" y="6"/>
                  </a:lnTo>
                  <a:lnTo>
                    <a:pt x="39" y="8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18" y="21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6"/>
                  </a:lnTo>
                  <a:lnTo>
                    <a:pt x="3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9" name="Freeform 26"/>
            <p:cNvSpPr>
              <a:spLocks/>
            </p:cNvSpPr>
            <p:nvPr/>
          </p:nvSpPr>
          <p:spPr bwMode="auto">
            <a:xfrm>
              <a:off x="4914861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5 w 148"/>
                <a:gd name="T3" fmla="*/ 40 h 44"/>
                <a:gd name="T4" fmla="*/ 142 w 148"/>
                <a:gd name="T5" fmla="*/ 36 h 44"/>
                <a:gd name="T6" fmla="*/ 140 w 148"/>
                <a:gd name="T7" fmla="*/ 32 h 44"/>
                <a:gd name="T8" fmla="*/ 136 w 148"/>
                <a:gd name="T9" fmla="*/ 28 h 44"/>
                <a:gd name="T10" fmla="*/ 133 w 148"/>
                <a:gd name="T11" fmla="*/ 25 h 44"/>
                <a:gd name="T12" fmla="*/ 130 w 148"/>
                <a:gd name="T13" fmla="*/ 21 h 44"/>
                <a:gd name="T14" fmla="*/ 126 w 148"/>
                <a:gd name="T15" fmla="*/ 18 h 44"/>
                <a:gd name="T16" fmla="*/ 122 w 148"/>
                <a:gd name="T17" fmla="*/ 15 h 44"/>
                <a:gd name="T18" fmla="*/ 118 w 148"/>
                <a:gd name="T19" fmla="*/ 12 h 44"/>
                <a:gd name="T20" fmla="*/ 114 w 148"/>
                <a:gd name="T21" fmla="*/ 10 h 44"/>
                <a:gd name="T22" fmla="*/ 109 w 148"/>
                <a:gd name="T23" fmla="*/ 8 h 44"/>
                <a:gd name="T24" fmla="*/ 105 w 148"/>
                <a:gd name="T25" fmla="*/ 6 h 44"/>
                <a:gd name="T26" fmla="*/ 100 w 148"/>
                <a:gd name="T27" fmla="*/ 4 h 44"/>
                <a:gd name="T28" fmla="*/ 95 w 148"/>
                <a:gd name="T29" fmla="*/ 2 h 44"/>
                <a:gd name="T30" fmla="*/ 91 w 148"/>
                <a:gd name="T31" fmla="*/ 1 h 44"/>
                <a:gd name="T32" fmla="*/ 86 w 148"/>
                <a:gd name="T33" fmla="*/ 1 h 44"/>
                <a:gd name="T34" fmla="*/ 81 w 148"/>
                <a:gd name="T35" fmla="*/ 0 h 44"/>
                <a:gd name="T36" fmla="*/ 76 w 148"/>
                <a:gd name="T37" fmla="*/ 0 h 44"/>
                <a:gd name="T38" fmla="*/ 71 w 148"/>
                <a:gd name="T39" fmla="*/ 0 h 44"/>
                <a:gd name="T40" fmla="*/ 66 w 148"/>
                <a:gd name="T41" fmla="*/ 0 h 44"/>
                <a:gd name="T42" fmla="*/ 61 w 148"/>
                <a:gd name="T43" fmla="*/ 1 h 44"/>
                <a:gd name="T44" fmla="*/ 56 w 148"/>
                <a:gd name="T45" fmla="*/ 1 h 44"/>
                <a:gd name="T46" fmla="*/ 52 w 148"/>
                <a:gd name="T47" fmla="*/ 2 h 44"/>
                <a:gd name="T48" fmla="*/ 47 w 148"/>
                <a:gd name="T49" fmla="*/ 4 h 44"/>
                <a:gd name="T50" fmla="*/ 42 w 148"/>
                <a:gd name="T51" fmla="*/ 6 h 44"/>
                <a:gd name="T52" fmla="*/ 38 w 148"/>
                <a:gd name="T53" fmla="*/ 8 h 44"/>
                <a:gd name="T54" fmla="*/ 33 w 148"/>
                <a:gd name="T55" fmla="*/ 10 h 44"/>
                <a:gd name="T56" fmla="*/ 29 w 148"/>
                <a:gd name="T57" fmla="*/ 12 h 44"/>
                <a:gd name="T58" fmla="*/ 25 w 148"/>
                <a:gd name="T59" fmla="*/ 15 h 44"/>
                <a:gd name="T60" fmla="*/ 21 w 148"/>
                <a:gd name="T61" fmla="*/ 18 h 44"/>
                <a:gd name="T62" fmla="*/ 18 w 148"/>
                <a:gd name="T63" fmla="*/ 21 h 44"/>
                <a:gd name="T64" fmla="*/ 14 w 148"/>
                <a:gd name="T65" fmla="*/ 25 h 44"/>
                <a:gd name="T66" fmla="*/ 11 w 148"/>
                <a:gd name="T67" fmla="*/ 28 h 44"/>
                <a:gd name="T68" fmla="*/ 7 w 148"/>
                <a:gd name="T69" fmla="*/ 32 h 44"/>
                <a:gd name="T70" fmla="*/ 5 w 148"/>
                <a:gd name="T71" fmla="*/ 36 h 44"/>
                <a:gd name="T72" fmla="*/ 2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5" y="40"/>
                  </a:lnTo>
                  <a:lnTo>
                    <a:pt x="142" y="36"/>
                  </a:lnTo>
                  <a:lnTo>
                    <a:pt x="140" y="32"/>
                  </a:lnTo>
                  <a:lnTo>
                    <a:pt x="136" y="28"/>
                  </a:lnTo>
                  <a:lnTo>
                    <a:pt x="133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2" y="15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09" y="8"/>
                  </a:lnTo>
                  <a:lnTo>
                    <a:pt x="105" y="6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1" y="1"/>
                  </a:lnTo>
                  <a:lnTo>
                    <a:pt x="86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9" y="12"/>
                  </a:lnTo>
                  <a:lnTo>
                    <a:pt x="25" y="15"/>
                  </a:lnTo>
                  <a:lnTo>
                    <a:pt x="21" y="18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7" y="32"/>
                  </a:lnTo>
                  <a:lnTo>
                    <a:pt x="5" y="36"/>
                  </a:lnTo>
                  <a:lnTo>
                    <a:pt x="2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0" name="Line 27"/>
            <p:cNvSpPr>
              <a:spLocks noChangeShapeType="1"/>
            </p:cNvSpPr>
            <p:nvPr/>
          </p:nvSpPr>
          <p:spPr bwMode="auto">
            <a:xfrm>
              <a:off x="5059773" y="3628588"/>
              <a:ext cx="8675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1" name="Line 28"/>
            <p:cNvSpPr>
              <a:spLocks noChangeShapeType="1"/>
            </p:cNvSpPr>
            <p:nvPr/>
          </p:nvSpPr>
          <p:spPr bwMode="auto">
            <a:xfrm>
              <a:off x="5204685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2" name="Line 29"/>
            <p:cNvSpPr>
              <a:spLocks noChangeShapeType="1"/>
            </p:cNvSpPr>
            <p:nvPr/>
          </p:nvSpPr>
          <p:spPr bwMode="auto">
            <a:xfrm>
              <a:off x="5782374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1093" name="Straight Connector 1092"/>
            <p:cNvCxnSpPr/>
            <p:nvPr/>
          </p:nvCxnSpPr>
          <p:spPr>
            <a:xfrm>
              <a:off x="5496134" y="3510365"/>
              <a:ext cx="0" cy="936104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4" name="TextBox 1093"/>
          <p:cNvSpPr txBox="1"/>
          <p:nvPr/>
        </p:nvSpPr>
        <p:spPr>
          <a:xfrm>
            <a:off x="5500694" y="928670"/>
            <a:ext cx="2818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Careful of EXTRA lines when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	ASSEMBLING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95" name="TextBox 1094"/>
          <p:cNvSpPr txBox="1"/>
          <p:nvPr/>
        </p:nvSpPr>
        <p:spPr>
          <a:xfrm>
            <a:off x="5532756" y="3071810"/>
            <a:ext cx="3206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Make sure to number parts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and prepare the BILL of material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61" name="TextBox 960"/>
          <p:cNvSpPr txBox="1"/>
          <p:nvPr/>
        </p:nvSpPr>
        <p:spPr>
          <a:xfrm>
            <a:off x="4701806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IV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EXAMPLE III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2" name="TextBox 961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4" name="Arc 963"/>
          <p:cNvSpPr>
            <a:spLocks noChangeAspect="1"/>
          </p:cNvSpPr>
          <p:nvPr/>
        </p:nvSpPr>
        <p:spPr>
          <a:xfrm rot="16200000">
            <a:off x="3957539" y="3357563"/>
            <a:ext cx="1872000" cy="1872000"/>
          </a:xfrm>
          <a:prstGeom prst="arc">
            <a:avLst>
              <a:gd name="adj1" fmla="val 14337921"/>
              <a:gd name="adj2" fmla="val 1822645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Arc 975"/>
          <p:cNvSpPr>
            <a:spLocks noChangeAspect="1"/>
          </p:cNvSpPr>
          <p:nvPr/>
        </p:nvSpPr>
        <p:spPr>
          <a:xfrm rot="5400000" flipH="1">
            <a:off x="-890735" y="3086968"/>
            <a:ext cx="3384000" cy="3384000"/>
          </a:xfrm>
          <a:prstGeom prst="arc">
            <a:avLst>
              <a:gd name="adj1" fmla="val 14183084"/>
              <a:gd name="adj2" fmla="val 162496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Arc 976"/>
          <p:cNvSpPr>
            <a:spLocks noChangeAspect="1"/>
          </p:cNvSpPr>
          <p:nvPr/>
        </p:nvSpPr>
        <p:spPr>
          <a:xfrm rot="9711997" flipH="1" flipV="1">
            <a:off x="4361318" y="2272883"/>
            <a:ext cx="864000" cy="864000"/>
          </a:xfrm>
          <a:prstGeom prst="arc">
            <a:avLst>
              <a:gd name="adj1" fmla="val 6067718"/>
              <a:gd name="adj2" fmla="val 895511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>
            <a:spLocks noChangeAspect="1"/>
          </p:cNvSpPr>
          <p:nvPr/>
        </p:nvSpPr>
        <p:spPr>
          <a:xfrm>
            <a:off x="4136826" y="5699720"/>
            <a:ext cx="147600" cy="18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9" name="Straight Connector 978"/>
          <p:cNvCxnSpPr/>
          <p:nvPr/>
        </p:nvCxnSpPr>
        <p:spPr>
          <a:xfrm rot="5400000">
            <a:off x="4008533" y="5774788"/>
            <a:ext cx="405295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1" name="Rectangle 980"/>
          <p:cNvSpPr>
            <a:spLocks noChangeAspect="1"/>
          </p:cNvSpPr>
          <p:nvPr/>
        </p:nvSpPr>
        <p:spPr>
          <a:xfrm>
            <a:off x="2400970" y="5706978"/>
            <a:ext cx="144000" cy="1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2" name="Straight Connector 981"/>
          <p:cNvCxnSpPr/>
          <p:nvPr/>
        </p:nvCxnSpPr>
        <p:spPr>
          <a:xfrm rot="5400000">
            <a:off x="2272677" y="5785675"/>
            <a:ext cx="405295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" name="TextBox 982"/>
          <p:cNvSpPr txBox="1"/>
          <p:nvPr/>
        </p:nvSpPr>
        <p:spPr>
          <a:xfrm>
            <a:off x="5572132" y="4786322"/>
            <a:ext cx="3427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There may still be some mistakes…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OBSERVE!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4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1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22222E-6 L 6.38889E-6 0.15764 " pathEditMode="relative" ptsTypes="AA">
                                      <p:cBhvr>
                                        <p:cTn id="25" dur="2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4.46424E-6 L 6.38889E-6 0.13655 " pathEditMode="relative" ptsTypes="AA">
                                      <p:cBhvr>
                                        <p:cTn id="34" dur="2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83869E-6 L 8.33333E-7 0.16802 " pathEditMode="relative" ptsTypes="AA">
                                      <p:cBhvr>
                                        <p:cTn id="43" dur="2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6945E-18 L -4.44444E-6 0.08403 " pathEditMode="relative" ptsTypes="AA">
                                      <p:cBhvr>
                                        <p:cTn id="52" dur="2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6945E-18 L -4.44444E-6 0.08403 " pathEditMode="relative" ptsTypes="AA">
                                      <p:cBhvr>
                                        <p:cTn id="61" dur="20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08054E-6 L 0.00035 0.0840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08054E-6 L 0.00035 0.0840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63706E-6 L 7.22222E-6 0.10478 " pathEditMode="relative" ptsTypes="AA">
                                      <p:cBhvr>
                                        <p:cTn id="88" dur="2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3.61111E-6 0.05232 " pathEditMode="relative" ptsTypes="AA">
                                      <p:cBhvr>
                                        <p:cTn id="97" dur="20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3.61111E-6 0.05232 " pathEditMode="relative" ptsTypes="AA">
                                      <p:cBhvr>
                                        <p:cTn id="106" dur="2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88889E-6 L 1.94444E-6 0.05254 " pathEditMode="relative" ptsTypes="AA">
                                      <p:cBhvr>
                                        <p:cTn id="115" dur="20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88889E-6 L 1.94444E-6 0.05254 " pathEditMode="relative" ptsTypes="AA">
                                      <p:cBhvr>
                                        <p:cTn id="124" dur="2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5.18519E-6 L 7.22222E-6 0.09444 " pathEditMode="relative" ptsTypes="AA">
                                      <p:cBhvr>
                                        <p:cTn id="133" dur="2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88889E-6 L 1.94444E-6 0.05254 " pathEditMode="relative" ptsTypes="AA">
                                      <p:cBhvr>
                                        <p:cTn id="142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" grpId="0"/>
      <p:bldP spid="1095" grpId="0"/>
      <p:bldP spid="9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8367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Specification of Tolerances</a:t>
            </a:r>
            <a:endParaRPr lang="en-IN" sz="2400" dirty="0"/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>
            <a:off x="4824028" y="1298377"/>
            <a:ext cx="0" cy="4744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5776" y="1772816"/>
            <a:ext cx="44644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55776" y="1772816"/>
            <a:ext cx="0" cy="4744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20272" y="1772816"/>
            <a:ext cx="0" cy="4744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225295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Dimensional</a:t>
            </a:r>
            <a:endParaRPr lang="en-I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225295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Geometric</a:t>
            </a:r>
            <a:endParaRPr lang="en-I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335699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Dimensional Tolerance – Amount by which a specified dimension is allowed to vary.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4678" y="81924"/>
            <a:ext cx="279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Tolerances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910" y="3714752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Geometric Tolerance – These are applied to features.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211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87792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Specification of Dimensional Tolerances</a:t>
            </a:r>
            <a:endParaRPr lang="en-IN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1772816"/>
            <a:ext cx="44644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55776" y="1772816"/>
            <a:ext cx="0" cy="4744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20272" y="1772816"/>
            <a:ext cx="0" cy="4744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632" y="225295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Unilateral Tolerance</a:t>
            </a:r>
            <a:endParaRPr lang="en-I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225295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Bilateral Tolerance</a:t>
            </a:r>
            <a:endParaRPr lang="en-IN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16016" y="1285860"/>
            <a:ext cx="0" cy="4744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4678" y="81924"/>
            <a:ext cx="279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Tolerances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214686"/>
            <a:ext cx="7115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Unilateral Tolerance</a:t>
            </a:r>
          </a:p>
          <a:p>
            <a:endParaRPr lang="en-US" b="1" dirty="0" smtClean="0"/>
          </a:p>
          <a:p>
            <a:r>
              <a:rPr lang="en-US" dirty="0" smtClean="0"/>
              <a:t>Dimension of part is permitted to vary only on one side of the basic size:</a:t>
            </a:r>
            <a:endParaRPr lang="en-US" dirty="0"/>
          </a:p>
        </p:txBody>
      </p:sp>
      <p:grpSp>
        <p:nvGrpSpPr>
          <p:cNvPr id="2" name="Group 18"/>
          <p:cNvGrpSpPr/>
          <p:nvPr/>
        </p:nvGrpSpPr>
        <p:grpSpPr>
          <a:xfrm>
            <a:off x="7572396" y="3633375"/>
            <a:ext cx="656423" cy="532030"/>
            <a:chOff x="7572396" y="3633375"/>
            <a:chExt cx="656423" cy="532030"/>
          </a:xfrm>
        </p:grpSpPr>
        <p:sp>
          <p:nvSpPr>
            <p:cNvPr id="13" name="TextBox 12"/>
            <p:cNvSpPr txBox="1"/>
            <p:nvPr/>
          </p:nvSpPr>
          <p:spPr>
            <a:xfrm>
              <a:off x="7572396" y="37147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28331" y="385762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16527" y="363337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0.4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2910" y="4764297"/>
            <a:ext cx="6379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Bilateral Tolerance</a:t>
            </a:r>
          </a:p>
          <a:p>
            <a:endParaRPr lang="en-US" b="1" dirty="0" smtClean="0"/>
          </a:p>
          <a:p>
            <a:r>
              <a:rPr lang="en-US" dirty="0" smtClean="0"/>
              <a:t>Dimension of part is permitted to vary both sides of the basic size: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7643834" y="5182986"/>
            <a:ext cx="722729" cy="532030"/>
            <a:chOff x="7572396" y="3633375"/>
            <a:chExt cx="722729" cy="532030"/>
          </a:xfrm>
        </p:grpSpPr>
        <p:sp>
          <p:nvSpPr>
            <p:cNvPr id="21" name="TextBox 20"/>
            <p:cNvSpPr txBox="1"/>
            <p:nvPr/>
          </p:nvSpPr>
          <p:spPr>
            <a:xfrm>
              <a:off x="7572396" y="37147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28331" y="3857628"/>
              <a:ext cx="46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-0.3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76161" y="363337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0.4</a:t>
              </a:r>
              <a:endParaRPr lang="en-US" sz="1400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2744429" y="4367633"/>
            <a:ext cx="1500198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57554" y="4163258"/>
            <a:ext cx="1214446" cy="21431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87569" y="4379437"/>
            <a:ext cx="1500198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00694" y="4377572"/>
            <a:ext cx="1214446" cy="21431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244495" y="5919391"/>
            <a:ext cx="1500198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57620" y="5784589"/>
            <a:ext cx="1214446" cy="21431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8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7" grpId="0"/>
      <p:bldP spid="28" grpId="0" animBg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290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Designation of Tolerance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85920" y="279105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25   H 7  f 6</a:t>
            </a:r>
            <a:endParaRPr lang="en-IN" sz="20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>
            <a:off x="2806000" y="3079086"/>
            <a:ext cx="720080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13912" y="3943183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Basic size of hole and shaft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853478" y="3125907"/>
            <a:ext cx="36004" cy="89603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82064" y="4100699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Fundamental deviation of hole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rot="10380000" flipV="1">
            <a:off x="4009578" y="2114776"/>
            <a:ext cx="972108" cy="7200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9398" y="170066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IT Tolerance grade of hole</a:t>
            </a:r>
            <a:endParaRPr lang="en-IN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278173" y="3145876"/>
            <a:ext cx="1620180" cy="102161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4292" y="4136711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Fundamental deviation of shaft</a:t>
            </a:r>
            <a:endParaRPr lang="en-IN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4558439" y="3000734"/>
            <a:ext cx="129614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00208" y="279105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IT Tolerance grade of shaft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8" y="81924"/>
            <a:ext cx="279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Tolerances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3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4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421288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International Tolerance Grade (IT Grade)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3968" y="1260450"/>
            <a:ext cx="8544976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Group of tolerances which has the same relative level of accuracy</a:t>
            </a:r>
          </a:p>
          <a:p>
            <a:r>
              <a:rPr lang="en-US" dirty="0" smtClean="0"/>
              <a:t>IT 01 is the most precise and IT 16 is most coarse</a:t>
            </a:r>
          </a:p>
          <a:p>
            <a:r>
              <a:rPr lang="en-US" dirty="0" smtClean="0"/>
              <a:t>Tolerance value depends on </a:t>
            </a:r>
            <a:r>
              <a:rPr lang="en-US" b="1" dirty="0" smtClean="0"/>
              <a:t>basic size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37398"/>
            <a:ext cx="8522488" cy="43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45810" y="2564904"/>
            <a:ext cx="3764099" cy="32004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CC"/>
                </a:solidFill>
              </a:rPr>
              <a:t>Measuring Tools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3373" y="3250704"/>
            <a:ext cx="2900013" cy="32004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9909" y="2564904"/>
            <a:ext cx="3337974" cy="3175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Materials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3386" y="3250704"/>
            <a:ext cx="2059601" cy="622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Commercial manufacturing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2524305"/>
              </p:ext>
            </p:extLst>
          </p:nvPr>
        </p:nvGraphicFramePr>
        <p:xfrm>
          <a:off x="273969" y="4994067"/>
          <a:ext cx="8544978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2087"/>
                <a:gridCol w="602525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Grade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Tol</a:t>
                      </a:r>
                      <a:r>
                        <a:rPr lang="en-US" sz="1600" b="1" dirty="0" smtClean="0"/>
                        <a:t>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117014"/>
              </p:ext>
            </p:extLst>
          </p:nvPr>
        </p:nvGraphicFramePr>
        <p:xfrm>
          <a:off x="528456" y="3873004"/>
          <a:ext cx="7175500" cy="1109663"/>
        </p:xfrm>
        <a:graphic>
          <a:graphicData uri="http://schemas.openxmlformats.org/presentationml/2006/ole">
            <p:oleObj spid="_x0000_s1026" name="Equation" r:id="rId4" imgW="3289300" imgH="508000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88398" y="-49341"/>
            <a:ext cx="527815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9411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12576" y="504132"/>
            <a:ext cx="82296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Tolerance grades for different machining processes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259632" y="980728"/>
            <a:ext cx="6576885" cy="483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28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33240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70236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 Check Valve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17716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155562" cy="329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3950782" y="3000372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1806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IV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EXAMPLE III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5058" y="259862"/>
            <a:ext cx="2862487" cy="424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4" name="Straight Connector 133"/>
          <p:cNvCxnSpPr/>
          <p:nvPr/>
        </p:nvCxnSpPr>
        <p:spPr>
          <a:xfrm rot="16200000">
            <a:off x="1843834" y="3105153"/>
            <a:ext cx="43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716470" y="948611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 flipV="1">
            <a:off x="4533151" y="1682422"/>
            <a:ext cx="93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6200000">
            <a:off x="4830676" y="5114901"/>
            <a:ext cx="3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3677169" y="3990979"/>
            <a:ext cx="162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4542676" y="4457174"/>
            <a:ext cx="93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>
            <a:off x="4985514" y="1206223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 flipV="1">
            <a:off x="4354528" y="2125974"/>
            <a:ext cx="1843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>
            <a:off x="4809176" y="1669044"/>
            <a:ext cx="93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2658240" y="5604666"/>
            <a:ext cx="289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1736043" y="4777613"/>
            <a:ext cx="18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3454112" y="4357694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939106" y="5301460"/>
            <a:ext cx="57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3392722" y="5000636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1509314" y="2143116"/>
            <a:ext cx="115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2654107" y="1214422"/>
            <a:ext cx="9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>
            <a:off x="-930244" y="3113521"/>
            <a:ext cx="43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1674110" y="1214422"/>
            <a:ext cx="9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795834" y="1419211"/>
            <a:ext cx="18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285961" y="3143248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1910708" y="4768302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642660" y="4357694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287434" y="5327952"/>
            <a:ext cx="64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 Check Valve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1222" y="3306356"/>
            <a:ext cx="5184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825658" y="5601324"/>
            <a:ext cx="185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661579" y="5599953"/>
            <a:ext cx="185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1479842" y="5125762"/>
            <a:ext cx="91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2928480" y="5134128"/>
            <a:ext cx="91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56983" y="4669502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51256" y="4663324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1501226" y="4301422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3085218" y="4301422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>
            <a:off x="676546" y="5458472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6326" y="5326936"/>
            <a:ext cx="48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346528" y="5217226"/>
            <a:ext cx="75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>
            <a:spLocks noChangeAspect="1"/>
          </p:cNvSpPr>
          <p:nvPr/>
        </p:nvSpPr>
        <p:spPr>
          <a:xfrm rot="5400000">
            <a:off x="1401859" y="4997211"/>
            <a:ext cx="324000" cy="3240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315804" y="5324752"/>
            <a:ext cx="25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529357" y="4963822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>
            <a:off x="1317674" y="4256531"/>
            <a:ext cx="64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97812" y="3932786"/>
            <a:ext cx="115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57281" y="3929217"/>
            <a:ext cx="115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01708" y="3936882"/>
            <a:ext cx="115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53361" y="3933313"/>
            <a:ext cx="115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50214" y="2678797"/>
            <a:ext cx="25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34900" y="2794459"/>
            <a:ext cx="232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>
            <a:spLocks noChangeAspect="1"/>
          </p:cNvSpPr>
          <p:nvPr/>
        </p:nvSpPr>
        <p:spPr>
          <a:xfrm rot="5400000">
            <a:off x="1294092" y="3717813"/>
            <a:ext cx="432000" cy="432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>
            <a:off x="1347823" y="4158466"/>
            <a:ext cx="288000" cy="2880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1467215" y="4468349"/>
            <a:ext cx="34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>
            <a:spLocks noChangeAspect="1"/>
          </p:cNvSpPr>
          <p:nvPr/>
        </p:nvSpPr>
        <p:spPr>
          <a:xfrm rot="10800000">
            <a:off x="1637699" y="4437684"/>
            <a:ext cx="360000" cy="360000"/>
          </a:xfrm>
          <a:prstGeom prst="arc">
            <a:avLst>
              <a:gd name="adj1" fmla="val 17938755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791071" y="1052495"/>
            <a:ext cx="18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327391" y="2487733"/>
            <a:ext cx="28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15834" y="1232496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>
            <a:spLocks noChangeAspect="1"/>
          </p:cNvSpPr>
          <p:nvPr/>
        </p:nvSpPr>
        <p:spPr>
          <a:xfrm rot="16200000">
            <a:off x="861987" y="1422128"/>
            <a:ext cx="432000" cy="432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794848" y="1421870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564272" y="1160364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>
            <a:spLocks noChangeAspect="1"/>
          </p:cNvSpPr>
          <p:nvPr/>
        </p:nvSpPr>
        <p:spPr>
          <a:xfrm rot="10800000">
            <a:off x="1509005" y="1258445"/>
            <a:ext cx="324000" cy="324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85786" y="1051450"/>
            <a:ext cx="187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941538" y="956979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663161" y="1051668"/>
            <a:ext cx="187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4340549" y="1231668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3522204" y="1156396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>
            <a:spLocks noChangeAspect="1"/>
          </p:cNvSpPr>
          <p:nvPr/>
        </p:nvSpPr>
        <p:spPr>
          <a:xfrm rot="10800000" flipH="1">
            <a:off x="3460739" y="1259229"/>
            <a:ext cx="324000" cy="324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0800000">
            <a:off x="2656610" y="1418306"/>
            <a:ext cx="18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>
            <a:off x="4366610" y="5450484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3324060" y="4842412"/>
            <a:ext cx="57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69"/>
          <p:cNvSpPr>
            <a:spLocks noChangeAspect="1"/>
          </p:cNvSpPr>
          <p:nvPr/>
        </p:nvSpPr>
        <p:spPr>
          <a:xfrm rot="16200000" flipH="1">
            <a:off x="3602088" y="4974414"/>
            <a:ext cx="324000" cy="3240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3761062" y="5301460"/>
            <a:ext cx="75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>
            <a:off x="3408674" y="4359943"/>
            <a:ext cx="57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/>
          <p:cNvSpPr>
            <a:spLocks noChangeAspect="1"/>
          </p:cNvSpPr>
          <p:nvPr/>
        </p:nvSpPr>
        <p:spPr>
          <a:xfrm rot="10800000" flipH="1">
            <a:off x="3328987" y="4449391"/>
            <a:ext cx="360000" cy="360000"/>
          </a:xfrm>
          <a:prstGeom prst="arc">
            <a:avLst>
              <a:gd name="adj1" fmla="val 17938755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3422121" y="4960609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V="1">
            <a:off x="3828595" y="3871404"/>
            <a:ext cx="3448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>
            <a:off x="3773432" y="3068468"/>
            <a:ext cx="3024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V="1">
            <a:off x="4805424" y="3410210"/>
            <a:ext cx="676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V="1">
            <a:off x="4805424" y="2710612"/>
            <a:ext cx="676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3926670" y="3757006"/>
            <a:ext cx="162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3782670" y="2367158"/>
            <a:ext cx="176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435994" y="2248044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438018" y="3876028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5283779" y="3997238"/>
            <a:ext cx="27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5280098" y="2133177"/>
            <a:ext cx="27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>
            <a:off x="3309705" y="1900485"/>
            <a:ext cx="9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3794544" y="1900228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3533544" y="1896211"/>
            <a:ext cx="9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>
            <a:spLocks noChangeAspect="1"/>
          </p:cNvSpPr>
          <p:nvPr/>
        </p:nvSpPr>
        <p:spPr>
          <a:xfrm rot="5400000" flipH="1">
            <a:off x="4010544" y="1417958"/>
            <a:ext cx="432000" cy="432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10800000">
            <a:off x="4227926" y="1413396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>
            <a:off x="4331172" y="2252981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 flipV="1">
            <a:off x="4015565" y="2143116"/>
            <a:ext cx="12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>
            <a:spLocks noChangeAspect="1"/>
          </p:cNvSpPr>
          <p:nvPr/>
        </p:nvSpPr>
        <p:spPr>
          <a:xfrm rot="5400000" flipH="1">
            <a:off x="4008736" y="1785926"/>
            <a:ext cx="360000" cy="360000"/>
          </a:xfrm>
          <a:prstGeom prst="arc">
            <a:avLst>
              <a:gd name="adj1" fmla="val 5130892"/>
              <a:gd name="adj2" fmla="val 1108641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3830544" y="1775425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rc 100"/>
          <p:cNvSpPr>
            <a:spLocks noChangeAspect="1"/>
          </p:cNvSpPr>
          <p:nvPr/>
        </p:nvSpPr>
        <p:spPr>
          <a:xfrm rot="5400000" flipH="1">
            <a:off x="3787177" y="1562087"/>
            <a:ext cx="792000" cy="792000"/>
          </a:xfrm>
          <a:prstGeom prst="arc">
            <a:avLst>
              <a:gd name="adj1" fmla="val 5130892"/>
              <a:gd name="adj2" fmla="val 1108641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3516182" y="1688688"/>
            <a:ext cx="54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0800000">
            <a:off x="4184036" y="2357430"/>
            <a:ext cx="136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>
            <a:off x="4825360" y="4468504"/>
            <a:ext cx="93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5004328" y="4932265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4833605" y="3077430"/>
            <a:ext cx="144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>
            <a:off x="4474048" y="3870377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/>
          <p:cNvSpPr>
            <a:spLocks noChangeAspect="1"/>
          </p:cNvSpPr>
          <p:nvPr/>
        </p:nvSpPr>
        <p:spPr>
          <a:xfrm rot="16200000" flipH="1">
            <a:off x="4576974" y="3990706"/>
            <a:ext cx="432000" cy="432000"/>
          </a:xfrm>
          <a:prstGeom prst="arc">
            <a:avLst>
              <a:gd name="adj1" fmla="val 5400000"/>
              <a:gd name="adj2" fmla="val 1080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 rot="16200000">
            <a:off x="4650676" y="4565932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/>
          <p:cNvSpPr>
            <a:spLocks noChangeAspect="1"/>
          </p:cNvSpPr>
          <p:nvPr/>
        </p:nvSpPr>
        <p:spPr>
          <a:xfrm rot="10800000">
            <a:off x="3798756" y="3753041"/>
            <a:ext cx="360000" cy="360000"/>
          </a:xfrm>
          <a:prstGeom prst="arc">
            <a:avLst>
              <a:gd name="adj1" fmla="val 84053"/>
              <a:gd name="adj2" fmla="val 522870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rot="10800000">
            <a:off x="3967758" y="3758092"/>
            <a:ext cx="158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>
            <a:off x="3688230" y="4046794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Arc 120"/>
          <p:cNvSpPr>
            <a:spLocks noChangeAspect="1"/>
          </p:cNvSpPr>
          <p:nvPr/>
        </p:nvSpPr>
        <p:spPr>
          <a:xfrm rot="16200000" flipH="1">
            <a:off x="3589836" y="3773090"/>
            <a:ext cx="432000" cy="432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c 121"/>
          <p:cNvSpPr>
            <a:spLocks noChangeAspect="1"/>
          </p:cNvSpPr>
          <p:nvPr/>
        </p:nvSpPr>
        <p:spPr>
          <a:xfrm rot="10800000" flipH="1">
            <a:off x="3691024" y="4197433"/>
            <a:ext cx="324000" cy="324000"/>
          </a:xfrm>
          <a:prstGeom prst="arc">
            <a:avLst>
              <a:gd name="adj1" fmla="val 5400000"/>
              <a:gd name="adj2" fmla="val 1080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 rot="16200000">
            <a:off x="3546736" y="4488603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028952" y="3991300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513742" y="5302048"/>
            <a:ext cx="50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Arc 126"/>
          <p:cNvSpPr>
            <a:spLocks noChangeAspect="1"/>
          </p:cNvSpPr>
          <p:nvPr/>
        </p:nvSpPr>
        <p:spPr>
          <a:xfrm rot="10800000" flipH="1">
            <a:off x="4481246" y="4933999"/>
            <a:ext cx="1080000" cy="1080000"/>
          </a:xfrm>
          <a:prstGeom prst="arc">
            <a:avLst>
              <a:gd name="adj1" fmla="val 5400000"/>
              <a:gd name="adj2" fmla="val 969045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c 127"/>
          <p:cNvSpPr>
            <a:spLocks noChangeAspect="1"/>
          </p:cNvSpPr>
          <p:nvPr/>
        </p:nvSpPr>
        <p:spPr>
          <a:xfrm rot="9711997" flipH="1" flipV="1">
            <a:off x="4381427" y="140345"/>
            <a:ext cx="1080000" cy="1080000"/>
          </a:xfrm>
          <a:prstGeom prst="arc">
            <a:avLst>
              <a:gd name="adj1" fmla="val 6067718"/>
              <a:gd name="adj2" fmla="val 929412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Arc 129"/>
          <p:cNvSpPr>
            <a:spLocks noChangeAspect="1"/>
          </p:cNvSpPr>
          <p:nvPr/>
        </p:nvSpPr>
        <p:spPr>
          <a:xfrm rot="16200000">
            <a:off x="4645102" y="1780988"/>
            <a:ext cx="360000" cy="360000"/>
          </a:xfrm>
          <a:prstGeom prst="arc">
            <a:avLst>
              <a:gd name="adj1" fmla="val 5130892"/>
              <a:gd name="adj2" fmla="val 1108641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/>
          <p:nvPr/>
        </p:nvCxnSpPr>
        <p:spPr>
          <a:xfrm rot="5400000">
            <a:off x="4622701" y="1589097"/>
            <a:ext cx="75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>
            <a:off x="4194345" y="2143116"/>
            <a:ext cx="61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>
            <a:off x="2662640" y="5000636"/>
            <a:ext cx="136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>
            <a:off x="1153024" y="1078196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>
            <a:off x="1267601" y="1081521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998059" y="1201271"/>
            <a:ext cx="30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1220988" y="1201271"/>
            <a:ext cx="30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0800000">
            <a:off x="1153599" y="1353671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9420000">
            <a:off x="1247611" y="1378591"/>
            <a:ext cx="12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2180000" flipV="1">
            <a:off x="1144982" y="1374881"/>
            <a:ext cx="12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>
            <a:off x="1265975" y="1325759"/>
            <a:ext cx="86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>
            <a:off x="1178477" y="1285860"/>
            <a:ext cx="86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>
            <a:off x="1034477" y="1202478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>
            <a:off x="1203107" y="1203129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>
            <a:off x="3929157" y="1090613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>
            <a:off x="4043734" y="1093938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3774192" y="1213688"/>
            <a:ext cx="30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3997121" y="1213688"/>
            <a:ext cx="30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>
            <a:off x="3929732" y="1366088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9420000">
            <a:off x="4023744" y="1391008"/>
            <a:ext cx="12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2180000" flipV="1">
            <a:off x="3921115" y="1387298"/>
            <a:ext cx="12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0800000">
            <a:off x="4042108" y="1338176"/>
            <a:ext cx="86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0800000">
            <a:off x="3954610" y="1298277"/>
            <a:ext cx="86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>
            <a:off x="3810610" y="1214895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>
            <a:off x="3979240" y="1215546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>
            <a:off x="1266166" y="857232"/>
            <a:ext cx="138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701806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IV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EXAMPLE III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928794" y="5857892"/>
            <a:ext cx="2136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 BODY (CAST IRON)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5653298" y="5224678"/>
            <a:ext cx="320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Something left out --- what is it?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0" name="Arc 159"/>
          <p:cNvSpPr>
            <a:spLocks noChangeAspect="1"/>
          </p:cNvSpPr>
          <p:nvPr/>
        </p:nvSpPr>
        <p:spPr>
          <a:xfrm rot="16200000">
            <a:off x="3623552" y="1451534"/>
            <a:ext cx="3204000" cy="3204000"/>
          </a:xfrm>
          <a:prstGeom prst="arc">
            <a:avLst>
              <a:gd name="adj1" fmla="val 14410248"/>
              <a:gd name="adj2" fmla="val 18141263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>
            <a:off x="1674288" y="1204068"/>
            <a:ext cx="1944000" cy="0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Arc 165"/>
          <p:cNvSpPr>
            <a:spLocks noChangeAspect="1"/>
          </p:cNvSpPr>
          <p:nvPr/>
        </p:nvSpPr>
        <p:spPr>
          <a:xfrm rot="5400000" flipH="1">
            <a:off x="-2844762" y="1929904"/>
            <a:ext cx="4140000" cy="4140000"/>
          </a:xfrm>
          <a:prstGeom prst="arc">
            <a:avLst>
              <a:gd name="adj1" fmla="val 13808563"/>
              <a:gd name="adj2" fmla="val 16249612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154126" y="5324332"/>
            <a:ext cx="216000" cy="27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940194" y="5448978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3929058" y="5317634"/>
            <a:ext cx="216000" cy="27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3715126" y="5440610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3" fill="hold">
                      <p:stCondLst>
                        <p:cond delay="indefinite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 animBg="1"/>
      <p:bldP spid="44" grpId="0" animBg="1"/>
      <p:bldP spid="46" grpId="0" animBg="1"/>
      <p:bldP spid="51" grpId="0" animBg="1"/>
      <p:bldP spid="55" grpId="0" animBg="1"/>
      <p:bldP spid="66" grpId="0" animBg="1"/>
      <p:bldP spid="70" grpId="0" animBg="1"/>
      <p:bldP spid="74" grpId="0" animBg="1"/>
      <p:bldP spid="94" grpId="0" animBg="1"/>
      <p:bldP spid="98" grpId="0" animBg="1"/>
      <p:bldP spid="101" grpId="0" animBg="1"/>
      <p:bldP spid="113" grpId="0" animBg="1"/>
      <p:bldP spid="116" grpId="0" animBg="1"/>
      <p:bldP spid="121" grpId="0" animBg="1"/>
      <p:bldP spid="122" grpId="0" animBg="1"/>
      <p:bldP spid="127" grpId="0" animBg="1"/>
      <p:bldP spid="128" grpId="0" animBg="1"/>
      <p:bldP spid="130" grpId="0" animBg="1"/>
      <p:bldP spid="164" grpId="0"/>
      <p:bldP spid="160" grpId="0" animBg="1"/>
      <p:bldP spid="166" grpId="0" animBg="1"/>
      <p:bldP spid="167" grpId="0" animBg="1"/>
      <p:bldP spid="1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rot="10800000">
            <a:off x="2656610" y="1418306"/>
            <a:ext cx="18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>
            <a:off x="2662640" y="5000636"/>
            <a:ext cx="136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>
            <a:off x="1843834" y="3105153"/>
            <a:ext cx="43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716470" y="948611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 flipV="1">
            <a:off x="4533151" y="1682422"/>
            <a:ext cx="93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6200000">
            <a:off x="4830676" y="5114901"/>
            <a:ext cx="3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3677169" y="3990979"/>
            <a:ext cx="162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4542676" y="4457174"/>
            <a:ext cx="93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>
            <a:off x="4985514" y="1206223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 flipV="1">
            <a:off x="4354528" y="2125974"/>
            <a:ext cx="1843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>
            <a:off x="4809176" y="1669044"/>
            <a:ext cx="93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2658240" y="5604666"/>
            <a:ext cx="289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1736043" y="4777613"/>
            <a:ext cx="18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3454112" y="4357694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939106" y="5301460"/>
            <a:ext cx="57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3392722" y="5000636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1509314" y="2143116"/>
            <a:ext cx="115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2654107" y="1214422"/>
            <a:ext cx="9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>
            <a:off x="-930244" y="3113521"/>
            <a:ext cx="43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1674110" y="1214422"/>
            <a:ext cx="9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795834" y="1419211"/>
            <a:ext cx="18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285961" y="3143248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1910708" y="4768302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642660" y="4357694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287434" y="5327952"/>
            <a:ext cx="64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 Check Valve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5058" y="259862"/>
            <a:ext cx="2862487" cy="424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28794" y="5857892"/>
            <a:ext cx="2136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 BODY (CAST IRON)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1222" y="3306356"/>
            <a:ext cx="5184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825658" y="5601324"/>
            <a:ext cx="185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661579" y="5599953"/>
            <a:ext cx="185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1479842" y="5125762"/>
            <a:ext cx="91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2928480" y="5134128"/>
            <a:ext cx="91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56983" y="4669502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51256" y="4663324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1501226" y="4301422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3085218" y="4301422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>
            <a:off x="676546" y="5458472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6326" y="5326936"/>
            <a:ext cx="48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346528" y="5217226"/>
            <a:ext cx="75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>
            <a:spLocks noChangeAspect="1"/>
          </p:cNvSpPr>
          <p:nvPr/>
        </p:nvSpPr>
        <p:spPr>
          <a:xfrm rot="5400000">
            <a:off x="1401859" y="4997211"/>
            <a:ext cx="324000" cy="3240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315804" y="5324752"/>
            <a:ext cx="25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529357" y="4963822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>
            <a:off x="1317674" y="4256531"/>
            <a:ext cx="64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97812" y="3932786"/>
            <a:ext cx="115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57281" y="3929217"/>
            <a:ext cx="115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01708" y="3936882"/>
            <a:ext cx="115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53361" y="3933313"/>
            <a:ext cx="115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50214" y="2678797"/>
            <a:ext cx="25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34900" y="2794459"/>
            <a:ext cx="232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>
            <a:spLocks noChangeAspect="1"/>
          </p:cNvSpPr>
          <p:nvPr/>
        </p:nvSpPr>
        <p:spPr>
          <a:xfrm rot="5400000">
            <a:off x="1294092" y="3717813"/>
            <a:ext cx="432000" cy="432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>
            <a:off x="1347823" y="4158466"/>
            <a:ext cx="288000" cy="2880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1467215" y="4468349"/>
            <a:ext cx="34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>
            <a:spLocks noChangeAspect="1"/>
          </p:cNvSpPr>
          <p:nvPr/>
        </p:nvSpPr>
        <p:spPr>
          <a:xfrm rot="10800000">
            <a:off x="1637699" y="4437684"/>
            <a:ext cx="360000" cy="360000"/>
          </a:xfrm>
          <a:prstGeom prst="arc">
            <a:avLst>
              <a:gd name="adj1" fmla="val 17938755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791071" y="1052495"/>
            <a:ext cx="18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327391" y="2487733"/>
            <a:ext cx="28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15834" y="1232496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>
            <a:spLocks noChangeAspect="1"/>
          </p:cNvSpPr>
          <p:nvPr/>
        </p:nvSpPr>
        <p:spPr>
          <a:xfrm rot="16200000">
            <a:off x="861987" y="1422128"/>
            <a:ext cx="432000" cy="432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794848" y="1421870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564272" y="1160364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>
            <a:spLocks noChangeAspect="1"/>
          </p:cNvSpPr>
          <p:nvPr/>
        </p:nvSpPr>
        <p:spPr>
          <a:xfrm rot="10800000">
            <a:off x="1509005" y="1258445"/>
            <a:ext cx="324000" cy="324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85786" y="1051450"/>
            <a:ext cx="187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941538" y="956979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663161" y="1051668"/>
            <a:ext cx="187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4340549" y="1231668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3522204" y="1156396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>
            <a:spLocks noChangeAspect="1"/>
          </p:cNvSpPr>
          <p:nvPr/>
        </p:nvSpPr>
        <p:spPr>
          <a:xfrm rot="10800000" flipH="1">
            <a:off x="3460739" y="1259229"/>
            <a:ext cx="324000" cy="324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16200000">
            <a:off x="4366610" y="5450484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3324060" y="4842412"/>
            <a:ext cx="57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69"/>
          <p:cNvSpPr>
            <a:spLocks noChangeAspect="1"/>
          </p:cNvSpPr>
          <p:nvPr/>
        </p:nvSpPr>
        <p:spPr>
          <a:xfrm rot="16200000" flipH="1">
            <a:off x="3602088" y="4974414"/>
            <a:ext cx="324000" cy="3240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3761062" y="5301460"/>
            <a:ext cx="75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>
            <a:off x="3408674" y="4359943"/>
            <a:ext cx="57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/>
          <p:cNvSpPr>
            <a:spLocks noChangeAspect="1"/>
          </p:cNvSpPr>
          <p:nvPr/>
        </p:nvSpPr>
        <p:spPr>
          <a:xfrm rot="10800000" flipH="1">
            <a:off x="3328987" y="4449391"/>
            <a:ext cx="360000" cy="360000"/>
          </a:xfrm>
          <a:prstGeom prst="arc">
            <a:avLst>
              <a:gd name="adj1" fmla="val 17938755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3422121" y="4960609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V="1">
            <a:off x="3828595" y="3871404"/>
            <a:ext cx="3448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>
            <a:off x="3773432" y="3068468"/>
            <a:ext cx="3024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V="1">
            <a:off x="4805424" y="3410210"/>
            <a:ext cx="676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V="1">
            <a:off x="4805424" y="2710612"/>
            <a:ext cx="676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3926670" y="3757006"/>
            <a:ext cx="162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3782670" y="2367158"/>
            <a:ext cx="176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435994" y="2248044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438018" y="3876028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5283779" y="3997238"/>
            <a:ext cx="27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5280098" y="2133177"/>
            <a:ext cx="27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>
            <a:off x="3309705" y="1900485"/>
            <a:ext cx="9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3794544" y="1900228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3533544" y="1896211"/>
            <a:ext cx="95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>
            <a:spLocks noChangeAspect="1"/>
          </p:cNvSpPr>
          <p:nvPr/>
        </p:nvSpPr>
        <p:spPr>
          <a:xfrm rot="5400000" flipH="1">
            <a:off x="4010544" y="1417958"/>
            <a:ext cx="432000" cy="432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10800000">
            <a:off x="4227926" y="1413396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>
            <a:off x="4331172" y="2252981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 flipV="1">
            <a:off x="4015565" y="2143116"/>
            <a:ext cx="12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>
            <a:spLocks noChangeAspect="1"/>
          </p:cNvSpPr>
          <p:nvPr/>
        </p:nvSpPr>
        <p:spPr>
          <a:xfrm rot="5400000" flipH="1">
            <a:off x="4008736" y="1785926"/>
            <a:ext cx="360000" cy="360000"/>
          </a:xfrm>
          <a:prstGeom prst="arc">
            <a:avLst>
              <a:gd name="adj1" fmla="val 5130892"/>
              <a:gd name="adj2" fmla="val 1108641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3830544" y="1775425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rc 100"/>
          <p:cNvSpPr>
            <a:spLocks noChangeAspect="1"/>
          </p:cNvSpPr>
          <p:nvPr/>
        </p:nvSpPr>
        <p:spPr>
          <a:xfrm rot="5400000" flipH="1">
            <a:off x="3787177" y="1562087"/>
            <a:ext cx="792000" cy="792000"/>
          </a:xfrm>
          <a:prstGeom prst="arc">
            <a:avLst>
              <a:gd name="adj1" fmla="val 5130892"/>
              <a:gd name="adj2" fmla="val 1108641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3516182" y="1688688"/>
            <a:ext cx="54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0800000">
            <a:off x="4184036" y="2357430"/>
            <a:ext cx="136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>
            <a:off x="4825360" y="4468504"/>
            <a:ext cx="93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5004328" y="4932265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4833605" y="3077430"/>
            <a:ext cx="144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>
            <a:off x="4474048" y="3870377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/>
          <p:cNvSpPr>
            <a:spLocks noChangeAspect="1"/>
          </p:cNvSpPr>
          <p:nvPr/>
        </p:nvSpPr>
        <p:spPr>
          <a:xfrm rot="16200000" flipH="1">
            <a:off x="4576974" y="3990706"/>
            <a:ext cx="432000" cy="432000"/>
          </a:xfrm>
          <a:prstGeom prst="arc">
            <a:avLst>
              <a:gd name="adj1" fmla="val 5400000"/>
              <a:gd name="adj2" fmla="val 1080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 rot="16200000">
            <a:off x="4650676" y="4565932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/>
          <p:cNvSpPr>
            <a:spLocks noChangeAspect="1"/>
          </p:cNvSpPr>
          <p:nvPr/>
        </p:nvSpPr>
        <p:spPr>
          <a:xfrm rot="10800000">
            <a:off x="3798756" y="3753041"/>
            <a:ext cx="360000" cy="360000"/>
          </a:xfrm>
          <a:prstGeom prst="arc">
            <a:avLst>
              <a:gd name="adj1" fmla="val 84053"/>
              <a:gd name="adj2" fmla="val 522870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rot="10800000">
            <a:off x="3967758" y="3758092"/>
            <a:ext cx="158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>
            <a:off x="3688230" y="4046794"/>
            <a:ext cx="21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Arc 120"/>
          <p:cNvSpPr>
            <a:spLocks noChangeAspect="1"/>
          </p:cNvSpPr>
          <p:nvPr/>
        </p:nvSpPr>
        <p:spPr>
          <a:xfrm rot="16200000" flipH="1">
            <a:off x="3589836" y="3773090"/>
            <a:ext cx="432000" cy="432000"/>
          </a:xfrm>
          <a:prstGeom prst="arc">
            <a:avLst>
              <a:gd name="adj1" fmla="val 32990"/>
              <a:gd name="adj2" fmla="val 543405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c 121"/>
          <p:cNvSpPr>
            <a:spLocks noChangeAspect="1"/>
          </p:cNvSpPr>
          <p:nvPr/>
        </p:nvSpPr>
        <p:spPr>
          <a:xfrm rot="10800000" flipH="1">
            <a:off x="3691024" y="4197433"/>
            <a:ext cx="324000" cy="324000"/>
          </a:xfrm>
          <a:prstGeom prst="arc">
            <a:avLst>
              <a:gd name="adj1" fmla="val 5400000"/>
              <a:gd name="adj2" fmla="val 1080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 rot="16200000">
            <a:off x="3546736" y="4488603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028952" y="3991300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513742" y="5302048"/>
            <a:ext cx="50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Arc 126"/>
          <p:cNvSpPr>
            <a:spLocks noChangeAspect="1"/>
          </p:cNvSpPr>
          <p:nvPr/>
        </p:nvSpPr>
        <p:spPr>
          <a:xfrm rot="10800000" flipH="1">
            <a:off x="4480015" y="4933999"/>
            <a:ext cx="1080000" cy="1080000"/>
          </a:xfrm>
          <a:prstGeom prst="arc">
            <a:avLst>
              <a:gd name="adj1" fmla="val 5400000"/>
              <a:gd name="adj2" fmla="val 969045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c 127"/>
          <p:cNvSpPr>
            <a:spLocks noChangeAspect="1"/>
          </p:cNvSpPr>
          <p:nvPr/>
        </p:nvSpPr>
        <p:spPr>
          <a:xfrm rot="9711997" flipH="1" flipV="1">
            <a:off x="4381427" y="140345"/>
            <a:ext cx="1080000" cy="1080000"/>
          </a:xfrm>
          <a:prstGeom prst="arc">
            <a:avLst>
              <a:gd name="adj1" fmla="val 6067718"/>
              <a:gd name="adj2" fmla="val 929412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Arc 129"/>
          <p:cNvSpPr>
            <a:spLocks noChangeAspect="1"/>
          </p:cNvSpPr>
          <p:nvPr/>
        </p:nvSpPr>
        <p:spPr>
          <a:xfrm rot="16200000">
            <a:off x="4645102" y="1780988"/>
            <a:ext cx="360000" cy="360000"/>
          </a:xfrm>
          <a:prstGeom prst="arc">
            <a:avLst>
              <a:gd name="adj1" fmla="val 5130892"/>
              <a:gd name="adj2" fmla="val 1108641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/>
          <p:nvPr/>
        </p:nvCxnSpPr>
        <p:spPr>
          <a:xfrm rot="5400000">
            <a:off x="4622701" y="1589097"/>
            <a:ext cx="75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>
            <a:off x="4194345" y="2143116"/>
            <a:ext cx="61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>
            <a:off x="1153024" y="1078196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>
            <a:off x="1267601" y="1081521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998059" y="1201271"/>
            <a:ext cx="30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1220988" y="1201271"/>
            <a:ext cx="30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0800000">
            <a:off x="1153599" y="1353671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9420000">
            <a:off x="1247611" y="1378591"/>
            <a:ext cx="12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2180000" flipV="1">
            <a:off x="1144982" y="1374881"/>
            <a:ext cx="12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>
            <a:off x="1265975" y="1325759"/>
            <a:ext cx="86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>
            <a:off x="1178477" y="1285860"/>
            <a:ext cx="86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>
            <a:off x="1034477" y="1202478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>
            <a:off x="1203107" y="1203129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>
            <a:off x="3929157" y="1090613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>
            <a:off x="4043734" y="1093938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3774192" y="1213688"/>
            <a:ext cx="30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3997121" y="1213688"/>
            <a:ext cx="30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>
            <a:off x="3929732" y="1366088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9420000">
            <a:off x="4023744" y="1391008"/>
            <a:ext cx="12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2180000" flipV="1">
            <a:off x="3921115" y="1387298"/>
            <a:ext cx="12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0800000">
            <a:off x="4042108" y="1338176"/>
            <a:ext cx="86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0800000">
            <a:off x="3954610" y="1298277"/>
            <a:ext cx="86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>
            <a:off x="3810610" y="1214895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>
            <a:off x="3979240" y="1215546"/>
            <a:ext cx="288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8900000" flipV="1">
            <a:off x="737842" y="1191958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8900000" flipV="1">
            <a:off x="727298" y="1227346"/>
            <a:ext cx="46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8900000" flipV="1">
            <a:off x="771761" y="1272185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8900000" flipV="1">
            <a:off x="782074" y="1079882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8900000" flipV="1">
            <a:off x="754953" y="1128391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8900000" flipV="1">
            <a:off x="756800" y="1158446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8900000" flipV="1">
            <a:off x="871666" y="1298392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18900000" flipV="1">
            <a:off x="956068" y="1337764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8900000" flipV="1">
            <a:off x="1046588" y="1374284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8900000" flipV="1">
            <a:off x="1373124" y="1077148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18900000" flipV="1">
            <a:off x="1350776" y="1108386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8900000" flipV="1">
            <a:off x="1346764" y="1141976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8900000" flipV="1">
            <a:off x="1115938" y="1390676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18900000" flipV="1">
            <a:off x="1162076" y="1402350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18900000" flipV="1">
            <a:off x="1336416" y="1174574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8900000" flipV="1">
            <a:off x="1197588" y="1424282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8900000" flipV="1">
            <a:off x="1154434" y="1275726"/>
            <a:ext cx="61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18900000" flipV="1">
            <a:off x="1188685" y="1329810"/>
            <a:ext cx="57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18900000" flipV="1">
            <a:off x="1213553" y="1388339"/>
            <a:ext cx="54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8900000" flipV="1">
            <a:off x="1260255" y="152994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18900000" flipV="1">
            <a:off x="1256990" y="159633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18900000" flipV="1">
            <a:off x="1260255" y="1662753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8900000" flipV="1">
            <a:off x="1256990" y="1729138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8900000" flipV="1">
            <a:off x="1263107" y="1724807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8900000" flipV="1">
            <a:off x="1259842" y="1791192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8900000" flipV="1">
            <a:off x="1263107" y="1857611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8900000" flipV="1">
            <a:off x="1259842" y="1923996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18900000" flipV="1">
            <a:off x="1261538" y="192278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8900000" flipV="1">
            <a:off x="1258273" y="198917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8900000" flipV="1">
            <a:off x="1261538" y="205558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8900000" flipV="1">
            <a:off x="1264390" y="2117643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8900000" flipV="1">
            <a:off x="1261125" y="2184028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8900000" flipV="1">
            <a:off x="1264390" y="2250447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18900000" flipV="1">
            <a:off x="1261125" y="2316832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18900000" flipV="1">
            <a:off x="1253724" y="232309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18900000" flipV="1">
            <a:off x="1259841" y="231875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8900000" flipV="1">
            <a:off x="1256576" y="238514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18900000" flipV="1">
            <a:off x="1259841" y="2451563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8900000" flipV="1">
            <a:off x="1256576" y="2517948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18900000" flipV="1">
            <a:off x="1258272" y="2516737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8900000" flipV="1">
            <a:off x="1255007" y="2583122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18900000" flipV="1">
            <a:off x="1258272" y="2649541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18900000" flipV="1">
            <a:off x="1261124" y="271159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8900000" flipV="1">
            <a:off x="1257859" y="277798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18900000" flipV="1">
            <a:off x="1261124" y="284439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18900000" flipV="1">
            <a:off x="1257859" y="291078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18900000" flipV="1">
            <a:off x="1253724" y="2914661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18900000" flipV="1">
            <a:off x="1259841" y="291033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18900000" flipV="1">
            <a:off x="1256576" y="297671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8900000" flipV="1">
            <a:off x="1259841" y="304313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18900000" flipV="1">
            <a:off x="1256576" y="310951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18900000" flipV="1">
            <a:off x="1258272" y="3108308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18900000" flipV="1">
            <a:off x="1255007" y="3174693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8900000" flipV="1">
            <a:off x="1258272" y="3241112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8900000" flipV="1">
            <a:off x="1261124" y="3303166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8900000" flipV="1">
            <a:off x="1257859" y="3369551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8900000" flipV="1">
            <a:off x="1261124" y="343597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8900000" flipV="1">
            <a:off x="1257859" y="350235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18900000" flipV="1">
            <a:off x="1253724" y="3505761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8900000" flipV="1">
            <a:off x="1259841" y="350143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18900000" flipV="1">
            <a:off x="1256576" y="356781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8900000" flipV="1">
            <a:off x="1259841" y="363423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8900000" flipV="1">
            <a:off x="1256576" y="370061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8900000" flipV="1">
            <a:off x="1258272" y="3699408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18900000" flipV="1">
            <a:off x="1255007" y="3765793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18900000" flipV="1">
            <a:off x="1258272" y="3832212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18900000" flipV="1">
            <a:off x="1261124" y="3894266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18900000" flipV="1">
            <a:off x="1285993" y="3950517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18900000" flipV="1">
            <a:off x="1316978" y="4004504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18900000" flipV="1">
            <a:off x="1357430" y="4020756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18900000" flipV="1">
            <a:off x="1391222" y="403797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18900000" flipV="1">
            <a:off x="1397339" y="403364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18900000" flipV="1">
            <a:off x="1449310" y="404395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18900000" flipV="1">
            <a:off x="1496294" y="4044290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18900000" flipV="1">
            <a:off x="1532198" y="4057275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8100000" flipV="1">
            <a:off x="1574937" y="4104844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8900000" flipV="1">
            <a:off x="1598078" y="4162521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18900000" flipV="1">
            <a:off x="1600930" y="4224575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18900000" flipV="1">
            <a:off x="1597665" y="4290960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18900000" flipV="1">
            <a:off x="1600930" y="4357379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18900000" flipV="1">
            <a:off x="1597665" y="4423764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18900000" flipV="1">
            <a:off x="1606058" y="4488134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18900000" flipV="1">
            <a:off x="1608910" y="4550188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18900000" flipV="1">
            <a:off x="1605645" y="4616573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rot="8100000" flipV="1">
            <a:off x="1663870" y="4663418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8100000" flipV="1">
            <a:off x="1703975" y="4708647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18900000" flipV="1">
            <a:off x="1681710" y="4803184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18900000" flipV="1">
            <a:off x="1684562" y="4865238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18900000" flipV="1">
            <a:off x="1681297" y="4931623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18900000" flipV="1">
            <a:off x="1684562" y="4998042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18900000" flipV="1">
            <a:off x="1681297" y="5064427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8100000" flipV="1">
            <a:off x="1705538" y="4753526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8100000" flipV="1">
            <a:off x="1252572" y="5315828"/>
            <a:ext cx="7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8100000" flipV="1">
            <a:off x="1321972" y="5347334"/>
            <a:ext cx="72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8100000" flipV="1">
            <a:off x="1410891" y="5375535"/>
            <a:ext cx="61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8100000" flipV="1">
            <a:off x="1475612" y="5416498"/>
            <a:ext cx="54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18900000" flipV="1">
            <a:off x="1681297" y="5396333"/>
            <a:ext cx="2952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8100000" flipV="1">
            <a:off x="1564944" y="5443724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8100000" flipV="1">
            <a:off x="1629252" y="5480322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8100000" flipV="1">
            <a:off x="1718171" y="5508523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8100000" flipV="1">
            <a:off x="1813620" y="5536758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rot="8100000" flipV="1">
            <a:off x="1871811" y="5577687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18900000" flipV="1">
            <a:off x="1250549" y="5448989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18900000" flipV="1">
            <a:off x="1172024" y="5456268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18900000" flipV="1">
            <a:off x="1092353" y="5458745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18900000" flipV="1">
            <a:off x="1022243" y="5457609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rot="18900000" flipV="1">
            <a:off x="939714" y="5456268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18900000" flipV="1">
            <a:off x="861189" y="5463547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18900000" flipV="1">
            <a:off x="789933" y="5457609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18900000" flipV="1">
            <a:off x="772589" y="5433769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18900000" flipV="1">
            <a:off x="782235" y="5394425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18900000" flipV="1">
            <a:off x="817458" y="5353450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18900000" flipV="1">
            <a:off x="4119982" y="5453230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18900000" flipV="1">
            <a:off x="4045174" y="5449358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18900000" flipV="1">
            <a:off x="3969220" y="5448118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8900000" flipV="1">
            <a:off x="3899110" y="5446982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18900000" flipV="1">
            <a:off x="3812864" y="5449358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rot="18900000" flipV="1">
            <a:off x="3738056" y="5452920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rot="18900000" flipV="1">
            <a:off x="3663083" y="5450699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18900000" flipV="1">
            <a:off x="3589947" y="5449513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18900000" flipV="1">
            <a:off x="3506150" y="5444064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rot="18900000" flipV="1">
            <a:off x="3426479" y="5446541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rot="18900000" flipV="1">
            <a:off x="3356369" y="5445405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rot="8100000" flipV="1">
            <a:off x="3330023" y="5405881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rot="8100000" flipV="1">
            <a:off x="3329421" y="5349520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rot="8100000" flipV="1">
            <a:off x="3332371" y="5291093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8100000" flipV="1">
            <a:off x="4203252" y="5467372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8100000" flipV="1">
            <a:off x="4297775" y="5507248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8100000" flipV="1">
            <a:off x="4392463" y="5540463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8100000" flipV="1">
            <a:off x="4480532" y="5584056"/>
            <a:ext cx="3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8100000" flipV="1">
            <a:off x="3355327" y="5207351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rot="8100000" flipV="1">
            <a:off x="3351445" y="514044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8100000" flipV="1">
            <a:off x="3355327" y="506366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8100000" flipV="1">
            <a:off x="3351445" y="499675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8100000" flipV="1">
            <a:off x="3356142" y="4917397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rot="18900000" flipV="1">
            <a:off x="3340161" y="4808590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18900000" flipV="1">
            <a:off x="3344043" y="4731805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18900000" flipV="1">
            <a:off x="3340161" y="4664899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rot="18900000" flipV="1">
            <a:off x="3341141" y="4585697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rot="18900000" flipV="1">
            <a:off x="3390852" y="4479481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rot="18900000" flipV="1">
            <a:off x="3289294" y="4148136"/>
            <a:ext cx="10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rot="18900000" flipV="1">
            <a:off x="3308662" y="4111980"/>
            <a:ext cx="9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 rot="18900000" flipV="1">
            <a:off x="3315654" y="4069715"/>
            <a:ext cx="90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rot="18900000" flipV="1">
            <a:off x="3335022" y="4033559"/>
            <a:ext cx="7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rot="18900000" flipV="1">
            <a:off x="3391624" y="4084054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rot="18900000" flipV="1">
            <a:off x="3403558" y="4055332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rot="18900000" flipV="1">
            <a:off x="3413452" y="4012582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rot="18900000" flipV="1">
            <a:off x="3425386" y="3983860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rot="18900000" flipV="1">
            <a:off x="3445084" y="3945259"/>
            <a:ext cx="3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rot="18900000" flipV="1">
            <a:off x="3812257" y="4106244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rot="18900000" flipV="1">
            <a:off x="4017803" y="3872132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18900000" flipV="1">
            <a:off x="4091456" y="3875339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rot="18900000" flipV="1">
            <a:off x="4166523" y="3871710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rot="18900000" flipV="1">
            <a:off x="4240176" y="3874917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rot="18900000" flipV="1">
            <a:off x="4311953" y="3875761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8900000" flipV="1">
            <a:off x="4385606" y="3878968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18900000" flipV="1">
            <a:off x="4460673" y="3875339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rot="18900000" flipV="1">
            <a:off x="4534326" y="3878546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18900000" flipV="1">
            <a:off x="4614710" y="3872132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18900000" flipV="1">
            <a:off x="4688363" y="3875339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18900000" flipV="1">
            <a:off x="4763430" y="3871710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rot="8100000" flipV="1">
            <a:off x="4821719" y="3881281"/>
            <a:ext cx="34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rot="8100000" flipV="1">
            <a:off x="4847404" y="3901217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rot="8100000" flipV="1">
            <a:off x="4890329" y="3917152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rot="8100000" flipV="1">
            <a:off x="4903940" y="3938979"/>
            <a:ext cx="50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rot="8100000" flipV="1">
            <a:off x="4916137" y="3967642"/>
            <a:ext cx="57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rot="8100000" flipV="1">
            <a:off x="4922764" y="3993942"/>
            <a:ext cx="64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rot="18900000" flipV="1">
            <a:off x="5272969" y="3882597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rot="18900000" flipV="1">
            <a:off x="5363852" y="3917152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18900000" flipV="1">
            <a:off x="5444420" y="3949444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8100000" flipV="1">
            <a:off x="4957303" y="4152944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rot="8100000" flipV="1">
            <a:off x="4960568" y="4219363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8100000" flipV="1">
            <a:off x="4957303" y="4285748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rot="8100000" flipV="1">
            <a:off x="4958999" y="4284537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rot="8100000" flipV="1">
            <a:off x="4955734" y="4350922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rot="8100000" flipV="1">
            <a:off x="4958999" y="4417341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rot="8100000" flipV="1">
            <a:off x="4961851" y="4479395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rot="8100000" flipV="1">
            <a:off x="4958586" y="4545780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rot="8100000" flipV="1">
            <a:off x="4961851" y="4612199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rot="8100000" flipV="1">
            <a:off x="4958586" y="4678584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8100000" flipV="1">
            <a:off x="4954451" y="4682461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8100000" flipV="1">
            <a:off x="4956354" y="4751464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rot="8100000" flipV="1">
            <a:off x="5002990" y="4806502"/>
            <a:ext cx="34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rot="8100000" flipV="1">
            <a:off x="5081332" y="4841706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8100000" flipV="1">
            <a:off x="5173516" y="4875856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18900000" flipV="1">
            <a:off x="4086804" y="224864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 rot="18900000" flipV="1">
            <a:off x="4160457" y="2251856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18900000" flipV="1">
            <a:off x="4235524" y="2248227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18900000" flipV="1">
            <a:off x="4309177" y="225143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rot="18900000" flipV="1">
            <a:off x="4380954" y="2252278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rot="18900000" flipV="1">
            <a:off x="4454607" y="225548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rot="18900000" flipV="1">
            <a:off x="4529674" y="2251856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18900000" flipV="1">
            <a:off x="4603327" y="2255063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rot="18900000" flipV="1">
            <a:off x="4609903" y="2070457"/>
            <a:ext cx="7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18900000" flipV="1">
            <a:off x="4699372" y="2111848"/>
            <a:ext cx="68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 rot="18900000" flipV="1">
            <a:off x="4790255" y="2146403"/>
            <a:ext cx="57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rot="8100000" flipV="1">
            <a:off x="4879658" y="2191107"/>
            <a:ext cx="46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8100000" flipV="1">
            <a:off x="4970982" y="2220731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 rot="8100000" flipV="1">
            <a:off x="5055072" y="224494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rot="8100000" flipV="1">
            <a:off x="5106889" y="2243153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8100000" flipV="1">
            <a:off x="5167493" y="2246782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 rot="8100000" flipV="1">
            <a:off x="5227991" y="2254040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8100000" flipV="1">
            <a:off x="5328004" y="2261244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rot="8100000" flipV="1">
            <a:off x="5404144" y="2289081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 rot="8100000" flipV="1">
            <a:off x="5487822" y="2322335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8100000" flipV="1">
            <a:off x="4048298" y="2239469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8100000" flipV="1">
            <a:off x="4001704" y="2229477"/>
            <a:ext cx="23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rot="8100000" flipV="1">
            <a:off x="3945596" y="2222219"/>
            <a:ext cx="23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8100000" flipV="1">
            <a:off x="3912969" y="2196896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8100000" flipV="1">
            <a:off x="3876679" y="2162562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 rot="8100000" flipV="1">
            <a:off x="3847762" y="2123670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rot="8100000" flipV="1">
            <a:off x="3814253" y="2083999"/>
            <a:ext cx="23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8100000" flipV="1">
            <a:off x="3791631" y="2036043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 rot="8100000" flipV="1">
            <a:off x="3760956" y="198556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 rot="8100000" flipV="1">
            <a:off x="3762151" y="1926306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 rot="8100000" flipV="1">
            <a:off x="3762151" y="1863268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 rot="8100000" flipV="1">
            <a:off x="3754893" y="1804283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rot="8100000" flipV="1">
            <a:off x="3754893" y="174124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rot="8100000" flipV="1">
            <a:off x="3733135" y="1661460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rot="18900000" flipV="1">
            <a:off x="3660856" y="1381232"/>
            <a:ext cx="93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 rot="18900000" flipV="1">
            <a:off x="4049721" y="1256340"/>
            <a:ext cx="54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rot="18900000" flipV="1">
            <a:off x="4174962" y="1274600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rot="18900000" flipV="1">
            <a:off x="4267953" y="131028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rot="18900000" flipV="1">
            <a:off x="4347828" y="1334602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rot="18900000" flipV="1">
            <a:off x="4431453" y="1368778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rot="18900000" flipV="1">
            <a:off x="3749621" y="1528498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rot="18900000" flipV="1">
            <a:off x="4090651" y="1173370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rot="18900000" flipV="1">
            <a:off x="3760164" y="1486418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rot="18900000" flipV="1">
            <a:off x="4117355" y="1131610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rot="18900000" flipV="1">
            <a:off x="3761808" y="1434693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rot="18900000" flipV="1">
            <a:off x="4135340" y="1097161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rot="18900000" flipV="1">
            <a:off x="3767080" y="1374956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 rot="18900000" flipV="1">
            <a:off x="3767080" y="1308174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rot="18900000" flipV="1">
            <a:off x="3736405" y="1250818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 rot="18900000" flipV="1">
            <a:off x="3690713" y="119129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rot="18900000" flipV="1">
            <a:off x="3655344" y="1162262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 rot="18900000" flipV="1">
            <a:off x="3604538" y="114548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 rot="18900000" flipV="1">
            <a:off x="3609688" y="1126521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rot="18900000" flipV="1">
            <a:off x="3629133" y="1084867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 rot="18900000" flipV="1">
            <a:off x="4937129" y="1865615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 rot="18900000" flipV="1">
            <a:off x="4942636" y="1778819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 rot="18900000" flipV="1">
            <a:off x="4942636" y="1700731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 rot="18900000" flipV="1">
            <a:off x="4942636" y="1614380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 rot="18900000" flipV="1">
            <a:off x="4942636" y="1530556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 rot="18900000" flipV="1">
            <a:off x="4942636" y="1451554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 rot="18900000" flipV="1">
            <a:off x="4942636" y="1380116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 rot="18900000" flipV="1">
            <a:off x="4958216" y="1326685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 rot="18900000" flipV="1">
            <a:off x="4975646" y="1287580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 rot="18900000" flipV="1">
            <a:off x="4988137" y="1254326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TextBox 429"/>
          <p:cNvSpPr txBox="1"/>
          <p:nvPr/>
        </p:nvSpPr>
        <p:spPr>
          <a:xfrm>
            <a:off x="4701806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IV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EXAMPLE III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" name="Arc 418"/>
          <p:cNvSpPr>
            <a:spLocks noChangeAspect="1"/>
          </p:cNvSpPr>
          <p:nvPr/>
        </p:nvSpPr>
        <p:spPr>
          <a:xfrm rot="16200000">
            <a:off x="3623552" y="1451534"/>
            <a:ext cx="3204000" cy="3204000"/>
          </a:xfrm>
          <a:prstGeom prst="arc">
            <a:avLst>
              <a:gd name="adj1" fmla="val 14410248"/>
              <a:gd name="adj2" fmla="val 18141263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1" name="Straight Connector 430"/>
          <p:cNvCxnSpPr/>
          <p:nvPr/>
        </p:nvCxnSpPr>
        <p:spPr>
          <a:xfrm>
            <a:off x="1674288" y="1204068"/>
            <a:ext cx="1944000" cy="0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Arc 431"/>
          <p:cNvSpPr>
            <a:spLocks noChangeAspect="1"/>
          </p:cNvSpPr>
          <p:nvPr/>
        </p:nvSpPr>
        <p:spPr>
          <a:xfrm rot="5400000" flipH="1">
            <a:off x="-2844762" y="1929904"/>
            <a:ext cx="4140000" cy="4140000"/>
          </a:xfrm>
          <a:prstGeom prst="arc">
            <a:avLst>
              <a:gd name="adj1" fmla="val 13808563"/>
              <a:gd name="adj2" fmla="val 16249612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1154126" y="5324332"/>
            <a:ext cx="216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940194" y="5448978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Rectangle 433"/>
          <p:cNvSpPr/>
          <p:nvPr/>
        </p:nvSpPr>
        <p:spPr>
          <a:xfrm>
            <a:off x="1154126" y="5324332"/>
            <a:ext cx="216000" cy="27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3929058" y="5317634"/>
            <a:ext cx="216000" cy="27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3715126" y="5440610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4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500"/>
                            </p:stCondLst>
                            <p:childTnLst>
                              <p:par>
                                <p:cTn id="5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5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82000"/>
                            </p:stCondLst>
                            <p:childTnLst>
                              <p:par>
                                <p:cTn id="6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82500"/>
                            </p:stCondLst>
                            <p:childTnLst>
                              <p:par>
                                <p:cTn id="6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83500"/>
                            </p:stCondLst>
                            <p:childTnLst>
                              <p:par>
                                <p:cTn id="6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84000"/>
                            </p:stCondLst>
                            <p:childTnLst>
                              <p:par>
                                <p:cTn id="6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84500"/>
                            </p:stCondLst>
                            <p:childTnLst>
                              <p:par>
                                <p:cTn id="6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85000"/>
                            </p:stCondLst>
                            <p:childTnLst>
                              <p:par>
                                <p:cTn id="6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85500"/>
                            </p:stCondLst>
                            <p:childTnLst>
                              <p:par>
                                <p:cTn id="6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86000"/>
                            </p:stCondLst>
                            <p:childTnLst>
                              <p:par>
                                <p:cTn id="6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6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87000"/>
                            </p:stCondLst>
                            <p:childTnLst>
                              <p:par>
                                <p:cTn id="7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87500"/>
                            </p:stCondLst>
                            <p:childTnLst>
                              <p:par>
                                <p:cTn id="7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88000"/>
                            </p:stCondLst>
                            <p:childTnLst>
                              <p:par>
                                <p:cTn id="7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88500"/>
                            </p:stCondLst>
                            <p:childTnLst>
                              <p:par>
                                <p:cTn id="7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9000"/>
                            </p:stCondLst>
                            <p:childTnLst>
                              <p:par>
                                <p:cTn id="7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9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89500"/>
                            </p:stCondLst>
                            <p:childTnLst>
                              <p:par>
                                <p:cTn id="7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90000"/>
                            </p:stCondLst>
                            <p:childTnLst>
                              <p:par>
                                <p:cTn id="7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90500"/>
                            </p:stCondLst>
                            <p:childTnLst>
                              <p:par>
                                <p:cTn id="7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91000"/>
                            </p:stCondLst>
                            <p:childTnLst>
                              <p:par>
                                <p:cTn id="7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91500"/>
                            </p:stCondLst>
                            <p:childTnLst>
                              <p:par>
                                <p:cTn id="7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2000"/>
                            </p:stCondLst>
                            <p:childTnLst>
                              <p:par>
                                <p:cTn id="7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93000"/>
                            </p:stCondLst>
                            <p:childTnLst>
                              <p:par>
                                <p:cTn id="7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94000"/>
                            </p:stCondLst>
                            <p:childTnLst>
                              <p:par>
                                <p:cTn id="7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94500"/>
                            </p:stCondLst>
                            <p:childTnLst>
                              <p:par>
                                <p:cTn id="7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5000"/>
                            </p:stCondLst>
                            <p:childTnLst>
                              <p:par>
                                <p:cTn id="7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95500"/>
                            </p:stCondLst>
                            <p:childTnLst>
                              <p:par>
                                <p:cTn id="7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96000"/>
                            </p:stCondLst>
                            <p:childTnLst>
                              <p:par>
                                <p:cTn id="7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96500"/>
                            </p:stCondLst>
                            <p:childTnLst>
                              <p:par>
                                <p:cTn id="7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97000"/>
                            </p:stCondLst>
                            <p:childTnLst>
                              <p:par>
                                <p:cTn id="7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97500"/>
                            </p:stCondLst>
                            <p:childTnLst>
                              <p:par>
                                <p:cTn id="7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98000"/>
                            </p:stCondLst>
                            <p:childTnLst>
                              <p:par>
                                <p:cTn id="7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98500"/>
                            </p:stCondLst>
                            <p:childTnLst>
                              <p:par>
                                <p:cTn id="7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99000"/>
                            </p:stCondLst>
                            <p:childTnLst>
                              <p:par>
                                <p:cTn id="7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99500"/>
                            </p:stCondLst>
                            <p:childTnLst>
                              <p:par>
                                <p:cTn id="8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8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8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8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8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9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1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9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9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9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5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9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9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5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9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9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9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9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9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9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9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9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0800000">
            <a:off x="2030702" y="5003833"/>
            <a:ext cx="39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433132" y="5008159"/>
            <a:ext cx="39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026248" y="5014084"/>
            <a:ext cx="12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63372" y="3937496"/>
            <a:ext cx="21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4145380" y="2712612"/>
            <a:ext cx="2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3598306" y="2523612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422248" y="2857496"/>
            <a:ext cx="86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423980" y="2564414"/>
            <a:ext cx="86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033853" y="2480134"/>
            <a:ext cx="7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>
            <a:off x="1642050" y="2882859"/>
            <a:ext cx="7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2433024" y="2878517"/>
            <a:ext cx="7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041527" y="3279169"/>
            <a:ext cx="7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433376" y="2478292"/>
            <a:ext cx="91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500167" y="2483278"/>
            <a:ext cx="91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428860" y="4857760"/>
            <a:ext cx="226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202623" y="4857976"/>
            <a:ext cx="226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>
            <a:off x="1864080" y="4653657"/>
            <a:ext cx="68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2309640" y="4662939"/>
            <a:ext cx="68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2143108" y="4311657"/>
            <a:ext cx="2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432318" y="4310049"/>
            <a:ext cx="2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1963108" y="4122662"/>
            <a:ext cx="3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2534612" y="4126061"/>
            <a:ext cx="3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139710" y="3940812"/>
            <a:ext cx="2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428920" y="3939204"/>
            <a:ext cx="2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231418" y="3723806"/>
            <a:ext cx="19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432108" y="3723806"/>
            <a:ext cx="19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>
            <a:off x="1964678" y="3666926"/>
            <a:ext cx="5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2358084" y="3667142"/>
            <a:ext cx="5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980000">
            <a:off x="2019591" y="3343062"/>
            <a:ext cx="23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9620000" flipV="1">
            <a:off x="2609209" y="3343811"/>
            <a:ext cx="23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230861" y="3405948"/>
            <a:ext cx="39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>
            <a:spLocks noChangeAspect="1"/>
          </p:cNvSpPr>
          <p:nvPr/>
        </p:nvSpPr>
        <p:spPr>
          <a:xfrm rot="10800000">
            <a:off x="3348158" y="2385618"/>
            <a:ext cx="180000" cy="180000"/>
          </a:xfrm>
          <a:prstGeom prst="arc">
            <a:avLst>
              <a:gd name="adj1" fmla="val 16269280"/>
              <a:gd name="adj2" fmla="val 21458383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>
            <a:spLocks noChangeAspect="1"/>
          </p:cNvSpPr>
          <p:nvPr/>
        </p:nvSpPr>
        <p:spPr>
          <a:xfrm rot="10800000" flipH="1">
            <a:off x="1316588" y="2389158"/>
            <a:ext cx="180000" cy="180000"/>
          </a:xfrm>
          <a:prstGeom prst="arc">
            <a:avLst>
              <a:gd name="adj1" fmla="val 16269280"/>
              <a:gd name="adj2" fmla="val 21458383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>
            <a:off x="555487" y="2571744"/>
            <a:ext cx="86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417881" y="2712547"/>
            <a:ext cx="2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557816" y="2854299"/>
            <a:ext cx="9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3323920" y="2946947"/>
            <a:ext cx="1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1363848" y="2944171"/>
            <a:ext cx="1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847260" y="3816420"/>
            <a:ext cx="1980000" cy="40853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2036585" y="3816250"/>
            <a:ext cx="1980000" cy="40853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453848" y="3036283"/>
            <a:ext cx="1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39798" y="3035540"/>
            <a:ext cx="1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163140" y="3123016"/>
            <a:ext cx="5184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1033096" y="2425657"/>
            <a:ext cx="138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2428861" y="2428868"/>
            <a:ext cx="138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918126" y="2450570"/>
            <a:ext cx="222929" cy="504000"/>
            <a:chOff x="3714744" y="961249"/>
            <a:chExt cx="222929" cy="504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3576022" y="1213249"/>
              <a:ext cx="504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579744" y="1222448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3802673" y="1222448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687984" y="2455628"/>
            <a:ext cx="222929" cy="504000"/>
            <a:chOff x="3714744" y="961249"/>
            <a:chExt cx="222929" cy="5040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3576022" y="1213249"/>
              <a:ext cx="504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570744" y="1213608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3793673" y="1213608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 rot="10800000">
            <a:off x="2428861" y="4786322"/>
            <a:ext cx="1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>
            <a:off x="2248860" y="4786322"/>
            <a:ext cx="1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>
            <a:off x="2263448" y="4661968"/>
            <a:ext cx="68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>
            <a:off x="1914487" y="4653540"/>
            <a:ext cx="68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1744835" y="2289123"/>
            <a:ext cx="68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2430794" y="2290755"/>
            <a:ext cx="68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45202" y="2601084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52668" y="2599932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>
            <a:off x="1514306" y="2619647"/>
            <a:ext cx="27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>
            <a:off x="1700432" y="2616515"/>
            <a:ext cx="27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124448" y="2594911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031914" y="2593759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>
            <a:off x="2893552" y="2613474"/>
            <a:ext cx="27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>
            <a:off x="3079678" y="2610342"/>
            <a:ext cx="27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743778" y="2694488"/>
            <a:ext cx="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675362" y="2695342"/>
            <a:ext cx="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>
            <a:off x="1509230" y="2644008"/>
            <a:ext cx="32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>
            <a:off x="1651458" y="2647333"/>
            <a:ext cx="32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49692" y="2746158"/>
            <a:ext cx="1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122114" y="2689512"/>
            <a:ext cx="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053698" y="2690366"/>
            <a:ext cx="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2887566" y="2639032"/>
            <a:ext cx="32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>
            <a:off x="3029794" y="2642357"/>
            <a:ext cx="32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028028" y="2741182"/>
            <a:ext cx="18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457800" y="2570058"/>
            <a:ext cx="576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830782" y="2573992"/>
            <a:ext cx="576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980000">
            <a:off x="1663995" y="2823865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9620000" flipV="1">
            <a:off x="1730494" y="2823867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980000">
            <a:off x="3045488" y="2827190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9620000" flipV="1">
            <a:off x="3111987" y="2827192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5" name="Freeform 844"/>
          <p:cNvSpPr/>
          <p:nvPr/>
        </p:nvSpPr>
        <p:spPr>
          <a:xfrm>
            <a:off x="558437" y="2850969"/>
            <a:ext cx="1387929" cy="1704702"/>
          </a:xfrm>
          <a:custGeom>
            <a:avLst/>
            <a:gdLst>
              <a:gd name="connsiteX0" fmla="*/ 0 w 1387929"/>
              <a:gd name="connsiteY0" fmla="*/ 3265 h 1704702"/>
              <a:gd name="connsiteX1" fmla="*/ 898072 w 1387929"/>
              <a:gd name="connsiteY1" fmla="*/ 0 h 1704702"/>
              <a:gd name="connsiteX2" fmla="*/ 898072 w 1387929"/>
              <a:gd name="connsiteY2" fmla="*/ 186145 h 1704702"/>
              <a:gd name="connsiteX3" fmla="*/ 1077686 w 1387929"/>
              <a:gd name="connsiteY3" fmla="*/ 186145 h 1704702"/>
              <a:gd name="connsiteX4" fmla="*/ 1387929 w 1387929"/>
              <a:gd name="connsiteY4" fmla="*/ 1704702 h 17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929" h="1704702">
                <a:moveTo>
                  <a:pt x="0" y="3265"/>
                </a:moveTo>
                <a:lnTo>
                  <a:pt x="898072" y="0"/>
                </a:lnTo>
                <a:lnTo>
                  <a:pt x="898072" y="186145"/>
                </a:lnTo>
                <a:lnTo>
                  <a:pt x="1077686" y="186145"/>
                </a:lnTo>
                <a:lnTo>
                  <a:pt x="1387929" y="1704702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Freeform 845"/>
          <p:cNvSpPr/>
          <p:nvPr/>
        </p:nvSpPr>
        <p:spPr>
          <a:xfrm>
            <a:off x="1900646" y="2854234"/>
            <a:ext cx="2390503" cy="2152106"/>
          </a:xfrm>
          <a:custGeom>
            <a:avLst/>
            <a:gdLst>
              <a:gd name="connsiteX0" fmla="*/ 0 w 2390503"/>
              <a:gd name="connsiteY0" fmla="*/ 1482635 h 2152106"/>
              <a:gd name="connsiteX1" fmla="*/ 140425 w 2390503"/>
              <a:gd name="connsiteY1" fmla="*/ 2148840 h 2152106"/>
              <a:gd name="connsiteX2" fmla="*/ 924197 w 2390503"/>
              <a:gd name="connsiteY2" fmla="*/ 2152106 h 2152106"/>
              <a:gd name="connsiteX3" fmla="*/ 1332411 w 2390503"/>
              <a:gd name="connsiteY3" fmla="*/ 182880 h 2152106"/>
              <a:gd name="connsiteX4" fmla="*/ 1515291 w 2390503"/>
              <a:gd name="connsiteY4" fmla="*/ 182880 h 2152106"/>
              <a:gd name="connsiteX5" fmla="*/ 1512025 w 2390503"/>
              <a:gd name="connsiteY5" fmla="*/ 0 h 2152106"/>
              <a:gd name="connsiteX6" fmla="*/ 2390503 w 2390503"/>
              <a:gd name="connsiteY6" fmla="*/ 0 h 2152106"/>
              <a:gd name="connsiteX7" fmla="*/ 2390503 w 2390503"/>
              <a:gd name="connsiteY7" fmla="*/ 0 h 215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0503" h="2152106">
                <a:moveTo>
                  <a:pt x="0" y="1482635"/>
                </a:moveTo>
                <a:lnTo>
                  <a:pt x="140425" y="2148840"/>
                </a:lnTo>
                <a:lnTo>
                  <a:pt x="924197" y="2152106"/>
                </a:lnTo>
                <a:lnTo>
                  <a:pt x="1332411" y="182880"/>
                </a:lnTo>
                <a:lnTo>
                  <a:pt x="1515291" y="182880"/>
                </a:lnTo>
                <a:cubicBezTo>
                  <a:pt x="1514202" y="121920"/>
                  <a:pt x="1513114" y="60960"/>
                  <a:pt x="1512025" y="0"/>
                </a:cubicBezTo>
                <a:lnTo>
                  <a:pt x="2390503" y="0"/>
                </a:lnTo>
                <a:lnTo>
                  <a:pt x="2390503" y="0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Freeform 846"/>
          <p:cNvSpPr/>
          <p:nvPr/>
        </p:nvSpPr>
        <p:spPr>
          <a:xfrm>
            <a:off x="558437" y="2478677"/>
            <a:ext cx="3729446" cy="378823"/>
          </a:xfrm>
          <a:custGeom>
            <a:avLst/>
            <a:gdLst>
              <a:gd name="connsiteX0" fmla="*/ 0 w 3729446"/>
              <a:gd name="connsiteY0" fmla="*/ 372292 h 378823"/>
              <a:gd name="connsiteX1" fmla="*/ 3266 w 3729446"/>
              <a:gd name="connsiteY1" fmla="*/ 91440 h 378823"/>
              <a:gd name="connsiteX2" fmla="*/ 849086 w 3729446"/>
              <a:gd name="connsiteY2" fmla="*/ 94706 h 378823"/>
              <a:gd name="connsiteX3" fmla="*/ 937260 w 3729446"/>
              <a:gd name="connsiteY3" fmla="*/ 3266 h 378823"/>
              <a:gd name="connsiteX4" fmla="*/ 2785654 w 3729446"/>
              <a:gd name="connsiteY4" fmla="*/ 0 h 378823"/>
              <a:gd name="connsiteX5" fmla="*/ 2873829 w 3729446"/>
              <a:gd name="connsiteY5" fmla="*/ 88174 h 378823"/>
              <a:gd name="connsiteX6" fmla="*/ 3729446 w 3729446"/>
              <a:gd name="connsiteY6" fmla="*/ 84909 h 378823"/>
              <a:gd name="connsiteX7" fmla="*/ 3729446 w 3729446"/>
              <a:gd name="connsiteY7" fmla="*/ 378823 h 378823"/>
              <a:gd name="connsiteX0" fmla="*/ 0 w 3729446"/>
              <a:gd name="connsiteY0" fmla="*/ 372292 h 378823"/>
              <a:gd name="connsiteX1" fmla="*/ 3266 w 3729446"/>
              <a:gd name="connsiteY1" fmla="*/ 91440 h 378823"/>
              <a:gd name="connsiteX2" fmla="*/ 849086 w 3729446"/>
              <a:gd name="connsiteY2" fmla="*/ 94706 h 378823"/>
              <a:gd name="connsiteX3" fmla="*/ 937260 w 3729446"/>
              <a:gd name="connsiteY3" fmla="*/ 3266 h 378823"/>
              <a:gd name="connsiteX4" fmla="*/ 2785654 w 3729446"/>
              <a:gd name="connsiteY4" fmla="*/ 0 h 378823"/>
              <a:gd name="connsiteX5" fmla="*/ 2873829 w 3729446"/>
              <a:gd name="connsiteY5" fmla="*/ 88174 h 378823"/>
              <a:gd name="connsiteX6" fmla="*/ 3729446 w 3729446"/>
              <a:gd name="connsiteY6" fmla="*/ 84909 h 378823"/>
              <a:gd name="connsiteX7" fmla="*/ 3729446 w 3729446"/>
              <a:gd name="connsiteY7" fmla="*/ 378823 h 378823"/>
              <a:gd name="connsiteX0" fmla="*/ 0 w 3729446"/>
              <a:gd name="connsiteY0" fmla="*/ 372292 h 378823"/>
              <a:gd name="connsiteX1" fmla="*/ 3266 w 3729446"/>
              <a:gd name="connsiteY1" fmla="*/ 91440 h 378823"/>
              <a:gd name="connsiteX2" fmla="*/ 849086 w 3729446"/>
              <a:gd name="connsiteY2" fmla="*/ 94706 h 378823"/>
              <a:gd name="connsiteX3" fmla="*/ 937260 w 3729446"/>
              <a:gd name="connsiteY3" fmla="*/ 3266 h 378823"/>
              <a:gd name="connsiteX4" fmla="*/ 2785654 w 3729446"/>
              <a:gd name="connsiteY4" fmla="*/ 0 h 378823"/>
              <a:gd name="connsiteX5" fmla="*/ 2873829 w 3729446"/>
              <a:gd name="connsiteY5" fmla="*/ 88174 h 378823"/>
              <a:gd name="connsiteX6" fmla="*/ 3729446 w 3729446"/>
              <a:gd name="connsiteY6" fmla="*/ 84909 h 378823"/>
              <a:gd name="connsiteX7" fmla="*/ 3729446 w 3729446"/>
              <a:gd name="connsiteY7" fmla="*/ 378823 h 378823"/>
              <a:gd name="connsiteX0" fmla="*/ 0 w 3729446"/>
              <a:gd name="connsiteY0" fmla="*/ 372292 h 378823"/>
              <a:gd name="connsiteX1" fmla="*/ 3266 w 3729446"/>
              <a:gd name="connsiteY1" fmla="*/ 91440 h 378823"/>
              <a:gd name="connsiteX2" fmla="*/ 849086 w 3729446"/>
              <a:gd name="connsiteY2" fmla="*/ 94706 h 378823"/>
              <a:gd name="connsiteX3" fmla="*/ 937260 w 3729446"/>
              <a:gd name="connsiteY3" fmla="*/ 3266 h 378823"/>
              <a:gd name="connsiteX4" fmla="*/ 2785654 w 3729446"/>
              <a:gd name="connsiteY4" fmla="*/ 0 h 378823"/>
              <a:gd name="connsiteX5" fmla="*/ 2873829 w 3729446"/>
              <a:gd name="connsiteY5" fmla="*/ 88174 h 378823"/>
              <a:gd name="connsiteX6" fmla="*/ 3729446 w 3729446"/>
              <a:gd name="connsiteY6" fmla="*/ 84909 h 378823"/>
              <a:gd name="connsiteX7" fmla="*/ 3729446 w 3729446"/>
              <a:gd name="connsiteY7" fmla="*/ 378823 h 378823"/>
              <a:gd name="connsiteX0" fmla="*/ 0 w 3729446"/>
              <a:gd name="connsiteY0" fmla="*/ 372292 h 378823"/>
              <a:gd name="connsiteX1" fmla="*/ 3266 w 3729446"/>
              <a:gd name="connsiteY1" fmla="*/ 91440 h 378823"/>
              <a:gd name="connsiteX2" fmla="*/ 849086 w 3729446"/>
              <a:gd name="connsiteY2" fmla="*/ 94706 h 378823"/>
              <a:gd name="connsiteX3" fmla="*/ 937260 w 3729446"/>
              <a:gd name="connsiteY3" fmla="*/ 3266 h 378823"/>
              <a:gd name="connsiteX4" fmla="*/ 2785654 w 3729446"/>
              <a:gd name="connsiteY4" fmla="*/ 0 h 378823"/>
              <a:gd name="connsiteX5" fmla="*/ 2873829 w 3729446"/>
              <a:gd name="connsiteY5" fmla="*/ 88174 h 378823"/>
              <a:gd name="connsiteX6" fmla="*/ 3729446 w 3729446"/>
              <a:gd name="connsiteY6" fmla="*/ 84909 h 378823"/>
              <a:gd name="connsiteX7" fmla="*/ 3729446 w 3729446"/>
              <a:gd name="connsiteY7" fmla="*/ 378823 h 378823"/>
              <a:gd name="connsiteX0" fmla="*/ 0 w 3729446"/>
              <a:gd name="connsiteY0" fmla="*/ 372292 h 378823"/>
              <a:gd name="connsiteX1" fmla="*/ 3266 w 3729446"/>
              <a:gd name="connsiteY1" fmla="*/ 91440 h 378823"/>
              <a:gd name="connsiteX2" fmla="*/ 849086 w 3729446"/>
              <a:gd name="connsiteY2" fmla="*/ 94706 h 378823"/>
              <a:gd name="connsiteX3" fmla="*/ 937260 w 3729446"/>
              <a:gd name="connsiteY3" fmla="*/ 3266 h 378823"/>
              <a:gd name="connsiteX4" fmla="*/ 2785654 w 3729446"/>
              <a:gd name="connsiteY4" fmla="*/ 0 h 378823"/>
              <a:gd name="connsiteX5" fmla="*/ 2873829 w 3729446"/>
              <a:gd name="connsiteY5" fmla="*/ 88174 h 378823"/>
              <a:gd name="connsiteX6" fmla="*/ 3729446 w 3729446"/>
              <a:gd name="connsiteY6" fmla="*/ 84909 h 378823"/>
              <a:gd name="connsiteX7" fmla="*/ 3729446 w 3729446"/>
              <a:gd name="connsiteY7" fmla="*/ 378823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9446" h="378823">
                <a:moveTo>
                  <a:pt x="0" y="372292"/>
                </a:moveTo>
                <a:cubicBezTo>
                  <a:pt x="1089" y="278675"/>
                  <a:pt x="2177" y="185057"/>
                  <a:pt x="3266" y="91440"/>
                </a:cubicBezTo>
                <a:lnTo>
                  <a:pt x="849086" y="94706"/>
                </a:lnTo>
                <a:cubicBezTo>
                  <a:pt x="942180" y="65865"/>
                  <a:pt x="917014" y="53548"/>
                  <a:pt x="937260" y="3266"/>
                </a:cubicBezTo>
                <a:lnTo>
                  <a:pt x="2785654" y="0"/>
                </a:lnTo>
                <a:cubicBezTo>
                  <a:pt x="2812128" y="73981"/>
                  <a:pt x="2830510" y="76526"/>
                  <a:pt x="2873829" y="88174"/>
                </a:cubicBezTo>
                <a:lnTo>
                  <a:pt x="3729446" y="84909"/>
                </a:lnTo>
                <a:lnTo>
                  <a:pt x="3729446" y="378823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Freeform 847"/>
          <p:cNvSpPr/>
          <p:nvPr/>
        </p:nvSpPr>
        <p:spPr>
          <a:xfrm>
            <a:off x="2036815" y="2478847"/>
            <a:ext cx="203682" cy="2526518"/>
          </a:xfrm>
          <a:custGeom>
            <a:avLst/>
            <a:gdLst>
              <a:gd name="connsiteX0" fmla="*/ 0 w 203682"/>
              <a:gd name="connsiteY0" fmla="*/ 0 h 2526518"/>
              <a:gd name="connsiteX1" fmla="*/ 0 w 203682"/>
              <a:gd name="connsiteY1" fmla="*/ 801726 h 2526518"/>
              <a:gd name="connsiteX2" fmla="*/ 203682 w 203682"/>
              <a:gd name="connsiteY2" fmla="*/ 936069 h 2526518"/>
              <a:gd name="connsiteX3" fmla="*/ 203682 w 203682"/>
              <a:gd name="connsiteY3" fmla="*/ 1464774 h 2526518"/>
              <a:gd name="connsiteX4" fmla="*/ 108341 w 203682"/>
              <a:gd name="connsiteY4" fmla="*/ 1460440 h 2526518"/>
              <a:gd name="connsiteX5" fmla="*/ 108341 w 203682"/>
              <a:gd name="connsiteY5" fmla="*/ 1833134 h 2526518"/>
              <a:gd name="connsiteX6" fmla="*/ 177680 w 203682"/>
              <a:gd name="connsiteY6" fmla="*/ 1833134 h 2526518"/>
              <a:gd name="connsiteX7" fmla="*/ 173346 w 203682"/>
              <a:gd name="connsiteY7" fmla="*/ 2526518 h 252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82" h="2526518">
                <a:moveTo>
                  <a:pt x="0" y="0"/>
                </a:moveTo>
                <a:lnTo>
                  <a:pt x="0" y="801726"/>
                </a:lnTo>
                <a:lnTo>
                  <a:pt x="203682" y="936069"/>
                </a:lnTo>
                <a:lnTo>
                  <a:pt x="203682" y="1464774"/>
                </a:lnTo>
                <a:lnTo>
                  <a:pt x="108341" y="1460440"/>
                </a:lnTo>
                <a:lnTo>
                  <a:pt x="108341" y="1833134"/>
                </a:lnTo>
                <a:lnTo>
                  <a:pt x="177680" y="1833134"/>
                </a:lnTo>
                <a:cubicBezTo>
                  <a:pt x="176235" y="2064262"/>
                  <a:pt x="174791" y="2295390"/>
                  <a:pt x="173346" y="252651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Freeform 848"/>
          <p:cNvSpPr/>
          <p:nvPr/>
        </p:nvSpPr>
        <p:spPr>
          <a:xfrm flipH="1">
            <a:off x="2627802" y="2478636"/>
            <a:ext cx="203682" cy="2526518"/>
          </a:xfrm>
          <a:custGeom>
            <a:avLst/>
            <a:gdLst>
              <a:gd name="connsiteX0" fmla="*/ 0 w 203682"/>
              <a:gd name="connsiteY0" fmla="*/ 0 h 2526518"/>
              <a:gd name="connsiteX1" fmla="*/ 0 w 203682"/>
              <a:gd name="connsiteY1" fmla="*/ 801726 h 2526518"/>
              <a:gd name="connsiteX2" fmla="*/ 203682 w 203682"/>
              <a:gd name="connsiteY2" fmla="*/ 936069 h 2526518"/>
              <a:gd name="connsiteX3" fmla="*/ 203682 w 203682"/>
              <a:gd name="connsiteY3" fmla="*/ 1464774 h 2526518"/>
              <a:gd name="connsiteX4" fmla="*/ 108341 w 203682"/>
              <a:gd name="connsiteY4" fmla="*/ 1460440 h 2526518"/>
              <a:gd name="connsiteX5" fmla="*/ 108341 w 203682"/>
              <a:gd name="connsiteY5" fmla="*/ 1833134 h 2526518"/>
              <a:gd name="connsiteX6" fmla="*/ 177680 w 203682"/>
              <a:gd name="connsiteY6" fmla="*/ 1833134 h 2526518"/>
              <a:gd name="connsiteX7" fmla="*/ 173346 w 203682"/>
              <a:gd name="connsiteY7" fmla="*/ 2526518 h 252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82" h="2526518">
                <a:moveTo>
                  <a:pt x="0" y="0"/>
                </a:moveTo>
                <a:lnTo>
                  <a:pt x="0" y="801726"/>
                </a:lnTo>
                <a:lnTo>
                  <a:pt x="203682" y="936069"/>
                </a:lnTo>
                <a:lnTo>
                  <a:pt x="203682" y="1464774"/>
                </a:lnTo>
                <a:lnTo>
                  <a:pt x="108341" y="1460440"/>
                </a:lnTo>
                <a:lnTo>
                  <a:pt x="108341" y="1833134"/>
                </a:lnTo>
                <a:lnTo>
                  <a:pt x="177680" y="1833134"/>
                </a:lnTo>
                <a:cubicBezTo>
                  <a:pt x="176235" y="2064262"/>
                  <a:pt x="174791" y="2295390"/>
                  <a:pt x="173346" y="252651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1" name="Straight Connector 850"/>
          <p:cNvCxnSpPr>
            <a:stCxn id="848" idx="1"/>
            <a:endCxn id="849" idx="1"/>
          </p:cNvCxnSpPr>
          <p:nvPr/>
        </p:nvCxnSpPr>
        <p:spPr>
          <a:xfrm flipV="1">
            <a:off x="2036815" y="3280362"/>
            <a:ext cx="794669" cy="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3" name="Straight Connector 852"/>
          <p:cNvCxnSpPr>
            <a:stCxn id="848" idx="2"/>
            <a:endCxn id="849" idx="2"/>
          </p:cNvCxnSpPr>
          <p:nvPr/>
        </p:nvCxnSpPr>
        <p:spPr>
          <a:xfrm flipV="1">
            <a:off x="2240497" y="3414705"/>
            <a:ext cx="387305" cy="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/>
          <p:cNvCxnSpPr>
            <a:stCxn id="848" idx="3"/>
            <a:endCxn id="849" idx="3"/>
          </p:cNvCxnSpPr>
          <p:nvPr/>
        </p:nvCxnSpPr>
        <p:spPr>
          <a:xfrm flipV="1">
            <a:off x="2240497" y="3943410"/>
            <a:ext cx="387305" cy="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9" name="Straight Connector 858"/>
          <p:cNvCxnSpPr>
            <a:stCxn id="848" idx="6"/>
            <a:endCxn id="849" idx="6"/>
          </p:cNvCxnSpPr>
          <p:nvPr/>
        </p:nvCxnSpPr>
        <p:spPr>
          <a:xfrm flipV="1">
            <a:off x="2214495" y="4311770"/>
            <a:ext cx="439309" cy="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Straight Connector 861"/>
          <p:cNvCxnSpPr/>
          <p:nvPr/>
        </p:nvCxnSpPr>
        <p:spPr>
          <a:xfrm rot="5400000" flipV="1">
            <a:off x="1922419" y="4654155"/>
            <a:ext cx="684000" cy="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Straight Connector 862"/>
          <p:cNvCxnSpPr/>
          <p:nvPr/>
        </p:nvCxnSpPr>
        <p:spPr>
          <a:xfrm rot="5400000" flipV="1">
            <a:off x="2266396" y="4667867"/>
            <a:ext cx="684000" cy="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/>
          <p:cNvCxnSpPr/>
          <p:nvPr/>
        </p:nvCxnSpPr>
        <p:spPr>
          <a:xfrm rot="5400000" flipV="1">
            <a:off x="789434" y="2715348"/>
            <a:ext cx="270000" cy="2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Straight Connector 864"/>
          <p:cNvCxnSpPr/>
          <p:nvPr/>
        </p:nvCxnSpPr>
        <p:spPr>
          <a:xfrm rot="5400000" flipV="1">
            <a:off x="1007870" y="2710973"/>
            <a:ext cx="270000" cy="2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6" name="Straight Connector 865"/>
          <p:cNvCxnSpPr/>
          <p:nvPr/>
        </p:nvCxnSpPr>
        <p:spPr>
          <a:xfrm rot="5400000" flipV="1">
            <a:off x="3558180" y="2711724"/>
            <a:ext cx="270000" cy="2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Straight Connector 866"/>
          <p:cNvCxnSpPr/>
          <p:nvPr/>
        </p:nvCxnSpPr>
        <p:spPr>
          <a:xfrm rot="5400000" flipV="1">
            <a:off x="3776616" y="2707349"/>
            <a:ext cx="270000" cy="2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5" name="Group 874"/>
          <p:cNvGrpSpPr/>
          <p:nvPr/>
        </p:nvGrpSpPr>
        <p:grpSpPr>
          <a:xfrm>
            <a:off x="1648960" y="2474097"/>
            <a:ext cx="186126" cy="351625"/>
            <a:chOff x="1142590" y="3369398"/>
            <a:chExt cx="186126" cy="351625"/>
          </a:xfrm>
        </p:grpSpPr>
        <p:cxnSp>
          <p:nvCxnSpPr>
            <p:cNvPr id="868" name="Straight Connector 867"/>
            <p:cNvCxnSpPr/>
            <p:nvPr/>
          </p:nvCxnSpPr>
          <p:spPr>
            <a:xfrm rot="16200000">
              <a:off x="1007590" y="3516803"/>
              <a:ext cx="27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868"/>
            <p:cNvCxnSpPr/>
            <p:nvPr/>
          </p:nvCxnSpPr>
          <p:spPr>
            <a:xfrm rot="16200000">
              <a:off x="1193716" y="3513671"/>
              <a:ext cx="27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Straight Connector 869"/>
            <p:cNvCxnSpPr/>
            <p:nvPr/>
          </p:nvCxnSpPr>
          <p:spPr>
            <a:xfrm rot="16200000">
              <a:off x="1002514" y="3541164"/>
              <a:ext cx="32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Straight Connector 870"/>
            <p:cNvCxnSpPr/>
            <p:nvPr/>
          </p:nvCxnSpPr>
          <p:spPr>
            <a:xfrm rot="16200000">
              <a:off x="1144742" y="3531398"/>
              <a:ext cx="32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Straight Connector 871"/>
            <p:cNvCxnSpPr/>
            <p:nvPr/>
          </p:nvCxnSpPr>
          <p:spPr>
            <a:xfrm>
              <a:off x="1142976" y="3643314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Connector 872"/>
            <p:cNvCxnSpPr/>
            <p:nvPr/>
          </p:nvCxnSpPr>
          <p:spPr>
            <a:xfrm rot="1980000">
              <a:off x="1157279" y="372102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873"/>
            <p:cNvCxnSpPr/>
            <p:nvPr/>
          </p:nvCxnSpPr>
          <p:spPr>
            <a:xfrm rot="19620000" flipV="1">
              <a:off x="1223778" y="3721023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6" name="Group 875"/>
          <p:cNvGrpSpPr/>
          <p:nvPr/>
        </p:nvGrpSpPr>
        <p:grpSpPr>
          <a:xfrm>
            <a:off x="3029954" y="2476212"/>
            <a:ext cx="186126" cy="351625"/>
            <a:chOff x="1142590" y="3369398"/>
            <a:chExt cx="186126" cy="351625"/>
          </a:xfrm>
        </p:grpSpPr>
        <p:cxnSp>
          <p:nvCxnSpPr>
            <p:cNvPr id="877" name="Straight Connector 876"/>
            <p:cNvCxnSpPr/>
            <p:nvPr/>
          </p:nvCxnSpPr>
          <p:spPr>
            <a:xfrm rot="16200000">
              <a:off x="1007590" y="3516803"/>
              <a:ext cx="27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Straight Connector 877"/>
            <p:cNvCxnSpPr/>
            <p:nvPr/>
          </p:nvCxnSpPr>
          <p:spPr>
            <a:xfrm rot="16200000">
              <a:off x="1193716" y="3513671"/>
              <a:ext cx="27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Straight Connector 878"/>
            <p:cNvCxnSpPr/>
            <p:nvPr/>
          </p:nvCxnSpPr>
          <p:spPr>
            <a:xfrm rot="16200000">
              <a:off x="1005473" y="3535246"/>
              <a:ext cx="32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Straight Connector 879"/>
            <p:cNvCxnSpPr/>
            <p:nvPr/>
          </p:nvCxnSpPr>
          <p:spPr>
            <a:xfrm rot="16200000">
              <a:off x="1144742" y="3531398"/>
              <a:ext cx="32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Straight Connector 880"/>
            <p:cNvCxnSpPr/>
            <p:nvPr/>
          </p:nvCxnSpPr>
          <p:spPr>
            <a:xfrm>
              <a:off x="1142976" y="3643314"/>
              <a:ext cx="18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/>
            <p:cNvCxnSpPr/>
            <p:nvPr/>
          </p:nvCxnSpPr>
          <p:spPr>
            <a:xfrm rot="1980000">
              <a:off x="1157279" y="3721021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/>
            <p:cNvCxnSpPr/>
            <p:nvPr/>
          </p:nvCxnSpPr>
          <p:spPr>
            <a:xfrm rot="19620000" flipV="1">
              <a:off x="1223778" y="3721023"/>
              <a:ext cx="9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4" name="Straight Connector 883"/>
          <p:cNvCxnSpPr/>
          <p:nvPr/>
        </p:nvCxnSpPr>
        <p:spPr>
          <a:xfrm rot="2700000" flipV="1">
            <a:off x="4033768" y="2673567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5" name="Straight Connector 884"/>
          <p:cNvCxnSpPr/>
          <p:nvPr/>
        </p:nvCxnSpPr>
        <p:spPr>
          <a:xfrm rot="2700000" flipV="1">
            <a:off x="4161634" y="2614634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Straight Connector 885"/>
          <p:cNvCxnSpPr/>
          <p:nvPr/>
        </p:nvCxnSpPr>
        <p:spPr>
          <a:xfrm rot="2700000" flipV="1">
            <a:off x="3876224" y="2751369"/>
            <a:ext cx="30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7" name="Straight Connector 886"/>
          <p:cNvCxnSpPr/>
          <p:nvPr/>
        </p:nvCxnSpPr>
        <p:spPr>
          <a:xfrm rot="13500000" flipV="1">
            <a:off x="3901476" y="2706822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8" name="Straight Connector 887"/>
          <p:cNvCxnSpPr/>
          <p:nvPr/>
        </p:nvCxnSpPr>
        <p:spPr>
          <a:xfrm rot="2700000" flipV="1">
            <a:off x="3895936" y="2805642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" name="Straight Connector 888"/>
          <p:cNvCxnSpPr/>
          <p:nvPr/>
        </p:nvCxnSpPr>
        <p:spPr>
          <a:xfrm rot="2700000" flipV="1">
            <a:off x="3427540" y="2683942"/>
            <a:ext cx="30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" name="Straight Connector 889"/>
          <p:cNvCxnSpPr/>
          <p:nvPr/>
        </p:nvCxnSpPr>
        <p:spPr>
          <a:xfrm rot="2700000" flipV="1">
            <a:off x="3558042" y="2618645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" name="Straight Connector 890"/>
          <p:cNvCxnSpPr/>
          <p:nvPr/>
        </p:nvCxnSpPr>
        <p:spPr>
          <a:xfrm rot="13500000" flipV="1">
            <a:off x="3163158" y="2696873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2" name="Straight Connector 891"/>
          <p:cNvCxnSpPr/>
          <p:nvPr/>
        </p:nvCxnSpPr>
        <p:spPr>
          <a:xfrm rot="13500000" flipV="1">
            <a:off x="3190336" y="2666285"/>
            <a:ext cx="52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Straight Connector 892"/>
          <p:cNvCxnSpPr/>
          <p:nvPr/>
        </p:nvCxnSpPr>
        <p:spPr>
          <a:xfrm rot="13500000" flipV="1">
            <a:off x="3182855" y="275210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4" name="Straight Connector 893"/>
          <p:cNvCxnSpPr/>
          <p:nvPr/>
        </p:nvCxnSpPr>
        <p:spPr>
          <a:xfrm rot="2700000" flipV="1">
            <a:off x="3128454" y="2925885"/>
            <a:ext cx="30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5" name="Straight Connector 894"/>
          <p:cNvCxnSpPr/>
          <p:nvPr/>
        </p:nvCxnSpPr>
        <p:spPr>
          <a:xfrm rot="13500000" flipV="1">
            <a:off x="3175474" y="2840106"/>
            <a:ext cx="27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6" name="Straight Connector 895"/>
          <p:cNvCxnSpPr/>
          <p:nvPr/>
        </p:nvCxnSpPr>
        <p:spPr>
          <a:xfrm rot="13500000" flipV="1">
            <a:off x="2759855" y="2880577"/>
            <a:ext cx="54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7" name="Straight Connector 896"/>
          <p:cNvCxnSpPr/>
          <p:nvPr/>
        </p:nvCxnSpPr>
        <p:spPr>
          <a:xfrm rot="13500000" flipV="1">
            <a:off x="2732942" y="2806537"/>
            <a:ext cx="64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Straight Connector 897"/>
          <p:cNvCxnSpPr/>
          <p:nvPr/>
        </p:nvCxnSpPr>
        <p:spPr>
          <a:xfrm rot="13500000" flipV="1">
            <a:off x="2756235" y="2959452"/>
            <a:ext cx="52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Straight Connector 898"/>
          <p:cNvCxnSpPr/>
          <p:nvPr/>
        </p:nvCxnSpPr>
        <p:spPr>
          <a:xfrm rot="13500000" flipV="1">
            <a:off x="2787235" y="257806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Straight Connector 899"/>
          <p:cNvCxnSpPr/>
          <p:nvPr/>
        </p:nvCxnSpPr>
        <p:spPr>
          <a:xfrm rot="13500000" flipV="1">
            <a:off x="2906896" y="2530221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1" name="Straight Connector 900"/>
          <p:cNvCxnSpPr/>
          <p:nvPr/>
        </p:nvCxnSpPr>
        <p:spPr>
          <a:xfrm rot="13500000" flipV="1">
            <a:off x="2768425" y="3129265"/>
            <a:ext cx="46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Straight Connector 901"/>
          <p:cNvCxnSpPr/>
          <p:nvPr/>
        </p:nvCxnSpPr>
        <p:spPr>
          <a:xfrm rot="13500000" flipV="1">
            <a:off x="2760421" y="3050949"/>
            <a:ext cx="50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3" name="Straight Connector 902"/>
          <p:cNvCxnSpPr/>
          <p:nvPr/>
        </p:nvCxnSpPr>
        <p:spPr>
          <a:xfrm rot="13500000" flipV="1">
            <a:off x="2771174" y="3206485"/>
            <a:ext cx="45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4" name="Straight Connector 903"/>
          <p:cNvCxnSpPr/>
          <p:nvPr/>
        </p:nvCxnSpPr>
        <p:spPr>
          <a:xfrm rot="13500000" flipV="1">
            <a:off x="2785711" y="3373827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Straight Connector 904"/>
          <p:cNvCxnSpPr/>
          <p:nvPr/>
        </p:nvCxnSpPr>
        <p:spPr>
          <a:xfrm rot="13500000" flipV="1">
            <a:off x="2773696" y="3291500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6" name="Straight Connector 905"/>
          <p:cNvCxnSpPr/>
          <p:nvPr/>
        </p:nvCxnSpPr>
        <p:spPr>
          <a:xfrm rot="13500000" flipV="1">
            <a:off x="2757732" y="3438319"/>
            <a:ext cx="41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7" name="Straight Connector 906"/>
          <p:cNvCxnSpPr/>
          <p:nvPr/>
        </p:nvCxnSpPr>
        <p:spPr>
          <a:xfrm rot="13500000" flipV="1">
            <a:off x="2696404" y="3493113"/>
            <a:ext cx="46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8" name="Straight Connector 907"/>
          <p:cNvCxnSpPr/>
          <p:nvPr/>
        </p:nvCxnSpPr>
        <p:spPr>
          <a:xfrm rot="13500000" flipV="1">
            <a:off x="2572665" y="3603179"/>
            <a:ext cx="57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9" name="Straight Connector 908"/>
          <p:cNvCxnSpPr/>
          <p:nvPr/>
        </p:nvCxnSpPr>
        <p:spPr>
          <a:xfrm rot="13500000" flipV="1">
            <a:off x="2622106" y="3546308"/>
            <a:ext cx="54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0" name="Straight Connector 909"/>
          <p:cNvCxnSpPr/>
          <p:nvPr/>
        </p:nvCxnSpPr>
        <p:spPr>
          <a:xfrm rot="13500000" flipV="1">
            <a:off x="2544686" y="3667671"/>
            <a:ext cx="59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" name="Straight Connector 910"/>
          <p:cNvCxnSpPr/>
          <p:nvPr/>
        </p:nvCxnSpPr>
        <p:spPr>
          <a:xfrm rot="13500000" flipV="1">
            <a:off x="2540804" y="3742827"/>
            <a:ext cx="57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2" name="Straight Connector 911"/>
          <p:cNvCxnSpPr/>
          <p:nvPr/>
        </p:nvCxnSpPr>
        <p:spPr>
          <a:xfrm rot="13500000" flipV="1">
            <a:off x="2558917" y="3826411"/>
            <a:ext cx="54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3" name="Straight Connector 912"/>
          <p:cNvCxnSpPr/>
          <p:nvPr/>
        </p:nvCxnSpPr>
        <p:spPr>
          <a:xfrm rot="13500000" flipV="1">
            <a:off x="2559045" y="3906661"/>
            <a:ext cx="52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Straight Connector 913"/>
          <p:cNvCxnSpPr/>
          <p:nvPr/>
        </p:nvCxnSpPr>
        <p:spPr>
          <a:xfrm rot="13500000" flipV="1">
            <a:off x="2669777" y="4116198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Straight Connector 914"/>
          <p:cNvCxnSpPr/>
          <p:nvPr/>
        </p:nvCxnSpPr>
        <p:spPr>
          <a:xfrm rot="13500000" flipV="1">
            <a:off x="2546203" y="3985312"/>
            <a:ext cx="52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6" name="Straight Connector 915"/>
          <p:cNvCxnSpPr/>
          <p:nvPr/>
        </p:nvCxnSpPr>
        <p:spPr>
          <a:xfrm rot="13500000" flipV="1">
            <a:off x="2683879" y="4195771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Straight Connector 916"/>
          <p:cNvCxnSpPr/>
          <p:nvPr/>
        </p:nvCxnSpPr>
        <p:spPr>
          <a:xfrm rot="13500000" flipV="1">
            <a:off x="2668418" y="4268734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8" name="Straight Connector 917"/>
          <p:cNvCxnSpPr/>
          <p:nvPr/>
        </p:nvCxnSpPr>
        <p:spPr>
          <a:xfrm rot="13500000" flipV="1">
            <a:off x="2686531" y="4352318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Straight Connector 918"/>
          <p:cNvCxnSpPr/>
          <p:nvPr/>
        </p:nvCxnSpPr>
        <p:spPr>
          <a:xfrm rot="13500000" flipV="1">
            <a:off x="2667284" y="4422193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Straight Connector 919"/>
          <p:cNvCxnSpPr/>
          <p:nvPr/>
        </p:nvCxnSpPr>
        <p:spPr>
          <a:xfrm rot="13500000" flipV="1">
            <a:off x="2609012" y="4561726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/>
          <p:cNvCxnSpPr/>
          <p:nvPr/>
        </p:nvCxnSpPr>
        <p:spPr>
          <a:xfrm rot="13500000" flipV="1">
            <a:off x="2596997" y="4479399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" name="Straight Connector 921"/>
          <p:cNvCxnSpPr/>
          <p:nvPr/>
        </p:nvCxnSpPr>
        <p:spPr>
          <a:xfrm rot="13500000" flipV="1">
            <a:off x="2623114" y="464129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" name="Straight Connector 922"/>
          <p:cNvCxnSpPr/>
          <p:nvPr/>
        </p:nvCxnSpPr>
        <p:spPr>
          <a:xfrm rot="13500000" flipV="1">
            <a:off x="2613949" y="471486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" name="Straight Connector 923"/>
          <p:cNvCxnSpPr/>
          <p:nvPr/>
        </p:nvCxnSpPr>
        <p:spPr>
          <a:xfrm rot="13500000" flipV="1">
            <a:off x="2628051" y="4794433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" name="Straight Connector 924"/>
          <p:cNvCxnSpPr/>
          <p:nvPr/>
        </p:nvCxnSpPr>
        <p:spPr>
          <a:xfrm rot="13500000" flipV="1">
            <a:off x="2616826" y="4872330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" name="Straight Connector 925"/>
          <p:cNvCxnSpPr/>
          <p:nvPr/>
        </p:nvCxnSpPr>
        <p:spPr>
          <a:xfrm rot="13500000" flipV="1">
            <a:off x="2639845" y="4981924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" name="Straight Connector 926"/>
          <p:cNvCxnSpPr/>
          <p:nvPr/>
        </p:nvCxnSpPr>
        <p:spPr>
          <a:xfrm rot="13500000" flipV="1">
            <a:off x="2629341" y="4936327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5" name="TextBox 974"/>
          <p:cNvSpPr txBox="1"/>
          <p:nvPr/>
        </p:nvSpPr>
        <p:spPr>
          <a:xfrm>
            <a:off x="1928794" y="5857892"/>
            <a:ext cx="23015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 COVER  (CAST IRON)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922" t="3029"/>
          <a:stretch>
            <a:fillRect/>
          </a:stretch>
        </p:blipFill>
        <p:spPr bwMode="auto">
          <a:xfrm>
            <a:off x="5143504" y="857232"/>
            <a:ext cx="3500462" cy="457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81" name="Straight Connector 980"/>
          <p:cNvCxnSpPr/>
          <p:nvPr/>
        </p:nvCxnSpPr>
        <p:spPr>
          <a:xfrm rot="2700000" flipV="1">
            <a:off x="1828813" y="4448286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2" name="Straight Connector 981"/>
          <p:cNvCxnSpPr/>
          <p:nvPr/>
        </p:nvCxnSpPr>
        <p:spPr>
          <a:xfrm rot="2700000" flipV="1">
            <a:off x="1812444" y="4362090"/>
            <a:ext cx="46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Straight Connector 982"/>
          <p:cNvCxnSpPr/>
          <p:nvPr/>
        </p:nvCxnSpPr>
        <p:spPr>
          <a:xfrm rot="2700000" flipV="1">
            <a:off x="1864404" y="4550722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/>
          <p:cNvCxnSpPr/>
          <p:nvPr/>
        </p:nvCxnSpPr>
        <p:spPr>
          <a:xfrm rot="2700000" flipV="1">
            <a:off x="1902337" y="4750174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5" name="Straight Connector 984"/>
          <p:cNvCxnSpPr/>
          <p:nvPr/>
        </p:nvCxnSpPr>
        <p:spPr>
          <a:xfrm rot="2700000" flipV="1">
            <a:off x="1872604" y="4651908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Straight Connector 985"/>
          <p:cNvCxnSpPr/>
          <p:nvPr/>
        </p:nvCxnSpPr>
        <p:spPr>
          <a:xfrm rot="2700000" flipV="1">
            <a:off x="1936961" y="4855126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7" name="Straight Connector 986"/>
          <p:cNvCxnSpPr/>
          <p:nvPr/>
        </p:nvCxnSpPr>
        <p:spPr>
          <a:xfrm rot="2700000" flipV="1">
            <a:off x="1993945" y="4933339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Straight Connector 987"/>
          <p:cNvCxnSpPr/>
          <p:nvPr/>
        </p:nvCxnSpPr>
        <p:spPr>
          <a:xfrm rot="13500000" flipV="1">
            <a:off x="1674480" y="3809729"/>
            <a:ext cx="54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Straight Connector 988"/>
          <p:cNvCxnSpPr/>
          <p:nvPr/>
        </p:nvCxnSpPr>
        <p:spPr>
          <a:xfrm rot="13500000" flipV="1">
            <a:off x="1658111" y="3726858"/>
            <a:ext cx="57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0" name="Straight Connector 989"/>
          <p:cNvCxnSpPr/>
          <p:nvPr/>
        </p:nvCxnSpPr>
        <p:spPr>
          <a:xfrm rot="13500000" flipV="1">
            <a:off x="1703421" y="3905515"/>
            <a:ext cx="50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Straight Connector 990"/>
          <p:cNvCxnSpPr/>
          <p:nvPr/>
        </p:nvCxnSpPr>
        <p:spPr>
          <a:xfrm rot="13500000" flipV="1">
            <a:off x="1774372" y="4125603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Straight Connector 991"/>
          <p:cNvCxnSpPr/>
          <p:nvPr/>
        </p:nvCxnSpPr>
        <p:spPr>
          <a:xfrm rot="13500000" flipV="1">
            <a:off x="1742349" y="4019429"/>
            <a:ext cx="46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Straight Connector 992"/>
          <p:cNvCxnSpPr/>
          <p:nvPr/>
        </p:nvCxnSpPr>
        <p:spPr>
          <a:xfrm rot="13500000" flipV="1">
            <a:off x="1782971" y="4258123"/>
            <a:ext cx="50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Straight Connector 994"/>
          <p:cNvCxnSpPr/>
          <p:nvPr/>
        </p:nvCxnSpPr>
        <p:spPr>
          <a:xfrm rot="13500000" flipV="1">
            <a:off x="1554916" y="3469360"/>
            <a:ext cx="7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Straight Connector 995"/>
          <p:cNvCxnSpPr/>
          <p:nvPr/>
        </p:nvCxnSpPr>
        <p:spPr>
          <a:xfrm rot="13500000" flipV="1">
            <a:off x="1583857" y="3565146"/>
            <a:ext cx="75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Straight Connector 996"/>
          <p:cNvCxnSpPr/>
          <p:nvPr/>
        </p:nvCxnSpPr>
        <p:spPr>
          <a:xfrm rot="13500000" flipV="1">
            <a:off x="1622785" y="3679060"/>
            <a:ext cx="72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9" name="Straight Connector 998"/>
          <p:cNvCxnSpPr/>
          <p:nvPr/>
        </p:nvCxnSpPr>
        <p:spPr>
          <a:xfrm rot="13500000" flipV="1">
            <a:off x="1123465" y="3025819"/>
            <a:ext cx="12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Straight Connector 999"/>
          <p:cNvCxnSpPr/>
          <p:nvPr/>
        </p:nvCxnSpPr>
        <p:spPr>
          <a:xfrm rot="13500000" flipV="1">
            <a:off x="1029494" y="3070693"/>
            <a:ext cx="140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1" name="Straight Connector 1000"/>
          <p:cNvCxnSpPr/>
          <p:nvPr/>
        </p:nvCxnSpPr>
        <p:spPr>
          <a:xfrm rot="13500000" flipV="1">
            <a:off x="1286843" y="3270378"/>
            <a:ext cx="11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2" name="Straight Connector 1001"/>
          <p:cNvCxnSpPr/>
          <p:nvPr/>
        </p:nvCxnSpPr>
        <p:spPr>
          <a:xfrm rot="13500000" flipV="1">
            <a:off x="1269297" y="2882264"/>
            <a:ext cx="90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3" name="Straight Connector 1002"/>
          <p:cNvCxnSpPr/>
          <p:nvPr/>
        </p:nvCxnSpPr>
        <p:spPr>
          <a:xfrm rot="13500000" flipV="1">
            <a:off x="1700518" y="2970096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4" name="Straight Connector 1003"/>
          <p:cNvCxnSpPr/>
          <p:nvPr/>
        </p:nvCxnSpPr>
        <p:spPr>
          <a:xfrm rot="13500000" flipV="1">
            <a:off x="1757844" y="2913334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5" name="Straight Connector 1004"/>
          <p:cNvCxnSpPr/>
          <p:nvPr/>
        </p:nvCxnSpPr>
        <p:spPr>
          <a:xfrm rot="13500000" flipV="1">
            <a:off x="1789147" y="283857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6" name="Straight Connector 1005"/>
          <p:cNvCxnSpPr/>
          <p:nvPr/>
        </p:nvCxnSpPr>
        <p:spPr>
          <a:xfrm rot="13500000" flipV="1">
            <a:off x="1809333" y="2759347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" name="Straight Connector 1006"/>
          <p:cNvCxnSpPr/>
          <p:nvPr/>
        </p:nvCxnSpPr>
        <p:spPr>
          <a:xfrm rot="13500000" flipV="1">
            <a:off x="1793049" y="2671387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8" name="Straight Connector 1007"/>
          <p:cNvCxnSpPr/>
          <p:nvPr/>
        </p:nvCxnSpPr>
        <p:spPr>
          <a:xfrm rot="13500000" flipV="1">
            <a:off x="1798555" y="2588830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9" name="Straight Connector 1008"/>
          <p:cNvCxnSpPr/>
          <p:nvPr/>
        </p:nvCxnSpPr>
        <p:spPr>
          <a:xfrm rot="13500000" flipV="1">
            <a:off x="1908858" y="2534132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0" name="Straight Connector 1009"/>
          <p:cNvCxnSpPr/>
          <p:nvPr/>
        </p:nvCxnSpPr>
        <p:spPr>
          <a:xfrm rot="13500000" flipV="1">
            <a:off x="1452946" y="2620934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1" name="Straight Connector 1010"/>
          <p:cNvCxnSpPr/>
          <p:nvPr/>
        </p:nvCxnSpPr>
        <p:spPr>
          <a:xfrm rot="13500000" flipV="1">
            <a:off x="1461884" y="2550074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2" name="Straight Connector 1011"/>
          <p:cNvCxnSpPr/>
          <p:nvPr/>
        </p:nvCxnSpPr>
        <p:spPr>
          <a:xfrm rot="13500000" flipV="1">
            <a:off x="1574936" y="2509713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3" name="Straight Connector 1012"/>
          <p:cNvCxnSpPr/>
          <p:nvPr/>
        </p:nvCxnSpPr>
        <p:spPr>
          <a:xfrm rot="13500000" flipV="1">
            <a:off x="1080053" y="2706821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4" name="Straight Connector 1013"/>
          <p:cNvCxnSpPr/>
          <p:nvPr/>
        </p:nvCxnSpPr>
        <p:spPr>
          <a:xfrm rot="2700000" flipV="1">
            <a:off x="1100799" y="2758305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5" name="Straight Connector 1014"/>
          <p:cNvCxnSpPr/>
          <p:nvPr/>
        </p:nvCxnSpPr>
        <p:spPr>
          <a:xfrm rot="2700000" flipV="1">
            <a:off x="1121887" y="2788806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Straight Connector 1015"/>
          <p:cNvCxnSpPr/>
          <p:nvPr/>
        </p:nvCxnSpPr>
        <p:spPr>
          <a:xfrm rot="2700000" flipV="1">
            <a:off x="885202" y="2591122"/>
            <a:ext cx="3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7" name="Straight Connector 1016"/>
          <p:cNvCxnSpPr/>
          <p:nvPr/>
        </p:nvCxnSpPr>
        <p:spPr>
          <a:xfrm rot="2700000" flipV="1">
            <a:off x="794623" y="2625981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8" name="Straight Connector 1017"/>
          <p:cNvCxnSpPr/>
          <p:nvPr/>
        </p:nvCxnSpPr>
        <p:spPr>
          <a:xfrm rot="2700000" flipV="1">
            <a:off x="683760" y="2673568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9" name="Straight Connector 1018"/>
          <p:cNvCxnSpPr/>
          <p:nvPr/>
        </p:nvCxnSpPr>
        <p:spPr>
          <a:xfrm rot="2700000" flipV="1">
            <a:off x="584918" y="2711752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0" name="Straight Connector 1019"/>
          <p:cNvCxnSpPr/>
          <p:nvPr/>
        </p:nvCxnSpPr>
        <p:spPr>
          <a:xfrm rot="2700000" flipV="1">
            <a:off x="513480" y="2711752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1" name="Straight Connector 1020"/>
          <p:cNvCxnSpPr/>
          <p:nvPr/>
        </p:nvCxnSpPr>
        <p:spPr>
          <a:xfrm rot="2700000" flipV="1">
            <a:off x="529296" y="2745006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2" name="Straight Connector 1021"/>
          <p:cNvCxnSpPr/>
          <p:nvPr/>
        </p:nvCxnSpPr>
        <p:spPr>
          <a:xfrm rot="2700000" flipV="1">
            <a:off x="538462" y="2784910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" name="Straight Connector 1022"/>
          <p:cNvCxnSpPr/>
          <p:nvPr/>
        </p:nvCxnSpPr>
        <p:spPr>
          <a:xfrm rot="2700000" flipV="1">
            <a:off x="544303" y="2821489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 Check Valve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4701806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IV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EXAMPLE III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Freeform 206"/>
          <p:cNvSpPr/>
          <p:nvPr/>
        </p:nvSpPr>
        <p:spPr>
          <a:xfrm>
            <a:off x="1506430" y="3034226"/>
            <a:ext cx="159674" cy="142876"/>
          </a:xfrm>
          <a:custGeom>
            <a:avLst/>
            <a:gdLst>
              <a:gd name="connsiteX0" fmla="*/ 0 w 231112"/>
              <a:gd name="connsiteY0" fmla="*/ 0 h 281354"/>
              <a:gd name="connsiteX1" fmla="*/ 170822 w 231112"/>
              <a:gd name="connsiteY1" fmla="*/ 60290 h 281354"/>
              <a:gd name="connsiteX2" fmla="*/ 231112 w 231112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112" h="281354">
                <a:moveTo>
                  <a:pt x="0" y="0"/>
                </a:moveTo>
                <a:cubicBezTo>
                  <a:pt x="66151" y="6699"/>
                  <a:pt x="132303" y="13398"/>
                  <a:pt x="170822" y="60290"/>
                </a:cubicBezTo>
                <a:cubicBezTo>
                  <a:pt x="209341" y="107182"/>
                  <a:pt x="220226" y="194268"/>
                  <a:pt x="231112" y="281354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 flipH="1">
            <a:off x="3205282" y="3034226"/>
            <a:ext cx="159674" cy="142876"/>
          </a:xfrm>
          <a:custGeom>
            <a:avLst/>
            <a:gdLst>
              <a:gd name="connsiteX0" fmla="*/ 0 w 231112"/>
              <a:gd name="connsiteY0" fmla="*/ 0 h 281354"/>
              <a:gd name="connsiteX1" fmla="*/ 170822 w 231112"/>
              <a:gd name="connsiteY1" fmla="*/ 60290 h 281354"/>
              <a:gd name="connsiteX2" fmla="*/ 231112 w 231112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112" h="281354">
                <a:moveTo>
                  <a:pt x="0" y="0"/>
                </a:moveTo>
                <a:cubicBezTo>
                  <a:pt x="66151" y="6699"/>
                  <a:pt x="132303" y="13398"/>
                  <a:pt x="170822" y="60290"/>
                </a:cubicBezTo>
                <a:cubicBezTo>
                  <a:pt x="209341" y="107182"/>
                  <a:pt x="220226" y="194268"/>
                  <a:pt x="231112" y="281354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1370354" y="2850964"/>
            <a:ext cx="88236" cy="71438"/>
          </a:xfrm>
          <a:custGeom>
            <a:avLst/>
            <a:gdLst>
              <a:gd name="connsiteX0" fmla="*/ 0 w 231112"/>
              <a:gd name="connsiteY0" fmla="*/ 0 h 281354"/>
              <a:gd name="connsiteX1" fmla="*/ 170822 w 231112"/>
              <a:gd name="connsiteY1" fmla="*/ 60290 h 281354"/>
              <a:gd name="connsiteX2" fmla="*/ 231112 w 231112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112" h="281354">
                <a:moveTo>
                  <a:pt x="0" y="0"/>
                </a:moveTo>
                <a:cubicBezTo>
                  <a:pt x="66151" y="6699"/>
                  <a:pt x="132303" y="13398"/>
                  <a:pt x="170822" y="60290"/>
                </a:cubicBezTo>
                <a:cubicBezTo>
                  <a:pt x="209341" y="107182"/>
                  <a:pt x="220226" y="194268"/>
                  <a:pt x="231112" y="281354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 flipH="1">
            <a:off x="3412662" y="2854230"/>
            <a:ext cx="88236" cy="71438"/>
          </a:xfrm>
          <a:custGeom>
            <a:avLst/>
            <a:gdLst>
              <a:gd name="connsiteX0" fmla="*/ 0 w 231112"/>
              <a:gd name="connsiteY0" fmla="*/ 0 h 281354"/>
              <a:gd name="connsiteX1" fmla="*/ 170822 w 231112"/>
              <a:gd name="connsiteY1" fmla="*/ 60290 h 281354"/>
              <a:gd name="connsiteX2" fmla="*/ 231112 w 231112"/>
              <a:gd name="connsiteY2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112" h="281354">
                <a:moveTo>
                  <a:pt x="0" y="0"/>
                </a:moveTo>
                <a:cubicBezTo>
                  <a:pt x="66151" y="6699"/>
                  <a:pt x="132303" y="13398"/>
                  <a:pt x="170822" y="60290"/>
                </a:cubicBezTo>
                <a:cubicBezTo>
                  <a:pt x="209341" y="107182"/>
                  <a:pt x="220226" y="194268"/>
                  <a:pt x="231112" y="281354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/>
          <p:nvPr/>
        </p:nvCxnSpPr>
        <p:spPr>
          <a:xfrm rot="2700000">
            <a:off x="2606334" y="3891813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2700000">
            <a:off x="2124272" y="4345566"/>
            <a:ext cx="10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8900000">
            <a:off x="2630376" y="4348584"/>
            <a:ext cx="10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8900000">
            <a:off x="2119166" y="3896070"/>
            <a:ext cx="1428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5214942" y="5429264"/>
            <a:ext cx="320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Something left out --- what is it?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"/>
                            </p:stCondLst>
                            <p:childTnLst>
                              <p:par>
                                <p:cTn id="4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000"/>
                            </p:stCondLst>
                            <p:childTnLst>
                              <p:par>
                                <p:cTn id="4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00"/>
                            </p:stCondLst>
                            <p:childTnLst>
                              <p:par>
                                <p:cTn id="4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2000"/>
                            </p:stCondLst>
                            <p:childTnLst>
                              <p:par>
                                <p:cTn id="4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500"/>
                            </p:stCondLst>
                            <p:childTnLst>
                              <p:par>
                                <p:cTn id="4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500"/>
                            </p:stCondLst>
                            <p:childTnLst>
                              <p:par>
                                <p:cTn id="4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4000"/>
                            </p:stCondLst>
                            <p:childTnLst>
                              <p:par>
                                <p:cTn id="4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4500"/>
                            </p:stCondLst>
                            <p:childTnLst>
                              <p:par>
                                <p:cTn id="4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0"/>
                            </p:stCondLst>
                            <p:childTnLst>
                              <p:par>
                                <p:cTn id="4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500"/>
                            </p:stCondLst>
                            <p:childTnLst>
                              <p:par>
                                <p:cTn id="4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000"/>
                            </p:stCondLst>
                            <p:childTnLst>
                              <p:par>
                                <p:cTn id="5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500"/>
                            </p:stCondLst>
                            <p:childTnLst>
                              <p:par>
                                <p:cTn id="5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7000"/>
                            </p:stCondLst>
                            <p:childTnLst>
                              <p:par>
                                <p:cTn id="5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500"/>
                            </p:stCondLst>
                            <p:childTnLst>
                              <p:par>
                                <p:cTn id="5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8000"/>
                            </p:stCondLst>
                            <p:childTnLst>
                              <p:par>
                                <p:cTn id="5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500"/>
                            </p:stCondLst>
                            <p:childTnLst>
                              <p:par>
                                <p:cTn id="5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9000"/>
                            </p:stCondLst>
                            <p:childTnLst>
                              <p:par>
                                <p:cTn id="5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9500"/>
                            </p:stCondLst>
                            <p:childTnLst>
                              <p:par>
                                <p:cTn id="5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5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3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6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6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6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7000"/>
                            </p:stCondLst>
                            <p:childTnLst>
                              <p:par>
                                <p:cTn id="6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1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7500"/>
                            </p:stCondLst>
                            <p:childTnLst>
                              <p:par>
                                <p:cTn id="6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6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3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7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6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5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9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31500"/>
                            </p:stCondLst>
                            <p:childTnLst>
                              <p:par>
                                <p:cTn id="7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7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32500"/>
                            </p:stCondLst>
                            <p:childTnLst>
                              <p:par>
                                <p:cTn id="7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33500"/>
                            </p:stCondLst>
                            <p:childTnLst>
                              <p:par>
                                <p:cTn id="7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34500"/>
                            </p:stCondLst>
                            <p:childTnLst>
                              <p:par>
                                <p:cTn id="7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1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7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5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35500"/>
                            </p:stCondLst>
                            <p:childTnLst>
                              <p:par>
                                <p:cTn id="7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7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3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36500"/>
                            </p:stCondLst>
                            <p:childTnLst>
                              <p:par>
                                <p:cTn id="7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37000"/>
                            </p:stCondLst>
                            <p:childTnLst>
                              <p:par>
                                <p:cTn id="7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37500"/>
                            </p:stCondLst>
                            <p:childTnLst>
                              <p:par>
                                <p:cTn id="7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5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38500"/>
                            </p:stCondLst>
                            <p:childTnLst>
                              <p:par>
                                <p:cTn id="7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7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7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7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1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40000"/>
                            </p:stCondLst>
                            <p:childTnLst>
                              <p:par>
                                <p:cTn id="7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7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9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7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3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41500"/>
                            </p:stCondLst>
                            <p:childTnLst>
                              <p:par>
                                <p:cTn id="7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7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1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1" fill="hold">
                      <p:stCondLst>
                        <p:cond delay="indefinite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6" fill="hold">
                      <p:stCondLst>
                        <p:cond delay="indefinite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1" fill="hold">
                      <p:stCondLst>
                        <p:cond delay="indefinite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6" fill="hold">
                      <p:stCondLst>
                        <p:cond delay="indefinite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207" grpId="0" animBg="1"/>
      <p:bldP spid="210" grpId="0" animBg="1"/>
      <p:bldP spid="211" grpId="0" animBg="1"/>
      <p:bldP spid="212" grpId="0" animBg="1"/>
      <p:bldP spid="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Straight Connector 256"/>
          <p:cNvCxnSpPr/>
          <p:nvPr/>
        </p:nvCxnSpPr>
        <p:spPr>
          <a:xfrm rot="10800000">
            <a:off x="5009253" y="1562087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10800000">
            <a:off x="4205285" y="1562087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035" y="2479976"/>
            <a:ext cx="4165574" cy="161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2" name="Straight Connector 211"/>
          <p:cNvCxnSpPr/>
          <p:nvPr/>
        </p:nvCxnSpPr>
        <p:spPr>
          <a:xfrm rot="5400000">
            <a:off x="-1587187" y="3337330"/>
            <a:ext cx="5184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10800000">
            <a:off x="1009526" y="816769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10800000">
            <a:off x="714348" y="816769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6200000">
            <a:off x="1205278" y="906768"/>
            <a:ext cx="18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6200000">
            <a:off x="629061" y="906768"/>
            <a:ext cx="18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719061" y="992982"/>
            <a:ext cx="57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6200000">
            <a:off x="1182923" y="1015219"/>
            <a:ext cx="5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16200000">
            <a:off x="769635" y="1018287"/>
            <a:ext cx="5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777121" y="1039791"/>
            <a:ext cx="45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6200000">
            <a:off x="779923" y="1492358"/>
            <a:ext cx="90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6200000">
            <a:off x="332334" y="1486889"/>
            <a:ext cx="90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781790" y="1945261"/>
            <a:ext cx="45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16200000">
            <a:off x="740148" y="1493084"/>
            <a:ext cx="90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16200000">
            <a:off x="376425" y="1490881"/>
            <a:ext cx="90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16200000">
            <a:off x="-391415" y="3545605"/>
            <a:ext cx="320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16200000">
            <a:off x="-804703" y="3548673"/>
            <a:ext cx="320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805589" y="5147324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001745" y="5580764"/>
            <a:ext cx="10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890677" y="5580764"/>
            <a:ext cx="10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16200000">
            <a:off x="672337" y="5362570"/>
            <a:ext cx="43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16200000">
            <a:off x="897067" y="5362874"/>
            <a:ext cx="43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007662" y="5828824"/>
            <a:ext cx="9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919130" y="5828824"/>
            <a:ext cx="9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16200000">
            <a:off x="793130" y="5706322"/>
            <a:ext cx="25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16200000">
            <a:off x="970194" y="5703473"/>
            <a:ext cx="25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16200000">
            <a:off x="818391" y="5697775"/>
            <a:ext cx="252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16200000">
            <a:off x="947497" y="5702824"/>
            <a:ext cx="252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Arc 245"/>
          <p:cNvSpPr/>
          <p:nvPr/>
        </p:nvSpPr>
        <p:spPr>
          <a:xfrm>
            <a:off x="921979" y="5814389"/>
            <a:ext cx="172800" cy="36000"/>
          </a:xfrm>
          <a:prstGeom prst="arc">
            <a:avLst>
              <a:gd name="adj1" fmla="val 139582"/>
              <a:gd name="adj2" fmla="val 1082739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/>
          <p:cNvSpPr txBox="1"/>
          <p:nvPr/>
        </p:nvSpPr>
        <p:spPr>
          <a:xfrm>
            <a:off x="428596" y="6000768"/>
            <a:ext cx="25779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 SPINDLE  (MILD  STEEL)</a:t>
            </a:r>
            <a:endParaRPr lang="en-US" dirty="0"/>
          </a:p>
        </p:txBody>
      </p:sp>
      <p:cxnSp>
        <p:nvCxnSpPr>
          <p:cNvPr id="248" name="Straight Connector 247"/>
          <p:cNvCxnSpPr/>
          <p:nvPr/>
        </p:nvCxnSpPr>
        <p:spPr>
          <a:xfrm rot="5400000">
            <a:off x="3146628" y="2139728"/>
            <a:ext cx="370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10800000">
            <a:off x="4084876" y="719113"/>
            <a:ext cx="91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10800000">
            <a:off x="5011322" y="719120"/>
            <a:ext cx="91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16200000">
            <a:off x="4040452" y="771061"/>
            <a:ext cx="10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16200000">
            <a:off x="5875322" y="768356"/>
            <a:ext cx="10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16200000">
            <a:off x="3854810" y="1189614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16200000">
            <a:off x="5445496" y="1196644"/>
            <a:ext cx="72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4104414" y="828657"/>
            <a:ext cx="10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5817693" y="831829"/>
            <a:ext cx="10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16200000">
            <a:off x="3939750" y="1159254"/>
            <a:ext cx="77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16200000">
            <a:off x="5312732" y="1166864"/>
            <a:ext cx="75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rot="10800000">
            <a:off x="4319531" y="778319"/>
            <a:ext cx="68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10800000">
            <a:off x="5003531" y="778319"/>
            <a:ext cx="68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rot="13500000">
            <a:off x="4241226" y="747331"/>
            <a:ext cx="10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8100000" flipV="1">
            <a:off x="5670162" y="752540"/>
            <a:ext cx="10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rot="3600000" flipV="1">
            <a:off x="4210780" y="783104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3600000" flipV="1">
            <a:off x="4129431" y="829868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3600000" flipV="1">
            <a:off x="4053372" y="880935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3600000" flipV="1">
            <a:off x="4160810" y="1028594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3600000" flipV="1">
            <a:off x="4073707" y="783502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rot="3600000" flipV="1">
            <a:off x="4160810" y="1112821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3600000" flipV="1">
            <a:off x="4160810" y="1190585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3600000" flipV="1">
            <a:off x="4160810" y="1274812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3600000" flipV="1">
            <a:off x="4160810" y="1358970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3600000" flipV="1">
            <a:off x="4160810" y="1443197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3600000" flipV="1">
            <a:off x="4177066" y="1502070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951" y="285728"/>
            <a:ext cx="21378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3" name="Straight Connector 322"/>
          <p:cNvCxnSpPr/>
          <p:nvPr/>
        </p:nvCxnSpPr>
        <p:spPr>
          <a:xfrm rot="14400000" flipV="1">
            <a:off x="5697302" y="776712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rot="14400000" flipV="1">
            <a:off x="5669953" y="854652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rot="14400000" flipV="1">
            <a:off x="5629894" y="905719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rot="3600000" flipV="1">
            <a:off x="5647332" y="1022202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3600000" flipV="1">
            <a:off x="5647332" y="1106429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rot="3600000" flipV="1">
            <a:off x="5647332" y="1184193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rot="3600000" flipV="1">
            <a:off x="5647332" y="1268420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rot="3600000" flipV="1">
            <a:off x="5647332" y="1352578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3600000" flipV="1">
            <a:off x="5647332" y="1436805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3600000" flipV="1">
            <a:off x="5663588" y="1495678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rot="14400000" flipV="1">
            <a:off x="5750446" y="776710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14400000" flipV="1">
            <a:off x="5809598" y="776710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14400000" flipV="1">
            <a:off x="5883700" y="744264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10800000">
            <a:off x="4083738" y="2285984"/>
            <a:ext cx="91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rot="10800000">
            <a:off x="5000628" y="2285992"/>
            <a:ext cx="91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rot="16200000">
            <a:off x="3977732" y="2399650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rot="16200000">
            <a:off x="5792866" y="2398309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rot="10800000">
            <a:off x="4604424" y="3320392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rot="10800000">
            <a:off x="5010458" y="3320392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rot="16200000">
            <a:off x="5010420" y="2921085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rot="16200000">
            <a:off x="4202803" y="2923140"/>
            <a:ext cx="79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5403237" y="2522608"/>
            <a:ext cx="504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4101670" y="2518891"/>
            <a:ext cx="504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rot="5400000">
            <a:off x="4003135" y="2417165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>
            <a:off x="5357555" y="2420356"/>
            <a:ext cx="648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rot="10800000">
            <a:off x="4804876" y="2714620"/>
            <a:ext cx="19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16200000">
            <a:off x="4342232" y="2743240"/>
            <a:ext cx="90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10800000">
            <a:off x="5000628" y="2714620"/>
            <a:ext cx="19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rot="16200000">
            <a:off x="4756065" y="2745432"/>
            <a:ext cx="900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1800000">
            <a:off x="5194555" y="3259809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rot="19800000" flipV="1">
            <a:off x="4593796" y="3260042"/>
            <a:ext cx="216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rot="10800000">
            <a:off x="4794946" y="3203575"/>
            <a:ext cx="41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rot="10800000">
            <a:off x="5683744" y="2413236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rot="10800000">
            <a:off x="5591672" y="2413236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rot="16200000">
            <a:off x="5474672" y="2402311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rot="16200000">
            <a:off x="5653814" y="2402992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rot="10800000">
            <a:off x="4330330" y="2405420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10800000">
            <a:off x="4238258" y="2405420"/>
            <a:ext cx="9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16200000">
            <a:off x="4121258" y="2394495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rot="16200000">
            <a:off x="4300400" y="2395176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rot="18000000">
            <a:off x="4038859" y="2397184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18000000">
            <a:off x="4101697" y="2437876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18000000">
            <a:off x="4190160" y="2482137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18000000">
            <a:off x="4062534" y="2349597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18000000">
            <a:off x="4362800" y="2394681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rot="18000000">
            <a:off x="4414288" y="2404197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rot="18000000">
            <a:off x="4386475" y="2347094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rot="18000000">
            <a:off x="4477462" y="2395112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18000000">
            <a:off x="4528950" y="2404628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rot="18000000">
            <a:off x="4530168" y="2441044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18000000">
            <a:off x="4515501" y="2523873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 rot="18000000">
            <a:off x="4511925" y="2619688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rot="18000000">
            <a:off x="4512176" y="2712187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18000000">
            <a:off x="4521900" y="2791289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 rot="18000000">
            <a:off x="4522151" y="2883788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rot="18000000">
            <a:off x="4518575" y="2979603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18000000">
            <a:off x="4518826" y="3072102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 rot="7200000">
            <a:off x="5115380" y="2886091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7200000">
            <a:off x="5115631" y="2978591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rot="7200000">
            <a:off x="5139055" y="3058818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 rot="7200000">
            <a:off x="5193306" y="3120141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7200000">
            <a:off x="5100705" y="2478788"/>
            <a:ext cx="46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7200000">
            <a:off x="5073956" y="2524523"/>
            <a:ext cx="57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rot="7200000">
            <a:off x="5043380" y="2573574"/>
            <a:ext cx="68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7200000">
            <a:off x="5115631" y="2790777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18000000">
            <a:off x="5406156" y="2418387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 rot="18000000">
            <a:off x="5487970" y="2458499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rot="18000000">
            <a:off x="5739909" y="2349889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18000000">
            <a:off x="5732446" y="2388608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 rot="7200000">
            <a:off x="5769221" y="2429867"/>
            <a:ext cx="19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 rot="7200000">
            <a:off x="5142379" y="2426285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 rot="7200000">
            <a:off x="5151380" y="2393034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 rot="18000000">
            <a:off x="5857322" y="2485371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rot="7200000">
            <a:off x="4517438" y="3156256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rot="7200000">
            <a:off x="5268819" y="3179345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rot="7200000">
            <a:off x="4655082" y="3164547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 rot="7200000">
            <a:off x="5327929" y="3234821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Oval 400"/>
          <p:cNvSpPr/>
          <p:nvPr/>
        </p:nvSpPr>
        <p:spPr>
          <a:xfrm>
            <a:off x="7434769" y="1714488"/>
            <a:ext cx="571504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2" name="Straight Connector 401"/>
          <p:cNvCxnSpPr/>
          <p:nvPr/>
        </p:nvCxnSpPr>
        <p:spPr>
          <a:xfrm rot="18000000">
            <a:off x="5178942" y="2348346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Box 402"/>
          <p:cNvSpPr txBox="1"/>
          <p:nvPr/>
        </p:nvSpPr>
        <p:spPr>
          <a:xfrm>
            <a:off x="4001522" y="1650364"/>
            <a:ext cx="20186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  VALVE SEAT (GM)</a:t>
            </a:r>
            <a:endParaRPr lang="en-US" dirty="0"/>
          </a:p>
        </p:txBody>
      </p:sp>
      <p:sp>
        <p:nvSpPr>
          <p:cNvPr id="404" name="TextBox 403"/>
          <p:cNvSpPr txBox="1"/>
          <p:nvPr/>
        </p:nvSpPr>
        <p:spPr>
          <a:xfrm>
            <a:off x="4169214" y="3571876"/>
            <a:ext cx="16129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  GLAND (GM)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75" y="4143380"/>
            <a:ext cx="2400305" cy="139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5" name="Straight Connector 144"/>
          <p:cNvCxnSpPr/>
          <p:nvPr/>
        </p:nvCxnSpPr>
        <p:spPr>
          <a:xfrm rot="10800000">
            <a:off x="3072172" y="4841646"/>
            <a:ext cx="3312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>
            <a:off x="3542684" y="5177176"/>
            <a:ext cx="252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3151614" y="4888298"/>
            <a:ext cx="756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5684470" y="4888298"/>
            <a:ext cx="756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>
            <a:spLocks noChangeAspect="1"/>
          </p:cNvSpPr>
          <p:nvPr/>
        </p:nvSpPr>
        <p:spPr>
          <a:xfrm>
            <a:off x="3315302" y="4625338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5846734" y="4628374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 rot="10800000">
            <a:off x="3535598" y="5128440"/>
            <a:ext cx="126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4419464" y="4925146"/>
            <a:ext cx="756000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800000">
            <a:off x="4688654" y="4572008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0800000">
            <a:off x="4795932" y="4572008"/>
            <a:ext cx="1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>
            <a:off x="4579084" y="4720328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>
            <a:off x="4579084" y="4959101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>
            <a:off x="4793398" y="4723460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>
            <a:off x="4793398" y="4955969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562604" y="4600196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4800482" y="4600196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4562604" y="5072074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4800482" y="5072074"/>
            <a:ext cx="23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6200000">
            <a:off x="5685272" y="4800996"/>
            <a:ext cx="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>
            <a:off x="5682140" y="4880072"/>
            <a:ext cx="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Arc 165"/>
          <p:cNvSpPr>
            <a:spLocks noChangeAspect="1"/>
          </p:cNvSpPr>
          <p:nvPr/>
        </p:nvSpPr>
        <p:spPr>
          <a:xfrm>
            <a:off x="4951114" y="4764398"/>
            <a:ext cx="144000" cy="144000"/>
          </a:xfrm>
          <a:prstGeom prst="arc">
            <a:avLst>
              <a:gd name="adj1" fmla="val 16200000"/>
              <a:gd name="adj2" fmla="val 514678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4947218" y="4680598"/>
            <a:ext cx="16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4953482" y="4988274"/>
            <a:ext cx="16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Arc 168"/>
          <p:cNvSpPr>
            <a:spLocks noChangeAspect="1"/>
          </p:cNvSpPr>
          <p:nvPr/>
        </p:nvSpPr>
        <p:spPr>
          <a:xfrm flipH="1">
            <a:off x="4486098" y="4764997"/>
            <a:ext cx="144000" cy="144000"/>
          </a:xfrm>
          <a:prstGeom prst="arc">
            <a:avLst>
              <a:gd name="adj1" fmla="val 16200000"/>
              <a:gd name="adj2" fmla="val 514678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/>
          <p:nvPr/>
        </p:nvCxnSpPr>
        <p:spPr>
          <a:xfrm rot="16200000" flipH="1">
            <a:off x="4482202" y="4681197"/>
            <a:ext cx="16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16200000" flipH="1">
            <a:off x="4488466" y="4988873"/>
            <a:ext cx="162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10800000">
            <a:off x="5034703" y="4917267"/>
            <a:ext cx="82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0800000">
            <a:off x="5033635" y="4758134"/>
            <a:ext cx="82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0800000">
            <a:off x="3739673" y="4910405"/>
            <a:ext cx="82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10800000">
            <a:off x="3738605" y="4751272"/>
            <a:ext cx="828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>
            <a:off x="5367065" y="4768392"/>
            <a:ext cx="216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Connector 176"/>
          <p:cNvCxnSpPr/>
          <p:nvPr/>
        </p:nvCxnSpPr>
        <p:spPr>
          <a:xfrm rot="3000000">
            <a:off x="3582671" y="4712390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3800000">
            <a:off x="3532996" y="4730764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13800000">
            <a:off x="3473856" y="4740002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3000000">
            <a:off x="3451619" y="4759099"/>
            <a:ext cx="34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3800000">
            <a:off x="3417489" y="4776222"/>
            <a:ext cx="37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13800000">
            <a:off x="3386490" y="4786861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13800000">
            <a:off x="3373604" y="4807395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3800000">
            <a:off x="3334830" y="4818150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3800000">
            <a:off x="3317213" y="4833456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3800000">
            <a:off x="3297667" y="4848796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3800000">
            <a:off x="3280397" y="4865010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3800000">
            <a:off x="3281217" y="4881867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13800000">
            <a:off x="3258868" y="4891105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3800000">
            <a:off x="3266434" y="4911030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3800000">
            <a:off x="3266728" y="4925727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3800000">
            <a:off x="3267022" y="4942619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3800000">
            <a:off x="3264248" y="4954248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3000000">
            <a:off x="6118715" y="4718974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13800000">
            <a:off x="6069040" y="4737348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13800000">
            <a:off x="6009900" y="4746586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3000000">
            <a:off x="5987663" y="4765683"/>
            <a:ext cx="34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3800000">
            <a:off x="5953533" y="4782806"/>
            <a:ext cx="37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13800000">
            <a:off x="5922534" y="4793445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3800000">
            <a:off x="5909648" y="4813979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13800000">
            <a:off x="5870874" y="4824734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3800000">
            <a:off x="5853257" y="4840040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13800000">
            <a:off x="5833711" y="4855380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13800000">
            <a:off x="5816441" y="4871594"/>
            <a:ext cx="43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3800000">
            <a:off x="5817261" y="4888451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13800000">
            <a:off x="5794912" y="4897689"/>
            <a:ext cx="39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13800000">
            <a:off x="5802478" y="4917614"/>
            <a:ext cx="36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13800000">
            <a:off x="5802772" y="4932311"/>
            <a:ext cx="32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13800000">
            <a:off x="5803066" y="4949203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13800000">
            <a:off x="5800292" y="4960832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3800000">
            <a:off x="4967850" y="4623301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rot="13800000">
            <a:off x="4931301" y="4636275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rot="13800000">
            <a:off x="4906531" y="4663164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13800000">
            <a:off x="4878175" y="4734340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13800000">
            <a:off x="4871961" y="4766032"/>
            <a:ext cx="25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rot="13800000">
            <a:off x="4870147" y="4794721"/>
            <a:ext cx="23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rot="13800000">
            <a:off x="4871134" y="4825195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rot="13800000">
            <a:off x="4878499" y="4865469"/>
            <a:ext cx="19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rot="13800000">
            <a:off x="4875486" y="4902159"/>
            <a:ext cx="19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rot="13800000">
            <a:off x="4874788" y="4944079"/>
            <a:ext cx="19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13800000">
            <a:off x="4872866" y="4984077"/>
            <a:ext cx="19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3800000">
            <a:off x="4891021" y="5015938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13800000">
            <a:off x="4890423" y="5030707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13800000">
            <a:off x="4892751" y="5047252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rot="13800000">
            <a:off x="4633361" y="4629221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rot="13800000">
            <a:off x="4596812" y="4642195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3800000">
            <a:off x="4572042" y="4669084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13800000">
            <a:off x="4542471" y="4691430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13800000">
            <a:off x="4534611" y="4720250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13800000">
            <a:off x="4537231" y="4762868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13800000">
            <a:off x="4539851" y="4807408"/>
            <a:ext cx="18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13800000">
            <a:off x="4518141" y="4844097"/>
            <a:ext cx="21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rot="13800000">
            <a:off x="4492437" y="4862161"/>
            <a:ext cx="23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13800000">
            <a:off x="4466577" y="4891679"/>
            <a:ext cx="27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13800000">
            <a:off x="4448034" y="4916904"/>
            <a:ext cx="28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13800000">
            <a:off x="4434339" y="4948077"/>
            <a:ext cx="30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rot="13800000">
            <a:off x="4542963" y="5016918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13800000">
            <a:off x="4562803" y="5035512"/>
            <a:ext cx="7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rot="3000000">
            <a:off x="5483421" y="4816393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 rot="3000000">
            <a:off x="5445239" y="4830327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rot="3000000">
            <a:off x="5418405" y="4841478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 rot="3000000">
            <a:off x="5392386" y="4852629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 rot="3000000">
            <a:off x="5365552" y="4860063"/>
            <a:ext cx="144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rot="3000000">
            <a:off x="5357114" y="4869391"/>
            <a:ext cx="108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xtBox 418"/>
          <p:cNvSpPr txBox="1"/>
          <p:nvPr/>
        </p:nvSpPr>
        <p:spPr>
          <a:xfrm>
            <a:off x="3929058" y="5286388"/>
            <a:ext cx="20762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  HAND WHEEL (CI)</a:t>
            </a:r>
            <a:endParaRPr lang="en-US" dirty="0"/>
          </a:p>
        </p:txBody>
      </p:sp>
      <p:sp>
        <p:nvSpPr>
          <p:cNvPr id="253" name="TextBox 252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 Check Valve</a:t>
            </a:r>
            <a:endParaRPr lang="en-US" dirty="0"/>
          </a:p>
        </p:txBody>
      </p:sp>
      <p:sp>
        <p:nvSpPr>
          <p:cNvPr id="254" name="TextBox 253"/>
          <p:cNvSpPr txBox="1"/>
          <p:nvPr/>
        </p:nvSpPr>
        <p:spPr>
          <a:xfrm>
            <a:off x="4701806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IV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EXAMPLE III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500"/>
                            </p:stCondLst>
                            <p:childTnLst>
                              <p:par>
                                <p:cTn id="2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000"/>
                            </p:stCondLst>
                            <p:childTnLst>
                              <p:par>
                                <p:cTn id="2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5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0"/>
                            </p:stCondLst>
                            <p:childTnLst>
                              <p:par>
                                <p:cTn id="2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500"/>
                            </p:stCondLst>
                            <p:childTnLst>
                              <p:par>
                                <p:cTn id="2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500"/>
                            </p:stCondLst>
                            <p:childTnLst>
                              <p:par>
                                <p:cTn id="2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000"/>
                            </p:stCondLst>
                            <p:childTnLst>
                              <p:par>
                                <p:cTn id="2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5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000"/>
                            </p:stCondLst>
                            <p:childTnLst>
                              <p:par>
                                <p:cTn id="2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000"/>
                            </p:stCondLst>
                            <p:childTnLst>
                              <p:par>
                                <p:cTn id="2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"/>
                            </p:stCondLst>
                            <p:childTnLst>
                              <p:par>
                                <p:cTn id="2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500"/>
                            </p:stCondLst>
                            <p:childTnLst>
                              <p:par>
                                <p:cTn id="4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2000"/>
                            </p:stCondLst>
                            <p:childTnLst>
                              <p:par>
                                <p:cTn id="4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2500"/>
                            </p:stCondLst>
                            <p:childTnLst>
                              <p:par>
                                <p:cTn id="4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000"/>
                            </p:stCondLst>
                            <p:childTnLst>
                              <p:par>
                                <p:cTn id="4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3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000"/>
                            </p:stCondLst>
                            <p:childTnLst>
                              <p:par>
                                <p:cTn id="4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4500"/>
                            </p:stCondLst>
                            <p:childTnLst>
                              <p:par>
                                <p:cTn id="4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500"/>
                            </p:stCondLst>
                            <p:childTnLst>
                              <p:par>
                                <p:cTn id="4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6500"/>
                            </p:stCondLst>
                            <p:childTnLst>
                              <p:par>
                                <p:cTn id="5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7000"/>
                            </p:stCondLst>
                            <p:childTnLst>
                              <p:par>
                                <p:cTn id="5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000"/>
                            </p:stCondLst>
                            <p:childTnLst>
                              <p:par>
                                <p:cTn id="5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8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9000"/>
                            </p:stCondLst>
                            <p:childTnLst>
                              <p:par>
                                <p:cTn id="5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9500"/>
                            </p:stCondLst>
                            <p:childTnLst>
                              <p:par>
                                <p:cTn id="5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6" fill="hold">
                      <p:stCondLst>
                        <p:cond delay="indefinite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500"/>
                            </p:stCondLst>
                            <p:childTnLst>
                              <p:par>
                                <p:cTn id="7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3000"/>
                            </p:stCondLst>
                            <p:childTnLst>
                              <p:par>
                                <p:cTn id="7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3500"/>
                            </p:stCondLst>
                            <p:childTnLst>
                              <p:par>
                                <p:cTn id="7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4000"/>
                            </p:stCondLst>
                            <p:childTnLst>
                              <p:par>
                                <p:cTn id="7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4500"/>
                            </p:stCondLst>
                            <p:childTnLst>
                              <p:par>
                                <p:cTn id="7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5000"/>
                            </p:stCondLst>
                            <p:childTnLst>
                              <p:par>
                                <p:cTn id="7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5500"/>
                            </p:stCondLst>
                            <p:childTnLst>
                              <p:par>
                                <p:cTn id="8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6000"/>
                            </p:stCondLst>
                            <p:childTnLst>
                              <p:par>
                                <p:cTn id="8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6500"/>
                            </p:stCondLst>
                            <p:childTnLst>
                              <p:par>
                                <p:cTn id="8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7000"/>
                            </p:stCondLst>
                            <p:childTnLst>
                              <p:par>
                                <p:cTn id="8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7500"/>
                            </p:stCondLst>
                            <p:childTnLst>
                              <p:par>
                                <p:cTn id="8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8500"/>
                            </p:stCondLst>
                            <p:childTnLst>
                              <p:par>
                                <p:cTn id="8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9000"/>
                            </p:stCondLst>
                            <p:childTnLst>
                              <p:par>
                                <p:cTn id="8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9500"/>
                            </p:stCondLst>
                            <p:childTnLst>
                              <p:par>
                                <p:cTn id="8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18000"/>
                            </p:stCondLst>
                            <p:childTnLst>
                              <p:par>
                                <p:cTn id="9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9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9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9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9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28500"/>
                            </p:stCondLst>
                            <p:childTnLst>
                              <p:par>
                                <p:cTn id="9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29000"/>
                            </p:stCondLst>
                            <p:childTnLst>
                              <p:par>
                                <p:cTn id="9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29500"/>
                            </p:stCondLst>
                            <p:childTnLst>
                              <p:par>
                                <p:cTn id="9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6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66" grpId="0" animBg="1"/>
      <p:bldP spid="169" grpId="0" animBg="1"/>
      <p:bldP spid="1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8881" y="178380"/>
            <a:ext cx="20885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108773" y="2650952"/>
            <a:ext cx="1031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631185" y="2204864"/>
            <a:ext cx="0" cy="20637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946723" y="3887614"/>
            <a:ext cx="12652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791148" y="2204864"/>
            <a:ext cx="14208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864173" y="2484264"/>
            <a:ext cx="73025" cy="30163"/>
          </a:xfrm>
          <a:custGeom>
            <a:avLst/>
            <a:gdLst>
              <a:gd name="T0" fmla="*/ 0 w 46"/>
              <a:gd name="T1" fmla="*/ 0 h 19"/>
              <a:gd name="T2" fmla="*/ 6 w 46"/>
              <a:gd name="T3" fmla="*/ 5 h 19"/>
              <a:gd name="T4" fmla="*/ 12 w 46"/>
              <a:gd name="T5" fmla="*/ 9 h 19"/>
              <a:gd name="T6" fmla="*/ 18 w 46"/>
              <a:gd name="T7" fmla="*/ 13 h 19"/>
              <a:gd name="T8" fmla="*/ 25 w 46"/>
              <a:gd name="T9" fmla="*/ 15 h 19"/>
              <a:gd name="T10" fmla="*/ 31 w 46"/>
              <a:gd name="T11" fmla="*/ 17 h 19"/>
              <a:gd name="T12" fmla="*/ 39 w 46"/>
              <a:gd name="T13" fmla="*/ 18 h 19"/>
              <a:gd name="T14" fmla="*/ 46 w 46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6" y="5"/>
                </a:lnTo>
                <a:lnTo>
                  <a:pt x="12" y="9"/>
                </a:lnTo>
                <a:lnTo>
                  <a:pt x="18" y="13"/>
                </a:lnTo>
                <a:lnTo>
                  <a:pt x="25" y="15"/>
                </a:lnTo>
                <a:lnTo>
                  <a:pt x="31" y="17"/>
                </a:lnTo>
                <a:lnTo>
                  <a:pt x="39" y="18"/>
                </a:lnTo>
                <a:lnTo>
                  <a:pt x="46" y="19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211960" y="2101677"/>
            <a:ext cx="5476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2946723" y="2617614"/>
            <a:ext cx="0" cy="1270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4108773" y="2514427"/>
            <a:ext cx="0" cy="13731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791148" y="2204864"/>
            <a:ext cx="0" cy="20637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486723" y="2484264"/>
            <a:ext cx="73025" cy="30163"/>
          </a:xfrm>
          <a:custGeom>
            <a:avLst/>
            <a:gdLst>
              <a:gd name="T0" fmla="*/ 0 w 46"/>
              <a:gd name="T1" fmla="*/ 19 h 19"/>
              <a:gd name="T2" fmla="*/ 7 w 46"/>
              <a:gd name="T3" fmla="*/ 18 h 19"/>
              <a:gd name="T4" fmla="*/ 15 w 46"/>
              <a:gd name="T5" fmla="*/ 17 h 19"/>
              <a:gd name="T6" fmla="*/ 21 w 46"/>
              <a:gd name="T7" fmla="*/ 15 h 19"/>
              <a:gd name="T8" fmla="*/ 28 w 46"/>
              <a:gd name="T9" fmla="*/ 13 h 19"/>
              <a:gd name="T10" fmla="*/ 34 w 46"/>
              <a:gd name="T11" fmla="*/ 9 h 19"/>
              <a:gd name="T12" fmla="*/ 40 w 46"/>
              <a:gd name="T13" fmla="*/ 5 h 19"/>
              <a:gd name="T14" fmla="*/ 46 w 46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19">
                <a:moveTo>
                  <a:pt x="0" y="19"/>
                </a:moveTo>
                <a:lnTo>
                  <a:pt x="7" y="18"/>
                </a:lnTo>
                <a:lnTo>
                  <a:pt x="15" y="17"/>
                </a:lnTo>
                <a:lnTo>
                  <a:pt x="21" y="15"/>
                </a:lnTo>
                <a:lnTo>
                  <a:pt x="28" y="13"/>
                </a:lnTo>
                <a:lnTo>
                  <a:pt x="34" y="9"/>
                </a:lnTo>
                <a:lnTo>
                  <a:pt x="40" y="5"/>
                </a:lnTo>
                <a:lnTo>
                  <a:pt x="46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759648" y="2101677"/>
            <a:ext cx="0" cy="1031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937198" y="2514427"/>
            <a:ext cx="12747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791148" y="2411239"/>
            <a:ext cx="14208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3664273" y="2101677"/>
            <a:ext cx="5476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375598" y="2514427"/>
            <a:ext cx="101600" cy="103188"/>
          </a:xfrm>
          <a:custGeom>
            <a:avLst/>
            <a:gdLst>
              <a:gd name="T0" fmla="*/ 64 w 64"/>
              <a:gd name="T1" fmla="*/ 65 h 65"/>
              <a:gd name="T2" fmla="*/ 64 w 64"/>
              <a:gd name="T3" fmla="*/ 58 h 65"/>
              <a:gd name="T4" fmla="*/ 63 w 64"/>
              <a:gd name="T5" fmla="*/ 51 h 65"/>
              <a:gd name="T6" fmla="*/ 61 w 64"/>
              <a:gd name="T7" fmla="*/ 45 h 65"/>
              <a:gd name="T8" fmla="*/ 59 w 64"/>
              <a:gd name="T9" fmla="*/ 38 h 65"/>
              <a:gd name="T10" fmla="*/ 56 w 64"/>
              <a:gd name="T11" fmla="*/ 32 h 65"/>
              <a:gd name="T12" fmla="*/ 52 w 64"/>
              <a:gd name="T13" fmla="*/ 27 h 65"/>
              <a:gd name="T14" fmla="*/ 48 w 64"/>
              <a:gd name="T15" fmla="*/ 21 h 65"/>
              <a:gd name="T16" fmla="*/ 43 w 64"/>
              <a:gd name="T17" fmla="*/ 16 h 65"/>
              <a:gd name="T18" fmla="*/ 38 w 64"/>
              <a:gd name="T19" fmla="*/ 12 h 65"/>
              <a:gd name="T20" fmla="*/ 32 w 64"/>
              <a:gd name="T21" fmla="*/ 9 h 65"/>
              <a:gd name="T22" fmla="*/ 26 w 64"/>
              <a:gd name="T23" fmla="*/ 6 h 65"/>
              <a:gd name="T24" fmla="*/ 20 w 64"/>
              <a:gd name="T25" fmla="*/ 3 h 65"/>
              <a:gd name="T26" fmla="*/ 13 w 64"/>
              <a:gd name="T27" fmla="*/ 1 h 65"/>
              <a:gd name="T28" fmla="*/ 7 w 64"/>
              <a:gd name="T29" fmla="*/ 0 h 65"/>
              <a:gd name="T30" fmla="*/ 0 w 64"/>
              <a:gd name="T3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65">
                <a:moveTo>
                  <a:pt x="64" y="65"/>
                </a:moveTo>
                <a:lnTo>
                  <a:pt x="64" y="58"/>
                </a:lnTo>
                <a:lnTo>
                  <a:pt x="63" y="51"/>
                </a:lnTo>
                <a:lnTo>
                  <a:pt x="61" y="45"/>
                </a:lnTo>
                <a:lnTo>
                  <a:pt x="59" y="38"/>
                </a:lnTo>
                <a:lnTo>
                  <a:pt x="56" y="32"/>
                </a:lnTo>
                <a:lnTo>
                  <a:pt x="52" y="27"/>
                </a:lnTo>
                <a:lnTo>
                  <a:pt x="48" y="21"/>
                </a:lnTo>
                <a:lnTo>
                  <a:pt x="43" y="16"/>
                </a:lnTo>
                <a:lnTo>
                  <a:pt x="38" y="12"/>
                </a:lnTo>
                <a:lnTo>
                  <a:pt x="32" y="9"/>
                </a:lnTo>
                <a:lnTo>
                  <a:pt x="26" y="6"/>
                </a:lnTo>
                <a:lnTo>
                  <a:pt x="20" y="3"/>
                </a:lnTo>
                <a:lnTo>
                  <a:pt x="13" y="1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211960" y="2650952"/>
            <a:ext cx="1031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946723" y="2514427"/>
            <a:ext cx="101600" cy="103188"/>
          </a:xfrm>
          <a:custGeom>
            <a:avLst/>
            <a:gdLst>
              <a:gd name="T0" fmla="*/ 64 w 64"/>
              <a:gd name="T1" fmla="*/ 0 h 65"/>
              <a:gd name="T2" fmla="*/ 57 w 64"/>
              <a:gd name="T3" fmla="*/ 0 h 65"/>
              <a:gd name="T4" fmla="*/ 51 w 64"/>
              <a:gd name="T5" fmla="*/ 1 h 65"/>
              <a:gd name="T6" fmla="*/ 44 w 64"/>
              <a:gd name="T7" fmla="*/ 3 h 65"/>
              <a:gd name="T8" fmla="*/ 38 w 64"/>
              <a:gd name="T9" fmla="*/ 6 h 65"/>
              <a:gd name="T10" fmla="*/ 32 w 64"/>
              <a:gd name="T11" fmla="*/ 9 h 65"/>
              <a:gd name="T12" fmla="*/ 26 w 64"/>
              <a:gd name="T13" fmla="*/ 12 h 65"/>
              <a:gd name="T14" fmla="*/ 21 w 64"/>
              <a:gd name="T15" fmla="*/ 16 h 65"/>
              <a:gd name="T16" fmla="*/ 16 w 64"/>
              <a:gd name="T17" fmla="*/ 21 h 65"/>
              <a:gd name="T18" fmla="*/ 12 w 64"/>
              <a:gd name="T19" fmla="*/ 27 h 65"/>
              <a:gd name="T20" fmla="*/ 8 w 64"/>
              <a:gd name="T21" fmla="*/ 32 h 65"/>
              <a:gd name="T22" fmla="*/ 5 w 64"/>
              <a:gd name="T23" fmla="*/ 38 h 65"/>
              <a:gd name="T24" fmla="*/ 3 w 64"/>
              <a:gd name="T25" fmla="*/ 45 h 65"/>
              <a:gd name="T26" fmla="*/ 1 w 64"/>
              <a:gd name="T27" fmla="*/ 51 h 65"/>
              <a:gd name="T28" fmla="*/ 0 w 64"/>
              <a:gd name="T29" fmla="*/ 58 h 65"/>
              <a:gd name="T30" fmla="*/ 0 w 64"/>
              <a:gd name="T31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65">
                <a:moveTo>
                  <a:pt x="64" y="0"/>
                </a:moveTo>
                <a:lnTo>
                  <a:pt x="57" y="0"/>
                </a:lnTo>
                <a:lnTo>
                  <a:pt x="51" y="1"/>
                </a:lnTo>
                <a:lnTo>
                  <a:pt x="44" y="3"/>
                </a:lnTo>
                <a:lnTo>
                  <a:pt x="38" y="6"/>
                </a:lnTo>
                <a:lnTo>
                  <a:pt x="32" y="9"/>
                </a:lnTo>
                <a:lnTo>
                  <a:pt x="26" y="12"/>
                </a:lnTo>
                <a:lnTo>
                  <a:pt x="21" y="16"/>
                </a:lnTo>
                <a:lnTo>
                  <a:pt x="16" y="21"/>
                </a:lnTo>
                <a:lnTo>
                  <a:pt x="12" y="27"/>
                </a:lnTo>
                <a:lnTo>
                  <a:pt x="8" y="32"/>
                </a:lnTo>
                <a:lnTo>
                  <a:pt x="5" y="38"/>
                </a:lnTo>
                <a:lnTo>
                  <a:pt x="3" y="45"/>
                </a:lnTo>
                <a:lnTo>
                  <a:pt x="1" y="51"/>
                </a:lnTo>
                <a:lnTo>
                  <a:pt x="0" y="58"/>
                </a:lnTo>
                <a:lnTo>
                  <a:pt x="0" y="65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2791148" y="2411239"/>
            <a:ext cx="73025" cy="7302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664273" y="2101677"/>
            <a:ext cx="0" cy="1031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4315148" y="2514427"/>
            <a:ext cx="0" cy="13731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5559748" y="2411239"/>
            <a:ext cx="71438" cy="7302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211960" y="2204864"/>
            <a:ext cx="14192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211960" y="2411239"/>
            <a:ext cx="14192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211960" y="2514427"/>
            <a:ext cx="12747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5477198" y="2617614"/>
            <a:ext cx="0" cy="1270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211960" y="3887614"/>
            <a:ext cx="12652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211960" y="1885777"/>
            <a:ext cx="0" cy="21510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3405489" y="4727059"/>
            <a:ext cx="1523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 VALVE (GM)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943935" y="3887615"/>
            <a:ext cx="0" cy="2614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77198" y="3887615"/>
            <a:ext cx="0" cy="2614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943935" y="4133927"/>
            <a:ext cx="253326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039236" y="393214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74</a:t>
            </a:r>
            <a:endParaRPr lang="en-IN" sz="1200" dirty="0"/>
          </a:p>
        </p:txBody>
      </p:sp>
      <p:cxnSp>
        <p:nvCxnSpPr>
          <p:cNvPr id="51" name="Straight Connector 50"/>
          <p:cNvCxnSpPr>
            <a:stCxn id="18" idx="1"/>
          </p:cNvCxnSpPr>
          <p:nvPr/>
        </p:nvCxnSpPr>
        <p:spPr>
          <a:xfrm flipH="1" flipV="1">
            <a:off x="2555776" y="2411239"/>
            <a:ext cx="235372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587394" y="3887614"/>
            <a:ext cx="355148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V="1">
            <a:off x="1857345" y="3147635"/>
            <a:ext cx="1476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2340885" y="29917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43</a:t>
            </a:r>
            <a:endParaRPr lang="en-IN" sz="1200" dirty="0"/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2555776" y="2197337"/>
            <a:ext cx="235372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2482207" y="2305670"/>
            <a:ext cx="216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2370504" y="217410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6</a:t>
            </a:r>
            <a:endParaRPr lang="en-IN" sz="12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663729" y="1864161"/>
            <a:ext cx="1098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009822" y="1600454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dirty="0" smtClean="0"/>
              <a:t>ᶲ32</a:t>
            </a:r>
            <a:endParaRPr lang="en-IN" sz="12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664273" y="1831690"/>
            <a:ext cx="0" cy="2614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759648" y="1840212"/>
            <a:ext cx="0" cy="2614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 Check Valve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01806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IV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EXAMPLE III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2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9" grpId="0"/>
      <p:bldP spid="56" grpId="1"/>
      <p:bldP spid="59" grpId="1"/>
      <p:bldP spid="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3868738" y="4433015"/>
            <a:ext cx="532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68737" y="1962126"/>
            <a:ext cx="532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135169" y="1695848"/>
            <a:ext cx="532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904082" y="1695848"/>
            <a:ext cx="532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64882" y="4433015"/>
            <a:ext cx="532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64882" y="3717053"/>
            <a:ext cx="532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64882" y="3001090"/>
            <a:ext cx="532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64882" y="1962126"/>
            <a:ext cx="532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401295" y="1950165"/>
            <a:ext cx="0" cy="248285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01295" y="4433015"/>
            <a:ext cx="7635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164882" y="1950165"/>
            <a:ext cx="0" cy="248285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401295" y="1950165"/>
            <a:ext cx="7635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448920" y="3717053"/>
            <a:ext cx="0" cy="71596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4401295" y="3669428"/>
            <a:ext cx="47625" cy="476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5117257" y="3717053"/>
            <a:ext cx="0" cy="71596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5117257" y="3669428"/>
            <a:ext cx="47625" cy="476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117257" y="1950165"/>
            <a:ext cx="0" cy="10509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117257" y="3001090"/>
            <a:ext cx="47625" cy="476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4448920" y="1950165"/>
            <a:ext cx="0" cy="10509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401295" y="3001090"/>
            <a:ext cx="47625" cy="476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401295" y="1888253"/>
            <a:ext cx="763588" cy="61913"/>
          </a:xfrm>
          <a:custGeom>
            <a:avLst/>
            <a:gdLst>
              <a:gd name="T0" fmla="*/ 481 w 481"/>
              <a:gd name="T1" fmla="*/ 39 h 39"/>
              <a:gd name="T2" fmla="*/ 445 w 481"/>
              <a:gd name="T3" fmla="*/ 28 h 39"/>
              <a:gd name="T4" fmla="*/ 408 w 481"/>
              <a:gd name="T5" fmla="*/ 19 h 39"/>
              <a:gd name="T6" fmla="*/ 371 w 481"/>
              <a:gd name="T7" fmla="*/ 11 h 39"/>
              <a:gd name="T8" fmla="*/ 334 w 481"/>
              <a:gd name="T9" fmla="*/ 6 h 39"/>
              <a:gd name="T10" fmla="*/ 297 w 481"/>
              <a:gd name="T11" fmla="*/ 2 h 39"/>
              <a:gd name="T12" fmla="*/ 259 w 481"/>
              <a:gd name="T13" fmla="*/ 0 h 39"/>
              <a:gd name="T14" fmla="*/ 222 w 481"/>
              <a:gd name="T15" fmla="*/ 0 h 39"/>
              <a:gd name="T16" fmla="*/ 184 w 481"/>
              <a:gd name="T17" fmla="*/ 2 h 39"/>
              <a:gd name="T18" fmla="*/ 146 w 481"/>
              <a:gd name="T19" fmla="*/ 6 h 39"/>
              <a:gd name="T20" fmla="*/ 109 w 481"/>
              <a:gd name="T21" fmla="*/ 11 h 39"/>
              <a:gd name="T22" fmla="*/ 72 w 481"/>
              <a:gd name="T23" fmla="*/ 19 h 39"/>
              <a:gd name="T24" fmla="*/ 36 w 481"/>
              <a:gd name="T25" fmla="*/ 28 h 39"/>
              <a:gd name="T26" fmla="*/ 0 w 481"/>
              <a:gd name="T2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1" h="39">
                <a:moveTo>
                  <a:pt x="481" y="39"/>
                </a:moveTo>
                <a:lnTo>
                  <a:pt x="445" y="28"/>
                </a:lnTo>
                <a:lnTo>
                  <a:pt x="408" y="19"/>
                </a:lnTo>
                <a:lnTo>
                  <a:pt x="371" y="11"/>
                </a:lnTo>
                <a:lnTo>
                  <a:pt x="334" y="6"/>
                </a:lnTo>
                <a:lnTo>
                  <a:pt x="297" y="2"/>
                </a:lnTo>
                <a:lnTo>
                  <a:pt x="259" y="0"/>
                </a:lnTo>
                <a:lnTo>
                  <a:pt x="222" y="0"/>
                </a:lnTo>
                <a:lnTo>
                  <a:pt x="184" y="2"/>
                </a:lnTo>
                <a:lnTo>
                  <a:pt x="146" y="6"/>
                </a:lnTo>
                <a:lnTo>
                  <a:pt x="109" y="11"/>
                </a:lnTo>
                <a:lnTo>
                  <a:pt x="72" y="19"/>
                </a:lnTo>
                <a:lnTo>
                  <a:pt x="36" y="28"/>
                </a:lnTo>
                <a:lnTo>
                  <a:pt x="0" y="39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4401295" y="4433015"/>
            <a:ext cx="47625" cy="47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5117257" y="4433015"/>
            <a:ext cx="47625" cy="47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448920" y="4480640"/>
            <a:ext cx="6683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4783282" y="1806149"/>
            <a:ext cx="0" cy="2808312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53423" y="3717053"/>
            <a:ext cx="0" cy="71596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5183510" y="392114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15</a:t>
            </a:r>
            <a:endParaRPr lang="en-IN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553423" y="1951507"/>
            <a:ext cx="0" cy="104824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5176570" y="237322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22</a:t>
            </a:r>
            <a:endParaRPr lang="en-IN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041255" y="1962835"/>
            <a:ext cx="0" cy="247169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3671342" y="319253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52</a:t>
            </a:r>
            <a:endParaRPr lang="en-IN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401294" y="1695848"/>
            <a:ext cx="76358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499992" y="1429569"/>
            <a:ext cx="56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M16</a:t>
            </a:r>
            <a:endParaRPr lang="en-IN" sz="1400" dirty="0"/>
          </a:p>
        </p:txBody>
      </p:sp>
      <p:cxnSp>
        <p:nvCxnSpPr>
          <p:cNvPr id="83" name="Straight Connector 82"/>
          <p:cNvCxnSpPr/>
          <p:nvPr/>
        </p:nvCxnSpPr>
        <p:spPr>
          <a:xfrm rot="5400000">
            <a:off x="1412536" y="5048730"/>
            <a:ext cx="6341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1950665" y="5040108"/>
            <a:ext cx="6341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110705" y="2413644"/>
            <a:ext cx="6341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110705" y="3766980"/>
            <a:ext cx="6341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110705" y="4706487"/>
            <a:ext cx="6341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110705" y="751054"/>
            <a:ext cx="6341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67744" y="4706487"/>
            <a:ext cx="6341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67744" y="751054"/>
            <a:ext cx="6341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Line 24"/>
          <p:cNvSpPr>
            <a:spLocks noChangeShapeType="1"/>
          </p:cNvSpPr>
          <p:nvPr/>
        </p:nvSpPr>
        <p:spPr bwMode="auto">
          <a:xfrm flipV="1">
            <a:off x="2267744" y="744341"/>
            <a:ext cx="0" cy="396214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2" name="Line 25"/>
          <p:cNvSpPr>
            <a:spLocks noChangeShapeType="1"/>
          </p:cNvSpPr>
          <p:nvPr/>
        </p:nvSpPr>
        <p:spPr bwMode="auto">
          <a:xfrm>
            <a:off x="2214616" y="744341"/>
            <a:ext cx="0" cy="166930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1744863" y="744341"/>
            <a:ext cx="0" cy="396214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" name="Line 27"/>
          <p:cNvSpPr>
            <a:spLocks noChangeShapeType="1"/>
          </p:cNvSpPr>
          <p:nvPr/>
        </p:nvSpPr>
        <p:spPr bwMode="auto">
          <a:xfrm>
            <a:off x="1744863" y="744341"/>
            <a:ext cx="52288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5" name="Line 28"/>
          <p:cNvSpPr>
            <a:spLocks noChangeShapeType="1"/>
          </p:cNvSpPr>
          <p:nvPr/>
        </p:nvSpPr>
        <p:spPr bwMode="auto">
          <a:xfrm flipH="1">
            <a:off x="1744863" y="4706487"/>
            <a:ext cx="52288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 flipV="1">
            <a:off x="2214616" y="4706487"/>
            <a:ext cx="53128" cy="50331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7" name="Line 30"/>
          <p:cNvSpPr>
            <a:spLocks noChangeShapeType="1"/>
          </p:cNvSpPr>
          <p:nvPr/>
        </p:nvSpPr>
        <p:spPr bwMode="auto">
          <a:xfrm flipH="1" flipV="1">
            <a:off x="1744863" y="4706487"/>
            <a:ext cx="53128" cy="50331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" name="Line 31"/>
          <p:cNvSpPr>
            <a:spLocks noChangeShapeType="1"/>
          </p:cNvSpPr>
          <p:nvPr/>
        </p:nvSpPr>
        <p:spPr bwMode="auto">
          <a:xfrm>
            <a:off x="1797991" y="4756817"/>
            <a:ext cx="41662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9" name="Line 32"/>
          <p:cNvSpPr>
            <a:spLocks noChangeShapeType="1"/>
          </p:cNvSpPr>
          <p:nvPr/>
        </p:nvSpPr>
        <p:spPr bwMode="auto">
          <a:xfrm flipV="1">
            <a:off x="1797991" y="3766980"/>
            <a:ext cx="0" cy="93950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0" name="Line 33"/>
          <p:cNvSpPr>
            <a:spLocks noChangeShapeType="1"/>
          </p:cNvSpPr>
          <p:nvPr/>
        </p:nvSpPr>
        <p:spPr bwMode="auto">
          <a:xfrm>
            <a:off x="2214616" y="3766980"/>
            <a:ext cx="0" cy="93950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1" name="Line 34"/>
          <p:cNvSpPr>
            <a:spLocks noChangeShapeType="1"/>
          </p:cNvSpPr>
          <p:nvPr/>
        </p:nvSpPr>
        <p:spPr bwMode="auto">
          <a:xfrm>
            <a:off x="1744863" y="3716650"/>
            <a:ext cx="53128" cy="5033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" name="Line 35"/>
          <p:cNvSpPr>
            <a:spLocks noChangeShapeType="1"/>
          </p:cNvSpPr>
          <p:nvPr/>
        </p:nvSpPr>
        <p:spPr bwMode="auto">
          <a:xfrm flipH="1">
            <a:off x="2214616" y="3716650"/>
            <a:ext cx="53128" cy="5033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" name="Line 36"/>
          <p:cNvSpPr>
            <a:spLocks noChangeShapeType="1"/>
          </p:cNvSpPr>
          <p:nvPr/>
        </p:nvSpPr>
        <p:spPr bwMode="auto">
          <a:xfrm flipH="1" flipV="1">
            <a:off x="2214616" y="2413644"/>
            <a:ext cx="53128" cy="5033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" name="Line 37"/>
          <p:cNvSpPr>
            <a:spLocks noChangeShapeType="1"/>
          </p:cNvSpPr>
          <p:nvPr/>
        </p:nvSpPr>
        <p:spPr bwMode="auto">
          <a:xfrm>
            <a:off x="1797991" y="744341"/>
            <a:ext cx="0" cy="166930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5" name="Line 38"/>
          <p:cNvSpPr>
            <a:spLocks noChangeShapeType="1"/>
          </p:cNvSpPr>
          <p:nvPr/>
        </p:nvSpPr>
        <p:spPr bwMode="auto">
          <a:xfrm flipV="1">
            <a:off x="1744863" y="2413644"/>
            <a:ext cx="53128" cy="5033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6" name="Freeform 39"/>
          <p:cNvSpPr>
            <a:spLocks/>
          </p:cNvSpPr>
          <p:nvPr/>
        </p:nvSpPr>
        <p:spPr bwMode="auto">
          <a:xfrm>
            <a:off x="1744863" y="666049"/>
            <a:ext cx="522881" cy="78292"/>
          </a:xfrm>
          <a:custGeom>
            <a:avLst/>
            <a:gdLst>
              <a:gd name="T0" fmla="*/ 187 w 187"/>
              <a:gd name="T1" fmla="*/ 28 h 28"/>
              <a:gd name="T2" fmla="*/ 182 w 187"/>
              <a:gd name="T3" fmla="*/ 25 h 28"/>
              <a:gd name="T4" fmla="*/ 177 w 187"/>
              <a:gd name="T5" fmla="*/ 22 h 28"/>
              <a:gd name="T6" fmla="*/ 173 w 187"/>
              <a:gd name="T7" fmla="*/ 20 h 28"/>
              <a:gd name="T8" fmla="*/ 168 w 187"/>
              <a:gd name="T9" fmla="*/ 17 h 28"/>
              <a:gd name="T10" fmla="*/ 163 w 187"/>
              <a:gd name="T11" fmla="*/ 15 h 28"/>
              <a:gd name="T12" fmla="*/ 158 w 187"/>
              <a:gd name="T13" fmla="*/ 13 h 28"/>
              <a:gd name="T14" fmla="*/ 153 w 187"/>
              <a:gd name="T15" fmla="*/ 11 h 28"/>
              <a:gd name="T16" fmla="*/ 148 w 187"/>
              <a:gd name="T17" fmla="*/ 9 h 28"/>
              <a:gd name="T18" fmla="*/ 142 w 187"/>
              <a:gd name="T19" fmla="*/ 7 h 28"/>
              <a:gd name="T20" fmla="*/ 137 w 187"/>
              <a:gd name="T21" fmla="*/ 6 h 28"/>
              <a:gd name="T22" fmla="*/ 132 w 187"/>
              <a:gd name="T23" fmla="*/ 4 h 28"/>
              <a:gd name="T24" fmla="*/ 127 w 187"/>
              <a:gd name="T25" fmla="*/ 3 h 28"/>
              <a:gd name="T26" fmla="*/ 121 w 187"/>
              <a:gd name="T27" fmla="*/ 2 h 28"/>
              <a:gd name="T28" fmla="*/ 115 w 187"/>
              <a:gd name="T29" fmla="*/ 1 h 28"/>
              <a:gd name="T30" fmla="*/ 110 w 187"/>
              <a:gd name="T31" fmla="*/ 1 h 28"/>
              <a:gd name="T32" fmla="*/ 105 w 187"/>
              <a:gd name="T33" fmla="*/ 0 h 28"/>
              <a:gd name="T34" fmla="*/ 99 w 187"/>
              <a:gd name="T35" fmla="*/ 0 h 28"/>
              <a:gd name="T36" fmla="*/ 94 w 187"/>
              <a:gd name="T37" fmla="*/ 0 h 28"/>
              <a:gd name="T38" fmla="*/ 88 w 187"/>
              <a:gd name="T39" fmla="*/ 0 h 28"/>
              <a:gd name="T40" fmla="*/ 83 w 187"/>
              <a:gd name="T41" fmla="*/ 0 h 28"/>
              <a:gd name="T42" fmla="*/ 77 w 187"/>
              <a:gd name="T43" fmla="*/ 1 h 28"/>
              <a:gd name="T44" fmla="*/ 72 w 187"/>
              <a:gd name="T45" fmla="*/ 1 h 28"/>
              <a:gd name="T46" fmla="*/ 66 w 187"/>
              <a:gd name="T47" fmla="*/ 2 h 28"/>
              <a:gd name="T48" fmla="*/ 61 w 187"/>
              <a:gd name="T49" fmla="*/ 3 h 28"/>
              <a:gd name="T50" fmla="*/ 56 w 187"/>
              <a:gd name="T51" fmla="*/ 4 h 28"/>
              <a:gd name="T52" fmla="*/ 50 w 187"/>
              <a:gd name="T53" fmla="*/ 6 h 28"/>
              <a:gd name="T54" fmla="*/ 45 w 187"/>
              <a:gd name="T55" fmla="*/ 7 h 28"/>
              <a:gd name="T56" fmla="*/ 40 w 187"/>
              <a:gd name="T57" fmla="*/ 9 h 28"/>
              <a:gd name="T58" fmla="*/ 35 w 187"/>
              <a:gd name="T59" fmla="*/ 11 h 28"/>
              <a:gd name="T60" fmla="*/ 29 w 187"/>
              <a:gd name="T61" fmla="*/ 13 h 28"/>
              <a:gd name="T62" fmla="*/ 24 w 187"/>
              <a:gd name="T63" fmla="*/ 15 h 28"/>
              <a:gd name="T64" fmla="*/ 20 w 187"/>
              <a:gd name="T65" fmla="*/ 17 h 28"/>
              <a:gd name="T66" fmla="*/ 15 w 187"/>
              <a:gd name="T67" fmla="*/ 20 h 28"/>
              <a:gd name="T68" fmla="*/ 10 w 187"/>
              <a:gd name="T69" fmla="*/ 22 h 28"/>
              <a:gd name="T70" fmla="*/ 5 w 187"/>
              <a:gd name="T71" fmla="*/ 25 h 28"/>
              <a:gd name="T72" fmla="*/ 0 w 187"/>
              <a:gd name="T7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7" h="28">
                <a:moveTo>
                  <a:pt x="187" y="28"/>
                </a:moveTo>
                <a:lnTo>
                  <a:pt x="182" y="25"/>
                </a:lnTo>
                <a:lnTo>
                  <a:pt x="177" y="22"/>
                </a:lnTo>
                <a:lnTo>
                  <a:pt x="173" y="20"/>
                </a:lnTo>
                <a:lnTo>
                  <a:pt x="168" y="17"/>
                </a:lnTo>
                <a:lnTo>
                  <a:pt x="163" y="15"/>
                </a:lnTo>
                <a:lnTo>
                  <a:pt x="158" y="13"/>
                </a:lnTo>
                <a:lnTo>
                  <a:pt x="153" y="11"/>
                </a:lnTo>
                <a:lnTo>
                  <a:pt x="148" y="9"/>
                </a:lnTo>
                <a:lnTo>
                  <a:pt x="142" y="7"/>
                </a:lnTo>
                <a:lnTo>
                  <a:pt x="137" y="6"/>
                </a:lnTo>
                <a:lnTo>
                  <a:pt x="132" y="4"/>
                </a:lnTo>
                <a:lnTo>
                  <a:pt x="127" y="3"/>
                </a:lnTo>
                <a:lnTo>
                  <a:pt x="121" y="2"/>
                </a:lnTo>
                <a:lnTo>
                  <a:pt x="115" y="1"/>
                </a:lnTo>
                <a:lnTo>
                  <a:pt x="110" y="1"/>
                </a:lnTo>
                <a:lnTo>
                  <a:pt x="105" y="0"/>
                </a:lnTo>
                <a:lnTo>
                  <a:pt x="99" y="0"/>
                </a:lnTo>
                <a:lnTo>
                  <a:pt x="94" y="0"/>
                </a:lnTo>
                <a:lnTo>
                  <a:pt x="88" y="0"/>
                </a:lnTo>
                <a:lnTo>
                  <a:pt x="83" y="0"/>
                </a:lnTo>
                <a:lnTo>
                  <a:pt x="77" y="1"/>
                </a:lnTo>
                <a:lnTo>
                  <a:pt x="72" y="1"/>
                </a:lnTo>
                <a:lnTo>
                  <a:pt x="66" y="2"/>
                </a:lnTo>
                <a:lnTo>
                  <a:pt x="61" y="3"/>
                </a:lnTo>
                <a:lnTo>
                  <a:pt x="56" y="4"/>
                </a:lnTo>
                <a:lnTo>
                  <a:pt x="50" y="6"/>
                </a:lnTo>
                <a:lnTo>
                  <a:pt x="45" y="7"/>
                </a:lnTo>
                <a:lnTo>
                  <a:pt x="40" y="9"/>
                </a:lnTo>
                <a:lnTo>
                  <a:pt x="35" y="11"/>
                </a:lnTo>
                <a:lnTo>
                  <a:pt x="29" y="13"/>
                </a:lnTo>
                <a:lnTo>
                  <a:pt x="24" y="15"/>
                </a:lnTo>
                <a:lnTo>
                  <a:pt x="20" y="17"/>
                </a:lnTo>
                <a:lnTo>
                  <a:pt x="15" y="20"/>
                </a:lnTo>
                <a:lnTo>
                  <a:pt x="10" y="22"/>
                </a:lnTo>
                <a:lnTo>
                  <a:pt x="5" y="25"/>
                </a:lnTo>
                <a:lnTo>
                  <a:pt x="0" y="28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2010121" y="501905"/>
            <a:ext cx="0" cy="4434479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617436" y="744341"/>
            <a:ext cx="0" cy="396214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976964" y="1404122"/>
            <a:ext cx="887821" cy="54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32</a:t>
            </a:r>
            <a:endParaRPr lang="en-IN" sz="14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1426840" y="744341"/>
            <a:ext cx="0" cy="166930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427784" y="3766980"/>
            <a:ext cx="0" cy="93950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 rot="16200000">
            <a:off x="976964" y="3939836"/>
            <a:ext cx="887821" cy="54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18</a:t>
            </a:r>
            <a:endParaRPr lang="en-IN" sz="1400" dirty="0"/>
          </a:p>
        </p:txBody>
      </p:sp>
      <p:sp>
        <p:nvSpPr>
          <p:cNvPr id="113" name="TextBox 112"/>
          <p:cNvSpPr txBox="1"/>
          <p:nvPr/>
        </p:nvSpPr>
        <p:spPr>
          <a:xfrm rot="16200000">
            <a:off x="2186940" y="2636833"/>
            <a:ext cx="887821" cy="54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76</a:t>
            </a:r>
            <a:endParaRPr lang="en-IN" sz="1400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729615" y="5158107"/>
            <a:ext cx="53812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524131" y="4936611"/>
            <a:ext cx="949095" cy="48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 smtClean="0"/>
              <a:t>M10</a:t>
            </a:r>
            <a:endParaRPr lang="en-IN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4030377" y="4756416"/>
            <a:ext cx="14109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  STUD (MS)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149154" y="5467780"/>
            <a:ext cx="14109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  STUD (MS)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62" t="77603" r="62312" b="8411"/>
          <a:stretch/>
        </p:blipFill>
        <p:spPr>
          <a:xfrm>
            <a:off x="7308304" y="557156"/>
            <a:ext cx="1304129" cy="1968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646" t="36577" r="13924" b="45119"/>
          <a:stretch/>
        </p:blipFill>
        <p:spPr>
          <a:xfrm>
            <a:off x="6464183" y="2896789"/>
            <a:ext cx="2426378" cy="259968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 Check Valve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701806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IV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EXAMPLE III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7" grpId="0"/>
      <p:bldP spid="39" grpId="0"/>
      <p:bldP spid="43" grpId="0"/>
      <p:bldP spid="48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9" grpId="0"/>
      <p:bldP spid="112" grpId="0"/>
      <p:bldP spid="113" grpId="0"/>
      <p:bldP spid="115" grpId="0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H="1" flipV="1">
            <a:off x="3236064" y="1639058"/>
            <a:ext cx="392595" cy="3925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227952" y="1639058"/>
            <a:ext cx="165273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3880687" y="812691"/>
            <a:ext cx="0" cy="826369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227952" y="812691"/>
            <a:ext cx="0" cy="826369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639745" y="745914"/>
            <a:ext cx="826369" cy="66777"/>
          </a:xfrm>
          <a:custGeom>
            <a:avLst/>
            <a:gdLst>
              <a:gd name="T0" fmla="*/ 297 w 297"/>
              <a:gd name="T1" fmla="*/ 24 h 24"/>
              <a:gd name="T2" fmla="*/ 269 w 297"/>
              <a:gd name="T3" fmla="*/ 15 h 24"/>
              <a:gd name="T4" fmla="*/ 239 w 297"/>
              <a:gd name="T5" fmla="*/ 8 h 24"/>
              <a:gd name="T6" fmla="*/ 209 w 297"/>
              <a:gd name="T7" fmla="*/ 4 h 24"/>
              <a:gd name="T8" fmla="*/ 179 w 297"/>
              <a:gd name="T9" fmla="*/ 1 h 24"/>
              <a:gd name="T10" fmla="*/ 149 w 297"/>
              <a:gd name="T11" fmla="*/ 0 h 24"/>
              <a:gd name="T12" fmla="*/ 119 w 297"/>
              <a:gd name="T13" fmla="*/ 1 h 24"/>
              <a:gd name="T14" fmla="*/ 89 w 297"/>
              <a:gd name="T15" fmla="*/ 4 h 24"/>
              <a:gd name="T16" fmla="*/ 59 w 297"/>
              <a:gd name="T17" fmla="*/ 8 h 24"/>
              <a:gd name="T18" fmla="*/ 29 w 297"/>
              <a:gd name="T19" fmla="*/ 15 h 24"/>
              <a:gd name="T20" fmla="*/ 0 w 297"/>
              <a:gd name="T2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7" h="24">
                <a:moveTo>
                  <a:pt x="297" y="24"/>
                </a:moveTo>
                <a:lnTo>
                  <a:pt x="269" y="15"/>
                </a:lnTo>
                <a:lnTo>
                  <a:pt x="239" y="8"/>
                </a:lnTo>
                <a:lnTo>
                  <a:pt x="209" y="4"/>
                </a:lnTo>
                <a:lnTo>
                  <a:pt x="179" y="1"/>
                </a:lnTo>
                <a:lnTo>
                  <a:pt x="149" y="0"/>
                </a:lnTo>
                <a:lnTo>
                  <a:pt x="119" y="1"/>
                </a:lnTo>
                <a:lnTo>
                  <a:pt x="89" y="4"/>
                </a:lnTo>
                <a:lnTo>
                  <a:pt x="59" y="8"/>
                </a:lnTo>
                <a:lnTo>
                  <a:pt x="29" y="15"/>
                </a:lnTo>
                <a:lnTo>
                  <a:pt x="0" y="24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466113" y="812691"/>
            <a:ext cx="0" cy="826369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639745" y="812691"/>
            <a:ext cx="0" cy="826369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466113" y="745914"/>
            <a:ext cx="414576" cy="66777"/>
          </a:xfrm>
          <a:custGeom>
            <a:avLst/>
            <a:gdLst>
              <a:gd name="T0" fmla="*/ 149 w 149"/>
              <a:gd name="T1" fmla="*/ 24 h 24"/>
              <a:gd name="T2" fmla="*/ 143 w 149"/>
              <a:gd name="T3" fmla="*/ 20 h 24"/>
              <a:gd name="T4" fmla="*/ 136 w 149"/>
              <a:gd name="T5" fmla="*/ 16 h 24"/>
              <a:gd name="T6" fmla="*/ 129 w 149"/>
              <a:gd name="T7" fmla="*/ 12 h 24"/>
              <a:gd name="T8" fmla="*/ 123 w 149"/>
              <a:gd name="T9" fmla="*/ 9 h 24"/>
              <a:gd name="T10" fmla="*/ 115 w 149"/>
              <a:gd name="T11" fmla="*/ 7 h 24"/>
              <a:gd name="T12" fmla="*/ 108 w 149"/>
              <a:gd name="T13" fmla="*/ 4 h 24"/>
              <a:gd name="T14" fmla="*/ 101 w 149"/>
              <a:gd name="T15" fmla="*/ 2 h 24"/>
              <a:gd name="T16" fmla="*/ 94 w 149"/>
              <a:gd name="T17" fmla="*/ 1 h 24"/>
              <a:gd name="T18" fmla="*/ 86 w 149"/>
              <a:gd name="T19" fmla="*/ 0 h 24"/>
              <a:gd name="T20" fmla="*/ 78 w 149"/>
              <a:gd name="T21" fmla="*/ 0 h 24"/>
              <a:gd name="T22" fmla="*/ 71 w 149"/>
              <a:gd name="T23" fmla="*/ 0 h 24"/>
              <a:gd name="T24" fmla="*/ 63 w 149"/>
              <a:gd name="T25" fmla="*/ 0 h 24"/>
              <a:gd name="T26" fmla="*/ 56 w 149"/>
              <a:gd name="T27" fmla="*/ 1 h 24"/>
              <a:gd name="T28" fmla="*/ 48 w 149"/>
              <a:gd name="T29" fmla="*/ 2 h 24"/>
              <a:gd name="T30" fmla="*/ 41 w 149"/>
              <a:gd name="T31" fmla="*/ 4 h 24"/>
              <a:gd name="T32" fmla="*/ 34 w 149"/>
              <a:gd name="T33" fmla="*/ 7 h 24"/>
              <a:gd name="T34" fmla="*/ 27 w 149"/>
              <a:gd name="T35" fmla="*/ 9 h 24"/>
              <a:gd name="T36" fmla="*/ 20 w 149"/>
              <a:gd name="T37" fmla="*/ 12 h 24"/>
              <a:gd name="T38" fmla="*/ 13 w 149"/>
              <a:gd name="T39" fmla="*/ 16 h 24"/>
              <a:gd name="T40" fmla="*/ 7 w 149"/>
              <a:gd name="T41" fmla="*/ 20 h 24"/>
              <a:gd name="T42" fmla="*/ 0 w 149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9" h="24">
                <a:moveTo>
                  <a:pt x="149" y="24"/>
                </a:moveTo>
                <a:lnTo>
                  <a:pt x="143" y="20"/>
                </a:lnTo>
                <a:lnTo>
                  <a:pt x="136" y="16"/>
                </a:lnTo>
                <a:lnTo>
                  <a:pt x="129" y="12"/>
                </a:lnTo>
                <a:lnTo>
                  <a:pt x="123" y="9"/>
                </a:lnTo>
                <a:lnTo>
                  <a:pt x="115" y="7"/>
                </a:lnTo>
                <a:lnTo>
                  <a:pt x="108" y="4"/>
                </a:lnTo>
                <a:lnTo>
                  <a:pt x="101" y="2"/>
                </a:lnTo>
                <a:lnTo>
                  <a:pt x="94" y="1"/>
                </a:lnTo>
                <a:lnTo>
                  <a:pt x="86" y="0"/>
                </a:lnTo>
                <a:lnTo>
                  <a:pt x="78" y="0"/>
                </a:lnTo>
                <a:lnTo>
                  <a:pt x="71" y="0"/>
                </a:lnTo>
                <a:lnTo>
                  <a:pt x="63" y="0"/>
                </a:lnTo>
                <a:lnTo>
                  <a:pt x="56" y="1"/>
                </a:lnTo>
                <a:lnTo>
                  <a:pt x="48" y="2"/>
                </a:lnTo>
                <a:lnTo>
                  <a:pt x="41" y="4"/>
                </a:lnTo>
                <a:lnTo>
                  <a:pt x="34" y="7"/>
                </a:lnTo>
                <a:lnTo>
                  <a:pt x="27" y="9"/>
                </a:lnTo>
                <a:lnTo>
                  <a:pt x="20" y="12"/>
                </a:lnTo>
                <a:lnTo>
                  <a:pt x="13" y="16"/>
                </a:lnTo>
                <a:lnTo>
                  <a:pt x="7" y="20"/>
                </a:lnTo>
                <a:lnTo>
                  <a:pt x="0" y="24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227952" y="745914"/>
            <a:ext cx="411793" cy="66777"/>
          </a:xfrm>
          <a:custGeom>
            <a:avLst/>
            <a:gdLst>
              <a:gd name="T0" fmla="*/ 148 w 148"/>
              <a:gd name="T1" fmla="*/ 24 h 24"/>
              <a:gd name="T2" fmla="*/ 142 w 148"/>
              <a:gd name="T3" fmla="*/ 20 h 24"/>
              <a:gd name="T4" fmla="*/ 136 w 148"/>
              <a:gd name="T5" fmla="*/ 16 h 24"/>
              <a:gd name="T6" fmla="*/ 129 w 148"/>
              <a:gd name="T7" fmla="*/ 12 h 24"/>
              <a:gd name="T8" fmla="*/ 122 w 148"/>
              <a:gd name="T9" fmla="*/ 9 h 24"/>
              <a:gd name="T10" fmla="*/ 115 w 148"/>
              <a:gd name="T11" fmla="*/ 7 h 24"/>
              <a:gd name="T12" fmla="*/ 108 w 148"/>
              <a:gd name="T13" fmla="*/ 4 h 24"/>
              <a:gd name="T14" fmla="*/ 100 w 148"/>
              <a:gd name="T15" fmla="*/ 2 h 24"/>
              <a:gd name="T16" fmla="*/ 93 w 148"/>
              <a:gd name="T17" fmla="*/ 1 h 24"/>
              <a:gd name="T18" fmla="*/ 86 w 148"/>
              <a:gd name="T19" fmla="*/ 0 h 24"/>
              <a:gd name="T20" fmla="*/ 78 w 148"/>
              <a:gd name="T21" fmla="*/ 0 h 24"/>
              <a:gd name="T22" fmla="*/ 70 w 148"/>
              <a:gd name="T23" fmla="*/ 0 h 24"/>
              <a:gd name="T24" fmla="*/ 63 w 148"/>
              <a:gd name="T25" fmla="*/ 0 h 24"/>
              <a:gd name="T26" fmla="*/ 55 w 148"/>
              <a:gd name="T27" fmla="*/ 1 h 24"/>
              <a:gd name="T28" fmla="*/ 48 w 148"/>
              <a:gd name="T29" fmla="*/ 2 h 24"/>
              <a:gd name="T30" fmla="*/ 41 w 148"/>
              <a:gd name="T31" fmla="*/ 4 h 24"/>
              <a:gd name="T32" fmla="*/ 33 w 148"/>
              <a:gd name="T33" fmla="*/ 7 h 24"/>
              <a:gd name="T34" fmla="*/ 26 w 148"/>
              <a:gd name="T35" fmla="*/ 9 h 24"/>
              <a:gd name="T36" fmla="*/ 19 w 148"/>
              <a:gd name="T37" fmla="*/ 12 h 24"/>
              <a:gd name="T38" fmla="*/ 13 w 148"/>
              <a:gd name="T39" fmla="*/ 16 h 24"/>
              <a:gd name="T40" fmla="*/ 6 w 148"/>
              <a:gd name="T41" fmla="*/ 20 h 24"/>
              <a:gd name="T42" fmla="*/ 0 w 148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8" h="24">
                <a:moveTo>
                  <a:pt x="148" y="24"/>
                </a:moveTo>
                <a:lnTo>
                  <a:pt x="142" y="20"/>
                </a:lnTo>
                <a:lnTo>
                  <a:pt x="136" y="16"/>
                </a:lnTo>
                <a:lnTo>
                  <a:pt x="129" y="12"/>
                </a:lnTo>
                <a:lnTo>
                  <a:pt x="122" y="9"/>
                </a:lnTo>
                <a:lnTo>
                  <a:pt x="115" y="7"/>
                </a:lnTo>
                <a:lnTo>
                  <a:pt x="108" y="4"/>
                </a:lnTo>
                <a:lnTo>
                  <a:pt x="100" y="2"/>
                </a:lnTo>
                <a:lnTo>
                  <a:pt x="93" y="1"/>
                </a:lnTo>
                <a:lnTo>
                  <a:pt x="86" y="0"/>
                </a:lnTo>
                <a:lnTo>
                  <a:pt x="78" y="0"/>
                </a:lnTo>
                <a:lnTo>
                  <a:pt x="70" y="0"/>
                </a:lnTo>
                <a:lnTo>
                  <a:pt x="63" y="0"/>
                </a:lnTo>
                <a:lnTo>
                  <a:pt x="55" y="1"/>
                </a:lnTo>
                <a:lnTo>
                  <a:pt x="48" y="2"/>
                </a:lnTo>
                <a:lnTo>
                  <a:pt x="41" y="4"/>
                </a:lnTo>
                <a:lnTo>
                  <a:pt x="33" y="7"/>
                </a:lnTo>
                <a:lnTo>
                  <a:pt x="26" y="9"/>
                </a:lnTo>
                <a:lnTo>
                  <a:pt x="19" y="12"/>
                </a:lnTo>
                <a:lnTo>
                  <a:pt x="13" y="16"/>
                </a:lnTo>
                <a:lnTo>
                  <a:pt x="6" y="20"/>
                </a:lnTo>
                <a:lnTo>
                  <a:pt x="0" y="24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433848" y="745914"/>
            <a:ext cx="124094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692611" y="745914"/>
            <a:ext cx="0" cy="89314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2589662" y="745914"/>
            <a:ext cx="0" cy="89314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518978" y="745914"/>
            <a:ext cx="0" cy="89314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3416030" y="745914"/>
            <a:ext cx="0" cy="89314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22" name="Straight Connector 21"/>
          <p:cNvCxnSpPr/>
          <p:nvPr/>
        </p:nvCxnSpPr>
        <p:spPr>
          <a:xfrm>
            <a:off x="3051009" y="699109"/>
            <a:ext cx="0" cy="1029714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28659" y="2031653"/>
            <a:ext cx="975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41333" y="171816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M16</a:t>
            </a:r>
            <a:endParaRPr lang="en-IN" sz="1400" dirty="0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2439205" y="4080655"/>
            <a:ext cx="115733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V="1">
            <a:off x="3596542" y="3501008"/>
            <a:ext cx="0" cy="579647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V="1">
            <a:off x="2439205" y="3501008"/>
            <a:ext cx="0" cy="579647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5" name="Freeform 24"/>
          <p:cNvSpPr>
            <a:spLocks/>
          </p:cNvSpPr>
          <p:nvPr/>
        </p:nvSpPr>
        <p:spPr bwMode="auto">
          <a:xfrm>
            <a:off x="2729029" y="3414844"/>
            <a:ext cx="577690" cy="86164"/>
          </a:xfrm>
          <a:custGeom>
            <a:avLst/>
            <a:gdLst>
              <a:gd name="T0" fmla="*/ 295 w 295"/>
              <a:gd name="T1" fmla="*/ 44 h 44"/>
              <a:gd name="T2" fmla="*/ 288 w 295"/>
              <a:gd name="T3" fmla="*/ 40 h 44"/>
              <a:gd name="T4" fmla="*/ 281 w 295"/>
              <a:gd name="T5" fmla="*/ 35 h 44"/>
              <a:gd name="T6" fmla="*/ 273 w 295"/>
              <a:gd name="T7" fmla="*/ 31 h 44"/>
              <a:gd name="T8" fmla="*/ 265 w 295"/>
              <a:gd name="T9" fmla="*/ 27 h 44"/>
              <a:gd name="T10" fmla="*/ 258 w 295"/>
              <a:gd name="T11" fmla="*/ 23 h 44"/>
              <a:gd name="T12" fmla="*/ 250 w 295"/>
              <a:gd name="T13" fmla="*/ 20 h 44"/>
              <a:gd name="T14" fmla="*/ 241 w 295"/>
              <a:gd name="T15" fmla="*/ 17 h 44"/>
              <a:gd name="T16" fmla="*/ 233 w 295"/>
              <a:gd name="T17" fmla="*/ 14 h 44"/>
              <a:gd name="T18" fmla="*/ 225 w 295"/>
              <a:gd name="T19" fmla="*/ 11 h 44"/>
              <a:gd name="T20" fmla="*/ 216 w 295"/>
              <a:gd name="T21" fmla="*/ 9 h 44"/>
              <a:gd name="T22" fmla="*/ 208 w 295"/>
              <a:gd name="T23" fmla="*/ 7 h 44"/>
              <a:gd name="T24" fmla="*/ 199 w 295"/>
              <a:gd name="T25" fmla="*/ 5 h 44"/>
              <a:gd name="T26" fmla="*/ 191 w 295"/>
              <a:gd name="T27" fmla="*/ 3 h 44"/>
              <a:gd name="T28" fmla="*/ 182 w 295"/>
              <a:gd name="T29" fmla="*/ 2 h 44"/>
              <a:gd name="T30" fmla="*/ 174 w 295"/>
              <a:gd name="T31" fmla="*/ 1 h 44"/>
              <a:gd name="T32" fmla="*/ 165 w 295"/>
              <a:gd name="T33" fmla="*/ 0 h 44"/>
              <a:gd name="T34" fmla="*/ 156 w 295"/>
              <a:gd name="T35" fmla="*/ 0 h 44"/>
              <a:gd name="T36" fmla="*/ 147 w 295"/>
              <a:gd name="T37" fmla="*/ 0 h 44"/>
              <a:gd name="T38" fmla="*/ 139 w 295"/>
              <a:gd name="T39" fmla="*/ 0 h 44"/>
              <a:gd name="T40" fmla="*/ 130 w 295"/>
              <a:gd name="T41" fmla="*/ 0 h 44"/>
              <a:gd name="T42" fmla="*/ 121 w 295"/>
              <a:gd name="T43" fmla="*/ 1 h 44"/>
              <a:gd name="T44" fmla="*/ 113 w 295"/>
              <a:gd name="T45" fmla="*/ 2 h 44"/>
              <a:gd name="T46" fmla="*/ 104 w 295"/>
              <a:gd name="T47" fmla="*/ 3 h 44"/>
              <a:gd name="T48" fmla="*/ 96 w 295"/>
              <a:gd name="T49" fmla="*/ 5 h 44"/>
              <a:gd name="T50" fmla="*/ 87 w 295"/>
              <a:gd name="T51" fmla="*/ 7 h 44"/>
              <a:gd name="T52" fmla="*/ 79 w 295"/>
              <a:gd name="T53" fmla="*/ 9 h 44"/>
              <a:gd name="T54" fmla="*/ 70 w 295"/>
              <a:gd name="T55" fmla="*/ 11 h 44"/>
              <a:gd name="T56" fmla="*/ 62 w 295"/>
              <a:gd name="T57" fmla="*/ 14 h 44"/>
              <a:gd name="T58" fmla="*/ 54 w 295"/>
              <a:gd name="T59" fmla="*/ 17 h 44"/>
              <a:gd name="T60" fmla="*/ 46 w 295"/>
              <a:gd name="T61" fmla="*/ 20 h 44"/>
              <a:gd name="T62" fmla="*/ 38 w 295"/>
              <a:gd name="T63" fmla="*/ 23 h 44"/>
              <a:gd name="T64" fmla="*/ 30 w 295"/>
              <a:gd name="T65" fmla="*/ 27 h 44"/>
              <a:gd name="T66" fmla="*/ 22 w 295"/>
              <a:gd name="T67" fmla="*/ 31 h 44"/>
              <a:gd name="T68" fmla="*/ 14 w 295"/>
              <a:gd name="T69" fmla="*/ 35 h 44"/>
              <a:gd name="T70" fmla="*/ 7 w 295"/>
              <a:gd name="T71" fmla="*/ 40 h 44"/>
              <a:gd name="T72" fmla="*/ 0 w 295"/>
              <a:gd name="T7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5" h="44">
                <a:moveTo>
                  <a:pt x="295" y="44"/>
                </a:moveTo>
                <a:lnTo>
                  <a:pt x="288" y="40"/>
                </a:lnTo>
                <a:lnTo>
                  <a:pt x="281" y="35"/>
                </a:lnTo>
                <a:lnTo>
                  <a:pt x="273" y="31"/>
                </a:lnTo>
                <a:lnTo>
                  <a:pt x="265" y="27"/>
                </a:lnTo>
                <a:lnTo>
                  <a:pt x="258" y="23"/>
                </a:lnTo>
                <a:lnTo>
                  <a:pt x="250" y="20"/>
                </a:lnTo>
                <a:lnTo>
                  <a:pt x="241" y="17"/>
                </a:lnTo>
                <a:lnTo>
                  <a:pt x="233" y="14"/>
                </a:lnTo>
                <a:lnTo>
                  <a:pt x="225" y="11"/>
                </a:lnTo>
                <a:lnTo>
                  <a:pt x="216" y="9"/>
                </a:lnTo>
                <a:lnTo>
                  <a:pt x="208" y="7"/>
                </a:lnTo>
                <a:lnTo>
                  <a:pt x="199" y="5"/>
                </a:lnTo>
                <a:lnTo>
                  <a:pt x="191" y="3"/>
                </a:lnTo>
                <a:lnTo>
                  <a:pt x="182" y="2"/>
                </a:lnTo>
                <a:lnTo>
                  <a:pt x="174" y="1"/>
                </a:lnTo>
                <a:lnTo>
                  <a:pt x="165" y="0"/>
                </a:lnTo>
                <a:lnTo>
                  <a:pt x="156" y="0"/>
                </a:lnTo>
                <a:lnTo>
                  <a:pt x="147" y="0"/>
                </a:lnTo>
                <a:lnTo>
                  <a:pt x="139" y="0"/>
                </a:lnTo>
                <a:lnTo>
                  <a:pt x="130" y="0"/>
                </a:lnTo>
                <a:lnTo>
                  <a:pt x="121" y="1"/>
                </a:lnTo>
                <a:lnTo>
                  <a:pt x="113" y="2"/>
                </a:lnTo>
                <a:lnTo>
                  <a:pt x="104" y="3"/>
                </a:lnTo>
                <a:lnTo>
                  <a:pt x="96" y="5"/>
                </a:lnTo>
                <a:lnTo>
                  <a:pt x="87" y="7"/>
                </a:lnTo>
                <a:lnTo>
                  <a:pt x="79" y="9"/>
                </a:lnTo>
                <a:lnTo>
                  <a:pt x="70" y="11"/>
                </a:lnTo>
                <a:lnTo>
                  <a:pt x="62" y="14"/>
                </a:lnTo>
                <a:lnTo>
                  <a:pt x="54" y="17"/>
                </a:lnTo>
                <a:lnTo>
                  <a:pt x="46" y="20"/>
                </a:lnTo>
                <a:lnTo>
                  <a:pt x="38" y="23"/>
                </a:lnTo>
                <a:lnTo>
                  <a:pt x="30" y="27"/>
                </a:lnTo>
                <a:lnTo>
                  <a:pt x="22" y="31"/>
                </a:lnTo>
                <a:lnTo>
                  <a:pt x="14" y="35"/>
                </a:lnTo>
                <a:lnTo>
                  <a:pt x="7" y="40"/>
                </a:lnTo>
                <a:lnTo>
                  <a:pt x="0" y="44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3306718" y="3414844"/>
            <a:ext cx="289824" cy="86164"/>
          </a:xfrm>
          <a:custGeom>
            <a:avLst/>
            <a:gdLst>
              <a:gd name="T0" fmla="*/ 148 w 148"/>
              <a:gd name="T1" fmla="*/ 44 h 44"/>
              <a:gd name="T2" fmla="*/ 146 w 148"/>
              <a:gd name="T3" fmla="*/ 40 h 44"/>
              <a:gd name="T4" fmla="*/ 143 w 148"/>
              <a:gd name="T5" fmla="*/ 36 h 44"/>
              <a:gd name="T6" fmla="*/ 141 w 148"/>
              <a:gd name="T7" fmla="*/ 32 h 44"/>
              <a:gd name="T8" fmla="*/ 137 w 148"/>
              <a:gd name="T9" fmla="*/ 28 h 44"/>
              <a:gd name="T10" fmla="*/ 134 w 148"/>
              <a:gd name="T11" fmla="*/ 25 h 44"/>
              <a:gd name="T12" fmla="*/ 131 w 148"/>
              <a:gd name="T13" fmla="*/ 21 h 44"/>
              <a:gd name="T14" fmla="*/ 127 w 148"/>
              <a:gd name="T15" fmla="*/ 18 h 44"/>
              <a:gd name="T16" fmla="*/ 123 w 148"/>
              <a:gd name="T17" fmla="*/ 15 h 44"/>
              <a:gd name="T18" fmla="*/ 119 w 148"/>
              <a:gd name="T19" fmla="*/ 12 h 44"/>
              <a:gd name="T20" fmla="*/ 115 w 148"/>
              <a:gd name="T21" fmla="*/ 10 h 44"/>
              <a:gd name="T22" fmla="*/ 110 w 148"/>
              <a:gd name="T23" fmla="*/ 8 h 44"/>
              <a:gd name="T24" fmla="*/ 106 w 148"/>
              <a:gd name="T25" fmla="*/ 6 h 44"/>
              <a:gd name="T26" fmla="*/ 101 w 148"/>
              <a:gd name="T27" fmla="*/ 4 h 44"/>
              <a:gd name="T28" fmla="*/ 96 w 148"/>
              <a:gd name="T29" fmla="*/ 2 h 44"/>
              <a:gd name="T30" fmla="*/ 92 w 148"/>
              <a:gd name="T31" fmla="*/ 1 h 44"/>
              <a:gd name="T32" fmla="*/ 87 w 148"/>
              <a:gd name="T33" fmla="*/ 1 h 44"/>
              <a:gd name="T34" fmla="*/ 82 w 148"/>
              <a:gd name="T35" fmla="*/ 0 h 44"/>
              <a:gd name="T36" fmla="*/ 77 w 148"/>
              <a:gd name="T37" fmla="*/ 0 h 44"/>
              <a:gd name="T38" fmla="*/ 72 w 148"/>
              <a:gd name="T39" fmla="*/ 0 h 44"/>
              <a:gd name="T40" fmla="*/ 67 w 148"/>
              <a:gd name="T41" fmla="*/ 0 h 44"/>
              <a:gd name="T42" fmla="*/ 62 w 148"/>
              <a:gd name="T43" fmla="*/ 1 h 44"/>
              <a:gd name="T44" fmla="*/ 57 w 148"/>
              <a:gd name="T45" fmla="*/ 1 h 44"/>
              <a:gd name="T46" fmla="*/ 53 w 148"/>
              <a:gd name="T47" fmla="*/ 2 h 44"/>
              <a:gd name="T48" fmla="*/ 48 w 148"/>
              <a:gd name="T49" fmla="*/ 4 h 44"/>
              <a:gd name="T50" fmla="*/ 43 w 148"/>
              <a:gd name="T51" fmla="*/ 6 h 44"/>
              <a:gd name="T52" fmla="*/ 39 w 148"/>
              <a:gd name="T53" fmla="*/ 8 h 44"/>
              <a:gd name="T54" fmla="*/ 35 w 148"/>
              <a:gd name="T55" fmla="*/ 10 h 44"/>
              <a:gd name="T56" fmla="*/ 30 w 148"/>
              <a:gd name="T57" fmla="*/ 12 h 44"/>
              <a:gd name="T58" fmla="*/ 26 w 148"/>
              <a:gd name="T59" fmla="*/ 15 h 44"/>
              <a:gd name="T60" fmla="*/ 22 w 148"/>
              <a:gd name="T61" fmla="*/ 18 h 44"/>
              <a:gd name="T62" fmla="*/ 18 w 148"/>
              <a:gd name="T63" fmla="*/ 21 h 44"/>
              <a:gd name="T64" fmla="*/ 15 w 148"/>
              <a:gd name="T65" fmla="*/ 25 h 44"/>
              <a:gd name="T66" fmla="*/ 12 w 148"/>
              <a:gd name="T67" fmla="*/ 28 h 44"/>
              <a:gd name="T68" fmla="*/ 8 w 148"/>
              <a:gd name="T69" fmla="*/ 32 h 44"/>
              <a:gd name="T70" fmla="*/ 6 w 148"/>
              <a:gd name="T71" fmla="*/ 36 h 44"/>
              <a:gd name="T72" fmla="*/ 3 w 148"/>
              <a:gd name="T73" fmla="*/ 40 h 44"/>
              <a:gd name="T74" fmla="*/ 0 w 148"/>
              <a:gd name="T7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44">
                <a:moveTo>
                  <a:pt x="148" y="44"/>
                </a:moveTo>
                <a:lnTo>
                  <a:pt x="146" y="40"/>
                </a:lnTo>
                <a:lnTo>
                  <a:pt x="143" y="36"/>
                </a:lnTo>
                <a:lnTo>
                  <a:pt x="141" y="32"/>
                </a:lnTo>
                <a:lnTo>
                  <a:pt x="137" y="28"/>
                </a:lnTo>
                <a:lnTo>
                  <a:pt x="134" y="25"/>
                </a:lnTo>
                <a:lnTo>
                  <a:pt x="131" y="21"/>
                </a:lnTo>
                <a:lnTo>
                  <a:pt x="127" y="18"/>
                </a:lnTo>
                <a:lnTo>
                  <a:pt x="123" y="15"/>
                </a:lnTo>
                <a:lnTo>
                  <a:pt x="119" y="12"/>
                </a:lnTo>
                <a:lnTo>
                  <a:pt x="115" y="10"/>
                </a:lnTo>
                <a:lnTo>
                  <a:pt x="110" y="8"/>
                </a:lnTo>
                <a:lnTo>
                  <a:pt x="106" y="6"/>
                </a:lnTo>
                <a:lnTo>
                  <a:pt x="101" y="4"/>
                </a:lnTo>
                <a:lnTo>
                  <a:pt x="96" y="2"/>
                </a:lnTo>
                <a:lnTo>
                  <a:pt x="92" y="1"/>
                </a:lnTo>
                <a:lnTo>
                  <a:pt x="87" y="1"/>
                </a:lnTo>
                <a:lnTo>
                  <a:pt x="82" y="0"/>
                </a:lnTo>
                <a:lnTo>
                  <a:pt x="77" y="0"/>
                </a:lnTo>
                <a:lnTo>
                  <a:pt x="72" y="0"/>
                </a:lnTo>
                <a:lnTo>
                  <a:pt x="67" y="0"/>
                </a:lnTo>
                <a:lnTo>
                  <a:pt x="62" y="1"/>
                </a:lnTo>
                <a:lnTo>
                  <a:pt x="57" y="1"/>
                </a:lnTo>
                <a:lnTo>
                  <a:pt x="53" y="2"/>
                </a:lnTo>
                <a:lnTo>
                  <a:pt x="48" y="4"/>
                </a:lnTo>
                <a:lnTo>
                  <a:pt x="43" y="6"/>
                </a:lnTo>
                <a:lnTo>
                  <a:pt x="39" y="8"/>
                </a:lnTo>
                <a:lnTo>
                  <a:pt x="35" y="10"/>
                </a:lnTo>
                <a:lnTo>
                  <a:pt x="30" y="12"/>
                </a:lnTo>
                <a:lnTo>
                  <a:pt x="26" y="15"/>
                </a:lnTo>
                <a:lnTo>
                  <a:pt x="22" y="18"/>
                </a:lnTo>
                <a:lnTo>
                  <a:pt x="18" y="21"/>
                </a:lnTo>
                <a:lnTo>
                  <a:pt x="15" y="25"/>
                </a:lnTo>
                <a:lnTo>
                  <a:pt x="12" y="28"/>
                </a:lnTo>
                <a:lnTo>
                  <a:pt x="8" y="32"/>
                </a:lnTo>
                <a:lnTo>
                  <a:pt x="6" y="36"/>
                </a:lnTo>
                <a:lnTo>
                  <a:pt x="3" y="40"/>
                </a:lnTo>
                <a:lnTo>
                  <a:pt x="0" y="44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7" name="Freeform 26"/>
          <p:cNvSpPr>
            <a:spLocks/>
          </p:cNvSpPr>
          <p:nvPr/>
        </p:nvSpPr>
        <p:spPr bwMode="auto">
          <a:xfrm>
            <a:off x="2439205" y="3414844"/>
            <a:ext cx="289824" cy="86164"/>
          </a:xfrm>
          <a:custGeom>
            <a:avLst/>
            <a:gdLst>
              <a:gd name="T0" fmla="*/ 148 w 148"/>
              <a:gd name="T1" fmla="*/ 44 h 44"/>
              <a:gd name="T2" fmla="*/ 145 w 148"/>
              <a:gd name="T3" fmla="*/ 40 h 44"/>
              <a:gd name="T4" fmla="*/ 142 w 148"/>
              <a:gd name="T5" fmla="*/ 36 h 44"/>
              <a:gd name="T6" fmla="*/ 140 w 148"/>
              <a:gd name="T7" fmla="*/ 32 h 44"/>
              <a:gd name="T8" fmla="*/ 136 w 148"/>
              <a:gd name="T9" fmla="*/ 28 h 44"/>
              <a:gd name="T10" fmla="*/ 133 w 148"/>
              <a:gd name="T11" fmla="*/ 25 h 44"/>
              <a:gd name="T12" fmla="*/ 130 w 148"/>
              <a:gd name="T13" fmla="*/ 21 h 44"/>
              <a:gd name="T14" fmla="*/ 126 w 148"/>
              <a:gd name="T15" fmla="*/ 18 h 44"/>
              <a:gd name="T16" fmla="*/ 122 w 148"/>
              <a:gd name="T17" fmla="*/ 15 h 44"/>
              <a:gd name="T18" fmla="*/ 118 w 148"/>
              <a:gd name="T19" fmla="*/ 12 h 44"/>
              <a:gd name="T20" fmla="*/ 114 w 148"/>
              <a:gd name="T21" fmla="*/ 10 h 44"/>
              <a:gd name="T22" fmla="*/ 109 w 148"/>
              <a:gd name="T23" fmla="*/ 8 h 44"/>
              <a:gd name="T24" fmla="*/ 105 w 148"/>
              <a:gd name="T25" fmla="*/ 6 h 44"/>
              <a:gd name="T26" fmla="*/ 100 w 148"/>
              <a:gd name="T27" fmla="*/ 4 h 44"/>
              <a:gd name="T28" fmla="*/ 95 w 148"/>
              <a:gd name="T29" fmla="*/ 2 h 44"/>
              <a:gd name="T30" fmla="*/ 91 w 148"/>
              <a:gd name="T31" fmla="*/ 1 h 44"/>
              <a:gd name="T32" fmla="*/ 86 w 148"/>
              <a:gd name="T33" fmla="*/ 1 h 44"/>
              <a:gd name="T34" fmla="*/ 81 w 148"/>
              <a:gd name="T35" fmla="*/ 0 h 44"/>
              <a:gd name="T36" fmla="*/ 76 w 148"/>
              <a:gd name="T37" fmla="*/ 0 h 44"/>
              <a:gd name="T38" fmla="*/ 71 w 148"/>
              <a:gd name="T39" fmla="*/ 0 h 44"/>
              <a:gd name="T40" fmla="*/ 66 w 148"/>
              <a:gd name="T41" fmla="*/ 0 h 44"/>
              <a:gd name="T42" fmla="*/ 61 w 148"/>
              <a:gd name="T43" fmla="*/ 1 h 44"/>
              <a:gd name="T44" fmla="*/ 56 w 148"/>
              <a:gd name="T45" fmla="*/ 1 h 44"/>
              <a:gd name="T46" fmla="*/ 52 w 148"/>
              <a:gd name="T47" fmla="*/ 2 h 44"/>
              <a:gd name="T48" fmla="*/ 47 w 148"/>
              <a:gd name="T49" fmla="*/ 4 h 44"/>
              <a:gd name="T50" fmla="*/ 42 w 148"/>
              <a:gd name="T51" fmla="*/ 6 h 44"/>
              <a:gd name="T52" fmla="*/ 38 w 148"/>
              <a:gd name="T53" fmla="*/ 8 h 44"/>
              <a:gd name="T54" fmla="*/ 33 w 148"/>
              <a:gd name="T55" fmla="*/ 10 h 44"/>
              <a:gd name="T56" fmla="*/ 29 w 148"/>
              <a:gd name="T57" fmla="*/ 12 h 44"/>
              <a:gd name="T58" fmla="*/ 25 w 148"/>
              <a:gd name="T59" fmla="*/ 15 h 44"/>
              <a:gd name="T60" fmla="*/ 21 w 148"/>
              <a:gd name="T61" fmla="*/ 18 h 44"/>
              <a:gd name="T62" fmla="*/ 18 w 148"/>
              <a:gd name="T63" fmla="*/ 21 h 44"/>
              <a:gd name="T64" fmla="*/ 14 w 148"/>
              <a:gd name="T65" fmla="*/ 25 h 44"/>
              <a:gd name="T66" fmla="*/ 11 w 148"/>
              <a:gd name="T67" fmla="*/ 28 h 44"/>
              <a:gd name="T68" fmla="*/ 7 w 148"/>
              <a:gd name="T69" fmla="*/ 32 h 44"/>
              <a:gd name="T70" fmla="*/ 5 w 148"/>
              <a:gd name="T71" fmla="*/ 36 h 44"/>
              <a:gd name="T72" fmla="*/ 2 w 148"/>
              <a:gd name="T73" fmla="*/ 40 h 44"/>
              <a:gd name="T74" fmla="*/ 0 w 148"/>
              <a:gd name="T7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44">
                <a:moveTo>
                  <a:pt x="148" y="44"/>
                </a:moveTo>
                <a:lnTo>
                  <a:pt x="145" y="40"/>
                </a:lnTo>
                <a:lnTo>
                  <a:pt x="142" y="36"/>
                </a:lnTo>
                <a:lnTo>
                  <a:pt x="140" y="32"/>
                </a:lnTo>
                <a:lnTo>
                  <a:pt x="136" y="28"/>
                </a:lnTo>
                <a:lnTo>
                  <a:pt x="133" y="25"/>
                </a:lnTo>
                <a:lnTo>
                  <a:pt x="130" y="21"/>
                </a:lnTo>
                <a:lnTo>
                  <a:pt x="126" y="18"/>
                </a:lnTo>
                <a:lnTo>
                  <a:pt x="122" y="15"/>
                </a:lnTo>
                <a:lnTo>
                  <a:pt x="118" y="12"/>
                </a:lnTo>
                <a:lnTo>
                  <a:pt x="114" y="10"/>
                </a:lnTo>
                <a:lnTo>
                  <a:pt x="109" y="8"/>
                </a:lnTo>
                <a:lnTo>
                  <a:pt x="105" y="6"/>
                </a:lnTo>
                <a:lnTo>
                  <a:pt x="100" y="4"/>
                </a:lnTo>
                <a:lnTo>
                  <a:pt x="95" y="2"/>
                </a:lnTo>
                <a:lnTo>
                  <a:pt x="91" y="1"/>
                </a:lnTo>
                <a:lnTo>
                  <a:pt x="86" y="1"/>
                </a:lnTo>
                <a:lnTo>
                  <a:pt x="81" y="0"/>
                </a:lnTo>
                <a:lnTo>
                  <a:pt x="76" y="0"/>
                </a:lnTo>
                <a:lnTo>
                  <a:pt x="71" y="0"/>
                </a:lnTo>
                <a:lnTo>
                  <a:pt x="66" y="0"/>
                </a:lnTo>
                <a:lnTo>
                  <a:pt x="61" y="1"/>
                </a:lnTo>
                <a:lnTo>
                  <a:pt x="56" y="1"/>
                </a:lnTo>
                <a:lnTo>
                  <a:pt x="52" y="2"/>
                </a:lnTo>
                <a:lnTo>
                  <a:pt x="47" y="4"/>
                </a:lnTo>
                <a:lnTo>
                  <a:pt x="42" y="6"/>
                </a:lnTo>
                <a:lnTo>
                  <a:pt x="38" y="8"/>
                </a:lnTo>
                <a:lnTo>
                  <a:pt x="33" y="10"/>
                </a:lnTo>
                <a:lnTo>
                  <a:pt x="29" y="12"/>
                </a:lnTo>
                <a:lnTo>
                  <a:pt x="25" y="15"/>
                </a:lnTo>
                <a:lnTo>
                  <a:pt x="21" y="18"/>
                </a:lnTo>
                <a:lnTo>
                  <a:pt x="18" y="21"/>
                </a:lnTo>
                <a:lnTo>
                  <a:pt x="14" y="25"/>
                </a:lnTo>
                <a:lnTo>
                  <a:pt x="11" y="28"/>
                </a:lnTo>
                <a:lnTo>
                  <a:pt x="7" y="32"/>
                </a:lnTo>
                <a:lnTo>
                  <a:pt x="5" y="36"/>
                </a:lnTo>
                <a:lnTo>
                  <a:pt x="2" y="40"/>
                </a:lnTo>
                <a:lnTo>
                  <a:pt x="0" y="44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2584117" y="3414844"/>
            <a:ext cx="8675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2729029" y="3501008"/>
            <a:ext cx="0" cy="579647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3306718" y="3501008"/>
            <a:ext cx="0" cy="579647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V="1">
            <a:off x="2785819" y="3414844"/>
            <a:ext cx="0" cy="66581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 flipV="1">
            <a:off x="2670281" y="3414844"/>
            <a:ext cx="0" cy="66581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 flipV="1">
            <a:off x="3365466" y="3414844"/>
            <a:ext cx="0" cy="66581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V="1">
            <a:off x="3249928" y="3414844"/>
            <a:ext cx="0" cy="66581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46" name="Straight Connector 45"/>
          <p:cNvCxnSpPr/>
          <p:nvPr/>
        </p:nvCxnSpPr>
        <p:spPr>
          <a:xfrm>
            <a:off x="3020478" y="3296621"/>
            <a:ext cx="0" cy="936104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239370" y="4087711"/>
            <a:ext cx="392595" cy="3925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628659" y="4474595"/>
            <a:ext cx="9755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44639" y="416681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M10</a:t>
            </a:r>
            <a:endParaRPr lang="en-IN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23" t="74405" r="58246" b="19494"/>
          <a:stretch/>
        </p:blipFill>
        <p:spPr>
          <a:xfrm>
            <a:off x="5796136" y="812691"/>
            <a:ext cx="2500806" cy="893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676" t="31697" r="13924" b="60982"/>
          <a:stretch/>
        </p:blipFill>
        <p:spPr>
          <a:xfrm>
            <a:off x="5796136" y="2515560"/>
            <a:ext cx="2448496" cy="113007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312391" y="2110414"/>
            <a:ext cx="1430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  NUT (MS)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278232" y="4625320"/>
            <a:ext cx="1430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  NUT (MS)</a:t>
            </a:r>
            <a:endParaRPr lang="en-US" dirty="0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flipV="1">
            <a:off x="2771800" y="3414844"/>
            <a:ext cx="0" cy="66581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2656262" y="3414844"/>
            <a:ext cx="0" cy="66581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4" name="TextBox 53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Feed Check Valve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701806" y="6020224"/>
            <a:ext cx="432984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IV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 AND ASSEMBLY DRAWINGS: EXAMPLE III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4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569</Words>
  <Application>Microsoft Office PowerPoint</Application>
  <PresentationFormat>On-screen Show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ME 251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International Tolerance Grade (IT Grade)</vt:lpstr>
      <vt:lpstr>Slide 15</vt:lpstr>
      <vt:lpstr>Tolerance grades for different machining processes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101 Think and Analyze</dc:title>
  <dc:creator>Saxena Anupan</dc:creator>
  <cp:lastModifiedBy>admin</cp:lastModifiedBy>
  <cp:revision>466</cp:revision>
  <dcterms:created xsi:type="dcterms:W3CDTF">2012-07-31T10:12:40Z</dcterms:created>
  <dcterms:modified xsi:type="dcterms:W3CDTF">2018-08-29T09:35:10Z</dcterms:modified>
</cp:coreProperties>
</file>