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26" r:id="rId4"/>
    <p:sldId id="327" r:id="rId5"/>
    <p:sldId id="311" r:id="rId6"/>
    <p:sldId id="312" r:id="rId7"/>
    <p:sldId id="313" r:id="rId8"/>
    <p:sldId id="328" r:id="rId9"/>
    <p:sldId id="329" r:id="rId10"/>
    <p:sldId id="330" r:id="rId11"/>
    <p:sldId id="331" r:id="rId12"/>
    <p:sldId id="314" r:id="rId13"/>
    <p:sldId id="315" r:id="rId14"/>
    <p:sldId id="332" r:id="rId15"/>
    <p:sldId id="316" r:id="rId16"/>
    <p:sldId id="335" r:id="rId17"/>
    <p:sldId id="338" r:id="rId18"/>
    <p:sldId id="334" r:id="rId19"/>
    <p:sldId id="337" r:id="rId20"/>
    <p:sldId id="339" r:id="rId21"/>
    <p:sldId id="340" r:id="rId22"/>
    <p:sldId id="341" r:id="rId23"/>
    <p:sldId id="343" r:id="rId24"/>
    <p:sldId id="342" r:id="rId25"/>
    <p:sldId id="34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8" autoAdjust="0"/>
    <p:restoredTop sz="94660"/>
  </p:normalViewPr>
  <p:slideViewPr>
    <p:cSldViewPr>
      <p:cViewPr varScale="1">
        <p:scale>
          <a:sx n="110" d="100"/>
          <a:sy n="110" d="100"/>
        </p:scale>
        <p:origin x="184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7EDB-6279-473C-9840-6A4E456B0DB0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1A-3274-472F-9E11-493767AB90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2000" y="63000"/>
            <a:ext cx="9000000" cy="67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8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87EDB-6279-473C-9840-6A4E456B0DB0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B1A-3274-472F-9E11-493767AB90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2000" y="63000"/>
            <a:ext cx="9000000" cy="673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941646" y="5988576"/>
            <a:ext cx="2068194" cy="7386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ANUPAM SAXENA</a:t>
            </a:r>
          </a:p>
          <a:p>
            <a:pPr algn="ctr"/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ME 251 LECTURE  VIII</a:t>
            </a:r>
          </a:p>
          <a:p>
            <a:pPr algn="ctr"/>
            <a:r>
              <a:rPr lang="en-US" sz="1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GEARS</a:t>
            </a:r>
            <a:endParaRPr lang="en-US" sz="1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1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7EDB-6279-473C-9840-6A4E456B0DB0}" type="datetimeFigureOut">
              <a:rPr lang="en-US" smtClean="0"/>
              <a:pPr/>
              <a:t>10/3/2018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3EB1A-3274-472F-9E11-493767AB9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vel_gear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hyperlink" Target="http://www.speedreducer.org/worm-reducers.htm" TargetMode="External"/><Relationship Id="rId4" Type="http://schemas.openxmlformats.org/officeDocument/2006/relationships/hyperlink" Target="https://makeagif.com/gif/bevel-gear-animation-4_7N4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en.wikipedia.org/wiki/Rack_and_pin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hodhganga.inflibnet.ac.in/bitstream/10603/29407/8/08_chapter3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yondmech.com/pro-e/cad-topic-6.htm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archindia.com/epoxy-cold-welding-compound.ph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(mechanical)" TargetMode="External"/><Relationship Id="rId7" Type="http://schemas.openxmlformats.org/officeDocument/2006/relationships/hyperlink" Target="http://sf.co.ua/id101135" TargetMode="External"/><Relationship Id="rId2" Type="http://schemas.openxmlformats.org/officeDocument/2006/relationships/hyperlink" Target="https://en.wikipedia.org/wiki/Rotat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s://en.wikipedia.org/wiki/Torqu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.gif"/><Relationship Id="rId7" Type="http://schemas.openxmlformats.org/officeDocument/2006/relationships/hyperlink" Target="https://makeagif.com/gif/bevel-gear-animation-4_7N4e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ence.howstuffworks.com/transport/engines-equipment/gear3.htm" TargetMode="External"/><Relationship Id="rId5" Type="http://schemas.openxmlformats.org/officeDocument/2006/relationships/hyperlink" Target="https://grabcad.com/library/spur-gear-pair-1" TargetMode="External"/><Relationship Id="rId4" Type="http://schemas.openxmlformats.org/officeDocument/2006/relationships/image" Target="../media/image5.gif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en.wikipedia.org/wiki/Ma_Jun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s://en.wikipedia.org/wiki/Antikythera_mechanis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hina" TargetMode="External"/><Relationship Id="rId5" Type="http://schemas.openxmlformats.org/officeDocument/2006/relationships/hyperlink" Target="https://en.wikipedia.org/wiki/Clock" TargetMode="External"/><Relationship Id="rId4" Type="http://schemas.openxmlformats.org/officeDocument/2006/relationships/hyperlink" Target="https://en.wikipedia.org/wiki/South-pointing_chariot" TargetMode="External"/><Relationship Id="rId9" Type="http://schemas.openxmlformats.org/officeDocument/2006/relationships/hyperlink" Target="https://en.wikipedia.org/wiki/Gear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en.wikipedia.org/wiki/Worm_gear" TargetMode="External"/><Relationship Id="rId7" Type="http://schemas.openxmlformats.org/officeDocument/2006/relationships/image" Target="../media/image10.jpeg"/><Relationship Id="rId2" Type="http://schemas.openxmlformats.org/officeDocument/2006/relationships/hyperlink" Target="https://en.wikipedia.org/wiki/Al-Jazar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alisbury_cathedral_clock" TargetMode="External"/><Relationship Id="rId5" Type="http://schemas.openxmlformats.org/officeDocument/2006/relationships/hyperlink" Target="https://en.wikipedia.org/wiki/Indian_subcontinent" TargetMode="External"/><Relationship Id="rId4" Type="http://schemas.openxmlformats.org/officeDocument/2006/relationships/hyperlink" Target="https://en.wikipedia.org/wiki/Cotton_gin" TargetMode="External"/><Relationship Id="rId9" Type="http://schemas.openxmlformats.org/officeDocument/2006/relationships/hyperlink" Target="https://en.wikipedia.org/wiki/Gea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bcad.com/library/spur-gear-pair-1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://www.technomadia.com/2013/07/disassembling-and-dissecting-a-detroit-diesel-8v-7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howstuffworks.com/transport/engines-equipment/gear3.htm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agif.com/gif/bevel-gear-animation-4_7N4e" TargetMode="External"/><Relationship Id="rId2" Type="http://schemas.openxmlformats.org/officeDocument/2006/relationships/hyperlink" Target="https://en.wikipedia.org/wiki/Bevel_gea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 251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600" dirty="0" err="1" smtClean="0">
                <a:solidFill>
                  <a:schemeClr val="tx1"/>
                </a:solidFill>
              </a:rPr>
              <a:t>Anupam</a:t>
            </a:r>
            <a:r>
              <a:rPr lang="en-US" sz="4600" dirty="0" smtClean="0">
                <a:solidFill>
                  <a:schemeClr val="tx1"/>
                </a:solidFill>
              </a:rPr>
              <a:t> </a:t>
            </a:r>
            <a:r>
              <a:rPr lang="en-US" sz="4600" dirty="0" err="1" smtClean="0">
                <a:solidFill>
                  <a:schemeClr val="tx1"/>
                </a:solidFill>
              </a:rPr>
              <a:t>Saxena</a:t>
            </a:r>
            <a:endParaRPr lang="en-US" sz="4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Professor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Mechanical Engineering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Compliant and Robotic Systems Lab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Indian Institute of T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chnology Kanpur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worm gears in electric mo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571612"/>
            <a:ext cx="2249205" cy="224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2783" y="678718"/>
            <a:ext cx="2023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WORM GEARS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251023"/>
            <a:ext cx="4904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b="1" dirty="0" smtClean="0"/>
              <a:t>worm</a:t>
            </a:r>
            <a:r>
              <a:rPr lang="en-US" sz="2400" dirty="0" smtClean="0"/>
              <a:t>: a </a:t>
            </a:r>
            <a:r>
              <a:rPr lang="en-US" sz="2400" dirty="0"/>
              <a:t>gear in the form of a </a:t>
            </a:r>
            <a:r>
              <a:rPr lang="en-US" sz="2400" dirty="0" smtClean="0"/>
              <a:t>screw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worm </a:t>
            </a:r>
            <a:r>
              <a:rPr lang="en-US" sz="2400" b="1" dirty="0" smtClean="0"/>
              <a:t>gear</a:t>
            </a:r>
            <a:r>
              <a:rPr lang="en-US" sz="2400" dirty="0" smtClean="0"/>
              <a:t>: a</a:t>
            </a:r>
            <a:r>
              <a:rPr lang="en-US" sz="2400" dirty="0"/>
              <a:t> spur </a:t>
            </a:r>
            <a:r>
              <a:rPr lang="en-US" sz="2400" dirty="0" smtClean="0"/>
              <a:t>gear</a:t>
            </a:r>
          </a:p>
          <a:p>
            <a:pPr marL="342900" indent="-342900"/>
            <a:r>
              <a:rPr lang="en-US" sz="2400" dirty="0" smtClean="0"/>
              <a:t>	can </a:t>
            </a:r>
            <a:r>
              <a:rPr lang="en-US" sz="2400" dirty="0"/>
              <a:t>transfer motion </a:t>
            </a:r>
            <a:r>
              <a:rPr lang="en-US" sz="2400" dirty="0" smtClean="0"/>
              <a:t>at 90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worm </a:t>
            </a:r>
            <a:r>
              <a:rPr lang="en-US" sz="2400" dirty="0"/>
              <a:t>drive can reduce rotational speed or transmit higher torque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439" y="6144399"/>
            <a:ext cx="2537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800" dirty="0">
                <a:hlinkClick r:id="rId3"/>
              </a:rPr>
              <a:t>https://</a:t>
            </a:r>
            <a:r>
              <a:rPr lang="en-IN" sz="800" dirty="0" smtClean="0">
                <a:hlinkClick r:id="rId3"/>
              </a:rPr>
              <a:t>en.wikipedia.org/wiki/Bevel_gear</a:t>
            </a:r>
            <a:endParaRPr lang="en-IN" sz="800" dirty="0" smtClean="0"/>
          </a:p>
          <a:p>
            <a:r>
              <a:rPr lang="en-IN" sz="800" dirty="0">
                <a:hlinkClick r:id="rId4"/>
              </a:rPr>
              <a:t>https://</a:t>
            </a:r>
            <a:r>
              <a:rPr lang="en-IN" sz="800" dirty="0" smtClean="0">
                <a:hlinkClick r:id="rId4"/>
              </a:rPr>
              <a:t>makeagif.com/gif/bevel-gear-animation-4_7N4e</a:t>
            </a:r>
            <a:endParaRPr lang="en-IN" sz="800" dirty="0" smtClean="0"/>
          </a:p>
          <a:p>
            <a:r>
              <a:rPr lang="en-IN" sz="800" dirty="0">
                <a:hlinkClick r:id="rId5"/>
              </a:rPr>
              <a:t>http://</a:t>
            </a:r>
            <a:r>
              <a:rPr lang="en-IN" sz="800" dirty="0" smtClean="0">
                <a:hlinkClick r:id="rId5"/>
              </a:rPr>
              <a:t>www.speedreducer.org/worm-reducers.htm</a:t>
            </a:r>
            <a:r>
              <a:rPr lang="en-IN" sz="800" dirty="0" smtClean="0"/>
              <a:t>   </a:t>
            </a:r>
            <a:endParaRPr lang="en-IN" sz="800" dirty="0"/>
          </a:p>
        </p:txBody>
      </p:sp>
      <p:pic>
        <p:nvPicPr>
          <p:cNvPr id="7170" name="Picture 2" descr="https://upload.wikimedia.org/wikipedia/commons/thumb/c/c3/Worm_Gear.gif/220px-Worm_Gea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14290"/>
            <a:ext cx="2034032" cy="14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worm gears in electric mo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/>
          <a:stretch>
            <a:fillRect/>
          </a:stretch>
        </p:blipFill>
        <p:spPr bwMode="auto">
          <a:xfrm>
            <a:off x="6215074" y="3500438"/>
            <a:ext cx="2370473" cy="22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783" y="678718"/>
            <a:ext cx="2531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RACK AND PINION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1214422"/>
            <a:ext cx="5616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dirty="0" smtClean="0"/>
              <a:t>Type </a:t>
            </a:r>
            <a:r>
              <a:rPr lang="en-US" sz="2400" dirty="0"/>
              <a:t>of linear actuator that comprises a pair of gears which convert rotational motion into linear </a:t>
            </a:r>
            <a:r>
              <a:rPr lang="en-US" sz="2400" dirty="0" smtClean="0"/>
              <a:t>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Easiest way to convert rotation motion into linear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Commonly </a:t>
            </a:r>
            <a:r>
              <a:rPr lang="en-US" sz="2400" dirty="0"/>
              <a:t>used in the steering system of cars to convert the rotary motion of the steering wheel to the side to side motion in the wheels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86604" y="6236732"/>
            <a:ext cx="26516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00" dirty="0">
                <a:hlinkClick r:id="rId2"/>
              </a:rPr>
              <a:t>https://</a:t>
            </a:r>
            <a:r>
              <a:rPr lang="en-IN" sz="1000" dirty="0" smtClean="0">
                <a:hlinkClick r:id="rId2"/>
              </a:rPr>
              <a:t>en.wikipedia.org/wiki/Rack_and_pinion</a:t>
            </a:r>
            <a:endParaRPr lang="en-IN" sz="1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6276625" y="5368895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Lock gate controls on a canal</a:t>
            </a:r>
            <a:endParaRPr lang="en-IN" sz="1400" dirty="0"/>
          </a:p>
        </p:txBody>
      </p:sp>
      <p:pic>
        <p:nvPicPr>
          <p:cNvPr id="8194" name="Picture 2" descr="https://upload.wikimedia.org/wikipedia/commons/6/68/Rack_and_pinion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57" y="254938"/>
            <a:ext cx="2259423" cy="254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thumb/5/57/Lock_gate_cogs%2C_Montgomery_Canal_-_geograph.org.uk_-_1806427.jpg/170px-Lock_gate_cogs%2C_Montgomery_Canal_-_geograph.org.uk_-_1806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57" y="2917859"/>
            <a:ext cx="161925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Gear nomencla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595313"/>
            <a:ext cx="7966075" cy="537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1279" y="244238"/>
            <a:ext cx="264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Spur gear tooth geometry</a:t>
            </a:r>
            <a:endParaRPr lang="en-IN" b="1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042988" y="2873375"/>
            <a:ext cx="59343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1/</a:t>
            </a:r>
            <a:r>
              <a:rPr lang="en-US" altLang="en-US" dirty="0" err="1">
                <a:solidFill>
                  <a:srgbClr val="FF0000"/>
                </a:solidFill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</a:rPr>
              <a:t>d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68350" y="3900488"/>
            <a:ext cx="885179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1.25/</a:t>
            </a:r>
            <a:r>
              <a:rPr lang="en-US" altLang="en-US" dirty="0" err="1">
                <a:solidFill>
                  <a:srgbClr val="FF0000"/>
                </a:solidFill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</a:rPr>
              <a:t>d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222500" y="3886200"/>
            <a:ext cx="100219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1.571/</a:t>
            </a:r>
            <a:r>
              <a:rPr lang="en-US" altLang="en-US" dirty="0" err="1">
                <a:solidFill>
                  <a:srgbClr val="FF0000"/>
                </a:solidFill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</a:rPr>
              <a:t>d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148138" y="3062288"/>
            <a:ext cx="60305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sym typeface="Symbol" panose="05050102010706020507" pitchFamily="18" charset="2"/>
              </a:rPr>
              <a:t>/</a:t>
            </a:r>
            <a:r>
              <a:rPr lang="en-US" alt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d</a:t>
            </a:r>
            <a:endParaRPr lang="en-US" altLang="en-US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997200" y="5272088"/>
            <a:ext cx="768159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0.3/</a:t>
            </a:r>
            <a:r>
              <a:rPr lang="en-US" altLang="en-US" dirty="0" err="1">
                <a:solidFill>
                  <a:srgbClr val="FF0000"/>
                </a:solidFill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</a:rPr>
              <a:t>d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819275" y="4897438"/>
            <a:ext cx="885179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0.25/</a:t>
            </a:r>
            <a:r>
              <a:rPr lang="en-US" altLang="en-US" dirty="0" err="1">
                <a:solidFill>
                  <a:srgbClr val="FF0000"/>
                </a:solidFill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</a:rPr>
              <a:t>d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 flipV="1">
            <a:off x="4627563" y="3836988"/>
            <a:ext cx="609600" cy="2798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089525" y="4244975"/>
            <a:ext cx="86273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d=N/</a:t>
            </a:r>
            <a:r>
              <a:rPr lang="en-US" altLang="en-US" dirty="0" err="1">
                <a:solidFill>
                  <a:srgbClr val="FF0000"/>
                </a:solidFill>
              </a:rPr>
              <a:t>p</a:t>
            </a:r>
            <a:r>
              <a:rPr lang="en-US" altLang="en-US" baseline="-25000" dirty="0" err="1">
                <a:solidFill>
                  <a:srgbClr val="FF0000"/>
                </a:solidFill>
              </a:rPr>
              <a:t>d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9525" y="580038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 smtClean="0"/>
              <a:t>P</a:t>
            </a:r>
            <a:r>
              <a:rPr lang="en-US" altLang="en-US" sz="2400" baseline="-25000" dirty="0" err="1" smtClean="0"/>
              <a:t>d</a:t>
            </a:r>
            <a:r>
              <a:rPr lang="en-US" altLang="en-US" sz="2400" baseline="-25000" dirty="0" smtClean="0"/>
              <a:t>  </a:t>
            </a:r>
            <a:r>
              <a:rPr lang="en-US" altLang="en-US" sz="2400" dirty="0" smtClean="0"/>
              <a:t>- </a:t>
            </a:r>
            <a:r>
              <a:rPr lang="en-US" altLang="en-US" dirty="0" err="1" smtClean="0"/>
              <a:t>Diametral</a:t>
            </a:r>
            <a:r>
              <a:rPr lang="en-US" altLang="en-US" dirty="0" smtClean="0"/>
              <a:t> pitch </a:t>
            </a:r>
          </a:p>
          <a:p>
            <a:r>
              <a:rPr lang="en-US" altLang="en-US" dirty="0" smtClean="0"/>
              <a:t>(</a:t>
            </a:r>
            <a:r>
              <a:rPr lang="en-US" dirty="0"/>
              <a:t>number of teeth by pitch </a:t>
            </a:r>
            <a:r>
              <a:rPr lang="en-US" dirty="0" smtClean="0"/>
              <a:t>diameter)</a:t>
            </a:r>
            <a:endParaRPr lang="en-US" alt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993378" y="6300232"/>
            <a:ext cx="36341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dirty="0">
                <a:hlinkClick r:id="rId3"/>
              </a:rPr>
              <a:t>http://</a:t>
            </a:r>
            <a:r>
              <a:rPr lang="en-IN" sz="800" dirty="0" smtClean="0">
                <a:hlinkClick r:id="rId3"/>
              </a:rPr>
              <a:t>shodhganga.inflibnet.ac.in/bitstream/10603/29407/8/08_chapter3.pdf</a:t>
            </a:r>
            <a:r>
              <a:rPr lang="en-IN" sz="800" dirty="0" smtClean="0"/>
              <a:t> 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47070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volute teeth 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46739"/>
            <a:ext cx="3593719" cy="23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CC428F94-DA0C-4218-AB88-C076EFF21B3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31828"/>
            <a:ext cx="2784872" cy="639762"/>
          </a:xfrm>
        </p:spPr>
        <p:txBody>
          <a:bodyPr>
            <a:noAutofit/>
          </a:bodyPr>
          <a:lstStyle/>
          <a:p>
            <a:r>
              <a:rPr lang="en-US" sz="2000" dirty="0" smtClean="0"/>
              <a:t>Gear tooth profile- </a:t>
            </a:r>
            <a:r>
              <a:rPr lang="en-US" sz="2000" b="1" dirty="0" smtClean="0"/>
              <a:t>Involute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4111078" cy="3528392"/>
          </a:xfrm>
          <a:prstGeom prst="rect">
            <a:avLst/>
          </a:prstGeom>
        </p:spPr>
      </p:pic>
      <p:pic>
        <p:nvPicPr>
          <p:cNvPr id="1028" name="Picture 4" descr="Image result for involute gear tooth profi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1" t="634"/>
          <a:stretch/>
        </p:blipFill>
        <p:spPr bwMode="auto">
          <a:xfrm>
            <a:off x="6553200" y="257511"/>
            <a:ext cx="1800200" cy="26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1436280" y="6369278"/>
            <a:ext cx="2617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dirty="0">
                <a:hlinkClick r:id="rId5"/>
              </a:rPr>
              <a:t>http://</a:t>
            </a:r>
            <a:r>
              <a:rPr lang="en-IN" sz="800" dirty="0" smtClean="0">
                <a:hlinkClick r:id="rId5"/>
              </a:rPr>
              <a:t>www.beyondmech.com/pro-e/cad-topic-6.html</a:t>
            </a:r>
            <a:r>
              <a:rPr lang="en-IN" sz="800" dirty="0" smtClean="0"/>
              <a:t> 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0848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CC428F94-DA0C-4218-AB88-C076EFF21B3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210" y="102605"/>
            <a:ext cx="4464540" cy="639762"/>
          </a:xfrm>
        </p:spPr>
        <p:txBody>
          <a:bodyPr>
            <a:noAutofit/>
          </a:bodyPr>
          <a:lstStyle/>
          <a:p>
            <a:r>
              <a:rPr lang="en-US" sz="2000" dirty="0" smtClean="0"/>
              <a:t>How to draw: Tooth profile- Involute</a:t>
            </a:r>
            <a:endParaRPr lang="en-US" sz="2000" dirty="0"/>
          </a:p>
        </p:txBody>
      </p:sp>
      <p:sp>
        <p:nvSpPr>
          <p:cNvPr id="111" name="Freeform 110"/>
          <p:cNvSpPr/>
          <p:nvPr/>
        </p:nvSpPr>
        <p:spPr>
          <a:xfrm>
            <a:off x="991827" y="871590"/>
            <a:ext cx="7272000" cy="4825102"/>
          </a:xfrm>
          <a:custGeom>
            <a:avLst/>
            <a:gdLst>
              <a:gd name="connsiteX0" fmla="*/ 8834967 w 8834967"/>
              <a:gd name="connsiteY0" fmla="*/ 5281083 h 5867400"/>
              <a:gd name="connsiteX1" fmla="*/ 8111067 w 8834967"/>
              <a:gd name="connsiteY1" fmla="*/ 2461683 h 5867400"/>
              <a:gd name="connsiteX2" fmla="*/ 6218767 w 8834967"/>
              <a:gd name="connsiteY2" fmla="*/ 569383 h 5867400"/>
              <a:gd name="connsiteX3" fmla="*/ 3881967 w 8834967"/>
              <a:gd name="connsiteY3" fmla="*/ 10583 h 5867400"/>
              <a:gd name="connsiteX4" fmla="*/ 1799167 w 8834967"/>
              <a:gd name="connsiteY4" fmla="*/ 505883 h 5867400"/>
              <a:gd name="connsiteX5" fmla="*/ 440267 w 8834967"/>
              <a:gd name="connsiteY5" fmla="*/ 1864783 h 5867400"/>
              <a:gd name="connsiteX6" fmla="*/ 8467 w 8834967"/>
              <a:gd name="connsiteY6" fmla="*/ 3452283 h 5867400"/>
              <a:gd name="connsiteX7" fmla="*/ 389467 w 8834967"/>
              <a:gd name="connsiteY7" fmla="*/ 4785783 h 5867400"/>
              <a:gd name="connsiteX8" fmla="*/ 1189567 w 8834967"/>
              <a:gd name="connsiteY8" fmla="*/ 5611283 h 5867400"/>
              <a:gd name="connsiteX9" fmla="*/ 2065867 w 8834967"/>
              <a:gd name="connsiteY9" fmla="*/ 5852583 h 5867400"/>
              <a:gd name="connsiteX10" fmla="*/ 2662767 w 8834967"/>
              <a:gd name="connsiteY10" fmla="*/ 5700183 h 5867400"/>
              <a:gd name="connsiteX11" fmla="*/ 2929467 w 8834967"/>
              <a:gd name="connsiteY11" fmla="*/ 5420783 h 5867400"/>
              <a:gd name="connsiteX12" fmla="*/ 2942167 w 8834967"/>
              <a:gd name="connsiteY12" fmla="*/ 5293783 h 5867400"/>
              <a:gd name="connsiteX0" fmla="*/ 8834967 w 8834967"/>
              <a:gd name="connsiteY0" fmla="*/ 5281083 h 5867400"/>
              <a:gd name="connsiteX1" fmla="*/ 8111067 w 8834967"/>
              <a:gd name="connsiteY1" fmla="*/ 2474383 h 5867400"/>
              <a:gd name="connsiteX2" fmla="*/ 6218767 w 8834967"/>
              <a:gd name="connsiteY2" fmla="*/ 569383 h 5867400"/>
              <a:gd name="connsiteX3" fmla="*/ 3881967 w 8834967"/>
              <a:gd name="connsiteY3" fmla="*/ 10583 h 5867400"/>
              <a:gd name="connsiteX4" fmla="*/ 1799167 w 8834967"/>
              <a:gd name="connsiteY4" fmla="*/ 505883 h 5867400"/>
              <a:gd name="connsiteX5" fmla="*/ 440267 w 8834967"/>
              <a:gd name="connsiteY5" fmla="*/ 1864783 h 5867400"/>
              <a:gd name="connsiteX6" fmla="*/ 8467 w 8834967"/>
              <a:gd name="connsiteY6" fmla="*/ 3452283 h 5867400"/>
              <a:gd name="connsiteX7" fmla="*/ 389467 w 8834967"/>
              <a:gd name="connsiteY7" fmla="*/ 4785783 h 5867400"/>
              <a:gd name="connsiteX8" fmla="*/ 1189567 w 8834967"/>
              <a:gd name="connsiteY8" fmla="*/ 5611283 h 5867400"/>
              <a:gd name="connsiteX9" fmla="*/ 2065867 w 8834967"/>
              <a:gd name="connsiteY9" fmla="*/ 5852583 h 5867400"/>
              <a:gd name="connsiteX10" fmla="*/ 2662767 w 8834967"/>
              <a:gd name="connsiteY10" fmla="*/ 5700183 h 5867400"/>
              <a:gd name="connsiteX11" fmla="*/ 2929467 w 8834967"/>
              <a:gd name="connsiteY11" fmla="*/ 5420783 h 5867400"/>
              <a:gd name="connsiteX12" fmla="*/ 2942167 w 8834967"/>
              <a:gd name="connsiteY12" fmla="*/ 5293783 h 5867400"/>
              <a:gd name="connsiteX0" fmla="*/ 8834967 w 8834967"/>
              <a:gd name="connsiteY0" fmla="*/ 5287433 h 5873750"/>
              <a:gd name="connsiteX1" fmla="*/ 8111067 w 8834967"/>
              <a:gd name="connsiteY1" fmla="*/ 2480733 h 5873750"/>
              <a:gd name="connsiteX2" fmla="*/ 6218767 w 8834967"/>
              <a:gd name="connsiteY2" fmla="*/ 575733 h 5873750"/>
              <a:gd name="connsiteX3" fmla="*/ 3901017 w 8834967"/>
              <a:gd name="connsiteY3" fmla="*/ 10583 h 5873750"/>
              <a:gd name="connsiteX4" fmla="*/ 1799167 w 8834967"/>
              <a:gd name="connsiteY4" fmla="*/ 512233 h 5873750"/>
              <a:gd name="connsiteX5" fmla="*/ 440267 w 8834967"/>
              <a:gd name="connsiteY5" fmla="*/ 1871133 h 5873750"/>
              <a:gd name="connsiteX6" fmla="*/ 8467 w 8834967"/>
              <a:gd name="connsiteY6" fmla="*/ 3458633 h 5873750"/>
              <a:gd name="connsiteX7" fmla="*/ 389467 w 8834967"/>
              <a:gd name="connsiteY7" fmla="*/ 4792133 h 5873750"/>
              <a:gd name="connsiteX8" fmla="*/ 1189567 w 8834967"/>
              <a:gd name="connsiteY8" fmla="*/ 5617633 h 5873750"/>
              <a:gd name="connsiteX9" fmla="*/ 2065867 w 8834967"/>
              <a:gd name="connsiteY9" fmla="*/ 5858933 h 5873750"/>
              <a:gd name="connsiteX10" fmla="*/ 2662767 w 8834967"/>
              <a:gd name="connsiteY10" fmla="*/ 5706533 h 5873750"/>
              <a:gd name="connsiteX11" fmla="*/ 2929467 w 8834967"/>
              <a:gd name="connsiteY11" fmla="*/ 5427133 h 5873750"/>
              <a:gd name="connsiteX12" fmla="*/ 2942167 w 8834967"/>
              <a:gd name="connsiteY12" fmla="*/ 5300133 h 5873750"/>
              <a:gd name="connsiteX0" fmla="*/ 8834967 w 8834967"/>
              <a:gd name="connsiteY0" fmla="*/ 5287433 h 5873750"/>
              <a:gd name="connsiteX1" fmla="*/ 8111067 w 8834967"/>
              <a:gd name="connsiteY1" fmla="*/ 2480733 h 5873750"/>
              <a:gd name="connsiteX2" fmla="*/ 6218767 w 8834967"/>
              <a:gd name="connsiteY2" fmla="*/ 575733 h 5873750"/>
              <a:gd name="connsiteX3" fmla="*/ 3901017 w 8834967"/>
              <a:gd name="connsiteY3" fmla="*/ 10583 h 5873750"/>
              <a:gd name="connsiteX4" fmla="*/ 1799167 w 8834967"/>
              <a:gd name="connsiteY4" fmla="*/ 512233 h 5873750"/>
              <a:gd name="connsiteX5" fmla="*/ 440267 w 8834967"/>
              <a:gd name="connsiteY5" fmla="*/ 1871133 h 5873750"/>
              <a:gd name="connsiteX6" fmla="*/ 8467 w 8834967"/>
              <a:gd name="connsiteY6" fmla="*/ 3458633 h 5873750"/>
              <a:gd name="connsiteX7" fmla="*/ 389467 w 8834967"/>
              <a:gd name="connsiteY7" fmla="*/ 4792133 h 5873750"/>
              <a:gd name="connsiteX8" fmla="*/ 1189567 w 8834967"/>
              <a:gd name="connsiteY8" fmla="*/ 5617633 h 5873750"/>
              <a:gd name="connsiteX9" fmla="*/ 2065867 w 8834967"/>
              <a:gd name="connsiteY9" fmla="*/ 5858933 h 5873750"/>
              <a:gd name="connsiteX10" fmla="*/ 2662767 w 8834967"/>
              <a:gd name="connsiteY10" fmla="*/ 5706533 h 5873750"/>
              <a:gd name="connsiteX11" fmla="*/ 2929467 w 8834967"/>
              <a:gd name="connsiteY11" fmla="*/ 5427133 h 5873750"/>
              <a:gd name="connsiteX12" fmla="*/ 2963598 w 8834967"/>
              <a:gd name="connsiteY12" fmla="*/ 5295371 h 5873750"/>
              <a:gd name="connsiteX0" fmla="*/ 8834967 w 8834967"/>
              <a:gd name="connsiteY0" fmla="*/ 5287433 h 5870575"/>
              <a:gd name="connsiteX1" fmla="*/ 8111067 w 8834967"/>
              <a:gd name="connsiteY1" fmla="*/ 2480733 h 5870575"/>
              <a:gd name="connsiteX2" fmla="*/ 6218767 w 8834967"/>
              <a:gd name="connsiteY2" fmla="*/ 575733 h 5870575"/>
              <a:gd name="connsiteX3" fmla="*/ 3901017 w 8834967"/>
              <a:gd name="connsiteY3" fmla="*/ 10583 h 5870575"/>
              <a:gd name="connsiteX4" fmla="*/ 1799167 w 8834967"/>
              <a:gd name="connsiteY4" fmla="*/ 512233 h 5870575"/>
              <a:gd name="connsiteX5" fmla="*/ 440267 w 8834967"/>
              <a:gd name="connsiteY5" fmla="*/ 1871133 h 5870575"/>
              <a:gd name="connsiteX6" fmla="*/ 8467 w 8834967"/>
              <a:gd name="connsiteY6" fmla="*/ 3458633 h 5870575"/>
              <a:gd name="connsiteX7" fmla="*/ 389467 w 8834967"/>
              <a:gd name="connsiteY7" fmla="*/ 4792133 h 5870575"/>
              <a:gd name="connsiteX8" fmla="*/ 1189567 w 8834967"/>
              <a:gd name="connsiteY8" fmla="*/ 5617633 h 5870575"/>
              <a:gd name="connsiteX9" fmla="*/ 2065867 w 8834967"/>
              <a:gd name="connsiteY9" fmla="*/ 5858933 h 5870575"/>
              <a:gd name="connsiteX10" fmla="*/ 2674673 w 8834967"/>
              <a:gd name="connsiteY10" fmla="*/ 5687483 h 5870575"/>
              <a:gd name="connsiteX11" fmla="*/ 2929467 w 8834967"/>
              <a:gd name="connsiteY11" fmla="*/ 5427133 h 5870575"/>
              <a:gd name="connsiteX12" fmla="*/ 2963598 w 8834967"/>
              <a:gd name="connsiteY12" fmla="*/ 5295371 h 5870575"/>
              <a:gd name="connsiteX0" fmla="*/ 8834967 w 8834967"/>
              <a:gd name="connsiteY0" fmla="*/ 5287433 h 5870575"/>
              <a:gd name="connsiteX1" fmla="*/ 8111067 w 8834967"/>
              <a:gd name="connsiteY1" fmla="*/ 2480733 h 5870575"/>
              <a:gd name="connsiteX2" fmla="*/ 6218767 w 8834967"/>
              <a:gd name="connsiteY2" fmla="*/ 575733 h 5870575"/>
              <a:gd name="connsiteX3" fmla="*/ 3901017 w 8834967"/>
              <a:gd name="connsiteY3" fmla="*/ 10583 h 5870575"/>
              <a:gd name="connsiteX4" fmla="*/ 1799167 w 8834967"/>
              <a:gd name="connsiteY4" fmla="*/ 512233 h 5870575"/>
              <a:gd name="connsiteX5" fmla="*/ 440267 w 8834967"/>
              <a:gd name="connsiteY5" fmla="*/ 1871133 h 5870575"/>
              <a:gd name="connsiteX6" fmla="*/ 8467 w 8834967"/>
              <a:gd name="connsiteY6" fmla="*/ 3458633 h 5870575"/>
              <a:gd name="connsiteX7" fmla="*/ 389467 w 8834967"/>
              <a:gd name="connsiteY7" fmla="*/ 4792133 h 5870575"/>
              <a:gd name="connsiteX8" fmla="*/ 1189567 w 8834967"/>
              <a:gd name="connsiteY8" fmla="*/ 5617633 h 5870575"/>
              <a:gd name="connsiteX9" fmla="*/ 2065867 w 8834967"/>
              <a:gd name="connsiteY9" fmla="*/ 5858933 h 5870575"/>
              <a:gd name="connsiteX10" fmla="*/ 2674673 w 8834967"/>
              <a:gd name="connsiteY10" fmla="*/ 5687483 h 5870575"/>
              <a:gd name="connsiteX11" fmla="*/ 2946136 w 8834967"/>
              <a:gd name="connsiteY11" fmla="*/ 5398558 h 5870575"/>
              <a:gd name="connsiteX12" fmla="*/ 2963598 w 8834967"/>
              <a:gd name="connsiteY12" fmla="*/ 5295371 h 5870575"/>
              <a:gd name="connsiteX0" fmla="*/ 8834967 w 8834967"/>
              <a:gd name="connsiteY0" fmla="*/ 5287433 h 5870575"/>
              <a:gd name="connsiteX1" fmla="*/ 8111067 w 8834967"/>
              <a:gd name="connsiteY1" fmla="*/ 2480733 h 5870575"/>
              <a:gd name="connsiteX2" fmla="*/ 6218767 w 8834967"/>
              <a:gd name="connsiteY2" fmla="*/ 575733 h 5870575"/>
              <a:gd name="connsiteX3" fmla="*/ 3901017 w 8834967"/>
              <a:gd name="connsiteY3" fmla="*/ 10583 h 5870575"/>
              <a:gd name="connsiteX4" fmla="*/ 1799167 w 8834967"/>
              <a:gd name="connsiteY4" fmla="*/ 512233 h 5870575"/>
              <a:gd name="connsiteX5" fmla="*/ 440267 w 8834967"/>
              <a:gd name="connsiteY5" fmla="*/ 1871133 h 5870575"/>
              <a:gd name="connsiteX6" fmla="*/ 8467 w 8834967"/>
              <a:gd name="connsiteY6" fmla="*/ 3458633 h 5870575"/>
              <a:gd name="connsiteX7" fmla="*/ 389467 w 8834967"/>
              <a:gd name="connsiteY7" fmla="*/ 4792133 h 5870575"/>
              <a:gd name="connsiteX8" fmla="*/ 1189567 w 8834967"/>
              <a:gd name="connsiteY8" fmla="*/ 5617633 h 5870575"/>
              <a:gd name="connsiteX9" fmla="*/ 2065867 w 8834967"/>
              <a:gd name="connsiteY9" fmla="*/ 5858933 h 5870575"/>
              <a:gd name="connsiteX10" fmla="*/ 2674673 w 8834967"/>
              <a:gd name="connsiteY10" fmla="*/ 5687483 h 5870575"/>
              <a:gd name="connsiteX11" fmla="*/ 2946136 w 8834967"/>
              <a:gd name="connsiteY11" fmla="*/ 5398558 h 5870575"/>
              <a:gd name="connsiteX12" fmla="*/ 2963598 w 8834967"/>
              <a:gd name="connsiteY12" fmla="*/ 5295371 h 5870575"/>
              <a:gd name="connsiteX0" fmla="*/ 8834967 w 8834967"/>
              <a:gd name="connsiteY0" fmla="*/ 5287433 h 5870575"/>
              <a:gd name="connsiteX1" fmla="*/ 8111067 w 8834967"/>
              <a:gd name="connsiteY1" fmla="*/ 2480733 h 5870575"/>
              <a:gd name="connsiteX2" fmla="*/ 6218767 w 8834967"/>
              <a:gd name="connsiteY2" fmla="*/ 575733 h 5870575"/>
              <a:gd name="connsiteX3" fmla="*/ 3901017 w 8834967"/>
              <a:gd name="connsiteY3" fmla="*/ 10583 h 5870575"/>
              <a:gd name="connsiteX4" fmla="*/ 1799167 w 8834967"/>
              <a:gd name="connsiteY4" fmla="*/ 512233 h 5870575"/>
              <a:gd name="connsiteX5" fmla="*/ 440267 w 8834967"/>
              <a:gd name="connsiteY5" fmla="*/ 1871133 h 5870575"/>
              <a:gd name="connsiteX6" fmla="*/ 8467 w 8834967"/>
              <a:gd name="connsiteY6" fmla="*/ 3458633 h 5870575"/>
              <a:gd name="connsiteX7" fmla="*/ 389467 w 8834967"/>
              <a:gd name="connsiteY7" fmla="*/ 4792133 h 5870575"/>
              <a:gd name="connsiteX8" fmla="*/ 1189567 w 8834967"/>
              <a:gd name="connsiteY8" fmla="*/ 5617633 h 5870575"/>
              <a:gd name="connsiteX9" fmla="*/ 2065867 w 8834967"/>
              <a:gd name="connsiteY9" fmla="*/ 5858933 h 5870575"/>
              <a:gd name="connsiteX10" fmla="*/ 2674673 w 8834967"/>
              <a:gd name="connsiteY10" fmla="*/ 5687483 h 5870575"/>
              <a:gd name="connsiteX11" fmla="*/ 2946136 w 8834967"/>
              <a:gd name="connsiteY11" fmla="*/ 5398558 h 5870575"/>
              <a:gd name="connsiteX12" fmla="*/ 2963598 w 8834967"/>
              <a:gd name="connsiteY12" fmla="*/ 5295371 h 5870575"/>
              <a:gd name="connsiteX0" fmla="*/ 8834967 w 8834967"/>
              <a:gd name="connsiteY0" fmla="*/ 5287433 h 5870575"/>
              <a:gd name="connsiteX1" fmla="*/ 8111067 w 8834967"/>
              <a:gd name="connsiteY1" fmla="*/ 2480733 h 5870575"/>
              <a:gd name="connsiteX2" fmla="*/ 6218767 w 8834967"/>
              <a:gd name="connsiteY2" fmla="*/ 575733 h 5870575"/>
              <a:gd name="connsiteX3" fmla="*/ 3901017 w 8834967"/>
              <a:gd name="connsiteY3" fmla="*/ 10583 h 5870575"/>
              <a:gd name="connsiteX4" fmla="*/ 1799167 w 8834967"/>
              <a:gd name="connsiteY4" fmla="*/ 512233 h 5870575"/>
              <a:gd name="connsiteX5" fmla="*/ 440267 w 8834967"/>
              <a:gd name="connsiteY5" fmla="*/ 1871133 h 5870575"/>
              <a:gd name="connsiteX6" fmla="*/ 8467 w 8834967"/>
              <a:gd name="connsiteY6" fmla="*/ 3458633 h 5870575"/>
              <a:gd name="connsiteX7" fmla="*/ 389467 w 8834967"/>
              <a:gd name="connsiteY7" fmla="*/ 4792133 h 5870575"/>
              <a:gd name="connsiteX8" fmla="*/ 1189567 w 8834967"/>
              <a:gd name="connsiteY8" fmla="*/ 5617633 h 5870575"/>
              <a:gd name="connsiteX9" fmla="*/ 2065867 w 8834967"/>
              <a:gd name="connsiteY9" fmla="*/ 5858933 h 5870575"/>
              <a:gd name="connsiteX10" fmla="*/ 2674673 w 8834967"/>
              <a:gd name="connsiteY10" fmla="*/ 5687483 h 5870575"/>
              <a:gd name="connsiteX11" fmla="*/ 2946136 w 8834967"/>
              <a:gd name="connsiteY11" fmla="*/ 5398558 h 5870575"/>
              <a:gd name="connsiteX12" fmla="*/ 2963598 w 8834967"/>
              <a:gd name="connsiteY12" fmla="*/ 5295371 h 5870575"/>
              <a:gd name="connsiteX0" fmla="*/ 8834967 w 8907992"/>
              <a:gd name="connsiteY0" fmla="*/ 5287433 h 5870575"/>
              <a:gd name="connsiteX1" fmla="*/ 8787342 w 8907992"/>
              <a:gd name="connsiteY1" fmla="*/ 5052484 h 5870575"/>
              <a:gd name="connsiteX2" fmla="*/ 8111067 w 8907992"/>
              <a:gd name="connsiteY2" fmla="*/ 2480733 h 5870575"/>
              <a:gd name="connsiteX3" fmla="*/ 6218767 w 8907992"/>
              <a:gd name="connsiteY3" fmla="*/ 575733 h 5870575"/>
              <a:gd name="connsiteX4" fmla="*/ 3901017 w 8907992"/>
              <a:gd name="connsiteY4" fmla="*/ 10583 h 5870575"/>
              <a:gd name="connsiteX5" fmla="*/ 1799167 w 8907992"/>
              <a:gd name="connsiteY5" fmla="*/ 512233 h 5870575"/>
              <a:gd name="connsiteX6" fmla="*/ 440267 w 8907992"/>
              <a:gd name="connsiteY6" fmla="*/ 1871133 h 5870575"/>
              <a:gd name="connsiteX7" fmla="*/ 8467 w 8907992"/>
              <a:gd name="connsiteY7" fmla="*/ 3458633 h 5870575"/>
              <a:gd name="connsiteX8" fmla="*/ 389467 w 8907992"/>
              <a:gd name="connsiteY8" fmla="*/ 4792133 h 5870575"/>
              <a:gd name="connsiteX9" fmla="*/ 1189567 w 8907992"/>
              <a:gd name="connsiteY9" fmla="*/ 5617633 h 5870575"/>
              <a:gd name="connsiteX10" fmla="*/ 2065867 w 8907992"/>
              <a:gd name="connsiteY10" fmla="*/ 5858933 h 5870575"/>
              <a:gd name="connsiteX11" fmla="*/ 2674673 w 8907992"/>
              <a:gd name="connsiteY11" fmla="*/ 5687483 h 5870575"/>
              <a:gd name="connsiteX12" fmla="*/ 2946136 w 8907992"/>
              <a:gd name="connsiteY12" fmla="*/ 5398558 h 5870575"/>
              <a:gd name="connsiteX13" fmla="*/ 2963598 w 8907992"/>
              <a:gd name="connsiteY13" fmla="*/ 5295371 h 5870575"/>
              <a:gd name="connsiteX0" fmla="*/ 8834967 w 8907992"/>
              <a:gd name="connsiteY0" fmla="*/ 5287433 h 5870575"/>
              <a:gd name="connsiteX1" fmla="*/ 8787342 w 8907992"/>
              <a:gd name="connsiteY1" fmla="*/ 5052484 h 5870575"/>
              <a:gd name="connsiteX2" fmla="*/ 8111067 w 8907992"/>
              <a:gd name="connsiteY2" fmla="*/ 2480733 h 5870575"/>
              <a:gd name="connsiteX3" fmla="*/ 6218767 w 8907992"/>
              <a:gd name="connsiteY3" fmla="*/ 575733 h 5870575"/>
              <a:gd name="connsiteX4" fmla="*/ 3901017 w 8907992"/>
              <a:gd name="connsiteY4" fmla="*/ 10583 h 5870575"/>
              <a:gd name="connsiteX5" fmla="*/ 1799167 w 8907992"/>
              <a:gd name="connsiteY5" fmla="*/ 512233 h 5870575"/>
              <a:gd name="connsiteX6" fmla="*/ 440267 w 8907992"/>
              <a:gd name="connsiteY6" fmla="*/ 1871133 h 5870575"/>
              <a:gd name="connsiteX7" fmla="*/ 8467 w 8907992"/>
              <a:gd name="connsiteY7" fmla="*/ 3458633 h 5870575"/>
              <a:gd name="connsiteX8" fmla="*/ 389467 w 8907992"/>
              <a:gd name="connsiteY8" fmla="*/ 4792133 h 5870575"/>
              <a:gd name="connsiteX9" fmla="*/ 1189567 w 8907992"/>
              <a:gd name="connsiteY9" fmla="*/ 5617633 h 5870575"/>
              <a:gd name="connsiteX10" fmla="*/ 2065867 w 8907992"/>
              <a:gd name="connsiteY10" fmla="*/ 5858933 h 5870575"/>
              <a:gd name="connsiteX11" fmla="*/ 2674673 w 8907992"/>
              <a:gd name="connsiteY11" fmla="*/ 5687483 h 5870575"/>
              <a:gd name="connsiteX12" fmla="*/ 2946136 w 8907992"/>
              <a:gd name="connsiteY12" fmla="*/ 5398558 h 5870575"/>
              <a:gd name="connsiteX13" fmla="*/ 2963598 w 8907992"/>
              <a:gd name="connsiteY13" fmla="*/ 5295371 h 5870575"/>
              <a:gd name="connsiteX0" fmla="*/ 8834967 w 8917516"/>
              <a:gd name="connsiteY0" fmla="*/ 5287433 h 5870575"/>
              <a:gd name="connsiteX1" fmla="*/ 8796866 w 8917516"/>
              <a:gd name="connsiteY1" fmla="*/ 4995334 h 5870575"/>
              <a:gd name="connsiteX2" fmla="*/ 8111067 w 8917516"/>
              <a:gd name="connsiteY2" fmla="*/ 2480733 h 5870575"/>
              <a:gd name="connsiteX3" fmla="*/ 6218767 w 8917516"/>
              <a:gd name="connsiteY3" fmla="*/ 575733 h 5870575"/>
              <a:gd name="connsiteX4" fmla="*/ 3901017 w 8917516"/>
              <a:gd name="connsiteY4" fmla="*/ 10583 h 5870575"/>
              <a:gd name="connsiteX5" fmla="*/ 1799167 w 8917516"/>
              <a:gd name="connsiteY5" fmla="*/ 512233 h 5870575"/>
              <a:gd name="connsiteX6" fmla="*/ 440267 w 8917516"/>
              <a:gd name="connsiteY6" fmla="*/ 1871133 h 5870575"/>
              <a:gd name="connsiteX7" fmla="*/ 8467 w 8917516"/>
              <a:gd name="connsiteY7" fmla="*/ 3458633 h 5870575"/>
              <a:gd name="connsiteX8" fmla="*/ 389467 w 8917516"/>
              <a:gd name="connsiteY8" fmla="*/ 4792133 h 5870575"/>
              <a:gd name="connsiteX9" fmla="*/ 1189567 w 8917516"/>
              <a:gd name="connsiteY9" fmla="*/ 5617633 h 5870575"/>
              <a:gd name="connsiteX10" fmla="*/ 2065867 w 8917516"/>
              <a:gd name="connsiteY10" fmla="*/ 5858933 h 5870575"/>
              <a:gd name="connsiteX11" fmla="*/ 2674673 w 8917516"/>
              <a:gd name="connsiteY11" fmla="*/ 5687483 h 5870575"/>
              <a:gd name="connsiteX12" fmla="*/ 2946136 w 8917516"/>
              <a:gd name="connsiteY12" fmla="*/ 5398558 h 5870575"/>
              <a:gd name="connsiteX13" fmla="*/ 2963598 w 8917516"/>
              <a:gd name="connsiteY13" fmla="*/ 5295371 h 5870575"/>
              <a:gd name="connsiteX0" fmla="*/ 8834967 w 8841316"/>
              <a:gd name="connsiteY0" fmla="*/ 5287433 h 5870575"/>
              <a:gd name="connsiteX1" fmla="*/ 8796866 w 8841316"/>
              <a:gd name="connsiteY1" fmla="*/ 4995334 h 5870575"/>
              <a:gd name="connsiteX2" fmla="*/ 8111067 w 8841316"/>
              <a:gd name="connsiteY2" fmla="*/ 2480733 h 5870575"/>
              <a:gd name="connsiteX3" fmla="*/ 6218767 w 8841316"/>
              <a:gd name="connsiteY3" fmla="*/ 575733 h 5870575"/>
              <a:gd name="connsiteX4" fmla="*/ 3901017 w 8841316"/>
              <a:gd name="connsiteY4" fmla="*/ 10583 h 5870575"/>
              <a:gd name="connsiteX5" fmla="*/ 1799167 w 8841316"/>
              <a:gd name="connsiteY5" fmla="*/ 512233 h 5870575"/>
              <a:gd name="connsiteX6" fmla="*/ 440267 w 8841316"/>
              <a:gd name="connsiteY6" fmla="*/ 1871133 h 5870575"/>
              <a:gd name="connsiteX7" fmla="*/ 8467 w 8841316"/>
              <a:gd name="connsiteY7" fmla="*/ 3458633 h 5870575"/>
              <a:gd name="connsiteX8" fmla="*/ 389467 w 8841316"/>
              <a:gd name="connsiteY8" fmla="*/ 4792133 h 5870575"/>
              <a:gd name="connsiteX9" fmla="*/ 1189567 w 8841316"/>
              <a:gd name="connsiteY9" fmla="*/ 5617633 h 5870575"/>
              <a:gd name="connsiteX10" fmla="*/ 2065867 w 8841316"/>
              <a:gd name="connsiteY10" fmla="*/ 5858933 h 5870575"/>
              <a:gd name="connsiteX11" fmla="*/ 2674673 w 8841316"/>
              <a:gd name="connsiteY11" fmla="*/ 5687483 h 5870575"/>
              <a:gd name="connsiteX12" fmla="*/ 2946136 w 8841316"/>
              <a:gd name="connsiteY12" fmla="*/ 5398558 h 5870575"/>
              <a:gd name="connsiteX13" fmla="*/ 2963598 w 8841316"/>
              <a:gd name="connsiteY13" fmla="*/ 5295371 h 5870575"/>
              <a:gd name="connsiteX0" fmla="*/ 8834967 w 8841316"/>
              <a:gd name="connsiteY0" fmla="*/ 5287433 h 5870575"/>
              <a:gd name="connsiteX1" fmla="*/ 8796866 w 8841316"/>
              <a:gd name="connsiteY1" fmla="*/ 4995334 h 5870575"/>
              <a:gd name="connsiteX2" fmla="*/ 8111067 w 8841316"/>
              <a:gd name="connsiteY2" fmla="*/ 2480733 h 5870575"/>
              <a:gd name="connsiteX3" fmla="*/ 6218767 w 8841316"/>
              <a:gd name="connsiteY3" fmla="*/ 575733 h 5870575"/>
              <a:gd name="connsiteX4" fmla="*/ 3901017 w 8841316"/>
              <a:gd name="connsiteY4" fmla="*/ 10583 h 5870575"/>
              <a:gd name="connsiteX5" fmla="*/ 1799167 w 8841316"/>
              <a:gd name="connsiteY5" fmla="*/ 512233 h 5870575"/>
              <a:gd name="connsiteX6" fmla="*/ 440267 w 8841316"/>
              <a:gd name="connsiteY6" fmla="*/ 1871133 h 5870575"/>
              <a:gd name="connsiteX7" fmla="*/ 8467 w 8841316"/>
              <a:gd name="connsiteY7" fmla="*/ 3458633 h 5870575"/>
              <a:gd name="connsiteX8" fmla="*/ 389467 w 8841316"/>
              <a:gd name="connsiteY8" fmla="*/ 4792133 h 5870575"/>
              <a:gd name="connsiteX9" fmla="*/ 1189567 w 8841316"/>
              <a:gd name="connsiteY9" fmla="*/ 5617633 h 5870575"/>
              <a:gd name="connsiteX10" fmla="*/ 2065867 w 8841316"/>
              <a:gd name="connsiteY10" fmla="*/ 5858933 h 5870575"/>
              <a:gd name="connsiteX11" fmla="*/ 2674673 w 8841316"/>
              <a:gd name="connsiteY11" fmla="*/ 5687483 h 5870575"/>
              <a:gd name="connsiteX12" fmla="*/ 2946136 w 8841316"/>
              <a:gd name="connsiteY12" fmla="*/ 5398558 h 5870575"/>
              <a:gd name="connsiteX13" fmla="*/ 2963598 w 8841316"/>
              <a:gd name="connsiteY13" fmla="*/ 5295371 h 5870575"/>
              <a:gd name="connsiteX0" fmla="*/ 8834967 w 8866716"/>
              <a:gd name="connsiteY0" fmla="*/ 5287433 h 5870575"/>
              <a:gd name="connsiteX1" fmla="*/ 8822266 w 8866716"/>
              <a:gd name="connsiteY1" fmla="*/ 5008034 h 5870575"/>
              <a:gd name="connsiteX2" fmla="*/ 8111067 w 8866716"/>
              <a:gd name="connsiteY2" fmla="*/ 2480733 h 5870575"/>
              <a:gd name="connsiteX3" fmla="*/ 6218767 w 8866716"/>
              <a:gd name="connsiteY3" fmla="*/ 575733 h 5870575"/>
              <a:gd name="connsiteX4" fmla="*/ 3901017 w 8866716"/>
              <a:gd name="connsiteY4" fmla="*/ 10583 h 5870575"/>
              <a:gd name="connsiteX5" fmla="*/ 1799167 w 8866716"/>
              <a:gd name="connsiteY5" fmla="*/ 512233 h 5870575"/>
              <a:gd name="connsiteX6" fmla="*/ 440267 w 8866716"/>
              <a:gd name="connsiteY6" fmla="*/ 1871133 h 5870575"/>
              <a:gd name="connsiteX7" fmla="*/ 8467 w 8866716"/>
              <a:gd name="connsiteY7" fmla="*/ 3458633 h 5870575"/>
              <a:gd name="connsiteX8" fmla="*/ 389467 w 8866716"/>
              <a:gd name="connsiteY8" fmla="*/ 4792133 h 5870575"/>
              <a:gd name="connsiteX9" fmla="*/ 1189567 w 8866716"/>
              <a:gd name="connsiteY9" fmla="*/ 5617633 h 5870575"/>
              <a:gd name="connsiteX10" fmla="*/ 2065867 w 8866716"/>
              <a:gd name="connsiteY10" fmla="*/ 5858933 h 5870575"/>
              <a:gd name="connsiteX11" fmla="*/ 2674673 w 8866716"/>
              <a:gd name="connsiteY11" fmla="*/ 5687483 h 5870575"/>
              <a:gd name="connsiteX12" fmla="*/ 2946136 w 8866716"/>
              <a:gd name="connsiteY12" fmla="*/ 5398558 h 5870575"/>
              <a:gd name="connsiteX13" fmla="*/ 2963598 w 8866716"/>
              <a:gd name="connsiteY13" fmla="*/ 5295371 h 5870575"/>
              <a:gd name="connsiteX0" fmla="*/ 8834967 w 8847666"/>
              <a:gd name="connsiteY0" fmla="*/ 5287433 h 5870575"/>
              <a:gd name="connsiteX1" fmla="*/ 8822266 w 8847666"/>
              <a:gd name="connsiteY1" fmla="*/ 5008034 h 5870575"/>
              <a:gd name="connsiteX2" fmla="*/ 8111067 w 8847666"/>
              <a:gd name="connsiteY2" fmla="*/ 2480733 h 5870575"/>
              <a:gd name="connsiteX3" fmla="*/ 6218767 w 8847666"/>
              <a:gd name="connsiteY3" fmla="*/ 575733 h 5870575"/>
              <a:gd name="connsiteX4" fmla="*/ 3901017 w 8847666"/>
              <a:gd name="connsiteY4" fmla="*/ 10583 h 5870575"/>
              <a:gd name="connsiteX5" fmla="*/ 1799167 w 8847666"/>
              <a:gd name="connsiteY5" fmla="*/ 512233 h 5870575"/>
              <a:gd name="connsiteX6" fmla="*/ 440267 w 8847666"/>
              <a:gd name="connsiteY6" fmla="*/ 1871133 h 5870575"/>
              <a:gd name="connsiteX7" fmla="*/ 8467 w 8847666"/>
              <a:gd name="connsiteY7" fmla="*/ 3458633 h 5870575"/>
              <a:gd name="connsiteX8" fmla="*/ 389467 w 8847666"/>
              <a:gd name="connsiteY8" fmla="*/ 4792133 h 5870575"/>
              <a:gd name="connsiteX9" fmla="*/ 1189567 w 8847666"/>
              <a:gd name="connsiteY9" fmla="*/ 5617633 h 5870575"/>
              <a:gd name="connsiteX10" fmla="*/ 2065867 w 8847666"/>
              <a:gd name="connsiteY10" fmla="*/ 5858933 h 5870575"/>
              <a:gd name="connsiteX11" fmla="*/ 2674673 w 8847666"/>
              <a:gd name="connsiteY11" fmla="*/ 5687483 h 5870575"/>
              <a:gd name="connsiteX12" fmla="*/ 2946136 w 8847666"/>
              <a:gd name="connsiteY12" fmla="*/ 5398558 h 5870575"/>
              <a:gd name="connsiteX13" fmla="*/ 2963598 w 8847666"/>
              <a:gd name="connsiteY13" fmla="*/ 5295371 h 5870575"/>
              <a:gd name="connsiteX0" fmla="*/ 8834967 w 8847666"/>
              <a:gd name="connsiteY0" fmla="*/ 5287433 h 5870575"/>
              <a:gd name="connsiteX1" fmla="*/ 8822266 w 8847666"/>
              <a:gd name="connsiteY1" fmla="*/ 4931834 h 5870575"/>
              <a:gd name="connsiteX2" fmla="*/ 8111067 w 8847666"/>
              <a:gd name="connsiteY2" fmla="*/ 2480733 h 5870575"/>
              <a:gd name="connsiteX3" fmla="*/ 6218767 w 8847666"/>
              <a:gd name="connsiteY3" fmla="*/ 575733 h 5870575"/>
              <a:gd name="connsiteX4" fmla="*/ 3901017 w 8847666"/>
              <a:gd name="connsiteY4" fmla="*/ 10583 h 5870575"/>
              <a:gd name="connsiteX5" fmla="*/ 1799167 w 8847666"/>
              <a:gd name="connsiteY5" fmla="*/ 512233 h 5870575"/>
              <a:gd name="connsiteX6" fmla="*/ 440267 w 8847666"/>
              <a:gd name="connsiteY6" fmla="*/ 1871133 h 5870575"/>
              <a:gd name="connsiteX7" fmla="*/ 8467 w 8847666"/>
              <a:gd name="connsiteY7" fmla="*/ 3458633 h 5870575"/>
              <a:gd name="connsiteX8" fmla="*/ 389467 w 8847666"/>
              <a:gd name="connsiteY8" fmla="*/ 4792133 h 5870575"/>
              <a:gd name="connsiteX9" fmla="*/ 1189567 w 8847666"/>
              <a:gd name="connsiteY9" fmla="*/ 5617633 h 5870575"/>
              <a:gd name="connsiteX10" fmla="*/ 2065867 w 8847666"/>
              <a:gd name="connsiteY10" fmla="*/ 5858933 h 5870575"/>
              <a:gd name="connsiteX11" fmla="*/ 2674673 w 8847666"/>
              <a:gd name="connsiteY11" fmla="*/ 5687483 h 5870575"/>
              <a:gd name="connsiteX12" fmla="*/ 2946136 w 8847666"/>
              <a:gd name="connsiteY12" fmla="*/ 5398558 h 5870575"/>
              <a:gd name="connsiteX13" fmla="*/ 2963598 w 8847666"/>
              <a:gd name="connsiteY13" fmla="*/ 5295371 h 587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47666" h="5870575">
                <a:moveTo>
                  <a:pt x="8834967" y="5287433"/>
                </a:moveTo>
                <a:cubicBezTo>
                  <a:pt x="8827030" y="5248275"/>
                  <a:pt x="8847666" y="5402792"/>
                  <a:pt x="8822266" y="4931834"/>
                </a:cubicBezTo>
                <a:cubicBezTo>
                  <a:pt x="8834966" y="4473576"/>
                  <a:pt x="8544983" y="3206750"/>
                  <a:pt x="8111067" y="2480733"/>
                </a:cubicBezTo>
                <a:cubicBezTo>
                  <a:pt x="7677151" y="1754716"/>
                  <a:pt x="6920442" y="987425"/>
                  <a:pt x="6218767" y="575733"/>
                </a:cubicBezTo>
                <a:cubicBezTo>
                  <a:pt x="5517092" y="164041"/>
                  <a:pt x="4637617" y="21166"/>
                  <a:pt x="3901017" y="10583"/>
                </a:cubicBezTo>
                <a:cubicBezTo>
                  <a:pt x="3164417" y="0"/>
                  <a:pt x="2375959" y="202141"/>
                  <a:pt x="1799167" y="512233"/>
                </a:cubicBezTo>
                <a:cubicBezTo>
                  <a:pt x="1222375" y="822325"/>
                  <a:pt x="738717" y="1380066"/>
                  <a:pt x="440267" y="1871133"/>
                </a:cubicBezTo>
                <a:cubicBezTo>
                  <a:pt x="141817" y="2362200"/>
                  <a:pt x="16934" y="2971800"/>
                  <a:pt x="8467" y="3458633"/>
                </a:cubicBezTo>
                <a:cubicBezTo>
                  <a:pt x="0" y="3945466"/>
                  <a:pt x="192617" y="4432300"/>
                  <a:pt x="389467" y="4792133"/>
                </a:cubicBezTo>
                <a:cubicBezTo>
                  <a:pt x="586317" y="5151966"/>
                  <a:pt x="910167" y="5439833"/>
                  <a:pt x="1189567" y="5617633"/>
                </a:cubicBezTo>
                <a:cubicBezTo>
                  <a:pt x="1468967" y="5795433"/>
                  <a:pt x="1818349" y="5847291"/>
                  <a:pt x="2065867" y="5858933"/>
                </a:cubicBezTo>
                <a:cubicBezTo>
                  <a:pt x="2313385" y="5870575"/>
                  <a:pt x="2527962" y="5764212"/>
                  <a:pt x="2674673" y="5687483"/>
                </a:cubicBezTo>
                <a:cubicBezTo>
                  <a:pt x="2821384" y="5610754"/>
                  <a:pt x="2897982" y="5463910"/>
                  <a:pt x="2946136" y="5398558"/>
                </a:cubicBezTo>
                <a:cubicBezTo>
                  <a:pt x="2956190" y="5359400"/>
                  <a:pt x="2980531" y="5325004"/>
                  <a:pt x="2963598" y="5295371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672858" y="3719564"/>
            <a:ext cx="1503112" cy="150311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/>
          <p:cNvGrpSpPr/>
          <p:nvPr/>
        </p:nvGrpSpPr>
        <p:grpSpPr>
          <a:xfrm>
            <a:off x="2672858" y="3719564"/>
            <a:ext cx="1503112" cy="1503115"/>
            <a:chOff x="2076567" y="4244966"/>
            <a:chExt cx="1503112" cy="150311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076567" y="4996524"/>
              <a:ext cx="1503112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076565" y="4996524"/>
              <a:ext cx="1503115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2671980" y="3720651"/>
            <a:ext cx="1503112" cy="1503115"/>
            <a:chOff x="2075689" y="4246053"/>
            <a:chExt cx="1503112" cy="1503115"/>
          </a:xfrm>
        </p:grpSpPr>
        <p:cxnSp>
          <p:nvCxnSpPr>
            <p:cNvPr id="19" name="Straight Connector 18"/>
            <p:cNvCxnSpPr/>
            <p:nvPr/>
          </p:nvCxnSpPr>
          <p:spPr>
            <a:xfrm rot="19800000">
              <a:off x="2075689" y="4996524"/>
              <a:ext cx="1503112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8000000">
              <a:off x="2074608" y="4997611"/>
              <a:ext cx="1503115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2679972" y="3721521"/>
            <a:ext cx="1503112" cy="1503115"/>
            <a:chOff x="2083681" y="4246923"/>
            <a:chExt cx="1503112" cy="1503115"/>
          </a:xfrm>
        </p:grpSpPr>
        <p:cxnSp>
          <p:nvCxnSpPr>
            <p:cNvPr id="17" name="Straight Connector 16"/>
            <p:cNvCxnSpPr/>
            <p:nvPr/>
          </p:nvCxnSpPr>
          <p:spPr>
            <a:xfrm rot="1800000" flipV="1">
              <a:off x="2083681" y="4999567"/>
              <a:ext cx="1503112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3600000" flipV="1">
              <a:off x="2082600" y="4998481"/>
              <a:ext cx="1503115" cy="0"/>
            </a:xfrm>
            <a:prstGeom prst="line">
              <a:avLst/>
            </a:prstGeom>
            <a:ln>
              <a:solidFill>
                <a:schemeClr val="tx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423732" y="5225230"/>
            <a:ext cx="4828718" cy="0"/>
            <a:chOff x="3156748" y="4568551"/>
            <a:chExt cx="5874984" cy="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156748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654425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143375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635500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124450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19750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08700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598793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86600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72378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062911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547100" y="456855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774824" y="3012301"/>
            <a:ext cx="3890514" cy="2016219"/>
            <a:chOff x="3580739" y="2787364"/>
            <a:chExt cx="4733494" cy="2453081"/>
          </a:xfrm>
        </p:grpSpPr>
        <p:cxnSp>
          <p:nvCxnSpPr>
            <p:cNvPr id="36" name="Straight Connector 35"/>
            <p:cNvCxnSpPr/>
            <p:nvPr/>
          </p:nvCxnSpPr>
          <p:spPr>
            <a:xfrm rot="19800000">
              <a:off x="3580739" y="5240445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9800000">
              <a:off x="4011740" y="4991607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9800000">
              <a:off x="4435183" y="474713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9800000">
              <a:off x="4861376" y="450106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9800000">
              <a:off x="5284819" y="4256594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9800000">
              <a:off x="5713761" y="4008944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9800000">
              <a:off x="6137205" y="376446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9800000">
              <a:off x="6561638" y="3519423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9800000">
              <a:off x="6984091" y="327551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9800000">
              <a:off x="7404787" y="303263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9800000">
              <a:off x="7829601" y="2787364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188098" y="1325822"/>
            <a:ext cx="1814629" cy="3541361"/>
            <a:chOff x="4083559" y="1348519"/>
            <a:chExt cx="2207815" cy="4308680"/>
          </a:xfrm>
        </p:grpSpPr>
        <p:cxnSp>
          <p:nvCxnSpPr>
            <p:cNvPr id="48" name="Straight Connector 47"/>
            <p:cNvCxnSpPr/>
            <p:nvPr/>
          </p:nvCxnSpPr>
          <p:spPr>
            <a:xfrm rot="18000000">
              <a:off x="3841243" y="5414883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8000000">
              <a:off x="4090082" y="498388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8000000">
              <a:off x="4334557" y="456043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8000000">
              <a:off x="4580619" y="4134246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8000000">
              <a:off x="4825094" y="3710803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8000000">
              <a:off x="5072744" y="328186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8000000">
              <a:off x="5317219" y="2858417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8000000">
              <a:off x="5562266" y="2433984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8000000">
              <a:off x="5806169" y="201153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8000000">
              <a:off x="6049058" y="1590835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175005" y="870462"/>
            <a:ext cx="0" cy="3628322"/>
            <a:chOff x="4067629" y="794494"/>
            <a:chExt cx="0" cy="4414484"/>
          </a:xfrm>
        </p:grpSpPr>
        <p:cxnSp>
          <p:nvCxnSpPr>
            <p:cNvPr id="59" name="Straight Connector 58"/>
            <p:cNvCxnSpPr/>
            <p:nvPr/>
          </p:nvCxnSpPr>
          <p:spPr>
            <a:xfrm rot="16200000">
              <a:off x="3825313" y="496666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4067629" y="794494"/>
              <a:ext cx="0" cy="3916807"/>
              <a:chOff x="4067629" y="794494"/>
              <a:chExt cx="0" cy="3916807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3825313" y="4468985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6200000">
                <a:off x="3825313" y="3980035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>
                <a:off x="3825313" y="3487910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16200000">
                <a:off x="3825313" y="2998960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6200000">
                <a:off x="3825313" y="2503660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>
                <a:off x="3825313" y="2014710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>
                <a:off x="3825313" y="1524617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6200000">
                <a:off x="3825313" y="1036810"/>
                <a:ext cx="484632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/>
          <p:cNvGrpSpPr/>
          <p:nvPr/>
        </p:nvGrpSpPr>
        <p:grpSpPr>
          <a:xfrm>
            <a:off x="2561866" y="1268382"/>
            <a:ext cx="1414528" cy="2848365"/>
            <a:chOff x="2104962" y="1278633"/>
            <a:chExt cx="1721022" cy="3465531"/>
          </a:xfrm>
        </p:grpSpPr>
        <p:cxnSp>
          <p:nvCxnSpPr>
            <p:cNvPr id="70" name="Straight Connector 69"/>
            <p:cNvCxnSpPr/>
            <p:nvPr/>
          </p:nvCxnSpPr>
          <p:spPr>
            <a:xfrm rot="14400000">
              <a:off x="3583668" y="4501848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4400000">
              <a:off x="3334829" y="4070847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4400000">
              <a:off x="3090354" y="3647404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4400000">
              <a:off x="2844292" y="322121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4400000">
              <a:off x="2599817" y="2797768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4400000">
              <a:off x="2352167" y="2368826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4400000">
              <a:off x="2107692" y="194538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4400000">
              <a:off x="1862646" y="152094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1339027" y="2512995"/>
            <a:ext cx="2499514" cy="1213124"/>
            <a:chOff x="617163" y="2792921"/>
            <a:chExt cx="3041098" cy="1475976"/>
          </a:xfrm>
        </p:grpSpPr>
        <p:cxnSp>
          <p:nvCxnSpPr>
            <p:cNvPr id="79" name="Straight Connector 78"/>
            <p:cNvCxnSpPr/>
            <p:nvPr/>
          </p:nvCxnSpPr>
          <p:spPr>
            <a:xfrm rot="12600000">
              <a:off x="3173629" y="4268897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2600000">
              <a:off x="2742628" y="402005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2600000">
              <a:off x="2319185" y="3775584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2600000">
              <a:off x="1892992" y="352952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2600000">
              <a:off x="1469549" y="3285046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2600000">
              <a:off x="1040607" y="3037396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2600000">
              <a:off x="617163" y="279292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009224" y="3714286"/>
            <a:ext cx="2422695" cy="0"/>
            <a:chOff x="6356350" y="4648200"/>
            <a:chExt cx="2947634" cy="0"/>
          </a:xfrm>
        </p:grpSpPr>
        <p:cxnSp>
          <p:nvCxnSpPr>
            <p:cNvPr id="87" name="Straight Connector 86"/>
            <p:cNvCxnSpPr/>
            <p:nvPr/>
          </p:nvCxnSpPr>
          <p:spPr>
            <a:xfrm rot="10800000">
              <a:off x="8819352" y="464820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0800000">
              <a:off x="8321675" y="464820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7832725" y="464820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0800000">
              <a:off x="7340600" y="464820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0800000">
              <a:off x="6851650" y="464820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0800000">
              <a:off x="6356350" y="464820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304275" y="3907559"/>
            <a:ext cx="1798928" cy="808640"/>
            <a:chOff x="574882" y="4489650"/>
            <a:chExt cx="2188712" cy="983851"/>
          </a:xfrm>
        </p:grpSpPr>
        <p:cxnSp>
          <p:nvCxnSpPr>
            <p:cNvPr id="94" name="Straight Connector 93"/>
            <p:cNvCxnSpPr/>
            <p:nvPr/>
          </p:nvCxnSpPr>
          <p:spPr>
            <a:xfrm rot="9000000">
              <a:off x="2278962" y="4489650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9000000">
              <a:off x="1847961" y="4738488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9000000">
              <a:off x="1424518" y="4982963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9000000">
              <a:off x="998325" y="5229026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9000000">
              <a:off x="574882" y="5473501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2074172" y="4055623"/>
            <a:ext cx="607703" cy="1450897"/>
            <a:chOff x="1511596" y="4669796"/>
            <a:chExt cx="739377" cy="1765268"/>
          </a:xfrm>
        </p:grpSpPr>
        <p:cxnSp>
          <p:nvCxnSpPr>
            <p:cNvPr id="100" name="Straight Connector 99"/>
            <p:cNvCxnSpPr/>
            <p:nvPr/>
          </p:nvCxnSpPr>
          <p:spPr>
            <a:xfrm rot="7200000">
              <a:off x="2008657" y="491211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7200000">
              <a:off x="1759818" y="534311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7200000">
              <a:off x="1515343" y="5766555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7200000">
              <a:off x="1269280" y="6192748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2674558" y="4465257"/>
            <a:ext cx="1" cy="1209246"/>
            <a:chOff x="2242072" y="5168186"/>
            <a:chExt cx="1" cy="1471258"/>
          </a:xfrm>
        </p:grpSpPr>
        <p:cxnSp>
          <p:nvCxnSpPr>
            <p:cNvPr id="105" name="Straight Connector 104"/>
            <p:cNvCxnSpPr/>
            <p:nvPr/>
          </p:nvCxnSpPr>
          <p:spPr>
            <a:xfrm rot="5400000">
              <a:off x="1999757" y="5410502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1999756" y="5908179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1999756" y="6397128"/>
              <a:ext cx="484632" cy="0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/>
          <p:cNvCxnSpPr/>
          <p:nvPr/>
        </p:nvCxnSpPr>
        <p:spPr>
          <a:xfrm rot="3600000">
            <a:off x="2671103" y="5015912"/>
            <a:ext cx="398325" cy="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3600000">
            <a:off x="2875626" y="5370158"/>
            <a:ext cx="398325" cy="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1800000">
            <a:off x="3025338" y="5228087"/>
            <a:ext cx="398325" cy="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4016163" y="3513104"/>
            <a:ext cx="1893152" cy="806358"/>
            <a:chOff x="3419872" y="4038506"/>
            <a:chExt cx="1893152" cy="806358"/>
          </a:xfrm>
        </p:grpSpPr>
        <p:sp>
          <p:nvSpPr>
            <p:cNvPr id="5" name="TextBox 4"/>
            <p:cNvSpPr txBox="1"/>
            <p:nvPr/>
          </p:nvSpPr>
          <p:spPr>
            <a:xfrm>
              <a:off x="3779912" y="4038506"/>
              <a:ext cx="1533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400" dirty="0" smtClean="0">
                  <a:solidFill>
                    <a:srgbClr val="FF0000"/>
                  </a:solidFill>
                </a:rPr>
                <a:t>Base Circle</a:t>
              </a:r>
              <a:endParaRPr lang="en-IN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3419872" y="4346743"/>
              <a:ext cx="832582" cy="4981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Straight Connector 116"/>
          <p:cNvCxnSpPr/>
          <p:nvPr/>
        </p:nvCxnSpPr>
        <p:spPr>
          <a:xfrm flipV="1">
            <a:off x="8261594" y="4704354"/>
            <a:ext cx="0" cy="5499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3423732" y="4580812"/>
            <a:ext cx="4840095" cy="523220"/>
            <a:chOff x="2827441" y="5106214"/>
            <a:chExt cx="4840095" cy="523220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2827441" y="5517232"/>
              <a:ext cx="48400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4653582" y="5106214"/>
              <a:ext cx="6864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srgbClr val="FF0000"/>
                  </a:solidFill>
                </a:rPr>
                <a:t>π</a:t>
              </a:r>
              <a:r>
                <a:rPr lang="en-IN" sz="2800" dirty="0" smtClean="0">
                  <a:solidFill>
                    <a:srgbClr val="FF0000"/>
                  </a:solidFill>
                </a:rPr>
                <a:t> D</a:t>
              </a:r>
              <a:endParaRPr lang="en-IN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2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1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62" y="1128544"/>
            <a:ext cx="5273841" cy="36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1097183" y="2592095"/>
            <a:ext cx="3522975" cy="938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233608" y="3078301"/>
            <a:ext cx="344272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33578" y="2607828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Symbol" pitchFamily="18" charset="2"/>
              </a:rPr>
              <a:t>f</a:t>
            </a:r>
            <a:endParaRPr lang="en-US" sz="2400" dirty="0">
              <a:solidFill>
                <a:srgbClr val="C00000"/>
              </a:solidFill>
              <a:latin typeface="Symbol" pitchFamily="18" charset="2"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3822322" y="1301630"/>
            <a:ext cx="1752600" cy="612648"/>
          </a:xfrm>
          <a:prstGeom prst="borderCallout2">
            <a:avLst>
              <a:gd name="adj1" fmla="val 100295"/>
              <a:gd name="adj2" fmla="val 49583"/>
              <a:gd name="adj3" fmla="val 139811"/>
              <a:gd name="adj4" fmla="val 49431"/>
              <a:gd name="adj5" fmla="val 253980"/>
              <a:gd name="adj6" fmla="val 42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Pressure angle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rot="825956">
            <a:off x="3348359" y="2502053"/>
            <a:ext cx="914400" cy="914400"/>
          </a:xfrm>
          <a:prstGeom prst="arc">
            <a:avLst>
              <a:gd name="adj1" fmla="val 18900006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31828"/>
            <a:ext cx="2784872" cy="639762"/>
          </a:xfrm>
        </p:spPr>
        <p:txBody>
          <a:bodyPr>
            <a:noAutofit/>
          </a:bodyPr>
          <a:lstStyle/>
          <a:p>
            <a:r>
              <a:rPr lang="en-US" sz="2000" dirty="0" smtClean="0"/>
              <a:t>Pressure angle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251520" y="6467564"/>
            <a:ext cx="3059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/>
              <a:t>Slides </a:t>
            </a:r>
            <a:r>
              <a:rPr lang="en-IN" sz="1200" dirty="0" smtClean="0"/>
              <a:t>Adapted </a:t>
            </a:r>
            <a:r>
              <a:rPr lang="en-IN" sz="1200" dirty="0"/>
              <a:t>from </a:t>
            </a:r>
            <a:r>
              <a:rPr lang="en-IN" sz="1200" dirty="0" err="1"/>
              <a:t>Prof.</a:t>
            </a:r>
            <a:r>
              <a:rPr lang="en-IN" sz="1200" dirty="0"/>
              <a:t> P. </a:t>
            </a:r>
            <a:r>
              <a:rPr lang="en-IN" sz="1200" dirty="0" err="1"/>
              <a:t>Venkitanarayanan</a:t>
            </a:r>
            <a:endParaRPr lang="en-IN" sz="1200" dirty="0">
              <a:hlinkClick r:id="rId3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710" y="5628801"/>
            <a:ext cx="6447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Roboto"/>
              </a:rPr>
              <a:t>the involute </a:t>
            </a:r>
            <a:r>
              <a:rPr lang="en-GB" dirty="0" smtClean="0">
                <a:solidFill>
                  <a:srgbClr val="333333"/>
                </a:solidFill>
                <a:latin typeface="Roboto"/>
              </a:rPr>
              <a:t>teeth profile facilitates the </a:t>
            </a:r>
            <a:r>
              <a:rPr lang="en-GB" dirty="0">
                <a:solidFill>
                  <a:srgbClr val="333333"/>
                </a:solidFill>
                <a:latin typeface="Roboto"/>
              </a:rPr>
              <a:t>contact point to move smoothly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14" y="1469622"/>
            <a:ext cx="2977244" cy="29772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1441" y="4510945"/>
            <a:ext cx="29276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/>
              <a:t>https://en.wikipedia.org/wiki/Involute_gear</a:t>
            </a:r>
          </a:p>
        </p:txBody>
      </p:sp>
    </p:spTree>
    <p:extLst>
      <p:ext uri="{BB962C8B-B14F-4D97-AF65-F5344CB8AC3E}">
        <p14:creationId xmlns:p14="http://schemas.microsoft.com/office/powerpoint/2010/main" val="52199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4" grpId="0"/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441863" y="1474740"/>
            <a:ext cx="21543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8023" y="3356403"/>
            <a:ext cx="21543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7909" y="1562402"/>
            <a:ext cx="21543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0051" y="3267054"/>
            <a:ext cx="21543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7909" y="1898902"/>
            <a:ext cx="21543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4040" y="1997805"/>
            <a:ext cx="205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50051" y="2852648"/>
            <a:ext cx="21543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Spur gear Representation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586" y="1196752"/>
            <a:ext cx="4932173" cy="2495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26979" y="369202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200" dirty="0"/>
              <a:t>https://khkgears.net/new/gear_knowledge/gear_technical_reference/calculation_gear_dimensions.html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6497166" y="1602330"/>
            <a:ext cx="1134000" cy="5305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691680" y="1522236"/>
            <a:ext cx="1800000" cy="1800000"/>
          </a:xfrm>
          <a:prstGeom prst="ellipse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3473505" y="4222575"/>
            <a:ext cx="539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Eg</a:t>
            </a:r>
            <a:r>
              <a:rPr lang="en-GB" dirty="0" smtClean="0"/>
              <a:t>. PCD = 50, number of teeth (z) = 25 =&gt; m = 50/25 = 2</a:t>
            </a:r>
            <a:endParaRPr lang="en-IN" dirty="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657391" y="1484403"/>
            <a:ext cx="1872000" cy="1872000"/>
          </a:xfrm>
          <a:prstGeom prst="ellipse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Connector 11"/>
          <p:cNvCxnSpPr/>
          <p:nvPr/>
        </p:nvCxnSpPr>
        <p:spPr>
          <a:xfrm>
            <a:off x="2600645" y="1196752"/>
            <a:ext cx="0" cy="244827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3528" y="2418651"/>
            <a:ext cx="3456384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>
            <a:spLocks noChangeAspect="1"/>
          </p:cNvSpPr>
          <p:nvPr/>
        </p:nvSpPr>
        <p:spPr>
          <a:xfrm>
            <a:off x="2171327" y="1993090"/>
            <a:ext cx="864000" cy="864000"/>
          </a:xfrm>
          <a:prstGeom prst="arc">
            <a:avLst>
              <a:gd name="adj1" fmla="val 16779066"/>
              <a:gd name="adj2" fmla="val 15649315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reeform 23"/>
          <p:cNvSpPr/>
          <p:nvPr/>
        </p:nvSpPr>
        <p:spPr>
          <a:xfrm>
            <a:off x="2523445" y="1909034"/>
            <a:ext cx="146169" cy="95179"/>
          </a:xfrm>
          <a:custGeom>
            <a:avLst/>
            <a:gdLst>
              <a:gd name="connsiteX0" fmla="*/ 0 w 146168"/>
              <a:gd name="connsiteY0" fmla="*/ 139369 h 139369"/>
              <a:gd name="connsiteX1" fmla="*/ 0 w 146168"/>
              <a:gd name="connsiteY1" fmla="*/ 0 h 139369"/>
              <a:gd name="connsiteX2" fmla="*/ 146168 w 146168"/>
              <a:gd name="connsiteY2" fmla="*/ 3399 h 139369"/>
              <a:gd name="connsiteX3" fmla="*/ 139370 w 146168"/>
              <a:gd name="connsiteY3" fmla="*/ 139369 h 139369"/>
              <a:gd name="connsiteX0" fmla="*/ 0 w 146169"/>
              <a:gd name="connsiteY0" fmla="*/ 139369 h 139369"/>
              <a:gd name="connsiteX1" fmla="*/ 0 w 146169"/>
              <a:gd name="connsiteY1" fmla="*/ 0 h 139369"/>
              <a:gd name="connsiteX2" fmla="*/ 146168 w 146169"/>
              <a:gd name="connsiteY2" fmla="*/ 3399 h 139369"/>
              <a:gd name="connsiteX3" fmla="*/ 146169 w 146169"/>
              <a:gd name="connsiteY3" fmla="*/ 95178 h 139369"/>
              <a:gd name="connsiteX0" fmla="*/ 0 w 146169"/>
              <a:gd name="connsiteY0" fmla="*/ 95179 h 95179"/>
              <a:gd name="connsiteX1" fmla="*/ 0 w 146169"/>
              <a:gd name="connsiteY1" fmla="*/ 0 h 95179"/>
              <a:gd name="connsiteX2" fmla="*/ 146168 w 146169"/>
              <a:gd name="connsiteY2" fmla="*/ 3399 h 95179"/>
              <a:gd name="connsiteX3" fmla="*/ 146169 w 146169"/>
              <a:gd name="connsiteY3" fmla="*/ 95178 h 9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169" h="95179">
                <a:moveTo>
                  <a:pt x="0" y="95179"/>
                </a:moveTo>
                <a:lnTo>
                  <a:pt x="0" y="0"/>
                </a:lnTo>
                <a:lnTo>
                  <a:pt x="146168" y="3399"/>
                </a:lnTo>
                <a:cubicBezTo>
                  <a:pt x="146168" y="33992"/>
                  <a:pt x="146169" y="64585"/>
                  <a:pt x="146169" y="9517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/>
          <p:cNvSpPr/>
          <p:nvPr/>
        </p:nvSpPr>
        <p:spPr>
          <a:xfrm>
            <a:off x="448023" y="1471935"/>
            <a:ext cx="595585" cy="1884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447472" y="1562402"/>
            <a:ext cx="59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614" y="3267054"/>
            <a:ext cx="59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47472" y="1898902"/>
            <a:ext cx="59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49608" y="1997805"/>
            <a:ext cx="59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49614" y="2852648"/>
            <a:ext cx="59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51520" y="1522236"/>
            <a:ext cx="111600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23528" y="3317845"/>
            <a:ext cx="111600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47730" y="1561550"/>
            <a:ext cx="591860" cy="340690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/>
          <p:cNvSpPr/>
          <p:nvPr/>
        </p:nvSpPr>
        <p:spPr>
          <a:xfrm>
            <a:off x="447730" y="2858879"/>
            <a:ext cx="591860" cy="414771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4" name="Picture 33" descr="Z22400-Stirnzahnrad-Spur-gear-nn--en_www.jpg"/>
          <p:cNvPicPr/>
          <p:nvPr/>
        </p:nvPicPr>
        <p:blipFill rotWithShape="1">
          <a:blip r:embed="rId3"/>
          <a:srcRect l="13820" t="2240" r="72360" b="22845"/>
          <a:stretch/>
        </p:blipFill>
        <p:spPr>
          <a:xfrm>
            <a:off x="539552" y="3605891"/>
            <a:ext cx="1026052" cy="1829196"/>
          </a:xfrm>
          <a:prstGeom prst="rect">
            <a:avLst/>
          </a:prstGeom>
        </p:spPr>
      </p:pic>
      <p:pic>
        <p:nvPicPr>
          <p:cNvPr id="48" name="Picture 47" descr="Z22400-Stirnzahnrad-Spur-gear-nn--en_www.jpg"/>
          <p:cNvPicPr/>
          <p:nvPr/>
        </p:nvPicPr>
        <p:blipFill rotWithShape="1">
          <a:blip r:embed="rId3"/>
          <a:srcRect l="56536" r="34669" b="21645"/>
          <a:stretch/>
        </p:blipFill>
        <p:spPr>
          <a:xfrm>
            <a:off x="1761513" y="3573016"/>
            <a:ext cx="672481" cy="186207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416572" y="5065755"/>
            <a:ext cx="206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Chamfering at teeth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14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9" grpId="0" animBg="1"/>
      <p:bldP spid="24" grpId="0" animBg="1"/>
      <p:bldP spid="32" grpId="0" animBg="1"/>
      <p:bldP spid="46" grpId="0" animBg="1"/>
      <p:bldP spid="47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Helical spur and Rack-pinion</a:t>
            </a: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323528" y="1772816"/>
            <a:ext cx="3744416" cy="2664296"/>
            <a:chOff x="4589049" y="1760047"/>
            <a:chExt cx="4241693" cy="249253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89049" y="1760047"/>
              <a:ext cx="1172195" cy="222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21540000"/>
              </a:camera>
              <a:lightRig rig="threePt" dir="t"/>
            </a:scene3d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5846747" y="1760047"/>
              <a:ext cx="1172195" cy="222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60000"/>
              </a:camera>
              <a:lightRig rig="threePt" dir="t"/>
            </a:scene3d>
          </p:spPr>
        </p:pic>
        <p:sp>
          <p:nvSpPr>
            <p:cNvPr id="7" name="TextBox 6"/>
            <p:cNvSpPr txBox="1"/>
            <p:nvPr/>
          </p:nvSpPr>
          <p:spPr>
            <a:xfrm>
              <a:off x="4798785" y="3878263"/>
              <a:ext cx="781326" cy="34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Right</a:t>
              </a:r>
              <a:endParaRPr lang="en-US" dirty="0"/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4443" y="1760048"/>
              <a:ext cx="995125" cy="2184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21540000"/>
              </a:camera>
              <a:lightRig rig="threePt" dir="t"/>
            </a:scene3d>
          </p:spPr>
        </p:pic>
        <p:sp>
          <p:nvSpPr>
            <p:cNvPr id="9" name="Rectangle 8"/>
            <p:cNvSpPr/>
            <p:nvPr/>
          </p:nvSpPr>
          <p:spPr>
            <a:xfrm>
              <a:off x="6076408" y="3876359"/>
              <a:ext cx="623635" cy="347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Left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02503" y="3905165"/>
              <a:ext cx="2028239" cy="347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 Helical gear teeth</a:t>
              </a:r>
              <a:endParaRPr lang="en-IN" sz="1400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4307" y="1628800"/>
            <a:ext cx="443249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4000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264077" y="4797152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Helical spur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6372200" y="479715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and Pinion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952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g. 4.10 Dimensions and angles of bevel g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7" y="1186759"/>
            <a:ext cx="3116658" cy="47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>
          <a:xfrm flipV="1">
            <a:off x="1668260" y="1700808"/>
            <a:ext cx="2255668" cy="1160595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633570" y="1844824"/>
            <a:ext cx="2401525" cy="101658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1658532" y="1424419"/>
            <a:ext cx="2265396" cy="142545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132" y="1149495"/>
            <a:ext cx="4209313" cy="4799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Bevel gear Representation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2459445" y="587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200" dirty="0"/>
              <a:t>https://khkgears.net/new/gear_knowledge/gear_technical_reference/calculation_gear_dimensions.html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6704" y="1486525"/>
            <a:ext cx="1224000" cy="5305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Rectangle 63"/>
          <p:cNvSpPr/>
          <p:nvPr/>
        </p:nvSpPr>
        <p:spPr>
          <a:xfrm>
            <a:off x="7630704" y="2242503"/>
            <a:ext cx="613704" cy="5552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6" name="Straight Connector 75"/>
          <p:cNvCxnSpPr/>
          <p:nvPr/>
        </p:nvCxnSpPr>
        <p:spPr>
          <a:xfrm>
            <a:off x="1539197" y="2861403"/>
            <a:ext cx="2154333" cy="0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7630704" y="2801960"/>
            <a:ext cx="1221768" cy="25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 79"/>
          <p:cNvSpPr/>
          <p:nvPr/>
        </p:nvSpPr>
        <p:spPr>
          <a:xfrm>
            <a:off x="7617943" y="3274663"/>
            <a:ext cx="617998" cy="5948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1" name="Straight Connector 80"/>
          <p:cNvCxnSpPr>
            <a:cxnSpLocks noChangeAspect="1"/>
          </p:cNvCxnSpPr>
          <p:nvPr/>
        </p:nvCxnSpPr>
        <p:spPr>
          <a:xfrm rot="5400000" flipV="1">
            <a:off x="2545056" y="2292384"/>
            <a:ext cx="108000" cy="55568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7625633" y="3857343"/>
            <a:ext cx="617998" cy="232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3" name="Straight Connector 82"/>
          <p:cNvCxnSpPr>
            <a:cxnSpLocks noChangeAspect="1"/>
          </p:cNvCxnSpPr>
          <p:nvPr/>
        </p:nvCxnSpPr>
        <p:spPr>
          <a:xfrm rot="5400000" flipV="1">
            <a:off x="2606295" y="2386820"/>
            <a:ext cx="72000" cy="3704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7617943" y="4065669"/>
            <a:ext cx="617998" cy="232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2" name="Rectangle 91"/>
          <p:cNvSpPr/>
          <p:nvPr/>
        </p:nvSpPr>
        <p:spPr>
          <a:xfrm>
            <a:off x="7625646" y="4297006"/>
            <a:ext cx="617998" cy="232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3" name="Rectangle 92"/>
          <p:cNvSpPr/>
          <p:nvPr/>
        </p:nvSpPr>
        <p:spPr>
          <a:xfrm>
            <a:off x="7625632" y="3058500"/>
            <a:ext cx="1226839" cy="2161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2278418" y="2276914"/>
            <a:ext cx="292854" cy="173748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 noChangeAspect="1"/>
          </p:cNvCxnSpPr>
          <p:nvPr/>
        </p:nvCxnSpPr>
        <p:spPr>
          <a:xfrm>
            <a:off x="2275957" y="2446868"/>
            <a:ext cx="60732" cy="11803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rot="120000" flipV="1">
            <a:off x="2346417" y="2434217"/>
            <a:ext cx="295878" cy="144472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 flipV="1">
            <a:off x="1645963" y="2863486"/>
            <a:ext cx="2401525" cy="1436985"/>
            <a:chOff x="2834332" y="3123590"/>
            <a:chExt cx="2401525" cy="1436985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2869022" y="3358392"/>
              <a:ext cx="2255668" cy="1202182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834332" y="3543995"/>
              <a:ext cx="2401525" cy="101658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859294" y="3123590"/>
              <a:ext cx="2265396" cy="1425450"/>
            </a:xfrm>
            <a:prstGeom prst="line">
              <a:avLst/>
            </a:prstGeom>
            <a:ln w="1270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 flipV="1">
            <a:off x="2273283" y="3139392"/>
            <a:ext cx="384861" cy="312521"/>
            <a:chOff x="2428357" y="2418568"/>
            <a:chExt cx="384861" cy="312521"/>
          </a:xfrm>
        </p:grpSpPr>
        <p:cxnSp>
          <p:nvCxnSpPr>
            <p:cNvPr id="113" name="Straight Connector 112"/>
            <p:cNvCxnSpPr>
              <a:cxnSpLocks noChangeAspect="1"/>
            </p:cNvCxnSpPr>
            <p:nvPr/>
          </p:nvCxnSpPr>
          <p:spPr>
            <a:xfrm rot="5400000" flipV="1">
              <a:off x="2697456" y="2444784"/>
              <a:ext cx="108000" cy="55568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cxnSpLocks noChangeAspect="1"/>
            </p:cNvCxnSpPr>
            <p:nvPr/>
          </p:nvCxnSpPr>
          <p:spPr>
            <a:xfrm rot="5400000" flipV="1">
              <a:off x="2758695" y="2539220"/>
              <a:ext cx="72000" cy="37046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cxnSpLocks/>
            </p:cNvCxnSpPr>
            <p:nvPr/>
          </p:nvCxnSpPr>
          <p:spPr>
            <a:xfrm flipV="1">
              <a:off x="2430818" y="2429314"/>
              <a:ext cx="292854" cy="173748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cxnSpLocks noChangeAspect="1"/>
            </p:cNvCxnSpPr>
            <p:nvPr/>
          </p:nvCxnSpPr>
          <p:spPr>
            <a:xfrm>
              <a:off x="2428357" y="2599268"/>
              <a:ext cx="60732" cy="118036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cxnSpLocks/>
            </p:cNvCxnSpPr>
            <p:nvPr/>
          </p:nvCxnSpPr>
          <p:spPr>
            <a:xfrm rot="120000" flipV="1">
              <a:off x="2498817" y="2586617"/>
              <a:ext cx="295878" cy="144472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>
            <a:off x="2341312" y="2573114"/>
            <a:ext cx="0" cy="576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2913474" y="2238050"/>
            <a:ext cx="0" cy="46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5400000">
            <a:off x="2905628" y="3005711"/>
            <a:ext cx="0" cy="46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 noChangeAspect="1"/>
          </p:cNvCxnSpPr>
          <p:nvPr/>
        </p:nvCxnSpPr>
        <p:spPr>
          <a:xfrm rot="5400000" flipV="1">
            <a:off x="2624818" y="2424390"/>
            <a:ext cx="72000" cy="3704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cxnSpLocks noChangeAspect="1"/>
          </p:cNvCxnSpPr>
          <p:nvPr/>
        </p:nvCxnSpPr>
        <p:spPr>
          <a:xfrm rot="16200000" flipH="1" flipV="1">
            <a:off x="2626388" y="3245994"/>
            <a:ext cx="72000" cy="3704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3144625" y="2477748"/>
            <a:ext cx="0" cy="756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5400000">
            <a:off x="2744387" y="2318618"/>
            <a:ext cx="0" cy="792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5400000">
            <a:off x="2741450" y="2598103"/>
            <a:ext cx="0" cy="792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3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4" grpId="0" animBg="1"/>
      <p:bldP spid="79" grpId="0" animBg="1"/>
      <p:bldP spid="80" grpId="0" animBg="1"/>
      <p:bldP spid="82" grpId="0" animBg="1"/>
      <p:bldP spid="84" grpId="0" animBg="1"/>
      <p:bldP spid="92" grpId="0" animBg="1"/>
      <p:bldP spid="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/>
          <p:cNvCxnSpPr/>
          <p:nvPr/>
        </p:nvCxnSpPr>
        <p:spPr>
          <a:xfrm flipV="1">
            <a:off x="1668260" y="1700808"/>
            <a:ext cx="2255668" cy="1160595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132" y="1149495"/>
            <a:ext cx="4209313" cy="4799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Bevel gear Representation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2459445" y="587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200" dirty="0"/>
              <a:t>https://khkgears.net/new/gear_knowledge/gear_technical_reference/calculation_gear_dimensions.html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6704" y="1486525"/>
            <a:ext cx="1224000" cy="5305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Rectangle 63"/>
          <p:cNvSpPr/>
          <p:nvPr/>
        </p:nvSpPr>
        <p:spPr>
          <a:xfrm>
            <a:off x="7630704" y="2242503"/>
            <a:ext cx="613704" cy="5552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6" name="Straight Connector 75"/>
          <p:cNvCxnSpPr/>
          <p:nvPr/>
        </p:nvCxnSpPr>
        <p:spPr>
          <a:xfrm>
            <a:off x="1539197" y="2861403"/>
            <a:ext cx="2154333" cy="0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7630704" y="2801960"/>
            <a:ext cx="1221768" cy="25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 79"/>
          <p:cNvSpPr/>
          <p:nvPr/>
        </p:nvSpPr>
        <p:spPr>
          <a:xfrm>
            <a:off x="7617943" y="3274663"/>
            <a:ext cx="617998" cy="5948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1" name="Straight Connector 80"/>
          <p:cNvCxnSpPr>
            <a:cxnSpLocks noChangeAspect="1"/>
          </p:cNvCxnSpPr>
          <p:nvPr/>
        </p:nvCxnSpPr>
        <p:spPr>
          <a:xfrm rot="5400000" flipV="1">
            <a:off x="2545056" y="2292384"/>
            <a:ext cx="108000" cy="55568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7625633" y="3857343"/>
            <a:ext cx="617998" cy="232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3" name="Straight Connector 82"/>
          <p:cNvCxnSpPr>
            <a:cxnSpLocks noChangeAspect="1"/>
          </p:cNvCxnSpPr>
          <p:nvPr/>
        </p:nvCxnSpPr>
        <p:spPr>
          <a:xfrm rot="5400000" flipV="1">
            <a:off x="2606295" y="2386820"/>
            <a:ext cx="72000" cy="3704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7617943" y="4065669"/>
            <a:ext cx="617998" cy="232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2" name="Rectangle 91"/>
          <p:cNvSpPr/>
          <p:nvPr/>
        </p:nvSpPr>
        <p:spPr>
          <a:xfrm>
            <a:off x="7625646" y="4297006"/>
            <a:ext cx="617998" cy="232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3" name="Rectangle 92"/>
          <p:cNvSpPr/>
          <p:nvPr/>
        </p:nvSpPr>
        <p:spPr>
          <a:xfrm>
            <a:off x="7625632" y="3058500"/>
            <a:ext cx="1226839" cy="2161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2278418" y="2276914"/>
            <a:ext cx="292854" cy="173748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 noChangeAspect="1"/>
          </p:cNvCxnSpPr>
          <p:nvPr/>
        </p:nvCxnSpPr>
        <p:spPr>
          <a:xfrm>
            <a:off x="2275957" y="2446868"/>
            <a:ext cx="60732" cy="11803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rot="120000" flipV="1">
            <a:off x="2346417" y="2434217"/>
            <a:ext cx="295878" cy="144472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680653" y="2863487"/>
            <a:ext cx="2255668" cy="1160595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 flipV="1">
            <a:off x="2273283" y="3139392"/>
            <a:ext cx="384861" cy="312521"/>
            <a:chOff x="2428357" y="2418568"/>
            <a:chExt cx="384861" cy="312521"/>
          </a:xfrm>
        </p:grpSpPr>
        <p:cxnSp>
          <p:nvCxnSpPr>
            <p:cNvPr id="113" name="Straight Connector 112"/>
            <p:cNvCxnSpPr>
              <a:cxnSpLocks noChangeAspect="1"/>
            </p:cNvCxnSpPr>
            <p:nvPr/>
          </p:nvCxnSpPr>
          <p:spPr>
            <a:xfrm rot="5400000" flipV="1">
              <a:off x="2697456" y="2444784"/>
              <a:ext cx="108000" cy="55568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cxnSpLocks noChangeAspect="1"/>
            </p:cNvCxnSpPr>
            <p:nvPr/>
          </p:nvCxnSpPr>
          <p:spPr>
            <a:xfrm rot="5400000" flipV="1">
              <a:off x="2758695" y="2539220"/>
              <a:ext cx="72000" cy="37046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cxnSpLocks/>
            </p:cNvCxnSpPr>
            <p:nvPr/>
          </p:nvCxnSpPr>
          <p:spPr>
            <a:xfrm flipV="1">
              <a:off x="2430818" y="2429314"/>
              <a:ext cx="292854" cy="173748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cxnSpLocks noChangeAspect="1"/>
            </p:cNvCxnSpPr>
            <p:nvPr/>
          </p:nvCxnSpPr>
          <p:spPr>
            <a:xfrm>
              <a:off x="2428357" y="2599268"/>
              <a:ext cx="60732" cy="118036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cxnSpLocks/>
            </p:cNvCxnSpPr>
            <p:nvPr/>
          </p:nvCxnSpPr>
          <p:spPr>
            <a:xfrm rot="120000" flipV="1">
              <a:off x="2498817" y="2586617"/>
              <a:ext cx="295878" cy="144472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>
            <a:off x="2341312" y="2573114"/>
            <a:ext cx="0" cy="576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2913474" y="2238050"/>
            <a:ext cx="0" cy="46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5400000">
            <a:off x="2905628" y="3005711"/>
            <a:ext cx="0" cy="46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cxnSpLocks noChangeAspect="1"/>
          </p:cNvCxnSpPr>
          <p:nvPr/>
        </p:nvCxnSpPr>
        <p:spPr>
          <a:xfrm rot="5400000" flipV="1">
            <a:off x="2624818" y="2424390"/>
            <a:ext cx="72000" cy="3704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cxnSpLocks noChangeAspect="1"/>
          </p:cNvCxnSpPr>
          <p:nvPr/>
        </p:nvCxnSpPr>
        <p:spPr>
          <a:xfrm rot="16200000" flipH="1" flipV="1">
            <a:off x="2626388" y="3245994"/>
            <a:ext cx="72000" cy="37046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3144625" y="2477748"/>
            <a:ext cx="0" cy="756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5400000">
            <a:off x="2744387" y="2318618"/>
            <a:ext cx="0" cy="792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5400000">
            <a:off x="2741450" y="2598103"/>
            <a:ext cx="0" cy="792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21421" y="2855748"/>
            <a:ext cx="1386711" cy="716341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 flipH="1" flipV="1">
            <a:off x="697208" y="3139392"/>
            <a:ext cx="384861" cy="312521"/>
            <a:chOff x="2428357" y="2418568"/>
            <a:chExt cx="384861" cy="312521"/>
          </a:xfrm>
        </p:grpSpPr>
        <p:cxnSp>
          <p:nvCxnSpPr>
            <p:cNvPr id="63" name="Straight Connector 62"/>
            <p:cNvCxnSpPr>
              <a:cxnSpLocks noChangeAspect="1"/>
            </p:cNvCxnSpPr>
            <p:nvPr/>
          </p:nvCxnSpPr>
          <p:spPr>
            <a:xfrm rot="5400000" flipV="1">
              <a:off x="2697456" y="2444784"/>
              <a:ext cx="108000" cy="55568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rot="5400000" flipV="1">
              <a:off x="2758695" y="2539220"/>
              <a:ext cx="72000" cy="37046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/>
            </p:cNvCxnSpPr>
            <p:nvPr/>
          </p:nvCxnSpPr>
          <p:spPr>
            <a:xfrm flipV="1">
              <a:off x="2430818" y="2429314"/>
              <a:ext cx="292854" cy="173748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 noChangeAspect="1"/>
            </p:cNvCxnSpPr>
            <p:nvPr/>
          </p:nvCxnSpPr>
          <p:spPr>
            <a:xfrm>
              <a:off x="2428357" y="2599268"/>
              <a:ext cx="60732" cy="118036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/>
            </p:cNvCxnSpPr>
            <p:nvPr/>
          </p:nvCxnSpPr>
          <p:spPr>
            <a:xfrm rot="120000" flipV="1">
              <a:off x="2498817" y="2586617"/>
              <a:ext cx="295878" cy="144472"/>
            </a:xfrm>
            <a:prstGeom prst="line">
              <a:avLst/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/>
          <p:nvPr/>
        </p:nvCxnSpPr>
        <p:spPr>
          <a:xfrm rot="5400000">
            <a:off x="1672270" y="2652401"/>
            <a:ext cx="0" cy="1224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619323" y="3527829"/>
            <a:ext cx="2154333" cy="0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546048" y="3491280"/>
            <a:ext cx="0" cy="46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817856" y="3520069"/>
            <a:ext cx="0" cy="432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01314" y="3289932"/>
            <a:ext cx="116542" cy="23789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546048" y="3288787"/>
            <a:ext cx="102032" cy="20060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1681579" y="3082652"/>
            <a:ext cx="0" cy="172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051720" y="3271213"/>
            <a:ext cx="0" cy="684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1331640" y="3271213"/>
            <a:ext cx="0" cy="684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783771" y="3259183"/>
            <a:ext cx="555172" cy="689066"/>
          </a:xfrm>
          <a:custGeom>
            <a:avLst/>
            <a:gdLst>
              <a:gd name="connsiteX0" fmla="*/ 300446 w 555172"/>
              <a:gd name="connsiteY0" fmla="*/ 0 h 689066"/>
              <a:gd name="connsiteX1" fmla="*/ 555172 w 555172"/>
              <a:gd name="connsiteY1" fmla="*/ 6531 h 689066"/>
              <a:gd name="connsiteX2" fmla="*/ 548640 w 555172"/>
              <a:gd name="connsiteY2" fmla="*/ 689066 h 689066"/>
              <a:gd name="connsiteX3" fmla="*/ 29392 w 555172"/>
              <a:gd name="connsiteY3" fmla="*/ 685800 h 689066"/>
              <a:gd name="connsiteX4" fmla="*/ 35923 w 555172"/>
              <a:gd name="connsiteY4" fmla="*/ 261257 h 689066"/>
              <a:gd name="connsiteX5" fmla="*/ 0 w 555172"/>
              <a:gd name="connsiteY5" fmla="*/ 189411 h 689066"/>
              <a:gd name="connsiteX6" fmla="*/ 300446 w 555172"/>
              <a:gd name="connsiteY6" fmla="*/ 0 h 68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172" h="689066">
                <a:moveTo>
                  <a:pt x="300446" y="0"/>
                </a:moveTo>
                <a:lnTo>
                  <a:pt x="555172" y="6531"/>
                </a:lnTo>
                <a:cubicBezTo>
                  <a:pt x="552995" y="234043"/>
                  <a:pt x="550817" y="461554"/>
                  <a:pt x="548640" y="689066"/>
                </a:cubicBezTo>
                <a:lnTo>
                  <a:pt x="29392" y="685800"/>
                </a:lnTo>
                <a:lnTo>
                  <a:pt x="35923" y="261257"/>
                </a:lnTo>
                <a:lnTo>
                  <a:pt x="0" y="189411"/>
                </a:lnTo>
                <a:lnTo>
                  <a:pt x="300446" y="0"/>
                </a:lnTo>
                <a:close/>
              </a:path>
            </a:pathLst>
          </a:custGeom>
          <a:pattFill prst="dk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Freeform 94"/>
          <p:cNvSpPr/>
          <p:nvPr/>
        </p:nvSpPr>
        <p:spPr>
          <a:xfrm flipH="1">
            <a:off x="2029130" y="3259183"/>
            <a:ext cx="555172" cy="689066"/>
          </a:xfrm>
          <a:custGeom>
            <a:avLst/>
            <a:gdLst>
              <a:gd name="connsiteX0" fmla="*/ 300446 w 555172"/>
              <a:gd name="connsiteY0" fmla="*/ 0 h 689066"/>
              <a:gd name="connsiteX1" fmla="*/ 555172 w 555172"/>
              <a:gd name="connsiteY1" fmla="*/ 6531 h 689066"/>
              <a:gd name="connsiteX2" fmla="*/ 548640 w 555172"/>
              <a:gd name="connsiteY2" fmla="*/ 689066 h 689066"/>
              <a:gd name="connsiteX3" fmla="*/ 29392 w 555172"/>
              <a:gd name="connsiteY3" fmla="*/ 685800 h 689066"/>
              <a:gd name="connsiteX4" fmla="*/ 35923 w 555172"/>
              <a:gd name="connsiteY4" fmla="*/ 261257 h 689066"/>
              <a:gd name="connsiteX5" fmla="*/ 0 w 555172"/>
              <a:gd name="connsiteY5" fmla="*/ 189411 h 689066"/>
              <a:gd name="connsiteX6" fmla="*/ 300446 w 555172"/>
              <a:gd name="connsiteY6" fmla="*/ 0 h 68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172" h="689066">
                <a:moveTo>
                  <a:pt x="300446" y="0"/>
                </a:moveTo>
                <a:lnTo>
                  <a:pt x="555172" y="6531"/>
                </a:lnTo>
                <a:cubicBezTo>
                  <a:pt x="552995" y="234043"/>
                  <a:pt x="550817" y="461554"/>
                  <a:pt x="548640" y="689066"/>
                </a:cubicBezTo>
                <a:lnTo>
                  <a:pt x="29392" y="685800"/>
                </a:lnTo>
                <a:lnTo>
                  <a:pt x="35923" y="261257"/>
                </a:lnTo>
                <a:lnTo>
                  <a:pt x="0" y="189411"/>
                </a:lnTo>
                <a:lnTo>
                  <a:pt x="300446" y="0"/>
                </a:lnTo>
                <a:close/>
              </a:path>
            </a:pathLst>
          </a:custGeom>
          <a:pattFill prst="dk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Freeform 95"/>
          <p:cNvSpPr/>
          <p:nvPr/>
        </p:nvSpPr>
        <p:spPr>
          <a:xfrm flipH="1">
            <a:off x="2339284" y="2435420"/>
            <a:ext cx="808084" cy="280853"/>
          </a:xfrm>
          <a:custGeom>
            <a:avLst/>
            <a:gdLst>
              <a:gd name="connsiteX0" fmla="*/ 300446 w 555172"/>
              <a:gd name="connsiteY0" fmla="*/ 0 h 689066"/>
              <a:gd name="connsiteX1" fmla="*/ 555172 w 555172"/>
              <a:gd name="connsiteY1" fmla="*/ 6531 h 689066"/>
              <a:gd name="connsiteX2" fmla="*/ 548640 w 555172"/>
              <a:gd name="connsiteY2" fmla="*/ 689066 h 689066"/>
              <a:gd name="connsiteX3" fmla="*/ 29392 w 555172"/>
              <a:gd name="connsiteY3" fmla="*/ 685800 h 689066"/>
              <a:gd name="connsiteX4" fmla="*/ 35923 w 555172"/>
              <a:gd name="connsiteY4" fmla="*/ 261257 h 689066"/>
              <a:gd name="connsiteX5" fmla="*/ 0 w 555172"/>
              <a:gd name="connsiteY5" fmla="*/ 189411 h 689066"/>
              <a:gd name="connsiteX6" fmla="*/ 300446 w 555172"/>
              <a:gd name="connsiteY6" fmla="*/ 0 h 689066"/>
              <a:gd name="connsiteX0" fmla="*/ 1009106 w 1009106"/>
              <a:gd name="connsiteY0" fmla="*/ 0 h 1668780"/>
              <a:gd name="connsiteX1" fmla="*/ 555172 w 1009106"/>
              <a:gd name="connsiteY1" fmla="*/ 986245 h 1668780"/>
              <a:gd name="connsiteX2" fmla="*/ 548640 w 1009106"/>
              <a:gd name="connsiteY2" fmla="*/ 1668780 h 1668780"/>
              <a:gd name="connsiteX3" fmla="*/ 29392 w 1009106"/>
              <a:gd name="connsiteY3" fmla="*/ 1665514 h 1668780"/>
              <a:gd name="connsiteX4" fmla="*/ 35923 w 1009106"/>
              <a:gd name="connsiteY4" fmla="*/ 1240971 h 1668780"/>
              <a:gd name="connsiteX5" fmla="*/ 0 w 1009106"/>
              <a:gd name="connsiteY5" fmla="*/ 1169125 h 1668780"/>
              <a:gd name="connsiteX6" fmla="*/ 1009106 w 1009106"/>
              <a:gd name="connsiteY6" fmla="*/ 0 h 1668780"/>
              <a:gd name="connsiteX0" fmla="*/ 979714 w 979714"/>
              <a:gd name="connsiteY0" fmla="*/ 133895 h 1802675"/>
              <a:gd name="connsiteX1" fmla="*/ 525780 w 979714"/>
              <a:gd name="connsiteY1" fmla="*/ 1120140 h 1802675"/>
              <a:gd name="connsiteX2" fmla="*/ 519248 w 979714"/>
              <a:gd name="connsiteY2" fmla="*/ 1802675 h 1802675"/>
              <a:gd name="connsiteX3" fmla="*/ 0 w 979714"/>
              <a:gd name="connsiteY3" fmla="*/ 1799409 h 1802675"/>
              <a:gd name="connsiteX4" fmla="*/ 6531 w 979714"/>
              <a:gd name="connsiteY4" fmla="*/ 1374866 h 1802675"/>
              <a:gd name="connsiteX5" fmla="*/ 666205 w 979714"/>
              <a:gd name="connsiteY5" fmla="*/ 0 h 1802675"/>
              <a:gd name="connsiteX6" fmla="*/ 979714 w 979714"/>
              <a:gd name="connsiteY6" fmla="*/ 133895 h 1802675"/>
              <a:gd name="connsiteX0" fmla="*/ 979714 w 979714"/>
              <a:gd name="connsiteY0" fmla="*/ 133895 h 1802675"/>
              <a:gd name="connsiteX1" fmla="*/ 525780 w 979714"/>
              <a:gd name="connsiteY1" fmla="*/ 1120140 h 1802675"/>
              <a:gd name="connsiteX2" fmla="*/ 519248 w 979714"/>
              <a:gd name="connsiteY2" fmla="*/ 1802675 h 1802675"/>
              <a:gd name="connsiteX3" fmla="*/ 0 w 979714"/>
              <a:gd name="connsiteY3" fmla="*/ 1799409 h 1802675"/>
              <a:gd name="connsiteX4" fmla="*/ 633548 w 979714"/>
              <a:gd name="connsiteY4" fmla="*/ 39189 h 1802675"/>
              <a:gd name="connsiteX5" fmla="*/ 666205 w 979714"/>
              <a:gd name="connsiteY5" fmla="*/ 0 h 1802675"/>
              <a:gd name="connsiteX6" fmla="*/ 979714 w 979714"/>
              <a:gd name="connsiteY6" fmla="*/ 133895 h 1802675"/>
              <a:gd name="connsiteX0" fmla="*/ 806631 w 806631"/>
              <a:gd name="connsiteY0" fmla="*/ 133895 h 1802675"/>
              <a:gd name="connsiteX1" fmla="*/ 352697 w 806631"/>
              <a:gd name="connsiteY1" fmla="*/ 1120140 h 1802675"/>
              <a:gd name="connsiteX2" fmla="*/ 346165 w 806631"/>
              <a:gd name="connsiteY2" fmla="*/ 1802675 h 1802675"/>
              <a:gd name="connsiteX3" fmla="*/ 0 w 806631"/>
              <a:gd name="connsiteY3" fmla="*/ 32658 h 1802675"/>
              <a:gd name="connsiteX4" fmla="*/ 460465 w 806631"/>
              <a:gd name="connsiteY4" fmla="*/ 39189 h 1802675"/>
              <a:gd name="connsiteX5" fmla="*/ 493122 w 806631"/>
              <a:gd name="connsiteY5" fmla="*/ 0 h 1802675"/>
              <a:gd name="connsiteX6" fmla="*/ 806631 w 806631"/>
              <a:gd name="connsiteY6" fmla="*/ 133895 h 1802675"/>
              <a:gd name="connsiteX0" fmla="*/ 806631 w 806631"/>
              <a:gd name="connsiteY0" fmla="*/ 133895 h 1802675"/>
              <a:gd name="connsiteX1" fmla="*/ 800100 w 806631"/>
              <a:gd name="connsiteY1" fmla="*/ 271054 h 1802675"/>
              <a:gd name="connsiteX2" fmla="*/ 346165 w 806631"/>
              <a:gd name="connsiteY2" fmla="*/ 1802675 h 1802675"/>
              <a:gd name="connsiteX3" fmla="*/ 0 w 806631"/>
              <a:gd name="connsiteY3" fmla="*/ 32658 h 1802675"/>
              <a:gd name="connsiteX4" fmla="*/ 460465 w 806631"/>
              <a:gd name="connsiteY4" fmla="*/ 39189 h 1802675"/>
              <a:gd name="connsiteX5" fmla="*/ 493122 w 806631"/>
              <a:gd name="connsiteY5" fmla="*/ 0 h 1802675"/>
              <a:gd name="connsiteX6" fmla="*/ 806631 w 806631"/>
              <a:gd name="connsiteY6" fmla="*/ 133895 h 1802675"/>
              <a:gd name="connsiteX0" fmla="*/ 809898 w 809898"/>
              <a:gd name="connsiteY0" fmla="*/ 133895 h 339071"/>
              <a:gd name="connsiteX1" fmla="*/ 803367 w 809898"/>
              <a:gd name="connsiteY1" fmla="*/ 271054 h 339071"/>
              <a:gd name="connsiteX2" fmla="*/ 0 w 809898"/>
              <a:gd name="connsiteY2" fmla="*/ 290650 h 339071"/>
              <a:gd name="connsiteX3" fmla="*/ 3267 w 809898"/>
              <a:gd name="connsiteY3" fmla="*/ 32658 h 339071"/>
              <a:gd name="connsiteX4" fmla="*/ 463732 w 809898"/>
              <a:gd name="connsiteY4" fmla="*/ 39189 h 339071"/>
              <a:gd name="connsiteX5" fmla="*/ 496389 w 809898"/>
              <a:gd name="connsiteY5" fmla="*/ 0 h 339071"/>
              <a:gd name="connsiteX6" fmla="*/ 809898 w 809898"/>
              <a:gd name="connsiteY6" fmla="*/ 133895 h 339071"/>
              <a:gd name="connsiteX0" fmla="*/ 809898 w 809898"/>
              <a:gd name="connsiteY0" fmla="*/ 133895 h 290650"/>
              <a:gd name="connsiteX1" fmla="*/ 803367 w 809898"/>
              <a:gd name="connsiteY1" fmla="*/ 271054 h 290650"/>
              <a:gd name="connsiteX2" fmla="*/ 0 w 809898"/>
              <a:gd name="connsiteY2" fmla="*/ 290650 h 290650"/>
              <a:gd name="connsiteX3" fmla="*/ 3267 w 809898"/>
              <a:gd name="connsiteY3" fmla="*/ 32658 h 290650"/>
              <a:gd name="connsiteX4" fmla="*/ 463732 w 809898"/>
              <a:gd name="connsiteY4" fmla="*/ 39189 h 290650"/>
              <a:gd name="connsiteX5" fmla="*/ 496389 w 809898"/>
              <a:gd name="connsiteY5" fmla="*/ 0 h 290650"/>
              <a:gd name="connsiteX6" fmla="*/ 809898 w 809898"/>
              <a:gd name="connsiteY6" fmla="*/ 133895 h 290650"/>
              <a:gd name="connsiteX0" fmla="*/ 809898 w 809898"/>
              <a:gd name="connsiteY0" fmla="*/ 133895 h 290650"/>
              <a:gd name="connsiteX1" fmla="*/ 803367 w 809898"/>
              <a:gd name="connsiteY1" fmla="*/ 271054 h 290650"/>
              <a:gd name="connsiteX2" fmla="*/ 0 w 809898"/>
              <a:gd name="connsiteY2" fmla="*/ 290650 h 290650"/>
              <a:gd name="connsiteX3" fmla="*/ 3267 w 809898"/>
              <a:gd name="connsiteY3" fmla="*/ 32658 h 290650"/>
              <a:gd name="connsiteX4" fmla="*/ 463732 w 809898"/>
              <a:gd name="connsiteY4" fmla="*/ 39189 h 290650"/>
              <a:gd name="connsiteX5" fmla="*/ 496389 w 809898"/>
              <a:gd name="connsiteY5" fmla="*/ 0 h 290650"/>
              <a:gd name="connsiteX6" fmla="*/ 809898 w 809898"/>
              <a:gd name="connsiteY6" fmla="*/ 133895 h 290650"/>
              <a:gd name="connsiteX0" fmla="*/ 806633 w 806633"/>
              <a:gd name="connsiteY0" fmla="*/ 133895 h 280853"/>
              <a:gd name="connsiteX1" fmla="*/ 800102 w 806633"/>
              <a:gd name="connsiteY1" fmla="*/ 271054 h 280853"/>
              <a:gd name="connsiteX2" fmla="*/ 0 w 806633"/>
              <a:gd name="connsiteY2" fmla="*/ 280853 h 280853"/>
              <a:gd name="connsiteX3" fmla="*/ 2 w 806633"/>
              <a:gd name="connsiteY3" fmla="*/ 32658 h 280853"/>
              <a:gd name="connsiteX4" fmla="*/ 460467 w 806633"/>
              <a:gd name="connsiteY4" fmla="*/ 39189 h 280853"/>
              <a:gd name="connsiteX5" fmla="*/ 493124 w 806633"/>
              <a:gd name="connsiteY5" fmla="*/ 0 h 280853"/>
              <a:gd name="connsiteX6" fmla="*/ 806633 w 806633"/>
              <a:gd name="connsiteY6" fmla="*/ 133895 h 280853"/>
              <a:gd name="connsiteX0" fmla="*/ 806633 w 806633"/>
              <a:gd name="connsiteY0" fmla="*/ 133895 h 280853"/>
              <a:gd name="connsiteX1" fmla="*/ 800102 w 806633"/>
              <a:gd name="connsiteY1" fmla="*/ 271054 h 280853"/>
              <a:gd name="connsiteX2" fmla="*/ 0 w 806633"/>
              <a:gd name="connsiteY2" fmla="*/ 280853 h 280853"/>
              <a:gd name="connsiteX3" fmla="*/ 2 w 806633"/>
              <a:gd name="connsiteY3" fmla="*/ 32658 h 280853"/>
              <a:gd name="connsiteX4" fmla="*/ 460467 w 806633"/>
              <a:gd name="connsiteY4" fmla="*/ 39189 h 280853"/>
              <a:gd name="connsiteX5" fmla="*/ 493124 w 806633"/>
              <a:gd name="connsiteY5" fmla="*/ 0 h 280853"/>
              <a:gd name="connsiteX6" fmla="*/ 806633 w 806633"/>
              <a:gd name="connsiteY6" fmla="*/ 133895 h 280853"/>
              <a:gd name="connsiteX0" fmla="*/ 882106 w 882106"/>
              <a:gd name="connsiteY0" fmla="*/ 133895 h 280853"/>
              <a:gd name="connsiteX1" fmla="*/ 875575 w 882106"/>
              <a:gd name="connsiteY1" fmla="*/ 271054 h 280853"/>
              <a:gd name="connsiteX2" fmla="*/ 75473 w 882106"/>
              <a:gd name="connsiteY2" fmla="*/ 280853 h 280853"/>
              <a:gd name="connsiteX3" fmla="*/ 75475 w 882106"/>
              <a:gd name="connsiteY3" fmla="*/ 32658 h 280853"/>
              <a:gd name="connsiteX4" fmla="*/ 535940 w 882106"/>
              <a:gd name="connsiteY4" fmla="*/ 39189 h 280853"/>
              <a:gd name="connsiteX5" fmla="*/ 568597 w 882106"/>
              <a:gd name="connsiteY5" fmla="*/ 0 h 280853"/>
              <a:gd name="connsiteX6" fmla="*/ 882106 w 882106"/>
              <a:gd name="connsiteY6" fmla="*/ 133895 h 280853"/>
              <a:gd name="connsiteX0" fmla="*/ 882106 w 882106"/>
              <a:gd name="connsiteY0" fmla="*/ 133895 h 280853"/>
              <a:gd name="connsiteX1" fmla="*/ 875575 w 882106"/>
              <a:gd name="connsiteY1" fmla="*/ 271054 h 280853"/>
              <a:gd name="connsiteX2" fmla="*/ 75473 w 882106"/>
              <a:gd name="connsiteY2" fmla="*/ 280853 h 280853"/>
              <a:gd name="connsiteX3" fmla="*/ 75475 w 882106"/>
              <a:gd name="connsiteY3" fmla="*/ 32658 h 280853"/>
              <a:gd name="connsiteX4" fmla="*/ 535940 w 882106"/>
              <a:gd name="connsiteY4" fmla="*/ 39189 h 280853"/>
              <a:gd name="connsiteX5" fmla="*/ 568597 w 882106"/>
              <a:gd name="connsiteY5" fmla="*/ 0 h 280853"/>
              <a:gd name="connsiteX6" fmla="*/ 882106 w 882106"/>
              <a:gd name="connsiteY6" fmla="*/ 133895 h 280853"/>
              <a:gd name="connsiteX0" fmla="*/ 808084 w 808084"/>
              <a:gd name="connsiteY0" fmla="*/ 133895 h 280853"/>
              <a:gd name="connsiteX1" fmla="*/ 801553 w 808084"/>
              <a:gd name="connsiteY1" fmla="*/ 271054 h 280853"/>
              <a:gd name="connsiteX2" fmla="*/ 1451 w 808084"/>
              <a:gd name="connsiteY2" fmla="*/ 280853 h 280853"/>
              <a:gd name="connsiteX3" fmla="*/ 1453 w 808084"/>
              <a:gd name="connsiteY3" fmla="*/ 32658 h 280853"/>
              <a:gd name="connsiteX4" fmla="*/ 461918 w 808084"/>
              <a:gd name="connsiteY4" fmla="*/ 39189 h 280853"/>
              <a:gd name="connsiteX5" fmla="*/ 494575 w 808084"/>
              <a:gd name="connsiteY5" fmla="*/ 0 h 280853"/>
              <a:gd name="connsiteX6" fmla="*/ 808084 w 808084"/>
              <a:gd name="connsiteY6" fmla="*/ 133895 h 280853"/>
              <a:gd name="connsiteX0" fmla="*/ 808084 w 808084"/>
              <a:gd name="connsiteY0" fmla="*/ 133895 h 280853"/>
              <a:gd name="connsiteX1" fmla="*/ 801553 w 808084"/>
              <a:gd name="connsiteY1" fmla="*/ 274320 h 280853"/>
              <a:gd name="connsiteX2" fmla="*/ 1451 w 808084"/>
              <a:gd name="connsiteY2" fmla="*/ 280853 h 280853"/>
              <a:gd name="connsiteX3" fmla="*/ 1453 w 808084"/>
              <a:gd name="connsiteY3" fmla="*/ 32658 h 280853"/>
              <a:gd name="connsiteX4" fmla="*/ 461918 w 808084"/>
              <a:gd name="connsiteY4" fmla="*/ 39189 h 280853"/>
              <a:gd name="connsiteX5" fmla="*/ 494575 w 808084"/>
              <a:gd name="connsiteY5" fmla="*/ 0 h 280853"/>
              <a:gd name="connsiteX6" fmla="*/ 808084 w 808084"/>
              <a:gd name="connsiteY6" fmla="*/ 133895 h 2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084" h="280853">
                <a:moveTo>
                  <a:pt x="808084" y="133895"/>
                </a:moveTo>
                <a:lnTo>
                  <a:pt x="801553" y="274320"/>
                </a:lnTo>
                <a:lnTo>
                  <a:pt x="1451" y="280853"/>
                </a:lnTo>
                <a:cubicBezTo>
                  <a:pt x="-1814" y="279764"/>
                  <a:pt x="1452" y="115390"/>
                  <a:pt x="1453" y="32658"/>
                </a:cubicBezTo>
                <a:lnTo>
                  <a:pt x="461918" y="39189"/>
                </a:lnTo>
                <a:lnTo>
                  <a:pt x="494575" y="0"/>
                </a:lnTo>
                <a:lnTo>
                  <a:pt x="808084" y="133895"/>
                </a:lnTo>
                <a:close/>
              </a:path>
            </a:pathLst>
          </a:cu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7" name="Freeform 96"/>
          <p:cNvSpPr/>
          <p:nvPr/>
        </p:nvSpPr>
        <p:spPr>
          <a:xfrm flipH="1" flipV="1">
            <a:off x="2337408" y="2991264"/>
            <a:ext cx="808084" cy="280853"/>
          </a:xfrm>
          <a:custGeom>
            <a:avLst/>
            <a:gdLst>
              <a:gd name="connsiteX0" fmla="*/ 300446 w 555172"/>
              <a:gd name="connsiteY0" fmla="*/ 0 h 689066"/>
              <a:gd name="connsiteX1" fmla="*/ 555172 w 555172"/>
              <a:gd name="connsiteY1" fmla="*/ 6531 h 689066"/>
              <a:gd name="connsiteX2" fmla="*/ 548640 w 555172"/>
              <a:gd name="connsiteY2" fmla="*/ 689066 h 689066"/>
              <a:gd name="connsiteX3" fmla="*/ 29392 w 555172"/>
              <a:gd name="connsiteY3" fmla="*/ 685800 h 689066"/>
              <a:gd name="connsiteX4" fmla="*/ 35923 w 555172"/>
              <a:gd name="connsiteY4" fmla="*/ 261257 h 689066"/>
              <a:gd name="connsiteX5" fmla="*/ 0 w 555172"/>
              <a:gd name="connsiteY5" fmla="*/ 189411 h 689066"/>
              <a:gd name="connsiteX6" fmla="*/ 300446 w 555172"/>
              <a:gd name="connsiteY6" fmla="*/ 0 h 689066"/>
              <a:gd name="connsiteX0" fmla="*/ 1009106 w 1009106"/>
              <a:gd name="connsiteY0" fmla="*/ 0 h 1668780"/>
              <a:gd name="connsiteX1" fmla="*/ 555172 w 1009106"/>
              <a:gd name="connsiteY1" fmla="*/ 986245 h 1668780"/>
              <a:gd name="connsiteX2" fmla="*/ 548640 w 1009106"/>
              <a:gd name="connsiteY2" fmla="*/ 1668780 h 1668780"/>
              <a:gd name="connsiteX3" fmla="*/ 29392 w 1009106"/>
              <a:gd name="connsiteY3" fmla="*/ 1665514 h 1668780"/>
              <a:gd name="connsiteX4" fmla="*/ 35923 w 1009106"/>
              <a:gd name="connsiteY4" fmla="*/ 1240971 h 1668780"/>
              <a:gd name="connsiteX5" fmla="*/ 0 w 1009106"/>
              <a:gd name="connsiteY5" fmla="*/ 1169125 h 1668780"/>
              <a:gd name="connsiteX6" fmla="*/ 1009106 w 1009106"/>
              <a:gd name="connsiteY6" fmla="*/ 0 h 1668780"/>
              <a:gd name="connsiteX0" fmla="*/ 979714 w 979714"/>
              <a:gd name="connsiteY0" fmla="*/ 133895 h 1802675"/>
              <a:gd name="connsiteX1" fmla="*/ 525780 w 979714"/>
              <a:gd name="connsiteY1" fmla="*/ 1120140 h 1802675"/>
              <a:gd name="connsiteX2" fmla="*/ 519248 w 979714"/>
              <a:gd name="connsiteY2" fmla="*/ 1802675 h 1802675"/>
              <a:gd name="connsiteX3" fmla="*/ 0 w 979714"/>
              <a:gd name="connsiteY3" fmla="*/ 1799409 h 1802675"/>
              <a:gd name="connsiteX4" fmla="*/ 6531 w 979714"/>
              <a:gd name="connsiteY4" fmla="*/ 1374866 h 1802675"/>
              <a:gd name="connsiteX5" fmla="*/ 666205 w 979714"/>
              <a:gd name="connsiteY5" fmla="*/ 0 h 1802675"/>
              <a:gd name="connsiteX6" fmla="*/ 979714 w 979714"/>
              <a:gd name="connsiteY6" fmla="*/ 133895 h 1802675"/>
              <a:gd name="connsiteX0" fmla="*/ 979714 w 979714"/>
              <a:gd name="connsiteY0" fmla="*/ 133895 h 1802675"/>
              <a:gd name="connsiteX1" fmla="*/ 525780 w 979714"/>
              <a:gd name="connsiteY1" fmla="*/ 1120140 h 1802675"/>
              <a:gd name="connsiteX2" fmla="*/ 519248 w 979714"/>
              <a:gd name="connsiteY2" fmla="*/ 1802675 h 1802675"/>
              <a:gd name="connsiteX3" fmla="*/ 0 w 979714"/>
              <a:gd name="connsiteY3" fmla="*/ 1799409 h 1802675"/>
              <a:gd name="connsiteX4" fmla="*/ 633548 w 979714"/>
              <a:gd name="connsiteY4" fmla="*/ 39189 h 1802675"/>
              <a:gd name="connsiteX5" fmla="*/ 666205 w 979714"/>
              <a:gd name="connsiteY5" fmla="*/ 0 h 1802675"/>
              <a:gd name="connsiteX6" fmla="*/ 979714 w 979714"/>
              <a:gd name="connsiteY6" fmla="*/ 133895 h 1802675"/>
              <a:gd name="connsiteX0" fmla="*/ 806631 w 806631"/>
              <a:gd name="connsiteY0" fmla="*/ 133895 h 1802675"/>
              <a:gd name="connsiteX1" fmla="*/ 352697 w 806631"/>
              <a:gd name="connsiteY1" fmla="*/ 1120140 h 1802675"/>
              <a:gd name="connsiteX2" fmla="*/ 346165 w 806631"/>
              <a:gd name="connsiteY2" fmla="*/ 1802675 h 1802675"/>
              <a:gd name="connsiteX3" fmla="*/ 0 w 806631"/>
              <a:gd name="connsiteY3" fmla="*/ 32658 h 1802675"/>
              <a:gd name="connsiteX4" fmla="*/ 460465 w 806631"/>
              <a:gd name="connsiteY4" fmla="*/ 39189 h 1802675"/>
              <a:gd name="connsiteX5" fmla="*/ 493122 w 806631"/>
              <a:gd name="connsiteY5" fmla="*/ 0 h 1802675"/>
              <a:gd name="connsiteX6" fmla="*/ 806631 w 806631"/>
              <a:gd name="connsiteY6" fmla="*/ 133895 h 1802675"/>
              <a:gd name="connsiteX0" fmla="*/ 806631 w 806631"/>
              <a:gd name="connsiteY0" fmla="*/ 133895 h 1802675"/>
              <a:gd name="connsiteX1" fmla="*/ 800100 w 806631"/>
              <a:gd name="connsiteY1" fmla="*/ 271054 h 1802675"/>
              <a:gd name="connsiteX2" fmla="*/ 346165 w 806631"/>
              <a:gd name="connsiteY2" fmla="*/ 1802675 h 1802675"/>
              <a:gd name="connsiteX3" fmla="*/ 0 w 806631"/>
              <a:gd name="connsiteY3" fmla="*/ 32658 h 1802675"/>
              <a:gd name="connsiteX4" fmla="*/ 460465 w 806631"/>
              <a:gd name="connsiteY4" fmla="*/ 39189 h 1802675"/>
              <a:gd name="connsiteX5" fmla="*/ 493122 w 806631"/>
              <a:gd name="connsiteY5" fmla="*/ 0 h 1802675"/>
              <a:gd name="connsiteX6" fmla="*/ 806631 w 806631"/>
              <a:gd name="connsiteY6" fmla="*/ 133895 h 1802675"/>
              <a:gd name="connsiteX0" fmla="*/ 809898 w 809898"/>
              <a:gd name="connsiteY0" fmla="*/ 133895 h 339071"/>
              <a:gd name="connsiteX1" fmla="*/ 803367 w 809898"/>
              <a:gd name="connsiteY1" fmla="*/ 271054 h 339071"/>
              <a:gd name="connsiteX2" fmla="*/ 0 w 809898"/>
              <a:gd name="connsiteY2" fmla="*/ 290650 h 339071"/>
              <a:gd name="connsiteX3" fmla="*/ 3267 w 809898"/>
              <a:gd name="connsiteY3" fmla="*/ 32658 h 339071"/>
              <a:gd name="connsiteX4" fmla="*/ 463732 w 809898"/>
              <a:gd name="connsiteY4" fmla="*/ 39189 h 339071"/>
              <a:gd name="connsiteX5" fmla="*/ 496389 w 809898"/>
              <a:gd name="connsiteY5" fmla="*/ 0 h 339071"/>
              <a:gd name="connsiteX6" fmla="*/ 809898 w 809898"/>
              <a:gd name="connsiteY6" fmla="*/ 133895 h 339071"/>
              <a:gd name="connsiteX0" fmla="*/ 809898 w 809898"/>
              <a:gd name="connsiteY0" fmla="*/ 133895 h 290650"/>
              <a:gd name="connsiteX1" fmla="*/ 803367 w 809898"/>
              <a:gd name="connsiteY1" fmla="*/ 271054 h 290650"/>
              <a:gd name="connsiteX2" fmla="*/ 0 w 809898"/>
              <a:gd name="connsiteY2" fmla="*/ 290650 h 290650"/>
              <a:gd name="connsiteX3" fmla="*/ 3267 w 809898"/>
              <a:gd name="connsiteY3" fmla="*/ 32658 h 290650"/>
              <a:gd name="connsiteX4" fmla="*/ 463732 w 809898"/>
              <a:gd name="connsiteY4" fmla="*/ 39189 h 290650"/>
              <a:gd name="connsiteX5" fmla="*/ 496389 w 809898"/>
              <a:gd name="connsiteY5" fmla="*/ 0 h 290650"/>
              <a:gd name="connsiteX6" fmla="*/ 809898 w 809898"/>
              <a:gd name="connsiteY6" fmla="*/ 133895 h 290650"/>
              <a:gd name="connsiteX0" fmla="*/ 809898 w 809898"/>
              <a:gd name="connsiteY0" fmla="*/ 133895 h 290650"/>
              <a:gd name="connsiteX1" fmla="*/ 803367 w 809898"/>
              <a:gd name="connsiteY1" fmla="*/ 271054 h 290650"/>
              <a:gd name="connsiteX2" fmla="*/ 0 w 809898"/>
              <a:gd name="connsiteY2" fmla="*/ 290650 h 290650"/>
              <a:gd name="connsiteX3" fmla="*/ 3267 w 809898"/>
              <a:gd name="connsiteY3" fmla="*/ 32658 h 290650"/>
              <a:gd name="connsiteX4" fmla="*/ 463732 w 809898"/>
              <a:gd name="connsiteY4" fmla="*/ 39189 h 290650"/>
              <a:gd name="connsiteX5" fmla="*/ 496389 w 809898"/>
              <a:gd name="connsiteY5" fmla="*/ 0 h 290650"/>
              <a:gd name="connsiteX6" fmla="*/ 809898 w 809898"/>
              <a:gd name="connsiteY6" fmla="*/ 133895 h 290650"/>
              <a:gd name="connsiteX0" fmla="*/ 806633 w 806633"/>
              <a:gd name="connsiteY0" fmla="*/ 133895 h 280853"/>
              <a:gd name="connsiteX1" fmla="*/ 800102 w 806633"/>
              <a:gd name="connsiteY1" fmla="*/ 271054 h 280853"/>
              <a:gd name="connsiteX2" fmla="*/ 0 w 806633"/>
              <a:gd name="connsiteY2" fmla="*/ 280853 h 280853"/>
              <a:gd name="connsiteX3" fmla="*/ 2 w 806633"/>
              <a:gd name="connsiteY3" fmla="*/ 32658 h 280853"/>
              <a:gd name="connsiteX4" fmla="*/ 460467 w 806633"/>
              <a:gd name="connsiteY4" fmla="*/ 39189 h 280853"/>
              <a:gd name="connsiteX5" fmla="*/ 493124 w 806633"/>
              <a:gd name="connsiteY5" fmla="*/ 0 h 280853"/>
              <a:gd name="connsiteX6" fmla="*/ 806633 w 806633"/>
              <a:gd name="connsiteY6" fmla="*/ 133895 h 280853"/>
              <a:gd name="connsiteX0" fmla="*/ 806633 w 806633"/>
              <a:gd name="connsiteY0" fmla="*/ 133895 h 280853"/>
              <a:gd name="connsiteX1" fmla="*/ 800102 w 806633"/>
              <a:gd name="connsiteY1" fmla="*/ 271054 h 280853"/>
              <a:gd name="connsiteX2" fmla="*/ 0 w 806633"/>
              <a:gd name="connsiteY2" fmla="*/ 280853 h 280853"/>
              <a:gd name="connsiteX3" fmla="*/ 2 w 806633"/>
              <a:gd name="connsiteY3" fmla="*/ 32658 h 280853"/>
              <a:gd name="connsiteX4" fmla="*/ 460467 w 806633"/>
              <a:gd name="connsiteY4" fmla="*/ 39189 h 280853"/>
              <a:gd name="connsiteX5" fmla="*/ 493124 w 806633"/>
              <a:gd name="connsiteY5" fmla="*/ 0 h 280853"/>
              <a:gd name="connsiteX6" fmla="*/ 806633 w 806633"/>
              <a:gd name="connsiteY6" fmla="*/ 133895 h 280853"/>
              <a:gd name="connsiteX0" fmla="*/ 882106 w 882106"/>
              <a:gd name="connsiteY0" fmla="*/ 133895 h 280853"/>
              <a:gd name="connsiteX1" fmla="*/ 875575 w 882106"/>
              <a:gd name="connsiteY1" fmla="*/ 271054 h 280853"/>
              <a:gd name="connsiteX2" fmla="*/ 75473 w 882106"/>
              <a:gd name="connsiteY2" fmla="*/ 280853 h 280853"/>
              <a:gd name="connsiteX3" fmla="*/ 75475 w 882106"/>
              <a:gd name="connsiteY3" fmla="*/ 32658 h 280853"/>
              <a:gd name="connsiteX4" fmla="*/ 535940 w 882106"/>
              <a:gd name="connsiteY4" fmla="*/ 39189 h 280853"/>
              <a:gd name="connsiteX5" fmla="*/ 568597 w 882106"/>
              <a:gd name="connsiteY5" fmla="*/ 0 h 280853"/>
              <a:gd name="connsiteX6" fmla="*/ 882106 w 882106"/>
              <a:gd name="connsiteY6" fmla="*/ 133895 h 280853"/>
              <a:gd name="connsiteX0" fmla="*/ 882106 w 882106"/>
              <a:gd name="connsiteY0" fmla="*/ 133895 h 280853"/>
              <a:gd name="connsiteX1" fmla="*/ 875575 w 882106"/>
              <a:gd name="connsiteY1" fmla="*/ 271054 h 280853"/>
              <a:gd name="connsiteX2" fmla="*/ 75473 w 882106"/>
              <a:gd name="connsiteY2" fmla="*/ 280853 h 280853"/>
              <a:gd name="connsiteX3" fmla="*/ 75475 w 882106"/>
              <a:gd name="connsiteY3" fmla="*/ 32658 h 280853"/>
              <a:gd name="connsiteX4" fmla="*/ 535940 w 882106"/>
              <a:gd name="connsiteY4" fmla="*/ 39189 h 280853"/>
              <a:gd name="connsiteX5" fmla="*/ 568597 w 882106"/>
              <a:gd name="connsiteY5" fmla="*/ 0 h 280853"/>
              <a:gd name="connsiteX6" fmla="*/ 882106 w 882106"/>
              <a:gd name="connsiteY6" fmla="*/ 133895 h 280853"/>
              <a:gd name="connsiteX0" fmla="*/ 808084 w 808084"/>
              <a:gd name="connsiteY0" fmla="*/ 133895 h 280853"/>
              <a:gd name="connsiteX1" fmla="*/ 801553 w 808084"/>
              <a:gd name="connsiteY1" fmla="*/ 271054 h 280853"/>
              <a:gd name="connsiteX2" fmla="*/ 1451 w 808084"/>
              <a:gd name="connsiteY2" fmla="*/ 280853 h 280853"/>
              <a:gd name="connsiteX3" fmla="*/ 1453 w 808084"/>
              <a:gd name="connsiteY3" fmla="*/ 32658 h 280853"/>
              <a:gd name="connsiteX4" fmla="*/ 461918 w 808084"/>
              <a:gd name="connsiteY4" fmla="*/ 39189 h 280853"/>
              <a:gd name="connsiteX5" fmla="*/ 494575 w 808084"/>
              <a:gd name="connsiteY5" fmla="*/ 0 h 280853"/>
              <a:gd name="connsiteX6" fmla="*/ 808084 w 808084"/>
              <a:gd name="connsiteY6" fmla="*/ 133895 h 280853"/>
              <a:gd name="connsiteX0" fmla="*/ 808084 w 808084"/>
              <a:gd name="connsiteY0" fmla="*/ 133895 h 280853"/>
              <a:gd name="connsiteX1" fmla="*/ 801553 w 808084"/>
              <a:gd name="connsiteY1" fmla="*/ 274320 h 280853"/>
              <a:gd name="connsiteX2" fmla="*/ 1451 w 808084"/>
              <a:gd name="connsiteY2" fmla="*/ 280853 h 280853"/>
              <a:gd name="connsiteX3" fmla="*/ 1453 w 808084"/>
              <a:gd name="connsiteY3" fmla="*/ 32658 h 280853"/>
              <a:gd name="connsiteX4" fmla="*/ 461918 w 808084"/>
              <a:gd name="connsiteY4" fmla="*/ 39189 h 280853"/>
              <a:gd name="connsiteX5" fmla="*/ 494575 w 808084"/>
              <a:gd name="connsiteY5" fmla="*/ 0 h 280853"/>
              <a:gd name="connsiteX6" fmla="*/ 808084 w 808084"/>
              <a:gd name="connsiteY6" fmla="*/ 133895 h 2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084" h="280853">
                <a:moveTo>
                  <a:pt x="808084" y="133895"/>
                </a:moveTo>
                <a:lnTo>
                  <a:pt x="801553" y="274320"/>
                </a:lnTo>
                <a:lnTo>
                  <a:pt x="1451" y="280853"/>
                </a:lnTo>
                <a:cubicBezTo>
                  <a:pt x="-1814" y="279764"/>
                  <a:pt x="1452" y="115390"/>
                  <a:pt x="1453" y="32658"/>
                </a:cubicBezTo>
                <a:lnTo>
                  <a:pt x="461918" y="39189"/>
                </a:lnTo>
                <a:lnTo>
                  <a:pt x="494575" y="0"/>
                </a:lnTo>
                <a:lnTo>
                  <a:pt x="808084" y="133895"/>
                </a:lnTo>
                <a:close/>
              </a:path>
            </a:pathLst>
          </a:cu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8" name="Straight Connector 97"/>
          <p:cNvCxnSpPr/>
          <p:nvPr/>
        </p:nvCxnSpPr>
        <p:spPr>
          <a:xfrm rot="10800000">
            <a:off x="1972397" y="3262991"/>
            <a:ext cx="0" cy="684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6200000">
            <a:off x="2744387" y="2362587"/>
            <a:ext cx="0" cy="792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5" grpId="0" animBg="1"/>
      <p:bldP spid="96" grpId="0" animBg="1"/>
      <p:bldP spid="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</a:t>
            </a:r>
            <a:r>
              <a:rPr lang="en-US" sz="2400" dirty="0"/>
              <a:t> </a:t>
            </a:r>
            <a:r>
              <a:rPr lang="en-US" sz="2400" b="1" dirty="0"/>
              <a:t>gear</a:t>
            </a:r>
            <a:r>
              <a:rPr lang="en-US" sz="2400" dirty="0"/>
              <a:t> or </a:t>
            </a:r>
            <a:r>
              <a:rPr lang="en-US" sz="2400" b="1" dirty="0"/>
              <a:t>cogwheel</a:t>
            </a:r>
            <a:r>
              <a:rPr lang="en-US" sz="2400" dirty="0"/>
              <a:t> </a:t>
            </a:r>
            <a:r>
              <a:rPr lang="en-US" sz="2400" dirty="0" smtClean="0"/>
              <a:t>--- </a:t>
            </a:r>
          </a:p>
          <a:p>
            <a:pPr marL="0" indent="0">
              <a:buNone/>
            </a:pPr>
            <a:r>
              <a:rPr lang="en-US" sz="2400" dirty="0" smtClean="0"/>
              <a:t>a</a:t>
            </a:r>
            <a:r>
              <a:rPr lang="en-US" sz="2400" dirty="0"/>
              <a:t> </a:t>
            </a:r>
            <a:r>
              <a:rPr lang="en-US" sz="2400" dirty="0">
                <a:hlinkClick r:id="rId2" tooltip="Rotating"/>
              </a:rPr>
              <a:t>rotating</a:t>
            </a:r>
            <a:r>
              <a:rPr lang="en-US" sz="2400" dirty="0"/>
              <a:t> </a:t>
            </a:r>
            <a:r>
              <a:rPr lang="en-US" sz="2400" dirty="0">
                <a:hlinkClick r:id="rId3" tooltip="Machine (mechanical)"/>
              </a:rPr>
              <a:t>machine</a:t>
            </a:r>
            <a:r>
              <a:rPr lang="en-US" sz="2400" dirty="0"/>
              <a:t> part having </a:t>
            </a:r>
            <a:r>
              <a:rPr lang="en-US" sz="2400" i="1" dirty="0" smtClean="0"/>
              <a:t>teeth like cuts</a:t>
            </a:r>
            <a:r>
              <a:rPr lang="en-US" sz="2400" dirty="0" smtClean="0"/>
              <a:t>, </a:t>
            </a:r>
            <a:r>
              <a:rPr lang="en-US" sz="2400" dirty="0"/>
              <a:t>or cogs, which mesh with another toothed part to transmit </a:t>
            </a:r>
            <a:r>
              <a:rPr lang="en-US" sz="2400" dirty="0">
                <a:hlinkClick r:id="rId4" tooltip="Torque"/>
              </a:rPr>
              <a:t>torque</a:t>
            </a:r>
            <a:r>
              <a:rPr lang="en-US" sz="2400" dirty="0"/>
              <a:t>. 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419872" y="155498"/>
            <a:ext cx="1170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GEARS</a:t>
            </a:r>
            <a:endParaRPr lang="en-IN" sz="2800" b="1" dirty="0"/>
          </a:p>
        </p:txBody>
      </p:sp>
      <p:pic>
        <p:nvPicPr>
          <p:cNvPr id="2050" name="Picture 2" descr="Image result for gears mechanism in cloc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81" y="3156641"/>
            <a:ext cx="3057343" cy="221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56641"/>
            <a:ext cx="3024337" cy="21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937987" y="40228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284403" y="528935"/>
            <a:ext cx="2202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INTRODUCTION</a:t>
            </a:r>
            <a:endParaRPr lang="en-I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5471696"/>
            <a:ext cx="156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Example: clock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3035285" y="6476094"/>
            <a:ext cx="13708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hlinkClick r:id="rId7"/>
              </a:rPr>
              <a:t>http://</a:t>
            </a:r>
            <a:r>
              <a:rPr lang="en-IN" sz="900" dirty="0" smtClean="0">
                <a:hlinkClick r:id="rId7"/>
              </a:rPr>
              <a:t>sf.co.ua/id101135</a:t>
            </a:r>
            <a:r>
              <a:rPr lang="en-IN" sz="900" dirty="0" smtClean="0"/>
              <a:t> </a:t>
            </a:r>
            <a:endParaRPr lang="en-IN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10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r>
              <a:rPr lang="en-GB" dirty="0" smtClean="0"/>
              <a:t>Worm gear/wheel Representation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2459445" y="587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200" dirty="0"/>
              <a:t>https://khkgears.net/new/gear_knowledge/gear_technical_reference/calculation_gear_dimensions.html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11560" y="1012086"/>
            <a:ext cx="684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Concept is a lot more involved and requires further/detailed reading --- </a:t>
            </a:r>
            <a:endParaRPr lang="en-IN" dirty="0"/>
          </a:p>
        </p:txBody>
      </p:sp>
      <p:sp>
        <p:nvSpPr>
          <p:cNvPr id="58" name="TextBox 57"/>
          <p:cNvSpPr txBox="1"/>
          <p:nvPr/>
        </p:nvSpPr>
        <p:spPr>
          <a:xfrm>
            <a:off x="611560" y="1331774"/>
            <a:ext cx="501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focus on </a:t>
            </a:r>
            <a:r>
              <a:rPr lang="en-GB" b="1" i="1" dirty="0" smtClean="0"/>
              <a:t>simplistic representational aspects </a:t>
            </a:r>
            <a:r>
              <a:rPr lang="en-GB" dirty="0" smtClean="0"/>
              <a:t>--- 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52102"/>
            <a:ext cx="3862176" cy="2385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895" y="1750750"/>
            <a:ext cx="4994858" cy="332573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991612" y="2099870"/>
            <a:ext cx="1548000" cy="684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3522792" y="5085184"/>
            <a:ext cx="5441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1.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 factor, Q, means reference diameter of worm, d1, over axial module, mx.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Q=d1 / mx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59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r>
              <a:rPr lang="en-GB" dirty="0" smtClean="0"/>
              <a:t>Worm gear/wheel Representation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2459445" y="587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200" dirty="0"/>
              <a:t>https://khkgears.net/new/gear_knowledge/gear_technical_reference/calculation_gear_dimensions.html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11560" y="1012086"/>
            <a:ext cx="684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Concept is a lot more involved and requires further/detailed reading --- </a:t>
            </a:r>
            <a:endParaRPr lang="en-IN" dirty="0"/>
          </a:p>
        </p:txBody>
      </p:sp>
      <p:sp>
        <p:nvSpPr>
          <p:cNvPr id="58" name="TextBox 57"/>
          <p:cNvSpPr txBox="1"/>
          <p:nvPr/>
        </p:nvSpPr>
        <p:spPr>
          <a:xfrm>
            <a:off x="611560" y="1331774"/>
            <a:ext cx="501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focus on </a:t>
            </a:r>
            <a:r>
              <a:rPr lang="en-GB" b="1" i="1" dirty="0" smtClean="0"/>
              <a:t>simplistic representational aspects </a:t>
            </a:r>
            <a:r>
              <a:rPr lang="en-GB" dirty="0" smtClean="0"/>
              <a:t>--- 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069"/>
          <a:stretch/>
        </p:blipFill>
        <p:spPr>
          <a:xfrm>
            <a:off x="2267744" y="2052102"/>
            <a:ext cx="1773944" cy="2385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895" y="1750750"/>
            <a:ext cx="4994858" cy="332573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5991612" y="2099870"/>
            <a:ext cx="1548000" cy="684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3522792" y="5085184"/>
            <a:ext cx="5441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1.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 factor, Q, means reference diameter of worm, d1, over axial module, mx.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Q=d1 / mx</a:t>
            </a:r>
            <a:endParaRPr lang="en-I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231026" y="3007316"/>
            <a:ext cx="1296000" cy="1296000"/>
            <a:chOff x="1657391" y="1484403"/>
            <a:chExt cx="1872000" cy="1872000"/>
          </a:xfrm>
        </p:grpSpPr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1708790" y="1546664"/>
              <a:ext cx="1768000" cy="1768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1657391" y="1484403"/>
              <a:ext cx="1872000" cy="1872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0" name="Arc 89"/>
            <p:cNvSpPr>
              <a:spLocks noChangeAspect="1"/>
            </p:cNvSpPr>
            <p:nvPr/>
          </p:nvSpPr>
          <p:spPr>
            <a:xfrm>
              <a:off x="2392467" y="2222647"/>
              <a:ext cx="416000" cy="416000"/>
            </a:xfrm>
            <a:prstGeom prst="arc">
              <a:avLst>
                <a:gd name="adj1" fmla="val 16779066"/>
                <a:gd name="adj2" fmla="val 15649315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1" name="Freeform 90"/>
            <p:cNvSpPr>
              <a:spLocks noChangeAspect="1"/>
            </p:cNvSpPr>
            <p:nvPr/>
          </p:nvSpPr>
          <p:spPr>
            <a:xfrm>
              <a:off x="2552975" y="2163790"/>
              <a:ext cx="104000" cy="67720"/>
            </a:xfrm>
            <a:custGeom>
              <a:avLst/>
              <a:gdLst>
                <a:gd name="connsiteX0" fmla="*/ 0 w 146168"/>
                <a:gd name="connsiteY0" fmla="*/ 139369 h 139369"/>
                <a:gd name="connsiteX1" fmla="*/ 0 w 146168"/>
                <a:gd name="connsiteY1" fmla="*/ 0 h 139369"/>
                <a:gd name="connsiteX2" fmla="*/ 146168 w 146168"/>
                <a:gd name="connsiteY2" fmla="*/ 3399 h 139369"/>
                <a:gd name="connsiteX3" fmla="*/ 139370 w 146168"/>
                <a:gd name="connsiteY3" fmla="*/ 139369 h 139369"/>
                <a:gd name="connsiteX0" fmla="*/ 0 w 146169"/>
                <a:gd name="connsiteY0" fmla="*/ 139369 h 139369"/>
                <a:gd name="connsiteX1" fmla="*/ 0 w 146169"/>
                <a:gd name="connsiteY1" fmla="*/ 0 h 139369"/>
                <a:gd name="connsiteX2" fmla="*/ 146168 w 146169"/>
                <a:gd name="connsiteY2" fmla="*/ 3399 h 139369"/>
                <a:gd name="connsiteX3" fmla="*/ 146169 w 146169"/>
                <a:gd name="connsiteY3" fmla="*/ 95178 h 139369"/>
                <a:gd name="connsiteX0" fmla="*/ 0 w 146169"/>
                <a:gd name="connsiteY0" fmla="*/ 95179 h 95179"/>
                <a:gd name="connsiteX1" fmla="*/ 0 w 146169"/>
                <a:gd name="connsiteY1" fmla="*/ 0 h 95179"/>
                <a:gd name="connsiteX2" fmla="*/ 146168 w 146169"/>
                <a:gd name="connsiteY2" fmla="*/ 3399 h 95179"/>
                <a:gd name="connsiteX3" fmla="*/ 146169 w 146169"/>
                <a:gd name="connsiteY3" fmla="*/ 95178 h 9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69" h="95179">
                  <a:moveTo>
                    <a:pt x="0" y="95179"/>
                  </a:moveTo>
                  <a:lnTo>
                    <a:pt x="0" y="0"/>
                  </a:lnTo>
                  <a:lnTo>
                    <a:pt x="146168" y="3399"/>
                  </a:lnTo>
                  <a:cubicBezTo>
                    <a:pt x="146168" y="33992"/>
                    <a:pt x="146169" y="64585"/>
                    <a:pt x="146169" y="9517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" name="Freeform 9"/>
          <p:cNvSpPr/>
          <p:nvPr/>
        </p:nvSpPr>
        <p:spPr>
          <a:xfrm>
            <a:off x="398688" y="2324100"/>
            <a:ext cx="1104900" cy="781050"/>
          </a:xfrm>
          <a:custGeom>
            <a:avLst/>
            <a:gdLst>
              <a:gd name="connsiteX0" fmla="*/ 0 w 1104900"/>
              <a:gd name="connsiteY0" fmla="*/ 0 h 781050"/>
              <a:gd name="connsiteX1" fmla="*/ 819150 w 1104900"/>
              <a:gd name="connsiteY1" fmla="*/ 0 h 781050"/>
              <a:gd name="connsiteX2" fmla="*/ 876300 w 1104900"/>
              <a:gd name="connsiteY2" fmla="*/ 104775 h 781050"/>
              <a:gd name="connsiteX3" fmla="*/ 1104900 w 1104900"/>
              <a:gd name="connsiteY3" fmla="*/ 104775 h 781050"/>
              <a:gd name="connsiteX4" fmla="*/ 1104900 w 1104900"/>
              <a:gd name="connsiteY4" fmla="*/ 685800 h 781050"/>
              <a:gd name="connsiteX5" fmla="*/ 838200 w 1104900"/>
              <a:gd name="connsiteY5" fmla="*/ 685800 h 781050"/>
              <a:gd name="connsiteX6" fmla="*/ 800100 w 1104900"/>
              <a:gd name="connsiteY6" fmla="*/ 781050 h 781050"/>
              <a:gd name="connsiteX7" fmla="*/ 9525 w 1104900"/>
              <a:gd name="connsiteY7" fmla="*/ 771525 h 781050"/>
              <a:gd name="connsiteX8" fmla="*/ 28575 w 1104900"/>
              <a:gd name="connsiteY8" fmla="*/ 76200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900" h="781050">
                <a:moveTo>
                  <a:pt x="0" y="0"/>
                </a:moveTo>
                <a:lnTo>
                  <a:pt x="819150" y="0"/>
                </a:lnTo>
                <a:lnTo>
                  <a:pt x="876300" y="104775"/>
                </a:lnTo>
                <a:lnTo>
                  <a:pt x="1104900" y="104775"/>
                </a:lnTo>
                <a:lnTo>
                  <a:pt x="1104900" y="685800"/>
                </a:lnTo>
                <a:lnTo>
                  <a:pt x="838200" y="685800"/>
                </a:lnTo>
                <a:lnTo>
                  <a:pt x="800100" y="781050"/>
                </a:lnTo>
                <a:lnTo>
                  <a:pt x="9525" y="771525"/>
                </a:lnTo>
                <a:lnTo>
                  <a:pt x="28575" y="7620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/>
          <p:cNvCxnSpPr/>
          <p:nvPr/>
        </p:nvCxnSpPr>
        <p:spPr>
          <a:xfrm>
            <a:off x="410148" y="2364512"/>
            <a:ext cx="82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31418" y="3045590"/>
            <a:ext cx="7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53334" y="2532544"/>
            <a:ext cx="1044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53430" y="2568812"/>
            <a:ext cx="1044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49426" y="2845120"/>
            <a:ext cx="1044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9512" y="2714487"/>
            <a:ext cx="2471692" cy="846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52113" y="2341976"/>
            <a:ext cx="97234" cy="367619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/>
          <p:cNvSpPr/>
          <p:nvPr/>
        </p:nvSpPr>
        <p:spPr>
          <a:xfrm>
            <a:off x="352113" y="2726492"/>
            <a:ext cx="97234" cy="3676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43720" y="3653518"/>
            <a:ext cx="1728000" cy="846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V="1">
            <a:off x="-412519" y="3500822"/>
            <a:ext cx="2592000" cy="8468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2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3581400" cy="29527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r>
              <a:rPr lang="en-GB" dirty="0" smtClean="0"/>
              <a:t>Differential Mechanism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18927"/>
            <a:ext cx="3498612" cy="29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54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Differential Mechanism</a:t>
            </a:r>
            <a:br>
              <a:rPr lang="en-GB" dirty="0" smtClean="0"/>
            </a:br>
            <a:r>
              <a:rPr lang="en-GB" dirty="0" smtClean="0"/>
              <a:t>Working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115616" y="3105835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https://www.youtube.com/watch?v=xs2SApdWo20&amp;feature=youtu.be</a:t>
            </a:r>
          </a:p>
        </p:txBody>
      </p:sp>
    </p:spTree>
    <p:extLst>
      <p:ext uri="{BB962C8B-B14F-4D97-AF65-F5344CB8AC3E}">
        <p14:creationId xmlns:p14="http://schemas.microsoft.com/office/powerpoint/2010/main" val="34286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r>
              <a:rPr lang="en-GB" dirty="0" smtClean="0"/>
              <a:t>Speed Reducer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2740367" cy="2242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664617"/>
            <a:ext cx="4834766" cy="30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8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Watch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1043608" y="3105835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https://www.youtube.com/watch?v=3MUL65-vZHY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7614" y="2441298"/>
            <a:ext cx="5046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https://www.youtube.com/watch?v=JAuRonHZiR8</a:t>
            </a:r>
          </a:p>
        </p:txBody>
      </p:sp>
    </p:spTree>
    <p:extLst>
      <p:ext uri="{BB962C8B-B14F-4D97-AF65-F5344CB8AC3E}">
        <p14:creationId xmlns:p14="http://schemas.microsoft.com/office/powerpoint/2010/main" val="82052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6182" y="142852"/>
            <a:ext cx="1170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GEARS</a:t>
            </a:r>
            <a:endParaRPr lang="en-IN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5933" y="890547"/>
            <a:ext cx="780371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According to the position of axes of the </a:t>
            </a:r>
            <a:r>
              <a:rPr lang="en-US" b="1" i="1" dirty="0" smtClean="0"/>
              <a:t>shafts</a:t>
            </a:r>
          </a:p>
          <a:p>
            <a:endParaRPr lang="en-US" b="1" i="1" dirty="0"/>
          </a:p>
          <a:p>
            <a:r>
              <a:rPr lang="en-US" sz="1600" dirty="0" smtClean="0"/>
              <a:t>            Parallel                               </a:t>
            </a:r>
            <a:r>
              <a:rPr lang="en-US" sz="1600" b="1" dirty="0" smtClean="0"/>
              <a:t>        </a:t>
            </a:r>
            <a:r>
              <a:rPr lang="en-US" sz="1600" dirty="0" smtClean="0"/>
              <a:t>Intersecting            </a:t>
            </a:r>
            <a:r>
              <a:rPr lang="en-US" sz="1600" b="1" dirty="0" smtClean="0"/>
              <a:t>              </a:t>
            </a:r>
            <a:r>
              <a:rPr lang="en-US" sz="1600" dirty="0" smtClean="0"/>
              <a:t>Non-intersecting </a:t>
            </a:r>
            <a:r>
              <a:rPr lang="en-US" sz="1600" dirty="0"/>
              <a:t>and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                                                      non-parallel</a:t>
            </a:r>
          </a:p>
          <a:p>
            <a:r>
              <a:rPr lang="en-US" b="1" i="1" dirty="0" smtClean="0"/>
              <a:t>According </a:t>
            </a:r>
            <a:r>
              <a:rPr lang="en-US" b="1" i="1" dirty="0"/>
              <a:t>to the peripheral velocity of the </a:t>
            </a:r>
            <a:r>
              <a:rPr lang="en-US" b="1" i="1" dirty="0" smtClean="0"/>
              <a:t>gears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r>
              <a:rPr lang="en-US" b="1" i="1" dirty="0" smtClean="0"/>
              <a:t>        </a:t>
            </a:r>
            <a:r>
              <a:rPr lang="en-US" dirty="0" smtClean="0"/>
              <a:t>Low velocity                        Medium velocity</a:t>
            </a: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High velocity</a:t>
            </a:r>
          </a:p>
          <a:p>
            <a:pPr marL="342900" indent="-342900">
              <a:buAutoNum type="alphaLcParenBoth"/>
            </a:pPr>
            <a:endParaRPr lang="en-US" b="1" i="1" dirty="0"/>
          </a:p>
          <a:p>
            <a:r>
              <a:rPr lang="en-US" b="1" i="1" dirty="0"/>
              <a:t>According to the type of </a:t>
            </a:r>
            <a:r>
              <a:rPr lang="en-US" b="1" i="1" dirty="0" smtClean="0"/>
              <a:t>gearing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External gearing    </a:t>
            </a:r>
            <a:r>
              <a:rPr lang="en-US" b="1" dirty="0"/>
              <a:t> </a:t>
            </a:r>
            <a:r>
              <a:rPr lang="en-US" b="1" dirty="0" smtClean="0"/>
              <a:t>             </a:t>
            </a:r>
            <a:r>
              <a:rPr lang="en-US" dirty="0" smtClean="0"/>
              <a:t>Internal gearing</a:t>
            </a: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b="1" dirty="0"/>
              <a:t> </a:t>
            </a:r>
            <a:r>
              <a:rPr lang="en-US" b="1" dirty="0" smtClean="0"/>
              <a:t>       </a:t>
            </a:r>
            <a:r>
              <a:rPr lang="en-US" dirty="0" smtClean="0"/>
              <a:t>Rack </a:t>
            </a:r>
            <a:r>
              <a:rPr lang="en-US" dirty="0"/>
              <a:t>and </a:t>
            </a:r>
            <a:r>
              <a:rPr lang="en-US" dirty="0" smtClean="0"/>
              <a:t>pinion</a:t>
            </a:r>
          </a:p>
          <a:p>
            <a:pPr marL="342900" indent="-342900">
              <a:buAutoNum type="alphaLcParenBoth"/>
            </a:pPr>
            <a:endParaRPr lang="en-US" b="1" i="1" dirty="0"/>
          </a:p>
          <a:p>
            <a:r>
              <a:rPr lang="en-US" b="1" i="1" dirty="0" smtClean="0"/>
              <a:t>According </a:t>
            </a:r>
            <a:r>
              <a:rPr lang="en-US" b="1" i="1" dirty="0"/>
              <a:t>to position of teeth on the gear </a:t>
            </a:r>
            <a:r>
              <a:rPr lang="en-US" b="1" i="1" dirty="0" smtClean="0"/>
              <a:t>surface</a:t>
            </a:r>
          </a:p>
          <a:p>
            <a:endParaRPr lang="en-US" b="1" dirty="0"/>
          </a:p>
          <a:p>
            <a:r>
              <a:rPr lang="en-US" b="1" dirty="0" smtClean="0"/>
              <a:t>              </a:t>
            </a:r>
            <a:r>
              <a:rPr lang="en-US" dirty="0" smtClean="0"/>
              <a:t>Straight            </a:t>
            </a:r>
            <a:r>
              <a:rPr lang="en-US" b="1" dirty="0" smtClean="0"/>
              <a:t>                   </a:t>
            </a:r>
            <a:r>
              <a:rPr lang="en-US" dirty="0" smtClean="0"/>
              <a:t>inclined                                   curved</a:t>
            </a:r>
            <a:endParaRPr lang="en-IN" dirty="0"/>
          </a:p>
        </p:txBody>
      </p:sp>
      <p:grpSp>
        <p:nvGrpSpPr>
          <p:cNvPr id="3" name="Group 2"/>
          <p:cNvGrpSpPr/>
          <p:nvPr/>
        </p:nvGrpSpPr>
        <p:grpSpPr>
          <a:xfrm>
            <a:off x="1562037" y="1196752"/>
            <a:ext cx="5040560" cy="341197"/>
            <a:chOff x="1562037" y="1485454"/>
            <a:chExt cx="5040560" cy="34119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562037" y="1538619"/>
              <a:ext cx="504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62037" y="1538619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154325" y="148545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602597" y="153751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25933" y="520320"/>
            <a:ext cx="223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CLASSIFICATION</a:t>
            </a:r>
            <a:endParaRPr lang="en-IN" sz="2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62037" y="2276872"/>
            <a:ext cx="5040560" cy="341197"/>
            <a:chOff x="1562037" y="1485454"/>
            <a:chExt cx="5040560" cy="341197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562037" y="1538619"/>
              <a:ext cx="504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62037" y="1538619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154325" y="148545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602597" y="153751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564916" y="3429000"/>
            <a:ext cx="5040560" cy="341197"/>
            <a:chOff x="1562037" y="1485454"/>
            <a:chExt cx="5040560" cy="341197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562037" y="1538619"/>
              <a:ext cx="504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562037" y="1538619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154325" y="148545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602597" y="153751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564916" y="4743987"/>
            <a:ext cx="5040560" cy="341197"/>
            <a:chOff x="1562037" y="1485454"/>
            <a:chExt cx="5040560" cy="341197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1562037" y="1538619"/>
              <a:ext cx="504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62037" y="1538619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154325" y="148545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602597" y="1537514"/>
              <a:ext cx="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86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548680"/>
            <a:ext cx="2286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TYPES OF GEARS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1142984"/>
            <a:ext cx="138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SPUR GEARS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43306" y="1142984"/>
            <a:ext cx="164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HELICAL GEARS</a:t>
            </a:r>
            <a:endParaRPr lang="en-I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72264" y="1142984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BEVEL GEARS</a:t>
            </a:r>
            <a:endParaRPr lang="en-IN" b="1" dirty="0"/>
          </a:p>
        </p:txBody>
      </p:sp>
      <p:pic>
        <p:nvPicPr>
          <p:cNvPr id="14" name="Picture 4" descr="Image result for bevel gear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571612"/>
            <a:ext cx="2743219" cy="17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2910" y="3500438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WORM GEARS</a:t>
            </a:r>
            <a:endParaRPr lang="en-IN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8992" y="3500438"/>
            <a:ext cx="19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RACK AND PINION</a:t>
            </a:r>
            <a:endParaRPr lang="en-IN" b="1" dirty="0"/>
          </a:p>
        </p:txBody>
      </p:sp>
      <p:pic>
        <p:nvPicPr>
          <p:cNvPr id="17" name="Picture 2" descr="https://upload.wikimedia.org/wikipedia/commons/thumb/c/c3/Worm_Gear.gif/220px-Worm_Gea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857628"/>
            <a:ext cx="2579007" cy="18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upload.wikimedia.org/wikipedia/commons/6/68/Rack_and_pinion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500438"/>
            <a:ext cx="1907318" cy="21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99341" y="6207656"/>
            <a:ext cx="3175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700" dirty="0">
                <a:hlinkClick r:id="rId5"/>
              </a:rPr>
              <a:t>https://</a:t>
            </a:r>
            <a:r>
              <a:rPr lang="en-IN" sz="700" dirty="0" smtClean="0">
                <a:hlinkClick r:id="rId5"/>
              </a:rPr>
              <a:t>grabcad.com/library/spur-gear-pair-1</a:t>
            </a:r>
            <a:endParaRPr lang="en-IN" sz="700" dirty="0" smtClean="0"/>
          </a:p>
          <a:p>
            <a:r>
              <a:rPr lang="en-IN" sz="700" dirty="0">
                <a:solidFill>
                  <a:srgbClr val="006621"/>
                </a:solidFill>
                <a:latin typeface="arial" panose="020B0604020202020204" pitchFamily="34" charset="0"/>
                <a:hlinkClick r:id="rId6"/>
              </a:rPr>
              <a:t>https://science.howstuffworks.com/transport/engines-equipment/gear3.htm</a:t>
            </a:r>
            <a:r>
              <a:rPr lang="en-IN" sz="700" dirty="0">
                <a:solidFill>
                  <a:srgbClr val="00662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IN" sz="700" dirty="0" smtClean="0"/>
              <a:t> </a:t>
            </a:r>
            <a:r>
              <a:rPr lang="en-IN" sz="700" dirty="0">
                <a:hlinkClick r:id="rId7"/>
              </a:rPr>
              <a:t>https://makeagif.com/gif/bevel-gear-animation-4_7N4e</a:t>
            </a:r>
            <a:r>
              <a:rPr lang="en-IN" sz="700" dirty="0"/>
              <a:t>  </a:t>
            </a:r>
          </a:p>
          <a:p>
            <a:r>
              <a:rPr lang="en-IN" sz="700" dirty="0">
                <a:hlinkClick r:id="rId7"/>
              </a:rPr>
              <a:t>https://</a:t>
            </a:r>
            <a:r>
              <a:rPr lang="en-IN" sz="700" dirty="0" smtClean="0">
                <a:hlinkClick r:id="rId7"/>
              </a:rPr>
              <a:t>makeagif.com/gif/bevel-gear-animation-4_7N4e</a:t>
            </a:r>
            <a:endParaRPr lang="en-IN" sz="700" dirty="0"/>
          </a:p>
        </p:txBody>
      </p:sp>
      <p:sp>
        <p:nvSpPr>
          <p:cNvPr id="20" name="TextBox 19"/>
          <p:cNvSpPr txBox="1"/>
          <p:nvPr/>
        </p:nvSpPr>
        <p:spPr>
          <a:xfrm>
            <a:off x="3786182" y="142852"/>
            <a:ext cx="1170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GEARS</a:t>
            </a:r>
            <a:endParaRPr lang="en-IN" sz="28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480035"/>
            <a:ext cx="2594628" cy="1728521"/>
          </a:xfrm>
          <a:prstGeom prst="rect">
            <a:avLst/>
          </a:prstGeom>
        </p:spPr>
      </p:pic>
      <p:pic>
        <p:nvPicPr>
          <p:cNvPr id="22" name="Picture 2" descr="Image result for HELICAL gear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50" y="1703065"/>
            <a:ext cx="2601785" cy="13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1488002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Examples of early gear applications include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 </a:t>
            </a:r>
            <a:r>
              <a:rPr lang="en-US" dirty="0" err="1">
                <a:solidFill>
                  <a:srgbClr val="0B0080"/>
                </a:solidFill>
                <a:latin typeface="Arial" panose="020B0604020202020204" pitchFamily="34" charset="0"/>
                <a:hlinkClick r:id="rId2" tooltip="Antikythera mechanism"/>
              </a:rPr>
              <a:t>Antikythera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2" tooltip="Antikythera mechanism"/>
              </a:rPr>
              <a:t> mechanism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(2nd century BC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  <a:hlinkClick r:id="rId3" tooltip="Ma Jun"/>
              </a:rPr>
              <a:t>Ma 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3" tooltip="Ma Jun"/>
              </a:rPr>
              <a:t>Jun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(c. 200–265 AD) used gears as part of a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4" tooltip="South-pointing chariot"/>
              </a:rPr>
              <a:t>south-pointing chariot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first geared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5" tooltip="Clock"/>
              </a:rPr>
              <a:t>mechanical clocks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were built in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6" tooltip="China"/>
              </a:rPr>
              <a:t>China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in 725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thumb/6/66/NAMA_Machine_d%27Anticyth%C3%A8re_1.jpg/275px-NAMA_Machine_d%27Anticyth%C3%A8re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571480"/>
            <a:ext cx="3287605" cy="2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c/ce/South-pointing_chariot_%28Science_Museum_model%29.jpg/220px-South-pointing_chariot_%28Science_Museum_model%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3500438"/>
            <a:ext cx="2428892" cy="23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0034" y="642918"/>
            <a:ext cx="1283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/>
              <a:t>HISTORY</a:t>
            </a:r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2843808" y="6421891"/>
            <a:ext cx="16770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800" dirty="0">
                <a:hlinkClick r:id="rId9"/>
              </a:rPr>
              <a:t>https://</a:t>
            </a:r>
            <a:r>
              <a:rPr lang="en-IN" sz="800" dirty="0" smtClean="0">
                <a:hlinkClick r:id="rId9"/>
              </a:rPr>
              <a:t>en.wikipedia.org/wiki/Gear</a:t>
            </a:r>
            <a:r>
              <a:rPr lang="en-IN" sz="800" dirty="0" smtClean="0"/>
              <a:t> </a:t>
            </a:r>
            <a:endParaRPr lang="en-IN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3786182" y="142852"/>
            <a:ext cx="1170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GEARS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387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150017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2" tooltip="Al-Jazari"/>
              </a:rPr>
              <a:t>Al-</a:t>
            </a:r>
            <a:r>
              <a:rPr lang="en-US" dirty="0" err="1">
                <a:solidFill>
                  <a:srgbClr val="0B0080"/>
                </a:solidFill>
                <a:latin typeface="Arial" panose="020B0604020202020204" pitchFamily="34" charset="0"/>
                <a:hlinkClick r:id="rId2" tooltip="Al-Jazari"/>
              </a:rPr>
              <a:t>Jazari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(c. 1206) invented the segmental gear as part of a water-lifting device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222222"/>
                </a:solidFill>
                <a:latin typeface="Arial" panose="020B0604020202020204" pitchFamily="34" charset="0"/>
              </a:rPr>
              <a:t>The </a:t>
            </a:r>
            <a:r>
              <a:rPr lang="en-US" b="1" i="1" u="sng" dirty="0">
                <a:solidFill>
                  <a:srgbClr val="0B0080"/>
                </a:solidFill>
                <a:latin typeface="Arial" panose="020B0604020202020204" pitchFamily="34" charset="0"/>
                <a:hlinkClick r:id="rId3" tooltip="Worm gear"/>
              </a:rPr>
              <a:t>worm gear</a:t>
            </a:r>
            <a:r>
              <a:rPr lang="en-US" b="1" i="1" u="sng" dirty="0">
                <a:solidFill>
                  <a:srgbClr val="222222"/>
                </a:solidFill>
                <a:latin typeface="Arial" panose="020B0604020202020204" pitchFamily="34" charset="0"/>
              </a:rPr>
              <a:t> was invented as part of a roller </a:t>
            </a:r>
            <a:r>
              <a:rPr lang="en-US" b="1" i="1" u="sng" dirty="0">
                <a:solidFill>
                  <a:srgbClr val="0B0080"/>
                </a:solidFill>
                <a:latin typeface="Arial" panose="020B0604020202020204" pitchFamily="34" charset="0"/>
                <a:hlinkClick r:id="rId4" tooltip="Cotton gin"/>
              </a:rPr>
              <a:t>cotton gin</a:t>
            </a:r>
            <a:r>
              <a:rPr lang="en-US" b="1" i="1" u="sng" dirty="0">
                <a:solidFill>
                  <a:srgbClr val="222222"/>
                </a:solidFill>
                <a:latin typeface="Arial" panose="020B0604020202020204" pitchFamily="34" charset="0"/>
              </a:rPr>
              <a:t> in the </a:t>
            </a:r>
            <a:r>
              <a:rPr lang="en-US" b="1" i="1" u="sng" dirty="0">
                <a:solidFill>
                  <a:srgbClr val="0B0080"/>
                </a:solidFill>
                <a:latin typeface="Arial" panose="020B0604020202020204" pitchFamily="34" charset="0"/>
                <a:hlinkClick r:id="rId5" tooltip="Indian subcontinent"/>
              </a:rPr>
              <a:t>Indian </a:t>
            </a:r>
            <a:r>
              <a:rPr lang="en-US" b="1" i="1" u="sng" dirty="0" smtClean="0">
                <a:solidFill>
                  <a:srgbClr val="0B0080"/>
                </a:solidFill>
                <a:latin typeface="Arial" panose="020B0604020202020204" pitchFamily="34" charset="0"/>
                <a:hlinkClick r:id="rId5" tooltip="Indian subcontinent"/>
              </a:rPr>
              <a:t>subcontinent</a:t>
            </a:r>
            <a:r>
              <a:rPr lang="en-US" b="1" i="1" u="sng" dirty="0">
                <a:solidFill>
                  <a:srgbClr val="222222"/>
                </a:solidFill>
                <a:latin typeface="Arial" panose="020B0604020202020204" pitchFamily="34" charset="0"/>
              </a:rPr>
              <a:t> (c. 13th–14th centuries</a:t>
            </a:r>
            <a:r>
              <a:rPr lang="en-US" b="1" i="1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1386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6" tooltip="Salisbury cathedral clock"/>
              </a:rPr>
              <a:t>Salisbury cathedral clock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may be the world's oldest still working geared mechanical clock.</a:t>
            </a:r>
          </a:p>
        </p:txBody>
      </p:sp>
      <p:pic>
        <p:nvPicPr>
          <p:cNvPr id="4" name="Picture 6" descr="https://upload.wikimedia.org/wikipedia/commons/thumb/3/31/Salisbury_Cathedral%2C_medieval_clock.JPG/220px-Salisbury_Cathedral%2C_medieval_clo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643182"/>
            <a:ext cx="2214578" cy="29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1" t="5320" r="7107" b="50000"/>
          <a:stretch/>
        </p:blipFill>
        <p:spPr>
          <a:xfrm>
            <a:off x="5857884" y="357166"/>
            <a:ext cx="2743218" cy="2286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1003" y="6482953"/>
            <a:ext cx="18598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900" dirty="0">
                <a:hlinkClick r:id="rId9"/>
              </a:rPr>
              <a:t>https://</a:t>
            </a:r>
            <a:r>
              <a:rPr lang="en-IN" sz="900" dirty="0" smtClean="0">
                <a:hlinkClick r:id="rId9"/>
              </a:rPr>
              <a:t>en.wikipedia.org/wiki/Gear</a:t>
            </a:r>
            <a:r>
              <a:rPr lang="en-IN" sz="900" dirty="0" smtClean="0"/>
              <a:t> </a:t>
            </a:r>
            <a:endParaRPr lang="en-IN" sz="900" dirty="0"/>
          </a:p>
        </p:txBody>
      </p:sp>
      <p:sp>
        <p:nvSpPr>
          <p:cNvPr id="10" name="Rectangle 9"/>
          <p:cNvSpPr/>
          <p:nvPr/>
        </p:nvSpPr>
        <p:spPr>
          <a:xfrm>
            <a:off x="500034" y="642918"/>
            <a:ext cx="1283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/>
              <a:t>HISTORY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86182" y="142852"/>
            <a:ext cx="1170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GEARS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66982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783" y="678718"/>
            <a:ext cx="1780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SPUR GEARS</a:t>
            </a:r>
            <a:endParaRPr lang="en-IN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73" y="182155"/>
            <a:ext cx="3944808" cy="262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1142984"/>
            <a:ext cx="43750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Radially </a:t>
            </a:r>
            <a:r>
              <a:rPr lang="en-US" sz="2400" dirty="0" smtClean="0"/>
              <a:t>projecting </a:t>
            </a:r>
            <a:r>
              <a:rPr lang="en-US" sz="2400" dirty="0"/>
              <a:t>teeth that have straight edges and are aligned </a:t>
            </a:r>
            <a:r>
              <a:rPr lang="en-US" sz="2400" b="1" dirty="0"/>
              <a:t>parallel</a:t>
            </a:r>
            <a:r>
              <a:rPr lang="en-US" sz="2400" dirty="0"/>
              <a:t> to the axis of </a:t>
            </a:r>
            <a:r>
              <a:rPr lang="en-US" sz="2400" dirty="0" smtClean="0"/>
              <a:t>rotation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Spur </a:t>
            </a:r>
            <a:r>
              <a:rPr lang="en-US" sz="2400" dirty="0"/>
              <a:t>gears have high power transmission efficiency.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constant </a:t>
            </a:r>
            <a:r>
              <a:rPr lang="en-US" sz="2400" dirty="0"/>
              <a:t>velocity ratio.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Unlike </a:t>
            </a:r>
            <a:r>
              <a:rPr lang="en-US" sz="2400" dirty="0"/>
              <a:t>belt drives, spur gear drives have no slip.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highly </a:t>
            </a:r>
            <a:r>
              <a:rPr lang="en-US" sz="2400" dirty="0"/>
              <a:t>reliable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35919" y="6331543"/>
            <a:ext cx="4128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800" dirty="0">
                <a:hlinkClick r:id="rId3"/>
              </a:rPr>
              <a:t>https://</a:t>
            </a:r>
            <a:r>
              <a:rPr lang="en-IN" sz="800" dirty="0" smtClean="0">
                <a:hlinkClick r:id="rId3"/>
              </a:rPr>
              <a:t>grabcad.com/library/spur-gear-pair-1</a:t>
            </a:r>
            <a:r>
              <a:rPr lang="en-IN" sz="800" dirty="0" smtClean="0"/>
              <a:t> </a:t>
            </a:r>
          </a:p>
          <a:p>
            <a:r>
              <a:rPr lang="en-IN" sz="800" dirty="0">
                <a:hlinkClick r:id="rId4"/>
              </a:rPr>
              <a:t>http://www.technomadia.com/2013/07/disassembling-and-dissecting-a-detroit-diesel-8v-71/</a:t>
            </a:r>
            <a:r>
              <a:rPr lang="en-IN" sz="800" dirty="0"/>
              <a:t> </a:t>
            </a:r>
          </a:p>
          <a:p>
            <a:endParaRPr lang="en-IN" sz="800" dirty="0"/>
          </a:p>
        </p:txBody>
      </p:sp>
      <p:pic>
        <p:nvPicPr>
          <p:cNvPr id="10242" name="Picture 2" descr="Image result for marine engines gear replac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9" y="2928934"/>
            <a:ext cx="3922085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43570" y="5072074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Spur gears in a marine engine</a:t>
            </a:r>
            <a:endParaRPr lang="en-IN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12083" y="5384227"/>
                <a:ext cx="12629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083" y="5384227"/>
                <a:ext cx="1262974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899" r="-2415" b="-1521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92280" y="5384227"/>
                <a:ext cx="13179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5384227"/>
                <a:ext cx="131799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04" r="-1382" b="-1521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16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automobile gearbox hel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42" y="2475091"/>
            <a:ext cx="3729236" cy="243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2783" y="678718"/>
            <a:ext cx="2133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HELICAL GEARS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643050"/>
            <a:ext cx="49048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Teeth Not </a:t>
            </a:r>
            <a:r>
              <a:rPr lang="en-US" sz="2400" dirty="0"/>
              <a:t>parallel to the axis of rotation, but are set at an </a:t>
            </a:r>
            <a:r>
              <a:rPr lang="en-US" sz="2400" dirty="0" smtClean="0"/>
              <a:t>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gradual </a:t>
            </a:r>
            <a:r>
              <a:rPr lang="en-US" sz="2400" dirty="0"/>
              <a:t>engagement makes </a:t>
            </a:r>
            <a:r>
              <a:rPr lang="en-US" sz="2400" b="1" dirty="0"/>
              <a:t>helical gears</a:t>
            </a:r>
            <a:r>
              <a:rPr lang="en-US" sz="2400" dirty="0"/>
              <a:t> operate much more </a:t>
            </a:r>
            <a:r>
              <a:rPr lang="en-US" sz="2400" dirty="0" smtClean="0"/>
              <a:t>smoothly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Helical </a:t>
            </a:r>
            <a:r>
              <a:rPr lang="en-US" sz="2400" dirty="0"/>
              <a:t>gears are preferred for heavy load </a:t>
            </a:r>
            <a:r>
              <a:rPr lang="en-US" sz="2400" dirty="0" smtClean="0"/>
              <a:t>applications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52783" y="630076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800" dirty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en-IN" sz="800" dirty="0" smtClean="0">
                <a:solidFill>
                  <a:srgbClr val="006621"/>
                </a:solidFill>
                <a:latin typeface="arial" panose="020B0604020202020204" pitchFamily="34" charset="0"/>
                <a:hlinkClick r:id="rId3"/>
              </a:rPr>
              <a:t>science.howstuffworks.com/transport/engines-equipment/gear3.htm</a:t>
            </a:r>
            <a:r>
              <a:rPr lang="en-IN" sz="800" dirty="0" smtClean="0">
                <a:solidFill>
                  <a:srgbClr val="00662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Image result for HELICAL gear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87" y="203266"/>
            <a:ext cx="3831493" cy="19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00816" y="5065511"/>
            <a:ext cx="3228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Automobile gearbox with helical gears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6843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783" y="678718"/>
            <a:ext cx="1885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smtClean="0"/>
              <a:t>BEVEL GEARS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142984"/>
            <a:ext cx="49048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axes of the two shafts intersect and the tooth-bearing faces of the gears themselves are conically </a:t>
            </a:r>
            <a:r>
              <a:rPr lang="en-US" sz="2400" dirty="0" smtClean="0"/>
              <a:t>shaped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Straight bevel gears</a:t>
            </a:r>
            <a:r>
              <a:rPr lang="en-US" sz="2400" dirty="0"/>
              <a:t> have conical pitch surface and teeth are straight and tapering towards apex.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Spiral </a:t>
            </a:r>
            <a:r>
              <a:rPr lang="en-US" sz="2400" b="1" dirty="0"/>
              <a:t>bevel gears</a:t>
            </a:r>
            <a:r>
              <a:rPr lang="en-US" sz="2400" dirty="0"/>
              <a:t> have curved teeth at an angle allowing tooth contact to be gradual and smooth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616" y="6380044"/>
            <a:ext cx="2582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800" dirty="0">
                <a:hlinkClick r:id="rId2"/>
              </a:rPr>
              <a:t>https://</a:t>
            </a:r>
            <a:r>
              <a:rPr lang="en-IN" sz="800" dirty="0" smtClean="0">
                <a:hlinkClick r:id="rId2"/>
              </a:rPr>
              <a:t>en.wikipedia.org/wiki/Bevel_gear</a:t>
            </a:r>
            <a:endParaRPr lang="en-IN" sz="800" dirty="0" smtClean="0"/>
          </a:p>
          <a:p>
            <a:r>
              <a:rPr lang="en-IN" sz="800" dirty="0">
                <a:hlinkClick r:id="rId3"/>
              </a:rPr>
              <a:t>https://</a:t>
            </a:r>
            <a:r>
              <a:rPr lang="en-IN" sz="800" dirty="0" smtClean="0">
                <a:hlinkClick r:id="rId3"/>
              </a:rPr>
              <a:t>makeagif.com/gif/bevel-gear-animation-4_7N4e</a:t>
            </a:r>
            <a:r>
              <a:rPr lang="en-IN" sz="800" dirty="0" smtClean="0"/>
              <a:t>  </a:t>
            </a:r>
            <a:endParaRPr lang="en-IN" sz="800" dirty="0"/>
          </a:p>
        </p:txBody>
      </p:sp>
      <p:pic>
        <p:nvPicPr>
          <p:cNvPr id="6146" name="Picture 2" descr="https://upload.wikimedia.org/wikipedia/commons/7/7f/Bevelge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64904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57818" y="5055047"/>
            <a:ext cx="3479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Bevel ring gear on the rear wheel of a </a:t>
            </a:r>
            <a:r>
              <a:rPr lang="en-US" sz="1400" dirty="0">
                <a:latin typeface="Arial" panose="020B0604020202020204" pitchFamily="34" charset="0"/>
              </a:rPr>
              <a:t>shaft-driven</a:t>
            </a:r>
            <a:r>
              <a:rPr lang="en-US" sz="1400" dirty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</a:rPr>
              <a:t>bicycle</a:t>
            </a:r>
            <a:endParaRPr lang="en-IN" sz="1400" dirty="0"/>
          </a:p>
        </p:txBody>
      </p:sp>
      <p:pic>
        <p:nvPicPr>
          <p:cNvPr id="6148" name="Picture 4" descr="Image result for bevel gears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68" y="248351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429</Words>
  <Application>Microsoft Office PowerPoint</Application>
  <PresentationFormat>On-screen Show (4:3)</PresentationFormat>
  <Paragraphs>172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Cambria Math</vt:lpstr>
      <vt:lpstr>Roboto</vt:lpstr>
      <vt:lpstr>Symbol</vt:lpstr>
      <vt:lpstr>Times New Roman</vt:lpstr>
      <vt:lpstr>Office Theme</vt:lpstr>
      <vt:lpstr>ME 251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Gear tooth profile- Involute</vt:lpstr>
      <vt:lpstr>How to draw: Tooth profile- Involute</vt:lpstr>
      <vt:lpstr>Pressure angle</vt:lpstr>
      <vt:lpstr>Spur gear Representation</vt:lpstr>
      <vt:lpstr>Helical spur and Rack-pinion</vt:lpstr>
      <vt:lpstr>Bevel gear Representation</vt:lpstr>
      <vt:lpstr>Bevel gear Representation</vt:lpstr>
      <vt:lpstr>Worm gear/wheel Representation</vt:lpstr>
      <vt:lpstr>Worm gear/wheel Representation</vt:lpstr>
      <vt:lpstr>Differential Mechanism</vt:lpstr>
      <vt:lpstr>Differential Mechanism Working</vt:lpstr>
      <vt:lpstr>Speed Reducer</vt:lpstr>
      <vt:lpstr>Mechanical Watch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 101 Think and Analyze</dc:title>
  <dc:creator>Saxena Anupan</dc:creator>
  <cp:lastModifiedBy>DR. Anupam Saxena</cp:lastModifiedBy>
  <cp:revision>669</cp:revision>
  <dcterms:created xsi:type="dcterms:W3CDTF">2012-07-31T10:12:40Z</dcterms:created>
  <dcterms:modified xsi:type="dcterms:W3CDTF">2018-10-03T10:41:21Z</dcterms:modified>
</cp:coreProperties>
</file>