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2" r:id="rId3"/>
    <p:sldId id="331" r:id="rId4"/>
    <p:sldId id="335" r:id="rId5"/>
    <p:sldId id="333" r:id="rId6"/>
    <p:sldId id="334" r:id="rId7"/>
    <p:sldId id="337" r:id="rId8"/>
    <p:sldId id="338" r:id="rId9"/>
    <p:sldId id="340" r:id="rId10"/>
    <p:sldId id="339" r:id="rId11"/>
    <p:sldId id="341" r:id="rId12"/>
    <p:sldId id="342" r:id="rId13"/>
    <p:sldId id="343" r:id="rId14"/>
    <p:sldId id="344" r:id="rId15"/>
    <p:sldId id="345" r:id="rId16"/>
    <p:sldId id="347" r:id="rId17"/>
    <p:sldId id="348" r:id="rId18"/>
    <p:sldId id="349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8" autoAdjust="0"/>
    <p:restoredTop sz="93769" autoAdjust="0"/>
  </p:normalViewPr>
  <p:slideViewPr>
    <p:cSldViewPr>
      <p:cViewPr varScale="1">
        <p:scale>
          <a:sx n="109" d="100"/>
          <a:sy n="109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079F-F948-4BCF-ADAE-9E8F9A40B7B9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83EC-C7E5-4EBC-A649-3075252152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05143" y="142852"/>
            <a:ext cx="1810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BEARINGS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56839" y="6013068"/>
            <a:ext cx="1968809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IX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BEARINGS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ungannonbearingco.co.uk/category/products/bearings/deep-groove-ball-bearing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tbearings.com/spherical-bearing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f.com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obalspec.com/learnmore/mechanical_components/bearings_bushings/tapered_roller_bearin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f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f.com/uk/products/motion-technologies/linear-guides-and-tables/linear-ball-bearings/linear-ball-bearing-lbc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ulikparmar1/bearings-578794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/>
              <a:t>Pedastal</a:t>
            </a:r>
            <a:r>
              <a:rPr lang="en-IN" sz="2000" dirty="0"/>
              <a:t> Bearing (Plummer Block)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6481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for long shafts, requiring intermediate support, especially when the </a:t>
            </a:r>
            <a:r>
              <a:rPr lang="en-US" dirty="0" smtClean="0"/>
              <a:t>shaft cannot </a:t>
            </a:r>
            <a:r>
              <a:rPr lang="en-US" dirty="0"/>
              <a:t>be introduced in the bearing end-wise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a </a:t>
            </a:r>
            <a:r>
              <a:rPr lang="en-US" dirty="0" err="1"/>
              <a:t>pedastal</a:t>
            </a:r>
            <a:r>
              <a:rPr lang="en-US" dirty="0"/>
              <a:t> or base, a cap and </a:t>
            </a:r>
            <a:r>
              <a:rPr lang="en-US" dirty="0" smtClean="0"/>
              <a:t>a bush</a:t>
            </a:r>
            <a:r>
              <a:rPr lang="en-US" dirty="0"/>
              <a:t>, split into two halves, called ‘bearing brasses</a:t>
            </a:r>
            <a:r>
              <a:rPr lang="en-US" dirty="0" smtClean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plit </a:t>
            </a:r>
            <a:r>
              <a:rPr lang="en-US" dirty="0"/>
              <a:t>parts </a:t>
            </a:r>
            <a:r>
              <a:rPr lang="en-US" dirty="0" smtClean="0"/>
              <a:t>used facilitate easy </a:t>
            </a:r>
            <a:r>
              <a:rPr lang="en-US" dirty="0"/>
              <a:t>assembly and periodical replacement of the worn-out brasses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Bush </a:t>
            </a:r>
            <a:r>
              <a:rPr lang="en-US" dirty="0"/>
              <a:t>has flanges at either ends to prevent it from sliding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0"/>
          <a:stretch/>
        </p:blipFill>
        <p:spPr>
          <a:xfrm>
            <a:off x="643919" y="3596249"/>
            <a:ext cx="3928081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599187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Plummer Block</a:t>
            </a:r>
            <a:endParaRPr lang="en-IN" sz="1600" dirty="0"/>
          </a:p>
        </p:txBody>
      </p:sp>
      <p:sp>
        <p:nvSpPr>
          <p:cNvPr id="8" name="Rectangle 7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4143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/>
              <a:t>Pedastal</a:t>
            </a:r>
            <a:r>
              <a:rPr lang="en-IN" sz="2000" dirty="0"/>
              <a:t> Bearing (Plummer Block)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25850"/>
          <a:stretch/>
        </p:blipFill>
        <p:spPr>
          <a:xfrm>
            <a:off x="859943" y="3531950"/>
            <a:ext cx="3928081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0"/>
          <a:stretch/>
        </p:blipFill>
        <p:spPr>
          <a:xfrm>
            <a:off x="715927" y="1268760"/>
            <a:ext cx="3928081" cy="1772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4422802"/>
            <a:ext cx="251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Sectional Front View</a:t>
            </a: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448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Top View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40480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1711" r="3422"/>
          <a:stretch>
            <a:fillRect/>
          </a:stretch>
        </p:blipFill>
        <p:spPr bwMode="auto">
          <a:xfrm>
            <a:off x="5940152" y="2942327"/>
            <a:ext cx="2506710" cy="26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104456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Bracket and hanger bearing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6481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Brackets and hangers with bearings mounted, are used to support transmission or line shafts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Bracket bearing supports a shaft running parallel to and near a wall or near a row of pillars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Hanger bearings support a shaft running parallel to a beam or ceiling of a room. </a:t>
            </a:r>
            <a:r>
              <a:rPr lang="en-US" dirty="0" smtClean="0"/>
              <a:t>These </a:t>
            </a:r>
            <a:r>
              <a:rPr lang="en-US" dirty="0"/>
              <a:t>are generally named after their </a:t>
            </a:r>
            <a:r>
              <a:rPr lang="en-US" dirty="0" smtClean="0"/>
              <a:t>shapes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commonly used types being J-hangers and U-hangers.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825119"/>
            <a:ext cx="234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Wall bracket with pedestal bearing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03" y="5529591"/>
            <a:ext cx="233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Hanger with pedestal bearing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660"/>
          <a:stretch>
            <a:fillRect/>
          </a:stretch>
        </p:blipFill>
        <p:spPr bwMode="auto">
          <a:xfrm>
            <a:off x="1331640" y="3287632"/>
            <a:ext cx="2592066" cy="22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8930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807561"/>
            <a:ext cx="216024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Thrust Bearings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0446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Thrust bearings are used to support shafts subjected to axial loads.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bearings are </a:t>
            </a:r>
            <a:r>
              <a:rPr lang="en-US" dirty="0" smtClean="0"/>
              <a:t>classified as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pivot or foot-step </a:t>
            </a:r>
            <a:r>
              <a:rPr lang="en-US" dirty="0" smtClean="0"/>
              <a:t>bearings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collar bearings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01700"/>
            <a:ext cx="2736304" cy="1783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Examples:-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1409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Pivot or Foot-step bearings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Collar Thrust Bearing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905280" y="3599776"/>
            <a:ext cx="720080" cy="666559"/>
            <a:chOff x="6201896" y="2618425"/>
            <a:chExt cx="720080" cy="66655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16216" y="2893586"/>
              <a:ext cx="0" cy="3913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01896" y="2618425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Load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7064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photos1.blogger.com/blogger/4556/2434/320/Fig712footstepsectionalexplo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8991"/>
            <a:ext cx="3009900" cy="3048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807561"/>
            <a:ext cx="3600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/>
              <a:t>Pivot or Foot-step bearings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40446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support shafts subjected to axial loads.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8"/>
          <a:stretch/>
        </p:blipFill>
        <p:spPr>
          <a:xfrm>
            <a:off x="827624" y="3356992"/>
            <a:ext cx="3024296" cy="230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7"/>
          <a:stretch/>
        </p:blipFill>
        <p:spPr>
          <a:xfrm>
            <a:off x="4860032" y="3338936"/>
            <a:ext cx="3024296" cy="1656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192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268760"/>
            <a:ext cx="5400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90852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bearings, in which a rolling friction is present, are known as rolling contact </a:t>
            </a:r>
            <a:r>
              <a:rPr lang="en-US" dirty="0" smtClean="0"/>
              <a:t>bearings.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As</a:t>
            </a:r>
            <a:r>
              <a:rPr lang="en-IN" dirty="0"/>
              <a:t> </a:t>
            </a:r>
            <a:r>
              <a:rPr lang="en-US" dirty="0" smtClean="0"/>
              <a:t>rolling </a:t>
            </a:r>
            <a:r>
              <a:rPr lang="en-US" dirty="0"/>
              <a:t>friction is very much less than sliding friction, rolling contact bearings are called </a:t>
            </a:r>
            <a:r>
              <a:rPr lang="en-US" dirty="0" smtClean="0"/>
              <a:t>anti-friction</a:t>
            </a:r>
            <a:r>
              <a:rPr lang="en-IN" dirty="0" smtClean="0"/>
              <a:t>bearings.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C</a:t>
            </a:r>
            <a:r>
              <a:rPr lang="en-IN" dirty="0" smtClean="0"/>
              <a:t>onsists </a:t>
            </a:r>
            <a:r>
              <a:rPr lang="en-IN" dirty="0"/>
              <a:t>of four parts</a:t>
            </a:r>
            <a:r>
              <a:rPr lang="en-IN" dirty="0" smtClean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Inner Race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Outer Race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Cage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Balls or Rollers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15" y="260648"/>
            <a:ext cx="1562138" cy="1562138"/>
          </a:xfrm>
          <a:prstGeom prst="rect">
            <a:avLst/>
          </a:prstGeom>
        </p:spPr>
      </p:pic>
      <p:pic>
        <p:nvPicPr>
          <p:cNvPr id="7" name="Picture 4" descr="http://machinedesign.com/site-files/machinedesign.com/files/uploads/2015/04/Straight-Roller-bearings.gif"/>
          <p:cNvPicPr>
            <a:picLocks noChangeAspect="1" noChangeArrowheads="1"/>
          </p:cNvPicPr>
          <p:nvPr/>
        </p:nvPicPr>
        <p:blipFill>
          <a:blip r:embed="rId3" cstate="print"/>
          <a:srcRect l="6454" t="10511" r="4840" b="7007"/>
          <a:stretch>
            <a:fillRect/>
          </a:stretch>
        </p:blipFill>
        <p:spPr bwMode="auto">
          <a:xfrm>
            <a:off x="4860032" y="2954095"/>
            <a:ext cx="3322401" cy="284540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3457" y="6453336"/>
            <a:ext cx="4860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b="1" dirty="0" err="1"/>
              <a:t>Shigley’s</a:t>
            </a:r>
            <a:r>
              <a:rPr lang="en-IN" sz="800" b="1" dirty="0"/>
              <a:t> Mechanical Engineering Design, Eighth Edition 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6335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deep groove ball b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4" y="2348880"/>
            <a:ext cx="4301292" cy="32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548680"/>
            <a:ext cx="5400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8844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Deep Groove Ball Bearing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0" b="62939"/>
          <a:stretch/>
        </p:blipFill>
        <p:spPr>
          <a:xfrm>
            <a:off x="5412928" y="2344688"/>
            <a:ext cx="1849025" cy="2969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5390183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Assembly drawing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330166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Technical drawing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37332" y="6331110"/>
            <a:ext cx="4811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>
                <a:hlinkClick r:id="rId4"/>
              </a:rPr>
              <a:t>http://www.dungannonbearingco.co.uk/category/products/bearings/deep-groove-ball-bearings</a:t>
            </a:r>
            <a:r>
              <a:rPr lang="en-IN" sz="900" dirty="0" smtClean="0">
                <a:hlinkClick r:id="rId4"/>
              </a:rPr>
              <a:t>/</a:t>
            </a:r>
            <a:r>
              <a:rPr lang="en-IN" sz="900" dirty="0" smtClean="0"/>
              <a:t> </a:t>
            </a:r>
          </a:p>
          <a:p>
            <a:r>
              <a:rPr lang="en-IN" sz="900" b="1" dirty="0" err="1"/>
              <a:t>Shigley’s</a:t>
            </a:r>
            <a:r>
              <a:rPr lang="en-IN" sz="900" b="1" dirty="0"/>
              <a:t> Mechanical Engineering </a:t>
            </a:r>
            <a:r>
              <a:rPr lang="en-IN" sz="900" b="1" dirty="0" smtClean="0"/>
              <a:t>Design, Eighth Edition 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40599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837" y="548680"/>
            <a:ext cx="5051251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8844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Spherical or Self-align Ball Bearing</a:t>
            </a:r>
            <a:endParaRPr lang="en-IN" dirty="0"/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917004" cy="26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48984" r="46666" b="12560"/>
          <a:stretch/>
        </p:blipFill>
        <p:spPr>
          <a:xfrm>
            <a:off x="5424884" y="2526830"/>
            <a:ext cx="1728192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5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/>
              <a:t>Source: </a:t>
            </a:r>
            <a:r>
              <a:rPr lang="en-IN" sz="900" dirty="0">
                <a:hlinkClick r:id="rId4"/>
              </a:rPr>
              <a:t>https://</a:t>
            </a:r>
            <a:r>
              <a:rPr lang="en-IN" sz="900" dirty="0" smtClean="0">
                <a:hlinkClick r:id="rId4"/>
              </a:rPr>
              <a:t>www.astbearings.com/spherical-bearings.html</a:t>
            </a:r>
            <a:endParaRPr lang="en-IN" sz="900" dirty="0" smtClean="0"/>
          </a:p>
          <a:p>
            <a:r>
              <a:rPr lang="en-IN" sz="900" b="1" dirty="0" err="1"/>
              <a:t>Shigley’s</a:t>
            </a:r>
            <a:r>
              <a:rPr lang="en-IN" sz="900" b="1" dirty="0"/>
              <a:t> Mechanical Engineering Design, Eighth Edition </a:t>
            </a:r>
            <a:endParaRPr lang="en-IN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48" y="5555683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Assembly drawing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349454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Technical drawing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8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284" y="548680"/>
            <a:ext cx="5400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8844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Spherical Roller Bearing</a:t>
            </a:r>
            <a:endParaRPr lang="en-IN" dirty="0"/>
          </a:p>
        </p:txBody>
      </p:sp>
      <p:pic>
        <p:nvPicPr>
          <p:cNvPr id="2050" name="Picture 2" descr="Image result for bear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004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6309320"/>
            <a:ext cx="56672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/>
              <a:t>Source: </a:t>
            </a:r>
            <a:r>
              <a:rPr lang="en-IN" sz="900" dirty="0">
                <a:hlinkClick r:id="rId3"/>
              </a:rPr>
              <a:t>http://</a:t>
            </a:r>
            <a:r>
              <a:rPr lang="en-IN" sz="900" dirty="0" smtClean="0">
                <a:hlinkClick r:id="rId3"/>
              </a:rPr>
              <a:t>www.skf.com</a:t>
            </a:r>
            <a:endParaRPr lang="en-IN" sz="900" dirty="0" smtClean="0"/>
          </a:p>
          <a:p>
            <a:r>
              <a:rPr lang="en-IN" sz="900" b="1" dirty="0" err="1"/>
              <a:t>Shigley’s</a:t>
            </a:r>
            <a:r>
              <a:rPr lang="en-IN" sz="900" b="1" dirty="0"/>
              <a:t> Mechanical Engineering Design, Eighth Edition </a:t>
            </a:r>
            <a:endParaRPr lang="en-IN" sz="900" dirty="0"/>
          </a:p>
          <a:p>
            <a:endParaRPr lang="en-IN" sz="900" dirty="0" smtClean="0"/>
          </a:p>
          <a:p>
            <a:endParaRPr lang="en-IN" sz="900" dirty="0" smtClean="0"/>
          </a:p>
          <a:p>
            <a:endParaRPr lang="en-IN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13955" r="19899" b="51158"/>
          <a:stretch/>
        </p:blipFill>
        <p:spPr>
          <a:xfrm>
            <a:off x="4788024" y="1771848"/>
            <a:ext cx="2937892" cy="3389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5555683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Assembly drawing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349454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Technical drawing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apered roller bea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b="9071"/>
          <a:stretch/>
        </p:blipFill>
        <p:spPr bwMode="auto">
          <a:xfrm>
            <a:off x="5808886" y="477654"/>
            <a:ext cx="266609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tapered roller bea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84" y="548680"/>
            <a:ext cx="5400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18844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Tapered Roller Bearing</a:t>
            </a:r>
            <a:endParaRPr lang="en-IN" dirty="0"/>
          </a:p>
        </p:txBody>
      </p:sp>
      <p:pic>
        <p:nvPicPr>
          <p:cNvPr id="6150" name="Picture 6" descr="https://www.globalspec.com/ImageRepository/LearnMore/201310/Tapered_roller_bearing%20operationec5987a92d6947f481d9db78edd1d7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9532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6322949"/>
            <a:ext cx="56672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Source: </a:t>
            </a:r>
            <a:r>
              <a:rPr lang="en-IN" sz="800" dirty="0">
                <a:hlinkClick r:id="rId4"/>
              </a:rPr>
              <a:t>https://</a:t>
            </a:r>
            <a:r>
              <a:rPr lang="en-IN" sz="800" dirty="0" smtClean="0">
                <a:hlinkClick r:id="rId4"/>
              </a:rPr>
              <a:t>www.globalspec.com/learnmore/mechanical_components/bearings_bushings/tapered_roller_bearings</a:t>
            </a:r>
            <a:endParaRPr lang="en-IN" sz="800" dirty="0" smtClean="0"/>
          </a:p>
          <a:p>
            <a:r>
              <a:rPr lang="en-IN" sz="800" b="1" dirty="0" err="1"/>
              <a:t>Shigley’s</a:t>
            </a:r>
            <a:r>
              <a:rPr lang="en-IN" sz="800" b="1" dirty="0"/>
              <a:t> Mechanical Engineering Design, Eighth Edition </a:t>
            </a:r>
            <a:endParaRPr lang="en-IN" sz="800" dirty="0"/>
          </a:p>
          <a:p>
            <a:endParaRPr lang="en-IN" sz="800" dirty="0" smtClean="0"/>
          </a:p>
          <a:p>
            <a:endParaRPr lang="en-IN" sz="800" dirty="0" smtClean="0"/>
          </a:p>
          <a:p>
            <a:endParaRPr lang="en-IN" sz="800" dirty="0" smtClean="0"/>
          </a:p>
          <a:p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580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BEARINGS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8" y="2492896"/>
            <a:ext cx="7224063" cy="32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659" y="548680"/>
            <a:ext cx="5400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Rolling Contact or Anti-Friction Bearing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8844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Needle Bearing</a:t>
            </a:r>
            <a:endParaRPr lang="en-IN" dirty="0"/>
          </a:p>
        </p:txBody>
      </p:sp>
      <p:pic>
        <p:nvPicPr>
          <p:cNvPr id="5122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" y="1772428"/>
            <a:ext cx="3042666" cy="40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70932" r="42982" b="5810"/>
          <a:stretch/>
        </p:blipFill>
        <p:spPr>
          <a:xfrm>
            <a:off x="5424884" y="2276872"/>
            <a:ext cx="2207282" cy="1697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659" y="6309320"/>
            <a:ext cx="56672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/>
              <a:t>Source: </a:t>
            </a:r>
            <a:r>
              <a:rPr lang="en-IN" sz="900" dirty="0">
                <a:hlinkClick r:id="rId4"/>
              </a:rPr>
              <a:t>http://</a:t>
            </a:r>
            <a:r>
              <a:rPr lang="en-IN" sz="900" dirty="0" smtClean="0">
                <a:hlinkClick r:id="rId4"/>
              </a:rPr>
              <a:t>www.skf.com</a:t>
            </a:r>
            <a:endParaRPr lang="en-IN" sz="900" dirty="0" smtClean="0"/>
          </a:p>
          <a:p>
            <a:r>
              <a:rPr lang="en-IN" sz="900" b="1" dirty="0" err="1"/>
              <a:t>Shigley’s</a:t>
            </a:r>
            <a:r>
              <a:rPr lang="en-IN" sz="900" b="1" dirty="0"/>
              <a:t> Mechanical Engineering Design, Eighth Edition </a:t>
            </a:r>
            <a:endParaRPr lang="en-IN" sz="900" dirty="0"/>
          </a:p>
          <a:p>
            <a:endParaRPr lang="en-IN" sz="900" dirty="0" smtClean="0"/>
          </a:p>
          <a:p>
            <a:endParaRPr lang="en-IN" sz="900" dirty="0" smtClean="0"/>
          </a:p>
          <a:p>
            <a:endParaRPr lang="en-IN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129223" y="5459985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Assembly drawing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846762" y="4243241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Technical drawing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1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765692"/>
            <a:ext cx="3888432" cy="581602"/>
          </a:xfrm>
        </p:spPr>
        <p:txBody>
          <a:bodyPr>
            <a:noAutofit/>
          </a:bodyPr>
          <a:lstStyle/>
          <a:p>
            <a:r>
              <a:rPr lang="en-US" sz="2800" dirty="0" smtClean="0"/>
              <a:t>Bearing types- Summary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09" y="1420095"/>
            <a:ext cx="7841490" cy="28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Callout 5"/>
          <p:cNvSpPr/>
          <p:nvPr/>
        </p:nvSpPr>
        <p:spPr>
          <a:xfrm rot="10800000">
            <a:off x="304800" y="1459070"/>
            <a:ext cx="3930671" cy="3385586"/>
          </a:xfrm>
          <a:prstGeom prst="upArrowCallout">
            <a:avLst>
              <a:gd name="adj1" fmla="val 9230"/>
              <a:gd name="adj2" fmla="val 11022"/>
              <a:gd name="adj3" fmla="val 14606"/>
              <a:gd name="adj4" fmla="val 838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8645" y="4883631"/>
            <a:ext cx="2982979" cy="341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Radial and thrust loads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1520" y="5151530"/>
            <a:ext cx="4804154" cy="34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Radial and thrust load in one direction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744" y="992902"/>
            <a:ext cx="3566720" cy="34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Absolutely no thrust load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72212" y="4311427"/>
            <a:ext cx="363951" cy="8463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18485" y="4841185"/>
            <a:ext cx="2982979" cy="341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Radial and thrust loads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1275" y="1320825"/>
            <a:ext cx="400346" cy="6206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74289" y="1312361"/>
            <a:ext cx="291161" cy="4514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55226" y="4300141"/>
            <a:ext cx="291161" cy="6206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5919" y="4530840"/>
            <a:ext cx="1881933" cy="341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No radial load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43959" y="4224530"/>
            <a:ext cx="203813" cy="3498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6590" y="63334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b="1" dirty="0" err="1"/>
              <a:t>Shigley’s</a:t>
            </a:r>
            <a:r>
              <a:rPr lang="en-IN" sz="800" b="1" dirty="0"/>
              <a:t> Mechanical Engineering Design, Eighth </a:t>
            </a:r>
            <a:r>
              <a:rPr lang="en-IN" sz="800" b="1" dirty="0" smtClean="0"/>
              <a:t>Edition</a:t>
            </a:r>
          </a:p>
          <a:p>
            <a:r>
              <a:rPr lang="en-IN" sz="800" b="1" dirty="0" smtClean="0"/>
              <a:t>Slides adapted from </a:t>
            </a:r>
            <a:r>
              <a:rPr lang="en-IN" sz="800" b="1" dirty="0" err="1" smtClean="0"/>
              <a:t>Prof.</a:t>
            </a:r>
            <a:r>
              <a:rPr lang="en-IN" sz="800" b="1" dirty="0" smtClean="0"/>
              <a:t> P. </a:t>
            </a:r>
            <a:r>
              <a:rPr lang="en-IN" sz="800" b="1" dirty="0" err="1" smtClean="0"/>
              <a:t>Venkitanarayanan</a:t>
            </a:r>
            <a:r>
              <a:rPr lang="en-IN" sz="800" b="1" dirty="0" smtClean="0"/>
              <a:t> 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8380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1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86" t="17059" r="6530" b="18706"/>
          <a:stretch/>
        </p:blipFill>
        <p:spPr>
          <a:xfrm>
            <a:off x="827584" y="2932495"/>
            <a:ext cx="6696744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Bearings are machine elements which are </a:t>
            </a:r>
            <a:r>
              <a:rPr lang="en-US" sz="2000" dirty="0" smtClean="0"/>
              <a:t>used </a:t>
            </a:r>
            <a:r>
              <a:rPr lang="en-US" sz="2000" dirty="0"/>
              <a:t>to support a </a:t>
            </a:r>
            <a:r>
              <a:rPr lang="en-US" sz="2000" dirty="0" smtClean="0"/>
              <a:t>rotating member </a:t>
            </a:r>
            <a:r>
              <a:rPr lang="en-US" sz="2000" dirty="0"/>
              <a:t>viz., a </a:t>
            </a:r>
            <a:r>
              <a:rPr lang="en-US" sz="2000" dirty="0" smtClean="0"/>
              <a:t>shaft</a:t>
            </a:r>
            <a:r>
              <a:rPr lang="en-US" sz="2000" dirty="0"/>
              <a:t>. They transmit the load from a rotating </a:t>
            </a:r>
            <a:r>
              <a:rPr lang="en-US" sz="2000" dirty="0" smtClean="0"/>
              <a:t>member </a:t>
            </a:r>
            <a:r>
              <a:rPr lang="en-US" sz="2000" dirty="0"/>
              <a:t>to a </a:t>
            </a:r>
            <a:r>
              <a:rPr lang="en-US" sz="2000" dirty="0" smtClean="0"/>
              <a:t>stationary </a:t>
            </a:r>
            <a:r>
              <a:rPr lang="en-US" sz="2000" dirty="0"/>
              <a:t>member known as </a:t>
            </a:r>
            <a:r>
              <a:rPr lang="en-US" sz="2000" dirty="0" smtClean="0"/>
              <a:t>frame </a:t>
            </a:r>
            <a:r>
              <a:rPr lang="en-US" sz="2000" dirty="0"/>
              <a:t>or housing. 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60678" y="191683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They permit relative motion of two </a:t>
            </a:r>
            <a:r>
              <a:rPr lang="en-US" sz="2000" dirty="0" smtClean="0"/>
              <a:t>members </a:t>
            </a:r>
            <a:r>
              <a:rPr lang="en-US" sz="2000" dirty="0"/>
              <a:t>in one or two directions with minimum </a:t>
            </a:r>
            <a:r>
              <a:rPr lang="en-US" sz="2000" dirty="0" smtClean="0"/>
              <a:t>friction</a:t>
            </a:r>
            <a:r>
              <a:rPr lang="en-US" sz="2000" dirty="0"/>
              <a:t>, and also prevent the motion </a:t>
            </a:r>
            <a:r>
              <a:rPr lang="en-US" sz="2000" dirty="0" smtClean="0"/>
              <a:t>in the </a:t>
            </a:r>
            <a:r>
              <a:rPr lang="en-US" sz="2000" dirty="0"/>
              <a:t>direction of the applied load.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475656" y="3645024"/>
            <a:ext cx="360040" cy="209578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35696" y="5301208"/>
            <a:ext cx="4824536" cy="43959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Bearings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251520" y="6294539"/>
            <a:ext cx="5070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 smtClean="0">
                <a:hlinkClick r:id="rId3"/>
              </a:rPr>
              <a:t>http</a:t>
            </a:r>
            <a:r>
              <a:rPr lang="en-IN" sz="800" dirty="0">
                <a:hlinkClick r:id="rId3"/>
              </a:rPr>
              <a:t>://</a:t>
            </a:r>
            <a:r>
              <a:rPr lang="en-IN" sz="800" dirty="0" smtClean="0">
                <a:hlinkClick r:id="rId3"/>
              </a:rPr>
              <a:t>www.skf.com/uk/products/motion-technologies/linear-guides-and-tables/linear-ball-bearings/linear-ball-bearing-lbc/index.html</a:t>
            </a:r>
            <a:r>
              <a:rPr lang="en-IN" sz="800" dirty="0" smtClean="0"/>
              <a:t> </a:t>
            </a:r>
          </a:p>
          <a:p>
            <a:r>
              <a:rPr lang="en-IN" sz="800" dirty="0"/>
              <a:t>http://</a:t>
            </a:r>
            <a:r>
              <a:rPr lang="en-IN" sz="800" dirty="0" smtClean="0"/>
              <a:t>nptel.ac.in/courses/112106137/pdf/5_1.pdf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6942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44" t="29987" b="7766"/>
          <a:stretch/>
        </p:blipFill>
        <p:spPr>
          <a:xfrm>
            <a:off x="755576" y="1196752"/>
            <a:ext cx="7259494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6926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Power of Bearing</a:t>
            </a:r>
            <a:endParaRPr lang="en-IN" sz="2000" dirty="0"/>
          </a:p>
        </p:txBody>
      </p:sp>
      <p:sp>
        <p:nvSpPr>
          <p:cNvPr id="2" name="Rectangle 1"/>
          <p:cNvSpPr/>
          <p:nvPr/>
        </p:nvSpPr>
        <p:spPr>
          <a:xfrm>
            <a:off x="179512" y="6453336"/>
            <a:ext cx="47160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>
                <a:hlinkClick r:id="rId3"/>
              </a:rPr>
              <a:t>https://</a:t>
            </a:r>
            <a:r>
              <a:rPr lang="en-IN" sz="1050" dirty="0" smtClean="0">
                <a:hlinkClick r:id="rId3"/>
              </a:rPr>
              <a:t>www.slideshare.net/moulikparmar1/bearings-57879498</a:t>
            </a:r>
            <a:r>
              <a:rPr lang="en-IN" sz="1050" dirty="0" smtClean="0"/>
              <a:t> 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7179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stCxn id="12" idx="2"/>
          </p:cNvCxnSpPr>
          <p:nvPr/>
        </p:nvCxnSpPr>
        <p:spPr>
          <a:xfrm>
            <a:off x="3399304" y="2046686"/>
            <a:ext cx="0" cy="233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27704" y="58773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Types of Bearings</a:t>
            </a:r>
            <a:endParaRPr lang="en-IN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19926" y="1159862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99304" y="1449635"/>
            <a:ext cx="2241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99304" y="1449635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0549" y="1449635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3200" y="164657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Sliding Contact</a:t>
            </a:r>
            <a:endParaRPr lang="en-I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04445" y="167577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Rolling Contact</a:t>
            </a:r>
            <a:endParaRPr lang="en-I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1064784"/>
            <a:ext cx="29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(Based on type of contact)</a:t>
            </a:r>
            <a:endParaRPr lang="en-IN" sz="16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438613" y="4379266"/>
            <a:ext cx="4933587" cy="5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38613" y="4379266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99304" y="4379266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72200" y="4379263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043567"/>
            <a:ext cx="29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(Based on type of load carried)</a:t>
            </a:r>
            <a:endParaRPr lang="en-IN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188993" y="4062888"/>
            <a:ext cx="29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(Based on type of lubrication)</a:t>
            </a:r>
            <a:endParaRPr lang="en-IN" sz="16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64626" y="4669039"/>
            <a:ext cx="114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64626" y="4669039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08544" y="4675068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4324" y="4964841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Radial Bearing</a:t>
            </a:r>
            <a:endParaRPr lang="en-IN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496415" y="4964841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Thrust</a:t>
            </a:r>
          </a:p>
          <a:p>
            <a:pPr algn="ctr"/>
            <a:r>
              <a:rPr lang="en-IN" sz="1600" dirty="0" smtClean="0"/>
              <a:t>Bearing</a:t>
            </a:r>
            <a:endParaRPr lang="en-IN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64326" y="3570445"/>
            <a:ext cx="192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(Based on lubrication Mechanism)</a:t>
            </a:r>
            <a:endParaRPr lang="en-IN" sz="1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779030" y="4669039"/>
            <a:ext cx="1740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79030" y="4669038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49478" y="4675067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23234" y="4669037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25544" y="4964841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Thick Film</a:t>
            </a:r>
          </a:p>
          <a:p>
            <a:pPr algn="ctr"/>
            <a:r>
              <a:rPr lang="en-IN" sz="1600" dirty="0" smtClean="0"/>
              <a:t>Lubrication</a:t>
            </a:r>
            <a:endParaRPr lang="en-IN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327013" y="4964840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Thin </a:t>
            </a:r>
            <a:r>
              <a:rPr lang="en-IN" sz="1600" dirty="0"/>
              <a:t>Film</a:t>
            </a:r>
          </a:p>
          <a:p>
            <a:pPr algn="ctr"/>
            <a:r>
              <a:rPr lang="en-IN" sz="1600" dirty="0"/>
              <a:t>Lubrication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64827" y="4964840"/>
            <a:ext cx="114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Boundary </a:t>
            </a:r>
            <a:r>
              <a:rPr lang="en-IN" sz="1600" dirty="0"/>
              <a:t>Film</a:t>
            </a:r>
          </a:p>
          <a:p>
            <a:pPr algn="ctr"/>
            <a:r>
              <a:rPr lang="en-IN" sz="1600" dirty="0"/>
              <a:t>Lubrication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798214" y="4669036"/>
            <a:ext cx="114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8214" y="4669036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2132" y="4675065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03331" y="4973981"/>
            <a:ext cx="146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Hydrodynamic</a:t>
            </a:r>
          </a:p>
          <a:p>
            <a:pPr algn="ctr"/>
            <a:r>
              <a:rPr lang="en-IN" sz="1600" dirty="0" smtClean="0"/>
              <a:t>Bearing</a:t>
            </a:r>
            <a:endParaRPr lang="en-IN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804610" y="4958809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Hydrostatic</a:t>
            </a:r>
          </a:p>
          <a:p>
            <a:pPr algn="ctr"/>
            <a:r>
              <a:rPr lang="en-IN" sz="1600" dirty="0" smtClean="0"/>
              <a:t>Bearing</a:t>
            </a:r>
            <a:endParaRPr lang="en-IN" sz="16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640550" y="1987099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66563" y="2276872"/>
            <a:ext cx="114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66563" y="2276872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10481" y="2282901"/>
            <a:ext cx="0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40548" y="1955435"/>
            <a:ext cx="29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(Based on type rolling element)</a:t>
            </a:r>
            <a:endParaRPr lang="en-IN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495393" y="2568324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Ball Bearing</a:t>
            </a:r>
            <a:endParaRPr lang="en-IN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5662270" y="2568324"/>
            <a:ext cx="11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Roller Bearing</a:t>
            </a:r>
            <a:endParaRPr lang="en-IN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064800" y="3067524"/>
            <a:ext cx="200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Deep Groove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Angular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Self-align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51171" y="3079419"/>
            <a:ext cx="200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Cylindrical R.B.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Needle R.B.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Tapered R.B.</a:t>
            </a:r>
          </a:p>
        </p:txBody>
      </p:sp>
    </p:spTree>
    <p:extLst>
      <p:ext uri="{BB962C8B-B14F-4D97-AF65-F5344CB8AC3E}">
        <p14:creationId xmlns:p14="http://schemas.microsoft.com/office/powerpoint/2010/main" val="32197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30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51" grpId="0"/>
      <p:bldP spid="52" grpId="0"/>
      <p:bldP spid="57" grpId="0"/>
      <p:bldP spid="58" grpId="0"/>
      <p:bldP spid="59" grpId="0"/>
      <p:bldP spid="66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252028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Sliding Bearings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5800" y="1375896"/>
            <a:ext cx="811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rotating shaft has a sliding contact with the </a:t>
            </a:r>
            <a:r>
              <a:rPr lang="en-US" dirty="0" smtClean="0"/>
              <a:t>bearing.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Friction is very high.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2204864"/>
            <a:ext cx="460851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Journal Bearings (Radial Bearing)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2844626"/>
            <a:ext cx="2458616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Bushed bearing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2285" y="4005064"/>
            <a:ext cx="3600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/>
              <a:t>Pivot or Foot-step bearings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308" y="3484388"/>
            <a:ext cx="492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/>
              <a:t>Pedastal</a:t>
            </a:r>
            <a:r>
              <a:rPr lang="en-IN" sz="2400" dirty="0"/>
              <a:t> Bearing (Plummer Block)</a:t>
            </a:r>
          </a:p>
        </p:txBody>
      </p:sp>
    </p:spTree>
    <p:extLst>
      <p:ext uri="{BB962C8B-B14F-4D97-AF65-F5344CB8AC3E}">
        <p14:creationId xmlns:p14="http://schemas.microsoft.com/office/powerpoint/2010/main" val="33029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764704"/>
            <a:ext cx="460851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Journal Bearings (Radial Bearing)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0446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When the load on a bearing is perpendicular (</a:t>
            </a:r>
            <a:r>
              <a:rPr lang="en-US" dirty="0" smtClean="0"/>
              <a:t>normal) to </a:t>
            </a:r>
            <a:r>
              <a:rPr lang="en-US" dirty="0"/>
              <a:t>the shaft axis, the bearing is known as a </a:t>
            </a:r>
            <a:r>
              <a:rPr lang="en-US" dirty="0" smtClean="0"/>
              <a:t>journal </a:t>
            </a:r>
            <a:r>
              <a:rPr lang="en-IN" dirty="0" smtClean="0"/>
              <a:t>bearing.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term ‘journal’, refers to that </a:t>
            </a:r>
            <a:r>
              <a:rPr lang="en-US" dirty="0" smtClean="0"/>
              <a:t>part of </a:t>
            </a:r>
            <a:r>
              <a:rPr lang="en-US" dirty="0"/>
              <a:t>the shaft which is in contact with the bearing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01700"/>
            <a:ext cx="2736304" cy="1783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Examples:-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14096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Solid Journal 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Bushed Journal 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Pedastal</a:t>
            </a:r>
            <a:r>
              <a:rPr lang="en-IN" dirty="0" smtClean="0"/>
              <a:t> Bearing (Plummer Block)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Bracket and Hanger 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16216" y="2893586"/>
            <a:ext cx="0" cy="391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1896" y="261842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Load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1211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Solid Journal Bearing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6481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Simplest among the journal bearings.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when the load on the bearing is small and the wear is immaterial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made of cast 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Consists of one block in which a hole is bored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journal rotates in this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whole bearing has to be replaced once the hole surfaces are worn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15167"/>
          <a:stretch/>
        </p:blipFill>
        <p:spPr>
          <a:xfrm>
            <a:off x="827584" y="3473138"/>
            <a:ext cx="2304256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r="2856" b="48037"/>
          <a:stretch/>
        </p:blipFill>
        <p:spPr>
          <a:xfrm>
            <a:off x="3419872" y="3836569"/>
            <a:ext cx="2592288" cy="1235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51030"/>
          <a:stretch/>
        </p:blipFill>
        <p:spPr>
          <a:xfrm>
            <a:off x="6012160" y="3861048"/>
            <a:ext cx="2736304" cy="1163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548936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Solid Journal Bearing Assembly</a:t>
            </a:r>
            <a:endParaRPr lang="en-IN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510505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Front View</a:t>
            </a:r>
            <a:endParaRPr lang="en-IN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95728" y="5068238"/>
            <a:ext cx="169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Top View</a:t>
            </a:r>
            <a:endParaRPr lang="en-IN" sz="1400" dirty="0"/>
          </a:p>
        </p:txBody>
      </p:sp>
      <p:sp>
        <p:nvSpPr>
          <p:cNvPr id="10" name="Rectangle 9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1329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2" y="389224"/>
            <a:ext cx="2458616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Bushed bearing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98081"/>
            <a:ext cx="8534400" cy="220979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Consists of 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b="1" dirty="0" smtClean="0"/>
              <a:t>body</a:t>
            </a:r>
            <a:r>
              <a:rPr lang="en-US" sz="2000" dirty="0" smtClean="0"/>
              <a:t> and ii) </a:t>
            </a:r>
            <a:r>
              <a:rPr lang="en-US" sz="2000" b="1" dirty="0" smtClean="0"/>
              <a:t>bush</a:t>
            </a:r>
          </a:p>
          <a:p>
            <a:pPr algn="just"/>
            <a:r>
              <a:rPr lang="en-US" sz="2000" dirty="0" smtClean="0"/>
              <a:t>Body made of cast iron</a:t>
            </a:r>
          </a:p>
          <a:p>
            <a:pPr algn="just"/>
            <a:r>
              <a:rPr lang="en-US" sz="2000" dirty="0" smtClean="0"/>
              <a:t>Bush is made of a soft material like brass, bronze of gun metal</a:t>
            </a:r>
          </a:p>
          <a:p>
            <a:pPr algn="just"/>
            <a:r>
              <a:rPr lang="en-US" sz="2000" dirty="0" smtClean="0"/>
              <a:t>A set screw fitted such that half of it is in the body and half in the bush prevents the bush from rotating and sliding 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794256" cy="29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6418449" y="2869181"/>
            <a:ext cx="1666875" cy="380370"/>
          </a:xfrm>
          <a:prstGeom prst="borderCallout2">
            <a:avLst>
              <a:gd name="adj1" fmla="val 103973"/>
              <a:gd name="adj2" fmla="val 52527"/>
              <a:gd name="adj3" fmla="val 143340"/>
              <a:gd name="adj4" fmla="val 52210"/>
              <a:gd name="adj5" fmla="val 246957"/>
              <a:gd name="adj6" fmla="val -722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Bush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175163" y="3250181"/>
            <a:ext cx="914400" cy="380370"/>
          </a:xfrm>
          <a:prstGeom prst="borderCallout2">
            <a:avLst>
              <a:gd name="adj1" fmla="val 50362"/>
              <a:gd name="adj2" fmla="val 102450"/>
              <a:gd name="adj3" fmla="val 49837"/>
              <a:gd name="adj4" fmla="val 126736"/>
              <a:gd name="adj5" fmla="val 270294"/>
              <a:gd name="adj6" fmla="val 19564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Body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17963" y="4101606"/>
            <a:ext cx="914400" cy="506321"/>
          </a:xfrm>
          <a:prstGeom prst="borderCallout2">
            <a:avLst>
              <a:gd name="adj1" fmla="val 50362"/>
              <a:gd name="adj2" fmla="val 102450"/>
              <a:gd name="adj3" fmla="val 49837"/>
              <a:gd name="adj4" fmla="val 126736"/>
              <a:gd name="adj5" fmla="val 117370"/>
              <a:gd name="adj6" fmla="val 25278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Slot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5899563" y="5383781"/>
            <a:ext cx="1666875" cy="380370"/>
          </a:xfrm>
          <a:prstGeom prst="borderCallout2">
            <a:avLst>
              <a:gd name="adj1" fmla="val -3249"/>
              <a:gd name="adj2" fmla="val 51656"/>
              <a:gd name="adj3" fmla="val -71103"/>
              <a:gd name="adj4" fmla="val 51340"/>
              <a:gd name="adj5" fmla="val -175623"/>
              <a:gd name="adj6" fmla="val -6526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Set screw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9636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937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ME 251</vt:lpstr>
      <vt:lpstr>BEARINGS</vt:lpstr>
      <vt:lpstr>PowerPoint Presentation</vt:lpstr>
      <vt:lpstr>PowerPoint Presentation</vt:lpstr>
      <vt:lpstr>PowerPoint Presentation</vt:lpstr>
      <vt:lpstr>Sliding Bearings</vt:lpstr>
      <vt:lpstr>PowerPoint Presentation</vt:lpstr>
      <vt:lpstr>PowerPoint Presentation</vt:lpstr>
      <vt:lpstr>Bushed bearing</vt:lpstr>
      <vt:lpstr>PowerPoint Presentation</vt:lpstr>
      <vt:lpstr>PowerPoint Presentation</vt:lpstr>
      <vt:lpstr>Bracket and hanger bearing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Bearing types-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DR. Anupam Saxena</cp:lastModifiedBy>
  <cp:revision>490</cp:revision>
  <dcterms:created xsi:type="dcterms:W3CDTF">2012-07-31T10:12:40Z</dcterms:created>
  <dcterms:modified xsi:type="dcterms:W3CDTF">2018-11-01T07:21:48Z</dcterms:modified>
</cp:coreProperties>
</file>