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558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483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971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088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365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537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96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6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46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603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872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B2004-95CC-43E7-AF72-2FDAE2C701D8}" type="datetimeFigureOut">
              <a:rPr lang="en-IN" smtClean="0"/>
              <a:pPr/>
              <a:t>19-12-2014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7D12-315E-4A72-AC00-A0B217D2046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568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72000"/>
            <a:ext cx="4752528" cy="75287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1800" dirty="0">
                <a:solidFill>
                  <a:schemeClr val="tx1"/>
                </a:solidFill>
              </a:rPr>
              <a:t>Black geyser in deep sea hydrothermal vent. </a:t>
            </a:r>
            <a:endParaRPr lang="en-IN" sz="1800" dirty="0" smtClean="0">
              <a:solidFill>
                <a:schemeClr val="tx1"/>
              </a:solidFill>
            </a:endParaRPr>
          </a:p>
          <a:p>
            <a:r>
              <a:rPr lang="en-US" sz="1800" b="1" i="1" dirty="0" smtClean="0">
                <a:solidFill>
                  <a:schemeClr val="tx1"/>
                </a:solidFill>
              </a:rPr>
              <a:t>Curr</a:t>
            </a:r>
            <a:r>
              <a:rPr lang="en-US" sz="1800" b="1" i="1" dirty="0">
                <a:solidFill>
                  <a:schemeClr val="tx1"/>
                </a:solidFill>
              </a:rPr>
              <a:t>. Sci.</a:t>
            </a:r>
            <a:r>
              <a:rPr lang="en-US" sz="1800" b="1" dirty="0">
                <a:solidFill>
                  <a:schemeClr val="tx1"/>
                </a:solidFill>
              </a:rPr>
              <a:t>(1997),</a:t>
            </a:r>
            <a:r>
              <a:rPr lang="en-US" sz="1800" b="1" i="1" dirty="0">
                <a:solidFill>
                  <a:schemeClr val="tx1"/>
                </a:solidFill>
              </a:rPr>
              <a:t> 73,</a:t>
            </a:r>
            <a:r>
              <a:rPr lang="en-US" sz="1800" dirty="0">
                <a:solidFill>
                  <a:schemeClr val="tx1"/>
                </a:solidFill>
              </a:rPr>
              <a:t>842-854</a:t>
            </a:r>
            <a:r>
              <a:rPr lang="en-US" sz="1800" dirty="0"/>
              <a:t>.</a:t>
            </a:r>
            <a:endParaRPr lang="en-IN" sz="1800" dirty="0"/>
          </a:p>
        </p:txBody>
      </p:sp>
      <p:pic>
        <p:nvPicPr>
          <p:cNvPr id="1026" name="Picture 2" descr="C:\Users\BHOLANATH\Desktop\webpage new look\research\photo for sir web page\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4752528" cy="40816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48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474" y="2278846"/>
            <a:ext cx="5040559" cy="30842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133474" y="5380920"/>
            <a:ext cx="5040559" cy="10576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N" dirty="0"/>
              <a:t>Modeling the Tungsten </a:t>
            </a:r>
            <a:r>
              <a:rPr lang="en-IN" dirty="0" smtClean="0"/>
              <a:t>Site </a:t>
            </a:r>
            <a:r>
              <a:rPr lang="en-IN" dirty="0"/>
              <a:t>of Inactive and Active Forms of Hyperthermophilic </a:t>
            </a:r>
            <a:r>
              <a:rPr lang="en-IN" i="1" dirty="0"/>
              <a:t>Pyrococcus furiosus</a:t>
            </a:r>
            <a:r>
              <a:rPr lang="en-IN" dirty="0"/>
              <a:t> Aldehyde Ferredoxin Oxidoreductase</a:t>
            </a:r>
          </a:p>
          <a:p>
            <a:pPr marL="0" indent="0" algn="ctr">
              <a:buNone/>
            </a:pPr>
            <a:r>
              <a:rPr lang="de-DE" b="1" i="1" dirty="0"/>
              <a:t>J. Am. Chem. Soc</a:t>
            </a:r>
            <a:r>
              <a:rPr lang="de-DE" b="1" dirty="0"/>
              <a:t>., </a:t>
            </a:r>
            <a:r>
              <a:rPr lang="de-DE" b="1" dirty="0" smtClean="0"/>
              <a:t>(1996), </a:t>
            </a:r>
            <a:r>
              <a:rPr lang="de-DE" b="1" i="1" dirty="0" smtClean="0"/>
              <a:t>118</a:t>
            </a:r>
            <a:r>
              <a:rPr lang="de-DE" b="1" dirty="0" smtClean="0"/>
              <a:t> ,</a:t>
            </a:r>
            <a:r>
              <a:rPr lang="de-DE" dirty="0" smtClean="0"/>
              <a:t>1387–1397</a:t>
            </a:r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474" y="741738"/>
            <a:ext cx="5011984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4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ubs.acs.org/appl/literatum/publisher/achs/journals/content/jacsat/1997/jacsat.1997.119.issue-18/ja970134l/production/images/medium/ja970134le00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92" y="1371600"/>
            <a:ext cx="7094016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5001309"/>
            <a:ext cx="8382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dirty="0"/>
              <a:t>A Functional Mimic of the New Class of </a:t>
            </a:r>
            <a:r>
              <a:rPr lang="en-IN" dirty="0" err="1"/>
              <a:t>Tungstoenzyme</a:t>
            </a:r>
            <a:r>
              <a:rPr lang="en-IN" dirty="0"/>
              <a:t>, Acetylene </a:t>
            </a:r>
            <a:r>
              <a:rPr lang="en-IN" dirty="0" err="1" smtClean="0"/>
              <a:t>Hydratase</a:t>
            </a:r>
            <a:endParaRPr lang="en-IN" dirty="0" smtClean="0"/>
          </a:p>
          <a:p>
            <a:pPr algn="ctr"/>
            <a:r>
              <a:rPr lang="en-US" b="1" i="1" dirty="0"/>
              <a:t>J. Am. Chem. Soc.</a:t>
            </a:r>
            <a:r>
              <a:rPr lang="en-US" b="1" dirty="0"/>
              <a:t>,(1997), </a:t>
            </a:r>
            <a:r>
              <a:rPr lang="en-US" b="1" i="1" dirty="0"/>
              <a:t>119</a:t>
            </a:r>
            <a:r>
              <a:rPr lang="en-US" b="1" dirty="0"/>
              <a:t>, </a:t>
            </a:r>
            <a:r>
              <a:rPr lang="en-US" dirty="0"/>
              <a:t>4315-4316</a:t>
            </a:r>
            <a:endParaRPr lang="en-IN" dirty="0" smtClean="0"/>
          </a:p>
        </p:txBody>
      </p:sp>
      <p:pic>
        <p:nvPicPr>
          <p:cNvPr id="1028" name="Picture 4" descr="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4762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66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400450"/>
            <a:ext cx="7412123" cy="75554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1800" dirty="0" smtClean="0">
                <a:solidFill>
                  <a:schemeClr val="tx1"/>
                </a:solidFill>
              </a:rPr>
              <a:t>Functional model of </a:t>
            </a:r>
            <a:r>
              <a:rPr lang="en-IN" sz="1800" dirty="0" err="1" smtClean="0">
                <a:solidFill>
                  <a:schemeClr val="tx1"/>
                </a:solidFill>
              </a:rPr>
              <a:t>sulfite</a:t>
            </a:r>
            <a:r>
              <a:rPr lang="en-IN" sz="1800" dirty="0" smtClean="0">
                <a:solidFill>
                  <a:schemeClr val="tx1"/>
                </a:solidFill>
              </a:rPr>
              <a:t> oxidase</a:t>
            </a:r>
          </a:p>
          <a:p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b="1" i="1" dirty="0" smtClean="0">
                <a:solidFill>
                  <a:schemeClr val="tx1"/>
                </a:solidFill>
              </a:rPr>
              <a:t>J. Am. Chem. Soc.</a:t>
            </a:r>
            <a:r>
              <a:rPr lang="de-DE" sz="1800" b="1" i="1" dirty="0" smtClean="0">
                <a:solidFill>
                  <a:srgbClr val="FF0000"/>
                </a:solidFill>
              </a:rPr>
              <a:t> </a:t>
            </a:r>
            <a:r>
              <a:rPr lang="de-DE" sz="1800" b="1" i="1" dirty="0" smtClean="0">
                <a:solidFill>
                  <a:schemeClr val="tx1"/>
                </a:solidFill>
              </a:rPr>
              <a:t>,</a:t>
            </a:r>
            <a:r>
              <a:rPr lang="de-DE" sz="1800" b="1" dirty="0" smtClean="0">
                <a:solidFill>
                  <a:schemeClr val="tx1"/>
                </a:solidFill>
              </a:rPr>
              <a:t>(1994)</a:t>
            </a:r>
            <a:r>
              <a:rPr lang="de-DE" sz="1800" b="1" i="1" dirty="0" smtClean="0">
                <a:solidFill>
                  <a:schemeClr val="tx1"/>
                </a:solidFill>
              </a:rPr>
              <a:t>, 116, </a:t>
            </a:r>
            <a:r>
              <a:rPr lang="de-DE" sz="1800" dirty="0" smtClean="0">
                <a:solidFill>
                  <a:schemeClr val="tx1"/>
                </a:solidFill>
              </a:rPr>
              <a:t>9061-70</a:t>
            </a:r>
            <a:endParaRPr lang="en-IN" sz="1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4878"/>
            <a:ext cx="6249889" cy="4955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8255" y="2258091"/>
            <a:ext cx="2934068" cy="20846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298712"/>
            <a:ext cx="2752357" cy="204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0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BHOLANATH\Desktop\webpage new look\research\photo for sir web page\fishy sme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0"/>
          <a:stretch/>
        </p:blipFill>
        <p:spPr bwMode="auto">
          <a:xfrm>
            <a:off x="1447800" y="990600"/>
            <a:ext cx="6248400" cy="523175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43651" y="405825"/>
            <a:ext cx="3856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Reason of Fishy Smell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1156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305300"/>
            <a:ext cx="6126878" cy="1057672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functional model for the tungsten-formate dehydrogenase of clostridium thermoaceticum.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Proc.-Indian Acad. Sci., Chem. Sci. (1992), 104, 533-4.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BHOLANATH\Desktop\webpage new look\research\photo for sir web page\image0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6120680" cy="339658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56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496980"/>
            <a:ext cx="5040559" cy="1057672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HSO</a:t>
            </a:r>
            <a:r>
              <a:rPr lang="en-IN" baseline="-25000" dirty="0" smtClean="0">
                <a:solidFill>
                  <a:schemeClr val="tx1"/>
                </a:solidFill>
              </a:rPr>
              <a:t>3</a:t>
            </a:r>
            <a:r>
              <a:rPr lang="en-IN" baseline="30000" dirty="0" smtClean="0">
                <a:solidFill>
                  <a:schemeClr val="tx1"/>
                </a:solidFill>
              </a:rPr>
              <a:t>-</a:t>
            </a:r>
            <a:r>
              <a:rPr lang="en-IN" dirty="0" smtClean="0">
                <a:solidFill>
                  <a:schemeClr val="tx1"/>
                </a:solidFill>
              </a:rPr>
              <a:t> , the substrate of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hepatic </a:t>
            </a:r>
            <a:r>
              <a:rPr lang="en-IN" dirty="0" err="1" smtClean="0">
                <a:solidFill>
                  <a:schemeClr val="tx1"/>
                </a:solidFill>
              </a:rPr>
              <a:t>sulfite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oxidase</a:t>
            </a:r>
            <a:r>
              <a:rPr lang="en-IN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Chem. Commun. (2001), 1786-1787.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BHOLANATH\Desktop\webpage new look\research\photo for sir web page\image0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4"/>
          <a:stretch>
            <a:fillRect/>
          </a:stretch>
        </p:blipFill>
        <p:spPr bwMode="auto">
          <a:xfrm>
            <a:off x="2286000" y="1219200"/>
            <a:ext cx="5040560" cy="32697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1800" y="680252"/>
            <a:ext cx="193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HSO</a:t>
            </a:r>
            <a:r>
              <a:rPr lang="en-IN" baseline="-25000" dirty="0" smtClean="0"/>
              <a:t>3</a:t>
            </a:r>
            <a:r>
              <a:rPr lang="en-IN" baseline="30000" dirty="0" smtClean="0"/>
              <a:t>-  </a:t>
            </a:r>
            <a:r>
              <a:rPr lang="en-IN" dirty="0" smtClean="0"/>
              <a:t>+ H</a:t>
            </a:r>
            <a:r>
              <a:rPr lang="en-IN" baseline="-25000" dirty="0" smtClean="0"/>
              <a:t>2</a:t>
            </a:r>
            <a:r>
              <a:rPr lang="en-IN" dirty="0" smtClean="0"/>
              <a:t>O </a:t>
            </a:r>
            <a:r>
              <a:rPr lang="en-IN" dirty="0" smtClean="0">
                <a:sym typeface="Wingdings" panose="05000000000000000000" pitchFamily="2" charset="2"/>
              </a:rPr>
              <a:t> S0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156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131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BHOLANATH</dc:creator>
  <cp:lastModifiedBy>Bholanath Pakhira</cp:lastModifiedBy>
  <cp:revision>16</cp:revision>
  <dcterms:created xsi:type="dcterms:W3CDTF">2013-03-19T12:37:09Z</dcterms:created>
  <dcterms:modified xsi:type="dcterms:W3CDTF">2014-12-19T10:48:14Z</dcterms:modified>
</cp:coreProperties>
</file>