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9" r:id="rId3"/>
    <p:sldId id="276" r:id="rId4"/>
    <p:sldId id="274" r:id="rId5"/>
    <p:sldId id="277" r:id="rId6"/>
    <p:sldId id="256" r:id="rId7"/>
    <p:sldId id="273" r:id="rId8"/>
    <p:sldId id="281" r:id="rId9"/>
    <p:sldId id="268" r:id="rId10"/>
    <p:sldId id="297" r:id="rId11"/>
    <p:sldId id="278" r:id="rId12"/>
    <p:sldId id="279" r:id="rId13"/>
    <p:sldId id="280" r:id="rId14"/>
    <p:sldId id="283" r:id="rId15"/>
    <p:sldId id="284" r:id="rId16"/>
    <p:sldId id="258" r:id="rId17"/>
    <p:sldId id="287" r:id="rId18"/>
    <p:sldId id="285" r:id="rId19"/>
    <p:sldId id="288" r:id="rId20"/>
    <p:sldId id="291" r:id="rId21"/>
    <p:sldId id="257" r:id="rId22"/>
    <p:sldId id="259" r:id="rId23"/>
    <p:sldId id="260" r:id="rId24"/>
    <p:sldId id="261" r:id="rId25"/>
    <p:sldId id="289" r:id="rId26"/>
    <p:sldId id="290" r:id="rId27"/>
    <p:sldId id="293" r:id="rId28"/>
    <p:sldId id="262" r:id="rId29"/>
    <p:sldId id="294" r:id="rId30"/>
    <p:sldId id="295" r:id="rId31"/>
    <p:sldId id="264" r:id="rId32"/>
    <p:sldId id="265" r:id="rId33"/>
    <p:sldId id="266" r:id="rId34"/>
    <p:sldId id="30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71" d="100"/>
          <a:sy n="71" d="100"/>
        </p:scale>
        <p:origin x="11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103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432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029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38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404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568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8247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6409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7431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415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306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5BBB8-DCAC-4B9B-B647-4130312D1DC7}" type="datetimeFigureOut">
              <a:rPr lang="en-IN" smtClean="0"/>
              <a:pPr/>
              <a:t>19-12-2014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560D-4FF0-4FBD-8455-256C2BDFE9C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313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418" y="5301208"/>
            <a:ext cx="864096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 smtClean="0"/>
              <a:t>Water-induced formation and photoluminescence </a:t>
            </a:r>
            <a:r>
              <a:rPr lang="en-IN" dirty="0"/>
              <a:t>of </a:t>
            </a:r>
            <a:r>
              <a:rPr lang="en-IN" dirty="0" smtClean="0"/>
              <a:t>carbon nanotube-based </a:t>
            </a:r>
            <a:r>
              <a:rPr lang="en-IN" dirty="0"/>
              <a:t>c</a:t>
            </a:r>
            <a:r>
              <a:rPr lang="en-IN" dirty="0" smtClean="0"/>
              <a:t>omposites of Gadolinium(III</a:t>
            </a:r>
            <a:r>
              <a:rPr lang="en-IN" dirty="0"/>
              <a:t>) and Platinum(II) </a:t>
            </a:r>
            <a:r>
              <a:rPr lang="en-IN" dirty="0" err="1" smtClean="0"/>
              <a:t>Dithiolenes</a:t>
            </a:r>
            <a:endParaRPr lang="en-IN" dirty="0" smtClean="0"/>
          </a:p>
          <a:p>
            <a:pPr algn="ctr"/>
            <a:r>
              <a:rPr lang="en-US" b="1" i="1" dirty="0"/>
              <a:t>Chem. Eur. J., </a:t>
            </a:r>
            <a:r>
              <a:rPr lang="en-US" b="1" dirty="0"/>
              <a:t>(2014), </a:t>
            </a:r>
            <a:r>
              <a:rPr lang="en-US" b="1" i="1" dirty="0"/>
              <a:t>20, </a:t>
            </a:r>
            <a:r>
              <a:rPr lang="en-US" i="1" dirty="0"/>
              <a:t>0</a:t>
            </a:r>
            <a:r>
              <a:rPr lang="en-US" dirty="0"/>
              <a:t>1-06</a:t>
            </a:r>
            <a:endParaRPr lang="en-IN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8" y="286915"/>
            <a:ext cx="3585518" cy="4838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700808"/>
            <a:ext cx="4111311" cy="29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36712"/>
            <a:ext cx="70193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5445224"/>
            <a:ext cx="705678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000000"/>
                </a:solidFill>
                <a:latin typeface="+mj-lt"/>
              </a:rPr>
              <a:t> Ferromagnetic </a:t>
            </a:r>
            <a:r>
              <a:rPr lang="en-IN" dirty="0" err="1">
                <a:solidFill>
                  <a:srgbClr val="000000"/>
                </a:solidFill>
                <a:latin typeface="+mj-lt"/>
              </a:rPr>
              <a:t>Behavior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en-IN" dirty="0" err="1">
                <a:solidFill>
                  <a:srgbClr val="000000"/>
                </a:solidFill>
                <a:latin typeface="+mj-lt"/>
              </a:rPr>
              <a:t>Anthopogenic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IN" dirty="0" err="1">
                <a:solidFill>
                  <a:srgbClr val="000000"/>
                </a:solidFill>
                <a:latin typeface="+mj-lt"/>
              </a:rPr>
              <a:t>Multiwalled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 Carbon Nanotubes Trapped in Spider Web </a:t>
            </a:r>
            <a:r>
              <a:rPr lang="en-IN" dirty="0" smtClean="0">
                <a:solidFill>
                  <a:srgbClr val="000000"/>
                </a:solidFill>
                <a:latin typeface="+mj-lt"/>
              </a:rPr>
              <a:t>Indoor</a:t>
            </a:r>
          </a:p>
          <a:p>
            <a:pPr algn="ctr"/>
            <a:r>
              <a:rPr lang="en-US" b="1" i="1" dirty="0">
                <a:latin typeface="+mj-lt"/>
              </a:rPr>
              <a:t>J. </a:t>
            </a:r>
            <a:r>
              <a:rPr lang="en-US" b="1" i="1" dirty="0" err="1">
                <a:latin typeface="+mj-lt"/>
              </a:rPr>
              <a:t>Nanosci</a:t>
            </a:r>
            <a:r>
              <a:rPr lang="en-US" b="1" i="1" dirty="0">
                <a:latin typeface="+mj-lt"/>
              </a:rPr>
              <a:t>. </a:t>
            </a:r>
            <a:r>
              <a:rPr lang="en-US" b="1" i="1" dirty="0" err="1">
                <a:latin typeface="+mj-lt"/>
              </a:rPr>
              <a:t>Nanotechnol</a:t>
            </a:r>
            <a:r>
              <a:rPr lang="en-US" b="1" dirty="0">
                <a:latin typeface="+mj-lt"/>
              </a:rPr>
              <a:t>.,</a:t>
            </a:r>
            <a:r>
              <a:rPr lang="en-GB" b="1" dirty="0">
                <a:latin typeface="+mj-lt"/>
              </a:rPr>
              <a:t>(2014), </a:t>
            </a:r>
            <a:r>
              <a:rPr lang="en-GB" b="1" i="1" dirty="0">
                <a:latin typeface="+mj-lt"/>
              </a:rPr>
              <a:t>14, </a:t>
            </a:r>
            <a:r>
              <a:rPr lang="en-GB" i="1" dirty="0">
                <a:latin typeface="+mj-lt"/>
              </a:rPr>
              <a:t>2532-2538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4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nesis of cocoon fluorophor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5125070" cy="16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utline for the extraction of fluorophores from silk coco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" y="2373831"/>
            <a:ext cx="511418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1559" y="4253679"/>
            <a:ext cx="5141093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dirty="0">
                <a:solidFill>
                  <a:srgbClr val="222222"/>
                </a:solidFill>
                <a:latin typeface="+mj-lt"/>
              </a:rPr>
              <a:t>Fluorescent silk cocoon creating fluorescent diatom using a </a:t>
            </a:r>
            <a:r>
              <a:rPr lang="en-IN" dirty="0" smtClean="0">
                <a:solidFill>
                  <a:srgbClr val="222222"/>
                </a:solidFill>
                <a:latin typeface="+mj-lt"/>
              </a:rPr>
              <a:t>“water </a:t>
            </a:r>
            <a:r>
              <a:rPr lang="en-IN" dirty="0">
                <a:solidFill>
                  <a:srgbClr val="222222"/>
                </a:solidFill>
                <a:latin typeface="+mj-lt"/>
              </a:rPr>
              <a:t>glass-</a:t>
            </a:r>
            <a:r>
              <a:rPr lang="en-IN" dirty="0" err="1">
                <a:solidFill>
                  <a:srgbClr val="222222"/>
                </a:solidFill>
                <a:latin typeface="+mj-lt"/>
              </a:rPr>
              <a:t>fluorophore</a:t>
            </a:r>
            <a:r>
              <a:rPr lang="en-IN" dirty="0">
                <a:solidFill>
                  <a:srgbClr val="222222"/>
                </a:solidFill>
                <a:latin typeface="+mj-lt"/>
              </a:rPr>
              <a:t> ferry</a:t>
            </a:r>
            <a:r>
              <a:rPr lang="en-IN" dirty="0" smtClean="0">
                <a:solidFill>
                  <a:srgbClr val="222222"/>
                </a:solidFill>
                <a:latin typeface="+mj-lt"/>
              </a:rPr>
              <a:t>”</a:t>
            </a:r>
          </a:p>
          <a:p>
            <a:r>
              <a:rPr lang="en-US" b="1" i="1" dirty="0">
                <a:latin typeface="+mj-lt"/>
              </a:rPr>
              <a:t>Sci. Rep.,</a:t>
            </a:r>
            <a:r>
              <a:rPr lang="en-US" b="1" dirty="0">
                <a:latin typeface="+mj-lt"/>
              </a:rPr>
              <a:t>(2013), DOI: </a:t>
            </a:r>
            <a:r>
              <a:rPr lang="en-US" dirty="0">
                <a:latin typeface="+mj-lt"/>
              </a:rPr>
              <a:t>10.1038/srep03290</a:t>
            </a:r>
            <a:endParaRPr lang="en-IN" b="0" i="0" dirty="0">
              <a:solidFill>
                <a:srgbClr val="22222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77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700808"/>
            <a:ext cx="6389265" cy="1200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3" y="3184078"/>
            <a:ext cx="624524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 err="1"/>
              <a:t>Nanospheres</a:t>
            </a:r>
            <a:r>
              <a:rPr lang="en-IN" dirty="0"/>
              <a:t> of copper(III) 1,2-dicarbomethoxy-1,2-dithiolate and its composite with water soluble carbon </a:t>
            </a:r>
            <a:r>
              <a:rPr lang="en-IN" dirty="0" smtClean="0"/>
              <a:t>nanotubes</a:t>
            </a:r>
          </a:p>
          <a:p>
            <a:pPr algn="ctr"/>
            <a:r>
              <a:rPr lang="en-IN" b="1" i="1" dirty="0"/>
              <a:t>New J. </a:t>
            </a:r>
            <a:r>
              <a:rPr lang="en-IN" b="1" i="1" dirty="0" smtClean="0"/>
              <a:t>Chem., </a:t>
            </a:r>
            <a:r>
              <a:rPr lang="en-IN" b="1" dirty="0" smtClean="0"/>
              <a:t>2013</a:t>
            </a:r>
            <a:r>
              <a:rPr lang="en-IN" dirty="0" smtClean="0"/>
              <a:t>,</a:t>
            </a:r>
            <a:r>
              <a:rPr lang="en-IN" b="1" dirty="0" smtClean="0"/>
              <a:t>37</a:t>
            </a:r>
            <a:r>
              <a:rPr lang="en-IN" dirty="0"/>
              <a:t>, 2708-2715</a:t>
            </a:r>
          </a:p>
        </p:txBody>
      </p:sp>
    </p:spTree>
    <p:extLst>
      <p:ext uri="{BB962C8B-B14F-4D97-AF65-F5344CB8AC3E}">
        <p14:creationId xmlns:p14="http://schemas.microsoft.com/office/powerpoint/2010/main" val="20351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8760" y="3683876"/>
            <a:ext cx="7519854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2D2C2C"/>
                </a:solidFill>
                <a:latin typeface="+mj-lt"/>
              </a:rPr>
              <a:t>Fluorescence imaging of human erythrocytes by carbon </a:t>
            </a:r>
            <a:r>
              <a:rPr lang="en-IN" dirty="0" err="1">
                <a:solidFill>
                  <a:srgbClr val="2D2C2C"/>
                </a:solidFill>
                <a:latin typeface="+mj-lt"/>
              </a:rPr>
              <a:t>nanoparticles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 </a:t>
            </a:r>
            <a:r>
              <a:rPr lang="en-IN" dirty="0" smtClean="0">
                <a:solidFill>
                  <a:srgbClr val="2D2C2C"/>
                </a:solidFill>
                <a:latin typeface="+mj-lt"/>
              </a:rPr>
              <a:t> 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from food stuff and their fluorescence enhancement by blood </a:t>
            </a:r>
            <a:r>
              <a:rPr lang="en-IN" dirty="0" smtClean="0">
                <a:solidFill>
                  <a:srgbClr val="2D2C2C"/>
                </a:solidFill>
                <a:latin typeface="+mj-lt"/>
              </a:rPr>
              <a:t>plasma</a:t>
            </a:r>
          </a:p>
          <a:p>
            <a:pPr algn="ctr"/>
            <a:r>
              <a:rPr lang="en-US" b="1" i="1" dirty="0">
                <a:latin typeface="+mj-lt"/>
              </a:rPr>
              <a:t>Mater. Express</a:t>
            </a:r>
            <a:r>
              <a:rPr lang="en-US" b="1" dirty="0">
                <a:latin typeface="+mj-lt"/>
              </a:rPr>
              <a:t>,(2013), </a:t>
            </a:r>
            <a:r>
              <a:rPr lang="en-US" b="1" i="1" dirty="0">
                <a:latin typeface="+mj-lt"/>
              </a:rPr>
              <a:t>3, </a:t>
            </a:r>
            <a:r>
              <a:rPr lang="en-US" dirty="0">
                <a:latin typeface="+mj-lt"/>
              </a:rPr>
              <a:t>201-209</a:t>
            </a:r>
            <a:r>
              <a:rPr lang="en-US" b="1" dirty="0">
                <a:latin typeface="+mj-lt"/>
              </a:rPr>
              <a:t>.</a:t>
            </a:r>
            <a:endParaRPr lang="en-IN" b="0" i="0" dirty="0">
              <a:solidFill>
                <a:srgbClr val="2D2C2C"/>
              </a:solidFill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60" y="676903"/>
            <a:ext cx="4167336" cy="161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96"/>
          <a:stretch/>
        </p:blipFill>
        <p:spPr>
          <a:xfrm>
            <a:off x="5436096" y="491121"/>
            <a:ext cx="3352518" cy="2476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724" b="55833"/>
          <a:stretch/>
        </p:blipFill>
        <p:spPr>
          <a:xfrm>
            <a:off x="1347043" y="2426668"/>
            <a:ext cx="2032958" cy="898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5935" b="7459"/>
          <a:stretch/>
        </p:blipFill>
        <p:spPr>
          <a:xfrm>
            <a:off x="3563888" y="2431901"/>
            <a:ext cx="2016224" cy="8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manas\Desktop\Pictur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35558"/>
            <a:ext cx="6813550" cy="416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32173" y="4944070"/>
            <a:ext cx="684100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Magnetic and </a:t>
            </a:r>
            <a:r>
              <a:rPr lang="en-IN" dirty="0" err="1">
                <a:latin typeface="+mj-lt"/>
              </a:rPr>
              <a:t>electrocatalytic</a:t>
            </a:r>
            <a:r>
              <a:rPr lang="en-IN" dirty="0">
                <a:latin typeface="+mj-lt"/>
              </a:rPr>
              <a:t> properties of </a:t>
            </a:r>
            <a:r>
              <a:rPr lang="en-IN" dirty="0" err="1">
                <a:latin typeface="+mj-lt"/>
              </a:rPr>
              <a:t>nano-Pd</a:t>
            </a:r>
            <a:r>
              <a:rPr lang="en-IN" dirty="0">
                <a:latin typeface="+mj-lt"/>
              </a:rPr>
              <a:t> and </a:t>
            </a:r>
            <a:r>
              <a:rPr lang="en-IN" dirty="0" err="1">
                <a:latin typeface="+mj-lt"/>
              </a:rPr>
              <a:t>Pt</a:t>
            </a:r>
            <a:r>
              <a:rPr lang="en-IN" dirty="0">
                <a:latin typeface="+mj-lt"/>
              </a:rPr>
              <a:t>-carbon </a:t>
            </a:r>
            <a:r>
              <a:rPr lang="en-IN" dirty="0" err="1">
                <a:latin typeface="+mj-lt"/>
              </a:rPr>
              <a:t>nano</a:t>
            </a:r>
            <a:r>
              <a:rPr lang="en-IN" dirty="0">
                <a:latin typeface="+mj-lt"/>
              </a:rPr>
              <a:t>-onion </a:t>
            </a:r>
            <a:r>
              <a:rPr lang="en-IN" dirty="0" smtClean="0">
                <a:latin typeface="+mj-lt"/>
              </a:rPr>
              <a:t>composite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  <a:latin typeface="+mj-lt"/>
              </a:rPr>
              <a:t>Adv. Sci. Eng. Med 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,(2013)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 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5, 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1181-1186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83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7533837" cy="22322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9" y="3501008"/>
            <a:ext cx="753383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Isolation of water soluble carbon nanotubes with network structure possessing </a:t>
            </a:r>
            <a:r>
              <a:rPr lang="en-IN" dirty="0" err="1">
                <a:latin typeface="+mj-lt"/>
              </a:rPr>
              <a:t>multipodal</a:t>
            </a:r>
            <a:r>
              <a:rPr lang="en-IN" dirty="0">
                <a:latin typeface="+mj-lt"/>
              </a:rPr>
              <a:t> junctions and its magnetic </a:t>
            </a:r>
            <a:r>
              <a:rPr lang="en-IN" dirty="0" smtClean="0">
                <a:latin typeface="+mj-lt"/>
              </a:rPr>
              <a:t>property</a:t>
            </a:r>
          </a:p>
          <a:p>
            <a:pPr algn="ctr"/>
            <a:r>
              <a:rPr lang="en-IN" b="1" i="1" dirty="0">
                <a:solidFill>
                  <a:srgbClr val="000000"/>
                </a:solidFill>
                <a:latin typeface="+mj-lt"/>
              </a:rPr>
              <a:t>RSC Adv.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IN" b="1" dirty="0" smtClean="0">
                <a:solidFill>
                  <a:srgbClr val="000000"/>
                </a:solidFill>
                <a:latin typeface="+mj-lt"/>
              </a:rPr>
              <a:t>(2013)</a:t>
            </a:r>
            <a:r>
              <a:rPr lang="en-IN" dirty="0" smtClean="0">
                <a:solidFill>
                  <a:srgbClr val="000000"/>
                </a:solidFill>
                <a:latin typeface="+mj-lt"/>
              </a:rPr>
              <a:t>,</a:t>
            </a:r>
            <a:r>
              <a:rPr lang="en-IN" b="1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IN" dirty="0" smtClean="0">
                <a:solidFill>
                  <a:srgbClr val="000000"/>
                </a:solidFill>
                <a:latin typeface="+mj-lt"/>
              </a:rPr>
              <a:t>7306-7312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3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756267" cy="863640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IN" dirty="0" smtClean="0">
                <a:solidFill>
                  <a:schemeClr val="tx1"/>
                </a:solidFill>
              </a:rPr>
              <a:t>Graphene Oxide from Silk Cocoon , Magnetic Fluorophore for Multi-photon Imaging.</a:t>
            </a:r>
          </a:p>
          <a:p>
            <a:r>
              <a:rPr lang="en-IN" b="1" i="1" dirty="0" smtClean="0">
                <a:solidFill>
                  <a:schemeClr val="tx1"/>
                </a:solidFill>
              </a:rPr>
              <a:t>3 Biotech.,( </a:t>
            </a:r>
            <a:r>
              <a:rPr lang="en-IN" b="1" dirty="0" smtClean="0">
                <a:solidFill>
                  <a:schemeClr val="tx1"/>
                </a:solidFill>
              </a:rPr>
              <a:t>2013</a:t>
            </a:r>
            <a:r>
              <a:rPr lang="en-IN" b="1" dirty="0">
                <a:solidFill>
                  <a:schemeClr val="tx1"/>
                </a:solidFill>
              </a:rPr>
              <a:t>) </a:t>
            </a:r>
            <a:r>
              <a:rPr lang="en-IN" b="1" i="1" dirty="0">
                <a:solidFill>
                  <a:schemeClr val="tx1"/>
                </a:solidFill>
              </a:rPr>
              <a:t>4</a:t>
            </a:r>
            <a:r>
              <a:rPr lang="en-IN" b="1" dirty="0">
                <a:solidFill>
                  <a:schemeClr val="tx1"/>
                </a:solidFill>
              </a:rPr>
              <a:t>, </a:t>
            </a:r>
            <a:r>
              <a:rPr lang="en-IN" dirty="0">
                <a:solidFill>
                  <a:schemeClr val="tx1"/>
                </a:solidFill>
              </a:rPr>
              <a:t>67–75 </a:t>
            </a:r>
          </a:p>
        </p:txBody>
      </p:sp>
      <p:pic>
        <p:nvPicPr>
          <p:cNvPr id="3074" name="Picture 2" descr="C:\Users\BHOLANATH\Desktop\webpage new look\research\photo for sir web page\Graphene Oxide from Silk Cocoon A Novel Magnetic Fluorophore for Multi-photon Imag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61" y="908720"/>
            <a:ext cx="5750735" cy="4583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2" b="58794"/>
          <a:stretch/>
        </p:blipFill>
        <p:spPr>
          <a:xfrm>
            <a:off x="4560615" y="255964"/>
            <a:ext cx="2192710" cy="209066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7" b="7722"/>
          <a:stretch/>
        </p:blipFill>
        <p:spPr>
          <a:xfrm>
            <a:off x="2195739" y="2436615"/>
            <a:ext cx="4608509" cy="201622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51071" b="52377"/>
          <a:stretch/>
        </p:blipFill>
        <p:spPr>
          <a:xfrm>
            <a:off x="2144816" y="255964"/>
            <a:ext cx="2415799" cy="21321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4815" y="4512080"/>
            <a:ext cx="4659433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Presence of stable carbon centric free radicals and ferromagnetic elements in the antennae and the wings of nocturnal silk moth: </a:t>
            </a:r>
            <a:r>
              <a:rPr lang="en-IN" dirty="0" smtClean="0">
                <a:latin typeface="+mj-lt"/>
              </a:rPr>
              <a:t> </a:t>
            </a:r>
            <a:r>
              <a:rPr lang="en-IN" dirty="0" err="1" smtClean="0">
                <a:latin typeface="+mj-lt"/>
              </a:rPr>
              <a:t>nanomagnet</a:t>
            </a:r>
            <a:r>
              <a:rPr lang="en-IN" dirty="0" smtClean="0">
                <a:latin typeface="+mj-lt"/>
              </a:rPr>
              <a:t> to evade predator .</a:t>
            </a:r>
          </a:p>
          <a:p>
            <a:pPr algn="ctr"/>
            <a:r>
              <a:rPr lang="en-US" b="1" i="1" dirty="0" smtClean="0">
                <a:solidFill>
                  <a:srgbClr val="000000"/>
                </a:solidFill>
                <a:latin typeface="+mj-lt"/>
              </a:rPr>
              <a:t>Mater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. Express, 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(2013),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, 43-50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80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2936" y="3717032"/>
            <a:ext cx="483524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Molecular discriminators using </a:t>
            </a:r>
            <a:r>
              <a:rPr lang="en-IN" dirty="0" smtClean="0">
                <a:latin typeface="+mj-lt"/>
              </a:rPr>
              <a:t>single wall </a:t>
            </a:r>
            <a:r>
              <a:rPr lang="en-IN" dirty="0">
                <a:latin typeface="+mj-lt"/>
              </a:rPr>
              <a:t>carbon </a:t>
            </a:r>
            <a:r>
              <a:rPr lang="en-IN" dirty="0" smtClean="0">
                <a:latin typeface="+mj-lt"/>
              </a:rPr>
              <a:t>nanotubes</a:t>
            </a:r>
          </a:p>
          <a:p>
            <a:pPr algn="ctr"/>
            <a:r>
              <a:rPr lang="en-US" b="1" i="1" dirty="0">
                <a:latin typeface="+mj-lt"/>
              </a:rPr>
              <a:t>Nanotechnology,</a:t>
            </a:r>
            <a:r>
              <a:rPr lang="en-US" b="1" dirty="0">
                <a:latin typeface="+mj-lt"/>
              </a:rPr>
              <a:t>(2012), </a:t>
            </a:r>
            <a:r>
              <a:rPr lang="en-US" b="1" i="1" dirty="0">
                <a:latin typeface="+mj-lt"/>
              </a:rPr>
              <a:t>23</a:t>
            </a:r>
            <a:r>
              <a:rPr lang="en-US" b="1" dirty="0">
                <a:latin typeface="+mj-lt"/>
              </a:rPr>
              <a:t>, </a:t>
            </a:r>
            <a:r>
              <a:rPr lang="en-US" dirty="0">
                <a:latin typeface="+mj-lt"/>
              </a:rPr>
              <a:t>385304</a:t>
            </a:r>
            <a:endParaRPr lang="en-IN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89" y="2599550"/>
            <a:ext cx="1172955" cy="92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5322"/>
          <a:stretch/>
        </p:blipFill>
        <p:spPr>
          <a:xfrm>
            <a:off x="2611583" y="2613002"/>
            <a:ext cx="1139911" cy="915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333" y="2600388"/>
            <a:ext cx="1118773" cy="92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639" y="2599550"/>
            <a:ext cx="1121056" cy="92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489" y="528924"/>
            <a:ext cx="5185687" cy="20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591"/>
          <a:stretch/>
        </p:blipFill>
        <p:spPr>
          <a:xfrm>
            <a:off x="3279444" y="794329"/>
            <a:ext cx="3928335" cy="2034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33528"/>
            <a:ext cx="3240360" cy="2720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501" y="2924401"/>
            <a:ext cx="2860278" cy="2304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5500982"/>
            <a:ext cx="628927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/>
              <a:t>Enhanced persistence of fog under illumination for carbon nanotube fog condensation </a:t>
            </a:r>
            <a:r>
              <a:rPr lang="en-IN" dirty="0" smtClean="0"/>
              <a:t>nuclei</a:t>
            </a:r>
          </a:p>
          <a:p>
            <a:pPr algn="ctr"/>
            <a:r>
              <a:rPr lang="en-US" b="1" i="1" dirty="0"/>
              <a:t>J. Appl. Phys.,</a:t>
            </a:r>
            <a:r>
              <a:rPr lang="en-US" b="1" dirty="0"/>
              <a:t>(2012),</a:t>
            </a:r>
            <a:r>
              <a:rPr lang="en-US" b="1" i="1" dirty="0"/>
              <a:t>112</a:t>
            </a:r>
            <a:r>
              <a:rPr lang="en-US" b="1" dirty="0"/>
              <a:t>, </a:t>
            </a:r>
            <a:r>
              <a:rPr lang="en-US" dirty="0"/>
              <a:t>024901-1</a:t>
            </a:r>
            <a:r>
              <a:rPr lang="en-US" b="1" i="1" dirty="0"/>
              <a:t>- </a:t>
            </a:r>
            <a:r>
              <a:rPr lang="en-US" dirty="0"/>
              <a:t>024901-4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433" y="794329"/>
            <a:ext cx="1967240" cy="18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57400" y="381000"/>
            <a:ext cx="4419600" cy="4695825"/>
            <a:chOff x="323528" y="-675456"/>
            <a:chExt cx="4419600" cy="4695825"/>
          </a:xfrm>
        </p:grpSpPr>
        <p:pic>
          <p:nvPicPr>
            <p:cNvPr id="1026" name="Picture 2" descr="C:\Users\manas\Desktop\Picture1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-675456"/>
              <a:ext cx="4419600" cy="1600200"/>
            </a:xfrm>
            <a:prstGeom prst="rect">
              <a:avLst/>
            </a:prstGeom>
            <a:noFill/>
          </p:spPr>
        </p:pic>
        <p:pic>
          <p:nvPicPr>
            <p:cNvPr id="1027" name="Picture 12" descr="C:\Users\manas\Desktop\Untitled-2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924744"/>
              <a:ext cx="4051176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2273424" y="5108201"/>
            <a:ext cx="4051176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dirty="0" err="1"/>
              <a:t>Nanodomain</a:t>
            </a:r>
            <a:r>
              <a:rPr lang="en-IN" dirty="0"/>
              <a:t> cubic copper (I) oxide as reusable catalyst </a:t>
            </a:r>
            <a:r>
              <a:rPr lang="en-IN" dirty="0" smtClean="0"/>
              <a:t>in </a:t>
            </a:r>
            <a:r>
              <a:rPr lang="en-IN" dirty="0"/>
              <a:t>the synthesis of amides by </a:t>
            </a:r>
            <a:r>
              <a:rPr lang="en-IN" dirty="0" err="1"/>
              <a:t>amidation</a:t>
            </a:r>
            <a:r>
              <a:rPr lang="en-IN" dirty="0"/>
              <a:t> of aryl halides with </a:t>
            </a:r>
            <a:r>
              <a:rPr lang="en-IN" dirty="0" smtClean="0"/>
              <a:t>isocyanides</a:t>
            </a:r>
          </a:p>
          <a:p>
            <a:r>
              <a:rPr lang="en-IN" b="1" i="1" dirty="0" smtClean="0"/>
              <a:t>         </a:t>
            </a:r>
            <a:r>
              <a:rPr lang="en-IN" b="1" dirty="0" smtClean="0"/>
              <a:t> </a:t>
            </a:r>
            <a:r>
              <a:rPr lang="en-IN" b="1" dirty="0"/>
              <a:t>D</a:t>
            </a:r>
            <a:r>
              <a:rPr lang="en-IN" b="1" dirty="0" smtClean="0"/>
              <a:t>oi:10.1016/j.tetlet.2014.12.060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974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653136"/>
            <a:ext cx="792088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rgbClr val="2D2C2C"/>
                </a:solidFill>
                <a:latin typeface="+mj-lt"/>
              </a:rPr>
              <a:t>Carbon </a:t>
            </a:r>
            <a:r>
              <a:rPr lang="en-IN" dirty="0" err="1">
                <a:solidFill>
                  <a:srgbClr val="2D2C2C"/>
                </a:solidFill>
                <a:latin typeface="+mj-lt"/>
              </a:rPr>
              <a:t>Nano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-Onions as Nontoxic and High-Fluorescence </a:t>
            </a:r>
            <a:r>
              <a:rPr lang="en-IN" dirty="0" err="1">
                <a:solidFill>
                  <a:srgbClr val="2D2C2C"/>
                </a:solidFill>
                <a:latin typeface="+mj-lt"/>
              </a:rPr>
              <a:t>Bioimaging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 Agent in Food Chain—An </a:t>
            </a:r>
            <a:r>
              <a:rPr lang="en-IN" i="1" dirty="0">
                <a:solidFill>
                  <a:srgbClr val="2D2C2C"/>
                </a:solidFill>
                <a:latin typeface="+mj-lt"/>
              </a:rPr>
              <a:t>In Vivo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 Study from Unicellular </a:t>
            </a:r>
            <a:r>
              <a:rPr lang="en-IN" i="1" dirty="0">
                <a:solidFill>
                  <a:srgbClr val="2D2C2C"/>
                </a:solidFill>
                <a:latin typeface="+mj-lt"/>
              </a:rPr>
              <a:t>E. coli</a:t>
            </a:r>
            <a:r>
              <a:rPr lang="en-IN" dirty="0">
                <a:solidFill>
                  <a:srgbClr val="2D2C2C"/>
                </a:solidFill>
                <a:latin typeface="+mj-lt"/>
              </a:rPr>
              <a:t> to Multicellular </a:t>
            </a:r>
            <a:r>
              <a:rPr lang="en-IN" i="1" dirty="0">
                <a:solidFill>
                  <a:srgbClr val="2D2C2C"/>
                </a:solidFill>
                <a:latin typeface="+mj-lt"/>
              </a:rPr>
              <a:t>C. </a:t>
            </a:r>
            <a:r>
              <a:rPr lang="en-IN" i="1" dirty="0" err="1" smtClean="0">
                <a:solidFill>
                  <a:srgbClr val="2D2C2C"/>
                </a:solidFill>
                <a:latin typeface="+mj-lt"/>
              </a:rPr>
              <a:t>elegans</a:t>
            </a:r>
            <a:endParaRPr lang="en-IN" i="1" dirty="0" smtClean="0">
              <a:solidFill>
                <a:srgbClr val="2D2C2C"/>
              </a:solidFill>
              <a:latin typeface="+mj-lt"/>
            </a:endParaRPr>
          </a:p>
          <a:p>
            <a:pPr algn="ctr"/>
            <a:r>
              <a:rPr lang="en-US" b="1" i="1" dirty="0">
                <a:latin typeface="+mj-lt"/>
              </a:rPr>
              <a:t>Mater. Express</a:t>
            </a:r>
            <a:r>
              <a:rPr lang="en-US" b="1" dirty="0">
                <a:latin typeface="+mj-lt"/>
              </a:rPr>
              <a:t>(2012), </a:t>
            </a:r>
            <a:r>
              <a:rPr lang="en-US" b="1" i="1" dirty="0">
                <a:latin typeface="+mj-lt"/>
              </a:rPr>
              <a:t>2</a:t>
            </a:r>
            <a:r>
              <a:rPr lang="en-US" b="1" dirty="0">
                <a:latin typeface="+mj-lt"/>
              </a:rPr>
              <a:t>, </a:t>
            </a:r>
            <a:r>
              <a:rPr lang="en-US" dirty="0">
                <a:latin typeface="+mj-lt"/>
              </a:rPr>
              <a:t>105-114</a:t>
            </a:r>
            <a:endParaRPr lang="en-IN" b="0" i="0" dirty="0">
              <a:solidFill>
                <a:srgbClr val="2D2C2C"/>
              </a:solidFill>
              <a:effectLst/>
              <a:latin typeface="+mj-lt"/>
            </a:endParaRPr>
          </a:p>
        </p:txBody>
      </p:sp>
      <p:pic>
        <p:nvPicPr>
          <p:cNvPr id="3" name="Picture 2" descr="TOC-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85" y="260648"/>
            <a:ext cx="6657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8" y="5517688"/>
            <a:ext cx="5900283" cy="620232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E-coli-CNT</a:t>
            </a:r>
          </a:p>
          <a:p>
            <a:r>
              <a:rPr lang="en-IN" b="1" dirty="0" smtClean="0">
                <a:solidFill>
                  <a:schemeClr val="tx1"/>
                </a:solidFill>
              </a:rPr>
              <a:t>(Mater. Express (2012), 2, </a:t>
            </a:r>
            <a:r>
              <a:rPr lang="en-IN" dirty="0" smtClean="0">
                <a:solidFill>
                  <a:schemeClr val="tx1"/>
                </a:solidFill>
              </a:rPr>
              <a:t>105-114</a:t>
            </a:r>
            <a:r>
              <a:rPr lang="en-IN" b="1" dirty="0" smtClean="0">
                <a:solidFill>
                  <a:schemeClr val="tx1"/>
                </a:solidFill>
              </a:rPr>
              <a:t>)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BHOLANATH\Desktop\webpage new look\research\photo for sir web page\E-coli-c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5904656" cy="5256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864352" cy="620232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IN" dirty="0">
                <a:solidFill>
                  <a:schemeClr val="tx1"/>
                </a:solidFill>
              </a:rPr>
              <a:t>M</a:t>
            </a:r>
            <a:r>
              <a:rPr lang="en-IN" dirty="0" smtClean="0">
                <a:solidFill>
                  <a:schemeClr val="tx1"/>
                </a:solidFill>
              </a:rPr>
              <a:t>ulti junction WSCNT preparation form mustard oil soot</a:t>
            </a:r>
          </a:p>
          <a:p>
            <a:r>
              <a:rPr lang="en-IN" b="1" dirty="0" err="1" smtClean="0">
                <a:solidFill>
                  <a:schemeClr val="tx1"/>
                </a:solidFill>
              </a:rPr>
              <a:t>Pramana</a:t>
            </a:r>
            <a:r>
              <a:rPr lang="en-IN" b="1" dirty="0" smtClean="0">
                <a:solidFill>
                  <a:schemeClr val="tx1"/>
                </a:solidFill>
              </a:rPr>
              <a:t> </a:t>
            </a:r>
            <a:r>
              <a:rPr lang="en-IN" b="1" dirty="0" smtClean="0">
                <a:solidFill>
                  <a:schemeClr val="tx1"/>
                </a:solidFill>
              </a:rPr>
              <a:t>J. Phys. (2005), 65, </a:t>
            </a:r>
            <a:r>
              <a:rPr lang="en-IN" dirty="0" smtClean="0">
                <a:solidFill>
                  <a:schemeClr val="tx1"/>
                </a:solidFill>
              </a:rPr>
              <a:t>681-697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BHOLANATH\Desktop\webpage new look\research\photo for sir web page\multi juntion WSCNT prepara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9213"/>
          <a:stretch/>
        </p:blipFill>
        <p:spPr bwMode="auto">
          <a:xfrm>
            <a:off x="1512009" y="1349828"/>
            <a:ext cx="5832648" cy="4167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8" y="5517688"/>
            <a:ext cx="5900283" cy="863640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IN" dirty="0" smtClean="0">
                <a:solidFill>
                  <a:schemeClr val="tx1"/>
                </a:solidFill>
              </a:rPr>
              <a:t>Non-Toxicity of Water Soluble Multi-Walled Carbon Nanotube on Escherichia-coli Colonies  </a:t>
            </a:r>
          </a:p>
          <a:p>
            <a:r>
              <a:rPr lang="en-IN" b="1" i="1" dirty="0" smtClean="0">
                <a:solidFill>
                  <a:schemeClr val="tx1"/>
                </a:solidFill>
              </a:rPr>
              <a:t>J</a:t>
            </a:r>
            <a:r>
              <a:rPr lang="en-IN" b="1" i="1" dirty="0">
                <a:solidFill>
                  <a:schemeClr val="tx1"/>
                </a:solidFill>
              </a:rPr>
              <a:t>. Nanosci. </a:t>
            </a:r>
            <a:r>
              <a:rPr lang="en-IN" b="1" i="1" dirty="0" err="1">
                <a:solidFill>
                  <a:schemeClr val="tx1"/>
                </a:solidFill>
              </a:rPr>
              <a:t>Nanotechnol</a:t>
            </a:r>
            <a:r>
              <a:rPr lang="en-IN" b="1" dirty="0" smtClean="0">
                <a:solidFill>
                  <a:schemeClr val="tx1"/>
                </a:solidFill>
              </a:rPr>
              <a:t>.,(</a:t>
            </a:r>
            <a:r>
              <a:rPr lang="en-IN" b="1" dirty="0">
                <a:solidFill>
                  <a:schemeClr val="tx1"/>
                </a:solidFill>
              </a:rPr>
              <a:t>2012), </a:t>
            </a:r>
            <a:r>
              <a:rPr lang="en-IN" b="1" i="1" dirty="0">
                <a:solidFill>
                  <a:schemeClr val="tx1"/>
                </a:solidFill>
              </a:rPr>
              <a:t>12</a:t>
            </a:r>
            <a:r>
              <a:rPr lang="en-IN" b="1" dirty="0">
                <a:solidFill>
                  <a:schemeClr val="tx1"/>
                </a:solidFill>
              </a:rPr>
              <a:t>, </a:t>
            </a:r>
            <a:r>
              <a:rPr lang="en-IN" dirty="0" smtClean="0">
                <a:solidFill>
                  <a:schemeClr val="tx1"/>
                </a:solidFill>
              </a:rPr>
              <a:t>1754-63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BHOLANATH\Desktop\webpage new look\research\photo for sir web page\Non-Toxicity of Water Soluble Multi-Walled Carbon Nanotube on Escherichia-coli Colon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2600"/>
            <a:ext cx="5904656" cy="37692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900282" cy="620232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Water Soluble CNT</a:t>
            </a:r>
            <a:endParaRPr lang="en-IN" dirty="0" smtClean="0">
              <a:solidFill>
                <a:schemeClr val="tx1"/>
              </a:solidFill>
            </a:endParaRPr>
          </a:p>
          <a:p>
            <a:r>
              <a:rPr lang="en-IN" b="1" i="1" dirty="0" smtClean="0">
                <a:solidFill>
                  <a:schemeClr val="tx1"/>
                </a:solidFill>
              </a:rPr>
              <a:t>Adv. Sci. </a:t>
            </a:r>
            <a:r>
              <a:rPr lang="en-IN" b="1" i="1" dirty="0" err="1" smtClean="0">
                <a:solidFill>
                  <a:schemeClr val="tx1"/>
                </a:solidFill>
              </a:rPr>
              <a:t>Lett</a:t>
            </a:r>
            <a:r>
              <a:rPr lang="en-IN" b="1" i="1" dirty="0" smtClean="0">
                <a:solidFill>
                  <a:schemeClr val="tx1"/>
                </a:solidFill>
              </a:rPr>
              <a:t>.,</a:t>
            </a:r>
            <a:r>
              <a:rPr lang="en-IN" b="1" dirty="0" smtClean="0">
                <a:solidFill>
                  <a:schemeClr val="tx1"/>
                </a:solidFill>
              </a:rPr>
              <a:t>(2011), </a:t>
            </a:r>
            <a:r>
              <a:rPr lang="en-IN" b="1" i="1" dirty="0" smtClean="0">
                <a:solidFill>
                  <a:schemeClr val="tx1"/>
                </a:solidFill>
              </a:rPr>
              <a:t>4</a:t>
            </a:r>
            <a:r>
              <a:rPr lang="en-IN" b="1" dirty="0" smtClean="0">
                <a:solidFill>
                  <a:schemeClr val="tx1"/>
                </a:solidFill>
              </a:rPr>
              <a:t>, </a:t>
            </a:r>
            <a:r>
              <a:rPr lang="en-IN" dirty="0" smtClean="0">
                <a:solidFill>
                  <a:schemeClr val="tx1"/>
                </a:solidFill>
              </a:rPr>
              <a:t>558 - 560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BHOLANATH\Desktop\webpage new look\research\photo for sir web page\Res_sa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5904655" cy="4552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9632" y="3861048"/>
            <a:ext cx="5979368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/>
              <a:t>Glucose </a:t>
            </a:r>
            <a:r>
              <a:rPr lang="en-IN" dirty="0" smtClean="0"/>
              <a:t>stabilized </a:t>
            </a:r>
            <a:r>
              <a:rPr lang="en-IN" dirty="0"/>
              <a:t>m</a:t>
            </a:r>
            <a:r>
              <a:rPr lang="en-IN" dirty="0" smtClean="0"/>
              <a:t>agnetic Palladium nanoparticles </a:t>
            </a:r>
            <a:r>
              <a:rPr lang="en-IN" dirty="0"/>
              <a:t>e</a:t>
            </a:r>
            <a:r>
              <a:rPr lang="en-IN" dirty="0" smtClean="0"/>
              <a:t>xhibiting </a:t>
            </a:r>
            <a:r>
              <a:rPr lang="en-IN" dirty="0"/>
              <a:t>e</a:t>
            </a:r>
            <a:r>
              <a:rPr lang="en-IN" dirty="0" smtClean="0"/>
              <a:t>nhanced </a:t>
            </a:r>
            <a:r>
              <a:rPr lang="en-IN" dirty="0"/>
              <a:t>m</a:t>
            </a:r>
            <a:r>
              <a:rPr lang="en-IN" dirty="0" smtClean="0"/>
              <a:t>agnetic </a:t>
            </a:r>
            <a:r>
              <a:rPr lang="en-IN" dirty="0"/>
              <a:t>p</a:t>
            </a:r>
            <a:r>
              <a:rPr lang="en-IN" dirty="0" smtClean="0"/>
              <a:t>roperties </a:t>
            </a:r>
            <a:r>
              <a:rPr lang="en-IN" dirty="0"/>
              <a:t>u</a:t>
            </a:r>
            <a:r>
              <a:rPr lang="en-IN" dirty="0" smtClean="0"/>
              <a:t>nder </a:t>
            </a:r>
            <a:r>
              <a:rPr lang="en-IN" dirty="0"/>
              <a:t>e</a:t>
            </a:r>
            <a:r>
              <a:rPr lang="en-IN" dirty="0" smtClean="0"/>
              <a:t>xposure </a:t>
            </a:r>
            <a:r>
              <a:rPr lang="en-IN" dirty="0"/>
              <a:t>to h</a:t>
            </a:r>
            <a:r>
              <a:rPr lang="en-IN" dirty="0" smtClean="0"/>
              <a:t>ydrogen</a:t>
            </a:r>
          </a:p>
          <a:p>
            <a:pPr algn="ctr"/>
            <a:r>
              <a:rPr lang="en-US" b="1" i="1" dirty="0" smtClean="0"/>
              <a:t>Mater</a:t>
            </a:r>
            <a:r>
              <a:rPr lang="en-US" b="1" i="1" dirty="0"/>
              <a:t>. Express.,</a:t>
            </a:r>
            <a:r>
              <a:rPr lang="en-US" b="1" dirty="0"/>
              <a:t>(2012), </a:t>
            </a:r>
            <a:r>
              <a:rPr lang="en-US" b="1" i="1" dirty="0"/>
              <a:t>2</a:t>
            </a:r>
            <a:r>
              <a:rPr lang="en-US" b="1" dirty="0"/>
              <a:t>, </a:t>
            </a:r>
            <a:r>
              <a:rPr lang="en-US" dirty="0"/>
              <a:t>275-284</a:t>
            </a:r>
            <a:endParaRPr lang="en-IN" dirty="0"/>
          </a:p>
        </p:txBody>
      </p:sp>
      <p:pic>
        <p:nvPicPr>
          <p:cNvPr id="6" name="Picture 5" descr="Graphical abstruct for material express 600 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66800"/>
            <a:ext cx="6056313" cy="26500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0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aphical abstract: Water soluble carbon nano-onions from wood wool as growth promoters for gram pl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297065" cy="34267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2276872"/>
            <a:ext cx="21602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 smtClean="0">
                <a:solidFill>
                  <a:schemeClr val="tx1"/>
                </a:solidFill>
              </a:rPr>
              <a:t>wsCNO</a:t>
            </a:r>
            <a:r>
              <a:rPr lang="en-IN" dirty="0" smtClean="0">
                <a:solidFill>
                  <a:schemeClr val="tx1"/>
                </a:solidFill>
              </a:rPr>
              <a:t> increases plant growth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5736" y="4417320"/>
            <a:ext cx="429706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/>
              <a:t>Water soluble carbon </a:t>
            </a:r>
            <a:r>
              <a:rPr lang="en-IN" dirty="0" err="1"/>
              <a:t>nano</a:t>
            </a:r>
            <a:r>
              <a:rPr lang="en-IN" dirty="0"/>
              <a:t>-onions from wood wool as growth </a:t>
            </a:r>
            <a:r>
              <a:rPr lang="en-IN" dirty="0" smtClean="0"/>
              <a:t>promoter </a:t>
            </a:r>
            <a:r>
              <a:rPr lang="en-IN" dirty="0"/>
              <a:t>for gram plants</a:t>
            </a:r>
          </a:p>
          <a:p>
            <a:pPr algn="ctr"/>
            <a:r>
              <a:rPr lang="en-IN" b="1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Nanoscale</a:t>
            </a:r>
            <a:r>
              <a:rPr lang="en-IN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IN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(2012),</a:t>
            </a:r>
            <a:r>
              <a:rPr lang="en-IN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en-IN" dirty="0" smtClean="0">
                <a:solidFill>
                  <a:srgbClr val="000000"/>
                </a:solidFill>
                <a:latin typeface="Arial" panose="020B0604020202020204" pitchFamily="34" charset="0"/>
              </a:rPr>
              <a:t>, 7670-7675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62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15" y="-25723"/>
            <a:ext cx="5648770" cy="41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7615" y="4053381"/>
            <a:ext cx="564876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i="1" dirty="0">
                <a:solidFill>
                  <a:srgbClr val="000000"/>
                </a:solidFill>
                <a:latin typeface="+mj-lt"/>
              </a:rPr>
              <a:t>Carbon </a:t>
            </a:r>
            <a:r>
              <a:rPr lang="en-IN" i="1" dirty="0" err="1">
                <a:solidFill>
                  <a:srgbClr val="000000"/>
                </a:solidFill>
                <a:latin typeface="+mj-lt"/>
              </a:rPr>
              <a:t>nano</a:t>
            </a:r>
            <a:r>
              <a:rPr lang="en-IN" i="1" dirty="0">
                <a:solidFill>
                  <a:srgbClr val="000000"/>
                </a:solidFill>
                <a:latin typeface="+mj-lt"/>
              </a:rPr>
              <a:t>-onions for imaging the life cycle of Drosophila </a:t>
            </a:r>
            <a:r>
              <a:rPr lang="en-IN" i="1" dirty="0" smtClean="0">
                <a:solidFill>
                  <a:srgbClr val="000000"/>
                </a:solidFill>
                <a:latin typeface="+mj-lt"/>
              </a:rPr>
              <a:t>Melanogaster</a:t>
            </a:r>
          </a:p>
          <a:p>
            <a:pPr algn="ctr"/>
            <a:r>
              <a:rPr lang="en-US" b="1" i="1" dirty="0">
                <a:latin typeface="+mj-lt"/>
              </a:rPr>
              <a:t>Small</a:t>
            </a:r>
            <a:r>
              <a:rPr lang="en-US" dirty="0">
                <a:latin typeface="+mj-lt"/>
              </a:rPr>
              <a:t>, </a:t>
            </a:r>
            <a:r>
              <a:rPr lang="en-US" b="1" dirty="0">
                <a:latin typeface="+mj-lt"/>
              </a:rPr>
              <a:t>( 2011), </a:t>
            </a:r>
            <a:r>
              <a:rPr lang="en-US" b="1" i="1" dirty="0">
                <a:latin typeface="+mj-lt"/>
              </a:rPr>
              <a:t>7,</a:t>
            </a:r>
            <a:r>
              <a:rPr lang="en-US" dirty="0">
                <a:latin typeface="+mj-lt"/>
              </a:rPr>
              <a:t> 3170-3177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40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828275" cy="620232"/>
          </a:xfr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r>
              <a:rPr lang="en-IN" dirty="0">
                <a:solidFill>
                  <a:schemeClr val="tx1"/>
                </a:solidFill>
              </a:rPr>
              <a:t>Water soluble carbon </a:t>
            </a:r>
            <a:r>
              <a:rPr lang="en-IN" dirty="0" err="1">
                <a:solidFill>
                  <a:schemeClr val="tx1"/>
                </a:solidFill>
              </a:rPr>
              <a:t>nano</a:t>
            </a:r>
            <a:r>
              <a:rPr lang="en-IN" dirty="0">
                <a:solidFill>
                  <a:schemeClr val="tx1"/>
                </a:solidFill>
              </a:rPr>
              <a:t>-onions from wood wool as growth promoters for gram </a:t>
            </a:r>
            <a:r>
              <a:rPr lang="en-IN" dirty="0" smtClean="0">
                <a:solidFill>
                  <a:schemeClr val="tx1"/>
                </a:solidFill>
              </a:rPr>
              <a:t>plants</a:t>
            </a:r>
          </a:p>
          <a:p>
            <a:r>
              <a:rPr lang="it-IT" b="1" i="1" dirty="0" smtClean="0">
                <a:solidFill>
                  <a:schemeClr val="tx1"/>
                </a:solidFill>
              </a:rPr>
              <a:t>Nanoscale</a:t>
            </a:r>
            <a:r>
              <a:rPr lang="it-IT" b="1" dirty="0" smtClean="0">
                <a:solidFill>
                  <a:schemeClr val="tx1"/>
                </a:solidFill>
              </a:rPr>
              <a:t>, (2012), </a:t>
            </a:r>
            <a:r>
              <a:rPr lang="it-IT" b="1" i="1" dirty="0" smtClean="0">
                <a:solidFill>
                  <a:schemeClr val="tx1"/>
                </a:solidFill>
              </a:rPr>
              <a:t>4</a:t>
            </a:r>
            <a:r>
              <a:rPr lang="it-IT" b="1" dirty="0" smtClean="0">
                <a:solidFill>
                  <a:schemeClr val="tx1"/>
                </a:solidFill>
              </a:rPr>
              <a:t>, </a:t>
            </a:r>
            <a:r>
              <a:rPr lang="it-IT" dirty="0" smtClean="0">
                <a:solidFill>
                  <a:schemeClr val="tx1"/>
                </a:solidFill>
              </a:rPr>
              <a:t>7670 –7675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7169" name="Picture 1" descr="C:\Users\BHOLANATH\Desktop\webpage new look\research\photo for sir web page\Synthesis  of carbon nano onion from  waste w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45" y="3631406"/>
            <a:ext cx="3240360" cy="13793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raphical abstract: Water soluble carbon nano-onions from wood wool as growth promoters for gram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20" y="3420988"/>
            <a:ext cx="22574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phical abstract: Growth stimulation of gram (Cicer arietinum) plant by water soluble carbon nanotub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852441" cy="38524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3768" y="4556547"/>
            <a:ext cx="385244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Growth stimulation of gram (</a:t>
            </a:r>
            <a:r>
              <a:rPr lang="en-IN" i="1" dirty="0" err="1">
                <a:latin typeface="+mj-lt"/>
              </a:rPr>
              <a:t>Cicer</a:t>
            </a:r>
            <a:r>
              <a:rPr lang="en-IN" i="1" dirty="0">
                <a:latin typeface="+mj-lt"/>
              </a:rPr>
              <a:t> </a:t>
            </a:r>
            <a:r>
              <a:rPr lang="en-IN" i="1" dirty="0" err="1">
                <a:latin typeface="+mj-lt"/>
              </a:rPr>
              <a:t>arietinum</a:t>
            </a:r>
            <a:r>
              <a:rPr lang="en-IN" dirty="0">
                <a:latin typeface="+mj-lt"/>
              </a:rPr>
              <a:t>) plant by water </a:t>
            </a:r>
            <a:r>
              <a:rPr lang="en-IN" dirty="0" smtClean="0">
                <a:latin typeface="+mj-lt"/>
              </a:rPr>
              <a:t>soluble carbon </a:t>
            </a:r>
            <a:r>
              <a:rPr lang="en-IN" dirty="0">
                <a:latin typeface="+mj-lt"/>
              </a:rPr>
              <a:t>nanotubes</a:t>
            </a:r>
          </a:p>
          <a:p>
            <a:pPr algn="ctr"/>
            <a:r>
              <a:rPr lang="en-IN" b="1" i="1" dirty="0" err="1" smtClean="0">
                <a:solidFill>
                  <a:srgbClr val="000000"/>
                </a:solidFill>
                <a:latin typeface="+mj-lt"/>
              </a:rPr>
              <a:t>Nanoscale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IN" b="1" dirty="0" smtClean="0">
                <a:solidFill>
                  <a:srgbClr val="000000"/>
                </a:solidFill>
                <a:latin typeface="+mj-lt"/>
              </a:rPr>
              <a:t>(2011)</a:t>
            </a:r>
            <a:r>
              <a:rPr lang="en-IN" dirty="0" smtClean="0">
                <a:solidFill>
                  <a:srgbClr val="000000"/>
                </a:solidFill>
                <a:latin typeface="+mj-lt"/>
              </a:rPr>
              <a:t>,</a:t>
            </a:r>
            <a:r>
              <a:rPr lang="en-IN" b="1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IN" dirty="0">
                <a:solidFill>
                  <a:srgbClr val="000000"/>
                </a:solidFill>
                <a:latin typeface="+mj-lt"/>
              </a:rPr>
              <a:t>, 1176-1181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28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566" y="476672"/>
            <a:ext cx="5018658" cy="3996197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34120" y="4581128"/>
            <a:ext cx="5054104" cy="8825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7200" dirty="0">
                <a:latin typeface="+mj-lt"/>
              </a:rPr>
              <a:t>Carbon nanoparticles in ‘</a:t>
            </a:r>
            <a:r>
              <a:rPr lang="en-IN" sz="7200" dirty="0" err="1">
                <a:latin typeface="+mj-lt"/>
              </a:rPr>
              <a:t>biochar</a:t>
            </a:r>
            <a:r>
              <a:rPr lang="en-IN" sz="7200" dirty="0">
                <a:latin typeface="+mj-lt"/>
              </a:rPr>
              <a:t>’ boost wheat (</a:t>
            </a:r>
            <a:r>
              <a:rPr lang="en-IN" sz="7200" i="1" dirty="0" err="1">
                <a:latin typeface="+mj-lt"/>
              </a:rPr>
              <a:t>Triticum</a:t>
            </a:r>
            <a:r>
              <a:rPr lang="en-IN" sz="7200" i="1" dirty="0">
                <a:latin typeface="+mj-lt"/>
              </a:rPr>
              <a:t> </a:t>
            </a:r>
            <a:r>
              <a:rPr lang="en-IN" sz="7200" i="1" dirty="0" err="1">
                <a:latin typeface="+mj-lt"/>
              </a:rPr>
              <a:t>aestivum</a:t>
            </a:r>
            <a:r>
              <a:rPr lang="en-IN" sz="7200" dirty="0">
                <a:latin typeface="+mj-lt"/>
              </a:rPr>
              <a:t>) plant </a:t>
            </a:r>
            <a:r>
              <a:rPr lang="en-IN" sz="7200" dirty="0" smtClean="0">
                <a:latin typeface="+mj-lt"/>
              </a:rPr>
              <a:t>growth</a:t>
            </a:r>
          </a:p>
          <a:p>
            <a:pPr marL="0" indent="0" algn="ctr">
              <a:buNone/>
            </a:pPr>
            <a:r>
              <a:rPr lang="en-IN" sz="7200" b="1" i="1" dirty="0" smtClean="0">
                <a:latin typeface="+mj-lt"/>
              </a:rPr>
              <a:t>RSC </a:t>
            </a:r>
            <a:r>
              <a:rPr lang="en-IN" sz="7200" b="1" i="1" dirty="0">
                <a:latin typeface="+mj-lt"/>
              </a:rPr>
              <a:t>Adv</a:t>
            </a:r>
            <a:r>
              <a:rPr lang="en-IN" sz="7200" dirty="0">
                <a:latin typeface="+mj-lt"/>
              </a:rPr>
              <a:t>., </a:t>
            </a:r>
            <a:r>
              <a:rPr lang="en-IN" sz="7200" b="1" dirty="0" smtClean="0">
                <a:latin typeface="+mj-lt"/>
              </a:rPr>
              <a:t>(2014)</a:t>
            </a:r>
            <a:r>
              <a:rPr lang="en-IN" sz="7200" dirty="0" smtClean="0">
                <a:latin typeface="+mj-lt"/>
              </a:rPr>
              <a:t>, </a:t>
            </a:r>
            <a:r>
              <a:rPr lang="en-IN" sz="7200" b="1" i="1" dirty="0" smtClean="0">
                <a:latin typeface="+mj-lt"/>
              </a:rPr>
              <a:t>4</a:t>
            </a:r>
            <a:r>
              <a:rPr lang="en-IN" sz="7200" dirty="0">
                <a:latin typeface="+mj-lt"/>
              </a:rPr>
              <a:t>, 39948-39954</a:t>
            </a:r>
          </a:p>
          <a:p>
            <a:pPr marL="0" indent="0">
              <a:buNone/>
            </a:pPr>
            <a:endParaRPr lang="en-IN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2884738"/>
            <a:ext cx="60198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 err="1">
                <a:latin typeface="+mj-lt"/>
              </a:rPr>
              <a:t>Multiwalled</a:t>
            </a:r>
            <a:r>
              <a:rPr lang="en-IN" dirty="0">
                <a:latin typeface="+mj-lt"/>
              </a:rPr>
              <a:t> </a:t>
            </a:r>
            <a:r>
              <a:rPr lang="en-IN" dirty="0" smtClean="0">
                <a:latin typeface="+mj-lt"/>
              </a:rPr>
              <a:t>carbon nanotube-polystyrene </a:t>
            </a:r>
            <a:r>
              <a:rPr lang="en-IN" dirty="0">
                <a:latin typeface="+mj-lt"/>
              </a:rPr>
              <a:t>c</a:t>
            </a:r>
            <a:r>
              <a:rPr lang="en-IN" dirty="0" smtClean="0">
                <a:latin typeface="+mj-lt"/>
              </a:rPr>
              <a:t>omposite </a:t>
            </a:r>
            <a:r>
              <a:rPr lang="en-IN" dirty="0">
                <a:latin typeface="+mj-lt"/>
              </a:rPr>
              <a:t>m</a:t>
            </a:r>
            <a:r>
              <a:rPr lang="en-IN" dirty="0" smtClean="0">
                <a:latin typeface="+mj-lt"/>
              </a:rPr>
              <a:t>odified </a:t>
            </a:r>
          </a:p>
          <a:p>
            <a:pPr algn="ctr"/>
            <a:r>
              <a:rPr lang="en-IN" dirty="0" err="1" smtClean="0">
                <a:latin typeface="+mj-lt"/>
              </a:rPr>
              <a:t>Pt</a:t>
            </a:r>
            <a:r>
              <a:rPr lang="en-IN" dirty="0" smtClean="0">
                <a:latin typeface="+mj-lt"/>
              </a:rPr>
              <a:t> </a:t>
            </a:r>
            <a:r>
              <a:rPr lang="en-IN" dirty="0">
                <a:latin typeface="+mj-lt"/>
              </a:rPr>
              <a:t>e</a:t>
            </a:r>
            <a:r>
              <a:rPr lang="en-IN" dirty="0" smtClean="0">
                <a:latin typeface="+mj-lt"/>
              </a:rPr>
              <a:t>lectrode </a:t>
            </a:r>
            <a:r>
              <a:rPr lang="en-IN" dirty="0">
                <a:latin typeface="+mj-lt"/>
              </a:rPr>
              <a:t>as </a:t>
            </a:r>
            <a:r>
              <a:rPr lang="en-IN" dirty="0" smtClean="0">
                <a:latin typeface="+mj-lt"/>
              </a:rPr>
              <a:t>an electrochemical </a:t>
            </a:r>
            <a:r>
              <a:rPr lang="en-IN" dirty="0">
                <a:latin typeface="+mj-lt"/>
              </a:rPr>
              <a:t>g</a:t>
            </a:r>
            <a:r>
              <a:rPr lang="en-IN" dirty="0" smtClean="0">
                <a:latin typeface="+mj-lt"/>
              </a:rPr>
              <a:t>as </a:t>
            </a:r>
            <a:r>
              <a:rPr lang="en-IN" dirty="0">
                <a:latin typeface="+mj-lt"/>
              </a:rPr>
              <a:t>s</a:t>
            </a:r>
            <a:r>
              <a:rPr lang="en-IN" dirty="0" smtClean="0">
                <a:latin typeface="+mj-lt"/>
              </a:rPr>
              <a:t>ensor</a:t>
            </a:r>
          </a:p>
          <a:p>
            <a:pPr algn="ctr"/>
            <a:r>
              <a:rPr lang="en-US" b="1" i="1" dirty="0">
                <a:latin typeface="+mj-lt"/>
              </a:rPr>
              <a:t>Adv. Sci. </a:t>
            </a:r>
            <a:r>
              <a:rPr lang="en-US" b="1" i="1" dirty="0" err="1">
                <a:latin typeface="+mj-lt"/>
              </a:rPr>
              <a:t>Lett</a:t>
            </a:r>
            <a:r>
              <a:rPr lang="en-US" b="1" i="1" dirty="0">
                <a:latin typeface="+mj-lt"/>
              </a:rPr>
              <a:t>. </a:t>
            </a:r>
            <a:r>
              <a:rPr lang="en-US" b="1" dirty="0">
                <a:latin typeface="+mj-lt"/>
              </a:rPr>
              <a:t>(2011), </a:t>
            </a:r>
            <a:r>
              <a:rPr lang="en-US" b="1" i="1" dirty="0">
                <a:latin typeface="+mj-lt"/>
              </a:rPr>
              <a:t>4</a:t>
            </a:r>
            <a:r>
              <a:rPr lang="en-US" b="1" dirty="0">
                <a:latin typeface="+mj-lt"/>
              </a:rPr>
              <a:t>, </a:t>
            </a:r>
            <a:r>
              <a:rPr lang="en-US" dirty="0">
                <a:latin typeface="+mj-lt"/>
              </a:rPr>
              <a:t>558-560</a:t>
            </a:r>
            <a:endParaRPr lang="en-IN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66790"/>
            <a:ext cx="2843569" cy="2344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170"/>
          <a:stretch/>
        </p:blipFill>
        <p:spPr>
          <a:xfrm>
            <a:off x="3959184" y="566790"/>
            <a:ext cx="2773055" cy="21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828275" cy="883112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en-IN" sz="7200" dirty="0" smtClean="0">
                <a:solidFill>
                  <a:schemeClr val="tx1"/>
                </a:solidFill>
              </a:rPr>
              <a:t>Nano composites of carbon quantum dots–nickel(II) dithiolene as </a:t>
            </a:r>
            <a:r>
              <a:rPr lang="en-IN" sz="7200" dirty="0" err="1" smtClean="0">
                <a:solidFill>
                  <a:schemeClr val="tx1"/>
                </a:solidFill>
              </a:rPr>
              <a:t>Nano</a:t>
            </a:r>
            <a:r>
              <a:rPr lang="en-IN" sz="7200" dirty="0" smtClean="0">
                <a:solidFill>
                  <a:schemeClr val="tx1"/>
                </a:solidFill>
              </a:rPr>
              <a:t> lights</a:t>
            </a:r>
          </a:p>
          <a:p>
            <a:r>
              <a:rPr lang="en-US" sz="7200" b="1" i="1" dirty="0">
                <a:solidFill>
                  <a:srgbClr val="000000"/>
                </a:solidFill>
                <a:latin typeface="+mj-lt"/>
              </a:rPr>
              <a:t>New J. Chem.,</a:t>
            </a:r>
            <a:r>
              <a:rPr lang="en-US" sz="7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7200" b="1" dirty="0">
                <a:solidFill>
                  <a:srgbClr val="000000"/>
                </a:solidFill>
                <a:latin typeface="+mj-lt"/>
              </a:rPr>
              <a:t>(2013), </a:t>
            </a:r>
            <a:r>
              <a:rPr lang="en-US" sz="7200" b="1" i="1" dirty="0">
                <a:solidFill>
                  <a:srgbClr val="000000"/>
                </a:solidFill>
                <a:latin typeface="+mj-lt"/>
              </a:rPr>
              <a:t>37, </a:t>
            </a:r>
            <a:r>
              <a:rPr lang="en-US" sz="7200" dirty="0">
                <a:solidFill>
                  <a:srgbClr val="000000"/>
                </a:solidFill>
                <a:latin typeface="+mj-lt"/>
              </a:rPr>
              <a:t>2708-2715</a:t>
            </a:r>
            <a:endParaRPr lang="en-IN" sz="7200" dirty="0" smtClean="0">
              <a:solidFill>
                <a:schemeClr val="tx1"/>
              </a:solidFill>
              <a:latin typeface="+mj-lt"/>
            </a:endParaRPr>
          </a:p>
          <a:p>
            <a:endParaRPr lang="en-IN" sz="6400" dirty="0" smtClean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BHOLANATH\Desktop\webpage new look\research\photo for sir web page\Nanocomposites of carbon quantum dots–nickel(II) dithiolene as nano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5"/>
            <a:ext cx="5832648" cy="37509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960" y="5517688"/>
            <a:ext cx="5864352" cy="1007656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substrate based assembly  of simple inorganic complexes  led to aggregation with different shapes retaining the  original identity mimicking stem cell. </a:t>
            </a:r>
          </a:p>
          <a:p>
            <a:r>
              <a:rPr lang="en-IN" b="1" i="1" dirty="0" err="1" smtClean="0">
                <a:solidFill>
                  <a:schemeClr val="tx1"/>
                </a:solidFill>
              </a:rPr>
              <a:t>Cryst</a:t>
            </a:r>
            <a:r>
              <a:rPr lang="en-IN" b="1" i="1" dirty="0">
                <a:solidFill>
                  <a:schemeClr val="tx1"/>
                </a:solidFill>
              </a:rPr>
              <a:t>. Growth Des.</a:t>
            </a:r>
            <a:r>
              <a:rPr lang="en-IN" b="1" dirty="0">
                <a:solidFill>
                  <a:schemeClr val="tx1"/>
                </a:solidFill>
              </a:rPr>
              <a:t>, (2011), </a:t>
            </a:r>
            <a:r>
              <a:rPr lang="en-IN" b="1" i="1" dirty="0">
                <a:solidFill>
                  <a:schemeClr val="tx1"/>
                </a:solidFill>
              </a:rPr>
              <a:t>11</a:t>
            </a:r>
            <a:r>
              <a:rPr lang="en-IN" b="1" dirty="0">
                <a:solidFill>
                  <a:schemeClr val="tx1"/>
                </a:solidFill>
              </a:rPr>
              <a:t>, </a:t>
            </a:r>
            <a:r>
              <a:rPr lang="en-IN" dirty="0" smtClean="0">
                <a:solidFill>
                  <a:schemeClr val="tx1"/>
                </a:solidFill>
              </a:rPr>
              <a:t>5410–5414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0241" name="Picture 1" descr="C:\Users\BHOLANATH\Desktop\webpage new look\research\photo for sir web page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14" y="980728"/>
            <a:ext cx="5864298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89240"/>
            <a:ext cx="5828276" cy="963960"/>
          </a:xfr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r>
              <a:rPr lang="en-IN" sz="4500" dirty="0" smtClean="0">
                <a:solidFill>
                  <a:schemeClr val="tx1"/>
                </a:solidFill>
                <a:latin typeface="+mj-lt"/>
              </a:rPr>
              <a:t>Synthesis and characterization of nano carbons  from food  </a:t>
            </a:r>
          </a:p>
          <a:p>
            <a:r>
              <a:rPr lang="en-IN" sz="4500" b="1" i="1" dirty="0" err="1" smtClean="0">
                <a:solidFill>
                  <a:schemeClr val="tx1"/>
                </a:solidFill>
                <a:latin typeface="+mj-lt"/>
              </a:rPr>
              <a:t>Diam</a:t>
            </a:r>
            <a:r>
              <a:rPr lang="en-IN" sz="4500" b="1" i="1" dirty="0" smtClean="0">
                <a:solidFill>
                  <a:schemeClr val="tx1"/>
                </a:solidFill>
                <a:latin typeface="+mj-lt"/>
              </a:rPr>
              <a:t>&amp; Relat. Mater., </a:t>
            </a:r>
            <a:r>
              <a:rPr lang="en-IN" sz="4500" b="1" dirty="0" smtClean="0">
                <a:solidFill>
                  <a:schemeClr val="tx1"/>
                </a:solidFill>
                <a:latin typeface="+mj-lt"/>
              </a:rPr>
              <a:t>(2012), </a:t>
            </a:r>
            <a:r>
              <a:rPr lang="en-IN" sz="4500" b="1" i="1" dirty="0" smtClean="0">
                <a:solidFill>
                  <a:schemeClr val="tx1"/>
                </a:solidFill>
                <a:latin typeface="+mj-lt"/>
              </a:rPr>
              <a:t>24</a:t>
            </a:r>
            <a:r>
              <a:rPr lang="en-IN" sz="4500" dirty="0" smtClean="0">
                <a:solidFill>
                  <a:schemeClr val="tx1"/>
                </a:solidFill>
                <a:latin typeface="+mj-lt"/>
              </a:rPr>
              <a:t>, 11-14</a:t>
            </a:r>
          </a:p>
          <a:p>
            <a:r>
              <a:rPr lang="en-US" sz="4500" b="1" i="1" dirty="0" err="1">
                <a:solidFill>
                  <a:srgbClr val="000000"/>
                </a:solidFill>
                <a:latin typeface="+mj-lt"/>
              </a:rPr>
              <a:t>Nanosci</a:t>
            </a:r>
            <a:r>
              <a:rPr lang="en-US" sz="4500" b="1" i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4500" b="1" i="1" dirty="0" err="1" smtClean="0">
                <a:solidFill>
                  <a:srgbClr val="000000"/>
                </a:solidFill>
                <a:latin typeface="+mj-lt"/>
              </a:rPr>
              <a:t>Nanotechnol</a:t>
            </a:r>
            <a:r>
              <a:rPr lang="en-US" sz="4500" b="1" i="1" dirty="0" smtClean="0">
                <a:solidFill>
                  <a:srgbClr val="000000"/>
                </a:solidFill>
                <a:latin typeface="+mj-lt"/>
              </a:rPr>
              <a:t>.,</a:t>
            </a:r>
            <a:r>
              <a:rPr lang="en-US" sz="4500" b="1" i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en-US" sz="4500" b="1" dirty="0">
                <a:solidFill>
                  <a:srgbClr val="000000"/>
                </a:solidFill>
                <a:latin typeface="+mj-lt"/>
              </a:rPr>
              <a:t>(2010), </a:t>
            </a:r>
            <a:r>
              <a:rPr lang="en-US" sz="4500" b="1" i="1" dirty="0">
                <a:solidFill>
                  <a:srgbClr val="000000"/>
                </a:solidFill>
                <a:latin typeface="+mj-lt"/>
              </a:rPr>
              <a:t>10</a:t>
            </a:r>
            <a:r>
              <a:rPr lang="en-US" sz="4500" dirty="0">
                <a:solidFill>
                  <a:srgbClr val="000000"/>
                </a:solidFill>
                <a:latin typeface="+mj-lt"/>
              </a:rPr>
              <a:t>, 4064-4067</a:t>
            </a:r>
            <a:endParaRPr lang="en-IN" sz="4500" dirty="0" smtClean="0">
              <a:solidFill>
                <a:schemeClr val="tx1"/>
              </a:solidFill>
              <a:latin typeface="+mj-lt"/>
            </a:endParaRPr>
          </a:p>
          <a:p>
            <a:endParaRPr lang="en-IN" dirty="0" smtClean="0">
              <a:solidFill>
                <a:schemeClr val="tx1"/>
              </a:solidFill>
            </a:endParaRPr>
          </a:p>
          <a:p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BHOLANATH\Desktop\webpage new look\research\photo for sir web page\Synthesis and characterization of nano carbons  from f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177209"/>
            <a:ext cx="5832648" cy="34257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4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0B243B</a:t>
            </a:r>
          </a:p>
          <a:p>
            <a:r>
              <a:rPr lang="en-IN" smtClean="0"/>
              <a:t>Colour code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871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aphical abstract: Nanodomain cubic cuprous oxide as reusable catalyst in one-pot synthesis of 3-alkyl/aryl-3-(pyrrole-2-yl/indole-3-yl)-2-phenyl-2,3-dihydro-isoindolinones in aqueous 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49685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99592" y="3206800"/>
            <a:ext cx="7448792" cy="7262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dirty="0" err="1"/>
              <a:t>Nanodomain</a:t>
            </a:r>
            <a:r>
              <a:rPr lang="en-IN" dirty="0"/>
              <a:t> cubic cuprous oxide as reusable catalyst in </a:t>
            </a:r>
            <a:r>
              <a:rPr lang="en-IN" dirty="0" smtClean="0"/>
              <a:t>the </a:t>
            </a:r>
            <a:r>
              <a:rPr lang="en-IN" dirty="0"/>
              <a:t>synthesis of 3-alkyl/aryl-3-(pyrrole-2-yl/indole-3-yl)-2-phenyl-2,3-dihydro-isoindolinones in aqueous medium</a:t>
            </a:r>
          </a:p>
          <a:p>
            <a:pPr marL="0" indent="0" algn="ctr">
              <a:buNone/>
            </a:pPr>
            <a:r>
              <a:rPr lang="en-IN" b="1" i="1" dirty="0" smtClean="0"/>
              <a:t>RSC Adv., </a:t>
            </a:r>
            <a:r>
              <a:rPr lang="en-IN" b="1" dirty="0" smtClean="0"/>
              <a:t>(2014),</a:t>
            </a:r>
            <a:r>
              <a:rPr lang="en-IN" b="1" i="1" dirty="0" smtClean="0"/>
              <a:t>4</a:t>
            </a:r>
            <a:r>
              <a:rPr lang="en-IN" b="1" dirty="0"/>
              <a:t>, </a:t>
            </a:r>
            <a:r>
              <a:rPr lang="en-IN" dirty="0" smtClean="0"/>
              <a:t>7024-7029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648"/>
            <a:ext cx="240823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7662" y="2967335"/>
            <a:ext cx="554461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/>
              <a:t>Influence of water soluble carbon dots on the growth of </a:t>
            </a:r>
            <a:r>
              <a:rPr lang="en-IN" dirty="0" smtClean="0"/>
              <a:t>wheat plant</a:t>
            </a:r>
          </a:p>
          <a:p>
            <a:pPr algn="ctr"/>
            <a:r>
              <a:rPr lang="en-US" b="1" i="1" dirty="0"/>
              <a:t>Appl. </a:t>
            </a:r>
            <a:r>
              <a:rPr lang="en-US" b="1" i="1" dirty="0" err="1"/>
              <a:t>Nanosci</a:t>
            </a:r>
            <a:r>
              <a:rPr lang="en-US" b="1" i="1" dirty="0"/>
              <a:t>., </a:t>
            </a:r>
            <a:r>
              <a:rPr lang="en-US" b="1" dirty="0"/>
              <a:t>(2014)DOI:</a:t>
            </a:r>
            <a:r>
              <a:rPr lang="en-US" dirty="0"/>
              <a:t>10.1007/s13204-014-0355-9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3" y="375617"/>
            <a:ext cx="2232247" cy="2507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375617"/>
            <a:ext cx="3312369" cy="1325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2" y="1700808"/>
            <a:ext cx="1595596" cy="1182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7" y="1721491"/>
            <a:ext cx="1622814" cy="116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9" y="5517688"/>
            <a:ext cx="5864352" cy="620232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IN" dirty="0">
                <a:solidFill>
                  <a:schemeClr val="tx1"/>
                </a:solidFill>
              </a:rPr>
              <a:t>Involuntary </a:t>
            </a:r>
            <a:r>
              <a:rPr lang="en-IN" dirty="0" err="1">
                <a:solidFill>
                  <a:schemeClr val="tx1"/>
                </a:solidFill>
              </a:rPr>
              <a:t>graphene</a:t>
            </a:r>
            <a:r>
              <a:rPr lang="en-IN" dirty="0">
                <a:solidFill>
                  <a:schemeClr val="tx1"/>
                </a:solidFill>
              </a:rPr>
              <a:t> intake with food and </a:t>
            </a:r>
            <a:r>
              <a:rPr lang="en-IN" dirty="0" smtClean="0">
                <a:solidFill>
                  <a:schemeClr val="tx1"/>
                </a:solidFill>
              </a:rPr>
              <a:t>medicine</a:t>
            </a:r>
          </a:p>
          <a:p>
            <a:r>
              <a:rPr lang="en-IN" b="1" i="1" dirty="0" smtClean="0">
                <a:solidFill>
                  <a:schemeClr val="tx1"/>
                </a:solidFill>
              </a:rPr>
              <a:t>RSC </a:t>
            </a:r>
            <a:r>
              <a:rPr lang="en-IN" b="1" i="1" dirty="0">
                <a:solidFill>
                  <a:schemeClr val="tx1"/>
                </a:solidFill>
              </a:rPr>
              <a:t>Adv</a:t>
            </a:r>
            <a:r>
              <a:rPr lang="en-IN" b="1" dirty="0">
                <a:solidFill>
                  <a:schemeClr val="tx1"/>
                </a:solidFill>
              </a:rPr>
              <a:t>., </a:t>
            </a:r>
            <a:r>
              <a:rPr lang="en-IN" b="1" dirty="0" smtClean="0">
                <a:solidFill>
                  <a:schemeClr val="tx1"/>
                </a:solidFill>
              </a:rPr>
              <a:t>(2014),</a:t>
            </a:r>
            <a:r>
              <a:rPr lang="en-IN" b="1" i="1" dirty="0" smtClean="0">
                <a:solidFill>
                  <a:schemeClr val="tx1"/>
                </a:solidFill>
              </a:rPr>
              <a:t>4</a:t>
            </a:r>
            <a:r>
              <a:rPr lang="en-IN" b="1" i="1" dirty="0">
                <a:solidFill>
                  <a:schemeClr val="tx1"/>
                </a:solidFill>
              </a:rPr>
              <a:t>, </a:t>
            </a:r>
            <a:r>
              <a:rPr lang="en-IN" dirty="0" smtClean="0">
                <a:solidFill>
                  <a:schemeClr val="tx1"/>
                </a:solidFill>
              </a:rPr>
              <a:t>30162-30167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" name="Picture 2" descr="Graphical abstract: Involuntary graphene intake with food and medic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9" y="1124744"/>
            <a:ext cx="5854409" cy="43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028" y="5410200"/>
            <a:ext cx="6404339" cy="746149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en-IN" sz="7200" dirty="0">
                <a:solidFill>
                  <a:schemeClr val="tx1"/>
                </a:solidFill>
              </a:rPr>
              <a:t>Pollutant soot of diesel engine exhaust transformed to carbon dots for </a:t>
            </a:r>
            <a:r>
              <a:rPr lang="en-IN" sz="7200" dirty="0" err="1">
                <a:solidFill>
                  <a:schemeClr val="tx1"/>
                </a:solidFill>
              </a:rPr>
              <a:t>multicoloured</a:t>
            </a:r>
            <a:r>
              <a:rPr lang="en-IN" sz="7200" dirty="0">
                <a:solidFill>
                  <a:schemeClr val="tx1"/>
                </a:solidFill>
              </a:rPr>
              <a:t> imaging of E. coli and </a:t>
            </a:r>
            <a:r>
              <a:rPr lang="en-IN" sz="7200" dirty="0" smtClean="0">
                <a:solidFill>
                  <a:schemeClr val="tx1"/>
                </a:solidFill>
              </a:rPr>
              <a:t> cholesterol sensing</a:t>
            </a:r>
          </a:p>
          <a:p>
            <a:r>
              <a:rPr lang="en-IN" sz="7200" b="1" i="1" dirty="0" smtClean="0">
                <a:solidFill>
                  <a:schemeClr val="tx1"/>
                </a:solidFill>
              </a:rPr>
              <a:t>RSC </a:t>
            </a:r>
            <a:r>
              <a:rPr lang="en-IN" sz="7200" b="1" i="1" dirty="0">
                <a:solidFill>
                  <a:schemeClr val="tx1"/>
                </a:solidFill>
              </a:rPr>
              <a:t>Adv., </a:t>
            </a:r>
            <a:r>
              <a:rPr lang="en-IN" sz="7200" b="1" dirty="0" smtClean="0">
                <a:solidFill>
                  <a:schemeClr val="tx1"/>
                </a:solidFill>
              </a:rPr>
              <a:t>(2014),</a:t>
            </a:r>
            <a:r>
              <a:rPr lang="en-IN" sz="7200" b="1" i="1" dirty="0" smtClean="0">
                <a:solidFill>
                  <a:schemeClr val="tx1"/>
                </a:solidFill>
              </a:rPr>
              <a:t>4</a:t>
            </a:r>
            <a:r>
              <a:rPr lang="en-IN" sz="7200" b="1" dirty="0">
                <a:solidFill>
                  <a:schemeClr val="tx1"/>
                </a:solidFill>
              </a:rPr>
              <a:t>, </a:t>
            </a:r>
            <a:r>
              <a:rPr lang="en-IN" sz="7200" dirty="0" smtClean="0">
                <a:solidFill>
                  <a:schemeClr val="tx1"/>
                </a:solidFill>
              </a:rPr>
              <a:t>30100-30107</a:t>
            </a:r>
            <a:endParaRPr lang="en-IN" sz="7200" dirty="0">
              <a:solidFill>
                <a:schemeClr val="tx1"/>
              </a:solidFill>
            </a:endParaRPr>
          </a:p>
        </p:txBody>
      </p:sp>
      <p:pic>
        <p:nvPicPr>
          <p:cNvPr id="5" name="Picture 2" descr="Graphical abstract: Pollutant soot of diesel engine exhaust transformed to carbon dots for multicoloured imaging of E. coli and sensing 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9" y="2132856"/>
            <a:ext cx="5864352" cy="3096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3356992"/>
            <a:ext cx="1512168" cy="12003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Black carbon</a:t>
            </a:r>
          </a:p>
          <a:p>
            <a:pPr algn="ctr"/>
            <a:r>
              <a:rPr lang="en-US" dirty="0" smtClean="0"/>
              <a:t>Diesel soot particulate matter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2812866"/>
            <a:ext cx="3096344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Water soluble carbon dots</a:t>
            </a:r>
            <a:endParaRPr lang="en-IN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919492"/>
            <a:ext cx="373141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 light/UV light illumination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07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7945" y="476672"/>
            <a:ext cx="8368109" cy="4372173"/>
            <a:chOff x="199827" y="260648"/>
            <a:chExt cx="8368109" cy="43721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827" y="260648"/>
              <a:ext cx="4372173" cy="4372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 descr="F:\ASHOKE NEW RESEARCH WORK\MISSLENEOUS\FeS2\SEM images\Fes2-with out capping agent\fb1-08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764704"/>
              <a:ext cx="3995936" cy="2996952"/>
            </a:xfrm>
            <a:prstGeom prst="rect">
              <a:avLst/>
            </a:prstGeom>
            <a:noFill/>
          </p:spPr>
        </p:pic>
      </p:grpSp>
      <p:sp>
        <p:nvSpPr>
          <p:cNvPr id="2" name="Rectangle 1"/>
          <p:cNvSpPr/>
          <p:nvPr/>
        </p:nvSpPr>
        <p:spPr>
          <a:xfrm>
            <a:off x="683568" y="4961262"/>
            <a:ext cx="807248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+mj-lt"/>
              </a:rPr>
              <a:t>Iron pyrite, a potential photovoltaic material, increases plant biomass upon seed </a:t>
            </a:r>
            <a:r>
              <a:rPr lang="en-IN" dirty="0" smtClean="0">
                <a:latin typeface="+mj-lt"/>
              </a:rPr>
              <a:t>pre-treatment</a:t>
            </a:r>
          </a:p>
          <a:p>
            <a:pPr algn="ctr"/>
            <a:r>
              <a:rPr lang="en-US" b="1" i="1" dirty="0">
                <a:latin typeface="+mj-lt"/>
              </a:rPr>
              <a:t>Mater. Express</a:t>
            </a:r>
            <a:r>
              <a:rPr lang="en-US" b="1" dirty="0">
                <a:latin typeface="+mj-lt"/>
              </a:rPr>
              <a:t>,(2014), </a:t>
            </a:r>
            <a:r>
              <a:rPr lang="en-US" b="1" i="1" dirty="0">
                <a:latin typeface="+mj-lt"/>
              </a:rPr>
              <a:t>4</a:t>
            </a:r>
            <a:r>
              <a:rPr lang="en-US" b="1" dirty="0">
                <a:latin typeface="+mj-lt"/>
              </a:rPr>
              <a:t>, </a:t>
            </a:r>
            <a:r>
              <a:rPr lang="en-US" dirty="0">
                <a:latin typeface="+mj-lt"/>
              </a:rPr>
              <a:t>23-31</a:t>
            </a:r>
            <a:endParaRPr lang="en-I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18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2978" r="2641" b="221"/>
          <a:stretch/>
        </p:blipFill>
        <p:spPr>
          <a:xfrm>
            <a:off x="539553" y="290286"/>
            <a:ext cx="3816424" cy="3138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39553" y="3573016"/>
            <a:ext cx="806489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dirty="0"/>
              <a:t>Water soluble </a:t>
            </a:r>
            <a:r>
              <a:rPr lang="en-IN" dirty="0" err="1"/>
              <a:t>nano</a:t>
            </a:r>
            <a:r>
              <a:rPr lang="en-IN" dirty="0"/>
              <a:t> carbons arrest the growth of </a:t>
            </a:r>
            <a:r>
              <a:rPr lang="en-IN" dirty="0" smtClean="0"/>
              <a:t>mosquito. </a:t>
            </a:r>
          </a:p>
          <a:p>
            <a:pPr algn="ctr"/>
            <a:r>
              <a:rPr lang="en-IN" b="1" i="1" dirty="0" smtClean="0"/>
              <a:t>RSC Adv.</a:t>
            </a:r>
            <a:r>
              <a:rPr lang="en-IN" dirty="0" smtClean="0"/>
              <a:t>, </a:t>
            </a:r>
            <a:r>
              <a:rPr lang="en-IN" b="1" dirty="0" smtClean="0"/>
              <a:t>(2013),</a:t>
            </a:r>
            <a:r>
              <a:rPr lang="en-IN" b="1" i="1" dirty="0" smtClean="0"/>
              <a:t>3</a:t>
            </a:r>
            <a:r>
              <a:rPr lang="en-IN" dirty="0"/>
              <a:t>, 22504-22508</a:t>
            </a:r>
            <a:r>
              <a:rPr lang="en-IN" dirty="0" smtClean="0"/>
              <a:t>.</a:t>
            </a:r>
            <a:endParaRPr lang="en-IN" dirty="0"/>
          </a:p>
        </p:txBody>
      </p:sp>
      <p:pic>
        <p:nvPicPr>
          <p:cNvPr id="1026" name="Picture 2" descr="Graphical abstract: Water soluble nanocarbons arrest the growth of mosquit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43" y="290286"/>
            <a:ext cx="4104456" cy="292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6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665</Words>
  <Application>Microsoft Office PowerPoint</Application>
  <PresentationFormat>On-screen Show (4:3)</PresentationFormat>
  <Paragraphs>75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BHOLANATH</dc:creator>
  <cp:lastModifiedBy>Bholanath Pakhira</cp:lastModifiedBy>
  <cp:revision>78</cp:revision>
  <dcterms:created xsi:type="dcterms:W3CDTF">2013-03-18T16:58:52Z</dcterms:created>
  <dcterms:modified xsi:type="dcterms:W3CDTF">2014-12-19T06:46:53Z</dcterms:modified>
</cp:coreProperties>
</file>