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80" r:id="rId9"/>
    <p:sldId id="372" r:id="rId10"/>
    <p:sldId id="373" r:id="rId11"/>
    <p:sldId id="374" r:id="rId12"/>
    <p:sldId id="3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06" autoAdjust="0"/>
    <p:restoredTop sz="93769" autoAdjust="0"/>
  </p:normalViewPr>
  <p:slideViewPr>
    <p:cSldViewPr>
      <p:cViewPr varScale="1">
        <p:scale>
          <a:sx n="109" d="100"/>
          <a:sy n="109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079F-F948-4BCF-ADAE-9E8F9A40B7B9}" type="datetimeFigureOut">
              <a:rPr lang="en-IN" smtClean="0"/>
              <a:pPr/>
              <a:t>23-10-2018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83EC-C7E5-4EBC-A649-3075252152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25848" y="14285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Clearances &amp;</a:t>
            </a: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 Fits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05787" y="6013995"/>
            <a:ext cx="2238113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XI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FITS</a:t>
            </a:r>
            <a:r>
              <a:rPr lang="en-US" sz="1400" b="1" u="sng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CLEARANCES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://www.monarchindia.com/epoxy-cold-welding-compound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archindia.com/epoxy-cold-welding-compound.php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archindia.com/epoxy-cold-welding-compound.ph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archindia.com/epoxy-cold-welding-compound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archindia.com/epoxy-cold-welding-compound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archindia.com/epoxy-cold-welding-compound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archindia.com/epoxy-cold-welding-compound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archindia.com/epoxy-cold-welding-compound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monarchindia.com/epoxy-cold-welding-compound.ph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8676"/>
            <a:ext cx="3384376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Geometrical Tolerances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5000" contrast="4000"/>
          </a:blip>
          <a:srcRect/>
          <a:stretch>
            <a:fillRect/>
          </a:stretch>
        </p:blipFill>
        <p:spPr bwMode="auto">
          <a:xfrm>
            <a:off x="609600" y="998038"/>
            <a:ext cx="1299501" cy="1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4000"/>
          </a:blip>
          <a:srcRect/>
          <a:stretch>
            <a:fillRect/>
          </a:stretch>
        </p:blipFill>
        <p:spPr bwMode="auto">
          <a:xfrm>
            <a:off x="3298481" y="900113"/>
            <a:ext cx="4016719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028731" y="1412875"/>
            <a:ext cx="1874520" cy="16002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95400"/>
            <a:ext cx="1752600" cy="17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5181"/>
          <a:stretch>
            <a:fillRect/>
          </a:stretch>
        </p:blipFill>
        <p:spPr bwMode="auto">
          <a:xfrm>
            <a:off x="6019801" y="4347205"/>
            <a:ext cx="1295400" cy="13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1" y="4118605"/>
            <a:ext cx="1879848" cy="15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2275" y="3752685"/>
            <a:ext cx="16636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8900" y="3884650"/>
            <a:ext cx="2971800" cy="34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34771" y="2530383"/>
            <a:ext cx="1486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Circularity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2819" y="5853963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Cylindricity</a:t>
            </a: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9"/>
            </a:endParaRPr>
          </a:p>
        </p:txBody>
      </p:sp>
    </p:spTree>
    <p:extLst>
      <p:ext uri="{BB962C8B-B14F-4D97-AF65-F5344CB8AC3E}">
        <p14:creationId xmlns:p14="http://schemas.microsoft.com/office/powerpoint/2010/main" val="21604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5123"/>
            <a:ext cx="3142617" cy="633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Geometrical Tolerances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2681275" y="1332146"/>
            <a:ext cx="4141325" cy="20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8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084168" y="170866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line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5000" contrast="6000"/>
          </a:blip>
          <a:srcRect/>
          <a:stretch>
            <a:fillRect/>
          </a:stretch>
        </p:blipFill>
        <p:spPr bwMode="auto">
          <a:xfrm>
            <a:off x="304800" y="1600200"/>
            <a:ext cx="23367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6000" contrast="3000"/>
          </a:blip>
          <a:srcRect/>
          <a:stretch>
            <a:fillRect/>
          </a:stretch>
        </p:blipFill>
        <p:spPr bwMode="auto">
          <a:xfrm>
            <a:off x="899592" y="3762653"/>
            <a:ext cx="23519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lum contrast="5000"/>
          </a:blip>
          <a:srcRect/>
          <a:stretch>
            <a:fillRect/>
          </a:stretch>
        </p:blipFill>
        <p:spPr bwMode="auto">
          <a:xfrm>
            <a:off x="3563888" y="3583632"/>
            <a:ext cx="392890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352800"/>
            <a:ext cx="18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Profile of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5697815"/>
            <a:ext cx="234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Profile of surface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32018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438" y="408698"/>
            <a:ext cx="3250704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Geometrical Tolerances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57794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lum bright="7000" contrast="4000"/>
          </a:blip>
          <a:srcRect/>
          <a:stretch>
            <a:fillRect/>
          </a:stretch>
        </p:blipFill>
        <p:spPr bwMode="auto">
          <a:xfrm>
            <a:off x="3533142" y="760441"/>
            <a:ext cx="3654895" cy="220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2743200"/>
            <a:ext cx="157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Parallelism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03" y="3774171"/>
            <a:ext cx="1960343" cy="16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lum bright="4000" contrast="4000"/>
          </a:blip>
          <a:srcRect r="572"/>
          <a:stretch>
            <a:fillRect/>
          </a:stretch>
        </p:blipFill>
        <p:spPr bwMode="auto">
          <a:xfrm>
            <a:off x="3635896" y="3318751"/>
            <a:ext cx="3119909" cy="21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36501" y="5496492"/>
            <a:ext cx="229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Perpendicularity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5065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18" y="908689"/>
            <a:ext cx="3466285" cy="50405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Geometrical tolerances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94" y="1844824"/>
            <a:ext cx="86868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Tolerance on size alone is not sufficient to ensure proper functioning of parts</a:t>
            </a:r>
          </a:p>
          <a:p>
            <a:endParaRPr lang="en-US" sz="2400" dirty="0" smtClean="0"/>
          </a:p>
          <a:p>
            <a:r>
              <a:rPr lang="en-US" sz="2400" dirty="0" smtClean="0"/>
              <a:t>Accuracy on form and position </a:t>
            </a:r>
            <a:r>
              <a:rPr lang="en-US" sz="2400" b="1" dirty="0" smtClean="0"/>
              <a:t>is</a:t>
            </a:r>
            <a:r>
              <a:rPr lang="en-US" sz="2400" dirty="0" smtClean="0"/>
              <a:t> equally </a:t>
            </a:r>
            <a:r>
              <a:rPr lang="en-US" sz="2400" b="1" dirty="0" smtClean="0"/>
              <a:t>significant!</a:t>
            </a:r>
          </a:p>
          <a:p>
            <a:endParaRPr lang="en-US" sz="2400" dirty="0" smtClean="0"/>
          </a:p>
          <a:p>
            <a:r>
              <a:rPr lang="en-US" sz="2400" dirty="0" smtClean="0"/>
              <a:t>Form variation: It is the variation of actual form from the geometrically ideal form</a:t>
            </a:r>
          </a:p>
          <a:p>
            <a:endParaRPr lang="en-US" sz="2400" dirty="0" smtClean="0"/>
          </a:p>
          <a:p>
            <a:r>
              <a:rPr lang="en-US" sz="2400" dirty="0" smtClean="0"/>
              <a:t>Position variation: Variation of the actual position of the form feature from the geometrically ideal position with reference to another feature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0464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63586"/>
            <a:ext cx="3960440" cy="53316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Geometrical shape variations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/>
          <a:stretch>
            <a:fillRect/>
          </a:stretch>
        </p:blipFill>
        <p:spPr bwMode="auto">
          <a:xfrm>
            <a:off x="1824511" y="1777678"/>
            <a:ext cx="1844513" cy="14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4000"/>
          </a:blip>
          <a:srcRect/>
          <a:stretch>
            <a:fillRect/>
          </a:stretch>
        </p:blipFill>
        <p:spPr bwMode="auto">
          <a:xfrm>
            <a:off x="4543464" y="1755616"/>
            <a:ext cx="1886126" cy="14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bright="6000" contrast="4000"/>
          </a:blip>
          <a:srcRect/>
          <a:stretch>
            <a:fillRect/>
          </a:stretch>
        </p:blipFill>
        <p:spPr bwMode="auto">
          <a:xfrm>
            <a:off x="1824511" y="3933056"/>
            <a:ext cx="1702992" cy="14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lum bright="6000" contrast="4000"/>
          </a:blip>
          <a:srcRect/>
          <a:stretch>
            <a:fillRect/>
          </a:stretch>
        </p:blipFill>
        <p:spPr bwMode="auto">
          <a:xfrm>
            <a:off x="4644008" y="3789040"/>
            <a:ext cx="1791816" cy="14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917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31" y="524863"/>
            <a:ext cx="4146959" cy="57285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Geometrical tolerances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88" y="1187652"/>
            <a:ext cx="8610600" cy="2057399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Form tolerances limit the deviations of an individual feature from its ideal geometrical form</a:t>
            </a:r>
          </a:p>
          <a:p>
            <a:endParaRPr lang="en-US" sz="2000" dirty="0" smtClean="0"/>
          </a:p>
          <a:p>
            <a:pPr lvl="0"/>
            <a:r>
              <a:rPr lang="en-US" sz="2000" dirty="0" smtClean="0"/>
              <a:t>Tolerance zone: It is the imaginary area or volume within which the controlled feature of the manufactured part should be contained completely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254" y="3310749"/>
            <a:ext cx="3024336" cy="20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18127"/>
            <a:ext cx="2597621" cy="190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0675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428" y="2657231"/>
            <a:ext cx="3829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18055"/>
            <a:ext cx="6192688" cy="639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Indicating Geometrical Tolerances in Drawing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43" y="1531293"/>
            <a:ext cx="5381366" cy="17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55661" y="1568147"/>
            <a:ext cx="138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Datum letter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3735" y="2113972"/>
            <a:ext cx="165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Tolerance 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8461" y="2574667"/>
            <a:ext cx="18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Tolerance Symbol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287" y="135652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Leader 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287" y="1716676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Arrow</a:t>
            </a:r>
            <a:endParaRPr 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43" y="2390001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Toleranced</a:t>
            </a:r>
            <a:r>
              <a:rPr lang="en-US" dirty="0" smtClean="0">
                <a:solidFill>
                  <a:srgbClr val="0000CC"/>
                </a:solidFill>
              </a:rPr>
              <a:t> feature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8850" y="2574667"/>
            <a:ext cx="138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Datum letter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8850" y="3341132"/>
            <a:ext cx="159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Datum triangle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8850" y="3874532"/>
            <a:ext cx="155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Datum feature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3393" y="5270539"/>
            <a:ext cx="8609087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Datum: It is a theoretically exact geometric reference (axis, plane, line) to which the tolerance features are related</a:t>
            </a:r>
          </a:p>
          <a:p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392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5105400"/>
            <a:ext cx="46482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datum feature is far off from the tolerated feature</a:t>
            </a: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343400" cy="39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867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419600"/>
            <a:ext cx="39624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The datum feature is </a:t>
            </a:r>
            <a:r>
              <a:rPr lang="en-US" sz="2000" dirty="0" smtClean="0">
                <a:solidFill>
                  <a:srgbClr val="0000CC"/>
                </a:solidFill>
              </a:rPr>
              <a:t>near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the tolerated feature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504" y="618055"/>
            <a:ext cx="61926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Indicating Geometrical Tolerances in Drawing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12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6" y="422335"/>
            <a:ext cx="4191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Geometrical tolerance symbols</a:t>
            </a:r>
            <a:endParaRPr lang="en-US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403648" y="969640"/>
            <a:ext cx="3516811" cy="461665"/>
            <a:chOff x="228600" y="990600"/>
            <a:chExt cx="3516811" cy="46166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31011" y="1219200"/>
              <a:ext cx="9144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8600" y="990600"/>
              <a:ext cx="1750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Straightness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03648" y="1652392"/>
            <a:ext cx="3516811" cy="612648"/>
            <a:chOff x="228600" y="1673352"/>
            <a:chExt cx="3516811" cy="612648"/>
          </a:xfrm>
        </p:grpSpPr>
        <p:sp>
          <p:nvSpPr>
            <p:cNvPr id="9" name="Flowchart: Data 8"/>
            <p:cNvSpPr/>
            <p:nvPr/>
          </p:nvSpPr>
          <p:spPr>
            <a:xfrm>
              <a:off x="2831011" y="1673352"/>
              <a:ext cx="914400" cy="612648"/>
            </a:xfrm>
            <a:prstGeom prst="flowChartInputOutpu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" y="1748135"/>
              <a:ext cx="1225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Flatness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403648" y="2646040"/>
            <a:ext cx="3425371" cy="731520"/>
            <a:chOff x="228600" y="2667000"/>
            <a:chExt cx="3425371" cy="73152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922451" y="2667000"/>
              <a:ext cx="731520" cy="73152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" y="2743200"/>
              <a:ext cx="1486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Circularity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03648" y="3789040"/>
            <a:ext cx="3657600" cy="1108891"/>
            <a:chOff x="228600" y="3810000"/>
            <a:chExt cx="3657600" cy="1108891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2690222" y="3810000"/>
              <a:ext cx="1195978" cy="1108891"/>
              <a:chOff x="2162628" y="4176486"/>
              <a:chExt cx="1494972" cy="138611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514600" y="4495800"/>
                <a:ext cx="762000" cy="7620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2162628" y="4176486"/>
                <a:ext cx="656772" cy="12954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971800" y="4191000"/>
                <a:ext cx="685800" cy="13716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28600" y="4114800"/>
              <a:ext cx="1616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Cylindricity</a:t>
              </a:r>
              <a:endParaRPr lang="en-US" sz="2400" b="1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03648" y="5236840"/>
            <a:ext cx="3516811" cy="914400"/>
            <a:chOff x="228600" y="5257800"/>
            <a:chExt cx="3516811" cy="914400"/>
          </a:xfrm>
        </p:grpSpPr>
        <p:sp>
          <p:nvSpPr>
            <p:cNvPr id="19" name="Arc 18"/>
            <p:cNvSpPr/>
            <p:nvPr/>
          </p:nvSpPr>
          <p:spPr>
            <a:xfrm>
              <a:off x="2831011" y="5257800"/>
              <a:ext cx="914400" cy="914400"/>
            </a:xfrm>
            <a:prstGeom prst="arc">
              <a:avLst>
                <a:gd name="adj1" fmla="val 10861389"/>
                <a:gd name="adj2" fmla="val 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" y="5257800"/>
              <a:ext cx="1894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Profile of line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03648" y="6151240"/>
            <a:ext cx="3516811" cy="914400"/>
            <a:chOff x="228600" y="6172200"/>
            <a:chExt cx="3516811" cy="914400"/>
          </a:xfrm>
        </p:grpSpPr>
        <p:grpSp>
          <p:nvGrpSpPr>
            <p:cNvPr id="23" name="Group 22"/>
            <p:cNvGrpSpPr/>
            <p:nvPr/>
          </p:nvGrpSpPr>
          <p:grpSpPr>
            <a:xfrm>
              <a:off x="2831011" y="6172200"/>
              <a:ext cx="914400" cy="914400"/>
              <a:chOff x="2286000" y="6172200"/>
              <a:chExt cx="914400" cy="914400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2286000" y="6172200"/>
                <a:ext cx="914400" cy="914400"/>
              </a:xfrm>
              <a:prstGeom prst="arc">
                <a:avLst>
                  <a:gd name="adj1" fmla="val 10861389"/>
                  <a:gd name="adj2" fmla="val 0"/>
                </a:avLst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0" idx="2"/>
              </p:cNvCxnSpPr>
              <p:nvPr/>
            </p:nvCxnSpPr>
            <p:spPr>
              <a:xfrm>
                <a:off x="2286000" y="6629400"/>
                <a:ext cx="914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28600" y="6172200"/>
              <a:ext cx="234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Profile of surface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 rot="16200000">
            <a:off x="-371030" y="3146727"/>
            <a:ext cx="224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Form tolerances</a:t>
            </a:r>
          </a:p>
        </p:txBody>
      </p:sp>
    </p:spTree>
    <p:extLst>
      <p:ext uri="{BB962C8B-B14F-4D97-AF65-F5344CB8AC3E}">
        <p14:creationId xmlns:p14="http://schemas.microsoft.com/office/powerpoint/2010/main" val="27275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980728"/>
            <a:ext cx="3664087" cy="533400"/>
            <a:chOff x="4946513" y="990600"/>
            <a:chExt cx="3664087" cy="533400"/>
          </a:xfrm>
        </p:grpSpPr>
        <p:grpSp>
          <p:nvGrpSpPr>
            <p:cNvPr id="5" name="Group 4"/>
            <p:cNvGrpSpPr/>
            <p:nvPr/>
          </p:nvGrpSpPr>
          <p:grpSpPr>
            <a:xfrm>
              <a:off x="7696200" y="990600"/>
              <a:ext cx="914400" cy="533400"/>
              <a:chOff x="7696200" y="990600"/>
              <a:chExt cx="914400" cy="5334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696200" y="1524000"/>
                <a:ext cx="914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696200" y="990600"/>
                <a:ext cx="762000" cy="5334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946513" y="990600"/>
              <a:ext cx="1511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Angularity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560" y="1971328"/>
            <a:ext cx="3664087" cy="609600"/>
            <a:chOff x="4946513" y="2133600"/>
            <a:chExt cx="3664087" cy="609600"/>
          </a:xfrm>
        </p:grpSpPr>
        <p:grpSp>
          <p:nvGrpSpPr>
            <p:cNvPr id="10" name="Group 9"/>
            <p:cNvGrpSpPr/>
            <p:nvPr/>
          </p:nvGrpSpPr>
          <p:grpSpPr>
            <a:xfrm>
              <a:off x="7696200" y="2133600"/>
              <a:ext cx="914400" cy="609600"/>
              <a:chOff x="7696200" y="2133600"/>
              <a:chExt cx="914400" cy="609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696200" y="2743200"/>
                <a:ext cx="914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153400" y="2133600"/>
                <a:ext cx="0" cy="6096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946513" y="2133600"/>
              <a:ext cx="2292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Perpendicularity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560" y="2961928"/>
            <a:ext cx="3257687" cy="609600"/>
            <a:chOff x="4946513" y="3200400"/>
            <a:chExt cx="3257687" cy="609600"/>
          </a:xfrm>
        </p:grpSpPr>
        <p:grpSp>
          <p:nvGrpSpPr>
            <p:cNvPr id="15" name="Group 14"/>
            <p:cNvGrpSpPr/>
            <p:nvPr/>
          </p:nvGrpSpPr>
          <p:grpSpPr>
            <a:xfrm>
              <a:off x="7620000" y="3200400"/>
              <a:ext cx="584200" cy="609600"/>
              <a:chOff x="7620000" y="3200400"/>
              <a:chExt cx="584200" cy="6096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7620000" y="3200400"/>
                <a:ext cx="304800" cy="6096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899400" y="3200400"/>
                <a:ext cx="304800" cy="6096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946513" y="3272135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4104928"/>
            <a:ext cx="3328807" cy="731520"/>
            <a:chOff x="4946513" y="4114800"/>
            <a:chExt cx="3328807" cy="731520"/>
          </a:xfrm>
        </p:grpSpPr>
        <p:grpSp>
          <p:nvGrpSpPr>
            <p:cNvPr id="20" name="Group 19"/>
            <p:cNvGrpSpPr/>
            <p:nvPr/>
          </p:nvGrpSpPr>
          <p:grpSpPr>
            <a:xfrm>
              <a:off x="7543800" y="4114800"/>
              <a:ext cx="731520" cy="731520"/>
              <a:chOff x="7543800" y="4267200"/>
              <a:chExt cx="731520" cy="731520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7543800" y="4267200"/>
                <a:ext cx="731520" cy="73152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7653528" y="4376928"/>
                <a:ext cx="512064" cy="512064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46513" y="4262735"/>
              <a:ext cx="1872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Concentricity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560" y="5019328"/>
            <a:ext cx="3441837" cy="914400"/>
            <a:chOff x="4946513" y="5029200"/>
            <a:chExt cx="3441837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7550150" y="5029200"/>
              <a:ext cx="838200" cy="914400"/>
              <a:chOff x="7550150" y="5029200"/>
              <a:chExt cx="838200" cy="914400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715250" y="5205984"/>
                <a:ext cx="585216" cy="585216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550150" y="5495925"/>
                <a:ext cx="8382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07350" y="5029200"/>
                <a:ext cx="0" cy="9144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946513" y="5257800"/>
              <a:ext cx="1220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Position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1560" y="6162328"/>
            <a:ext cx="3518037" cy="461665"/>
            <a:chOff x="4946513" y="6172200"/>
            <a:chExt cx="3518037" cy="461665"/>
          </a:xfrm>
        </p:grpSpPr>
        <p:grpSp>
          <p:nvGrpSpPr>
            <p:cNvPr id="31" name="Group 30"/>
            <p:cNvGrpSpPr/>
            <p:nvPr/>
          </p:nvGrpSpPr>
          <p:grpSpPr>
            <a:xfrm>
              <a:off x="7550150" y="6191250"/>
              <a:ext cx="914400" cy="412750"/>
              <a:chOff x="7550150" y="6191250"/>
              <a:chExt cx="914400" cy="41275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7550150" y="6400800"/>
                <a:ext cx="914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650" y="6191250"/>
                <a:ext cx="533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740650" y="6604000"/>
                <a:ext cx="533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946513" y="6172200"/>
              <a:ext cx="1489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Symmetry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16200000">
            <a:off x="3600051" y="1914766"/>
            <a:ext cx="23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Orientation tolerances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644807" y="5157726"/>
            <a:ext cx="220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Position tolerances</a:t>
            </a:r>
          </a:p>
        </p:txBody>
      </p:sp>
    </p:spTree>
    <p:extLst>
      <p:ext uri="{BB962C8B-B14F-4D97-AF65-F5344CB8AC3E}">
        <p14:creationId xmlns:p14="http://schemas.microsoft.com/office/powerpoint/2010/main" val="318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37" y="556201"/>
            <a:ext cx="3106688" cy="6104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Geometrical Tolerances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8000" contrast="6000"/>
          </a:blip>
          <a:srcRect/>
          <a:stretch>
            <a:fillRect/>
          </a:stretch>
        </p:blipFill>
        <p:spPr bwMode="auto">
          <a:xfrm>
            <a:off x="475396" y="1702675"/>
            <a:ext cx="2247869" cy="7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 contrast="8000"/>
          </a:blip>
          <a:srcRect/>
          <a:stretch>
            <a:fillRect/>
          </a:stretch>
        </p:blipFill>
        <p:spPr bwMode="auto">
          <a:xfrm>
            <a:off x="3276600" y="1307013"/>
            <a:ext cx="5638800" cy="143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85096"/>
            <a:ext cx="2743200" cy="17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</p:spPr>
      </p:pic>
      <p:grpSp>
        <p:nvGrpSpPr>
          <p:cNvPr id="12" name="Group 11"/>
          <p:cNvGrpSpPr/>
          <p:nvPr/>
        </p:nvGrpSpPr>
        <p:grpSpPr>
          <a:xfrm>
            <a:off x="4973347" y="3660517"/>
            <a:ext cx="3680048" cy="1740768"/>
            <a:chOff x="3124200" y="3016156"/>
            <a:chExt cx="5729288" cy="292744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3397156"/>
              <a:ext cx="5229226" cy="2546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b="28515"/>
            <a:stretch>
              <a:fillRect/>
            </a:stretch>
          </p:blipFill>
          <p:spPr bwMode="auto">
            <a:xfrm>
              <a:off x="5638800" y="3016156"/>
              <a:ext cx="3214688" cy="36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723931" y="2562225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Straightness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1023" y="5361496"/>
            <a:ext cx="122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Flatness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324225" y="1876425"/>
            <a:ext cx="4819650" cy="24765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305175" y="1879600"/>
            <a:ext cx="4895850" cy="273050"/>
          </a:xfrm>
          <a:custGeom>
            <a:avLst/>
            <a:gdLst>
              <a:gd name="connsiteX0" fmla="*/ 0 w 4895850"/>
              <a:gd name="connsiteY0" fmla="*/ 234950 h 273050"/>
              <a:gd name="connsiteX1" fmla="*/ 2676525 w 4895850"/>
              <a:gd name="connsiteY1" fmla="*/ 6350 h 273050"/>
              <a:gd name="connsiteX2" fmla="*/ 4895850 w 489585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5850" h="273050">
                <a:moveTo>
                  <a:pt x="0" y="234950"/>
                </a:moveTo>
                <a:cubicBezTo>
                  <a:pt x="930275" y="117475"/>
                  <a:pt x="1860550" y="0"/>
                  <a:pt x="2676525" y="6350"/>
                </a:cubicBezTo>
                <a:cubicBezTo>
                  <a:pt x="3492500" y="12700"/>
                  <a:pt x="4194175" y="142875"/>
                  <a:pt x="4895850" y="273050"/>
                </a:cubicBezTo>
              </a:path>
            </a:pathLst>
          </a:custGeom>
          <a:ln w="19050">
            <a:solidFill>
              <a:srgbClr val="0000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7999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307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ME 251</vt:lpstr>
      <vt:lpstr>Geometrical tolerances</vt:lpstr>
      <vt:lpstr>Geometrical shape variations</vt:lpstr>
      <vt:lpstr>Geometrical tolerances</vt:lpstr>
      <vt:lpstr>Indicating Geometrical Tolerances in Drawing</vt:lpstr>
      <vt:lpstr>PowerPoint Presentation</vt:lpstr>
      <vt:lpstr>Geometrical tolerance symbols</vt:lpstr>
      <vt:lpstr>PowerPoint Presentation</vt:lpstr>
      <vt:lpstr>Geometrical Tolerances</vt:lpstr>
      <vt:lpstr>Geometrical Tolerances</vt:lpstr>
      <vt:lpstr>Geometrical Tolerances</vt:lpstr>
      <vt:lpstr>Geometrical Tolerances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DR. Anupam Saxena</cp:lastModifiedBy>
  <cp:revision>597</cp:revision>
  <dcterms:created xsi:type="dcterms:W3CDTF">2012-07-31T10:12:40Z</dcterms:created>
  <dcterms:modified xsi:type="dcterms:W3CDTF">2018-10-23T10:50:11Z</dcterms:modified>
</cp:coreProperties>
</file>