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688" autoAdjust="0"/>
    <p:restoredTop sz="94660"/>
  </p:normalViewPr>
  <p:slideViewPr>
    <p:cSldViewPr>
      <p:cViewPr>
        <p:scale>
          <a:sx n="98" d="100"/>
          <a:sy n="98" d="100"/>
        </p:scale>
        <p:origin x="-2172" y="-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87EDB-6279-473C-9840-6A4E456B0DB0}" type="datetimeFigureOut">
              <a:rPr lang="en-US" smtClean="0"/>
              <a:pPr/>
              <a:t>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3EB1A-3274-472F-9E11-493767AB90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72000" y="63000"/>
            <a:ext cx="9000000" cy="673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5850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3218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87EDB-6279-473C-9840-6A4E456B0DB0}" type="datetimeFigureOut">
              <a:rPr lang="en-US" smtClean="0"/>
              <a:pPr/>
              <a:t>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3EB1A-3274-472F-9E11-493767AB90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72000" y="63000"/>
            <a:ext cx="9000000" cy="673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4711534" y="6020224"/>
            <a:ext cx="4329840" cy="7386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u="sng" dirty="0" smtClean="0">
                <a:latin typeface="Arial" pitchFamily="34" charset="0"/>
                <a:cs typeface="Arial" pitchFamily="34" charset="0"/>
              </a:rPr>
              <a:t>ANUPAM SAXENA</a:t>
            </a:r>
          </a:p>
          <a:p>
            <a:pPr algn="ctr"/>
            <a:r>
              <a:rPr lang="en-US" sz="1400" b="1" u="sng" dirty="0" smtClean="0">
                <a:latin typeface="Arial" pitchFamily="34" charset="0"/>
                <a:cs typeface="Arial" pitchFamily="34" charset="0"/>
              </a:rPr>
              <a:t>ME 251 LECTURE VI</a:t>
            </a:r>
          </a:p>
          <a:p>
            <a:pPr algn="ctr"/>
            <a:r>
              <a:rPr lang="en-US" sz="1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PART AND ASSEMBLY DRAWINGS: COUPLINGS</a:t>
            </a:r>
            <a:endParaRPr lang="en-US" sz="1400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4"/>
          <p:cNvSpPr txBox="1"/>
          <p:nvPr userDrawn="1"/>
        </p:nvSpPr>
        <p:spPr>
          <a:xfrm>
            <a:off x="142844" y="6429396"/>
            <a:ext cx="37401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Prepared by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Anupam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Saxena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Vitthal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Khatik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Ishu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Agrawal</a:t>
            </a:r>
            <a:endParaRPr lang="en-US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2815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87EDB-6279-473C-9840-6A4E456B0DB0}" type="datetimeFigureOut">
              <a:rPr lang="en-US" smtClean="0"/>
              <a:pPr/>
              <a:t>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3EB1A-3274-472F-9E11-493767AB90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2585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grabcad.com/library/claw-coupl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en.wikipedia.org/wiki/Cone_clutc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mechteacher.com/universal-joint/" TargetMode="External"/><Relationship Id="rId2" Type="http://schemas.openxmlformats.org/officeDocument/2006/relationships/hyperlink" Target="https://www.google.com/search?q=universal+coupling&amp;client=firefox-b-ab&amp;source=lnms&amp;tbm=isch&amp;sa=X&amp;ved=0ahUKEwj-npL1przbAhVDwI8KHfMfDkAQ_AUICigB&amp;biw=1280&amp;bih=62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ceparts.com/en/product/technische-antriebselemente-gmbh-germany-oldham-coupling?CatalogPath=TRACEPARTS:TP01003006002&amp;Product=80-13122007-537900" TargetMode="External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rabcad.com/library/butt-muff-coupling-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rabcad.com/library/half-lap-muff-coupli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earnpick.in/prime/documents/ppts/details/167/design-shaft-couplings" TargetMode="External"/><Relationship Id="rId4" Type="http://schemas.openxmlformats.org/officeDocument/2006/relationships/hyperlink" Target="https://www.stlfinder.com/model/split-muff-coupling-52587/1964005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marineengineersblogs.blogspot.com/2013/06/types-of-coupling_17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ME 251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>
            <a:normAutofit fontScale="62500" lnSpcReduction="20000"/>
          </a:bodyPr>
          <a:lstStyle/>
          <a:p>
            <a:r>
              <a:rPr lang="en-US" sz="4600" dirty="0" err="1" smtClean="0">
                <a:solidFill>
                  <a:schemeClr val="tx1"/>
                </a:solidFill>
              </a:rPr>
              <a:t>Anupam</a:t>
            </a:r>
            <a:r>
              <a:rPr lang="en-US" sz="4600" dirty="0" smtClean="0">
                <a:solidFill>
                  <a:schemeClr val="tx1"/>
                </a:solidFill>
              </a:rPr>
              <a:t> </a:t>
            </a:r>
            <a:r>
              <a:rPr lang="en-US" sz="4600" dirty="0" err="1" smtClean="0">
                <a:solidFill>
                  <a:schemeClr val="tx1"/>
                </a:solidFill>
              </a:rPr>
              <a:t>Saxena</a:t>
            </a:r>
            <a:endParaRPr lang="en-US" sz="46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Professor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Mechanical Engineering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Compliant and Robotic Systems Lab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Indian Institute of T</a:t>
            </a:r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dirty="0" smtClean="0">
                <a:solidFill>
                  <a:schemeClr val="tx1"/>
                </a:solidFill>
              </a:rPr>
              <a:t>chnology Kanpur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055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8120" y="425082"/>
            <a:ext cx="7886700" cy="626452"/>
          </a:xfrm>
        </p:spPr>
        <p:txBody>
          <a:bodyPr>
            <a:normAutofit/>
          </a:bodyPr>
          <a:lstStyle/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Compression Coupling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(Flexible type)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120" y="969239"/>
            <a:ext cx="8520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coupling takes care of both axial and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angular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misalignment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shafts.</a:t>
            </a:r>
          </a:p>
          <a:p>
            <a:pPr marL="285750" indent="-28575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riction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between the shafts and sleeve assists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power transmission.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122" y="2103642"/>
            <a:ext cx="6070637" cy="38256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5720" y="5357826"/>
            <a:ext cx="5008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 smtClean="0"/>
              <a:t>Image taken from Machine Drawing by </a:t>
            </a:r>
            <a:r>
              <a:rPr lang="en-IN" sz="1400" dirty="0" err="1" smtClean="0"/>
              <a:t>Dr.</a:t>
            </a:r>
            <a:r>
              <a:rPr lang="en-IN" sz="1400" dirty="0" smtClean="0"/>
              <a:t> K L </a:t>
            </a:r>
            <a:r>
              <a:rPr lang="en-IN" sz="1400" dirty="0" err="1" smtClean="0"/>
              <a:t>Narayan,Dr</a:t>
            </a:r>
            <a:r>
              <a:rPr lang="en-IN" sz="1400" dirty="0" smtClean="0"/>
              <a:t>. P. </a:t>
            </a:r>
            <a:r>
              <a:rPr lang="en-IN" sz="1400" dirty="0" err="1" smtClean="0"/>
              <a:t>Kannaiah</a:t>
            </a:r>
            <a:r>
              <a:rPr lang="en-IN" sz="1400" dirty="0" smtClean="0"/>
              <a:t>, K. </a:t>
            </a:r>
            <a:r>
              <a:rPr lang="en-IN" sz="1400" dirty="0" err="1" smtClean="0"/>
              <a:t>Venkata</a:t>
            </a:r>
            <a:r>
              <a:rPr lang="en-IN" sz="1400" dirty="0" smtClean="0"/>
              <a:t> Reddy</a:t>
            </a:r>
            <a:endParaRPr lang="en-IN" sz="1400" dirty="0"/>
          </a:p>
        </p:txBody>
      </p:sp>
      <p:sp>
        <p:nvSpPr>
          <p:cNvPr id="7" name="Rectangle 6"/>
          <p:cNvSpPr/>
          <p:nvPr/>
        </p:nvSpPr>
        <p:spPr>
          <a:xfrm>
            <a:off x="3923692" y="1"/>
            <a:ext cx="21709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/>
              <a:t>COUPLINGS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860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8120" y="711092"/>
            <a:ext cx="7886700" cy="626452"/>
          </a:xfrm>
        </p:spPr>
        <p:txBody>
          <a:bodyPr>
            <a:normAutofit/>
          </a:bodyPr>
          <a:lstStyle/>
          <a:p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Disengaging Coupling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120" y="1499590"/>
            <a:ext cx="85200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Disengaging couplings are used when power transmission from one shaft to another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intermittent.</a:t>
            </a:r>
          </a:p>
          <a:p>
            <a:pPr marL="285750" indent="-285750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dis-engaging coupling in general consists of one part firmly fixed to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driving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shaft and another one mounted with provision for sliding over the driven shaft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9579" y="3753153"/>
            <a:ext cx="5451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Types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4214818"/>
            <a:ext cx="48092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Claw Coupling</a:t>
            </a:r>
          </a:p>
          <a:p>
            <a:pPr marL="342900" indent="-342900"/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Cone Coupling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23692" y="1"/>
            <a:ext cx="21709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/>
              <a:t>COUPLINGS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331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210" y="6039169"/>
            <a:ext cx="3823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>
                <a:hlinkClick r:id="rId2"/>
              </a:rPr>
              <a:t>https://</a:t>
            </a:r>
            <a:r>
              <a:rPr lang="en-IN" sz="1200" dirty="0" smtClean="0">
                <a:hlinkClick r:id="rId2"/>
              </a:rPr>
              <a:t>grabcad.com/library/claw-coupling</a:t>
            </a:r>
            <a:endParaRPr lang="en-IN" sz="1200" dirty="0" smtClean="0"/>
          </a:p>
          <a:p>
            <a:r>
              <a:rPr lang="en-IN" sz="1200" dirty="0" smtClean="0"/>
              <a:t>Machine </a:t>
            </a:r>
            <a:r>
              <a:rPr lang="en-IN" sz="1200" dirty="0"/>
              <a:t>drawing by K L Narayana, P </a:t>
            </a:r>
            <a:r>
              <a:rPr lang="en-IN" sz="1200" dirty="0" err="1"/>
              <a:t>kannaiah</a:t>
            </a:r>
            <a:r>
              <a:rPr lang="en-IN" sz="1200" dirty="0"/>
              <a:t> and V </a:t>
            </a:r>
            <a:r>
              <a:rPr lang="en-IN" sz="1200" dirty="0" err="1" smtClean="0"/>
              <a:t>reddy</a:t>
            </a:r>
            <a:endParaRPr lang="en-IN" sz="12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72618" y="849757"/>
            <a:ext cx="7886700" cy="62645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Claw coupling (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clutch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type)</a:t>
            </a:r>
          </a:p>
        </p:txBody>
      </p:sp>
      <p:sp>
        <p:nvSpPr>
          <p:cNvPr id="7" name="Rectangle 6"/>
          <p:cNvSpPr/>
          <p:nvPr/>
        </p:nvSpPr>
        <p:spPr>
          <a:xfrm>
            <a:off x="3923692" y="1"/>
            <a:ext cx="21709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/>
              <a:t>COUPLINGS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999" t="23357" r="24022" b="25248"/>
          <a:stretch/>
        </p:blipFill>
        <p:spPr>
          <a:xfrm>
            <a:off x="392493" y="3316731"/>
            <a:ext cx="2986809" cy="27792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35218" t="41401" r="32536" b="33607"/>
          <a:stretch/>
        </p:blipFill>
        <p:spPr>
          <a:xfrm>
            <a:off x="3714745" y="3286124"/>
            <a:ext cx="5286412" cy="25709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45870" t="20661" r="40870" b="58599"/>
          <a:stretch/>
        </p:blipFill>
        <p:spPr>
          <a:xfrm>
            <a:off x="6072198" y="785794"/>
            <a:ext cx="2390365" cy="2803998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3214678" y="5500702"/>
            <a:ext cx="682646" cy="3464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51589" y="1428736"/>
            <a:ext cx="5849171" cy="20055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ach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flange has a number of identical claws which engage into the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corresponding recesses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in the flange.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One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flange is firmly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fit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to the driving shaft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through a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taper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sunk key and the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other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placed over the driven shaft by two feather keys, so that it can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slide </a:t>
            </a: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freely </a:t>
            </a:r>
            <a:r>
              <a:rPr lang="en-IN" sz="1800" dirty="0">
                <a:latin typeface="Times New Roman" pitchFamily="18" charset="0"/>
                <a:cs typeface="Times New Roman" pitchFamily="18" charset="0"/>
              </a:rPr>
              <a:t>on it.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551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1" grpId="0" animBg="1"/>
      <p:bldP spid="1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5715016"/>
            <a:ext cx="3823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>
                <a:hlinkClick r:id="rId2"/>
              </a:rPr>
              <a:t>https://</a:t>
            </a:r>
            <a:r>
              <a:rPr lang="en-IN" sz="1200" dirty="0" smtClean="0">
                <a:hlinkClick r:id="rId2"/>
              </a:rPr>
              <a:t>en.wikipedia.org/wiki/Cone_clutch</a:t>
            </a:r>
            <a:endParaRPr lang="en-IN" sz="1200" dirty="0" smtClean="0"/>
          </a:p>
          <a:p>
            <a:r>
              <a:rPr lang="en-IN" sz="1200" dirty="0" smtClean="0"/>
              <a:t>Machine </a:t>
            </a:r>
            <a:r>
              <a:rPr lang="en-IN" sz="1200" dirty="0"/>
              <a:t>drawing by K L Narayana, P </a:t>
            </a:r>
            <a:r>
              <a:rPr lang="en-IN" sz="1200" dirty="0" err="1"/>
              <a:t>kannaiah</a:t>
            </a:r>
            <a:r>
              <a:rPr lang="en-IN" sz="1200" dirty="0"/>
              <a:t> and V </a:t>
            </a:r>
            <a:r>
              <a:rPr lang="en-IN" sz="1200" dirty="0" err="1" smtClean="0"/>
              <a:t>reddy</a:t>
            </a:r>
            <a:endParaRPr lang="en-IN" sz="12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" y="642918"/>
            <a:ext cx="9134856" cy="62645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Conical Friction coupling (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clutch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type)</a:t>
            </a:r>
          </a:p>
        </p:txBody>
      </p:sp>
      <p:sp>
        <p:nvSpPr>
          <p:cNvPr id="7" name="Rectangle 6"/>
          <p:cNvSpPr/>
          <p:nvPr/>
        </p:nvSpPr>
        <p:spPr>
          <a:xfrm>
            <a:off x="3923692" y="1"/>
            <a:ext cx="21709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/>
              <a:t>COUPLINGS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32202" t="43968" r="30477" b="26191"/>
          <a:stretch/>
        </p:blipFill>
        <p:spPr>
          <a:xfrm>
            <a:off x="3739273" y="2285992"/>
            <a:ext cx="5119007" cy="23992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2071678"/>
            <a:ext cx="2857520" cy="269011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2786050" y="4143380"/>
            <a:ext cx="962720" cy="5877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57158" y="1285861"/>
            <a:ext cx="8572560" cy="8572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wo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shafts may be coupled together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via two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flanges with conical surfaces 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on the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inside of one and on the outside of the other) by virtue of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friction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801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1" grpId="0" animBg="1"/>
      <p:bldP spid="1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2910" y="1000108"/>
            <a:ext cx="7886700" cy="626452"/>
          </a:xfrm>
        </p:spPr>
        <p:txBody>
          <a:bodyPr>
            <a:normAutofit/>
          </a:bodyPr>
          <a:lstStyle/>
          <a:p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Non Aligned Couplings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1100" y="1714488"/>
            <a:ext cx="8520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Non-aligned couplings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transmit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power between two shafts which are not coaxial.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3071810"/>
            <a:ext cx="4357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Examples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3549937"/>
            <a:ext cx="52149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Universal Coupling (Hooke’s Joint)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Oldham Coupling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23692" y="1"/>
            <a:ext cx="21709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/>
              <a:t>COUPLINGS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73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8120" y="400196"/>
            <a:ext cx="7886700" cy="626452"/>
          </a:xfrm>
        </p:spPr>
        <p:txBody>
          <a:bodyPr>
            <a:normAutofit/>
          </a:bodyPr>
          <a:lstStyle/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Universal Coupling (Hooke’s Joint)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5495054"/>
            <a:ext cx="50089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dirty="0" smtClean="0">
                <a:hlinkClick r:id="rId2"/>
              </a:rPr>
              <a:t>https</a:t>
            </a:r>
            <a:r>
              <a:rPr lang="en-IN" sz="1000" dirty="0">
                <a:hlinkClick r:id="rId2"/>
              </a:rPr>
              <a:t>://www.google.com/search?q=universal+coupling&amp;client=firefox-b-ab&amp;source=lnms&amp;tbm=isch&amp;sa=X&amp;ved=0ahUKEwj-npL1przbAhVDwI8KHfMfDkAQ_AUICigB&amp;biw=1280&amp;bih=621#imgrc=E8RxiaauXIyZbM</a:t>
            </a:r>
            <a:r>
              <a:rPr lang="en-IN" sz="1000" dirty="0" smtClean="0"/>
              <a:t>:</a:t>
            </a:r>
          </a:p>
          <a:p>
            <a:r>
              <a:rPr lang="en-IN" sz="1000" dirty="0">
                <a:hlinkClick r:id="rId3"/>
              </a:rPr>
              <a:t>http://mechteacher.com/universal-joint</a:t>
            </a:r>
            <a:r>
              <a:rPr lang="en-IN" sz="1000" dirty="0" smtClean="0">
                <a:hlinkClick r:id="rId3"/>
              </a:rPr>
              <a:t>/</a:t>
            </a:r>
            <a:endParaRPr lang="en-IN" sz="1000" dirty="0" smtClean="0"/>
          </a:p>
          <a:p>
            <a:endParaRPr lang="en-IN" sz="1000" dirty="0" smtClean="0"/>
          </a:p>
          <a:p>
            <a:endParaRPr lang="en-IN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28120" y="969238"/>
            <a:ext cx="8520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It is a rigid coupling that connects two shafts, whose axes intersect if extended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/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The angle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between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shafts may be varied even while the shafts are rotating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Applications – Control Mechanisms, Tool Drives, Centrifugal Blowers.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912" t="8147" r="4729" b="9738"/>
          <a:stretch/>
        </p:blipFill>
        <p:spPr>
          <a:xfrm>
            <a:off x="1285852" y="2214554"/>
            <a:ext cx="2896406" cy="28484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0562" y="2071678"/>
            <a:ext cx="4117062" cy="363241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23692" y="1"/>
            <a:ext cx="21709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/>
              <a:t>COUPLINGS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289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20" y="1834864"/>
            <a:ext cx="3214710" cy="26630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1714488"/>
            <a:ext cx="5580130" cy="27109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4282" y="5500702"/>
            <a:ext cx="5008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 smtClean="0"/>
              <a:t>Image taken from Machine Drawing by </a:t>
            </a:r>
            <a:r>
              <a:rPr lang="en-IN" sz="1400" dirty="0" err="1" smtClean="0"/>
              <a:t>Dr.</a:t>
            </a:r>
            <a:r>
              <a:rPr lang="en-IN" sz="1400" dirty="0" smtClean="0"/>
              <a:t> K L </a:t>
            </a:r>
            <a:r>
              <a:rPr lang="en-IN" sz="1400" dirty="0" err="1" smtClean="0"/>
              <a:t>Narayan,Dr</a:t>
            </a:r>
            <a:r>
              <a:rPr lang="en-IN" sz="1400" dirty="0" smtClean="0"/>
              <a:t>. P. </a:t>
            </a:r>
            <a:r>
              <a:rPr lang="en-IN" sz="1400" dirty="0" err="1" smtClean="0"/>
              <a:t>Kannaiah</a:t>
            </a:r>
            <a:r>
              <a:rPr lang="en-IN" sz="1400" dirty="0" smtClean="0"/>
              <a:t>, K. </a:t>
            </a:r>
            <a:r>
              <a:rPr lang="en-IN" sz="1400" dirty="0" err="1" smtClean="0"/>
              <a:t>Venkata</a:t>
            </a:r>
            <a:r>
              <a:rPr lang="en-IN" sz="1400" dirty="0" smtClean="0"/>
              <a:t> Reddy</a:t>
            </a:r>
            <a:endParaRPr lang="en-IN" sz="1400" dirty="0"/>
          </a:p>
        </p:txBody>
      </p:sp>
      <p:sp>
        <p:nvSpPr>
          <p:cNvPr id="8" name="Rectangle 7"/>
          <p:cNvSpPr/>
          <p:nvPr/>
        </p:nvSpPr>
        <p:spPr>
          <a:xfrm>
            <a:off x="3923692" y="1"/>
            <a:ext cx="21709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/>
              <a:t>COUPLINGS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5460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 Universal Coupling (cont..) </a:t>
            </a: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804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628" y="2285992"/>
            <a:ext cx="3286125" cy="32385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7886700" cy="626452"/>
          </a:xfrm>
        </p:spPr>
        <p:txBody>
          <a:bodyPr>
            <a:normAutofit/>
          </a:bodyPr>
          <a:lstStyle/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Oldham Coupling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1357298"/>
            <a:ext cx="8520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It is used to connect two parallel shafts whose axes are at a small distance apart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Power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transmission takes place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between the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shafts, because of the positive connection between the flanges and the central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disc.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85918" y="5201750"/>
            <a:ext cx="2630347" cy="370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Exploded View</a:t>
            </a:r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6000760" y="5286388"/>
            <a:ext cx="2630347" cy="370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Assembled View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285720" y="5572140"/>
            <a:ext cx="41348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dirty="0" smtClean="0"/>
              <a:t>Source</a:t>
            </a:r>
            <a:r>
              <a:rPr lang="en-IN" sz="1000" dirty="0"/>
              <a:t>: </a:t>
            </a:r>
            <a:r>
              <a:rPr lang="en-IN" sz="1000" dirty="0">
                <a:hlinkClick r:id="rId3"/>
              </a:rPr>
              <a:t>https://</a:t>
            </a:r>
            <a:r>
              <a:rPr lang="en-IN" sz="1000" dirty="0" smtClean="0">
                <a:hlinkClick r:id="rId3"/>
              </a:rPr>
              <a:t>www.traceparts.com/en/product/technische-antriebselemente-gmbh-germany-oldham-coupling?CatalogPath=TRACEPARTS%3ATP01003006002&amp;Product=80-13122007-537900</a:t>
            </a:r>
            <a:endParaRPr lang="en-IN" sz="1000" dirty="0" smtClean="0"/>
          </a:p>
          <a:p>
            <a:endParaRPr lang="en-IN" sz="10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3923692" y="1"/>
            <a:ext cx="21709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/>
              <a:t>COUPLINGS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786" t="11128" r="9117"/>
          <a:stretch/>
        </p:blipFill>
        <p:spPr>
          <a:xfrm>
            <a:off x="1571604" y="2857496"/>
            <a:ext cx="2212845" cy="238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628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4" grpId="0"/>
      <p:bldP spid="16" grpId="0"/>
      <p:bldP spid="17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643050"/>
            <a:ext cx="3044114" cy="34130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2" y="1643050"/>
            <a:ext cx="5127812" cy="29421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844" y="5786454"/>
            <a:ext cx="5008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 smtClean="0"/>
              <a:t>Image taken from Machine Drawing by </a:t>
            </a:r>
            <a:r>
              <a:rPr lang="en-IN" sz="1400" dirty="0" err="1" smtClean="0"/>
              <a:t>Dr.</a:t>
            </a:r>
            <a:r>
              <a:rPr lang="en-IN" sz="1400" dirty="0" smtClean="0"/>
              <a:t> K L </a:t>
            </a:r>
            <a:r>
              <a:rPr lang="en-IN" sz="1400" dirty="0" err="1" smtClean="0"/>
              <a:t>Narayan,Dr</a:t>
            </a:r>
            <a:r>
              <a:rPr lang="en-IN" sz="1400" dirty="0" smtClean="0"/>
              <a:t>. P. </a:t>
            </a:r>
            <a:r>
              <a:rPr lang="en-IN" sz="1400" dirty="0" err="1" smtClean="0"/>
              <a:t>Kannaiah</a:t>
            </a:r>
            <a:r>
              <a:rPr lang="en-IN" sz="1400" dirty="0" smtClean="0"/>
              <a:t>, K. </a:t>
            </a:r>
            <a:r>
              <a:rPr lang="en-IN" sz="1400" dirty="0" err="1" smtClean="0"/>
              <a:t>Venkata</a:t>
            </a:r>
            <a:r>
              <a:rPr lang="en-IN" sz="1400" dirty="0" smtClean="0"/>
              <a:t> Reddy</a:t>
            </a:r>
            <a:endParaRPr lang="en-IN" sz="1400" dirty="0"/>
          </a:p>
        </p:txBody>
      </p:sp>
      <p:sp>
        <p:nvSpPr>
          <p:cNvPr id="7" name="Rectangle 6"/>
          <p:cNvSpPr/>
          <p:nvPr/>
        </p:nvSpPr>
        <p:spPr>
          <a:xfrm>
            <a:off x="3923692" y="1"/>
            <a:ext cx="21709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/>
              <a:t>COUPLINGS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7886700" cy="626452"/>
          </a:xfrm>
        </p:spPr>
        <p:txBody>
          <a:bodyPr>
            <a:normAutofit/>
          </a:bodyPr>
          <a:lstStyle/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Oldham Coupling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105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428736"/>
            <a:ext cx="8358246" cy="3643338"/>
          </a:xfrm>
        </p:spPr>
        <p:txBody>
          <a:bodyPr>
            <a:normAutofit/>
          </a:bodyPr>
          <a:lstStyle/>
          <a:p>
            <a:pPr lvl="3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Couplings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3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used to directly transfer rotary motion from one shaft to another</a:t>
            </a:r>
          </a:p>
          <a:p>
            <a:pPr lvl="3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3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Types</a:t>
            </a:r>
          </a:p>
          <a:p>
            <a:pPr lvl="4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Fast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rigid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coupling</a:t>
            </a:r>
          </a:p>
          <a:p>
            <a:pPr lvl="4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Flexible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coupling</a:t>
            </a:r>
          </a:p>
          <a:p>
            <a:pPr lvl="4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Loose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disengaging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(clutch)</a:t>
            </a:r>
          </a:p>
          <a:p>
            <a:pPr lvl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23692" y="1"/>
            <a:ext cx="21709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/>
              <a:t>COUPLINGS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020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8120" y="775100"/>
            <a:ext cx="7886700" cy="626452"/>
          </a:xfrm>
        </p:spPr>
        <p:txBody>
          <a:bodyPr>
            <a:normAutofit/>
          </a:bodyPr>
          <a:lstStyle/>
          <a:p>
            <a:r>
              <a:rPr lang="en-IN" sz="3200" u="sng" dirty="0" smtClean="0"/>
              <a:t>Rigid Coupling</a:t>
            </a:r>
            <a:endParaRPr lang="en-US" sz="3200" u="sng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00034" y="2793551"/>
            <a:ext cx="5151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Types</a:t>
            </a:r>
            <a:endParaRPr lang="en-I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2976" y="3429000"/>
            <a:ext cx="48092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Muff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Coupling</a:t>
            </a:r>
          </a:p>
          <a:p>
            <a:pPr marL="342900" indent="-342900"/>
            <a:endParaRPr lang="en-IN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Flanged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Coupling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28120" y="1747109"/>
            <a:ext cx="89351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Rigid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shaft couplings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used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for connecting shafts having collinear axes</a:t>
            </a:r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23692" y="1"/>
            <a:ext cx="21709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/>
              <a:t>COUPLINGS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924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7886700" cy="62645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Butt muff coupling (rigid type)</a:t>
            </a:r>
          </a:p>
        </p:txBody>
      </p:sp>
      <p:sp>
        <p:nvSpPr>
          <p:cNvPr id="6" name="Rectangle 5"/>
          <p:cNvSpPr/>
          <p:nvPr/>
        </p:nvSpPr>
        <p:spPr>
          <a:xfrm>
            <a:off x="3923692" y="1"/>
            <a:ext cx="21709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/>
              <a:t>COUPLINGS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765" t="26472" r="37613" b="26068"/>
          <a:stretch/>
        </p:blipFill>
        <p:spPr>
          <a:xfrm>
            <a:off x="1000100" y="2571744"/>
            <a:ext cx="2042897" cy="18022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7803" t="21919" r="35076" b="36464"/>
          <a:stretch/>
        </p:blipFill>
        <p:spPr>
          <a:xfrm>
            <a:off x="4214810" y="2000240"/>
            <a:ext cx="4572032" cy="3907893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3286116" y="3214686"/>
            <a:ext cx="842435" cy="452246"/>
          </a:xfrm>
          <a:prstGeom prst="rightArrow">
            <a:avLst>
              <a:gd name="adj1" fmla="val 50000"/>
              <a:gd name="adj2" fmla="val 786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/>
          <p:cNvSpPr txBox="1"/>
          <p:nvPr/>
        </p:nvSpPr>
        <p:spPr>
          <a:xfrm>
            <a:off x="357158" y="5643578"/>
            <a:ext cx="3823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>
                <a:hlinkClick r:id="rId4"/>
              </a:rPr>
              <a:t>https://</a:t>
            </a:r>
            <a:r>
              <a:rPr lang="en-IN" sz="1200" dirty="0" smtClean="0">
                <a:hlinkClick r:id="rId4"/>
              </a:rPr>
              <a:t>grabcad.com/library/butt-muff-coupling-1</a:t>
            </a:r>
            <a:endParaRPr lang="en-IN" sz="1200" dirty="0" smtClean="0"/>
          </a:p>
          <a:p>
            <a:r>
              <a:rPr lang="en-IN" sz="1200" dirty="0" smtClean="0"/>
              <a:t>Machine drawing by K L Narayana, P </a:t>
            </a:r>
            <a:r>
              <a:rPr lang="en-IN" sz="1200" dirty="0" err="1" smtClean="0"/>
              <a:t>kannaiah</a:t>
            </a:r>
            <a:r>
              <a:rPr lang="en-IN" sz="1200" dirty="0" smtClean="0"/>
              <a:t> and V </a:t>
            </a:r>
            <a:r>
              <a:rPr lang="en-IN" sz="1200" dirty="0" err="1" smtClean="0"/>
              <a:t>reddy</a:t>
            </a:r>
            <a:endParaRPr lang="en-IN" sz="1200" dirty="0"/>
          </a:p>
        </p:txBody>
      </p:sp>
      <p:sp>
        <p:nvSpPr>
          <p:cNvPr id="3" name="Rectangle 2"/>
          <p:cNvSpPr/>
          <p:nvPr/>
        </p:nvSpPr>
        <p:spPr>
          <a:xfrm>
            <a:off x="165808" y="1428736"/>
            <a:ext cx="83352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ends of the two shafts to be coupled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butt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against each other, with the sleeve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keyed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them</a:t>
            </a:r>
          </a:p>
        </p:txBody>
      </p:sp>
    </p:spTree>
    <p:extLst>
      <p:ext uri="{BB962C8B-B14F-4D97-AF65-F5344CB8AC3E}">
        <p14:creationId xmlns:p14="http://schemas.microsoft.com/office/powerpoint/2010/main" xmlns="" val="96698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 animBg="1"/>
      <p:bldP spid="9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8841" t="23495" r="36087" b="39404"/>
          <a:stretch/>
        </p:blipFill>
        <p:spPr>
          <a:xfrm>
            <a:off x="5214942" y="1071546"/>
            <a:ext cx="3438940" cy="381662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72618" y="849757"/>
            <a:ext cx="7886700" cy="626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Half-lap muff coupling (rigid type)</a:t>
            </a:r>
          </a:p>
        </p:txBody>
      </p:sp>
      <p:sp>
        <p:nvSpPr>
          <p:cNvPr id="6" name="Rectangle 5"/>
          <p:cNvSpPr/>
          <p:nvPr/>
        </p:nvSpPr>
        <p:spPr>
          <a:xfrm>
            <a:off x="3923692" y="1"/>
            <a:ext cx="21709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/>
              <a:t>COUPLINGS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6143644"/>
            <a:ext cx="3823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>
                <a:hlinkClick r:id="rId3"/>
              </a:rPr>
              <a:t>https://</a:t>
            </a:r>
            <a:r>
              <a:rPr lang="en-IN" sz="1200" dirty="0" smtClean="0">
                <a:hlinkClick r:id="rId3"/>
              </a:rPr>
              <a:t>grabcad.com/library/half-lap-muff-coupling</a:t>
            </a:r>
            <a:endParaRPr lang="en-IN" sz="1200" dirty="0" smtClean="0"/>
          </a:p>
          <a:p>
            <a:r>
              <a:rPr lang="en-IN" sz="1200" dirty="0" smtClean="0"/>
              <a:t>Machine drawing by K L Narayana, P </a:t>
            </a:r>
            <a:r>
              <a:rPr lang="en-IN" sz="1200" dirty="0" err="1" smtClean="0"/>
              <a:t>kannaiah</a:t>
            </a:r>
            <a:r>
              <a:rPr lang="en-IN" sz="1200" dirty="0" smtClean="0"/>
              <a:t> and V </a:t>
            </a:r>
            <a:r>
              <a:rPr lang="en-IN" sz="1200" dirty="0" err="1" smtClean="0"/>
              <a:t>reddy</a:t>
            </a:r>
            <a:endParaRPr lang="en-IN" sz="1200" dirty="0"/>
          </a:p>
        </p:txBody>
      </p:sp>
      <p:sp>
        <p:nvSpPr>
          <p:cNvPr id="9" name="Right Arrow 8"/>
          <p:cNvSpPr/>
          <p:nvPr/>
        </p:nvSpPr>
        <p:spPr>
          <a:xfrm>
            <a:off x="3786182" y="2500306"/>
            <a:ext cx="1181862" cy="484632"/>
          </a:xfrm>
          <a:prstGeom prst="rightArrow">
            <a:avLst>
              <a:gd name="adj1" fmla="val 50000"/>
              <a:gd name="adj2" fmla="val 746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57" t="15654" r="10001" b="21308"/>
          <a:stretch/>
        </p:blipFill>
        <p:spPr>
          <a:xfrm>
            <a:off x="642910" y="1500174"/>
            <a:ext cx="2977830" cy="2308628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0" y="4143380"/>
            <a:ext cx="5849171" cy="20002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The taper in the shaft ends prevent them from axially separating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Good for situations involving large axial loads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817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 animBg="1"/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7886700" cy="626452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Split muff coupling (rigid type)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20" y="3357562"/>
            <a:ext cx="2610358" cy="26069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23" t="16297" r="2345" b="27078"/>
          <a:stretch/>
        </p:blipFill>
        <p:spPr>
          <a:xfrm>
            <a:off x="4071934" y="3143248"/>
            <a:ext cx="4429029" cy="2628000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2714612" y="4286256"/>
            <a:ext cx="118186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TextBox 14"/>
          <p:cNvSpPr txBox="1"/>
          <p:nvPr/>
        </p:nvSpPr>
        <p:spPr>
          <a:xfrm>
            <a:off x="285720" y="6000768"/>
            <a:ext cx="5492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 smtClean="0">
                <a:hlinkClick r:id="rId4"/>
              </a:rPr>
              <a:t>https://www.stlfinder.com/model/split-muff-coupling-52587/1964005</a:t>
            </a:r>
            <a:endParaRPr lang="en-IN" sz="1200" dirty="0" smtClean="0"/>
          </a:p>
          <a:p>
            <a:r>
              <a:rPr lang="en-IN" sz="1200" dirty="0" smtClean="0">
                <a:hlinkClick r:id="rId5"/>
              </a:rPr>
              <a:t>https://www.learnpick.in/prime/documents/ppts/details/167/design-shaft-couplings</a:t>
            </a:r>
            <a:endParaRPr lang="en-IN" sz="1200" dirty="0" smtClean="0"/>
          </a:p>
          <a:p>
            <a:endParaRPr lang="en-IN" sz="1200" dirty="0"/>
          </a:p>
        </p:txBody>
      </p:sp>
      <p:sp>
        <p:nvSpPr>
          <p:cNvPr id="17" name="Rectangle 16"/>
          <p:cNvSpPr/>
          <p:nvPr/>
        </p:nvSpPr>
        <p:spPr>
          <a:xfrm>
            <a:off x="3923692" y="1"/>
            <a:ext cx="21709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/>
              <a:t>COUPLINGS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70260" y="1150459"/>
            <a:ext cx="8706261" cy="227420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muff is made in two semi-cylindrical halves joined together by bolts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Keys are placed in position then the muff is assembled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Torque is transmitted by key as well as by clamping friction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Used in heavy duty applications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564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15" grpId="0"/>
      <p:bldP spid="17" grpId="0"/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5572140"/>
            <a:ext cx="5175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>
                <a:hlinkClick r:id="rId2"/>
              </a:rPr>
              <a:t>http://</a:t>
            </a:r>
            <a:r>
              <a:rPr lang="en-IN" sz="1200" dirty="0" smtClean="0">
                <a:hlinkClick r:id="rId2"/>
              </a:rPr>
              <a:t>marineengineersblogs.blogspot.com/2013/06/types-of-coupling_17.html</a:t>
            </a:r>
            <a:endParaRPr lang="en-IN" sz="1200" dirty="0" smtClean="0"/>
          </a:p>
          <a:p>
            <a:r>
              <a:rPr lang="en-IN" sz="1200" dirty="0"/>
              <a:t>Machine drawing by K L Narayana, P </a:t>
            </a:r>
            <a:r>
              <a:rPr lang="en-IN" sz="1200" dirty="0" err="1"/>
              <a:t>kannaiah</a:t>
            </a:r>
            <a:r>
              <a:rPr lang="en-IN" sz="1200" dirty="0"/>
              <a:t> and V </a:t>
            </a:r>
            <a:r>
              <a:rPr lang="en-IN" sz="1200" dirty="0" err="1" smtClean="0"/>
              <a:t>reddy</a:t>
            </a:r>
            <a:endParaRPr lang="en-IN" sz="12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72618" y="849757"/>
            <a:ext cx="7886700" cy="62645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Flanged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coupling (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rigid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type)</a:t>
            </a:r>
          </a:p>
        </p:txBody>
      </p:sp>
      <p:sp>
        <p:nvSpPr>
          <p:cNvPr id="7" name="Rectangle 6"/>
          <p:cNvSpPr/>
          <p:nvPr/>
        </p:nvSpPr>
        <p:spPr>
          <a:xfrm>
            <a:off x="3923692" y="1"/>
            <a:ext cx="21709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/>
              <a:t>COUPLINGS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l="3363" r="5044"/>
          <a:stretch>
            <a:fillRect/>
          </a:stretch>
        </p:blipFill>
        <p:spPr bwMode="auto">
          <a:xfrm>
            <a:off x="4000496" y="2357430"/>
            <a:ext cx="2524626" cy="2915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 r="7328"/>
          <a:stretch>
            <a:fillRect/>
          </a:stretch>
        </p:blipFill>
        <p:spPr bwMode="auto">
          <a:xfrm>
            <a:off x="6572264" y="2214554"/>
            <a:ext cx="2472145" cy="3013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05942" y="2722960"/>
            <a:ext cx="3095950" cy="2650642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3214678" y="3571876"/>
            <a:ext cx="901876" cy="4457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 12"/>
          <p:cNvSpPr/>
          <p:nvPr/>
        </p:nvSpPr>
        <p:spPr>
          <a:xfrm>
            <a:off x="285720" y="1520399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Flanges are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either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fit or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provided at the ends of shafts.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They are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fastened together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through a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number of bolts and nuts.</a:t>
            </a: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460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2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0276" y="775100"/>
            <a:ext cx="7886700" cy="626452"/>
          </a:xfrm>
        </p:spPr>
        <p:txBody>
          <a:bodyPr>
            <a:normAutofit/>
          </a:bodyPr>
          <a:lstStyle/>
          <a:p>
            <a:r>
              <a:rPr lang="en-IN" sz="2400" u="sng" dirty="0" smtClean="0">
                <a:latin typeface="Times New Roman" pitchFamily="18" charset="0"/>
                <a:cs typeface="Times New Roman" pitchFamily="18" charset="0"/>
              </a:rPr>
              <a:t>Flexible Coupling</a:t>
            </a:r>
            <a:endParaRPr lang="en-US" sz="2400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1818" y="2793551"/>
            <a:ext cx="5451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Types</a:t>
            </a: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3571876"/>
            <a:ext cx="48092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Bushed Pin Type Flanged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Coupling</a:t>
            </a:r>
          </a:p>
          <a:p>
            <a:pPr marL="342900" indent="-34290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Compression Coupling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280276" y="1747109"/>
            <a:ext cx="89351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These permit relative rotation or variation in the alignment of shaft axes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within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certain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limits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23692" y="1"/>
            <a:ext cx="21709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/>
              <a:t>COUPLINGS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196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1" y="2428868"/>
            <a:ext cx="5458953" cy="3357586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2844" y="666877"/>
            <a:ext cx="7886700" cy="62645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Bushed Pin Type Flanged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Coupling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Flexible type)</a:t>
            </a:r>
          </a:p>
        </p:txBody>
      </p:sp>
      <p:sp>
        <p:nvSpPr>
          <p:cNvPr id="6" name="Rectangle 5"/>
          <p:cNvSpPr/>
          <p:nvPr/>
        </p:nvSpPr>
        <p:spPr>
          <a:xfrm>
            <a:off x="3923692" y="9145"/>
            <a:ext cx="21709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/>
              <a:t>COUPLINGS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8184" y="1293329"/>
            <a:ext cx="8520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Modified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version of a protected flanged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coupling</a:t>
            </a:r>
          </a:p>
          <a:p>
            <a:pPr marL="285750" indent="-28575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flexible medium takes care of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misalignment and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acts as a shock absorber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Used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to connect prime mover or an electric motor and a centrifugal pump.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720" y="5857892"/>
            <a:ext cx="5008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 smtClean="0"/>
              <a:t>Image taken from Machine Drawing by </a:t>
            </a:r>
            <a:r>
              <a:rPr lang="en-IN" sz="1400" dirty="0" err="1" smtClean="0"/>
              <a:t>Dr.</a:t>
            </a:r>
            <a:r>
              <a:rPr lang="en-IN" sz="1400" dirty="0" smtClean="0"/>
              <a:t> K L </a:t>
            </a:r>
            <a:r>
              <a:rPr lang="en-IN" sz="1400" dirty="0" err="1" smtClean="0"/>
              <a:t>Narayan,Dr</a:t>
            </a:r>
            <a:r>
              <a:rPr lang="en-IN" sz="1400" dirty="0" smtClean="0"/>
              <a:t>. P. </a:t>
            </a:r>
            <a:r>
              <a:rPr lang="en-IN" sz="1400" dirty="0" err="1" smtClean="0"/>
              <a:t>Kannaiah</a:t>
            </a:r>
            <a:r>
              <a:rPr lang="en-IN" sz="1400" dirty="0" smtClean="0"/>
              <a:t>, K. </a:t>
            </a:r>
            <a:r>
              <a:rPr lang="en-IN" sz="1400" dirty="0" err="1" smtClean="0"/>
              <a:t>Venkata</a:t>
            </a:r>
            <a:r>
              <a:rPr lang="en-IN" sz="1400" dirty="0" smtClean="0"/>
              <a:t> Reddy</a:t>
            </a:r>
            <a:endParaRPr lang="en-IN" sz="1400" dirty="0"/>
          </a:p>
        </p:txBody>
      </p:sp>
    </p:spTree>
    <p:extLst>
      <p:ext uri="{BB962C8B-B14F-4D97-AF65-F5344CB8AC3E}">
        <p14:creationId xmlns:p14="http://schemas.microsoft.com/office/powerpoint/2010/main" xmlns="" val="326436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3326</TotalTime>
  <Words>712</Words>
  <Application>Microsoft Office PowerPoint</Application>
  <PresentationFormat>On-screen Show (4:3)</PresentationFormat>
  <Paragraphs>117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ME 251</vt:lpstr>
      <vt:lpstr>Slide 2</vt:lpstr>
      <vt:lpstr>Rigid Coupling</vt:lpstr>
      <vt:lpstr>Butt muff coupling (rigid type)</vt:lpstr>
      <vt:lpstr>Slide 5</vt:lpstr>
      <vt:lpstr>Split muff coupling (rigid type)</vt:lpstr>
      <vt:lpstr>Flanged coupling (rigid type)</vt:lpstr>
      <vt:lpstr>Flexible Coupling</vt:lpstr>
      <vt:lpstr>Bushed Pin Type Flanged Coupling (Flexible type)</vt:lpstr>
      <vt:lpstr>Compression Coupling (Flexible type)</vt:lpstr>
      <vt:lpstr>Disengaging Coupling</vt:lpstr>
      <vt:lpstr>Claw coupling (clutch type)</vt:lpstr>
      <vt:lpstr>Conical Friction coupling (clutch type)</vt:lpstr>
      <vt:lpstr>Non Aligned Couplings</vt:lpstr>
      <vt:lpstr>Universal Coupling (Hooke’s Joint)</vt:lpstr>
      <vt:lpstr>Slide 16</vt:lpstr>
      <vt:lpstr>Oldham Coupling</vt:lpstr>
      <vt:lpstr>Oldham Coupling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 101 Think and Analyze</dc:title>
  <dc:creator>Saxena Anupan</dc:creator>
  <cp:lastModifiedBy>admin</cp:lastModifiedBy>
  <cp:revision>466</cp:revision>
  <dcterms:created xsi:type="dcterms:W3CDTF">2012-07-31T10:12:40Z</dcterms:created>
  <dcterms:modified xsi:type="dcterms:W3CDTF">2018-06-10T10:42:03Z</dcterms:modified>
</cp:coreProperties>
</file>