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70" r:id="rId3"/>
    <p:sldId id="265" r:id="rId4"/>
    <p:sldId id="267" r:id="rId5"/>
    <p:sldId id="279" r:id="rId6"/>
    <p:sldId id="280" r:id="rId7"/>
    <p:sldId id="282" r:id="rId8"/>
    <p:sldId id="281" r:id="rId9"/>
    <p:sldId id="283" r:id="rId10"/>
    <p:sldId id="284" r:id="rId11"/>
    <p:sldId id="285" r:id="rId12"/>
    <p:sldId id="287" r:id="rId13"/>
    <p:sldId id="286" r:id="rId14"/>
    <p:sldId id="288" r:id="rId15"/>
    <p:sldId id="276"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70" d="100"/>
          <a:sy n="70" d="100"/>
        </p:scale>
        <p:origin x="-1160" y="-68"/>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9DC4A-91D9-44AC-945D-F5447596D82D}" type="datetimeFigureOut">
              <a:rPr lang="en-US" smtClean="0"/>
              <a:pPr/>
              <a:t>21-Nov-13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08A6E-B4F2-42D4-B1B8-FA4AB930AE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Transcription_facto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lasses.biology.ucsd.edu/bicd130.SU207/documents/Lecture5DifGeneExpression.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employees.csbsju.edu/hjakubowski/classes/ch331/bind/olbindtransciption.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http://en.wikipedia.org/wiki/Transcription_factor</a:t>
            </a:r>
            <a:endParaRPr lang="en-US" dirty="0"/>
          </a:p>
        </p:txBody>
      </p:sp>
      <p:sp>
        <p:nvSpPr>
          <p:cNvPr id="4" name="Slide Number Placeholder 3"/>
          <p:cNvSpPr>
            <a:spLocks noGrp="1"/>
          </p:cNvSpPr>
          <p:nvPr>
            <p:ph type="sldNum" sz="quarter" idx="10"/>
          </p:nvPr>
        </p:nvSpPr>
        <p:spPr/>
        <p:txBody>
          <a:bodyPr/>
          <a:lstStyle/>
          <a:p>
            <a:fld id="{92908A6E-B4F2-42D4-B1B8-FA4AB930AE7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http://classes.biology.ucsd.edu/bicd130.SU207/documents/Lecture5DifGeneExpression.pdf</a:t>
            </a:r>
            <a:endParaRPr lang="en-US" dirty="0" smtClean="0"/>
          </a:p>
          <a:p>
            <a:r>
              <a:rPr lang="en-US" dirty="0" smtClean="0">
                <a:hlinkClick r:id="rId4"/>
              </a:rPr>
              <a:t>http://employees.csbsju.edu/hjakubowski/classes/ch331/bind/olbindtransciption.html</a:t>
            </a:r>
            <a:endParaRPr lang="en-US" dirty="0" smtClean="0"/>
          </a:p>
          <a:p>
            <a:endParaRPr lang="en-US" dirty="0"/>
          </a:p>
        </p:txBody>
      </p:sp>
      <p:sp>
        <p:nvSpPr>
          <p:cNvPr id="4" name="Slide Number Placeholder 3"/>
          <p:cNvSpPr>
            <a:spLocks noGrp="1"/>
          </p:cNvSpPr>
          <p:nvPr>
            <p:ph type="sldNum" sz="quarter" idx="10"/>
          </p:nvPr>
        </p:nvSpPr>
        <p:spPr/>
        <p:txBody>
          <a:bodyPr/>
          <a:lstStyle/>
          <a:p>
            <a:fld id="{92908A6E-B4F2-42D4-B1B8-FA4AB930AE77}"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F45DBCD-0681-40F1-AA98-D9C3E3DD2C70}" type="datetimeFigureOut">
              <a:rPr lang="en-US" smtClean="0"/>
              <a:pPr/>
              <a:t>21-Nov-13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F78B46F-6B57-479F-AEFA-8E044F0CF260}"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5DBCD-0681-40F1-AA98-D9C3E3DD2C70}"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5DBCD-0681-40F1-AA98-D9C3E3DD2C70}"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5DBCD-0681-40F1-AA98-D9C3E3DD2C70}"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5DBCD-0681-40F1-AA98-D9C3E3DD2C70}" type="datetimeFigureOut">
              <a:rPr lang="en-US" smtClean="0"/>
              <a:pPr/>
              <a:t>21-Nov-13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F45DBCD-0681-40F1-AA98-D9C3E3DD2C70}" type="datetimeFigureOut">
              <a:rPr lang="en-US" smtClean="0"/>
              <a:pPr/>
              <a:t>21-Nov-13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8B46F-6B57-479F-AEFA-8E044F0CF260}"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45DBCD-0681-40F1-AA98-D9C3E3DD2C70}" type="datetimeFigureOut">
              <a:rPr lang="en-US" smtClean="0"/>
              <a:pPr/>
              <a:t>21-Nov-13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5DBCD-0681-40F1-AA98-D9C3E3DD2C70}" type="datetimeFigureOut">
              <a:rPr lang="en-US" smtClean="0"/>
              <a:pPr/>
              <a:t>21-Nov-13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5DBCD-0681-40F1-AA98-D9C3E3DD2C70}" type="datetimeFigureOut">
              <a:rPr lang="en-US" smtClean="0"/>
              <a:pPr/>
              <a:t>21-Nov-13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F45DBCD-0681-40F1-AA98-D9C3E3DD2C70}" type="datetimeFigureOut">
              <a:rPr lang="en-US" smtClean="0"/>
              <a:pPr/>
              <a:t>21-Nov-13</a:t>
            </a:fld>
            <a:endParaRPr lang="en-US"/>
          </a:p>
        </p:txBody>
      </p:sp>
      <p:sp>
        <p:nvSpPr>
          <p:cNvPr id="7" name="Slide Number Placeholder 6"/>
          <p:cNvSpPr>
            <a:spLocks noGrp="1"/>
          </p:cNvSpPr>
          <p:nvPr>
            <p:ph type="sldNum" sz="quarter" idx="12"/>
          </p:nvPr>
        </p:nvSpPr>
        <p:spPr/>
        <p:txBody>
          <a:bodyPr/>
          <a:lstStyle/>
          <a:p>
            <a:fld id="{8F78B46F-6B57-479F-AEFA-8E044F0CF26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5DBCD-0681-40F1-AA98-D9C3E3DD2C70}" type="datetimeFigureOut">
              <a:rPr lang="en-US" smtClean="0"/>
              <a:pPr/>
              <a:t>21-Nov-13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F78B46F-6B57-479F-AEFA-8E044F0CF2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F45DBCD-0681-40F1-AA98-D9C3E3DD2C70}" type="datetimeFigureOut">
              <a:rPr lang="en-US" smtClean="0"/>
              <a:pPr/>
              <a:t>21-Nov-13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F78B46F-6B57-479F-AEFA-8E044F0CF2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Predicting Enhancers in Co-Expressed Genes</a:t>
            </a:r>
            <a:endParaRPr lang="en-US" dirty="0"/>
          </a:p>
        </p:txBody>
      </p:sp>
      <p:sp>
        <p:nvSpPr>
          <p:cNvPr id="3" name="Subtitle 2"/>
          <p:cNvSpPr>
            <a:spLocks noGrp="1"/>
          </p:cNvSpPr>
          <p:nvPr>
            <p:ph type="subTitle" idx="1"/>
          </p:nvPr>
        </p:nvSpPr>
        <p:spPr/>
        <p:txBody>
          <a:bodyPr>
            <a:normAutofit/>
          </a:bodyPr>
          <a:lstStyle/>
          <a:p>
            <a:r>
              <a:rPr lang="en-US" dirty="0" err="1" smtClean="0"/>
              <a:t>Harshit</a:t>
            </a:r>
            <a:r>
              <a:rPr lang="en-US" dirty="0" smtClean="0"/>
              <a:t> </a:t>
            </a:r>
            <a:r>
              <a:rPr lang="en-US" dirty="0" err="1" smtClean="0"/>
              <a:t>Maheshwari</a:t>
            </a:r>
            <a:endParaRPr lang="en-US" dirty="0" smtClean="0"/>
          </a:p>
          <a:p>
            <a:r>
              <a:rPr lang="en-US" dirty="0" err="1" smtClean="0"/>
              <a:t>Prabhat</a:t>
            </a:r>
            <a:r>
              <a:rPr lang="en-US" dirty="0" smtClean="0"/>
              <a:t> </a:t>
            </a:r>
            <a:r>
              <a:rPr lang="en-US" dirty="0" err="1" smtClean="0"/>
              <a:t>Pandey</a:t>
            </a:r>
            <a:endParaRPr lang="en-US" dirty="0" smtClean="0"/>
          </a:p>
        </p:txBody>
      </p:sp>
    </p:spTree>
    <p:extLst>
      <p:ext uri="{BB962C8B-B14F-4D97-AF65-F5344CB8AC3E}">
        <p14:creationId xmlns="" xmlns:p14="http://schemas.microsoft.com/office/powerpoint/2010/main" val="4166406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lstStyle/>
          <a:p>
            <a:r>
              <a:rPr lang="en-US" dirty="0" smtClean="0"/>
              <a:t>Clustering of TFBS(</a:t>
            </a:r>
            <a:r>
              <a:rPr lang="en-US" dirty="0" err="1" smtClean="0"/>
              <a:t>contd</a:t>
            </a:r>
            <a:r>
              <a:rPr lang="en-US" dirty="0" smtClean="0"/>
              <a:t>)	</a:t>
            </a:r>
            <a:endParaRPr lang="en-US" dirty="0"/>
          </a:p>
        </p:txBody>
      </p:sp>
      <p:sp>
        <p:nvSpPr>
          <p:cNvPr id="3" name="Content Placeholder 2"/>
          <p:cNvSpPr>
            <a:spLocks noGrp="1"/>
          </p:cNvSpPr>
          <p:nvPr>
            <p:ph idx="1"/>
          </p:nvPr>
        </p:nvSpPr>
        <p:spPr>
          <a:xfrm>
            <a:off x="1066800" y="1981200"/>
            <a:ext cx="6754009" cy="4267200"/>
          </a:xfrm>
        </p:spPr>
        <p:txBody>
          <a:bodyPr>
            <a:normAutofit fontScale="77500" lnSpcReduction="20000"/>
          </a:bodyPr>
          <a:lstStyle/>
          <a:p>
            <a:r>
              <a:rPr lang="en-US" b="1" dirty="0" err="1" smtClean="0"/>
              <a:t>Trie</a:t>
            </a:r>
            <a:r>
              <a:rPr lang="en-US" b="1" dirty="0" smtClean="0"/>
              <a:t>-Based Approach</a:t>
            </a:r>
          </a:p>
          <a:p>
            <a:pPr>
              <a:buNone/>
            </a:pPr>
            <a:endParaRPr lang="en-US" b="1" dirty="0" smtClean="0"/>
          </a:p>
          <a:p>
            <a:pPr lvl="1"/>
            <a:r>
              <a:rPr lang="en-US" dirty="0" smtClean="0"/>
              <a:t>All clusters with number of TFBSs greater than a threshold(MINTFBS) is generated such that the distance between far-end TFBSs are not greater than maximum length allowed.</a:t>
            </a:r>
          </a:p>
          <a:p>
            <a:pPr lvl="1">
              <a:buNone/>
            </a:pPr>
            <a:endParaRPr lang="en-US" dirty="0" smtClean="0"/>
          </a:p>
          <a:p>
            <a:pPr lvl="1"/>
            <a:r>
              <a:rPr lang="en-US" dirty="0" smtClean="0"/>
              <a:t>It starts with pairing up each of the TFBSs to both its </a:t>
            </a:r>
            <a:r>
              <a:rPr lang="en-US" dirty="0" err="1" smtClean="0"/>
              <a:t>neighbours</a:t>
            </a:r>
            <a:r>
              <a:rPr lang="en-US" dirty="0" smtClean="0"/>
              <a:t>. In the next iteration, the pairs are paired to both their </a:t>
            </a:r>
            <a:r>
              <a:rPr lang="en-US" dirty="0" err="1" smtClean="0"/>
              <a:t>neighbouring</a:t>
            </a:r>
            <a:r>
              <a:rPr lang="en-US" dirty="0" smtClean="0"/>
              <a:t> pairs and so on. The process builds up a </a:t>
            </a:r>
            <a:r>
              <a:rPr lang="en-US" dirty="0" err="1" smtClean="0"/>
              <a:t>trie</a:t>
            </a:r>
            <a:r>
              <a:rPr lang="en-US" dirty="0" smtClean="0"/>
              <a:t> in a bottom-up way. </a:t>
            </a:r>
          </a:p>
          <a:p>
            <a:pPr lvl="1">
              <a:buNone/>
            </a:pPr>
            <a:endParaRPr lang="en-US" dirty="0" smtClean="0"/>
          </a:p>
          <a:p>
            <a:pPr lvl="1"/>
            <a:r>
              <a:rPr lang="en-US" dirty="0" smtClean="0"/>
              <a:t>During the process the clustered TFBSs that satisfy clustering criteria are added to the potential enhancers list and the clusters in which distance between farthest TFBSs cross the MAXLENGTH are discarded from clustering process.</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r>
              <a:rPr lang="en-US" dirty="0" smtClean="0"/>
              <a:t>Filtering Step</a:t>
            </a:r>
            <a:endParaRPr lang="en-US" dirty="0"/>
          </a:p>
        </p:txBody>
      </p:sp>
      <p:sp>
        <p:nvSpPr>
          <p:cNvPr id="3" name="Content Placeholder 2"/>
          <p:cNvSpPr>
            <a:spLocks noGrp="1"/>
          </p:cNvSpPr>
          <p:nvPr>
            <p:ph idx="1"/>
          </p:nvPr>
        </p:nvSpPr>
        <p:spPr>
          <a:xfrm>
            <a:off x="990600" y="2323652"/>
            <a:ext cx="6830209" cy="3772348"/>
          </a:xfrm>
        </p:spPr>
        <p:txBody>
          <a:bodyPr>
            <a:normAutofit fontScale="92500"/>
          </a:bodyPr>
          <a:lstStyle/>
          <a:p>
            <a:r>
              <a:rPr lang="en-IN" sz="2600" dirty="0" smtClean="0"/>
              <a:t>Studies have found that co-expressed genes are more likely to contain shared enhancers.</a:t>
            </a:r>
          </a:p>
          <a:p>
            <a:r>
              <a:rPr lang="en-IN" sz="2600" dirty="0" smtClean="0"/>
              <a:t>So, if an enhancer is present in most of the co-expressed genes, it has high probability of actually being an enhancer.</a:t>
            </a:r>
          </a:p>
          <a:p>
            <a:r>
              <a:rPr lang="en-US" sz="2600" dirty="0" smtClean="0"/>
              <a:t>As the previous steps are error-prone, we don’t do an exact match, but based on the following score:</a:t>
            </a:r>
            <a:endParaRPr lang="en-IN" sz="2600" dirty="0" smtClean="0"/>
          </a:p>
          <a:p>
            <a:endParaRPr lang="en-IN" dirty="0" smtClean="0"/>
          </a:p>
          <a:p>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1143000"/>
          </a:xfrm>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Enhancers validation require a </a:t>
            </a:r>
            <a:r>
              <a:rPr lang="en-US" dirty="0" err="1" smtClean="0"/>
              <a:t>ChIP-seq</a:t>
            </a:r>
            <a:r>
              <a:rPr lang="en-US" dirty="0" smtClean="0"/>
              <a:t> based experiments.</a:t>
            </a:r>
          </a:p>
          <a:p>
            <a:r>
              <a:rPr lang="en-US" dirty="0" err="1" smtClean="0"/>
              <a:t>RedFly</a:t>
            </a:r>
            <a:r>
              <a:rPr lang="en-US" dirty="0" smtClean="0"/>
              <a:t> is a database of </a:t>
            </a:r>
            <a:r>
              <a:rPr lang="en-US" dirty="0" err="1" smtClean="0"/>
              <a:t>cis</a:t>
            </a:r>
            <a:r>
              <a:rPr lang="en-US" dirty="0" smtClean="0"/>
              <a:t>-regulatory modules of </a:t>
            </a:r>
            <a:r>
              <a:rPr lang="en-US" i="1" dirty="0" smtClean="0"/>
              <a:t>Drosophila </a:t>
            </a:r>
            <a:r>
              <a:rPr lang="en-US" i="1" dirty="0" err="1" smtClean="0"/>
              <a:t>Melanogaster’s</a:t>
            </a:r>
            <a:r>
              <a:rPr lang="en-US" i="1" dirty="0" smtClean="0"/>
              <a:t> </a:t>
            </a:r>
            <a:r>
              <a:rPr lang="en-US" dirty="0" smtClean="0"/>
              <a:t>genes reported in biological research papers.</a:t>
            </a:r>
          </a:p>
          <a:p>
            <a:r>
              <a:rPr lang="en-US" dirty="0" smtClean="0"/>
              <a:t>Validation on above step won’t capture correctness of filtering step.</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1143000"/>
          </a:xfrm>
        </p:spPr>
        <p:txBody>
          <a:bodyPr/>
          <a:lstStyle/>
          <a:p>
            <a:r>
              <a:rPr lang="en-US" dirty="0" smtClean="0"/>
              <a:t>Results (</a:t>
            </a:r>
            <a:r>
              <a:rPr lang="en-US" dirty="0" err="1" smtClean="0"/>
              <a:t>contd</a:t>
            </a:r>
            <a:r>
              <a:rPr lang="en-US" dirty="0" smtClean="0"/>
              <a:t>…)</a:t>
            </a:r>
            <a:endParaRPr lang="en-US" dirty="0"/>
          </a:p>
        </p:txBody>
      </p:sp>
      <p:graphicFrame>
        <p:nvGraphicFramePr>
          <p:cNvPr id="4" name="Content Placeholder 3"/>
          <p:cNvGraphicFramePr>
            <a:graphicFrameLocks noGrp="1"/>
          </p:cNvGraphicFramePr>
          <p:nvPr>
            <p:ph idx="1"/>
          </p:nvPr>
        </p:nvGraphicFramePr>
        <p:xfrm>
          <a:off x="914400" y="2286000"/>
          <a:ext cx="7467601" cy="3749040"/>
        </p:xfrm>
        <a:graphic>
          <a:graphicData uri="http://schemas.openxmlformats.org/drawingml/2006/table">
            <a:tbl>
              <a:tblPr firstRow="1" bandRow="1">
                <a:tableStyleId>{5C22544A-7EE6-4342-B048-85BDC9FD1C3A}</a:tableStyleId>
              </a:tblPr>
              <a:tblGrid>
                <a:gridCol w="905164"/>
                <a:gridCol w="1357746"/>
                <a:gridCol w="1885758"/>
                <a:gridCol w="1825413"/>
                <a:gridCol w="1493520"/>
              </a:tblGrid>
              <a:tr h="1027981">
                <a:tc>
                  <a:txBody>
                    <a:bodyPr/>
                    <a:lstStyle/>
                    <a:p>
                      <a:r>
                        <a:rPr lang="en-US" dirty="0" smtClean="0"/>
                        <a:t>Gene</a:t>
                      </a:r>
                      <a:endParaRPr lang="en-US" dirty="0"/>
                    </a:p>
                  </a:txBody>
                  <a:tcPr/>
                </a:tc>
                <a:tc>
                  <a:txBody>
                    <a:bodyPr/>
                    <a:lstStyle/>
                    <a:p>
                      <a:r>
                        <a:rPr lang="en-US" dirty="0" smtClean="0"/>
                        <a:t>No. of </a:t>
                      </a:r>
                      <a:r>
                        <a:rPr lang="en-US" dirty="0" err="1" smtClean="0"/>
                        <a:t>Enhacers</a:t>
                      </a:r>
                      <a:r>
                        <a:rPr lang="en-US" dirty="0" smtClean="0"/>
                        <a:t> predicted</a:t>
                      </a:r>
                      <a:endParaRPr lang="en-US" dirty="0"/>
                    </a:p>
                  </a:txBody>
                  <a:tcPr/>
                </a:tc>
                <a:tc>
                  <a:txBody>
                    <a:bodyPr/>
                    <a:lstStyle/>
                    <a:p>
                      <a:r>
                        <a:rPr lang="en-US" dirty="0" smtClean="0"/>
                        <a:t>No. of Enhancers matched with </a:t>
                      </a:r>
                      <a:r>
                        <a:rPr lang="en-US" dirty="0" err="1" smtClean="0"/>
                        <a:t>RedFly</a:t>
                      </a:r>
                      <a:r>
                        <a:rPr lang="en-US"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of Enhancers not matched with </a:t>
                      </a:r>
                      <a:r>
                        <a:rPr lang="en-US" dirty="0" err="1" smtClean="0"/>
                        <a:t>RedFly</a:t>
                      </a:r>
                      <a:r>
                        <a:rPr lang="en-US"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a:t>
                      </a:r>
                      <a:r>
                        <a:rPr lang="en-US" baseline="0" dirty="0" smtClean="0"/>
                        <a:t> of True Negatives</a:t>
                      </a:r>
                      <a:endParaRPr lang="en-US" dirty="0" smtClean="0"/>
                    </a:p>
                    <a:p>
                      <a:endParaRPr lang="en-US" dirty="0"/>
                    </a:p>
                  </a:txBody>
                  <a:tcPr/>
                </a:tc>
              </a:tr>
              <a:tr h="316302">
                <a:tc>
                  <a:txBody>
                    <a:bodyPr/>
                    <a:lstStyle/>
                    <a:p>
                      <a:r>
                        <a:rPr lang="en-US" dirty="0" smtClean="0"/>
                        <a:t>DPP</a:t>
                      </a:r>
                      <a:endParaRPr lang="en-US" dirty="0"/>
                    </a:p>
                  </a:txBody>
                  <a:tcPr/>
                </a:tc>
                <a:tc>
                  <a:txBody>
                    <a:bodyPr/>
                    <a:lstStyle/>
                    <a:p>
                      <a:r>
                        <a:rPr lang="en-US" dirty="0" smtClean="0"/>
                        <a:t>9</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r>
              <a:tr h="316302">
                <a:tc>
                  <a:txBody>
                    <a:bodyPr/>
                    <a:lstStyle/>
                    <a:p>
                      <a:r>
                        <a:rPr lang="en-US" dirty="0" smtClean="0"/>
                        <a:t>HOE-I</a:t>
                      </a:r>
                      <a:endParaRPr lang="en-US" dirty="0"/>
                    </a:p>
                  </a:txBody>
                  <a:tcPr/>
                </a:tc>
                <a:tc>
                  <a:txBody>
                    <a:bodyPr/>
                    <a:lstStyle/>
                    <a:p>
                      <a:r>
                        <a:rPr lang="en-US" dirty="0" smtClean="0"/>
                        <a:t>12</a:t>
                      </a:r>
                      <a:endParaRPr lang="en-US" dirty="0"/>
                    </a:p>
                  </a:txBody>
                  <a:tcPr/>
                </a:tc>
                <a:tc>
                  <a:txBody>
                    <a:bodyPr/>
                    <a:lstStyle/>
                    <a:p>
                      <a:r>
                        <a:rPr lang="en-US" dirty="0" smtClean="0"/>
                        <a:t>7</a:t>
                      </a:r>
                      <a:endParaRPr lang="en-US" dirty="0"/>
                    </a:p>
                  </a:txBody>
                  <a:tcPr/>
                </a:tc>
                <a:tc>
                  <a:txBody>
                    <a:bodyPr/>
                    <a:lstStyle/>
                    <a:p>
                      <a:r>
                        <a:rPr lang="en-US" dirty="0" smtClean="0"/>
                        <a:t>6</a:t>
                      </a:r>
                      <a:endParaRPr lang="en-US" dirty="0"/>
                    </a:p>
                  </a:txBody>
                  <a:tcPr/>
                </a:tc>
                <a:tc>
                  <a:txBody>
                    <a:bodyPr/>
                    <a:lstStyle/>
                    <a:p>
                      <a:r>
                        <a:rPr lang="en-US" dirty="0" smtClean="0"/>
                        <a:t>1</a:t>
                      </a:r>
                      <a:endParaRPr lang="en-US" dirty="0"/>
                    </a:p>
                  </a:txBody>
                  <a:tcPr/>
                </a:tc>
              </a:tr>
              <a:tr h="316302">
                <a:tc>
                  <a:txBody>
                    <a:bodyPr/>
                    <a:lstStyle/>
                    <a:p>
                      <a:r>
                        <a:rPr lang="en-US" dirty="0" err="1" smtClean="0"/>
                        <a:t>tadr</a:t>
                      </a:r>
                      <a:endParaRPr lang="en-US" dirty="0"/>
                    </a:p>
                  </a:txBody>
                  <a:tcPr/>
                </a:tc>
                <a:tc>
                  <a:txBody>
                    <a:bodyPr/>
                    <a:lstStyle/>
                    <a:p>
                      <a:r>
                        <a:rPr lang="en-US" dirty="0" smtClean="0"/>
                        <a:t>24</a:t>
                      </a:r>
                      <a:endParaRPr lang="en-US" dirty="0"/>
                    </a:p>
                  </a:txBody>
                  <a:tcPr/>
                </a:tc>
                <a:tc>
                  <a:txBody>
                    <a:bodyPr/>
                    <a:lstStyle/>
                    <a:p>
                      <a:r>
                        <a:rPr lang="en-US" dirty="0" smtClean="0"/>
                        <a:t>11</a:t>
                      </a:r>
                      <a:endParaRPr lang="en-US" dirty="0"/>
                    </a:p>
                  </a:txBody>
                  <a:tcPr/>
                </a:tc>
                <a:tc>
                  <a:txBody>
                    <a:bodyPr/>
                    <a:lstStyle/>
                    <a:p>
                      <a:r>
                        <a:rPr lang="en-US" dirty="0" smtClean="0"/>
                        <a:t>9</a:t>
                      </a:r>
                      <a:endParaRPr lang="en-US" dirty="0"/>
                    </a:p>
                  </a:txBody>
                  <a:tcPr/>
                </a:tc>
                <a:tc>
                  <a:txBody>
                    <a:bodyPr/>
                    <a:lstStyle/>
                    <a:p>
                      <a:r>
                        <a:rPr lang="en-US" dirty="0" smtClean="0"/>
                        <a:t>2</a:t>
                      </a:r>
                      <a:endParaRPr lang="en-US" dirty="0"/>
                    </a:p>
                  </a:txBody>
                  <a:tcPr/>
                </a:tc>
              </a:tr>
              <a:tr h="316302">
                <a:tc>
                  <a:txBody>
                    <a:bodyPr/>
                    <a:lstStyle/>
                    <a:p>
                      <a:r>
                        <a:rPr lang="en-US" dirty="0" smtClean="0"/>
                        <a:t>wash</a:t>
                      </a:r>
                      <a:endParaRPr lang="en-US" dirty="0"/>
                    </a:p>
                  </a:txBody>
                  <a:tcPr/>
                </a:tc>
                <a:tc>
                  <a:txBody>
                    <a:bodyPr/>
                    <a:lstStyle/>
                    <a:p>
                      <a:r>
                        <a:rPr lang="en-US" dirty="0" smtClean="0"/>
                        <a:t>15</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316302">
                <a:tc>
                  <a:txBody>
                    <a:bodyPr/>
                    <a:lstStyle/>
                    <a:p>
                      <a:r>
                        <a:rPr lang="en-US" dirty="0" smtClean="0"/>
                        <a:t>Rab10</a:t>
                      </a:r>
                      <a:endParaRPr lang="en-US" dirty="0"/>
                    </a:p>
                  </a:txBody>
                  <a:tcPr/>
                </a:tc>
                <a:tc>
                  <a:txBody>
                    <a:bodyPr/>
                    <a:lstStyle/>
                    <a:p>
                      <a:r>
                        <a:rPr lang="en-US" dirty="0" smtClean="0"/>
                        <a:t>18</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1</a:t>
                      </a:r>
                      <a:endParaRPr lang="en-US" dirty="0"/>
                    </a:p>
                  </a:txBody>
                  <a:tcPr/>
                </a:tc>
              </a:tr>
              <a:tr h="316302">
                <a:tc>
                  <a:txBody>
                    <a:bodyPr/>
                    <a:lstStyle/>
                    <a:p>
                      <a:r>
                        <a:rPr lang="en-US" dirty="0" smtClean="0"/>
                        <a:t>Deaf1</a:t>
                      </a:r>
                      <a:endParaRPr lang="en-US" dirty="0"/>
                    </a:p>
                  </a:txBody>
                  <a:tcPr/>
                </a:tc>
                <a:tc>
                  <a:txBody>
                    <a:bodyPr/>
                    <a:lstStyle/>
                    <a:p>
                      <a:r>
                        <a:rPr lang="en-US" dirty="0" smtClean="0"/>
                        <a:t>19</a:t>
                      </a:r>
                      <a:endParaRPr lang="en-US" dirty="0"/>
                    </a:p>
                  </a:txBody>
                  <a:tcPr/>
                </a:tc>
                <a:tc>
                  <a:txBody>
                    <a:bodyPr/>
                    <a:lstStyle/>
                    <a:p>
                      <a:r>
                        <a:rPr lang="en-US" dirty="0" smtClean="0"/>
                        <a:t>9</a:t>
                      </a:r>
                      <a:endParaRPr lang="en-US" dirty="0"/>
                    </a:p>
                  </a:txBody>
                  <a:tcPr/>
                </a:tc>
                <a:tc>
                  <a:txBody>
                    <a:bodyPr/>
                    <a:lstStyle/>
                    <a:p>
                      <a:r>
                        <a:rPr lang="en-US" dirty="0" smtClean="0"/>
                        <a:t>6</a:t>
                      </a:r>
                      <a:endParaRPr lang="en-US" dirty="0"/>
                    </a:p>
                  </a:txBody>
                  <a:tcPr/>
                </a:tc>
                <a:tc>
                  <a:txBody>
                    <a:bodyPr/>
                    <a:lstStyle/>
                    <a:p>
                      <a:r>
                        <a:rPr lang="en-US" dirty="0" smtClean="0"/>
                        <a:t>3</a:t>
                      </a:r>
                      <a:endParaRPr lang="en-US" dirty="0"/>
                    </a:p>
                  </a:txBody>
                  <a:tcPr/>
                </a:tc>
              </a:tr>
              <a:tr h="316302">
                <a:tc>
                  <a:txBody>
                    <a:bodyPr/>
                    <a:lstStyle/>
                    <a:p>
                      <a:r>
                        <a:rPr lang="en-US" dirty="0" err="1" smtClean="0"/>
                        <a:t>Bace</a:t>
                      </a:r>
                      <a:endParaRPr lang="en-US" dirty="0"/>
                    </a:p>
                  </a:txBody>
                  <a:tcPr/>
                </a:tc>
                <a:tc>
                  <a:txBody>
                    <a:bodyPr/>
                    <a:lstStyle/>
                    <a:p>
                      <a:r>
                        <a:rPr lang="en-US" dirty="0" smtClean="0"/>
                        <a:t>14</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Does not work well if the set of Co-Expressed Genes is not correct.</a:t>
            </a:r>
          </a:p>
          <a:p>
            <a:r>
              <a:rPr lang="en-US" dirty="0" smtClean="0"/>
              <a:t>May give potentially larger number of enhancers if a single gene is provided as input.</a:t>
            </a:r>
          </a:p>
          <a:p>
            <a:r>
              <a:rPr lang="en-US" dirty="0" smtClean="0"/>
              <a:t>Quality of results depend on user interference.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r>
              <a:rPr lang="en-US" dirty="0" smtClean="0"/>
              <a:t>References</a:t>
            </a:r>
            <a:endParaRPr lang="en-US" dirty="0"/>
          </a:p>
        </p:txBody>
      </p:sp>
      <p:sp>
        <p:nvSpPr>
          <p:cNvPr id="3" name="Content Placeholder 2"/>
          <p:cNvSpPr>
            <a:spLocks noGrp="1"/>
          </p:cNvSpPr>
          <p:nvPr>
            <p:ph idx="1"/>
          </p:nvPr>
        </p:nvSpPr>
        <p:spPr>
          <a:xfrm>
            <a:off x="990600" y="2286000"/>
            <a:ext cx="6777317" cy="3657600"/>
          </a:xfrm>
        </p:spPr>
        <p:txBody>
          <a:bodyPr>
            <a:noAutofit/>
          </a:bodyPr>
          <a:lstStyle/>
          <a:p>
            <a:r>
              <a:rPr lang="en-IN" sz="2000" dirty="0" err="1" smtClean="0"/>
              <a:t>Chekmenev</a:t>
            </a:r>
            <a:r>
              <a:rPr lang="en-IN" sz="2000" dirty="0" smtClean="0"/>
              <a:t>, D. S., </a:t>
            </a:r>
            <a:r>
              <a:rPr lang="en-IN" sz="2000" dirty="0" err="1" smtClean="0"/>
              <a:t>Haid</a:t>
            </a:r>
            <a:r>
              <a:rPr lang="en-IN" sz="2000" dirty="0" smtClean="0"/>
              <a:t>, C., &amp; </a:t>
            </a:r>
            <a:r>
              <a:rPr lang="en-IN" sz="2000" dirty="0" err="1" smtClean="0"/>
              <a:t>Kel</a:t>
            </a:r>
            <a:r>
              <a:rPr lang="en-IN" sz="2000" dirty="0" smtClean="0"/>
              <a:t>, A. E. (2005). P-Match: transcription factor binding site search by combining patterns and weight matrices. </a:t>
            </a:r>
            <a:r>
              <a:rPr lang="en-IN" sz="2000" i="1" dirty="0" smtClean="0"/>
              <a:t>Nucleic acids research</a:t>
            </a:r>
            <a:r>
              <a:rPr lang="en-IN" sz="2000" dirty="0" smtClean="0"/>
              <a:t>, </a:t>
            </a:r>
            <a:r>
              <a:rPr lang="en-IN" sz="2000" i="1" dirty="0" smtClean="0"/>
              <a:t>33</a:t>
            </a:r>
            <a:r>
              <a:rPr lang="en-IN" sz="2000" dirty="0" smtClean="0"/>
              <a:t>(</a:t>
            </a:r>
            <a:r>
              <a:rPr lang="en-IN" sz="2000" dirty="0" err="1" smtClean="0"/>
              <a:t>suppl</a:t>
            </a:r>
            <a:r>
              <a:rPr lang="en-IN" sz="2000" dirty="0" smtClean="0"/>
              <a:t> 2), W432-W437.</a:t>
            </a:r>
          </a:p>
          <a:p>
            <a:r>
              <a:rPr lang="en-IN" sz="2000" dirty="0" smtClean="0"/>
              <a:t>Gallo, S. M., Li, L., </a:t>
            </a:r>
            <a:r>
              <a:rPr lang="en-IN" sz="2000" dirty="0" err="1" smtClean="0"/>
              <a:t>Hu</a:t>
            </a:r>
            <a:r>
              <a:rPr lang="en-IN" sz="2000" dirty="0" smtClean="0"/>
              <a:t>, Z., &amp; </a:t>
            </a:r>
            <a:r>
              <a:rPr lang="en-IN" sz="2000" dirty="0" err="1" smtClean="0"/>
              <a:t>Halfon</a:t>
            </a:r>
            <a:r>
              <a:rPr lang="en-IN" sz="2000" dirty="0" smtClean="0"/>
              <a:t>, M. S. (2006). </a:t>
            </a:r>
            <a:r>
              <a:rPr lang="en-IN" sz="2000" dirty="0" err="1" smtClean="0"/>
              <a:t>REDfly</a:t>
            </a:r>
            <a:r>
              <a:rPr lang="en-IN" sz="2000" dirty="0" smtClean="0"/>
              <a:t>: a regulatory element database for Drosophila. </a:t>
            </a:r>
            <a:r>
              <a:rPr lang="en-IN" sz="2000" i="1" dirty="0" smtClean="0"/>
              <a:t>Bioinformatics</a:t>
            </a:r>
            <a:r>
              <a:rPr lang="en-IN" sz="2000" dirty="0" smtClean="0"/>
              <a:t>, </a:t>
            </a:r>
            <a:r>
              <a:rPr lang="en-IN" sz="2000" i="1" dirty="0" smtClean="0"/>
              <a:t>22</a:t>
            </a:r>
            <a:r>
              <a:rPr lang="en-IN" sz="2000" dirty="0" smtClean="0"/>
              <a:t>(3), 381-383.</a:t>
            </a:r>
          </a:p>
          <a:p>
            <a:r>
              <a:rPr lang="en-IN" sz="2000" dirty="0" err="1" smtClean="0"/>
              <a:t>Choi</a:t>
            </a:r>
            <a:r>
              <a:rPr lang="en-IN" sz="2000" dirty="0" smtClean="0"/>
              <a:t>, D., Fang, Y., &amp; </a:t>
            </a:r>
            <a:r>
              <a:rPr lang="en-IN" sz="2000" dirty="0" err="1" smtClean="0"/>
              <a:t>Mathers</a:t>
            </a:r>
            <a:r>
              <a:rPr lang="en-IN" sz="2000" dirty="0" smtClean="0"/>
              <a:t>, W. D. (2006). Condition-specific </a:t>
            </a:r>
            <a:r>
              <a:rPr lang="en-IN" sz="2000" dirty="0" err="1" smtClean="0"/>
              <a:t>coregulation</a:t>
            </a:r>
            <a:r>
              <a:rPr lang="en-IN" sz="2000" dirty="0" smtClean="0"/>
              <a:t> with </a:t>
            </a:r>
            <a:r>
              <a:rPr lang="en-IN" sz="2000" i="1" dirty="0" err="1" smtClean="0"/>
              <a:t>cis</a:t>
            </a:r>
            <a:r>
              <a:rPr lang="en-IN" sz="2000" dirty="0" smtClean="0"/>
              <a:t>-regulatory motifs and modules in the mouse </a:t>
            </a:r>
            <a:r>
              <a:rPr lang="en-IN" sz="2000" dirty="0" err="1" smtClean="0"/>
              <a:t>genome.</a:t>
            </a:r>
            <a:r>
              <a:rPr lang="en-IN" sz="2000" i="1" dirty="0" err="1" smtClean="0"/>
              <a:t>Genomics</a:t>
            </a:r>
            <a:r>
              <a:rPr lang="en-IN" sz="2000" dirty="0" smtClean="0"/>
              <a:t>, </a:t>
            </a:r>
            <a:r>
              <a:rPr lang="en-IN" sz="2000" i="1" dirty="0" smtClean="0"/>
              <a:t>87</a:t>
            </a:r>
            <a:r>
              <a:rPr lang="en-IN" sz="2000" dirty="0" smtClean="0"/>
              <a:t>(4), 500-508.</a:t>
            </a:r>
            <a:endParaRPr lang="en-US" sz="2000" dirty="0" smtClean="0"/>
          </a:p>
        </p:txBody>
      </p:sp>
    </p:spTree>
    <p:extLst>
      <p:ext uri="{BB962C8B-B14F-4D97-AF65-F5344CB8AC3E}">
        <p14:creationId xmlns="" xmlns:p14="http://schemas.microsoft.com/office/powerpoint/2010/main" val="2696787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Thank You.</a:t>
            </a:r>
            <a:br>
              <a:rPr lang="en-US" dirty="0" smtClean="0"/>
            </a:br>
            <a:r>
              <a:rPr lang="en-US" dirty="0" smtClean="0"/>
              <a:t>Suggestions?</a:t>
            </a:r>
            <a:br>
              <a:rPr lang="en-US" dirty="0" smtClean="0"/>
            </a:br>
            <a:r>
              <a:rPr lang="en-US" dirty="0" smtClean="0"/>
              <a:t>Questions?</a:t>
            </a:r>
            <a:endParaRPr lang="en-US" dirty="0"/>
          </a:p>
        </p:txBody>
      </p:sp>
    </p:spTree>
    <p:extLst>
      <p:ext uri="{BB962C8B-B14F-4D97-AF65-F5344CB8AC3E}">
        <p14:creationId xmlns="" xmlns:p14="http://schemas.microsoft.com/office/powerpoint/2010/main" val="2951191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024744" cy="1143000"/>
          </a:xfrm>
        </p:spPr>
        <p:txBody>
          <a:bodyPr/>
          <a:lstStyle/>
          <a:p>
            <a:r>
              <a:rPr lang="en-US" dirty="0" smtClean="0"/>
              <a:t>Outline</a:t>
            </a:r>
            <a:endParaRPr lang="en-IN" dirty="0"/>
          </a:p>
        </p:txBody>
      </p:sp>
      <p:sp>
        <p:nvSpPr>
          <p:cNvPr id="3" name="Content Placeholder 2"/>
          <p:cNvSpPr>
            <a:spLocks noGrp="1"/>
          </p:cNvSpPr>
          <p:nvPr>
            <p:ph idx="1"/>
          </p:nvPr>
        </p:nvSpPr>
        <p:spPr>
          <a:xfrm>
            <a:off x="1043492" y="2133600"/>
            <a:ext cx="6777317" cy="3699029"/>
          </a:xfrm>
        </p:spPr>
        <p:txBody>
          <a:bodyPr>
            <a:normAutofit fontScale="92500" lnSpcReduction="20000"/>
          </a:bodyPr>
          <a:lstStyle/>
          <a:p>
            <a:r>
              <a:rPr lang="en-US" dirty="0" smtClean="0"/>
              <a:t>Transcription Factor</a:t>
            </a:r>
          </a:p>
          <a:p>
            <a:r>
              <a:rPr lang="en-US" dirty="0" smtClean="0"/>
              <a:t>Enhances</a:t>
            </a:r>
          </a:p>
          <a:p>
            <a:r>
              <a:rPr lang="en-US" dirty="0" smtClean="0"/>
              <a:t>Problem Statement</a:t>
            </a:r>
          </a:p>
          <a:p>
            <a:r>
              <a:rPr lang="en-US" dirty="0" smtClean="0"/>
              <a:t>Predicting Transcription Factor Binding Sites</a:t>
            </a:r>
          </a:p>
          <a:p>
            <a:r>
              <a:rPr lang="en-US" dirty="0" smtClean="0"/>
              <a:t>Predicting Enhancers in a Gene Sequence</a:t>
            </a:r>
          </a:p>
          <a:p>
            <a:r>
              <a:rPr lang="en-US" dirty="0" smtClean="0"/>
              <a:t>Making use of Co-Expressed Genes</a:t>
            </a:r>
          </a:p>
          <a:p>
            <a:r>
              <a:rPr lang="en-US" dirty="0" smtClean="0"/>
              <a:t>Results</a:t>
            </a:r>
          </a:p>
          <a:p>
            <a:r>
              <a:rPr lang="en-US" dirty="0" smtClean="0"/>
              <a:t>Limitations and Future Work</a:t>
            </a:r>
          </a:p>
          <a:p>
            <a:r>
              <a:rPr lang="en-US" dirty="0" smtClean="0"/>
              <a:t>References</a:t>
            </a:r>
          </a:p>
          <a:p>
            <a:r>
              <a:rPr lang="en-US" dirty="0" smtClean="0"/>
              <a:t>Suggestions and Questions</a:t>
            </a:r>
          </a:p>
        </p:txBody>
      </p:sp>
    </p:spTree>
    <p:extLst>
      <p:ext uri="{BB962C8B-B14F-4D97-AF65-F5344CB8AC3E}">
        <p14:creationId xmlns="" xmlns:p14="http://schemas.microsoft.com/office/powerpoint/2010/main" val="2263302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66800"/>
            <a:ext cx="7033710" cy="724936"/>
          </a:xfrm>
        </p:spPr>
        <p:txBody>
          <a:bodyPr>
            <a:normAutofit/>
          </a:bodyPr>
          <a:lstStyle/>
          <a:p>
            <a:r>
              <a:rPr lang="en-US" sz="3600" dirty="0" smtClean="0"/>
              <a:t>Transcription Factor</a:t>
            </a:r>
            <a:endParaRPr lang="en-US" sz="3600" dirty="0"/>
          </a:p>
        </p:txBody>
      </p:sp>
      <p:sp>
        <p:nvSpPr>
          <p:cNvPr id="3" name="Content Placeholder 2"/>
          <p:cNvSpPr>
            <a:spLocks noGrp="1"/>
          </p:cNvSpPr>
          <p:nvPr>
            <p:ph idx="1"/>
          </p:nvPr>
        </p:nvSpPr>
        <p:spPr>
          <a:xfrm>
            <a:off x="762000" y="2286000"/>
            <a:ext cx="6777317" cy="3508977"/>
          </a:xfrm>
        </p:spPr>
        <p:txBody>
          <a:bodyPr>
            <a:normAutofit fontScale="92500"/>
          </a:bodyPr>
          <a:lstStyle/>
          <a:p>
            <a:r>
              <a:rPr lang="en-IN" sz="2200" b="1" dirty="0" smtClean="0">
                <a:solidFill>
                  <a:schemeClr val="tx1"/>
                </a:solidFill>
              </a:rPr>
              <a:t>Gene expression</a:t>
            </a:r>
            <a:r>
              <a:rPr lang="en-IN" sz="2200" dirty="0" smtClean="0">
                <a:solidFill>
                  <a:schemeClr val="tx1"/>
                </a:solidFill>
              </a:rPr>
              <a:t> is the process by which information from a gene is used in the synthesis of a functional gene product. </a:t>
            </a:r>
            <a:endParaRPr lang="en-US" sz="2200" dirty="0" smtClean="0">
              <a:solidFill>
                <a:schemeClr val="tx1"/>
              </a:solidFill>
            </a:endParaRPr>
          </a:p>
          <a:p>
            <a:r>
              <a:rPr lang="en-IN" sz="2200" b="1" dirty="0" smtClean="0"/>
              <a:t>Transcription</a:t>
            </a:r>
            <a:r>
              <a:rPr lang="en-IN" sz="2200" dirty="0" smtClean="0"/>
              <a:t> is the first step of gene expression, in which a particular segment of DNA is copied into RNA by the enzyme, RNA polymerase.</a:t>
            </a:r>
            <a:endParaRPr lang="en-US" sz="2200" dirty="0" smtClean="0"/>
          </a:p>
          <a:p>
            <a:r>
              <a:rPr lang="en-IN" sz="2200" b="1" dirty="0" smtClean="0"/>
              <a:t>Transcription factors</a:t>
            </a:r>
            <a:r>
              <a:rPr lang="en-IN" sz="2200" dirty="0" smtClean="0"/>
              <a:t> are proteins that bind to specific DNA sequences, thereby controlling the flow (or transcription) of genetic information from DNA to messenger RNA</a:t>
            </a:r>
            <a:r>
              <a:rPr lang="en-US" sz="2200" dirty="0" smtClean="0"/>
              <a:t>.</a:t>
            </a:r>
          </a:p>
        </p:txBody>
      </p:sp>
    </p:spTree>
    <p:extLst>
      <p:ext uri="{BB962C8B-B14F-4D97-AF65-F5344CB8AC3E}">
        <p14:creationId xmlns="" xmlns:p14="http://schemas.microsoft.com/office/powerpoint/2010/main" val="2284784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C:\Users\harshit\Desktop\BtpPPT\enhancer.png"/>
          <p:cNvPicPr>
            <a:picLocks noChangeAspect="1" noChangeArrowheads="1"/>
          </p:cNvPicPr>
          <p:nvPr/>
        </p:nvPicPr>
        <p:blipFill>
          <a:blip r:embed="rId3" cstate="print"/>
          <a:srcRect/>
          <a:stretch>
            <a:fillRect/>
          </a:stretch>
        </p:blipFill>
        <p:spPr bwMode="auto">
          <a:xfrm>
            <a:off x="4419600" y="2674743"/>
            <a:ext cx="4252912" cy="2354457"/>
          </a:xfrm>
          <a:prstGeom prst="rect">
            <a:avLst/>
          </a:prstGeom>
          <a:noFill/>
        </p:spPr>
      </p:pic>
      <p:sp>
        <p:nvSpPr>
          <p:cNvPr id="2" name="Title 1"/>
          <p:cNvSpPr>
            <a:spLocks noGrp="1"/>
          </p:cNvSpPr>
          <p:nvPr>
            <p:ph type="title"/>
          </p:nvPr>
        </p:nvSpPr>
        <p:spPr>
          <a:xfrm>
            <a:off x="1066800" y="914400"/>
            <a:ext cx="7024744" cy="1143000"/>
          </a:xfrm>
        </p:spPr>
        <p:txBody>
          <a:bodyPr>
            <a:normAutofit/>
          </a:bodyPr>
          <a:lstStyle/>
          <a:p>
            <a:r>
              <a:rPr lang="en-US" dirty="0" smtClean="0"/>
              <a:t>Enhancers</a:t>
            </a:r>
            <a:endParaRPr lang="en-US" dirty="0"/>
          </a:p>
        </p:txBody>
      </p:sp>
      <p:sp>
        <p:nvSpPr>
          <p:cNvPr id="3" name="Content Placeholder 2"/>
          <p:cNvSpPr>
            <a:spLocks noGrp="1"/>
          </p:cNvSpPr>
          <p:nvPr>
            <p:ph idx="1"/>
          </p:nvPr>
        </p:nvSpPr>
        <p:spPr>
          <a:xfrm>
            <a:off x="838200" y="2514600"/>
            <a:ext cx="3733800" cy="4343400"/>
          </a:xfrm>
        </p:spPr>
        <p:txBody>
          <a:bodyPr>
            <a:normAutofit fontScale="92500"/>
          </a:bodyPr>
          <a:lstStyle/>
          <a:p>
            <a:r>
              <a:rPr lang="en-US" b="1" dirty="0" smtClean="0"/>
              <a:t>Enhancers</a:t>
            </a:r>
            <a:r>
              <a:rPr lang="en-US" dirty="0" smtClean="0"/>
              <a:t> are DNA sequence that control efficiency and rate of transcription of a gene</a:t>
            </a:r>
          </a:p>
          <a:p>
            <a:pPr>
              <a:buNone/>
            </a:pPr>
            <a:endParaRPr lang="en-US" dirty="0" smtClean="0"/>
          </a:p>
          <a:p>
            <a:r>
              <a:rPr lang="en-US" dirty="0" smtClean="0"/>
              <a:t>They tell when and where a gene promoter can be used and how much of the gene product to make.</a:t>
            </a:r>
            <a:endParaRPr lang="en-US" dirty="0"/>
          </a:p>
        </p:txBody>
      </p:sp>
      <p:pic>
        <p:nvPicPr>
          <p:cNvPr id="11269" name="Picture 5" descr="C:\Users\harshit\Desktop\BtpPPT\Untitled-1.png"/>
          <p:cNvPicPr>
            <a:picLocks noChangeAspect="1" noChangeArrowheads="1"/>
          </p:cNvPicPr>
          <p:nvPr/>
        </p:nvPicPr>
        <p:blipFill>
          <a:blip r:embed="rId4" cstate="print"/>
          <a:srcRect/>
          <a:stretch>
            <a:fillRect/>
          </a:stretch>
        </p:blipFill>
        <p:spPr bwMode="auto">
          <a:xfrm>
            <a:off x="4572000" y="2667000"/>
            <a:ext cx="3962400" cy="2193626"/>
          </a:xfrm>
          <a:prstGeom prst="rect">
            <a:avLst/>
          </a:prstGeom>
          <a:noFill/>
        </p:spPr>
      </p:pic>
    </p:spTree>
    <p:extLst>
      <p:ext uri="{BB962C8B-B14F-4D97-AF65-F5344CB8AC3E}">
        <p14:creationId xmlns="" xmlns:p14="http://schemas.microsoft.com/office/powerpoint/2010/main" val="3399236962"/>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Statement</a:t>
            </a:r>
            <a:endParaRPr lang="en-US" dirty="0"/>
          </a:p>
        </p:txBody>
      </p:sp>
      <p:sp>
        <p:nvSpPr>
          <p:cNvPr id="3" name="Content Placeholder 2"/>
          <p:cNvSpPr>
            <a:spLocks noGrp="1"/>
          </p:cNvSpPr>
          <p:nvPr>
            <p:ph sz="quarter" idx="13"/>
          </p:nvPr>
        </p:nvSpPr>
        <p:spPr/>
        <p:txBody>
          <a:bodyPr>
            <a:normAutofit/>
          </a:bodyPr>
          <a:lstStyle/>
          <a:p>
            <a:r>
              <a:rPr lang="en-US" dirty="0" smtClean="0"/>
              <a:t>To find Transcription factor binding sites in DNA sequences </a:t>
            </a:r>
          </a:p>
          <a:p>
            <a:pPr>
              <a:buNone/>
            </a:pPr>
            <a:endParaRPr lang="en-US" dirty="0" smtClean="0"/>
          </a:p>
          <a:p>
            <a:r>
              <a:rPr lang="en-US" dirty="0" smtClean="0"/>
              <a:t>To predict putative enhancers in a co-expressed gene by clustering the TFBS</a:t>
            </a:r>
          </a:p>
          <a:p>
            <a:endParaRPr lang="en-US" dirty="0"/>
          </a:p>
        </p:txBody>
      </p:sp>
      <p:pic>
        <p:nvPicPr>
          <p:cNvPr id="8" name="Content Placeholder 7" descr="graph1.png"/>
          <p:cNvPicPr>
            <a:picLocks noGrp="1" noChangeAspect="1"/>
          </p:cNvPicPr>
          <p:nvPr>
            <p:ph sz="quarter" idx="14"/>
          </p:nvPr>
        </p:nvPicPr>
        <p:blipFill>
          <a:blip r:embed="rId2" cstate="print"/>
          <a:stretch>
            <a:fillRect/>
          </a:stretch>
        </p:blipFill>
        <p:spPr>
          <a:xfrm>
            <a:off x="4495800" y="2362201"/>
            <a:ext cx="4164461" cy="262745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‘Workflow’</a:t>
            </a:r>
            <a:endParaRPr lang="en-US" dirty="0"/>
          </a:p>
        </p:txBody>
      </p:sp>
      <p:sp>
        <p:nvSpPr>
          <p:cNvPr id="3" name="Content Placeholder 2"/>
          <p:cNvSpPr>
            <a:spLocks noGrp="1"/>
          </p:cNvSpPr>
          <p:nvPr>
            <p:ph idx="1"/>
          </p:nvPr>
        </p:nvSpPr>
        <p:spPr/>
        <p:txBody>
          <a:bodyPr>
            <a:normAutofit/>
          </a:bodyPr>
          <a:lstStyle/>
          <a:p>
            <a:r>
              <a:rPr lang="en-US" b="1" dirty="0" smtClean="0"/>
              <a:t>Step1: </a:t>
            </a:r>
            <a:r>
              <a:rPr lang="en-US" dirty="0" smtClean="0"/>
              <a:t>Prediction of </a:t>
            </a:r>
            <a:r>
              <a:rPr lang="en-US" b="1" dirty="0" smtClean="0"/>
              <a:t>TFBS</a:t>
            </a:r>
            <a:endParaRPr lang="en-US" dirty="0" smtClean="0"/>
          </a:p>
          <a:p>
            <a:pPr lvl="1"/>
            <a:r>
              <a:rPr lang="en-US" dirty="0" smtClean="0"/>
              <a:t>P-Match Algorithm</a:t>
            </a:r>
          </a:p>
          <a:p>
            <a:r>
              <a:rPr lang="en-US" b="1" dirty="0" smtClean="0"/>
              <a:t>Step 2: </a:t>
            </a:r>
            <a:r>
              <a:rPr lang="en-US" dirty="0" smtClean="0"/>
              <a:t>Clustering of TFBS</a:t>
            </a:r>
          </a:p>
          <a:p>
            <a:pPr lvl="1"/>
            <a:r>
              <a:rPr lang="en-US" dirty="0" smtClean="0"/>
              <a:t>Sliding Window Approach</a:t>
            </a:r>
          </a:p>
          <a:p>
            <a:pPr lvl="1"/>
            <a:r>
              <a:rPr lang="en-US" dirty="0" err="1" smtClean="0"/>
              <a:t>Trie</a:t>
            </a:r>
            <a:r>
              <a:rPr lang="en-US" dirty="0" smtClean="0"/>
              <a:t>-Based Approach</a:t>
            </a:r>
          </a:p>
          <a:p>
            <a:r>
              <a:rPr lang="en-US" b="1" dirty="0" smtClean="0"/>
              <a:t>Step 3: </a:t>
            </a:r>
            <a:r>
              <a:rPr lang="en-US" dirty="0" smtClean="0"/>
              <a:t>Filtering Process</a:t>
            </a:r>
          </a:p>
          <a:p>
            <a:pPr lvl="1"/>
            <a:r>
              <a:rPr lang="en-US" dirty="0" smtClean="0"/>
              <a:t>Filter Enhancers by making use of Co-Expressed Genes</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P-Match Algorithm</a:t>
            </a:r>
            <a:endParaRPr lang="en-US" dirty="0"/>
          </a:p>
        </p:txBody>
      </p:sp>
      <p:sp>
        <p:nvSpPr>
          <p:cNvPr id="5" name="Content Placeholder 4"/>
          <p:cNvSpPr txBox="1">
            <a:spLocks/>
          </p:cNvSpPr>
          <p:nvPr/>
        </p:nvSpPr>
        <p:spPr>
          <a:xfrm>
            <a:off x="990600" y="2286000"/>
            <a:ext cx="6777317" cy="3508977"/>
          </a:xfrm>
          <a:prstGeom prst="rect">
            <a:avLst/>
          </a:prstGeom>
        </p:spPr>
        <p:txBody>
          <a:bodyPr vert="horz" lIns="91440" tIns="45720" rIns="91440" bIns="45720" rtlCol="0">
            <a:normAutofit/>
          </a:bodyPr>
          <a:lstStyle/>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Combines both pattern matching and weight-matrix approach</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 How does it work ?</a:t>
            </a:r>
          </a:p>
          <a:p>
            <a:pPr marL="640080" marR="0" lvl="1"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US" sz="2200" b="0" i="0" u="none" strike="noStrike" kern="1200" cap="none" spc="0" normalizeH="0" baseline="0" noProof="0" dirty="0" smtClean="0">
                <a:ln>
                  <a:noFill/>
                </a:ln>
                <a:solidFill>
                  <a:schemeClr val="tx2"/>
                </a:solidFill>
                <a:effectLst/>
                <a:uLnTx/>
                <a:uFillTx/>
                <a:latin typeface="+mn-lt"/>
                <a:ea typeface="+mn-ea"/>
                <a:cs typeface="+mn-cs"/>
              </a:rPr>
              <a:t>PWM are computed initially from nucleotide frequency matrix by using:</a:t>
            </a:r>
          </a:p>
          <a:p>
            <a:pPr marL="640080" marR="0" lvl="1"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a:p>
            <a:pPr marL="640080" marR="0" lvl="1"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r>
              <a:rPr kumimoji="0" lang="en-US" sz="2200" b="0" i="0" u="none" strike="noStrike" kern="1200" cap="none" spc="0" normalizeH="0" baseline="0" noProof="0" dirty="0" smtClean="0">
                <a:ln>
                  <a:noFill/>
                </a:ln>
                <a:solidFill>
                  <a:schemeClr val="tx2"/>
                </a:solidFill>
                <a:effectLst/>
                <a:uLnTx/>
                <a:uFillTx/>
                <a:latin typeface="+mn-lt"/>
                <a:ea typeface="+mn-ea"/>
                <a:cs typeface="+mn-cs"/>
              </a:rPr>
              <a:t>where,</a:t>
            </a:r>
          </a:p>
          <a:p>
            <a:pPr marL="640080" marR="0" lvl="1"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a:p>
            <a:pPr marL="640080" marR="0" lvl="1"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a:p>
            <a:pPr marL="640080" marR="0" lvl="1"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None/>
              <a:tabLst/>
              <a:defRPr/>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6" name="Picture 5" descr="formula2.JPG"/>
          <p:cNvPicPr>
            <a:picLocks noChangeAspect="1"/>
          </p:cNvPicPr>
          <p:nvPr/>
        </p:nvPicPr>
        <p:blipFill>
          <a:blip r:embed="rId2" cstate="print"/>
          <a:stretch>
            <a:fillRect/>
          </a:stretch>
        </p:blipFill>
        <p:spPr>
          <a:xfrm>
            <a:off x="2490716" y="5105400"/>
            <a:ext cx="4214884" cy="708576"/>
          </a:xfrm>
          <a:prstGeom prst="rect">
            <a:avLst/>
          </a:prstGeom>
        </p:spPr>
      </p:pic>
      <p:pic>
        <p:nvPicPr>
          <p:cNvPr id="7" name="Picture 6" descr="formula1.JPG"/>
          <p:cNvPicPr>
            <a:picLocks noChangeAspect="1"/>
          </p:cNvPicPr>
          <p:nvPr/>
        </p:nvPicPr>
        <p:blipFill>
          <a:blip r:embed="rId3" cstate="print"/>
          <a:stretch>
            <a:fillRect/>
          </a:stretch>
        </p:blipFill>
        <p:spPr>
          <a:xfrm>
            <a:off x="2438400" y="4800600"/>
            <a:ext cx="3505200" cy="35979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P-Match Algorithm(cont.)	</a:t>
            </a:r>
            <a:endParaRPr lang="en-US" dirty="0"/>
          </a:p>
        </p:txBody>
      </p:sp>
      <p:sp>
        <p:nvSpPr>
          <p:cNvPr id="3" name="Content Placeholder 2"/>
          <p:cNvSpPr>
            <a:spLocks noGrp="1"/>
          </p:cNvSpPr>
          <p:nvPr>
            <p:ph idx="1"/>
          </p:nvPr>
        </p:nvSpPr>
        <p:spPr>
          <a:xfrm>
            <a:off x="1043492" y="2286000"/>
            <a:ext cx="6777317" cy="3508977"/>
          </a:xfrm>
        </p:spPr>
        <p:txBody>
          <a:bodyPr/>
          <a:lstStyle/>
          <a:p>
            <a:pPr marL="342900" lvl="1"/>
            <a:r>
              <a:rPr lang="en-US" dirty="0" smtClean="0"/>
              <a:t>D-Score is computed which estimates similarity between a TF and a gene sub-sequence	</a:t>
            </a:r>
          </a:p>
          <a:p>
            <a:pPr marL="342900" lvl="1"/>
            <a:endParaRPr lang="en-US" dirty="0" smtClean="0"/>
          </a:p>
          <a:p>
            <a:pPr marL="342900" lvl="1"/>
            <a:endParaRPr lang="en-US" dirty="0" smtClean="0"/>
          </a:p>
          <a:p>
            <a:pPr marL="342900" lvl="1"/>
            <a:endParaRPr lang="en-US" dirty="0" smtClean="0"/>
          </a:p>
          <a:p>
            <a:pPr marL="342900" lvl="1"/>
            <a:r>
              <a:rPr lang="en-US" dirty="0" smtClean="0"/>
              <a:t>We have used two value of d-Scores: </a:t>
            </a:r>
          </a:p>
          <a:p>
            <a:pPr marL="617220" lvl="2"/>
            <a:r>
              <a:rPr lang="en-US" dirty="0" err="1" smtClean="0"/>
              <a:t>d_matrix</a:t>
            </a:r>
            <a:r>
              <a:rPr lang="en-US" dirty="0" smtClean="0"/>
              <a:t> – 0.9</a:t>
            </a:r>
          </a:p>
          <a:p>
            <a:pPr marL="617220" lvl="2"/>
            <a:r>
              <a:rPr lang="en-US" dirty="0" err="1" smtClean="0"/>
              <a:t>d_core</a:t>
            </a:r>
            <a:r>
              <a:rPr lang="en-US" dirty="0" smtClean="0"/>
              <a:t> – 0.9</a:t>
            </a:r>
          </a:p>
        </p:txBody>
      </p:sp>
      <p:pic>
        <p:nvPicPr>
          <p:cNvPr id="4" name="Picture 3" descr="formula3.JPG"/>
          <p:cNvPicPr>
            <a:picLocks noChangeAspect="1"/>
          </p:cNvPicPr>
          <p:nvPr/>
        </p:nvPicPr>
        <p:blipFill>
          <a:blip r:embed="rId2" cstate="print"/>
          <a:stretch>
            <a:fillRect/>
          </a:stretch>
        </p:blipFill>
        <p:spPr>
          <a:xfrm>
            <a:off x="2133600" y="3581400"/>
            <a:ext cx="5257800" cy="78135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of TFBS	</a:t>
            </a:r>
            <a:endParaRPr lang="en-US" dirty="0"/>
          </a:p>
        </p:txBody>
      </p:sp>
      <p:sp>
        <p:nvSpPr>
          <p:cNvPr id="3" name="Content Placeholder 2"/>
          <p:cNvSpPr>
            <a:spLocks noGrp="1"/>
          </p:cNvSpPr>
          <p:nvPr>
            <p:ph idx="1"/>
          </p:nvPr>
        </p:nvSpPr>
        <p:spPr/>
        <p:txBody>
          <a:bodyPr>
            <a:normAutofit/>
          </a:bodyPr>
          <a:lstStyle/>
          <a:p>
            <a:r>
              <a:rPr lang="en-US" b="1" dirty="0" smtClean="0"/>
              <a:t>Sliding Window Approach</a:t>
            </a:r>
          </a:p>
          <a:p>
            <a:pPr lvl="1"/>
            <a:r>
              <a:rPr lang="en-US" dirty="0" smtClean="0"/>
              <a:t>A window of fixed size is used to scan dense regions of enhancers .</a:t>
            </a:r>
          </a:p>
          <a:p>
            <a:pPr lvl="1"/>
            <a:r>
              <a:rPr lang="en-US" dirty="0" smtClean="0"/>
              <a:t>Regions are labeled as ‘dense’ if they exceed the MINTFBS number (in our implementation we have MINTFBS as 15) </a:t>
            </a:r>
          </a:p>
          <a:p>
            <a:pPr lvl="1"/>
            <a:r>
              <a:rPr lang="en-US" b="1" dirty="0" smtClean="0"/>
              <a:t>Limitation: </a:t>
            </a:r>
            <a:r>
              <a:rPr lang="en-US" dirty="0" smtClean="0"/>
              <a:t>Dense clusters of TFBSs but with the size very small with respect to window size may miss out.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2027</TotalTime>
  <Words>609</Words>
  <Application>Microsoft Office PowerPoint</Application>
  <PresentationFormat>On-screen Show (4:3)</PresentationFormat>
  <Paragraphs>127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Predicting Enhancers in Co-Expressed Genes</vt:lpstr>
      <vt:lpstr>Outline</vt:lpstr>
      <vt:lpstr>Transcription Factor</vt:lpstr>
      <vt:lpstr>Enhancers</vt:lpstr>
      <vt:lpstr>Problem Statement</vt:lpstr>
      <vt:lpstr>The ‘Workflow’</vt:lpstr>
      <vt:lpstr>P-Match Algorithm</vt:lpstr>
      <vt:lpstr>P-Match Algorithm(cont.) </vt:lpstr>
      <vt:lpstr>Clustering of TFBS </vt:lpstr>
      <vt:lpstr>Clustering of TFBS(contd) </vt:lpstr>
      <vt:lpstr>Filtering Step</vt:lpstr>
      <vt:lpstr>Results</vt:lpstr>
      <vt:lpstr>Results (contd…)</vt:lpstr>
      <vt:lpstr>Limitations</vt:lpstr>
      <vt:lpstr>References</vt:lpstr>
      <vt:lpstr>Thank You. Suggestions?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Lifetime Ban Too Harsh A Punishment For Match Fixing</dc:title>
  <dc:creator>Prabhat;Shikhar</dc:creator>
  <cp:lastModifiedBy>harshit</cp:lastModifiedBy>
  <cp:revision>203</cp:revision>
  <dcterms:created xsi:type="dcterms:W3CDTF">2013-03-29T14:01:06Z</dcterms:created>
  <dcterms:modified xsi:type="dcterms:W3CDTF">2013-11-21T07:55:58Z</dcterms:modified>
</cp:coreProperties>
</file>