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89" r:id="rId35"/>
    <p:sldId id="291" r:id="rId36"/>
    <p:sldId id="292" r:id="rId37"/>
    <p:sldId id="293" r:id="rId38"/>
    <p:sldId id="294" r:id="rId39"/>
    <p:sldId id="295" r:id="rId40"/>
    <p:sldId id="296" r:id="rId41"/>
    <p:sldId id="300" r:id="rId42"/>
    <p:sldId id="302" r:id="rId43"/>
    <p:sldId id="297" r:id="rId44"/>
    <p:sldId id="298" r:id="rId45"/>
    <p:sldId id="299" r:id="rId46"/>
    <p:sldId id="27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3/11/2017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848600" cy="1371599"/>
          </a:xfrm>
        </p:spPr>
        <p:txBody>
          <a:bodyPr>
            <a:normAutofit fontScale="90000"/>
          </a:bodyPr>
          <a:lstStyle/>
          <a:p>
            <a:r>
              <a:rPr lang="en-IN" sz="4800" dirty="0"/>
              <a:t>7 Old and 7 new tools for quality assurance</a:t>
            </a:r>
          </a:p>
        </p:txBody>
      </p:sp>
      <p:sp>
        <p:nvSpPr>
          <p:cNvPr id="3" name="Subtitle 2"/>
          <p:cNvSpPr>
            <a:spLocks noGrp="1"/>
          </p:cNvSpPr>
          <p:nvPr>
            <p:ph type="subTitle" idx="1"/>
          </p:nvPr>
        </p:nvSpPr>
        <p:spPr>
          <a:xfrm>
            <a:off x="685800" y="3505200"/>
            <a:ext cx="6400800" cy="2895600"/>
          </a:xfrm>
        </p:spPr>
        <p:txBody>
          <a:bodyPr>
            <a:normAutofit fontScale="77500" lnSpcReduction="20000"/>
          </a:bodyPr>
          <a:lstStyle/>
          <a:p>
            <a:r>
              <a:rPr lang="en-IN" dirty="0" err="1" smtClean="0"/>
              <a:t>Dr.</a:t>
            </a:r>
            <a:r>
              <a:rPr lang="en-IN" dirty="0" smtClean="0"/>
              <a:t> Raghu </a:t>
            </a:r>
            <a:r>
              <a:rPr lang="en-IN" dirty="0" err="1" smtClean="0"/>
              <a:t>Nandan</a:t>
            </a:r>
            <a:r>
              <a:rPr lang="en-IN" dirty="0" smtClean="0"/>
              <a:t> </a:t>
            </a:r>
            <a:r>
              <a:rPr lang="en-IN" dirty="0" err="1" smtClean="0"/>
              <a:t>Sengupta</a:t>
            </a:r>
            <a:endParaRPr lang="en-IN" dirty="0" smtClean="0"/>
          </a:p>
          <a:p>
            <a:r>
              <a:rPr lang="en-IN" dirty="0" smtClean="0"/>
              <a:t>Professor</a:t>
            </a:r>
          </a:p>
          <a:p>
            <a:r>
              <a:rPr lang="en-IN" dirty="0" smtClean="0"/>
              <a:t>Department of Industrial and Management Engineering</a:t>
            </a:r>
          </a:p>
          <a:p>
            <a:endParaRPr lang="en-IN" dirty="0" smtClean="0"/>
          </a:p>
          <a:p>
            <a:endParaRPr lang="en-IN" dirty="0"/>
          </a:p>
          <a:p>
            <a:r>
              <a:rPr lang="en-IN" dirty="0" smtClean="0"/>
              <a:t> All figures are taken from(unless otherwise mentioned): </a:t>
            </a:r>
          </a:p>
          <a:p>
            <a:r>
              <a:rPr lang="en-IN" dirty="0" smtClean="0"/>
              <a:t>Introduction to Statistical process Control </a:t>
            </a:r>
          </a:p>
          <a:p>
            <a:r>
              <a:rPr lang="en-IN" dirty="0" smtClean="0"/>
              <a:t>Douglas. C Montgomery</a:t>
            </a:r>
          </a:p>
          <a:p>
            <a:r>
              <a:rPr lang="en-IN" dirty="0" smtClean="0"/>
              <a:t>6</a:t>
            </a:r>
            <a:r>
              <a:rPr lang="en-IN" baseline="30000" dirty="0" smtClean="0"/>
              <a:t>th</a:t>
            </a:r>
            <a:r>
              <a:rPr lang="en-IN" dirty="0" smtClean="0"/>
              <a:t> Edition </a:t>
            </a:r>
            <a:endParaRPr lang="en-IN" dirty="0"/>
          </a:p>
        </p:txBody>
      </p:sp>
      <p:pic>
        <p:nvPicPr>
          <p:cNvPr id="1026" name="Picture 2" descr="C:\Users\Somnath\Desktop\iit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395" y="3733800"/>
            <a:ext cx="222754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40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Pareto Chart</a:t>
            </a:r>
            <a:endParaRPr lang="en-IN" dirty="0"/>
          </a:p>
        </p:txBody>
      </p:sp>
      <p:sp>
        <p:nvSpPr>
          <p:cNvPr id="3" name="Content Placeholder 2"/>
          <p:cNvSpPr>
            <a:spLocks noGrp="1"/>
          </p:cNvSpPr>
          <p:nvPr>
            <p:ph idx="1"/>
          </p:nvPr>
        </p:nvSpPr>
        <p:spPr/>
        <p:txBody>
          <a:bodyPr/>
          <a:lstStyle/>
          <a:p>
            <a:r>
              <a:rPr lang="en-IN" dirty="0"/>
              <a:t>Pareto chart does not automatically identify the most important defects, but only the most </a:t>
            </a:r>
            <a:r>
              <a:rPr lang="en-IN" dirty="0" smtClean="0"/>
              <a:t>frequent</a:t>
            </a:r>
          </a:p>
          <a:p>
            <a:endParaRPr lang="en-IN" dirty="0" smtClean="0"/>
          </a:p>
          <a:p>
            <a:r>
              <a:rPr lang="en-IN" dirty="0" smtClean="0"/>
              <a:t>When </a:t>
            </a:r>
            <a:r>
              <a:rPr lang="en-IN" dirty="0"/>
              <a:t>the list of defects contains a mixture of those that might have extremely serious consequences and others of much less importance, one of two methods can be used:</a:t>
            </a:r>
          </a:p>
          <a:p>
            <a:pPr lvl="1"/>
            <a:endParaRPr lang="en-IN" dirty="0" smtClean="0"/>
          </a:p>
          <a:p>
            <a:pPr lvl="1"/>
            <a:r>
              <a:rPr lang="en-IN" dirty="0" smtClean="0"/>
              <a:t>Use </a:t>
            </a:r>
            <a:r>
              <a:rPr lang="en-IN" dirty="0"/>
              <a:t>a weighting scheme to modify the frequency </a:t>
            </a:r>
            <a:r>
              <a:rPr lang="en-IN" dirty="0" smtClean="0"/>
              <a:t>counts.</a:t>
            </a:r>
          </a:p>
          <a:p>
            <a:pPr lvl="1"/>
            <a:r>
              <a:rPr lang="en-IN" dirty="0" smtClean="0"/>
              <a:t>Accompany </a:t>
            </a:r>
            <a:r>
              <a:rPr lang="en-IN" dirty="0"/>
              <a:t>the frequency Pareto chart analysis with a cost or exposure Pareto </a:t>
            </a:r>
            <a:r>
              <a:rPr lang="en-IN" dirty="0" smtClean="0"/>
              <a:t>chart</a:t>
            </a:r>
            <a:endParaRPr lang="en-IN" dirty="0"/>
          </a:p>
        </p:txBody>
      </p:sp>
    </p:spTree>
    <p:extLst>
      <p:ext uri="{BB962C8B-B14F-4D97-AF65-F5344CB8AC3E}">
        <p14:creationId xmlns:p14="http://schemas.microsoft.com/office/powerpoint/2010/main" val="151444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Variations of </a:t>
            </a:r>
            <a:r>
              <a:rPr lang="en-IN" dirty="0"/>
              <a:t>P</a:t>
            </a:r>
            <a:r>
              <a:rPr lang="en-IN" dirty="0" smtClean="0"/>
              <a:t>areto </a:t>
            </a:r>
            <a:r>
              <a:rPr lang="en-IN" dirty="0"/>
              <a:t>C</a:t>
            </a:r>
            <a:r>
              <a:rPr lang="en-IN" dirty="0" smtClean="0"/>
              <a:t>hart</a:t>
            </a:r>
            <a:endParaRPr lang="en-IN" dirty="0"/>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651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Cause and Effect Diagram</a:t>
            </a:r>
            <a:endParaRPr lang="en-IN" dirty="0"/>
          </a:p>
        </p:txBody>
      </p:sp>
      <p:sp>
        <p:nvSpPr>
          <p:cNvPr id="3" name="Content Placeholder 2"/>
          <p:cNvSpPr>
            <a:spLocks noGrp="1"/>
          </p:cNvSpPr>
          <p:nvPr>
            <p:ph idx="1"/>
          </p:nvPr>
        </p:nvSpPr>
        <p:spPr/>
        <p:txBody>
          <a:bodyPr/>
          <a:lstStyle/>
          <a:p>
            <a:r>
              <a:rPr lang="en-IN" dirty="0" smtClean="0"/>
              <a:t>Once a problem has been identified, we have to look for possible sources of this problem</a:t>
            </a:r>
          </a:p>
          <a:p>
            <a:endParaRPr lang="en-IN" dirty="0" smtClean="0"/>
          </a:p>
          <a:p>
            <a:r>
              <a:rPr lang="en-IN" dirty="0" smtClean="0"/>
              <a:t>Cause and effect diagram is used in the </a:t>
            </a:r>
            <a:r>
              <a:rPr lang="en-IN" dirty="0" err="1" smtClean="0"/>
              <a:t>analyze</a:t>
            </a:r>
            <a:r>
              <a:rPr lang="en-IN" dirty="0" smtClean="0"/>
              <a:t> and improve steps of DMAIC to find potential causes</a:t>
            </a:r>
          </a:p>
          <a:p>
            <a:endParaRPr lang="en-IN" dirty="0" smtClean="0"/>
          </a:p>
          <a:p>
            <a:r>
              <a:rPr lang="en-IN" dirty="0" smtClean="0"/>
              <a:t>Also known as </a:t>
            </a:r>
            <a:r>
              <a:rPr lang="en-IN" dirty="0"/>
              <a:t>I</a:t>
            </a:r>
            <a:r>
              <a:rPr lang="en-IN" dirty="0" smtClean="0"/>
              <a:t>shikawa diagrams, these methods finds its application in both manufacturing and service industry</a:t>
            </a:r>
          </a:p>
          <a:p>
            <a:endParaRPr lang="en-IN" dirty="0" smtClean="0"/>
          </a:p>
          <a:p>
            <a:r>
              <a:rPr lang="en-IN" dirty="0" smtClean="0"/>
              <a:t>Several alternative classification methods of the causes</a:t>
            </a:r>
          </a:p>
        </p:txBody>
      </p:sp>
    </p:spTree>
    <p:extLst>
      <p:ext uri="{BB962C8B-B14F-4D97-AF65-F5344CB8AC3E}">
        <p14:creationId xmlns:p14="http://schemas.microsoft.com/office/powerpoint/2010/main" val="350440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Cause and Effect Diagram</a:t>
            </a:r>
            <a:endParaRPr lang="en-IN" dirty="0"/>
          </a:p>
        </p:txBody>
      </p:sp>
      <p:sp>
        <p:nvSpPr>
          <p:cNvPr id="3" name="Content Placeholder 2"/>
          <p:cNvSpPr>
            <a:spLocks noGrp="1"/>
          </p:cNvSpPr>
          <p:nvPr>
            <p:ph idx="1"/>
          </p:nvPr>
        </p:nvSpPr>
        <p:spPr/>
        <p:txBody>
          <a:bodyPr>
            <a:normAutofit/>
          </a:bodyPr>
          <a:lstStyle/>
          <a:p>
            <a:r>
              <a:rPr lang="en-IN" dirty="0" smtClean="0"/>
              <a:t>5Ms used in manufacturing industry</a:t>
            </a:r>
          </a:p>
          <a:p>
            <a:pPr lvl="1"/>
            <a:r>
              <a:rPr lang="en-IN" dirty="0" smtClean="0"/>
              <a:t>Machine(Technology), Method (process),Material </a:t>
            </a:r>
            <a:r>
              <a:rPr lang="en-IN" dirty="0"/>
              <a:t>(Includes Raw </a:t>
            </a:r>
            <a:r>
              <a:rPr lang="en-IN" dirty="0" smtClean="0"/>
              <a:t>Material</a:t>
            </a:r>
            <a:r>
              <a:rPr lang="en-IN" dirty="0"/>
              <a:t> </a:t>
            </a:r>
            <a:r>
              <a:rPr lang="en-IN" dirty="0" smtClean="0"/>
              <a:t>etc.), Man </a:t>
            </a:r>
            <a:r>
              <a:rPr lang="en-IN" dirty="0"/>
              <a:t>Power </a:t>
            </a:r>
            <a:r>
              <a:rPr lang="en-IN" dirty="0" smtClean="0"/>
              <a:t>(</a:t>
            </a:r>
            <a:r>
              <a:rPr lang="en-IN" dirty="0"/>
              <a:t>P</a:t>
            </a:r>
            <a:r>
              <a:rPr lang="en-IN" dirty="0" smtClean="0"/>
              <a:t>hysical/mental work), Measurement </a:t>
            </a:r>
            <a:r>
              <a:rPr lang="en-IN" dirty="0"/>
              <a:t>(Inspection</a:t>
            </a:r>
            <a:r>
              <a:rPr lang="en-IN" dirty="0" smtClean="0"/>
              <a:t>)</a:t>
            </a:r>
          </a:p>
          <a:p>
            <a:pPr lvl="1"/>
            <a:r>
              <a:rPr lang="en-IN" dirty="0" smtClean="0"/>
              <a:t>Some people have included three more Ms</a:t>
            </a:r>
          </a:p>
          <a:p>
            <a:pPr lvl="2"/>
            <a:r>
              <a:rPr lang="en-IN" dirty="0" smtClean="0"/>
              <a:t>Mother Nature, Management and Maintenance</a:t>
            </a:r>
          </a:p>
          <a:p>
            <a:r>
              <a:rPr lang="en-IN" dirty="0" smtClean="0"/>
              <a:t>8Ps used in marketing</a:t>
            </a:r>
          </a:p>
          <a:p>
            <a:pPr lvl="1"/>
            <a:r>
              <a:rPr lang="en-IN" dirty="0" smtClean="0"/>
              <a:t>Product/Service, Price, Place, Promotion, People/personnel, Process, Physical Evidence, Packaging</a:t>
            </a:r>
          </a:p>
          <a:p>
            <a:r>
              <a:rPr lang="en-IN" dirty="0" smtClean="0"/>
              <a:t>5Ss used in the service industry</a:t>
            </a:r>
          </a:p>
          <a:p>
            <a:pPr lvl="1"/>
            <a:r>
              <a:rPr lang="en-IN" dirty="0" smtClean="0"/>
              <a:t>Surroundings, Suppliers, Systems, Standard </a:t>
            </a:r>
            <a:r>
              <a:rPr lang="en-IN" dirty="0"/>
              <a:t>documentation </a:t>
            </a:r>
            <a:r>
              <a:rPr lang="en-IN" dirty="0" smtClean="0"/>
              <a:t>skills, Scope </a:t>
            </a:r>
            <a:r>
              <a:rPr lang="en-IN" dirty="0"/>
              <a:t>of work</a:t>
            </a:r>
          </a:p>
          <a:p>
            <a:pPr lvl="1"/>
            <a:endParaRPr lang="en-IN" dirty="0"/>
          </a:p>
        </p:txBody>
      </p:sp>
    </p:spTree>
    <p:extLst>
      <p:ext uri="{BB962C8B-B14F-4D97-AF65-F5344CB8AC3E}">
        <p14:creationId xmlns:p14="http://schemas.microsoft.com/office/powerpoint/2010/main" val="3174067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Constructing a Cause and Effect Diagram</a:t>
            </a: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543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00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Cause and Effect Diagram – An Example</a:t>
            </a:r>
            <a:endParaRPr lang="en-IN"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4857" y="1914790"/>
            <a:ext cx="6314286" cy="42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324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Defect Concentration </a:t>
            </a:r>
            <a:r>
              <a:rPr lang="en-IN" dirty="0"/>
              <a:t>D</a:t>
            </a:r>
            <a:r>
              <a:rPr lang="en-IN" dirty="0" smtClean="0"/>
              <a:t>iagram</a:t>
            </a:r>
            <a:endParaRPr lang="en-IN" dirty="0"/>
          </a:p>
        </p:txBody>
      </p:sp>
      <p:sp>
        <p:nvSpPr>
          <p:cNvPr id="3" name="Content Placeholder 2"/>
          <p:cNvSpPr>
            <a:spLocks noGrp="1"/>
          </p:cNvSpPr>
          <p:nvPr>
            <p:ph idx="1"/>
          </p:nvPr>
        </p:nvSpPr>
        <p:spPr/>
        <p:txBody>
          <a:bodyPr/>
          <a:lstStyle/>
          <a:p>
            <a:r>
              <a:rPr lang="en-IN" dirty="0"/>
              <a:t>A defect concentration diagram is a picture of the unit, showing all relevant </a:t>
            </a:r>
            <a:r>
              <a:rPr lang="en-IN" dirty="0" smtClean="0"/>
              <a:t>views</a:t>
            </a:r>
          </a:p>
          <a:p>
            <a:endParaRPr lang="en-IN" dirty="0" smtClean="0"/>
          </a:p>
          <a:p>
            <a:r>
              <a:rPr lang="en-IN" dirty="0" smtClean="0"/>
              <a:t>Then </a:t>
            </a:r>
            <a:r>
              <a:rPr lang="en-IN" dirty="0"/>
              <a:t>the various types of defects are drawn on the picture, and the diagram is </a:t>
            </a:r>
            <a:r>
              <a:rPr lang="en-IN" dirty="0" err="1"/>
              <a:t>analyzed</a:t>
            </a:r>
            <a:r>
              <a:rPr lang="en-IN" dirty="0"/>
              <a:t> to determine whether the location of the defects on the unit conveys any useful information about the potential causes of the defects</a:t>
            </a:r>
            <a:r>
              <a:rPr lang="en-IN" dirty="0" smtClean="0"/>
              <a:t>.</a:t>
            </a:r>
          </a:p>
          <a:p>
            <a:endParaRPr lang="en-IN" dirty="0" smtClean="0"/>
          </a:p>
          <a:p>
            <a:r>
              <a:rPr lang="en-IN" dirty="0" smtClean="0"/>
              <a:t>Useful in the </a:t>
            </a:r>
            <a:r>
              <a:rPr lang="en-IN" dirty="0" err="1"/>
              <a:t>A</a:t>
            </a:r>
            <a:r>
              <a:rPr lang="en-IN" dirty="0" err="1" smtClean="0"/>
              <a:t>nalyze</a:t>
            </a:r>
            <a:r>
              <a:rPr lang="en-IN" dirty="0" smtClean="0"/>
              <a:t> step if the DMAIC</a:t>
            </a:r>
            <a:endParaRPr lang="en-IN" dirty="0"/>
          </a:p>
        </p:txBody>
      </p:sp>
    </p:spTree>
    <p:extLst>
      <p:ext uri="{BB962C8B-B14F-4D97-AF65-F5344CB8AC3E}">
        <p14:creationId xmlns:p14="http://schemas.microsoft.com/office/powerpoint/2010/main" val="2120236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Defect Concentration Diagram</a:t>
            </a:r>
            <a:endParaRPr lang="en-IN"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7238" y="2367171"/>
            <a:ext cx="7809524" cy="334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524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Scatter diagram</a:t>
            </a:r>
            <a:endParaRPr lang="en-IN" dirty="0"/>
          </a:p>
        </p:txBody>
      </p:sp>
      <p:sp>
        <p:nvSpPr>
          <p:cNvPr id="3" name="Content Placeholder 2"/>
          <p:cNvSpPr>
            <a:spLocks noGrp="1"/>
          </p:cNvSpPr>
          <p:nvPr>
            <p:ph idx="1"/>
          </p:nvPr>
        </p:nvSpPr>
        <p:spPr/>
        <p:txBody>
          <a:bodyPr>
            <a:normAutofit fontScale="92500" lnSpcReduction="10000"/>
          </a:bodyPr>
          <a:lstStyle/>
          <a:p>
            <a:r>
              <a:rPr lang="en-IN" dirty="0"/>
              <a:t>U</a:t>
            </a:r>
            <a:r>
              <a:rPr lang="en-IN" dirty="0" smtClean="0"/>
              <a:t>seful </a:t>
            </a:r>
            <a:r>
              <a:rPr lang="en-IN" dirty="0"/>
              <a:t>plot for identifying a potential relationship between two variables</a:t>
            </a:r>
            <a:r>
              <a:rPr lang="en-IN" dirty="0" smtClean="0"/>
              <a:t>.</a:t>
            </a:r>
          </a:p>
          <a:p>
            <a:endParaRPr lang="en-IN" dirty="0" smtClean="0"/>
          </a:p>
          <a:p>
            <a:r>
              <a:rPr lang="en-IN" dirty="0" smtClean="0"/>
              <a:t>Let us say data is collected in pairs for two variables(x and y)</a:t>
            </a:r>
          </a:p>
          <a:p>
            <a:endParaRPr lang="en-IN" dirty="0" smtClean="0"/>
          </a:p>
          <a:p>
            <a:r>
              <a:rPr lang="en-IN" dirty="0" smtClean="0"/>
              <a:t>The shape of plot of y against x will give us some indication of relationship between x and y </a:t>
            </a:r>
          </a:p>
          <a:p>
            <a:endParaRPr lang="en-IN" dirty="0" smtClean="0"/>
          </a:p>
          <a:p>
            <a:r>
              <a:rPr lang="en-IN" dirty="0" smtClean="0"/>
              <a:t>Scatter </a:t>
            </a:r>
            <a:r>
              <a:rPr lang="en-IN" dirty="0"/>
              <a:t>diagrams are very useful in regression </a:t>
            </a:r>
            <a:r>
              <a:rPr lang="en-IN" dirty="0" smtClean="0"/>
              <a:t>modelling</a:t>
            </a:r>
          </a:p>
          <a:p>
            <a:endParaRPr lang="en-IN" dirty="0" smtClean="0"/>
          </a:p>
          <a:p>
            <a:r>
              <a:rPr lang="en-IN" dirty="0" smtClean="0"/>
              <a:t>It must be kept in mind that scatter diagram gives potential relationship and not causality</a:t>
            </a:r>
          </a:p>
          <a:p>
            <a:pPr lvl="1"/>
            <a:r>
              <a:rPr lang="en-IN" dirty="0" smtClean="0"/>
              <a:t>Designed Experiments may give us some causality</a:t>
            </a:r>
          </a:p>
          <a:p>
            <a:pPr lvl="1"/>
            <a:endParaRPr lang="en-IN" dirty="0" smtClean="0"/>
          </a:p>
          <a:p>
            <a:endParaRPr lang="en-IN" dirty="0"/>
          </a:p>
        </p:txBody>
      </p:sp>
    </p:spTree>
    <p:extLst>
      <p:ext uri="{BB962C8B-B14F-4D97-AF65-F5344CB8AC3E}">
        <p14:creationId xmlns:p14="http://schemas.microsoft.com/office/powerpoint/2010/main" val="1950061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Scatter Diagram – An example</a:t>
            </a:r>
            <a:endParaRPr lang="en-IN" dirty="0"/>
          </a:p>
        </p:txBody>
      </p:sp>
      <p:sp>
        <p:nvSpPr>
          <p:cNvPr id="3" name="Content Placeholder 2"/>
          <p:cNvSpPr>
            <a:spLocks noGrp="1"/>
          </p:cNvSpPr>
          <p:nvPr>
            <p:ph idx="1"/>
          </p:nvPr>
        </p:nvSpPr>
        <p:spPr/>
        <p:txBody>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r>
              <a:rPr lang="en-IN" dirty="0" smtClean="0"/>
              <a:t>The </a:t>
            </a:r>
            <a:r>
              <a:rPr lang="en-IN" dirty="0"/>
              <a:t>scatter diagram indicates a strong positive correlation between metal recovery and flux amount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582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46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7 Old tools for Quality </a:t>
            </a:r>
            <a:r>
              <a:rPr lang="en-IN" dirty="0"/>
              <a:t>A</a:t>
            </a:r>
            <a:r>
              <a:rPr lang="en-IN" dirty="0" smtClean="0"/>
              <a:t>ssurance</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A comprehensive statistical process control system uses seven tools to reduce variability and eliminate waste</a:t>
            </a:r>
          </a:p>
          <a:p>
            <a:pPr lvl="1"/>
            <a:endParaRPr lang="en-IN" dirty="0" smtClean="0"/>
          </a:p>
          <a:p>
            <a:pPr lvl="1"/>
            <a:r>
              <a:rPr lang="en-IN" dirty="0" smtClean="0"/>
              <a:t>1. Histogram </a:t>
            </a:r>
            <a:r>
              <a:rPr lang="en-IN" dirty="0"/>
              <a:t>or stem-and-leaf plot </a:t>
            </a:r>
            <a:endParaRPr lang="en-IN" dirty="0" smtClean="0"/>
          </a:p>
          <a:p>
            <a:pPr lvl="1"/>
            <a:endParaRPr lang="en-IN" dirty="0" smtClean="0"/>
          </a:p>
          <a:p>
            <a:pPr lvl="1"/>
            <a:r>
              <a:rPr lang="en-IN" dirty="0" smtClean="0"/>
              <a:t>2</a:t>
            </a:r>
            <a:r>
              <a:rPr lang="en-IN" dirty="0"/>
              <a:t>. </a:t>
            </a:r>
            <a:r>
              <a:rPr lang="en-IN" dirty="0" smtClean="0"/>
              <a:t>Check </a:t>
            </a:r>
            <a:r>
              <a:rPr lang="en-IN" dirty="0"/>
              <a:t>sheet </a:t>
            </a:r>
            <a:endParaRPr lang="en-IN" dirty="0" smtClean="0"/>
          </a:p>
          <a:p>
            <a:pPr lvl="1"/>
            <a:endParaRPr lang="en-IN" dirty="0" smtClean="0"/>
          </a:p>
          <a:p>
            <a:pPr lvl="1"/>
            <a:r>
              <a:rPr lang="en-IN" dirty="0" smtClean="0"/>
              <a:t>3</a:t>
            </a:r>
            <a:r>
              <a:rPr lang="en-IN" dirty="0"/>
              <a:t>. Pareto chart </a:t>
            </a:r>
            <a:endParaRPr lang="en-IN" dirty="0" smtClean="0"/>
          </a:p>
          <a:p>
            <a:pPr lvl="1"/>
            <a:endParaRPr lang="en-IN" dirty="0" smtClean="0"/>
          </a:p>
          <a:p>
            <a:pPr lvl="1"/>
            <a:r>
              <a:rPr lang="en-IN" dirty="0" smtClean="0"/>
              <a:t>4</a:t>
            </a:r>
            <a:r>
              <a:rPr lang="en-IN" dirty="0"/>
              <a:t>. Cause-and-effect diagram </a:t>
            </a:r>
            <a:endParaRPr lang="en-IN" dirty="0" smtClean="0"/>
          </a:p>
          <a:p>
            <a:pPr lvl="1"/>
            <a:endParaRPr lang="en-IN" dirty="0" smtClean="0"/>
          </a:p>
          <a:p>
            <a:pPr lvl="1"/>
            <a:r>
              <a:rPr lang="en-IN" dirty="0" smtClean="0"/>
              <a:t>5</a:t>
            </a:r>
            <a:r>
              <a:rPr lang="en-IN" dirty="0"/>
              <a:t>. Defect concentration diagram </a:t>
            </a:r>
            <a:endParaRPr lang="en-IN" dirty="0" smtClean="0"/>
          </a:p>
          <a:p>
            <a:pPr lvl="1"/>
            <a:endParaRPr lang="en-IN" dirty="0" smtClean="0"/>
          </a:p>
          <a:p>
            <a:pPr lvl="1"/>
            <a:r>
              <a:rPr lang="en-IN" dirty="0" smtClean="0"/>
              <a:t>6</a:t>
            </a:r>
            <a:r>
              <a:rPr lang="en-IN" dirty="0"/>
              <a:t>. Scatter diagram </a:t>
            </a:r>
            <a:endParaRPr lang="en-IN" dirty="0" smtClean="0"/>
          </a:p>
          <a:p>
            <a:pPr lvl="1"/>
            <a:endParaRPr lang="en-IN" dirty="0" smtClean="0"/>
          </a:p>
          <a:p>
            <a:pPr lvl="1"/>
            <a:r>
              <a:rPr lang="en-IN" dirty="0" smtClean="0"/>
              <a:t>7</a:t>
            </a:r>
            <a:r>
              <a:rPr lang="en-IN" dirty="0"/>
              <a:t>. Control </a:t>
            </a:r>
            <a:r>
              <a:rPr lang="en-IN" dirty="0" smtClean="0"/>
              <a:t>chart(this will be discussed separately in greater detail in the next module of this course)</a:t>
            </a:r>
          </a:p>
        </p:txBody>
      </p:sp>
    </p:spTree>
    <p:extLst>
      <p:ext uri="{BB962C8B-B14F-4D97-AF65-F5344CB8AC3E}">
        <p14:creationId xmlns:p14="http://schemas.microsoft.com/office/powerpoint/2010/main" val="396220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An Application of SPC</a:t>
            </a:r>
            <a:endParaRPr lang="en-IN" dirty="0"/>
          </a:p>
        </p:txBody>
      </p:sp>
      <p:sp>
        <p:nvSpPr>
          <p:cNvPr id="3" name="Content Placeholder 2"/>
          <p:cNvSpPr>
            <a:spLocks noGrp="1"/>
          </p:cNvSpPr>
          <p:nvPr>
            <p:ph idx="1"/>
          </p:nvPr>
        </p:nvSpPr>
        <p:spPr/>
        <p:txBody>
          <a:bodyPr>
            <a:normAutofit/>
          </a:bodyPr>
          <a:lstStyle/>
          <a:p>
            <a:r>
              <a:rPr lang="en-IN" dirty="0" smtClean="0"/>
              <a:t>Improve </a:t>
            </a:r>
            <a:r>
              <a:rPr lang="en-IN" dirty="0"/>
              <a:t>quality and productivity in a copper plating operation at a printed circuit board fabrication </a:t>
            </a:r>
            <a:r>
              <a:rPr lang="en-IN" dirty="0" smtClean="0"/>
              <a:t>facility</a:t>
            </a:r>
          </a:p>
          <a:p>
            <a:pPr lvl="1"/>
            <a:r>
              <a:rPr lang="en-IN" dirty="0" smtClean="0"/>
              <a:t>High </a:t>
            </a:r>
            <a:r>
              <a:rPr lang="en-IN" dirty="0"/>
              <a:t>levels of defects such as brittle copper and copper voids and by long cycle </a:t>
            </a:r>
            <a:r>
              <a:rPr lang="en-IN" dirty="0" smtClean="0"/>
              <a:t>time</a:t>
            </a:r>
          </a:p>
          <a:p>
            <a:pPr lvl="1"/>
            <a:endParaRPr lang="en-IN" dirty="0" smtClean="0"/>
          </a:p>
          <a:p>
            <a:r>
              <a:rPr lang="en-IN" dirty="0" smtClean="0"/>
              <a:t>Improvement team was formed</a:t>
            </a:r>
          </a:p>
          <a:p>
            <a:pPr lvl="1"/>
            <a:r>
              <a:rPr lang="en-IN" dirty="0" smtClean="0"/>
              <a:t>Plating </a:t>
            </a:r>
            <a:r>
              <a:rPr lang="en-IN" dirty="0"/>
              <a:t>tank operator</a:t>
            </a:r>
            <a:r>
              <a:rPr lang="en-IN" dirty="0" smtClean="0"/>
              <a:t>, the </a:t>
            </a:r>
            <a:r>
              <a:rPr lang="en-IN" dirty="0"/>
              <a:t>manufacturing engineer responsible for the process</a:t>
            </a:r>
            <a:r>
              <a:rPr lang="en-IN" dirty="0" smtClean="0"/>
              <a:t>, and </a:t>
            </a:r>
            <a:r>
              <a:rPr lang="en-IN" dirty="0"/>
              <a:t>a quality </a:t>
            </a:r>
            <a:r>
              <a:rPr lang="en-IN" dirty="0" smtClean="0"/>
              <a:t>engineer</a:t>
            </a:r>
          </a:p>
          <a:p>
            <a:pPr lvl="1"/>
            <a:endParaRPr lang="en-IN" dirty="0" smtClean="0"/>
          </a:p>
          <a:p>
            <a:r>
              <a:rPr lang="en-IN" dirty="0" smtClean="0"/>
              <a:t>Define</a:t>
            </a:r>
          </a:p>
          <a:p>
            <a:pPr lvl="1"/>
            <a:r>
              <a:rPr lang="en-IN" dirty="0" smtClean="0"/>
              <a:t>Concentrate </a:t>
            </a:r>
            <a:r>
              <a:rPr lang="en-IN" dirty="0"/>
              <a:t>on reducing the flow time through the process, as the missed delivery targets were considered to be the most serious obstacle to improving productivity</a:t>
            </a:r>
          </a:p>
        </p:txBody>
      </p:sp>
    </p:spTree>
    <p:extLst>
      <p:ext uri="{BB962C8B-B14F-4D97-AF65-F5344CB8AC3E}">
        <p14:creationId xmlns:p14="http://schemas.microsoft.com/office/powerpoint/2010/main" val="523891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Application of SPC</a:t>
            </a:r>
            <a:endParaRPr lang="en-IN" dirty="0"/>
          </a:p>
        </p:txBody>
      </p:sp>
      <p:sp>
        <p:nvSpPr>
          <p:cNvPr id="3" name="Content Placeholder 2"/>
          <p:cNvSpPr>
            <a:spLocks noGrp="1"/>
          </p:cNvSpPr>
          <p:nvPr>
            <p:ph idx="1"/>
          </p:nvPr>
        </p:nvSpPr>
        <p:spPr/>
        <p:txBody>
          <a:bodyPr/>
          <a:lstStyle/>
          <a:p>
            <a:r>
              <a:rPr lang="en-IN" sz="2000" dirty="0" smtClean="0"/>
              <a:t>Measure</a:t>
            </a:r>
          </a:p>
          <a:p>
            <a:pPr lvl="1"/>
            <a:r>
              <a:rPr lang="en-IN" dirty="0" smtClean="0"/>
              <a:t>E</a:t>
            </a:r>
            <a:r>
              <a:rPr lang="en-IN" sz="1800" dirty="0" smtClean="0"/>
              <a:t>xcessive </a:t>
            </a:r>
            <a:r>
              <a:rPr lang="en-IN" sz="1800" dirty="0"/>
              <a:t>downtime on the controller that regulated the copper concentration in the plating tank was a major factor in the excessive flow time; controller downtime translated directly into lost </a:t>
            </a:r>
            <a:r>
              <a:rPr lang="en-IN" sz="1800" dirty="0" smtClean="0"/>
              <a:t>production</a:t>
            </a:r>
          </a:p>
          <a:p>
            <a:r>
              <a:rPr lang="en-IN" sz="2000" dirty="0" err="1" smtClean="0"/>
              <a:t>Analyze</a:t>
            </a:r>
            <a:endParaRPr lang="en-IN" sz="2000" dirty="0" smtClean="0"/>
          </a:p>
          <a:p>
            <a:pPr lvl="1"/>
            <a:r>
              <a:rPr lang="en-IN" sz="1800" dirty="0" smtClean="0"/>
              <a:t>Brainstorming -&gt; cause and Effect </a:t>
            </a:r>
            <a:r>
              <a:rPr lang="en-IN" sz="1800" dirty="0"/>
              <a:t>D</a:t>
            </a:r>
            <a:r>
              <a:rPr lang="en-IN" sz="1800" dirty="0" smtClean="0"/>
              <a:t>iagram</a:t>
            </a:r>
          </a:p>
          <a:p>
            <a:endParaRPr lang="en-I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8316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995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An Application of SPC</a:t>
            </a:r>
          </a:p>
        </p:txBody>
      </p:sp>
      <p:sp>
        <p:nvSpPr>
          <p:cNvPr id="3" name="Content Placeholder 2"/>
          <p:cNvSpPr>
            <a:spLocks noGrp="1"/>
          </p:cNvSpPr>
          <p:nvPr>
            <p:ph idx="1"/>
          </p:nvPr>
        </p:nvSpPr>
        <p:spPr>
          <a:xfrm>
            <a:off x="457200" y="1447800"/>
            <a:ext cx="8229600" cy="4678363"/>
          </a:xfrm>
        </p:spPr>
        <p:txBody>
          <a:bodyPr/>
          <a:lstStyle/>
          <a:p>
            <a:r>
              <a:rPr lang="en-IN" sz="2000" dirty="0" smtClean="0"/>
              <a:t>Data collection for controller downtime was necessary</a:t>
            </a:r>
          </a:p>
          <a:p>
            <a:pPr lvl="1"/>
            <a:r>
              <a:rPr lang="en-IN" sz="1800" dirty="0" smtClean="0"/>
              <a:t>The cause and effect diagram was used to design the check sheet</a:t>
            </a:r>
          </a:p>
          <a:p>
            <a:pPr lvl="1"/>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2514600"/>
            <a:ext cx="53467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62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An Application of SPC</a:t>
            </a:r>
          </a:p>
        </p:txBody>
      </p:sp>
      <p:sp>
        <p:nvSpPr>
          <p:cNvPr id="3" name="Content Placeholder 2"/>
          <p:cNvSpPr>
            <a:spLocks noGrp="1"/>
          </p:cNvSpPr>
          <p:nvPr>
            <p:ph idx="1"/>
          </p:nvPr>
        </p:nvSpPr>
        <p:spPr/>
        <p:txBody>
          <a:bodyPr/>
          <a:lstStyle/>
          <a:p>
            <a:r>
              <a:rPr lang="en-IN" dirty="0" smtClean="0"/>
              <a:t>Based on the data </a:t>
            </a:r>
            <a:r>
              <a:rPr lang="en-IN" dirty="0"/>
              <a:t>P</a:t>
            </a:r>
            <a:r>
              <a:rPr lang="en-IN" dirty="0" smtClean="0"/>
              <a:t>areto charts were made</a:t>
            </a:r>
          </a:p>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98700"/>
            <a:ext cx="4495800"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98700"/>
            <a:ext cx="3759200"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309986"/>
            <a:ext cx="257810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82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7 New tools for Quality Control</a:t>
            </a:r>
            <a:endParaRPr lang="en-IN" dirty="0"/>
          </a:p>
        </p:txBody>
      </p:sp>
      <p:sp>
        <p:nvSpPr>
          <p:cNvPr id="3" name="Content Placeholder 2"/>
          <p:cNvSpPr>
            <a:spLocks noGrp="1"/>
          </p:cNvSpPr>
          <p:nvPr>
            <p:ph idx="1"/>
          </p:nvPr>
        </p:nvSpPr>
        <p:spPr/>
        <p:txBody>
          <a:bodyPr>
            <a:normAutofit fontScale="92500" lnSpcReduction="10000"/>
          </a:bodyPr>
          <a:lstStyle/>
          <a:p>
            <a:r>
              <a:rPr lang="en-IN" dirty="0"/>
              <a:t>In 1976 the UJSW(Union of Japanese Scientists and Engineers) collected and promoted 7 Management and Planning(MP) tools</a:t>
            </a:r>
          </a:p>
          <a:p>
            <a:r>
              <a:rPr lang="en-IN" dirty="0"/>
              <a:t>The 7 tools were</a:t>
            </a:r>
          </a:p>
          <a:p>
            <a:pPr lvl="1"/>
            <a:r>
              <a:rPr lang="en-IN" dirty="0"/>
              <a:t>Affinity Diagram</a:t>
            </a:r>
          </a:p>
          <a:p>
            <a:pPr lvl="1"/>
            <a:r>
              <a:rPr lang="en-IN" dirty="0"/>
              <a:t>Relations Diagram</a:t>
            </a:r>
          </a:p>
          <a:p>
            <a:pPr lvl="1"/>
            <a:r>
              <a:rPr lang="en-IN" dirty="0"/>
              <a:t>Tree Diagram</a:t>
            </a:r>
          </a:p>
          <a:p>
            <a:pPr lvl="1"/>
            <a:r>
              <a:rPr lang="en-IN" dirty="0"/>
              <a:t>Matrix Diagram</a:t>
            </a:r>
          </a:p>
          <a:p>
            <a:pPr lvl="1"/>
            <a:r>
              <a:rPr lang="en-IN" dirty="0"/>
              <a:t>Matrix Data </a:t>
            </a:r>
            <a:r>
              <a:rPr lang="en-IN" dirty="0" smtClean="0"/>
              <a:t>Analysis(beyond the scope of broad discussion)</a:t>
            </a:r>
          </a:p>
          <a:p>
            <a:pPr lvl="2"/>
            <a:r>
              <a:rPr lang="en-IN" dirty="0" smtClean="0"/>
              <a:t>Often replaced by prioritization matrix due to the complex mathematical nature</a:t>
            </a:r>
          </a:p>
          <a:p>
            <a:pPr lvl="2"/>
            <a:r>
              <a:rPr lang="en-IN" dirty="0" smtClean="0"/>
              <a:t>A prioritization matrix is an L shaped matrix that uses pairwise comparison of a list of options to select criteria</a:t>
            </a:r>
            <a:endParaRPr lang="en-IN" dirty="0"/>
          </a:p>
          <a:p>
            <a:pPr lvl="1"/>
            <a:r>
              <a:rPr lang="en-IN" dirty="0"/>
              <a:t>Arrow Diagram</a:t>
            </a:r>
          </a:p>
          <a:p>
            <a:pPr lvl="1"/>
            <a:r>
              <a:rPr lang="en-IN" dirty="0"/>
              <a:t>Process Decision and Program Chart</a:t>
            </a:r>
          </a:p>
          <a:p>
            <a:endParaRPr lang="en-IN" dirty="0"/>
          </a:p>
        </p:txBody>
      </p:sp>
    </p:spTree>
    <p:extLst>
      <p:ext uri="{BB962C8B-B14F-4D97-AF65-F5344CB8AC3E}">
        <p14:creationId xmlns:p14="http://schemas.microsoft.com/office/powerpoint/2010/main" val="53709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Affinity Diagram</a:t>
            </a:r>
            <a:endParaRPr lang="en-IN" dirty="0"/>
          </a:p>
        </p:txBody>
      </p:sp>
      <p:sp>
        <p:nvSpPr>
          <p:cNvPr id="3" name="Content Placeholder 2"/>
          <p:cNvSpPr>
            <a:spLocks noGrp="1"/>
          </p:cNvSpPr>
          <p:nvPr>
            <p:ph idx="1"/>
          </p:nvPr>
        </p:nvSpPr>
        <p:spPr/>
        <p:txBody>
          <a:bodyPr>
            <a:normAutofit/>
          </a:bodyPr>
          <a:lstStyle/>
          <a:p>
            <a:r>
              <a:rPr lang="en-IN" dirty="0" smtClean="0"/>
              <a:t>Also kwon as affinity chart, K-J method variation</a:t>
            </a:r>
          </a:p>
          <a:p>
            <a:r>
              <a:rPr lang="en-IN" dirty="0" smtClean="0"/>
              <a:t>When to use</a:t>
            </a:r>
          </a:p>
          <a:p>
            <a:pPr lvl="1"/>
            <a:r>
              <a:rPr lang="en-IN" dirty="0" smtClean="0"/>
              <a:t>After a brainstorming session</a:t>
            </a:r>
          </a:p>
          <a:p>
            <a:pPr lvl="1"/>
            <a:r>
              <a:rPr lang="en-IN" dirty="0" smtClean="0"/>
              <a:t>When </a:t>
            </a:r>
            <a:r>
              <a:rPr lang="en-IN" dirty="0" err="1" smtClean="0"/>
              <a:t>analyzing</a:t>
            </a:r>
            <a:r>
              <a:rPr lang="en-IN" dirty="0" smtClean="0"/>
              <a:t> verbal data such as survey</a:t>
            </a:r>
          </a:p>
          <a:p>
            <a:r>
              <a:rPr lang="en-IN" dirty="0" smtClean="0"/>
              <a:t>How to create one affinity diagram</a:t>
            </a:r>
          </a:p>
          <a:p>
            <a:pPr lvl="1"/>
            <a:r>
              <a:rPr lang="en-IN" dirty="0"/>
              <a:t>Record each idea with a marking pen on a separate sticky note or card</a:t>
            </a:r>
            <a:r>
              <a:rPr lang="en-IN" dirty="0" smtClean="0"/>
              <a:t>.</a:t>
            </a:r>
          </a:p>
          <a:p>
            <a:pPr lvl="1"/>
            <a:r>
              <a:rPr lang="en-IN" dirty="0"/>
              <a:t>Look for ideas that seem to be related in some way. Place them side by </a:t>
            </a:r>
            <a:r>
              <a:rPr lang="en-IN" dirty="0" smtClean="0"/>
              <a:t>side</a:t>
            </a:r>
          </a:p>
          <a:p>
            <a:pPr lvl="1"/>
            <a:r>
              <a:rPr lang="en-IN" dirty="0"/>
              <a:t>When ideas are grouped, select a heading for each group. Look for a note in each grouping that captures the meaning of the group</a:t>
            </a:r>
            <a:r>
              <a:rPr lang="en-IN" dirty="0" smtClean="0"/>
              <a:t>.</a:t>
            </a:r>
          </a:p>
          <a:p>
            <a:pPr lvl="1"/>
            <a:r>
              <a:rPr lang="en-IN" dirty="0"/>
              <a:t>Combine groups into “</a:t>
            </a:r>
            <a:r>
              <a:rPr lang="en-IN" dirty="0" err="1"/>
              <a:t>supergroups</a:t>
            </a:r>
            <a:r>
              <a:rPr lang="en-IN" dirty="0"/>
              <a:t>” if </a:t>
            </a:r>
            <a:r>
              <a:rPr lang="en-IN" dirty="0" smtClean="0"/>
              <a:t>appropriate</a:t>
            </a:r>
          </a:p>
          <a:p>
            <a:pPr lvl="1"/>
            <a:endParaRPr lang="en-IN" dirty="0"/>
          </a:p>
        </p:txBody>
      </p:sp>
    </p:spTree>
    <p:extLst>
      <p:ext uri="{BB962C8B-B14F-4D97-AF65-F5344CB8AC3E}">
        <p14:creationId xmlns:p14="http://schemas.microsoft.com/office/powerpoint/2010/main" val="136545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343400" cy="990600"/>
          </a:xfrm>
        </p:spPr>
        <p:txBody>
          <a:bodyPr>
            <a:normAutofit fontScale="90000"/>
          </a:bodyPr>
          <a:lstStyle/>
          <a:p>
            <a:r>
              <a:rPr lang="en-IN" dirty="0"/>
              <a:t>An Application of SPC</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44" y="1752600"/>
            <a:ext cx="3886200" cy="31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91" y="685800"/>
            <a:ext cx="45243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65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Relations </a:t>
            </a:r>
            <a:r>
              <a:rPr lang="en-IN" dirty="0"/>
              <a:t>D</a:t>
            </a:r>
            <a:r>
              <a:rPr lang="en-IN" dirty="0" smtClean="0"/>
              <a:t>iagram</a:t>
            </a:r>
            <a:endParaRPr lang="en-IN" dirty="0"/>
          </a:p>
        </p:txBody>
      </p:sp>
      <p:sp>
        <p:nvSpPr>
          <p:cNvPr id="3" name="Content Placeholder 2"/>
          <p:cNvSpPr>
            <a:spLocks noGrp="1"/>
          </p:cNvSpPr>
          <p:nvPr>
            <p:ph idx="1"/>
          </p:nvPr>
        </p:nvSpPr>
        <p:spPr/>
        <p:txBody>
          <a:bodyPr>
            <a:normAutofit fontScale="92500" lnSpcReduction="10000"/>
          </a:bodyPr>
          <a:lstStyle/>
          <a:p>
            <a:r>
              <a:rPr lang="en-IN" dirty="0"/>
              <a:t>The relations diagram shows cause–and–effect relationships. </a:t>
            </a:r>
            <a:endParaRPr lang="en-IN" dirty="0" smtClean="0"/>
          </a:p>
          <a:p>
            <a:r>
              <a:rPr lang="en-IN" dirty="0"/>
              <a:t>When to Use a Relations </a:t>
            </a:r>
            <a:r>
              <a:rPr lang="en-IN" dirty="0" smtClean="0"/>
              <a:t>Diagram</a:t>
            </a:r>
          </a:p>
          <a:p>
            <a:pPr lvl="1"/>
            <a:r>
              <a:rPr lang="en-IN" dirty="0"/>
              <a:t>When trying to understand links between ideas or cause–and–effect </a:t>
            </a:r>
            <a:r>
              <a:rPr lang="en-IN" dirty="0" smtClean="0"/>
              <a:t>relationships</a:t>
            </a:r>
          </a:p>
          <a:p>
            <a:pPr lvl="1"/>
            <a:r>
              <a:rPr lang="en-IN" dirty="0"/>
              <a:t>When a complex solution is being implemented</a:t>
            </a:r>
            <a:r>
              <a:rPr lang="en-IN" dirty="0" smtClean="0"/>
              <a:t>.</a:t>
            </a:r>
          </a:p>
          <a:p>
            <a:pPr lvl="1"/>
            <a:r>
              <a:rPr lang="en-IN" dirty="0"/>
              <a:t>After generating an affinity </a:t>
            </a:r>
            <a:r>
              <a:rPr lang="en-IN" dirty="0" smtClean="0"/>
              <a:t>diagram or cause and effect diagram</a:t>
            </a:r>
          </a:p>
          <a:p>
            <a:r>
              <a:rPr lang="en-IN" dirty="0" smtClean="0"/>
              <a:t>Basic Steps</a:t>
            </a:r>
          </a:p>
          <a:p>
            <a:pPr lvl="1"/>
            <a:r>
              <a:rPr lang="en-IN" dirty="0"/>
              <a:t>Write a statement defining the issue that the relations diagram will explore. </a:t>
            </a:r>
            <a:endParaRPr lang="en-IN" dirty="0" smtClean="0"/>
          </a:p>
          <a:p>
            <a:pPr lvl="1"/>
            <a:r>
              <a:rPr lang="en-IN" dirty="0"/>
              <a:t>Brainstorm ideas about the issue and write them on cards or </a:t>
            </a:r>
            <a:r>
              <a:rPr lang="en-IN" dirty="0" smtClean="0"/>
              <a:t>notes</a:t>
            </a:r>
          </a:p>
          <a:p>
            <a:pPr lvl="1"/>
            <a:r>
              <a:rPr lang="en-IN" dirty="0"/>
              <a:t>Place one idea at a time on the work surface and ask: “Is this idea related to any others?” </a:t>
            </a:r>
            <a:endParaRPr lang="en-IN" dirty="0" smtClean="0"/>
          </a:p>
          <a:p>
            <a:pPr lvl="1"/>
            <a:r>
              <a:rPr lang="en-IN" dirty="0"/>
              <a:t>For each idea, ask, “Does this idea cause or influence any other idea?” </a:t>
            </a:r>
            <a:r>
              <a:rPr lang="en-IN" dirty="0" smtClean="0"/>
              <a:t>Draw arrows if answer is yes.</a:t>
            </a:r>
          </a:p>
          <a:p>
            <a:pPr lvl="1"/>
            <a:r>
              <a:rPr lang="en-IN" dirty="0" err="1"/>
              <a:t>Analyze</a:t>
            </a:r>
            <a:r>
              <a:rPr lang="en-IN" dirty="0"/>
              <a:t> the diagram</a:t>
            </a:r>
          </a:p>
        </p:txBody>
      </p:sp>
    </p:spTree>
    <p:extLst>
      <p:ext uri="{BB962C8B-B14F-4D97-AF65-F5344CB8AC3E}">
        <p14:creationId xmlns:p14="http://schemas.microsoft.com/office/powerpoint/2010/main" val="1970965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Relations Diagram</a:t>
            </a:r>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305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nvSpPr>
        <p:spPr>
          <a:xfrm>
            <a:off x="2771775" y="60960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421107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Tree Diagram</a:t>
            </a:r>
            <a:endParaRPr lang="en-IN" dirty="0"/>
          </a:p>
        </p:txBody>
      </p:sp>
      <p:sp>
        <p:nvSpPr>
          <p:cNvPr id="3" name="Content Placeholder 2"/>
          <p:cNvSpPr>
            <a:spLocks noGrp="1"/>
          </p:cNvSpPr>
          <p:nvPr>
            <p:ph idx="1"/>
          </p:nvPr>
        </p:nvSpPr>
        <p:spPr/>
        <p:txBody>
          <a:bodyPr/>
          <a:lstStyle/>
          <a:p>
            <a:r>
              <a:rPr lang="en-IN" dirty="0"/>
              <a:t>The tree diagram starts with one item that branches into two or more, each of </a:t>
            </a:r>
            <a:r>
              <a:rPr lang="en-IN" dirty="0" smtClean="0"/>
              <a:t>which may </a:t>
            </a:r>
            <a:r>
              <a:rPr lang="en-IN" dirty="0"/>
              <a:t>branch into two or </a:t>
            </a:r>
            <a:r>
              <a:rPr lang="en-IN" dirty="0" smtClean="0"/>
              <a:t>more</a:t>
            </a:r>
          </a:p>
          <a:p>
            <a:endParaRPr lang="en-IN" dirty="0" smtClean="0"/>
          </a:p>
          <a:p>
            <a:r>
              <a:rPr lang="en-IN" dirty="0" smtClean="0"/>
              <a:t>It </a:t>
            </a:r>
            <a:r>
              <a:rPr lang="en-IN" dirty="0"/>
              <a:t>is used to break down broad categories into finer and finer levels of </a:t>
            </a:r>
            <a:r>
              <a:rPr lang="en-IN" dirty="0" smtClean="0"/>
              <a:t>detail</a:t>
            </a:r>
          </a:p>
          <a:p>
            <a:endParaRPr lang="en-IN" b="1" dirty="0" smtClean="0"/>
          </a:p>
          <a:p>
            <a:endParaRPr lang="en-IN" b="1" dirty="0"/>
          </a:p>
          <a:p>
            <a:r>
              <a:rPr lang="en-IN" b="1" dirty="0" smtClean="0"/>
              <a:t>When </a:t>
            </a:r>
            <a:r>
              <a:rPr lang="en-IN" b="1" dirty="0"/>
              <a:t>to Use a Tree Diagram </a:t>
            </a:r>
            <a:endParaRPr lang="en-IN" b="1" dirty="0" smtClean="0"/>
          </a:p>
          <a:p>
            <a:pPr lvl="1"/>
            <a:r>
              <a:rPr lang="en-IN" dirty="0"/>
              <a:t>When developing actions to carry out a solution or other </a:t>
            </a:r>
            <a:r>
              <a:rPr lang="en-IN" dirty="0" smtClean="0"/>
              <a:t>plan</a:t>
            </a:r>
          </a:p>
          <a:p>
            <a:pPr lvl="1"/>
            <a:r>
              <a:rPr lang="en-IN" dirty="0"/>
              <a:t>When probing for the root cause of a problem</a:t>
            </a:r>
            <a:r>
              <a:rPr lang="en-IN" dirty="0" smtClean="0"/>
              <a:t>.</a:t>
            </a:r>
          </a:p>
          <a:p>
            <a:pPr lvl="1"/>
            <a:r>
              <a:rPr lang="en-IN" dirty="0"/>
              <a:t>When evaluating implementation issues for several potential solutions. </a:t>
            </a:r>
            <a:endParaRPr lang="en-IN" dirty="0" smtClean="0"/>
          </a:p>
          <a:p>
            <a:endParaRPr lang="en-IN" dirty="0"/>
          </a:p>
          <a:p>
            <a:endParaRPr lang="en-IN" dirty="0"/>
          </a:p>
        </p:txBody>
      </p:sp>
    </p:spTree>
    <p:extLst>
      <p:ext uri="{BB962C8B-B14F-4D97-AF65-F5344CB8AC3E}">
        <p14:creationId xmlns:p14="http://schemas.microsoft.com/office/powerpoint/2010/main" val="24713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Stem and Leaf Plot</a:t>
            </a:r>
            <a:endParaRPr lang="en-IN" dirty="0"/>
          </a:p>
        </p:txBody>
      </p:sp>
      <p:sp>
        <p:nvSpPr>
          <p:cNvPr id="3" name="Content Placeholder 2"/>
          <p:cNvSpPr>
            <a:spLocks noGrp="1"/>
          </p:cNvSpPr>
          <p:nvPr>
            <p:ph idx="1"/>
          </p:nvPr>
        </p:nvSpPr>
        <p:spPr/>
        <p:txBody>
          <a:bodyPr>
            <a:normAutofit lnSpcReduction="10000"/>
          </a:bodyPr>
          <a:lstStyle/>
          <a:p>
            <a:r>
              <a:rPr lang="en-IN" dirty="0" smtClean="0"/>
              <a:t>Graphical representation of data </a:t>
            </a:r>
            <a:endParaRPr lang="en-IN" dirty="0"/>
          </a:p>
          <a:p>
            <a:endParaRPr lang="en-IN" dirty="0" smtClean="0"/>
          </a:p>
          <a:p>
            <a:r>
              <a:rPr lang="en-IN" dirty="0" smtClean="0"/>
              <a:t>Let there be a set of 9 numbers {101,102,103,104,105,106,107,108,109}</a:t>
            </a:r>
            <a:endParaRPr lang="en-IN" dirty="0"/>
          </a:p>
          <a:p>
            <a:endParaRPr lang="en-IN" dirty="0" smtClean="0"/>
          </a:p>
          <a:p>
            <a:r>
              <a:rPr lang="en-IN" dirty="0" smtClean="0"/>
              <a:t>To construct a stem and leaf plot, the numbers are divided into two parts – the stem and the leaves</a:t>
            </a:r>
          </a:p>
          <a:p>
            <a:endParaRPr lang="en-IN" dirty="0" smtClean="0"/>
          </a:p>
          <a:p>
            <a:r>
              <a:rPr lang="en-IN" dirty="0" smtClean="0"/>
              <a:t>Here the stem will be 10 and leaves will be {1,2,3,4,5,6,7,8,9}</a:t>
            </a:r>
          </a:p>
          <a:p>
            <a:endParaRPr lang="en-IN" dirty="0" smtClean="0"/>
          </a:p>
          <a:p>
            <a:r>
              <a:rPr lang="en-IN" dirty="0" smtClean="0"/>
              <a:t>Generally number of stems should be less</a:t>
            </a:r>
            <a:endParaRPr lang="en-IN" dirty="0"/>
          </a:p>
          <a:p>
            <a:endParaRPr lang="en-IN" dirty="0"/>
          </a:p>
        </p:txBody>
      </p:sp>
    </p:spTree>
    <p:extLst>
      <p:ext uri="{BB962C8B-B14F-4D97-AF65-F5344CB8AC3E}">
        <p14:creationId xmlns:p14="http://schemas.microsoft.com/office/powerpoint/2010/main" val="2162236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Tree Diagram</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Procedure for a tree diagram</a:t>
            </a:r>
          </a:p>
          <a:p>
            <a:endParaRPr lang="en-IN" dirty="0" smtClean="0"/>
          </a:p>
          <a:p>
            <a:pPr lvl="1"/>
            <a:r>
              <a:rPr lang="en-IN" dirty="0"/>
              <a:t>Develop a statement of the goal, project, plan, problem or whatever is being </a:t>
            </a:r>
            <a:r>
              <a:rPr lang="en-IN" dirty="0" smtClean="0"/>
              <a:t>studied. It is the first node.</a:t>
            </a:r>
          </a:p>
          <a:p>
            <a:pPr lvl="1"/>
            <a:endParaRPr lang="en-IN" dirty="0" smtClean="0"/>
          </a:p>
          <a:p>
            <a:pPr lvl="1"/>
            <a:r>
              <a:rPr lang="en-IN" dirty="0" smtClean="0"/>
              <a:t>Ask </a:t>
            </a:r>
            <a:r>
              <a:rPr lang="en-IN" dirty="0"/>
              <a:t>a question that will lead you to the next level of </a:t>
            </a:r>
            <a:r>
              <a:rPr lang="en-IN" dirty="0" smtClean="0"/>
              <a:t>detail</a:t>
            </a:r>
          </a:p>
          <a:p>
            <a:pPr lvl="1"/>
            <a:endParaRPr lang="en-IN" dirty="0" smtClean="0"/>
          </a:p>
          <a:p>
            <a:pPr lvl="1"/>
            <a:r>
              <a:rPr lang="en-IN" dirty="0" smtClean="0"/>
              <a:t>Do </a:t>
            </a:r>
            <a:r>
              <a:rPr lang="en-IN" dirty="0"/>
              <a:t>a “necessary and sufficient” </a:t>
            </a:r>
            <a:r>
              <a:rPr lang="en-IN" dirty="0" smtClean="0"/>
              <a:t>check for the level</a:t>
            </a:r>
          </a:p>
          <a:p>
            <a:pPr lvl="1"/>
            <a:endParaRPr lang="en-IN" dirty="0" smtClean="0"/>
          </a:p>
          <a:p>
            <a:pPr lvl="1"/>
            <a:r>
              <a:rPr lang="en-IN" dirty="0" smtClean="0"/>
              <a:t>Each </a:t>
            </a:r>
            <a:r>
              <a:rPr lang="en-IN" dirty="0"/>
              <a:t>of the new idea statements now becomes the subject: a goal, objective or problem statement</a:t>
            </a:r>
            <a:r>
              <a:rPr lang="en-IN" dirty="0" smtClean="0"/>
              <a:t>.</a:t>
            </a:r>
          </a:p>
          <a:p>
            <a:pPr lvl="1"/>
            <a:endParaRPr lang="en-IN" dirty="0" smtClean="0"/>
          </a:p>
          <a:p>
            <a:pPr lvl="1"/>
            <a:r>
              <a:rPr lang="en-IN" dirty="0" smtClean="0"/>
              <a:t>Continue </a:t>
            </a:r>
            <a:r>
              <a:rPr lang="en-IN" dirty="0"/>
              <a:t>to turn each new idea into a subject </a:t>
            </a:r>
            <a:r>
              <a:rPr lang="en-IN" dirty="0" smtClean="0"/>
              <a:t>statement and repeat the process</a:t>
            </a:r>
          </a:p>
          <a:p>
            <a:pPr lvl="1"/>
            <a:endParaRPr lang="en-IN" dirty="0" smtClean="0"/>
          </a:p>
          <a:p>
            <a:pPr lvl="1"/>
            <a:r>
              <a:rPr lang="en-IN" dirty="0" smtClean="0"/>
              <a:t>Do </a:t>
            </a:r>
            <a:r>
              <a:rPr lang="en-IN" dirty="0"/>
              <a:t>a “necessary and sufficient” check of the entire diagram</a:t>
            </a:r>
            <a:r>
              <a:rPr lang="en-IN" dirty="0" smtClean="0"/>
              <a:t>.</a:t>
            </a:r>
          </a:p>
        </p:txBody>
      </p:sp>
    </p:spTree>
    <p:extLst>
      <p:ext uri="{BB962C8B-B14F-4D97-AF65-F5344CB8AC3E}">
        <p14:creationId xmlns:p14="http://schemas.microsoft.com/office/powerpoint/2010/main" val="723677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Tree Diagram</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400" y="1905000"/>
            <a:ext cx="6172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4"/>
          <p:cNvSpPr>
            <a:spLocks noGrp="1"/>
          </p:cNvSpPr>
          <p:nvPr/>
        </p:nvSpPr>
        <p:spPr>
          <a:xfrm>
            <a:off x="2910083" y="60198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79734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Matrix diagram</a:t>
            </a:r>
            <a:endParaRPr lang="en-IN" dirty="0"/>
          </a:p>
        </p:txBody>
      </p:sp>
      <p:sp>
        <p:nvSpPr>
          <p:cNvPr id="3" name="Content Placeholder 2"/>
          <p:cNvSpPr>
            <a:spLocks noGrp="1"/>
          </p:cNvSpPr>
          <p:nvPr>
            <p:ph idx="1"/>
          </p:nvPr>
        </p:nvSpPr>
        <p:spPr/>
        <p:txBody>
          <a:bodyPr/>
          <a:lstStyle/>
          <a:p>
            <a:r>
              <a:rPr lang="en-IN" dirty="0"/>
              <a:t>The matrix diagram shows the relationship between two, three or four groups of </a:t>
            </a:r>
            <a:r>
              <a:rPr lang="en-IN" dirty="0" smtClean="0"/>
              <a:t>information</a:t>
            </a:r>
          </a:p>
          <a:p>
            <a:pPr lvl="1"/>
            <a:r>
              <a:rPr lang="en-IN" dirty="0" smtClean="0"/>
              <a:t>Strength of relationship and roles played</a:t>
            </a:r>
          </a:p>
          <a:p>
            <a:r>
              <a:rPr lang="en-IN" dirty="0" smtClean="0"/>
              <a:t>When to use matrix diagrams</a:t>
            </a:r>
          </a:p>
          <a:p>
            <a:pPr lvl="1"/>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11" y="3224743"/>
            <a:ext cx="8153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nvSpPr>
        <p:spPr>
          <a:xfrm>
            <a:off x="5562600" y="3060151"/>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1666985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 Shaped </a:t>
            </a:r>
            <a:r>
              <a:rPr lang="en-IN" dirty="0"/>
              <a:t>M</a:t>
            </a:r>
            <a:r>
              <a:rPr lang="en-IN" dirty="0" smtClean="0"/>
              <a:t>atrix </a:t>
            </a:r>
            <a:r>
              <a:rPr lang="en-IN" dirty="0"/>
              <a:t>D</a:t>
            </a:r>
            <a:r>
              <a:rPr lang="en-IN" dirty="0" smtClean="0"/>
              <a:t>iagram</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752600"/>
            <a:ext cx="86106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nvSpPr>
        <p:spPr>
          <a:xfrm>
            <a:off x="2924176" y="63246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1177799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 Matrix </a:t>
            </a:r>
            <a:r>
              <a:rPr lang="en-IN" dirty="0"/>
              <a:t>D</a:t>
            </a:r>
            <a:r>
              <a:rPr lang="en-IN" dirty="0" smtClean="0"/>
              <a:t>iagram</a:t>
            </a:r>
            <a:endParaRPr lang="en-IN" dirty="0"/>
          </a:p>
        </p:txBody>
      </p:sp>
      <p:sp>
        <p:nvSpPr>
          <p:cNvPr id="4" name="Content Placeholder 3"/>
          <p:cNvSpPr>
            <a:spLocks noGrp="1"/>
          </p:cNvSpPr>
          <p:nvPr>
            <p:ph idx="1"/>
          </p:nvPr>
        </p:nvSpPr>
        <p:spPr/>
        <p:txBody>
          <a:bodyPr/>
          <a:lstStyle/>
          <a:p>
            <a:endParaRPr lang="en-IN"/>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382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nvSpPr>
        <p:spPr>
          <a:xfrm>
            <a:off x="4343400" y="57912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3949398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Y Matrix </a:t>
            </a:r>
            <a:r>
              <a:rPr lang="en-IN" dirty="0"/>
              <a:t>D</a:t>
            </a:r>
            <a:r>
              <a:rPr lang="en-IN" dirty="0" smtClean="0"/>
              <a:t>iagram</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92869"/>
            <a:ext cx="8229600" cy="320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4"/>
          <p:cNvSpPr>
            <a:spLocks noGrp="1"/>
          </p:cNvSpPr>
          <p:nvPr/>
        </p:nvSpPr>
        <p:spPr>
          <a:xfrm>
            <a:off x="4606447" y="54864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776082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Arrow Diagram</a:t>
            </a:r>
            <a:endParaRPr lang="en-IN" dirty="0"/>
          </a:p>
        </p:txBody>
      </p:sp>
      <p:sp>
        <p:nvSpPr>
          <p:cNvPr id="3" name="Content Placeholder 2"/>
          <p:cNvSpPr>
            <a:spLocks noGrp="1"/>
          </p:cNvSpPr>
          <p:nvPr>
            <p:ph idx="1"/>
          </p:nvPr>
        </p:nvSpPr>
        <p:spPr/>
        <p:txBody>
          <a:bodyPr>
            <a:normAutofit lnSpcReduction="10000"/>
          </a:bodyPr>
          <a:lstStyle/>
          <a:p>
            <a:r>
              <a:rPr lang="en-IN" dirty="0"/>
              <a:t>The arrow diagram shows the required order of tasks in a project or </a:t>
            </a:r>
            <a:r>
              <a:rPr lang="en-IN" dirty="0" smtClean="0"/>
              <a:t>process</a:t>
            </a:r>
          </a:p>
          <a:p>
            <a:r>
              <a:rPr lang="en-IN" dirty="0" smtClean="0"/>
              <a:t>It can be used for:</a:t>
            </a:r>
          </a:p>
          <a:p>
            <a:pPr lvl="1"/>
            <a:r>
              <a:rPr lang="en-IN" dirty="0" smtClean="0"/>
              <a:t>Determining best </a:t>
            </a:r>
            <a:r>
              <a:rPr lang="en-IN" dirty="0"/>
              <a:t>schedule for the entire </a:t>
            </a:r>
            <a:r>
              <a:rPr lang="en-IN" dirty="0" smtClean="0"/>
              <a:t>project</a:t>
            </a:r>
          </a:p>
          <a:p>
            <a:pPr lvl="1"/>
            <a:r>
              <a:rPr lang="en-IN" dirty="0"/>
              <a:t>P</a:t>
            </a:r>
            <a:r>
              <a:rPr lang="en-IN" dirty="0" smtClean="0"/>
              <a:t>otential </a:t>
            </a:r>
            <a:r>
              <a:rPr lang="en-IN" dirty="0"/>
              <a:t>scheduling and resource problems and their solutions. </a:t>
            </a:r>
            <a:endParaRPr lang="en-IN" dirty="0" smtClean="0"/>
          </a:p>
          <a:p>
            <a:pPr lvl="1"/>
            <a:r>
              <a:rPr lang="en-IN" dirty="0"/>
              <a:t>C</a:t>
            </a:r>
            <a:r>
              <a:rPr lang="en-IN" dirty="0" smtClean="0"/>
              <a:t>alculate the critical path of the project</a:t>
            </a:r>
          </a:p>
          <a:p>
            <a:r>
              <a:rPr lang="en-IN" dirty="0" smtClean="0"/>
              <a:t>When to use an arrow diagram</a:t>
            </a:r>
          </a:p>
          <a:p>
            <a:pPr lvl="1"/>
            <a:r>
              <a:rPr lang="en-IN" dirty="0"/>
              <a:t>When scheduling and monitoring tasks within a complex project or process with interrelated tasks and resources. </a:t>
            </a:r>
            <a:endParaRPr lang="en-IN" dirty="0" smtClean="0"/>
          </a:p>
          <a:p>
            <a:pPr lvl="1"/>
            <a:r>
              <a:rPr lang="en-IN" dirty="0"/>
              <a:t>When you know the steps of the project or process, their sequence and how long each step </a:t>
            </a:r>
            <a:r>
              <a:rPr lang="en-IN" dirty="0" smtClean="0"/>
              <a:t>takes</a:t>
            </a:r>
          </a:p>
          <a:p>
            <a:pPr lvl="1"/>
            <a:r>
              <a:rPr lang="en-IN" dirty="0"/>
              <a:t>When project schedule is critical, with serious consequences for completing the project late or significant advantage to completing the project early</a:t>
            </a:r>
          </a:p>
        </p:txBody>
      </p:sp>
    </p:spTree>
    <p:extLst>
      <p:ext uri="{BB962C8B-B14F-4D97-AF65-F5344CB8AC3E}">
        <p14:creationId xmlns:p14="http://schemas.microsoft.com/office/powerpoint/2010/main" val="874434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How to use an Arrow </a:t>
            </a:r>
            <a:r>
              <a:rPr lang="en-IN" dirty="0"/>
              <a:t>D</a:t>
            </a:r>
            <a:r>
              <a:rPr lang="en-IN" dirty="0" smtClean="0"/>
              <a:t>iagram</a:t>
            </a:r>
            <a:endParaRPr lang="en-IN" dirty="0"/>
          </a:p>
        </p:txBody>
      </p:sp>
      <p:sp>
        <p:nvSpPr>
          <p:cNvPr id="3" name="Content Placeholder 2"/>
          <p:cNvSpPr>
            <a:spLocks noGrp="1"/>
          </p:cNvSpPr>
          <p:nvPr>
            <p:ph idx="1"/>
          </p:nvPr>
        </p:nvSpPr>
        <p:spPr/>
        <p:txBody>
          <a:bodyPr>
            <a:normAutofit fontScale="92500" lnSpcReduction="10000"/>
          </a:bodyPr>
          <a:lstStyle/>
          <a:p>
            <a:r>
              <a:rPr lang="en-IN" dirty="0"/>
              <a:t>List all the necessary tasks in the project or </a:t>
            </a:r>
            <a:r>
              <a:rPr lang="en-IN" dirty="0" smtClean="0"/>
              <a:t>process</a:t>
            </a:r>
          </a:p>
          <a:p>
            <a:endParaRPr lang="en-IN" dirty="0" smtClean="0"/>
          </a:p>
          <a:p>
            <a:r>
              <a:rPr lang="en-IN" dirty="0" smtClean="0"/>
              <a:t>Determine </a:t>
            </a:r>
            <a:r>
              <a:rPr lang="en-IN" dirty="0"/>
              <a:t>the correct sequence of the </a:t>
            </a:r>
            <a:r>
              <a:rPr lang="en-IN" dirty="0" smtClean="0"/>
              <a:t>tasks</a:t>
            </a:r>
          </a:p>
          <a:p>
            <a:pPr lvl="1"/>
            <a:r>
              <a:rPr lang="en-IN" dirty="0"/>
              <a:t>C</a:t>
            </a:r>
            <a:r>
              <a:rPr lang="en-IN" dirty="0" smtClean="0"/>
              <a:t>reate </a:t>
            </a:r>
            <a:r>
              <a:rPr lang="en-IN" dirty="0"/>
              <a:t>a table with four columns —prior tasks, this task, simultaneous tasks, following tasks. </a:t>
            </a:r>
            <a:endParaRPr lang="en-IN" dirty="0" smtClean="0"/>
          </a:p>
          <a:p>
            <a:endParaRPr lang="en-IN" dirty="0" smtClean="0"/>
          </a:p>
          <a:p>
            <a:r>
              <a:rPr lang="en-IN" dirty="0" smtClean="0"/>
              <a:t>Diagram </a:t>
            </a:r>
            <a:r>
              <a:rPr lang="en-IN" dirty="0"/>
              <a:t>the network of tasks</a:t>
            </a:r>
            <a:r>
              <a:rPr lang="en-IN" dirty="0" smtClean="0"/>
              <a:t>.</a:t>
            </a:r>
          </a:p>
          <a:p>
            <a:pPr lvl="1"/>
            <a:r>
              <a:rPr lang="en-IN" dirty="0"/>
              <a:t>Time should flow from left to right and concurrent tasks should be vertically aligned</a:t>
            </a:r>
            <a:r>
              <a:rPr lang="en-IN" dirty="0" smtClean="0"/>
              <a:t>.</a:t>
            </a:r>
          </a:p>
          <a:p>
            <a:endParaRPr lang="en-IN" dirty="0" smtClean="0"/>
          </a:p>
          <a:p>
            <a:r>
              <a:rPr lang="en-IN" dirty="0" smtClean="0"/>
              <a:t>Between </a:t>
            </a:r>
            <a:r>
              <a:rPr lang="en-IN" dirty="0"/>
              <a:t>each two tasks, draw circles for “events</a:t>
            </a:r>
            <a:r>
              <a:rPr lang="en-IN" dirty="0" smtClean="0"/>
              <a:t>.”</a:t>
            </a:r>
          </a:p>
          <a:p>
            <a:endParaRPr lang="en-IN" dirty="0" smtClean="0"/>
          </a:p>
          <a:p>
            <a:r>
              <a:rPr lang="en-IN" dirty="0" smtClean="0"/>
              <a:t>Look </a:t>
            </a:r>
            <a:r>
              <a:rPr lang="en-IN" dirty="0"/>
              <a:t>for three common problem situations and redraw them using “dummies” or extra events</a:t>
            </a:r>
          </a:p>
          <a:p>
            <a:endParaRPr lang="en-IN" dirty="0"/>
          </a:p>
        </p:txBody>
      </p:sp>
    </p:spTree>
    <p:extLst>
      <p:ext uri="{BB962C8B-B14F-4D97-AF65-F5344CB8AC3E}">
        <p14:creationId xmlns:p14="http://schemas.microsoft.com/office/powerpoint/2010/main" val="2989491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When to use Dummy </a:t>
            </a:r>
            <a:r>
              <a:rPr lang="en-IN" dirty="0"/>
              <a:t>E</a:t>
            </a:r>
            <a:r>
              <a:rPr lang="en-IN" dirty="0" smtClean="0"/>
              <a:t>vents</a:t>
            </a:r>
            <a:br>
              <a:rPr lang="en-IN" dirty="0" smtClean="0"/>
            </a:br>
            <a:endParaRPr lang="en-IN" dirty="0"/>
          </a:p>
        </p:txBody>
      </p:sp>
      <p:sp>
        <p:nvSpPr>
          <p:cNvPr id="3" name="Content Placeholder 2"/>
          <p:cNvSpPr>
            <a:spLocks noGrp="1"/>
          </p:cNvSpPr>
          <p:nvPr>
            <p:ph idx="1"/>
          </p:nvPr>
        </p:nvSpPr>
        <p:spPr/>
        <p:txBody>
          <a:bodyPr/>
          <a:lstStyle/>
          <a:p>
            <a:r>
              <a:rPr lang="en-IN" sz="2000" dirty="0"/>
              <a:t>Two simultaneous tasks start and end at the same </a:t>
            </a:r>
            <a:r>
              <a:rPr lang="en-IN" sz="2000" dirty="0" smtClean="0"/>
              <a:t>events</a:t>
            </a:r>
          </a:p>
          <a:p>
            <a:pPr lvl="1"/>
            <a:r>
              <a:rPr lang="en-IN" sz="1800" dirty="0"/>
              <a:t>Use a dummy and an extra event to separate </a:t>
            </a:r>
            <a:r>
              <a:rPr lang="en-IN" sz="1800" dirty="0" smtClean="0"/>
              <a:t>them</a:t>
            </a:r>
          </a:p>
          <a:p>
            <a:pPr lvl="1"/>
            <a:endParaRPr lang="en-IN" dirty="0" smtClean="0"/>
          </a:p>
          <a:p>
            <a:pPr lvl="1"/>
            <a:endParaRPr lang="en-IN" dirty="0"/>
          </a:p>
          <a:p>
            <a:pPr lvl="1"/>
            <a:endParaRPr lang="en-IN" dirty="0" smtClean="0"/>
          </a:p>
          <a:p>
            <a:r>
              <a:rPr lang="en-IN" sz="2000" dirty="0"/>
              <a:t>Task C cannot start until both tasks A and B are complete; a fourth task, D, cannot start until A is complete, but need not wait for </a:t>
            </a:r>
            <a:r>
              <a:rPr lang="en-IN" sz="2000" dirty="0" smtClean="0"/>
              <a:t>B</a:t>
            </a:r>
          </a:p>
          <a:p>
            <a:pPr lvl="1"/>
            <a:r>
              <a:rPr lang="en-IN" sz="1800" dirty="0"/>
              <a:t>Use a dummy between the end of task A and the beginning of task C. </a:t>
            </a:r>
            <a:endParaRPr lang="en-IN" sz="1800" dirty="0" smtClean="0"/>
          </a:p>
          <a:p>
            <a:pPr lvl="1"/>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499" y="2438400"/>
            <a:ext cx="2895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555" y="4806471"/>
            <a:ext cx="27908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4"/>
          <p:cNvSpPr>
            <a:spLocks noGrp="1"/>
          </p:cNvSpPr>
          <p:nvPr/>
        </p:nvSpPr>
        <p:spPr>
          <a:xfrm>
            <a:off x="6172200" y="2608606"/>
            <a:ext cx="2957186"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a:t>
            </a:r>
            <a:r>
              <a:rPr lang="en-IN" dirty="0" smtClean="0">
                <a:solidFill>
                  <a:schemeClr val="tx1"/>
                </a:solidFill>
              </a:rPr>
              <a:t>  </a:t>
            </a:r>
            <a:r>
              <a:rPr lang="en-IN" dirty="0" smtClean="0">
                <a:solidFill>
                  <a:schemeClr val="tx1"/>
                </a:solidFill>
              </a:rPr>
              <a:t>For source of image see reference</a:t>
            </a:r>
            <a:endParaRPr lang="en-US" dirty="0">
              <a:solidFill>
                <a:schemeClr val="tx1"/>
              </a:solidFill>
            </a:endParaRPr>
          </a:p>
        </p:txBody>
      </p:sp>
      <p:sp>
        <p:nvSpPr>
          <p:cNvPr id="7" name="Footer Placeholder 4"/>
          <p:cNvSpPr>
            <a:spLocks noGrp="1"/>
          </p:cNvSpPr>
          <p:nvPr/>
        </p:nvSpPr>
        <p:spPr>
          <a:xfrm>
            <a:off x="6172200" y="5625940"/>
            <a:ext cx="2644297"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a:t>
            </a:r>
            <a:r>
              <a:rPr lang="en-IN" dirty="0" smtClean="0">
                <a:solidFill>
                  <a:schemeClr val="tx1"/>
                </a:solidFill>
              </a:rPr>
              <a:t>For source of image see reference</a:t>
            </a:r>
            <a:endParaRPr lang="en-US" dirty="0">
              <a:solidFill>
                <a:schemeClr val="tx1"/>
              </a:solidFill>
            </a:endParaRPr>
          </a:p>
        </p:txBody>
      </p:sp>
    </p:spTree>
    <p:extLst>
      <p:ext uri="{BB962C8B-B14F-4D97-AF65-F5344CB8AC3E}">
        <p14:creationId xmlns:p14="http://schemas.microsoft.com/office/powerpoint/2010/main" val="3573934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Dummy Events</a:t>
            </a:r>
            <a:endParaRPr lang="en-IN" dirty="0"/>
          </a:p>
        </p:txBody>
      </p:sp>
      <p:sp>
        <p:nvSpPr>
          <p:cNvPr id="3" name="Content Placeholder 2"/>
          <p:cNvSpPr>
            <a:spLocks noGrp="1"/>
          </p:cNvSpPr>
          <p:nvPr>
            <p:ph idx="1"/>
          </p:nvPr>
        </p:nvSpPr>
        <p:spPr/>
        <p:txBody>
          <a:bodyPr/>
          <a:lstStyle/>
          <a:p>
            <a:r>
              <a:rPr lang="en-IN" dirty="0"/>
              <a:t>A second task can be started before part of a first task is </a:t>
            </a:r>
            <a:r>
              <a:rPr lang="en-IN" dirty="0" smtClean="0"/>
              <a:t>done</a:t>
            </a:r>
          </a:p>
          <a:p>
            <a:pPr lvl="1"/>
            <a:r>
              <a:rPr lang="en-IN" dirty="0"/>
              <a:t>Add an extra event where the second task can begin and use multiple arrows to break the first task into two </a:t>
            </a:r>
            <a:r>
              <a:rPr lang="en-IN" dirty="0" smtClean="0"/>
              <a:t>subtasks</a:t>
            </a:r>
          </a:p>
          <a:p>
            <a:pPr lvl="1"/>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359" y="3352800"/>
            <a:ext cx="32861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nvSpPr>
        <p:spPr>
          <a:xfrm>
            <a:off x="2882944" y="62484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63995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Stem and Leaf Plot</a:t>
            </a:r>
            <a:endParaRPr lang="en-IN" dirty="0"/>
          </a:p>
        </p:txBody>
      </p:sp>
      <p:sp>
        <p:nvSpPr>
          <p:cNvPr id="3" name="Content Placeholder 2"/>
          <p:cNvSpPr>
            <a:spLocks noGrp="1"/>
          </p:cNvSpPr>
          <p:nvPr>
            <p:ph idx="1"/>
          </p:nvPr>
        </p:nvSpPr>
        <p:spPr/>
        <p:txBody>
          <a:bodyPr>
            <a:normAutofit/>
          </a:bodyPr>
          <a:lstStyle/>
          <a:p>
            <a:endParaRPr lang="en-IN" dirty="0" smtClean="0"/>
          </a:p>
          <a:p>
            <a:endParaRPr lang="en-IN" dirty="0"/>
          </a:p>
          <a:p>
            <a:endParaRPr lang="en-IN" dirty="0" smtClean="0"/>
          </a:p>
          <a:p>
            <a:endParaRPr lang="en-IN" dirty="0" smtClean="0"/>
          </a:p>
          <a:p>
            <a:endParaRPr lang="en-IN" dirty="0"/>
          </a:p>
          <a:p>
            <a:endParaRPr lang="en-IN" dirty="0" smtClean="0"/>
          </a:p>
          <a:p>
            <a:r>
              <a:rPr lang="en-IN" dirty="0" smtClean="0"/>
              <a:t>Above example is ordered which makes it easy to find out the percentiles</a:t>
            </a:r>
          </a:p>
          <a:p>
            <a:r>
              <a:rPr lang="en-IN" dirty="0"/>
              <a:t>the 100 kth percentile is a value such that at least 100 k% of the data values are at or below this value and at least 100 (1 − k)% of the data values are at or above this </a:t>
            </a:r>
            <a:r>
              <a:rPr lang="en-IN" dirty="0" smtClean="0"/>
              <a:t>value</a:t>
            </a:r>
            <a:endParaRPr lang="en-IN" dirty="0"/>
          </a:p>
          <a:p>
            <a:endParaRPr lang="en-IN"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848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21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Arrow Diagram</a:t>
            </a:r>
            <a:endParaRPr lang="en-IN" dirty="0"/>
          </a:p>
        </p:txBody>
      </p:sp>
      <p:sp>
        <p:nvSpPr>
          <p:cNvPr id="3" name="Content Placeholder 2"/>
          <p:cNvSpPr>
            <a:spLocks noGrp="1"/>
          </p:cNvSpPr>
          <p:nvPr>
            <p:ph idx="1"/>
          </p:nvPr>
        </p:nvSpPr>
        <p:spPr/>
        <p:txBody>
          <a:bodyPr/>
          <a:lstStyle/>
          <a:p>
            <a:r>
              <a:rPr lang="en-IN" dirty="0"/>
              <a:t>When the network is correct, label all events in sequence with event numbers in the circles. It can be useful to label all tasks in sequence, using </a:t>
            </a:r>
            <a:r>
              <a:rPr lang="en-IN" dirty="0" smtClean="0"/>
              <a:t>letters</a:t>
            </a:r>
          </a:p>
          <a:p>
            <a:endParaRPr lang="en-IN" dirty="0" smtClean="0"/>
          </a:p>
          <a:p>
            <a:r>
              <a:rPr lang="en-IN" dirty="0" smtClean="0"/>
              <a:t>Once this is completed CPM or critical path method can be used for scheduling the tasks </a:t>
            </a:r>
          </a:p>
          <a:p>
            <a:endParaRPr lang="en-IN" dirty="0" smtClean="0"/>
          </a:p>
          <a:p>
            <a:r>
              <a:rPr lang="en-IN" dirty="0" smtClean="0"/>
              <a:t>Let us look at some basic steps and terminology related to CPM</a:t>
            </a:r>
          </a:p>
          <a:p>
            <a:endParaRPr lang="en-IN" dirty="0" smtClean="0"/>
          </a:p>
          <a:p>
            <a:endParaRPr lang="en-IN" dirty="0"/>
          </a:p>
        </p:txBody>
      </p:sp>
    </p:spTree>
    <p:extLst>
      <p:ext uri="{BB962C8B-B14F-4D97-AF65-F5344CB8AC3E}">
        <p14:creationId xmlns:p14="http://schemas.microsoft.com/office/powerpoint/2010/main" val="364511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Critical Path Method</a:t>
            </a:r>
            <a:endParaRPr lang="en-IN" dirty="0"/>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IN" dirty="0"/>
              <a:t>Determine task </a:t>
            </a:r>
            <a:r>
              <a:rPr lang="en-IN" dirty="0" smtClean="0"/>
              <a:t>times</a:t>
            </a:r>
          </a:p>
          <a:p>
            <a:endParaRPr lang="en-IN" dirty="0" smtClean="0"/>
          </a:p>
          <a:p>
            <a:r>
              <a:rPr lang="en-IN" dirty="0" smtClean="0"/>
              <a:t>Determine </a:t>
            </a:r>
            <a:r>
              <a:rPr lang="en-IN" dirty="0"/>
              <a:t>the “critical path,” the longest path from the beginning to the end of the </a:t>
            </a:r>
            <a:r>
              <a:rPr lang="en-IN" dirty="0" smtClean="0"/>
              <a:t>project</a:t>
            </a:r>
            <a:endParaRPr lang="en-IN" dirty="0"/>
          </a:p>
          <a:p>
            <a:pPr lvl="1"/>
            <a:r>
              <a:rPr lang="en-IN" dirty="0" smtClean="0"/>
              <a:t>Length </a:t>
            </a:r>
            <a:r>
              <a:rPr lang="en-IN" dirty="0"/>
              <a:t>of the critical path: the sum of all the task times on the path. </a:t>
            </a:r>
            <a:endParaRPr lang="en-IN" dirty="0" smtClean="0"/>
          </a:p>
          <a:p>
            <a:endParaRPr lang="en-IN" dirty="0" smtClean="0"/>
          </a:p>
          <a:p>
            <a:r>
              <a:rPr lang="en-IN" dirty="0" smtClean="0"/>
              <a:t>Calculate </a:t>
            </a:r>
            <a:r>
              <a:rPr lang="en-IN" dirty="0"/>
              <a:t>the earliest times each task can </a:t>
            </a:r>
            <a:r>
              <a:rPr lang="en-IN" dirty="0" smtClean="0"/>
              <a:t>start(Earliest Start ES) </a:t>
            </a:r>
            <a:r>
              <a:rPr lang="en-IN" dirty="0"/>
              <a:t>and </a:t>
            </a:r>
            <a:r>
              <a:rPr lang="en-IN" dirty="0" smtClean="0"/>
              <a:t>finish(Earliest Finish EF), </a:t>
            </a:r>
            <a:r>
              <a:rPr lang="en-IN" dirty="0"/>
              <a:t>based on how long preceding tasks </a:t>
            </a:r>
            <a:r>
              <a:rPr lang="en-IN" dirty="0" smtClean="0"/>
              <a:t>take</a:t>
            </a:r>
          </a:p>
          <a:p>
            <a:pPr lvl="1"/>
            <a:r>
              <a:rPr lang="en-IN" dirty="0"/>
              <a:t>Start with the first task, where ES = </a:t>
            </a:r>
            <a:r>
              <a:rPr lang="en-IN" dirty="0" smtClean="0"/>
              <a:t>0</a:t>
            </a:r>
          </a:p>
          <a:p>
            <a:pPr lvl="1"/>
            <a:r>
              <a:rPr lang="en-IN" dirty="0" smtClean="0"/>
              <a:t>For subsequent tasks:</a:t>
            </a:r>
          </a:p>
          <a:p>
            <a:pPr lvl="2"/>
            <a:r>
              <a:rPr lang="en-IN" dirty="0"/>
              <a:t>ES=the largest EF of the tasks leading into this one </a:t>
            </a:r>
            <a:endParaRPr lang="en-IN" dirty="0" smtClean="0"/>
          </a:p>
          <a:p>
            <a:pPr lvl="2"/>
            <a:r>
              <a:rPr lang="en-IN" dirty="0"/>
              <a:t>EF=ES + task time for this task </a:t>
            </a:r>
            <a:endParaRPr lang="en-IN" dirty="0" smtClean="0"/>
          </a:p>
          <a:p>
            <a:pPr lvl="1"/>
            <a:endParaRPr lang="en-IN" dirty="0" smtClean="0"/>
          </a:p>
        </p:txBody>
      </p:sp>
    </p:spTree>
    <p:extLst>
      <p:ext uri="{BB962C8B-B14F-4D97-AF65-F5344CB8AC3E}">
        <p14:creationId xmlns:p14="http://schemas.microsoft.com/office/powerpoint/2010/main" val="3199676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Critical Path Method</a:t>
            </a:r>
            <a:endParaRPr lang="en-IN" dirty="0"/>
          </a:p>
        </p:txBody>
      </p:sp>
      <p:sp>
        <p:nvSpPr>
          <p:cNvPr id="3" name="Content Placeholder 2"/>
          <p:cNvSpPr>
            <a:spLocks noGrp="1"/>
          </p:cNvSpPr>
          <p:nvPr>
            <p:ph idx="1"/>
          </p:nvPr>
        </p:nvSpPr>
        <p:spPr/>
        <p:txBody>
          <a:bodyPr/>
          <a:lstStyle/>
          <a:p>
            <a:r>
              <a:rPr lang="en-IN" dirty="0"/>
              <a:t>Calculate the latest times each task can start and finish without upsetting the project schedule, based on how long later tasks will take. These are called latest start (LS) and latest finish (LF). </a:t>
            </a:r>
          </a:p>
          <a:p>
            <a:pPr lvl="1"/>
            <a:r>
              <a:rPr lang="en-IN" dirty="0"/>
              <a:t>Start from the last task, where the latest finish is the project deadline, and work backwards</a:t>
            </a:r>
          </a:p>
          <a:p>
            <a:pPr lvl="1"/>
            <a:r>
              <a:rPr lang="en-IN" dirty="0"/>
              <a:t>Latest finish (LF) = the smallest LS of all tasks immediately following this one </a:t>
            </a:r>
          </a:p>
          <a:p>
            <a:pPr lvl="1"/>
            <a:r>
              <a:rPr lang="en-IN" dirty="0"/>
              <a:t>Latest start (LS) = LF – task time for this task </a:t>
            </a:r>
          </a:p>
          <a:p>
            <a:r>
              <a:rPr lang="en-IN" dirty="0"/>
              <a:t>Calculate slack time for each task and project</a:t>
            </a:r>
          </a:p>
          <a:p>
            <a:pPr lvl="1"/>
            <a:r>
              <a:rPr lang="en-IN" dirty="0"/>
              <a:t>Total slack = LS – ES = LF – EF </a:t>
            </a:r>
          </a:p>
          <a:p>
            <a:pPr lvl="1"/>
            <a:r>
              <a:rPr lang="en-IN" dirty="0"/>
              <a:t>Free slack = the earliest ES of all tasks immediately following this one – EF </a:t>
            </a:r>
          </a:p>
          <a:p>
            <a:endParaRPr lang="en-IN" dirty="0"/>
          </a:p>
        </p:txBody>
      </p:sp>
    </p:spTree>
    <p:extLst>
      <p:ext uri="{BB962C8B-B14F-4D97-AF65-F5344CB8AC3E}">
        <p14:creationId xmlns:p14="http://schemas.microsoft.com/office/powerpoint/2010/main" val="4040149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Process Decision Program Chart</a:t>
            </a:r>
            <a:endParaRPr lang="en-IN" dirty="0"/>
          </a:p>
        </p:txBody>
      </p:sp>
      <p:sp>
        <p:nvSpPr>
          <p:cNvPr id="3" name="Content Placeholder 2"/>
          <p:cNvSpPr>
            <a:spLocks noGrp="1"/>
          </p:cNvSpPr>
          <p:nvPr>
            <p:ph idx="1"/>
          </p:nvPr>
        </p:nvSpPr>
        <p:spPr/>
        <p:txBody>
          <a:bodyPr/>
          <a:lstStyle/>
          <a:p>
            <a:r>
              <a:rPr lang="en-IN" dirty="0"/>
              <a:t>The process decision program chart (PDPC) systematically identifies what might go wrong in a plan under development. </a:t>
            </a:r>
            <a:endParaRPr lang="en-IN" dirty="0" smtClean="0"/>
          </a:p>
          <a:p>
            <a:endParaRPr lang="en-IN" dirty="0" smtClean="0"/>
          </a:p>
          <a:p>
            <a:r>
              <a:rPr lang="en-IN" dirty="0" smtClean="0"/>
              <a:t>When to use PDPC</a:t>
            </a:r>
          </a:p>
          <a:p>
            <a:pPr lvl="1"/>
            <a:r>
              <a:rPr lang="en-IN" dirty="0"/>
              <a:t>Before implementing a plan, especially when the plan is large and complex</a:t>
            </a:r>
            <a:r>
              <a:rPr lang="en-IN" dirty="0" smtClean="0"/>
              <a:t>.</a:t>
            </a:r>
          </a:p>
          <a:p>
            <a:pPr lvl="1"/>
            <a:r>
              <a:rPr lang="en-IN" dirty="0"/>
              <a:t>When the plan must be completed on schedule</a:t>
            </a:r>
            <a:r>
              <a:rPr lang="en-IN" dirty="0" smtClean="0"/>
              <a:t>.</a:t>
            </a:r>
          </a:p>
          <a:p>
            <a:pPr lvl="1"/>
            <a:r>
              <a:rPr lang="en-IN" dirty="0"/>
              <a:t>When the price of failure is high</a:t>
            </a:r>
            <a:r>
              <a:rPr lang="en-IN" dirty="0" smtClean="0"/>
              <a:t>.</a:t>
            </a:r>
          </a:p>
          <a:p>
            <a:pPr lvl="1"/>
            <a:r>
              <a:rPr lang="en-IN" dirty="0" smtClean="0"/>
              <a:t>When the project is identified as risky</a:t>
            </a:r>
            <a:endParaRPr lang="en-IN" dirty="0"/>
          </a:p>
        </p:txBody>
      </p:sp>
    </p:spTree>
    <p:extLst>
      <p:ext uri="{BB962C8B-B14F-4D97-AF65-F5344CB8AC3E}">
        <p14:creationId xmlns:p14="http://schemas.microsoft.com/office/powerpoint/2010/main" val="1390120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PDPC </a:t>
            </a:r>
            <a:r>
              <a:rPr lang="en-IN" dirty="0"/>
              <a:t>P</a:t>
            </a:r>
            <a:r>
              <a:rPr lang="en-IN" dirty="0" smtClean="0"/>
              <a:t>rocedure</a:t>
            </a:r>
            <a:endParaRPr lang="en-IN" dirty="0"/>
          </a:p>
        </p:txBody>
      </p:sp>
      <p:sp>
        <p:nvSpPr>
          <p:cNvPr id="3" name="Content Placeholder 2"/>
          <p:cNvSpPr>
            <a:spLocks noGrp="1"/>
          </p:cNvSpPr>
          <p:nvPr>
            <p:ph idx="1"/>
          </p:nvPr>
        </p:nvSpPr>
        <p:spPr/>
        <p:txBody>
          <a:bodyPr>
            <a:normAutofit/>
          </a:bodyPr>
          <a:lstStyle/>
          <a:p>
            <a:r>
              <a:rPr lang="en-IN" dirty="0"/>
              <a:t>Obtain or develop </a:t>
            </a:r>
            <a:r>
              <a:rPr lang="en-IN" dirty="0" smtClean="0"/>
              <a:t>a tree </a:t>
            </a:r>
            <a:r>
              <a:rPr lang="en-IN" dirty="0"/>
              <a:t>diagram of the proposed </a:t>
            </a:r>
            <a:r>
              <a:rPr lang="en-IN" dirty="0" smtClean="0"/>
              <a:t>plan</a:t>
            </a:r>
          </a:p>
          <a:p>
            <a:pPr lvl="1"/>
            <a:r>
              <a:rPr lang="en-IN" dirty="0"/>
              <a:t>H</a:t>
            </a:r>
            <a:r>
              <a:rPr lang="en-IN" dirty="0" smtClean="0"/>
              <a:t>igh-level </a:t>
            </a:r>
            <a:r>
              <a:rPr lang="en-IN" dirty="0"/>
              <a:t>diagram showing the objective, a second level of main activities , third level of broadly defined tasks </a:t>
            </a:r>
            <a:endParaRPr lang="en-IN" dirty="0" smtClean="0"/>
          </a:p>
          <a:p>
            <a:r>
              <a:rPr lang="en-IN" dirty="0"/>
              <a:t>For each task on the third level, brainstorm what could go wrong</a:t>
            </a:r>
            <a:r>
              <a:rPr lang="en-IN" dirty="0" smtClean="0"/>
              <a:t>.</a:t>
            </a:r>
          </a:p>
          <a:p>
            <a:r>
              <a:rPr lang="en-IN" dirty="0"/>
              <a:t>Review all the potential problems and eliminate any that are improbable or whose consequences would be insignificant</a:t>
            </a:r>
            <a:r>
              <a:rPr lang="en-IN" dirty="0" smtClean="0"/>
              <a:t>.</a:t>
            </a:r>
          </a:p>
          <a:p>
            <a:r>
              <a:rPr lang="en-IN" dirty="0"/>
              <a:t>For each potential problem, brainstorm possible countermeasures</a:t>
            </a:r>
            <a:r>
              <a:rPr lang="en-IN" dirty="0" smtClean="0"/>
              <a:t>.</a:t>
            </a:r>
          </a:p>
          <a:p>
            <a:r>
              <a:rPr lang="en-IN" dirty="0"/>
              <a:t>Decide how practical each countermeasure is.</a:t>
            </a:r>
          </a:p>
          <a:p>
            <a:endParaRPr lang="en-IN" dirty="0"/>
          </a:p>
        </p:txBody>
      </p:sp>
    </p:spTree>
    <p:extLst>
      <p:ext uri="{BB962C8B-B14F-4D97-AF65-F5344CB8AC3E}">
        <p14:creationId xmlns:p14="http://schemas.microsoft.com/office/powerpoint/2010/main" val="268194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PDPC Example</a:t>
            </a:r>
            <a:endParaRPr lang="en-IN"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767075"/>
            <a:ext cx="65532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4"/>
          <p:cNvSpPr>
            <a:spLocks noGrp="1"/>
          </p:cNvSpPr>
          <p:nvPr/>
        </p:nvSpPr>
        <p:spPr>
          <a:xfrm>
            <a:off x="2894687" y="6019800"/>
            <a:ext cx="33718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chemeClr val="tx1"/>
                </a:solidFill>
              </a:rPr>
              <a:t>                  For source of image see reference</a:t>
            </a:r>
            <a:endParaRPr lang="en-US" dirty="0">
              <a:solidFill>
                <a:schemeClr val="tx1"/>
              </a:solidFill>
            </a:endParaRPr>
          </a:p>
        </p:txBody>
      </p:sp>
    </p:spTree>
    <p:extLst>
      <p:ext uri="{BB962C8B-B14F-4D97-AF65-F5344CB8AC3E}">
        <p14:creationId xmlns:p14="http://schemas.microsoft.com/office/powerpoint/2010/main" val="1454238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92500"/>
          </a:bodyPr>
          <a:lstStyle/>
          <a:p>
            <a:r>
              <a:rPr lang="en-IN" dirty="0"/>
              <a:t>https://</a:t>
            </a:r>
            <a:r>
              <a:rPr lang="en-IN" dirty="0" smtClean="0"/>
              <a:t>en.wikipedia.org/wiki/Ishikawa_diagram</a:t>
            </a:r>
          </a:p>
          <a:p>
            <a:r>
              <a:rPr lang="en-IN" dirty="0"/>
              <a:t>http://</a:t>
            </a:r>
            <a:r>
              <a:rPr lang="en-IN" dirty="0" smtClean="0"/>
              <a:t>asq.org/learn-about-quality/new-management-planning-tools/overview/overview.html</a:t>
            </a:r>
          </a:p>
          <a:p>
            <a:r>
              <a:rPr lang="en-IN" dirty="0"/>
              <a:t>http://</a:t>
            </a:r>
            <a:r>
              <a:rPr lang="en-IN" dirty="0" smtClean="0"/>
              <a:t>asq.org/learn-about-quality/idea-creation-tools/overview/affinity.html</a:t>
            </a:r>
          </a:p>
          <a:p>
            <a:r>
              <a:rPr lang="en-IN" dirty="0"/>
              <a:t>http://</a:t>
            </a:r>
            <a:r>
              <a:rPr lang="en-IN" dirty="0" smtClean="0"/>
              <a:t>asq.org/learn-about-quality/new-management-planning-tools/overview/tree-diagram.html</a:t>
            </a:r>
          </a:p>
          <a:p>
            <a:r>
              <a:rPr lang="en-IN" dirty="0"/>
              <a:t>http://</a:t>
            </a:r>
            <a:r>
              <a:rPr lang="en-IN" dirty="0" smtClean="0"/>
              <a:t>asq.org/learn-about-quality/new-management-planning-tools/overview/arrow-diagram.html</a:t>
            </a:r>
          </a:p>
          <a:p>
            <a:r>
              <a:rPr lang="en-IN" dirty="0"/>
              <a:t>http://asq.org/learn-about-quality/new-management-planning-tools/overview/matrix-diagram.html</a:t>
            </a:r>
            <a:endParaRPr lang="en-IN" dirty="0" smtClean="0"/>
          </a:p>
          <a:p>
            <a:r>
              <a:rPr lang="en-IN" dirty="0"/>
              <a:t>http://asq.org/learn-about-quality/new-management-planning-tools/overview/process-decision-program-chart.html</a:t>
            </a:r>
            <a:endParaRPr lang="en-IN" dirty="0" smtClean="0"/>
          </a:p>
          <a:p>
            <a:endParaRPr lang="en-IN" dirty="0"/>
          </a:p>
        </p:txBody>
      </p:sp>
    </p:spTree>
    <p:extLst>
      <p:ext uri="{BB962C8B-B14F-4D97-AF65-F5344CB8AC3E}">
        <p14:creationId xmlns:p14="http://schemas.microsoft.com/office/powerpoint/2010/main" val="165620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Histogram</a:t>
            </a:r>
            <a:endParaRPr lang="en-IN" dirty="0"/>
          </a:p>
        </p:txBody>
      </p:sp>
      <p:sp>
        <p:nvSpPr>
          <p:cNvPr id="3" name="Content Placeholder 2"/>
          <p:cNvSpPr>
            <a:spLocks noGrp="1"/>
          </p:cNvSpPr>
          <p:nvPr>
            <p:ph idx="1"/>
          </p:nvPr>
        </p:nvSpPr>
        <p:spPr/>
        <p:txBody>
          <a:bodyPr>
            <a:normAutofit/>
          </a:bodyPr>
          <a:lstStyle/>
          <a:p>
            <a:r>
              <a:rPr lang="en-IN" dirty="0" smtClean="0"/>
              <a:t>Continuous data is divided into intervals which are called class intervals, cells or bins</a:t>
            </a:r>
          </a:p>
          <a:p>
            <a:r>
              <a:rPr lang="en-IN" dirty="0" smtClean="0"/>
              <a:t>The number of bins does not have any agreed rule</a:t>
            </a:r>
          </a:p>
          <a:p>
            <a:pPr lvl="1"/>
            <a:r>
              <a:rPr lang="en-IN" dirty="0" smtClean="0"/>
              <a:t>One heuristic is h=1+log</a:t>
            </a:r>
            <a:r>
              <a:rPr lang="en-IN" baseline="-25000" dirty="0" smtClean="0"/>
              <a:t>2</a:t>
            </a:r>
            <a:r>
              <a:rPr lang="en-IN" dirty="0" smtClean="0"/>
              <a:t>n where n=sample size and h= number of bins</a:t>
            </a:r>
          </a:p>
          <a:p>
            <a:r>
              <a:rPr lang="en-IN" dirty="0" smtClean="0"/>
              <a:t>Gives </a:t>
            </a:r>
            <a:r>
              <a:rPr lang="en-IN" dirty="0"/>
              <a:t>a visual impression of the shape of the distribution of the </a:t>
            </a:r>
            <a:r>
              <a:rPr lang="en-IN" dirty="0" smtClean="0"/>
              <a:t>measurements and some </a:t>
            </a:r>
            <a:r>
              <a:rPr lang="en-IN" dirty="0"/>
              <a:t>information about the inherent variability in the </a:t>
            </a:r>
            <a:r>
              <a:rPr lang="en-IN" dirty="0" smtClean="0"/>
              <a:t>data</a:t>
            </a:r>
          </a:p>
          <a:p>
            <a:r>
              <a:rPr lang="en-IN" dirty="0" smtClean="0"/>
              <a:t>Histogram is best </a:t>
            </a:r>
            <a:r>
              <a:rPr lang="en-IN" dirty="0"/>
              <a:t>suited for larger data sets containing, say, 75 to 100 or more </a:t>
            </a:r>
            <a:r>
              <a:rPr lang="en-IN" dirty="0" smtClean="0"/>
              <a:t>observations </a:t>
            </a:r>
          </a:p>
          <a:p>
            <a:pPr lvl="1"/>
            <a:r>
              <a:rPr lang="en-IN" dirty="0"/>
              <a:t>C</a:t>
            </a:r>
            <a:r>
              <a:rPr lang="en-IN" dirty="0" smtClean="0"/>
              <a:t>hoice of number of bins becomes less influential in determining the shape of the distribution</a:t>
            </a:r>
          </a:p>
          <a:p>
            <a:endParaRPr lang="en-IN" dirty="0"/>
          </a:p>
          <a:p>
            <a:endParaRPr lang="en-IN" dirty="0" smtClean="0"/>
          </a:p>
          <a:p>
            <a:endParaRPr lang="en-IN" dirty="0"/>
          </a:p>
        </p:txBody>
      </p:sp>
    </p:spTree>
    <p:extLst>
      <p:ext uri="{BB962C8B-B14F-4D97-AF65-F5344CB8AC3E}">
        <p14:creationId xmlns:p14="http://schemas.microsoft.com/office/powerpoint/2010/main" val="18123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Histogram – An Example</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924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648200"/>
            <a:ext cx="4953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53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Check Sheet</a:t>
            </a:r>
            <a:endParaRPr lang="en-IN" dirty="0"/>
          </a:p>
        </p:txBody>
      </p:sp>
      <p:sp>
        <p:nvSpPr>
          <p:cNvPr id="3" name="Content Placeholder 2"/>
          <p:cNvSpPr>
            <a:spLocks noGrp="1"/>
          </p:cNvSpPr>
          <p:nvPr>
            <p:ph idx="1"/>
          </p:nvPr>
        </p:nvSpPr>
        <p:spPr/>
        <p:txBody>
          <a:bodyPr/>
          <a:lstStyle/>
          <a:p>
            <a:r>
              <a:rPr lang="en-IN" dirty="0" smtClean="0"/>
              <a:t>Measure of DMAIC – collection of data</a:t>
            </a:r>
          </a:p>
          <a:p>
            <a:endParaRPr lang="en-IN" dirty="0" smtClean="0"/>
          </a:p>
          <a:p>
            <a:r>
              <a:rPr lang="en-IN" dirty="0" smtClean="0"/>
              <a:t>Check sheet is used to collect data in an organized way</a:t>
            </a:r>
          </a:p>
          <a:p>
            <a:endParaRPr lang="en-IN" dirty="0" smtClean="0"/>
          </a:p>
          <a:p>
            <a:r>
              <a:rPr lang="en-IN" dirty="0" smtClean="0"/>
              <a:t>Specify </a:t>
            </a:r>
            <a:r>
              <a:rPr lang="en-IN" dirty="0"/>
              <a:t>the type of data to be collected, the part or operation number, the date, the analyst, and any other information useful in diagnosing the cause of poor </a:t>
            </a:r>
            <a:r>
              <a:rPr lang="en-IN" dirty="0" smtClean="0"/>
              <a:t>performance</a:t>
            </a:r>
          </a:p>
          <a:p>
            <a:endParaRPr lang="en-IN" dirty="0" smtClean="0"/>
          </a:p>
          <a:p>
            <a:r>
              <a:rPr lang="en-IN" dirty="0" smtClean="0"/>
              <a:t>A </a:t>
            </a:r>
            <a:r>
              <a:rPr lang="en-IN" dirty="0"/>
              <a:t>trial run to validate the check sheet layout and design </a:t>
            </a:r>
          </a:p>
        </p:txBody>
      </p:sp>
    </p:spTree>
    <p:extLst>
      <p:ext uri="{BB962C8B-B14F-4D97-AF65-F5344CB8AC3E}">
        <p14:creationId xmlns:p14="http://schemas.microsoft.com/office/powerpoint/2010/main" val="86608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 Check </a:t>
            </a:r>
            <a:r>
              <a:rPr lang="en-IN" dirty="0"/>
              <a:t>S</a:t>
            </a:r>
            <a:r>
              <a:rPr lang="en-IN" dirty="0" smtClean="0"/>
              <a:t>heet to Record </a:t>
            </a:r>
            <a:r>
              <a:rPr lang="en-IN" dirty="0"/>
              <a:t>D</a:t>
            </a:r>
            <a:r>
              <a:rPr lang="en-IN" dirty="0" smtClean="0"/>
              <a:t>efects in Aerospace</a:t>
            </a:r>
            <a:endParaRPr lang="en-IN" dirty="0"/>
          </a:p>
        </p:txBody>
      </p:sp>
      <p:sp>
        <p:nvSpPr>
          <p:cNvPr id="3" name="Content Placeholder 2"/>
          <p:cNvSpPr>
            <a:spLocks noGrp="1"/>
          </p:cNvSpPr>
          <p:nvPr>
            <p:ph idx="1"/>
          </p:nvPr>
        </p:nvSpPr>
        <p:spPr>
          <a:xfrm>
            <a:off x="457200" y="1752600"/>
            <a:ext cx="8229600" cy="4876800"/>
          </a:xfrm>
        </p:spPr>
        <p:txBody>
          <a:bodyPr>
            <a:normAutofit fontScale="92500" lnSpcReduction="10000"/>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sz="1600" dirty="0" smtClean="0"/>
          </a:p>
          <a:p>
            <a:endParaRPr lang="en-IN" sz="1600" dirty="0"/>
          </a:p>
          <a:p>
            <a:endParaRPr lang="en-IN" sz="1600" dirty="0" smtClean="0"/>
          </a:p>
          <a:p>
            <a:endParaRPr lang="en-IN" sz="1600" dirty="0" smtClean="0"/>
          </a:p>
          <a:p>
            <a:r>
              <a:rPr lang="en-IN" sz="1600" dirty="0" smtClean="0"/>
              <a:t>Time-oriented </a:t>
            </a:r>
            <a:r>
              <a:rPr lang="en-IN" sz="1600" dirty="0"/>
              <a:t>summary is particularly valuable in looking for trends or other meaningful patterns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458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92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Pareto Chart</a:t>
            </a:r>
            <a:endParaRPr lang="en-IN" dirty="0"/>
          </a:p>
        </p:txBody>
      </p:sp>
      <p:sp>
        <p:nvSpPr>
          <p:cNvPr id="3" name="Content Placeholder 2"/>
          <p:cNvSpPr>
            <a:spLocks noGrp="1"/>
          </p:cNvSpPr>
          <p:nvPr>
            <p:ph idx="1"/>
          </p:nvPr>
        </p:nvSpPr>
        <p:spPr/>
        <p:txBody>
          <a:bodyPr/>
          <a:lstStyle/>
          <a:p>
            <a:r>
              <a:rPr lang="en-IN" dirty="0" smtClean="0"/>
              <a:t>A </a:t>
            </a:r>
            <a:r>
              <a:rPr lang="en-IN" dirty="0"/>
              <a:t>frequency distribution (or histogram) of attribute data arranged by </a:t>
            </a:r>
            <a:r>
              <a:rPr lang="en-IN" dirty="0" smtClean="0"/>
              <a:t>category</a:t>
            </a:r>
          </a:p>
          <a:p>
            <a:r>
              <a:rPr lang="en-IN" dirty="0" smtClean="0"/>
              <a:t>Used both in Measure and </a:t>
            </a:r>
            <a:r>
              <a:rPr lang="en-IN" dirty="0" err="1" smtClean="0"/>
              <a:t>Analyze</a:t>
            </a:r>
            <a:r>
              <a:rPr lang="en-IN" dirty="0" smtClean="0"/>
              <a:t> step of DMAIC</a:t>
            </a:r>
          </a:p>
          <a:p>
            <a:endParaRPr lang="en-IN"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75" y="2971800"/>
            <a:ext cx="7620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59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398</TotalTime>
  <Words>2348</Words>
  <Application>Microsoft Office PowerPoint</Application>
  <PresentationFormat>On-screen Show (4:3)</PresentationFormat>
  <Paragraphs>313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Clarity</vt:lpstr>
      <vt:lpstr>7 Old and 7 new tools for quality assurance</vt:lpstr>
      <vt:lpstr>7 Old tools for Quality Assurance</vt:lpstr>
      <vt:lpstr>Stem and Leaf Plot</vt:lpstr>
      <vt:lpstr>Stem and Leaf Plot</vt:lpstr>
      <vt:lpstr>Histogram</vt:lpstr>
      <vt:lpstr>Histogram – An Example</vt:lpstr>
      <vt:lpstr>Check Sheet</vt:lpstr>
      <vt:lpstr>A Check Sheet to Record Defects in Aerospace</vt:lpstr>
      <vt:lpstr>Pareto Chart</vt:lpstr>
      <vt:lpstr>Pareto Chart</vt:lpstr>
      <vt:lpstr>Variations of Pareto Chart</vt:lpstr>
      <vt:lpstr>Cause and Effect Diagram</vt:lpstr>
      <vt:lpstr>Cause and Effect Diagram</vt:lpstr>
      <vt:lpstr>Constructing a Cause and Effect Diagram</vt:lpstr>
      <vt:lpstr>Cause and Effect Diagram – An Example</vt:lpstr>
      <vt:lpstr>Defect Concentration Diagram</vt:lpstr>
      <vt:lpstr>Defect Concentration Diagram</vt:lpstr>
      <vt:lpstr>Scatter diagram</vt:lpstr>
      <vt:lpstr>Scatter Diagram – An example</vt:lpstr>
      <vt:lpstr>An Application of SPC</vt:lpstr>
      <vt:lpstr>An Application of SPC</vt:lpstr>
      <vt:lpstr>An Application of SPC</vt:lpstr>
      <vt:lpstr>An Application of SPC</vt:lpstr>
      <vt:lpstr>7 New tools for Quality Control</vt:lpstr>
      <vt:lpstr>Affinity Diagram</vt:lpstr>
      <vt:lpstr>An Application of SPC</vt:lpstr>
      <vt:lpstr>Relations Diagram</vt:lpstr>
      <vt:lpstr>Relations Diagram</vt:lpstr>
      <vt:lpstr>Tree Diagram</vt:lpstr>
      <vt:lpstr>Tree Diagram</vt:lpstr>
      <vt:lpstr>Tree Diagram</vt:lpstr>
      <vt:lpstr>Matrix diagram</vt:lpstr>
      <vt:lpstr>L Shaped Matrix Diagram</vt:lpstr>
      <vt:lpstr>T Matrix Diagram</vt:lpstr>
      <vt:lpstr>Y Matrix Diagram</vt:lpstr>
      <vt:lpstr>Arrow Diagram</vt:lpstr>
      <vt:lpstr>How to use an Arrow Diagram</vt:lpstr>
      <vt:lpstr>When to use Dummy Events </vt:lpstr>
      <vt:lpstr>Dummy Events</vt:lpstr>
      <vt:lpstr>Arrow Diagram</vt:lpstr>
      <vt:lpstr>Critical Path Method</vt:lpstr>
      <vt:lpstr>Critical Path Method</vt:lpstr>
      <vt:lpstr>Process Decision Program Chart</vt:lpstr>
      <vt:lpstr>PDPC Procedure</vt:lpstr>
      <vt:lpstr>PDPC Example</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Old and 7 new tools for quality assurance</dc:title>
  <dc:creator>somnath bhattacharya</dc:creator>
  <cp:lastModifiedBy>somnath bhattacharya</cp:lastModifiedBy>
  <cp:revision>80</cp:revision>
  <dcterms:created xsi:type="dcterms:W3CDTF">2006-08-16T00:00:00Z</dcterms:created>
  <dcterms:modified xsi:type="dcterms:W3CDTF">2017-03-11T14:47:59Z</dcterms:modified>
</cp:coreProperties>
</file>