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56"/>
  </p:notesMasterIdLst>
  <p:sldIdLst>
    <p:sldId id="341" r:id="rId2"/>
    <p:sldId id="257" r:id="rId3"/>
    <p:sldId id="301" r:id="rId4"/>
    <p:sldId id="302" r:id="rId5"/>
    <p:sldId id="303" r:id="rId6"/>
    <p:sldId id="334" r:id="rId7"/>
    <p:sldId id="258" r:id="rId8"/>
    <p:sldId id="259" r:id="rId9"/>
    <p:sldId id="260" r:id="rId10"/>
    <p:sldId id="298" r:id="rId11"/>
    <p:sldId id="261" r:id="rId12"/>
    <p:sldId id="305" r:id="rId13"/>
    <p:sldId id="307" r:id="rId14"/>
    <p:sldId id="292" r:id="rId15"/>
    <p:sldId id="299" r:id="rId16"/>
    <p:sldId id="335" r:id="rId17"/>
    <p:sldId id="336" r:id="rId18"/>
    <p:sldId id="306" r:id="rId19"/>
    <p:sldId id="308" r:id="rId20"/>
    <p:sldId id="310" r:id="rId21"/>
    <p:sldId id="293" r:id="rId22"/>
    <p:sldId id="294" r:id="rId23"/>
    <p:sldId id="311" r:id="rId24"/>
    <p:sldId id="312" r:id="rId25"/>
    <p:sldId id="297" r:id="rId26"/>
    <p:sldId id="262" r:id="rId27"/>
    <p:sldId id="264" r:id="rId28"/>
    <p:sldId id="288" r:id="rId29"/>
    <p:sldId id="289" r:id="rId30"/>
    <p:sldId id="313" r:id="rId31"/>
    <p:sldId id="314" r:id="rId32"/>
    <p:sldId id="290" r:id="rId33"/>
    <p:sldId id="337" r:id="rId34"/>
    <p:sldId id="338" r:id="rId35"/>
    <p:sldId id="339" r:id="rId36"/>
    <p:sldId id="315" r:id="rId37"/>
    <p:sldId id="316" r:id="rId38"/>
    <p:sldId id="317" r:id="rId39"/>
    <p:sldId id="318" r:id="rId40"/>
    <p:sldId id="319" r:id="rId41"/>
    <p:sldId id="332" r:id="rId42"/>
    <p:sldId id="340" r:id="rId43"/>
    <p:sldId id="333" r:id="rId44"/>
    <p:sldId id="322" r:id="rId45"/>
    <p:sldId id="323" r:id="rId46"/>
    <p:sldId id="324" r:id="rId47"/>
    <p:sldId id="325" r:id="rId48"/>
    <p:sldId id="326" r:id="rId49"/>
    <p:sldId id="327" r:id="rId50"/>
    <p:sldId id="328" r:id="rId51"/>
    <p:sldId id="329" r:id="rId52"/>
    <p:sldId id="330" r:id="rId53"/>
    <p:sldId id="331" r:id="rId54"/>
    <p:sldId id="30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FF"/>
    <a:srgbClr val="FFCC00"/>
    <a:srgbClr val="FF99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65" autoAdjust="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80406-913D-4DE8-9A6A-405135D4A120}" type="datetimeFigureOut">
              <a:rPr lang="en-US" smtClean="0"/>
              <a:pPr/>
              <a:t>3/11/2017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9BE370-940E-4EEE-9A0B-331ED0C7320A}" type="slidenum">
              <a:rPr lang="en-IN" smtClean="0"/>
              <a:pPr/>
              <a:t>‹#›</a:t>
            </a:fld>
            <a:endParaRPr lang="en-IN"/>
          </a:p>
        </p:txBody>
      </p:sp>
    </p:spTree>
    <p:extLst>
      <p:ext uri="{BB962C8B-B14F-4D97-AF65-F5344CB8AC3E}">
        <p14:creationId xmlns:p14="http://schemas.microsoft.com/office/powerpoint/2010/main" val="119929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14</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15</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20</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21</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22</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23</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24</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25</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26</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27</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28</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29</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30</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31</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32</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36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37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38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39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4</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7</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8</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9</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10</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09BE370-940E-4EEE-9A0B-331ED0C7320A}" type="slidenum">
              <a:rPr lang="en-IN" smtClean="0"/>
              <a:pPr/>
              <a:t>11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291A8E-D088-467E-B318-F4E1F214E2AA}" type="datetime1">
              <a:rPr lang="en-US" smtClean="0"/>
              <a:t>3/11/2017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305DBA-B6DA-4254-99DB-0DD3BEF8408A}" type="slidenum">
              <a:rPr lang="en-IN" smtClean="0"/>
              <a:pPr/>
              <a:t>‹#›</a:t>
            </a:fld>
            <a:endParaRPr lang="en-IN"/>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0B303-647F-4C48-B127-C90531136F20}" type="datetime1">
              <a:rPr lang="en-US" smtClean="0"/>
              <a:t>3/11/2017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305DBA-B6DA-4254-99DB-0DD3BEF8408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F65788-8083-4AB2-81C0-5669E2708C08}" type="datetime1">
              <a:rPr lang="en-US" smtClean="0"/>
              <a:t>3/11/2017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305DBA-B6DA-4254-99DB-0DD3BEF8408A}"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209500E-1FDF-4053-A581-F140EF2D0C25}" type="datetime1">
              <a:rPr lang="en-US" smtClean="0"/>
              <a:t>3/11/2017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525604-4E62-498E-86BC-888AD72B1E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D9BFE-DCB7-4A5F-B10F-B490C5DA5F95}" type="datetime1">
              <a:rPr lang="en-US" smtClean="0"/>
              <a:t>3/11/2017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305DBA-B6DA-4254-99DB-0DD3BEF8408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4EADD5-5DCE-476A-90C4-CDA1BC32E598}" type="datetime1">
              <a:rPr lang="en-US" smtClean="0"/>
              <a:t>3/11/2017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305DBA-B6DA-4254-99DB-0DD3BEF8408A}" type="slidenum">
              <a:rPr lang="en-IN" smtClean="0"/>
              <a:pPr/>
              <a:t>‹#›</a:t>
            </a:fld>
            <a:endParaRPr lang="en-IN"/>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6050DF-DC4F-4605-A218-1E5D3AE48AB7}" type="datetime1">
              <a:rPr lang="en-US" smtClean="0"/>
              <a:t>3/11/2017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305DBA-B6DA-4254-99DB-0DD3BEF8408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48FAA8-D209-480D-ABA0-16829B3BFF7B}" type="datetime1">
              <a:rPr lang="en-US" smtClean="0"/>
              <a:t>3/11/2017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C305DBA-B6DA-4254-99DB-0DD3BEF8408A}" type="slidenum">
              <a:rPr lang="en-IN" smtClean="0"/>
              <a:pPr/>
              <a:t>‹#›</a:t>
            </a:fld>
            <a:endParaRPr lang="en-IN"/>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86BEFC-425E-4595-BD6C-AE64AC78B526}" type="datetime1">
              <a:rPr lang="en-US" smtClean="0"/>
              <a:t>3/11/2017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305DBA-B6DA-4254-99DB-0DD3BEF8408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FE99B-B27B-4721-85B3-E0525D189F75}" type="datetime1">
              <a:rPr lang="en-US" smtClean="0"/>
              <a:t>3/11/2017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C305DBA-B6DA-4254-99DB-0DD3BEF8408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48ADE-86C2-44A6-8207-62CA1323828C}" type="datetime1">
              <a:rPr lang="en-US" smtClean="0"/>
              <a:t>3/11/2017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305DBA-B6DA-4254-99DB-0DD3BEF8408A}" type="slidenum">
              <a:rPr lang="en-IN" smtClean="0"/>
              <a:pPr/>
              <a:t>‹#›</a:t>
            </a:fld>
            <a:endParaRPr lang="en-IN"/>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7C5E3-C00D-4E59-BF07-076320908153}" type="datetime1">
              <a:rPr lang="en-US" smtClean="0"/>
              <a:t>3/11/2017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305DBA-B6DA-4254-99DB-0DD3BEF8408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9A0D10B-3DEF-40F8-A334-8EF1B77D5BEA}" type="datetime1">
              <a:rPr lang="en-US" smtClean="0"/>
              <a:t>3/11/2017</a:t>
            </a:fld>
            <a:endParaRPr lang="en-IN"/>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IN"/>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C305DBA-B6DA-4254-99DB-0DD3BEF8408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14.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Microsoft_Excel_97-2003_Worksheet2.xls"/><Relationship Id="rId5" Type="http://schemas.openxmlformats.org/officeDocument/2006/relationships/oleObject" Target="../embeddings/oleObject3.bin"/><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Microsoft_Word_97_-_2003_Document3.doc"/><Relationship Id="rId5" Type="http://schemas.openxmlformats.org/officeDocument/2006/relationships/oleObject" Target="../embeddings/oleObject4.bin"/><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Microsoft_Excel_97-2003_Worksheet4.xls"/><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w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4800" dirty="0" smtClean="0"/>
              <a:t>Sampling plans </a:t>
            </a:r>
            <a:r>
              <a:rPr lang="en-IN" sz="4800" smtClean="0"/>
              <a:t>and Acceptance </a:t>
            </a:r>
            <a:r>
              <a:rPr lang="en-IN" sz="4800" dirty="0" smtClean="0"/>
              <a:t>Sampling</a:t>
            </a:r>
            <a:endParaRPr lang="en-IN" sz="4800" dirty="0"/>
          </a:p>
        </p:txBody>
      </p:sp>
      <p:sp>
        <p:nvSpPr>
          <p:cNvPr id="3" name="Subtitle 2"/>
          <p:cNvSpPr>
            <a:spLocks noGrp="1"/>
          </p:cNvSpPr>
          <p:nvPr>
            <p:ph type="subTitle" idx="1"/>
          </p:nvPr>
        </p:nvSpPr>
        <p:spPr>
          <a:xfrm>
            <a:off x="685800" y="3505200"/>
            <a:ext cx="6400800" cy="2895600"/>
          </a:xfrm>
        </p:spPr>
        <p:txBody>
          <a:bodyPr>
            <a:normAutofit fontScale="85000" lnSpcReduction="20000"/>
          </a:bodyPr>
          <a:lstStyle/>
          <a:p>
            <a:r>
              <a:rPr lang="en-IN" dirty="0" err="1" smtClean="0"/>
              <a:t>Dr.</a:t>
            </a:r>
            <a:r>
              <a:rPr lang="en-IN" dirty="0" smtClean="0"/>
              <a:t> Raghu </a:t>
            </a:r>
            <a:r>
              <a:rPr lang="en-IN" dirty="0" err="1" smtClean="0"/>
              <a:t>Nandan</a:t>
            </a:r>
            <a:r>
              <a:rPr lang="en-IN" dirty="0" smtClean="0"/>
              <a:t> </a:t>
            </a:r>
            <a:r>
              <a:rPr lang="en-IN" dirty="0" err="1" smtClean="0"/>
              <a:t>Sengupta</a:t>
            </a:r>
            <a:endParaRPr lang="en-IN" dirty="0" smtClean="0"/>
          </a:p>
          <a:p>
            <a:r>
              <a:rPr lang="en-IN" dirty="0" smtClean="0"/>
              <a:t>Professor</a:t>
            </a:r>
          </a:p>
          <a:p>
            <a:r>
              <a:rPr lang="en-IN" dirty="0" smtClean="0"/>
              <a:t>Department of Industrial and Management Engineering</a:t>
            </a:r>
          </a:p>
          <a:p>
            <a:endParaRPr lang="en-IN" dirty="0" smtClean="0"/>
          </a:p>
          <a:p>
            <a:endParaRPr lang="en-IN" dirty="0"/>
          </a:p>
          <a:p>
            <a:r>
              <a:rPr lang="en-IN" dirty="0" smtClean="0"/>
              <a:t>All figures are taken from(unless otherwise mentioned): </a:t>
            </a:r>
          </a:p>
          <a:p>
            <a:r>
              <a:rPr lang="en-IN" dirty="0" smtClean="0"/>
              <a:t>Introduction to Statistical process Control </a:t>
            </a:r>
          </a:p>
          <a:p>
            <a:r>
              <a:rPr lang="en-IN" dirty="0" smtClean="0"/>
              <a:t>Douglas. C Montgomery</a:t>
            </a:r>
          </a:p>
          <a:p>
            <a:r>
              <a:rPr lang="en-IN" dirty="0" smtClean="0"/>
              <a:t>6</a:t>
            </a:r>
            <a:r>
              <a:rPr lang="en-IN" baseline="30000" dirty="0" smtClean="0"/>
              <a:t>th</a:t>
            </a:r>
            <a:r>
              <a:rPr lang="en-IN" dirty="0" smtClean="0"/>
              <a:t> Edition </a:t>
            </a:r>
            <a:endParaRPr lang="en-IN" dirty="0"/>
          </a:p>
        </p:txBody>
      </p:sp>
      <p:pic>
        <p:nvPicPr>
          <p:cNvPr id="1026" name="Picture 2" descr="C:\Users\Somnath\Desktop\iit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395" y="3733800"/>
            <a:ext cx="222754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514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564356"/>
          </a:xfr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IN" sz="2800" b="1" dirty="0" smtClean="0">
                <a:solidFill>
                  <a:schemeClr val="tx1">
                    <a:lumMod val="75000"/>
                    <a:lumOff val="25000"/>
                  </a:schemeClr>
                </a:solidFill>
              </a:rPr>
              <a:t>ACCEPTANCE SAMPLING</a:t>
            </a:r>
            <a:endParaRPr lang="en-IN" sz="2800" b="1" dirty="0">
              <a:solidFill>
                <a:schemeClr val="tx1">
                  <a:lumMod val="75000"/>
                  <a:lumOff val="25000"/>
                </a:schemeClr>
              </a:solidFill>
            </a:endParaRPr>
          </a:p>
        </p:txBody>
      </p:sp>
      <p:grpSp>
        <p:nvGrpSpPr>
          <p:cNvPr id="2" name="Group 2"/>
          <p:cNvGrpSpPr>
            <a:grpSpLocks/>
          </p:cNvGrpSpPr>
          <p:nvPr/>
        </p:nvGrpSpPr>
        <p:grpSpPr bwMode="auto">
          <a:xfrm>
            <a:off x="820739" y="1215068"/>
            <a:ext cx="6872288" cy="5244470"/>
            <a:chOff x="711" y="336"/>
            <a:chExt cx="4329" cy="3541"/>
          </a:xfrm>
        </p:grpSpPr>
        <p:sp>
          <p:nvSpPr>
            <p:cNvPr id="7" name="Text Box 3"/>
            <p:cNvSpPr txBox="1">
              <a:spLocks noChangeArrowheads="1"/>
            </p:cNvSpPr>
            <p:nvPr/>
          </p:nvSpPr>
          <p:spPr bwMode="auto">
            <a:xfrm rot="16200000">
              <a:off x="-532" y="1809"/>
              <a:ext cx="2717" cy="231"/>
            </a:xfrm>
            <a:prstGeom prst="rect">
              <a:avLst/>
            </a:prstGeom>
            <a:solidFill>
              <a:schemeClr val="accent3"/>
            </a:solidFill>
            <a:ln w="9525">
              <a:noFill/>
              <a:miter lim="800000"/>
              <a:headEnd/>
              <a:tailEnd/>
            </a:ln>
            <a:effectLst/>
          </p:spPr>
          <p:txBody>
            <a:bodyPr>
              <a:spAutoFit/>
            </a:bodyPr>
            <a:lstStyle/>
            <a:p>
              <a:pPr algn="ctr">
                <a:spcBef>
                  <a:spcPct val="50000"/>
                </a:spcBef>
              </a:pPr>
              <a:r>
                <a:rPr lang="en-US" b="1" dirty="0" smtClean="0">
                  <a:solidFill>
                    <a:srgbClr val="6600FF"/>
                  </a:solidFill>
                </a:rPr>
                <a:t> P</a:t>
              </a:r>
              <a:r>
                <a:rPr lang="en-US" b="1" baseline="-25000" dirty="0" smtClean="0">
                  <a:solidFill>
                    <a:srgbClr val="6600FF"/>
                  </a:solidFill>
                </a:rPr>
                <a:t>a</a:t>
              </a:r>
              <a:r>
                <a:rPr lang="en-US" b="1" dirty="0" smtClean="0">
                  <a:solidFill>
                    <a:srgbClr val="6600FF"/>
                  </a:solidFill>
                </a:rPr>
                <a:t>  </a:t>
              </a:r>
              <a:r>
                <a:rPr lang="en-US" b="1" dirty="0" smtClean="0"/>
                <a:t>: Probability </a:t>
              </a:r>
              <a:r>
                <a:rPr lang="en-US" b="1" dirty="0"/>
                <a:t>of Accepting Lot</a:t>
              </a:r>
            </a:p>
          </p:txBody>
        </p:sp>
        <p:sp>
          <p:nvSpPr>
            <p:cNvPr id="8" name="Text Box 4"/>
            <p:cNvSpPr txBox="1">
              <a:spLocks noChangeArrowheads="1"/>
            </p:cNvSpPr>
            <p:nvPr/>
          </p:nvSpPr>
          <p:spPr bwMode="auto">
            <a:xfrm>
              <a:off x="1895" y="3646"/>
              <a:ext cx="2602" cy="231"/>
            </a:xfrm>
            <a:prstGeom prst="rect">
              <a:avLst/>
            </a:prstGeom>
            <a:solidFill>
              <a:schemeClr val="accent3"/>
            </a:solidFill>
            <a:ln w="9525">
              <a:noFill/>
              <a:miter lim="800000"/>
              <a:headEnd/>
              <a:tailEnd/>
            </a:ln>
            <a:effectLst/>
          </p:spPr>
          <p:txBody>
            <a:bodyPr>
              <a:spAutoFit/>
            </a:bodyPr>
            <a:lstStyle/>
            <a:p>
              <a:pPr algn="ctr"/>
              <a:r>
                <a:rPr lang="en-US" b="1" dirty="0" smtClean="0">
                  <a:solidFill>
                    <a:srgbClr val="6600FF"/>
                  </a:solidFill>
                </a:rPr>
                <a:t>p</a:t>
              </a:r>
              <a:r>
                <a:rPr lang="en-US" b="1" dirty="0" smtClean="0"/>
                <a:t> : Lot </a:t>
              </a:r>
              <a:r>
                <a:rPr lang="en-US" b="1" dirty="0"/>
                <a:t>Quality (Fraction Defective)</a:t>
              </a:r>
            </a:p>
          </p:txBody>
        </p:sp>
        <p:grpSp>
          <p:nvGrpSpPr>
            <p:cNvPr id="3" name="Group 5"/>
            <p:cNvGrpSpPr>
              <a:grpSpLocks/>
            </p:cNvGrpSpPr>
            <p:nvPr/>
          </p:nvGrpSpPr>
          <p:grpSpPr bwMode="auto">
            <a:xfrm>
              <a:off x="768" y="336"/>
              <a:ext cx="4272" cy="3351"/>
              <a:chOff x="768" y="336"/>
              <a:chExt cx="4272" cy="3351"/>
            </a:xfrm>
          </p:grpSpPr>
          <p:sp>
            <p:nvSpPr>
              <p:cNvPr id="12" name="Text Box 6"/>
              <p:cNvSpPr txBox="1">
                <a:spLocks noChangeArrowheads="1"/>
              </p:cNvSpPr>
              <p:nvPr/>
            </p:nvSpPr>
            <p:spPr bwMode="auto">
              <a:xfrm>
                <a:off x="768" y="384"/>
                <a:ext cx="610" cy="231"/>
              </a:xfrm>
              <a:prstGeom prst="rect">
                <a:avLst/>
              </a:prstGeom>
              <a:noFill/>
              <a:ln w="28575">
                <a:noFill/>
                <a:miter lim="800000"/>
                <a:headEnd/>
                <a:tailEnd/>
              </a:ln>
              <a:effectLst/>
            </p:spPr>
            <p:txBody>
              <a:bodyPr>
                <a:spAutoFit/>
              </a:bodyPr>
              <a:lstStyle/>
              <a:p>
                <a:pPr algn="ctr">
                  <a:spcBef>
                    <a:spcPct val="50000"/>
                  </a:spcBef>
                </a:pPr>
                <a:r>
                  <a:rPr lang="en-US" dirty="0"/>
                  <a:t>100%</a:t>
                </a:r>
              </a:p>
            </p:txBody>
          </p:sp>
          <p:sp>
            <p:nvSpPr>
              <p:cNvPr id="13" name="Text Box 7"/>
              <p:cNvSpPr txBox="1">
                <a:spLocks noChangeArrowheads="1"/>
              </p:cNvSpPr>
              <p:nvPr/>
            </p:nvSpPr>
            <p:spPr bwMode="auto">
              <a:xfrm>
                <a:off x="816" y="1104"/>
                <a:ext cx="610" cy="231"/>
              </a:xfrm>
              <a:prstGeom prst="rect">
                <a:avLst/>
              </a:prstGeom>
              <a:noFill/>
              <a:ln w="28575">
                <a:noFill/>
                <a:miter lim="800000"/>
                <a:headEnd/>
                <a:tailEnd/>
              </a:ln>
              <a:effectLst/>
            </p:spPr>
            <p:txBody>
              <a:bodyPr>
                <a:spAutoFit/>
              </a:bodyPr>
              <a:lstStyle/>
              <a:p>
                <a:pPr algn="ctr">
                  <a:spcBef>
                    <a:spcPct val="50000"/>
                  </a:spcBef>
                </a:pPr>
                <a:r>
                  <a:rPr lang="en-US"/>
                  <a:t>75%</a:t>
                </a:r>
              </a:p>
            </p:txBody>
          </p:sp>
          <p:sp>
            <p:nvSpPr>
              <p:cNvPr id="14" name="Text Box 8"/>
              <p:cNvSpPr txBox="1">
                <a:spLocks noChangeArrowheads="1"/>
              </p:cNvSpPr>
              <p:nvPr/>
            </p:nvSpPr>
            <p:spPr bwMode="auto">
              <a:xfrm>
                <a:off x="816" y="1728"/>
                <a:ext cx="610" cy="231"/>
              </a:xfrm>
              <a:prstGeom prst="rect">
                <a:avLst/>
              </a:prstGeom>
              <a:noFill/>
              <a:ln w="28575">
                <a:noFill/>
                <a:miter lim="800000"/>
                <a:headEnd/>
                <a:tailEnd/>
              </a:ln>
              <a:effectLst/>
            </p:spPr>
            <p:txBody>
              <a:bodyPr>
                <a:spAutoFit/>
              </a:bodyPr>
              <a:lstStyle/>
              <a:p>
                <a:pPr algn="ctr">
                  <a:spcBef>
                    <a:spcPct val="50000"/>
                  </a:spcBef>
                </a:pPr>
                <a:r>
                  <a:rPr lang="en-US"/>
                  <a:t>50%</a:t>
                </a:r>
              </a:p>
            </p:txBody>
          </p:sp>
          <p:sp>
            <p:nvSpPr>
              <p:cNvPr id="15" name="Text Box 9"/>
              <p:cNvSpPr txBox="1">
                <a:spLocks noChangeArrowheads="1"/>
              </p:cNvSpPr>
              <p:nvPr/>
            </p:nvSpPr>
            <p:spPr bwMode="auto">
              <a:xfrm>
                <a:off x="816" y="2448"/>
                <a:ext cx="610" cy="231"/>
              </a:xfrm>
              <a:prstGeom prst="rect">
                <a:avLst/>
              </a:prstGeom>
              <a:noFill/>
              <a:ln w="28575">
                <a:noFill/>
                <a:miter lim="800000"/>
                <a:headEnd/>
                <a:tailEnd/>
              </a:ln>
              <a:effectLst/>
            </p:spPr>
            <p:txBody>
              <a:bodyPr>
                <a:spAutoFit/>
              </a:bodyPr>
              <a:lstStyle/>
              <a:p>
                <a:pPr algn="ctr">
                  <a:spcBef>
                    <a:spcPct val="50000"/>
                  </a:spcBef>
                </a:pPr>
                <a:r>
                  <a:rPr lang="en-US"/>
                  <a:t>25%</a:t>
                </a:r>
              </a:p>
            </p:txBody>
          </p:sp>
          <p:grpSp>
            <p:nvGrpSpPr>
              <p:cNvPr id="6" name="Group 10"/>
              <p:cNvGrpSpPr>
                <a:grpSpLocks/>
              </p:cNvGrpSpPr>
              <p:nvPr/>
            </p:nvGrpSpPr>
            <p:grpSpPr bwMode="auto">
              <a:xfrm>
                <a:off x="1296" y="336"/>
                <a:ext cx="3744" cy="3168"/>
                <a:chOff x="1296" y="336"/>
                <a:chExt cx="3744" cy="3168"/>
              </a:xfrm>
            </p:grpSpPr>
            <p:sp>
              <p:nvSpPr>
                <p:cNvPr id="18" name="Line 11"/>
                <p:cNvSpPr>
                  <a:spLocks noChangeShapeType="1"/>
                </p:cNvSpPr>
                <p:nvPr/>
              </p:nvSpPr>
              <p:spPr bwMode="auto">
                <a:xfrm>
                  <a:off x="1392" y="336"/>
                  <a:ext cx="0" cy="3072"/>
                </a:xfrm>
                <a:prstGeom prst="line">
                  <a:avLst/>
                </a:prstGeom>
                <a:noFill/>
                <a:ln w="28575">
                  <a:solidFill>
                    <a:schemeClr val="tx1"/>
                  </a:solidFill>
                  <a:round/>
                  <a:headEnd/>
                  <a:tailEnd/>
                </a:ln>
                <a:effectLst/>
              </p:spPr>
              <p:txBody>
                <a:bodyPr/>
                <a:lstStyle/>
                <a:p>
                  <a:endParaRPr lang="en-IN"/>
                </a:p>
              </p:txBody>
            </p:sp>
            <p:sp>
              <p:nvSpPr>
                <p:cNvPr id="19" name="Line 12"/>
                <p:cNvSpPr>
                  <a:spLocks noChangeShapeType="1"/>
                </p:cNvSpPr>
                <p:nvPr/>
              </p:nvSpPr>
              <p:spPr bwMode="auto">
                <a:xfrm>
                  <a:off x="1392" y="3408"/>
                  <a:ext cx="3648" cy="0"/>
                </a:xfrm>
                <a:prstGeom prst="line">
                  <a:avLst/>
                </a:prstGeom>
                <a:noFill/>
                <a:ln w="28575">
                  <a:solidFill>
                    <a:schemeClr val="tx1"/>
                  </a:solidFill>
                  <a:round/>
                  <a:headEnd/>
                  <a:tailEnd/>
                </a:ln>
                <a:effectLst/>
              </p:spPr>
              <p:txBody>
                <a:bodyPr/>
                <a:lstStyle/>
                <a:p>
                  <a:endParaRPr lang="en-IN"/>
                </a:p>
              </p:txBody>
            </p:sp>
            <p:sp>
              <p:nvSpPr>
                <p:cNvPr id="20" name="Line 13"/>
                <p:cNvSpPr>
                  <a:spLocks noChangeShapeType="1"/>
                </p:cNvSpPr>
                <p:nvPr/>
              </p:nvSpPr>
              <p:spPr bwMode="auto">
                <a:xfrm>
                  <a:off x="1296" y="528"/>
                  <a:ext cx="192" cy="0"/>
                </a:xfrm>
                <a:prstGeom prst="line">
                  <a:avLst/>
                </a:prstGeom>
                <a:noFill/>
                <a:ln w="28575">
                  <a:solidFill>
                    <a:schemeClr val="tx1"/>
                  </a:solidFill>
                  <a:round/>
                  <a:headEnd/>
                  <a:tailEnd/>
                </a:ln>
                <a:effectLst/>
              </p:spPr>
              <p:txBody>
                <a:bodyPr/>
                <a:lstStyle/>
                <a:p>
                  <a:endParaRPr lang="en-IN"/>
                </a:p>
              </p:txBody>
            </p:sp>
            <p:sp>
              <p:nvSpPr>
                <p:cNvPr id="21" name="Line 14"/>
                <p:cNvSpPr>
                  <a:spLocks noChangeShapeType="1"/>
                </p:cNvSpPr>
                <p:nvPr/>
              </p:nvSpPr>
              <p:spPr bwMode="auto">
                <a:xfrm>
                  <a:off x="1296" y="1200"/>
                  <a:ext cx="192" cy="0"/>
                </a:xfrm>
                <a:prstGeom prst="line">
                  <a:avLst/>
                </a:prstGeom>
                <a:noFill/>
                <a:ln w="28575">
                  <a:solidFill>
                    <a:schemeClr val="tx1"/>
                  </a:solidFill>
                  <a:round/>
                  <a:headEnd/>
                  <a:tailEnd/>
                </a:ln>
                <a:effectLst/>
              </p:spPr>
              <p:txBody>
                <a:bodyPr/>
                <a:lstStyle/>
                <a:p>
                  <a:endParaRPr lang="en-IN"/>
                </a:p>
              </p:txBody>
            </p:sp>
            <p:sp>
              <p:nvSpPr>
                <p:cNvPr id="22" name="Line 15"/>
                <p:cNvSpPr>
                  <a:spLocks noChangeShapeType="1"/>
                </p:cNvSpPr>
                <p:nvPr/>
              </p:nvSpPr>
              <p:spPr bwMode="auto">
                <a:xfrm>
                  <a:off x="1296" y="1872"/>
                  <a:ext cx="192" cy="0"/>
                </a:xfrm>
                <a:prstGeom prst="line">
                  <a:avLst/>
                </a:prstGeom>
                <a:noFill/>
                <a:ln w="28575">
                  <a:solidFill>
                    <a:schemeClr val="tx1"/>
                  </a:solidFill>
                  <a:round/>
                  <a:headEnd/>
                  <a:tailEnd/>
                </a:ln>
                <a:effectLst/>
              </p:spPr>
              <p:txBody>
                <a:bodyPr/>
                <a:lstStyle/>
                <a:p>
                  <a:endParaRPr lang="en-IN"/>
                </a:p>
              </p:txBody>
            </p:sp>
            <p:sp>
              <p:nvSpPr>
                <p:cNvPr id="23" name="Line 16"/>
                <p:cNvSpPr>
                  <a:spLocks noChangeShapeType="1"/>
                </p:cNvSpPr>
                <p:nvPr/>
              </p:nvSpPr>
              <p:spPr bwMode="auto">
                <a:xfrm>
                  <a:off x="1296" y="2592"/>
                  <a:ext cx="192" cy="0"/>
                </a:xfrm>
                <a:prstGeom prst="line">
                  <a:avLst/>
                </a:prstGeom>
                <a:noFill/>
                <a:ln w="28575">
                  <a:solidFill>
                    <a:schemeClr val="tx1"/>
                  </a:solidFill>
                  <a:round/>
                  <a:headEnd/>
                  <a:tailEnd/>
                </a:ln>
                <a:effectLst/>
              </p:spPr>
              <p:txBody>
                <a:bodyPr/>
                <a:lstStyle/>
                <a:p>
                  <a:endParaRPr lang="en-IN"/>
                </a:p>
              </p:txBody>
            </p:sp>
            <p:sp>
              <p:nvSpPr>
                <p:cNvPr id="24" name="Line 17"/>
                <p:cNvSpPr>
                  <a:spLocks noChangeShapeType="1"/>
                </p:cNvSpPr>
                <p:nvPr/>
              </p:nvSpPr>
              <p:spPr bwMode="auto">
                <a:xfrm>
                  <a:off x="1728" y="3312"/>
                  <a:ext cx="0" cy="192"/>
                </a:xfrm>
                <a:prstGeom prst="line">
                  <a:avLst/>
                </a:prstGeom>
                <a:noFill/>
                <a:ln w="28575">
                  <a:solidFill>
                    <a:schemeClr val="tx1"/>
                  </a:solidFill>
                  <a:round/>
                  <a:headEnd/>
                  <a:tailEnd/>
                </a:ln>
                <a:effectLst/>
              </p:spPr>
              <p:txBody>
                <a:bodyPr/>
                <a:lstStyle/>
                <a:p>
                  <a:endParaRPr lang="en-IN"/>
                </a:p>
              </p:txBody>
            </p:sp>
            <p:sp>
              <p:nvSpPr>
                <p:cNvPr id="25" name="Line 18"/>
                <p:cNvSpPr>
                  <a:spLocks noChangeShapeType="1"/>
                </p:cNvSpPr>
                <p:nvPr/>
              </p:nvSpPr>
              <p:spPr bwMode="auto">
                <a:xfrm>
                  <a:off x="2352" y="3312"/>
                  <a:ext cx="0" cy="192"/>
                </a:xfrm>
                <a:prstGeom prst="line">
                  <a:avLst/>
                </a:prstGeom>
                <a:noFill/>
                <a:ln w="28575">
                  <a:solidFill>
                    <a:schemeClr val="tx1"/>
                  </a:solidFill>
                  <a:round/>
                  <a:headEnd/>
                  <a:tailEnd/>
                </a:ln>
                <a:effectLst/>
              </p:spPr>
              <p:txBody>
                <a:bodyPr/>
                <a:lstStyle/>
                <a:p>
                  <a:endParaRPr lang="en-IN"/>
                </a:p>
              </p:txBody>
            </p:sp>
            <p:sp>
              <p:nvSpPr>
                <p:cNvPr id="26" name="Line 19"/>
                <p:cNvSpPr>
                  <a:spLocks noChangeShapeType="1"/>
                </p:cNvSpPr>
                <p:nvPr/>
              </p:nvSpPr>
              <p:spPr bwMode="auto">
                <a:xfrm>
                  <a:off x="3120" y="3312"/>
                  <a:ext cx="0" cy="192"/>
                </a:xfrm>
                <a:prstGeom prst="line">
                  <a:avLst/>
                </a:prstGeom>
                <a:noFill/>
                <a:ln w="28575">
                  <a:solidFill>
                    <a:schemeClr val="tx1"/>
                  </a:solidFill>
                  <a:round/>
                  <a:headEnd/>
                  <a:tailEnd/>
                </a:ln>
                <a:effectLst/>
              </p:spPr>
              <p:txBody>
                <a:bodyPr/>
                <a:lstStyle/>
                <a:p>
                  <a:endParaRPr lang="en-IN"/>
                </a:p>
              </p:txBody>
            </p:sp>
          </p:grpSp>
          <p:sp>
            <p:nvSpPr>
              <p:cNvPr id="17" name="Text Box 20"/>
              <p:cNvSpPr txBox="1">
                <a:spLocks noChangeArrowheads="1"/>
              </p:cNvSpPr>
              <p:nvPr/>
            </p:nvSpPr>
            <p:spPr bwMode="auto">
              <a:xfrm>
                <a:off x="1536" y="3456"/>
                <a:ext cx="336" cy="231"/>
              </a:xfrm>
              <a:prstGeom prst="rect">
                <a:avLst/>
              </a:prstGeom>
              <a:noFill/>
              <a:ln w="28575">
                <a:noFill/>
                <a:miter lim="800000"/>
                <a:headEnd/>
                <a:tailEnd/>
              </a:ln>
              <a:effectLst/>
            </p:spPr>
            <p:txBody>
              <a:bodyPr>
                <a:spAutoFit/>
              </a:bodyPr>
              <a:lstStyle/>
              <a:p>
                <a:pPr algn="ctr">
                  <a:spcBef>
                    <a:spcPct val="50000"/>
                  </a:spcBef>
                </a:pPr>
                <a:r>
                  <a:rPr lang="en-US"/>
                  <a:t>.03</a:t>
                </a:r>
              </a:p>
            </p:txBody>
          </p:sp>
        </p:grpSp>
        <p:sp>
          <p:nvSpPr>
            <p:cNvPr id="10" name="Text Box 21"/>
            <p:cNvSpPr txBox="1">
              <a:spLocks noChangeArrowheads="1"/>
            </p:cNvSpPr>
            <p:nvPr/>
          </p:nvSpPr>
          <p:spPr bwMode="auto">
            <a:xfrm>
              <a:off x="2160" y="3456"/>
              <a:ext cx="336" cy="231"/>
            </a:xfrm>
            <a:prstGeom prst="rect">
              <a:avLst/>
            </a:prstGeom>
            <a:noFill/>
            <a:ln w="28575">
              <a:noFill/>
              <a:miter lim="800000"/>
              <a:headEnd/>
              <a:tailEnd/>
            </a:ln>
            <a:effectLst/>
          </p:spPr>
          <p:txBody>
            <a:bodyPr>
              <a:spAutoFit/>
            </a:bodyPr>
            <a:lstStyle/>
            <a:p>
              <a:pPr algn="ctr">
                <a:spcBef>
                  <a:spcPct val="50000"/>
                </a:spcBef>
              </a:pPr>
              <a:r>
                <a:rPr lang="en-US"/>
                <a:t>.06</a:t>
              </a:r>
            </a:p>
          </p:txBody>
        </p:sp>
        <p:sp>
          <p:nvSpPr>
            <p:cNvPr id="11" name="Text Box 22"/>
            <p:cNvSpPr txBox="1">
              <a:spLocks noChangeArrowheads="1"/>
            </p:cNvSpPr>
            <p:nvPr/>
          </p:nvSpPr>
          <p:spPr bwMode="auto">
            <a:xfrm>
              <a:off x="2928" y="3456"/>
              <a:ext cx="384" cy="231"/>
            </a:xfrm>
            <a:prstGeom prst="rect">
              <a:avLst/>
            </a:prstGeom>
            <a:noFill/>
            <a:ln w="28575">
              <a:noFill/>
              <a:miter lim="800000"/>
              <a:headEnd/>
              <a:tailEnd/>
            </a:ln>
            <a:effectLst/>
          </p:spPr>
          <p:txBody>
            <a:bodyPr>
              <a:spAutoFit/>
            </a:bodyPr>
            <a:lstStyle/>
            <a:p>
              <a:pPr algn="ctr">
                <a:spcBef>
                  <a:spcPct val="50000"/>
                </a:spcBef>
              </a:pPr>
              <a:r>
                <a:rPr lang="en-US"/>
                <a:t>.09</a:t>
              </a:r>
            </a:p>
          </p:txBody>
        </p:sp>
      </p:grpSp>
      <p:sp>
        <p:nvSpPr>
          <p:cNvPr id="28" name="AutoShape 26"/>
          <p:cNvSpPr>
            <a:spLocks/>
          </p:cNvSpPr>
          <p:nvPr/>
        </p:nvSpPr>
        <p:spPr bwMode="auto">
          <a:xfrm>
            <a:off x="4770438" y="2132856"/>
            <a:ext cx="2468562" cy="738664"/>
          </a:xfrm>
          <a:prstGeom prst="borderCallout2">
            <a:avLst>
              <a:gd name="adj1" fmla="val 7199"/>
              <a:gd name="adj2" fmla="val -3088"/>
              <a:gd name="adj3" fmla="val 7199"/>
              <a:gd name="adj4" fmla="val -47782"/>
              <a:gd name="adj5" fmla="val 166699"/>
              <a:gd name="adj6" fmla="val -94213"/>
            </a:avLst>
          </a:prstGeom>
          <a:solidFill>
            <a:schemeClr val="accent5">
              <a:lumMod val="40000"/>
              <a:lumOff val="60000"/>
            </a:schemeClr>
          </a:solidFill>
          <a:ln w="28575">
            <a:solidFill>
              <a:schemeClr val="tx1"/>
            </a:solidFill>
            <a:miter lim="800000"/>
            <a:headEnd/>
            <a:tailEnd/>
          </a:ln>
          <a:effectLst/>
        </p:spPr>
        <p:txBody>
          <a:bodyPr>
            <a:spAutoFit/>
          </a:bodyPr>
          <a:lstStyle/>
          <a:p>
            <a:r>
              <a:rPr lang="en-US" sz="1400" b="1" dirty="0"/>
              <a:t>This curve distinguishes </a:t>
            </a:r>
            <a:r>
              <a:rPr lang="en-US" sz="1400" b="1" dirty="0">
                <a:solidFill>
                  <a:srgbClr val="6600FF"/>
                </a:solidFill>
              </a:rPr>
              <a:t>perfectly</a:t>
            </a:r>
            <a:r>
              <a:rPr lang="en-US" sz="1400" b="1" dirty="0"/>
              <a:t> between good and bad lots.</a:t>
            </a:r>
            <a:endParaRPr lang="en-US" sz="1400" b="1" dirty="0">
              <a:latin typeface="Times New Roman" charset="0"/>
            </a:endParaRPr>
          </a:p>
        </p:txBody>
      </p:sp>
      <p:sp>
        <p:nvSpPr>
          <p:cNvPr id="30" name="Line 25"/>
          <p:cNvSpPr>
            <a:spLocks noChangeShapeType="1"/>
          </p:cNvSpPr>
          <p:nvPr/>
        </p:nvSpPr>
        <p:spPr bwMode="auto">
          <a:xfrm>
            <a:off x="2438400" y="1143000"/>
            <a:ext cx="0" cy="4572000"/>
          </a:xfrm>
          <a:prstGeom prst="line">
            <a:avLst/>
          </a:prstGeom>
          <a:noFill/>
          <a:ln w="38100" cap="rnd">
            <a:solidFill>
              <a:srgbClr val="0000FF"/>
            </a:solidFill>
            <a:prstDash val="sysDot"/>
            <a:round/>
            <a:headEnd/>
            <a:tailEnd/>
          </a:ln>
          <a:effectLst/>
        </p:spPr>
        <p:txBody>
          <a:bodyPr wrap="none" anchor="ctr"/>
          <a:lstStyle/>
          <a:p>
            <a:endParaRPr lang="en-IN"/>
          </a:p>
        </p:txBody>
      </p:sp>
      <p:sp>
        <p:nvSpPr>
          <p:cNvPr id="31" name="Line 24"/>
          <p:cNvSpPr>
            <a:spLocks noChangeShapeType="1"/>
          </p:cNvSpPr>
          <p:nvPr/>
        </p:nvSpPr>
        <p:spPr bwMode="auto">
          <a:xfrm>
            <a:off x="1905000" y="1143000"/>
            <a:ext cx="533400" cy="0"/>
          </a:xfrm>
          <a:prstGeom prst="line">
            <a:avLst/>
          </a:prstGeom>
          <a:noFill/>
          <a:ln w="38100">
            <a:solidFill>
              <a:srgbClr val="0000FF"/>
            </a:solidFill>
            <a:prstDash val="sysDot"/>
            <a:round/>
            <a:headEnd/>
            <a:tailEnd/>
          </a:ln>
          <a:effectLst/>
        </p:spPr>
        <p:txBody>
          <a:bodyPr wrap="none" anchor="ctr"/>
          <a:lstStyle/>
          <a:p>
            <a:endParaRPr lang="en-IN"/>
          </a:p>
        </p:txBody>
      </p:sp>
      <p:sp>
        <p:nvSpPr>
          <p:cNvPr id="33" name="TextBox 32"/>
          <p:cNvSpPr txBox="1"/>
          <p:nvPr/>
        </p:nvSpPr>
        <p:spPr>
          <a:xfrm>
            <a:off x="3145563" y="4374356"/>
            <a:ext cx="4176464" cy="523220"/>
          </a:xfrm>
          <a:prstGeom prst="rect">
            <a:avLst/>
          </a:prstGeom>
          <a:blipFill>
            <a:blip r:embed="rId3" cstate="print"/>
            <a:tile tx="0" ty="0" sx="100000" sy="100000" flip="none" algn="tl"/>
          </a:blipFill>
          <a:ln w="28575">
            <a:solidFill>
              <a:schemeClr val="tx1"/>
            </a:solidFill>
          </a:ln>
        </p:spPr>
        <p:txBody>
          <a:bodyPr wrap="square" rtlCol="0">
            <a:spAutoFit/>
          </a:bodyPr>
          <a:lstStyle/>
          <a:p>
            <a:pPr algn="ctr"/>
            <a:r>
              <a:rPr lang="en-IN" sz="2800" b="1" dirty="0" smtClean="0">
                <a:solidFill>
                  <a:srgbClr val="6600FF"/>
                </a:solidFill>
              </a:rPr>
              <a:t>Ideal</a:t>
            </a:r>
            <a:r>
              <a:rPr lang="en-IN" sz="2800" b="1" dirty="0" smtClean="0"/>
              <a:t> or </a:t>
            </a:r>
            <a:r>
              <a:rPr lang="en-IN" sz="2800" b="1" dirty="0" smtClean="0">
                <a:solidFill>
                  <a:srgbClr val="6600FF"/>
                </a:solidFill>
              </a:rPr>
              <a:t>Perfect</a:t>
            </a:r>
            <a:r>
              <a:rPr lang="en-IN" sz="2800" b="1" dirty="0" smtClean="0"/>
              <a:t> OC Curve</a:t>
            </a:r>
            <a:endParaRPr lang="en-IN" sz="2800" b="1" dirty="0"/>
          </a:p>
        </p:txBody>
      </p:sp>
      <p:sp>
        <p:nvSpPr>
          <p:cNvPr id="34" name="Text Box 22"/>
          <p:cNvSpPr txBox="1">
            <a:spLocks noChangeArrowheads="1"/>
          </p:cNvSpPr>
          <p:nvPr/>
        </p:nvSpPr>
        <p:spPr bwMode="auto">
          <a:xfrm rot="16200000">
            <a:off x="-2633463" y="3466673"/>
            <a:ext cx="5688632" cy="284693"/>
          </a:xfrm>
          <a:prstGeom prst="rect">
            <a:avLst/>
          </a:prstGeom>
          <a:blipFill>
            <a:blip r:embed="rId4"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OC Curve</a:t>
            </a:r>
            <a:endParaRPr lang="en-US" sz="1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7616" y="417061"/>
            <a:ext cx="8229600" cy="375320"/>
          </a:xfr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IN" sz="2800" b="1" dirty="0" smtClean="0">
                <a:solidFill>
                  <a:schemeClr val="tx1">
                    <a:lumMod val="75000"/>
                    <a:lumOff val="25000"/>
                  </a:schemeClr>
                </a:solidFill>
              </a:rPr>
              <a:t>ACCEPTANCE SAMPLING</a:t>
            </a:r>
            <a:endParaRPr lang="en-IN" sz="2800" b="1" dirty="0">
              <a:solidFill>
                <a:schemeClr val="tx1">
                  <a:lumMod val="75000"/>
                  <a:lumOff val="25000"/>
                </a:schemeClr>
              </a:solidFill>
            </a:endParaRPr>
          </a:p>
        </p:txBody>
      </p:sp>
      <p:sp>
        <p:nvSpPr>
          <p:cNvPr id="4" name="Rectangle 3"/>
          <p:cNvSpPr txBox="1">
            <a:spLocks noChangeArrowheads="1"/>
          </p:cNvSpPr>
          <p:nvPr/>
        </p:nvSpPr>
        <p:spPr>
          <a:xfrm>
            <a:off x="611560" y="1124744"/>
            <a:ext cx="8280920" cy="5616624"/>
          </a:xfrm>
          <a:prstGeom prst="rect">
            <a:avLst/>
          </a:prstGeom>
          <a:noFill/>
          <a:ln w="28575">
            <a:solidFill>
              <a:schemeClr val="tx1"/>
            </a:solidFill>
          </a:ln>
        </p:spPr>
        <p:txBody>
          <a:bodyPr vert="horz" lIns="91440" tIns="45720" rIns="91440" bIns="45720" rtlCol="0">
            <a:noAutofit/>
          </a:bodyPr>
          <a:lstStyle/>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400" b="1" dirty="0" smtClean="0">
                <a:solidFill>
                  <a:srgbClr val="3333FF"/>
                </a:solidFill>
              </a:rPr>
              <a:t>Underlying Distribution </a:t>
            </a:r>
            <a:r>
              <a:rPr lang="en-US" sz="1600" b="1" dirty="0" smtClean="0"/>
              <a:t>(for ‘number of defectives’ in a sample)</a:t>
            </a:r>
          </a:p>
          <a:p>
            <a:r>
              <a:rPr lang="en-US" b="1" dirty="0" smtClean="0">
                <a:solidFill>
                  <a:srgbClr val="C00000"/>
                </a:solidFill>
              </a:rPr>
              <a:t>Binomial</a:t>
            </a:r>
            <a:r>
              <a:rPr lang="en-US" b="1" dirty="0" smtClean="0"/>
              <a:t> – samples come from large lots or from a stream of lots selected at random 	from  a process </a:t>
            </a:r>
            <a:r>
              <a:rPr lang="en-US" b="1" dirty="0" smtClean="0">
                <a:solidFill>
                  <a:srgbClr val="6600FF"/>
                </a:solidFill>
              </a:rPr>
              <a:t>(</a:t>
            </a:r>
            <a:r>
              <a:rPr lang="en-US" b="1" dirty="0" smtClean="0">
                <a:solidFill>
                  <a:srgbClr val="C00000"/>
                </a:solidFill>
              </a:rPr>
              <a:t>Type B</a:t>
            </a:r>
            <a:r>
              <a:rPr lang="en-US" b="1" dirty="0" smtClean="0">
                <a:solidFill>
                  <a:srgbClr val="6600FF"/>
                </a:solidFill>
              </a:rPr>
              <a:t> OC Curve)</a:t>
            </a:r>
          </a:p>
          <a:p>
            <a:r>
              <a:rPr lang="en-US" b="1" dirty="0" err="1" smtClean="0">
                <a:solidFill>
                  <a:srgbClr val="C00000"/>
                </a:solidFill>
              </a:rPr>
              <a:t>Hypergeometric</a:t>
            </a:r>
            <a:r>
              <a:rPr lang="en-US" b="1" dirty="0" smtClean="0"/>
              <a:t> – from an isolated lot of finite size </a:t>
            </a:r>
            <a:r>
              <a:rPr lang="en-US" b="1" dirty="0" smtClean="0">
                <a:solidFill>
                  <a:srgbClr val="6600FF"/>
                </a:solidFill>
              </a:rPr>
              <a:t>(</a:t>
            </a:r>
            <a:r>
              <a:rPr lang="en-US" b="1" dirty="0" smtClean="0">
                <a:solidFill>
                  <a:srgbClr val="C00000"/>
                </a:solidFill>
              </a:rPr>
              <a:t>Type A</a:t>
            </a:r>
            <a:r>
              <a:rPr lang="en-US" b="1" dirty="0" smtClean="0">
                <a:solidFill>
                  <a:srgbClr val="6600FF"/>
                </a:solidFill>
              </a:rPr>
              <a:t> OC Curve)</a:t>
            </a:r>
          </a:p>
          <a:p>
            <a:r>
              <a:rPr lang="en-US" sz="1600" b="1" u="sng" dirty="0" smtClean="0"/>
              <a:t>Note:  </a:t>
            </a:r>
            <a:r>
              <a:rPr lang="en-US" sz="1600" b="1" dirty="0" smtClean="0"/>
              <a:t>	If the sample is less than 20 units the </a:t>
            </a:r>
            <a:r>
              <a:rPr lang="en-US" sz="1600" b="1" dirty="0" smtClean="0">
                <a:solidFill>
                  <a:srgbClr val="3333FF"/>
                </a:solidFill>
              </a:rPr>
              <a:t>binomial distribution </a:t>
            </a:r>
            <a:r>
              <a:rPr lang="en-US" sz="1600" b="1" dirty="0" smtClean="0"/>
              <a:t>is used to build the OC 	Curve; otherwise, the </a:t>
            </a:r>
            <a:r>
              <a:rPr lang="en-US" sz="1600" b="1" dirty="0" smtClean="0">
                <a:solidFill>
                  <a:srgbClr val="3333FF"/>
                </a:solidFill>
              </a:rPr>
              <a:t>Poisson distribution </a:t>
            </a:r>
            <a:r>
              <a:rPr lang="en-US" sz="1600" b="1" dirty="0" smtClean="0"/>
              <a:t>is used</a:t>
            </a:r>
          </a:p>
        </p:txBody>
      </p:sp>
      <p:graphicFrame>
        <p:nvGraphicFramePr>
          <p:cNvPr id="1026" name="Object 2"/>
          <p:cNvGraphicFramePr>
            <a:graphicFrameLocks noChangeAspect="1"/>
          </p:cNvGraphicFramePr>
          <p:nvPr>
            <p:extLst>
              <p:ext uri="{D42A27DB-BD31-4B8C-83A1-F6EECF244321}">
                <p14:modId xmlns:p14="http://schemas.microsoft.com/office/powerpoint/2010/main" val="1003045235"/>
              </p:ext>
            </p:extLst>
          </p:nvPr>
        </p:nvGraphicFramePr>
        <p:xfrm>
          <a:off x="1259632" y="1268760"/>
          <a:ext cx="5924550" cy="3595885"/>
        </p:xfrm>
        <a:graphic>
          <a:graphicData uri="http://schemas.openxmlformats.org/presentationml/2006/ole">
            <mc:AlternateContent xmlns:mc="http://schemas.openxmlformats.org/markup-compatibility/2006">
              <mc:Choice xmlns:v="urn:schemas-microsoft-com:vml" Requires="v">
                <p:oleObj spid="_x0000_s1050" name="Worksheet" r:id="rId5" imgW="5913000" imgH="4015080" progId="Excel.Sheet.8">
                  <p:embed/>
                </p:oleObj>
              </mc:Choice>
              <mc:Fallback>
                <p:oleObj name="Worksheet" r:id="rId5" imgW="5913000" imgH="4015080" progId="Excel.Sheet.8">
                  <p:embed/>
                  <p:pic>
                    <p:nvPicPr>
                      <p:cNvPr id="0" name="Picture 2"/>
                      <p:cNvPicPr>
                        <a:picLocks noRot="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1268760"/>
                        <a:ext cx="5924550" cy="3595885"/>
                      </a:xfrm>
                      <a:prstGeom prst="rect">
                        <a:avLst/>
                      </a:prstGeom>
                      <a:noFill/>
                      <a:ln>
                        <a:noFill/>
                      </a:ln>
                      <a:extLst/>
                    </p:spPr>
                  </p:pic>
                </p:oleObj>
              </mc:Fallback>
            </mc:AlternateContent>
          </a:graphicData>
        </a:graphic>
      </p:graphicFrame>
      <p:sp>
        <p:nvSpPr>
          <p:cNvPr id="8" name="Text Box 22"/>
          <p:cNvSpPr txBox="1">
            <a:spLocks noChangeArrowheads="1"/>
          </p:cNvSpPr>
          <p:nvPr/>
        </p:nvSpPr>
        <p:spPr bwMode="auto">
          <a:xfrm rot="16200000">
            <a:off x="-2633463" y="3466673"/>
            <a:ext cx="5688632" cy="284693"/>
          </a:xfrm>
          <a:prstGeom prst="rect">
            <a:avLst/>
          </a:prstGeom>
          <a:blipFill>
            <a:blip r:embed="rId7"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OC Curve</a:t>
            </a:r>
            <a:endParaRPr lang="en-US" sz="1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11"/>
          <p:cNvPicPr>
            <a:picLocks noGrp="1" noChangeAspect="1" noChangeArrowheads="1"/>
          </p:cNvPicPr>
          <p:nvPr>
            <p:ph sz="half" idx="1"/>
          </p:nvPr>
        </p:nvPicPr>
        <p:blipFill>
          <a:blip r:embed="rId2" cstate="print"/>
          <a:stretch>
            <a:fillRect/>
          </a:stretch>
        </p:blipFill>
        <p:spPr>
          <a:xfrm>
            <a:off x="827584" y="4221088"/>
            <a:ext cx="4038600" cy="1572022"/>
          </a:xfrm>
          <a:noFill/>
        </p:spPr>
      </p:pic>
      <p:pic>
        <p:nvPicPr>
          <p:cNvPr id="14342" name="Picture 12"/>
          <p:cNvPicPr>
            <a:picLocks noGrp="1" noChangeAspect="1" noChangeArrowheads="1"/>
          </p:cNvPicPr>
          <p:nvPr>
            <p:ph sz="half" idx="2"/>
          </p:nvPr>
        </p:nvPicPr>
        <p:blipFill>
          <a:blip r:embed="rId3" cstate="print"/>
          <a:srcRect/>
          <a:stretch>
            <a:fillRect/>
          </a:stretch>
        </p:blipFill>
        <p:spPr>
          <a:xfrm>
            <a:off x="533400" y="1052736"/>
            <a:ext cx="4038600" cy="2952328"/>
          </a:xfrm>
          <a:noFill/>
        </p:spPr>
      </p:pic>
      <p:sp>
        <p:nvSpPr>
          <p:cNvPr id="5" name="Text Box 22"/>
          <p:cNvSpPr txBox="1">
            <a:spLocks noChangeArrowheads="1"/>
          </p:cNvSpPr>
          <p:nvPr/>
        </p:nvSpPr>
        <p:spPr bwMode="auto">
          <a:xfrm rot="16200000">
            <a:off x="-2633463" y="3457889"/>
            <a:ext cx="5688632" cy="302262"/>
          </a:xfrm>
          <a:prstGeom prst="rect">
            <a:avLst/>
          </a:prstGeom>
          <a:blipFill>
            <a:blip r:embed="rId4"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OC Curve</a:t>
            </a:r>
            <a:endParaRPr lang="en-US" sz="1200" b="1" dirty="0"/>
          </a:p>
        </p:txBody>
      </p:sp>
      <p:sp>
        <p:nvSpPr>
          <p:cNvPr id="6" name="Title 4"/>
          <p:cNvSpPr txBox="1">
            <a:spLocks/>
          </p:cNvSpPr>
          <p:nvPr/>
        </p:nvSpPr>
        <p:spPr>
          <a:xfrm>
            <a:off x="685800" y="488331"/>
            <a:ext cx="7772400" cy="42862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none" spc="0" normalizeH="0" baseline="0" noProof="0" dirty="0" smtClean="0">
                <a:ln>
                  <a:noFill/>
                </a:ln>
                <a:solidFill>
                  <a:schemeClr val="tx1"/>
                </a:solidFill>
                <a:effectLst/>
                <a:uLnTx/>
                <a:uFillTx/>
                <a:latin typeface="+mj-lt"/>
                <a:ea typeface="+mj-ea"/>
                <a:cs typeface="+mj-cs"/>
              </a:rPr>
              <a:t>ACCEPTANCE SAMPLING</a:t>
            </a:r>
            <a:endParaRPr kumimoji="0" lang="en-IN"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5"/>
          <p:cNvSpPr txBox="1">
            <a:spLocks noChangeArrowheads="1"/>
          </p:cNvSpPr>
          <p:nvPr/>
        </p:nvSpPr>
        <p:spPr bwMode="auto">
          <a:xfrm>
            <a:off x="539552" y="1496973"/>
            <a:ext cx="8136904" cy="4801314"/>
          </a:xfrm>
          <a:prstGeom prst="rect">
            <a:avLst/>
          </a:prstGeom>
          <a:noFill/>
          <a:ln w="28575">
            <a:solidFill>
              <a:schemeClr val="tx1"/>
            </a:solidFill>
            <a:miter lim="800000"/>
            <a:headEnd/>
            <a:tailEnd/>
          </a:ln>
        </p:spPr>
        <p:txBody>
          <a:bodyPr wrap="square">
            <a:spAutoFit/>
          </a:bodyPr>
          <a:lstStyle/>
          <a:p>
            <a:pPr marL="285750" indent="-285750">
              <a:buFont typeface="Arial" panose="020B0604020202020204" pitchFamily="34" charset="0"/>
              <a:buChar char="•"/>
            </a:pPr>
            <a:r>
              <a:rPr lang="en-US" b="1" dirty="0" smtClean="0"/>
              <a:t>The </a:t>
            </a:r>
            <a:r>
              <a:rPr lang="en-US" b="1" dirty="0">
                <a:solidFill>
                  <a:srgbClr val="3333FF"/>
                </a:solidFill>
              </a:rPr>
              <a:t>poorest</a:t>
            </a:r>
            <a:r>
              <a:rPr lang="en-US" b="1" dirty="0"/>
              <a:t> quality level for the supplier’s process that a consumer would </a:t>
            </a:r>
            <a:r>
              <a:rPr lang="en-US" b="1" dirty="0" smtClean="0"/>
              <a:t>	consider </a:t>
            </a:r>
            <a:r>
              <a:rPr lang="en-US" b="1" dirty="0"/>
              <a:t>to be acceptable as a process average is called the </a:t>
            </a:r>
            <a:r>
              <a:rPr lang="en-US" b="1" dirty="0">
                <a:solidFill>
                  <a:srgbClr val="3333FF"/>
                </a:solidFill>
              </a:rPr>
              <a:t>acceptable </a:t>
            </a:r>
            <a:r>
              <a:rPr lang="en-US" b="1" dirty="0" smtClean="0">
                <a:solidFill>
                  <a:srgbClr val="3333FF"/>
                </a:solidFill>
              </a:rPr>
              <a:t>quality </a:t>
            </a:r>
            <a:r>
              <a:rPr lang="en-US" b="1" dirty="0">
                <a:solidFill>
                  <a:srgbClr val="3333FF"/>
                </a:solidFill>
              </a:rPr>
              <a:t>level (AQL</a:t>
            </a:r>
            <a:r>
              <a:rPr lang="en-US" b="1" dirty="0" smtClean="0">
                <a:solidFill>
                  <a:srgbClr val="3333FF"/>
                </a:solidFill>
              </a:rPr>
              <a:t>)</a:t>
            </a:r>
          </a:p>
          <a:p>
            <a:pPr marL="285750" indent="-285750">
              <a:buFont typeface="Arial" panose="020B0604020202020204" pitchFamily="34" charset="0"/>
              <a:buChar char="•"/>
            </a:pPr>
            <a:endParaRPr lang="en-US" b="1" dirty="0">
              <a:solidFill>
                <a:srgbClr val="3333FF"/>
              </a:solidFill>
            </a:endParaRPr>
          </a:p>
          <a:p>
            <a:pPr marL="742950" lvl="1" indent="-285750">
              <a:buFont typeface="Arial" panose="020B0604020202020204" pitchFamily="34" charset="0"/>
              <a:buChar char="•"/>
            </a:pPr>
            <a:r>
              <a:rPr lang="en-US" b="1" dirty="0"/>
              <a:t> </a:t>
            </a:r>
            <a:r>
              <a:rPr lang="en-US" b="1" dirty="0" smtClean="0"/>
              <a:t> </a:t>
            </a:r>
            <a:r>
              <a:rPr lang="en-US" b="1" dirty="0"/>
              <a:t>AQL is a </a:t>
            </a:r>
            <a:r>
              <a:rPr lang="en-US" b="1" dirty="0">
                <a:solidFill>
                  <a:srgbClr val="3333FF"/>
                </a:solidFill>
              </a:rPr>
              <a:t>property of the supplier’s manufacturing process</a:t>
            </a:r>
            <a:r>
              <a:rPr lang="en-US" b="1" dirty="0"/>
              <a:t>, not a property of </a:t>
            </a:r>
            <a:r>
              <a:rPr lang="en-US" b="1" dirty="0" smtClean="0"/>
              <a:t> 	the sampling </a:t>
            </a:r>
            <a:r>
              <a:rPr lang="en-US" b="1" dirty="0"/>
              <a:t>plan</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The </a:t>
            </a:r>
            <a:r>
              <a:rPr lang="en-US" b="1" dirty="0">
                <a:solidFill>
                  <a:srgbClr val="3333FF"/>
                </a:solidFill>
              </a:rPr>
              <a:t>protection obtained </a:t>
            </a:r>
            <a:r>
              <a:rPr lang="en-US" b="1" dirty="0"/>
              <a:t>for individual lots of </a:t>
            </a:r>
            <a:r>
              <a:rPr lang="en-US" b="1" dirty="0">
                <a:solidFill>
                  <a:srgbClr val="3333FF"/>
                </a:solidFill>
              </a:rPr>
              <a:t>poor quality </a:t>
            </a:r>
            <a:r>
              <a:rPr lang="en-US" b="1" dirty="0"/>
              <a:t>is established by the </a:t>
            </a:r>
            <a:r>
              <a:rPr lang="en-US" b="1" dirty="0" smtClean="0"/>
              <a:t>	lot </a:t>
            </a:r>
            <a:r>
              <a:rPr lang="en-US" b="1" dirty="0"/>
              <a:t>tolerance percent defective (LTPD</a:t>
            </a:r>
            <a:r>
              <a:rPr lang="en-US" b="1" dirty="0" smtClean="0"/>
              <a:t>) (Also </a:t>
            </a:r>
            <a:r>
              <a:rPr lang="en-US" b="1" dirty="0"/>
              <a:t>called </a:t>
            </a:r>
            <a:r>
              <a:rPr lang="en-US" b="1" dirty="0" err="1">
                <a:solidFill>
                  <a:srgbClr val="3333FF"/>
                </a:solidFill>
              </a:rPr>
              <a:t>rejectable</a:t>
            </a:r>
            <a:r>
              <a:rPr lang="en-US" b="1" dirty="0">
                <a:solidFill>
                  <a:srgbClr val="3333FF"/>
                </a:solidFill>
              </a:rPr>
              <a:t> quality level </a:t>
            </a:r>
            <a:r>
              <a:rPr lang="en-US" b="1" dirty="0" smtClean="0">
                <a:solidFill>
                  <a:srgbClr val="3333FF"/>
                </a:solidFill>
              </a:rPr>
              <a:t>	(</a:t>
            </a:r>
            <a:r>
              <a:rPr lang="en-US" b="1" dirty="0">
                <a:solidFill>
                  <a:srgbClr val="3333FF"/>
                </a:solidFill>
              </a:rPr>
              <a:t>RQL) </a:t>
            </a:r>
            <a:r>
              <a:rPr lang="en-US" b="1" dirty="0"/>
              <a:t>and the </a:t>
            </a:r>
            <a:r>
              <a:rPr lang="en-US" b="1" dirty="0">
                <a:solidFill>
                  <a:srgbClr val="3333FF"/>
                </a:solidFill>
              </a:rPr>
              <a:t>limiting quality level (LQL</a:t>
            </a:r>
            <a:r>
              <a:rPr lang="en-US" b="1" dirty="0" smtClean="0">
                <a:solidFill>
                  <a:srgbClr val="3333FF"/>
                </a:solidFill>
              </a:rPr>
              <a:t>)</a:t>
            </a:r>
            <a:r>
              <a:rPr lang="en-US" b="1" dirty="0" smtClean="0"/>
              <a:t>)</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  LTPD is a level of lot </a:t>
            </a:r>
            <a:r>
              <a:rPr lang="en-US" b="1" dirty="0">
                <a:solidFill>
                  <a:srgbClr val="3333FF"/>
                </a:solidFill>
              </a:rPr>
              <a:t>quality specified by the consumer</a:t>
            </a:r>
            <a:r>
              <a:rPr lang="en-US" b="1" dirty="0"/>
              <a:t>, not a characteristic of </a:t>
            </a:r>
            <a:r>
              <a:rPr lang="en-US" b="1" dirty="0" smtClean="0"/>
              <a:t>	the </a:t>
            </a:r>
            <a:r>
              <a:rPr lang="en-US" b="1" dirty="0"/>
              <a:t>sampling plan</a:t>
            </a:r>
          </a:p>
          <a:p>
            <a:pPr marL="742950" lvl="1"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Sampling </a:t>
            </a:r>
            <a:r>
              <a:rPr lang="en-US" b="1" dirty="0"/>
              <a:t>plans can be designed to have specified performance at the </a:t>
            </a:r>
            <a:r>
              <a:rPr lang="en-US" b="1" dirty="0">
                <a:solidFill>
                  <a:srgbClr val="3333FF"/>
                </a:solidFill>
              </a:rPr>
              <a:t>AQL </a:t>
            </a:r>
            <a:r>
              <a:rPr lang="en-US" b="1" dirty="0"/>
              <a:t>and </a:t>
            </a:r>
            <a:r>
              <a:rPr lang="en-US" b="1" dirty="0" smtClean="0"/>
              <a:t>	the </a:t>
            </a:r>
            <a:r>
              <a:rPr lang="en-US" b="1" dirty="0">
                <a:solidFill>
                  <a:srgbClr val="3333FF"/>
                </a:solidFill>
              </a:rPr>
              <a:t>LTPD </a:t>
            </a:r>
            <a:r>
              <a:rPr lang="en-US" b="1" dirty="0"/>
              <a:t>points</a:t>
            </a:r>
          </a:p>
        </p:txBody>
      </p:sp>
      <p:sp>
        <p:nvSpPr>
          <p:cNvPr id="9" name="Text Box 22"/>
          <p:cNvSpPr txBox="1">
            <a:spLocks noChangeArrowheads="1"/>
          </p:cNvSpPr>
          <p:nvPr/>
        </p:nvSpPr>
        <p:spPr bwMode="auto">
          <a:xfrm rot="16200000">
            <a:off x="-2633463" y="3466673"/>
            <a:ext cx="5688632" cy="284693"/>
          </a:xfrm>
          <a:prstGeom prst="rect">
            <a:avLst/>
          </a:prstGeom>
          <a:blipFill>
            <a:blip r:embed="rId2"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OC Curve</a:t>
            </a:r>
            <a:endParaRPr lang="en-US" sz="1200" b="1" dirty="0"/>
          </a:p>
        </p:txBody>
      </p:sp>
      <p:sp>
        <p:nvSpPr>
          <p:cNvPr id="11" name="TextBox 10"/>
          <p:cNvSpPr txBox="1"/>
          <p:nvPr/>
        </p:nvSpPr>
        <p:spPr>
          <a:xfrm>
            <a:off x="539552" y="533870"/>
            <a:ext cx="6768752" cy="461665"/>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IN" sz="2400" b="1" dirty="0" smtClean="0"/>
              <a:t>SPECIFIC POINTS ON THE OC CURVE</a:t>
            </a:r>
            <a:endParaRPr lang="en-IN"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IN" sz="2400" b="1" dirty="0" smtClean="0">
                <a:solidFill>
                  <a:schemeClr val="tx1">
                    <a:lumMod val="75000"/>
                    <a:lumOff val="25000"/>
                  </a:schemeClr>
                </a:solidFill>
              </a:rPr>
              <a:t>ACCEPTANCE SAMPLING</a:t>
            </a:r>
            <a:endParaRPr lang="en-IN" sz="2400" b="1" dirty="0">
              <a:solidFill>
                <a:schemeClr val="tx1">
                  <a:lumMod val="75000"/>
                  <a:lumOff val="25000"/>
                </a:schemeClr>
              </a:solidFill>
            </a:endParaRPr>
          </a:p>
        </p:txBody>
      </p:sp>
      <p:sp>
        <p:nvSpPr>
          <p:cNvPr id="4" name="Rectangle 3"/>
          <p:cNvSpPr txBox="1">
            <a:spLocks noChangeArrowheads="1"/>
          </p:cNvSpPr>
          <p:nvPr/>
        </p:nvSpPr>
        <p:spPr>
          <a:xfrm>
            <a:off x="579149" y="1362112"/>
            <a:ext cx="8201054" cy="5400599"/>
          </a:xfrm>
          <a:prstGeom prst="rect">
            <a:avLst/>
          </a:prstGeom>
          <a:noFill/>
        </p:spPr>
        <p:txBody>
          <a:bodyPr vert="horz" lIns="91440" tIns="45720" rIns="91440" bIns="45720" rtlCol="0">
            <a:noAutofit/>
          </a:bodyPr>
          <a:lstStyle/>
          <a:p>
            <a:endParaRPr lang="en-US" sz="2800" dirty="0" smtClean="0"/>
          </a:p>
        </p:txBody>
      </p:sp>
      <p:grpSp>
        <p:nvGrpSpPr>
          <p:cNvPr id="2" name="Group 1108"/>
          <p:cNvGrpSpPr>
            <a:grpSpLocks/>
          </p:cNvGrpSpPr>
          <p:nvPr/>
        </p:nvGrpSpPr>
        <p:grpSpPr bwMode="auto">
          <a:xfrm>
            <a:off x="1185863" y="1444625"/>
            <a:ext cx="6643687" cy="4575175"/>
            <a:chOff x="576" y="1107"/>
            <a:chExt cx="4185" cy="2882"/>
          </a:xfrm>
        </p:grpSpPr>
        <p:sp>
          <p:nvSpPr>
            <p:cNvPr id="7" name="Freeform 1026"/>
            <p:cNvSpPr>
              <a:spLocks/>
            </p:cNvSpPr>
            <p:nvPr/>
          </p:nvSpPr>
          <p:spPr bwMode="auto">
            <a:xfrm>
              <a:off x="1378" y="1227"/>
              <a:ext cx="3321" cy="2152"/>
            </a:xfrm>
            <a:custGeom>
              <a:avLst/>
              <a:gdLst/>
              <a:ahLst/>
              <a:cxnLst>
                <a:cxn ang="0">
                  <a:pos x="0" y="0"/>
                </a:cxn>
                <a:cxn ang="0">
                  <a:pos x="3320" y="0"/>
                </a:cxn>
                <a:cxn ang="0">
                  <a:pos x="3320" y="2151"/>
                </a:cxn>
                <a:cxn ang="0">
                  <a:pos x="0" y="2151"/>
                </a:cxn>
                <a:cxn ang="0">
                  <a:pos x="0" y="0"/>
                </a:cxn>
              </a:cxnLst>
              <a:rect l="0" t="0" r="r" b="b"/>
              <a:pathLst>
                <a:path w="3321" h="2152">
                  <a:moveTo>
                    <a:pt x="0" y="0"/>
                  </a:moveTo>
                  <a:lnTo>
                    <a:pt x="3320" y="0"/>
                  </a:lnTo>
                  <a:lnTo>
                    <a:pt x="3320" y="2151"/>
                  </a:lnTo>
                  <a:lnTo>
                    <a:pt x="0" y="2151"/>
                  </a:lnTo>
                  <a:lnTo>
                    <a:pt x="0" y="0"/>
                  </a:lnTo>
                </a:path>
              </a:pathLst>
            </a:custGeom>
            <a:solidFill>
              <a:srgbClr val="69FFFF"/>
            </a:solidFill>
            <a:ln w="12700" cap="rnd" cmpd="sng">
              <a:noFill/>
              <a:prstDash val="solid"/>
              <a:round/>
              <a:headEnd type="none" w="med" len="med"/>
              <a:tailEnd type="none" w="med" len="med"/>
            </a:ln>
            <a:effectLst/>
          </p:spPr>
          <p:txBody>
            <a:bodyPr/>
            <a:lstStyle/>
            <a:p>
              <a:endParaRPr lang="en-IN"/>
            </a:p>
          </p:txBody>
        </p:sp>
        <p:sp>
          <p:nvSpPr>
            <p:cNvPr id="8" name="Line 1028"/>
            <p:cNvSpPr>
              <a:spLocks noChangeShapeType="1"/>
            </p:cNvSpPr>
            <p:nvPr/>
          </p:nvSpPr>
          <p:spPr bwMode="auto">
            <a:xfrm>
              <a:off x="1307" y="3176"/>
              <a:ext cx="2193" cy="0"/>
            </a:xfrm>
            <a:prstGeom prst="line">
              <a:avLst/>
            </a:prstGeom>
            <a:noFill/>
            <a:ln w="12700">
              <a:solidFill>
                <a:schemeClr val="tx1"/>
              </a:solidFill>
              <a:prstDash val="sysDot"/>
              <a:round/>
              <a:headEnd/>
              <a:tailEnd/>
            </a:ln>
            <a:effectLst/>
          </p:spPr>
          <p:txBody>
            <a:bodyPr wrap="none" anchor="ctr"/>
            <a:lstStyle/>
            <a:p>
              <a:endParaRPr lang="en-IN"/>
            </a:p>
          </p:txBody>
        </p:sp>
        <p:sp>
          <p:nvSpPr>
            <p:cNvPr id="9" name="Line 1029"/>
            <p:cNvSpPr>
              <a:spLocks noChangeShapeType="1"/>
            </p:cNvSpPr>
            <p:nvPr/>
          </p:nvSpPr>
          <p:spPr bwMode="auto">
            <a:xfrm>
              <a:off x="1352" y="1452"/>
              <a:ext cx="875" cy="0"/>
            </a:xfrm>
            <a:prstGeom prst="line">
              <a:avLst/>
            </a:prstGeom>
            <a:noFill/>
            <a:ln w="12700">
              <a:solidFill>
                <a:schemeClr val="tx1"/>
              </a:solidFill>
              <a:round/>
              <a:headEnd/>
              <a:tailEnd/>
            </a:ln>
            <a:effectLst/>
          </p:spPr>
          <p:txBody>
            <a:bodyPr wrap="none" anchor="ctr"/>
            <a:lstStyle/>
            <a:p>
              <a:endParaRPr lang="en-IN"/>
            </a:p>
          </p:txBody>
        </p:sp>
        <p:sp>
          <p:nvSpPr>
            <p:cNvPr id="10" name="Line 1030"/>
            <p:cNvSpPr>
              <a:spLocks noChangeShapeType="1"/>
            </p:cNvSpPr>
            <p:nvPr/>
          </p:nvSpPr>
          <p:spPr bwMode="auto">
            <a:xfrm flipH="1">
              <a:off x="1787" y="1254"/>
              <a:ext cx="20" cy="2201"/>
            </a:xfrm>
            <a:prstGeom prst="line">
              <a:avLst/>
            </a:prstGeom>
            <a:noFill/>
            <a:ln w="12700">
              <a:solidFill>
                <a:schemeClr val="tx1"/>
              </a:solidFill>
              <a:prstDash val="sysDot"/>
              <a:round/>
              <a:headEnd/>
              <a:tailEnd/>
            </a:ln>
            <a:effectLst/>
          </p:spPr>
          <p:txBody>
            <a:bodyPr wrap="none" anchor="ctr"/>
            <a:lstStyle/>
            <a:p>
              <a:endParaRPr lang="en-IN"/>
            </a:p>
          </p:txBody>
        </p:sp>
        <p:sp>
          <p:nvSpPr>
            <p:cNvPr id="11" name="Freeform 1031"/>
            <p:cNvSpPr>
              <a:spLocks/>
            </p:cNvSpPr>
            <p:nvPr/>
          </p:nvSpPr>
          <p:spPr bwMode="auto">
            <a:xfrm>
              <a:off x="1378" y="1227"/>
              <a:ext cx="3331" cy="2162"/>
            </a:xfrm>
            <a:custGeom>
              <a:avLst/>
              <a:gdLst/>
              <a:ahLst/>
              <a:cxnLst>
                <a:cxn ang="0">
                  <a:pos x="0" y="0"/>
                </a:cxn>
                <a:cxn ang="0">
                  <a:pos x="3330" y="0"/>
                </a:cxn>
                <a:cxn ang="0">
                  <a:pos x="3330" y="2161"/>
                </a:cxn>
                <a:cxn ang="0">
                  <a:pos x="0" y="2161"/>
                </a:cxn>
                <a:cxn ang="0">
                  <a:pos x="0" y="0"/>
                </a:cxn>
              </a:cxnLst>
              <a:rect l="0" t="0" r="r" b="b"/>
              <a:pathLst>
                <a:path w="3331" h="2162">
                  <a:moveTo>
                    <a:pt x="0" y="0"/>
                  </a:moveTo>
                  <a:lnTo>
                    <a:pt x="3330" y="0"/>
                  </a:lnTo>
                  <a:lnTo>
                    <a:pt x="3330" y="2161"/>
                  </a:lnTo>
                  <a:lnTo>
                    <a:pt x="0" y="2161"/>
                  </a:lnTo>
                  <a:lnTo>
                    <a:pt x="0" y="0"/>
                  </a:lnTo>
                </a:path>
              </a:pathLst>
            </a:custGeom>
            <a:noFill/>
            <a:ln w="25400" cap="rnd" cmpd="sng">
              <a:solidFill>
                <a:srgbClr val="808080"/>
              </a:solidFill>
              <a:prstDash val="solid"/>
              <a:round/>
              <a:headEnd type="none" w="med" len="med"/>
              <a:tailEnd type="none" w="med" len="med"/>
            </a:ln>
            <a:effectLst/>
          </p:spPr>
          <p:txBody>
            <a:bodyPr/>
            <a:lstStyle/>
            <a:p>
              <a:endParaRPr lang="en-IN"/>
            </a:p>
          </p:txBody>
        </p:sp>
        <p:sp>
          <p:nvSpPr>
            <p:cNvPr id="12" name="Line 1032"/>
            <p:cNvSpPr>
              <a:spLocks noChangeShapeType="1"/>
            </p:cNvSpPr>
            <p:nvPr/>
          </p:nvSpPr>
          <p:spPr bwMode="auto">
            <a:xfrm>
              <a:off x="1378" y="1236"/>
              <a:ext cx="0" cy="2144"/>
            </a:xfrm>
            <a:prstGeom prst="line">
              <a:avLst/>
            </a:prstGeom>
            <a:noFill/>
            <a:ln w="12700">
              <a:solidFill>
                <a:srgbClr val="000000"/>
              </a:solidFill>
              <a:round/>
              <a:headEnd/>
              <a:tailEnd/>
            </a:ln>
            <a:effectLst/>
          </p:spPr>
          <p:txBody>
            <a:bodyPr wrap="none" anchor="ctr"/>
            <a:lstStyle/>
            <a:p>
              <a:endParaRPr lang="en-IN"/>
            </a:p>
          </p:txBody>
        </p:sp>
        <p:sp>
          <p:nvSpPr>
            <p:cNvPr id="13" name="Line 1033"/>
            <p:cNvSpPr>
              <a:spLocks noChangeShapeType="1"/>
            </p:cNvSpPr>
            <p:nvPr/>
          </p:nvSpPr>
          <p:spPr bwMode="auto">
            <a:xfrm>
              <a:off x="1335" y="3388"/>
              <a:ext cx="87" cy="0"/>
            </a:xfrm>
            <a:prstGeom prst="line">
              <a:avLst/>
            </a:prstGeom>
            <a:noFill/>
            <a:ln w="12700">
              <a:solidFill>
                <a:srgbClr val="000000"/>
              </a:solidFill>
              <a:round/>
              <a:headEnd/>
              <a:tailEnd/>
            </a:ln>
            <a:effectLst/>
          </p:spPr>
          <p:txBody>
            <a:bodyPr wrap="none" anchor="ctr"/>
            <a:lstStyle/>
            <a:p>
              <a:endParaRPr lang="en-IN"/>
            </a:p>
          </p:txBody>
        </p:sp>
        <p:sp>
          <p:nvSpPr>
            <p:cNvPr id="14" name="Line 1034"/>
            <p:cNvSpPr>
              <a:spLocks noChangeShapeType="1"/>
            </p:cNvSpPr>
            <p:nvPr/>
          </p:nvSpPr>
          <p:spPr bwMode="auto">
            <a:xfrm>
              <a:off x="1335" y="3179"/>
              <a:ext cx="87" cy="0"/>
            </a:xfrm>
            <a:prstGeom prst="line">
              <a:avLst/>
            </a:prstGeom>
            <a:noFill/>
            <a:ln w="12700">
              <a:solidFill>
                <a:srgbClr val="000000"/>
              </a:solidFill>
              <a:round/>
              <a:headEnd/>
              <a:tailEnd/>
            </a:ln>
            <a:effectLst/>
          </p:spPr>
          <p:txBody>
            <a:bodyPr wrap="none" anchor="ctr"/>
            <a:lstStyle/>
            <a:p>
              <a:endParaRPr lang="en-IN"/>
            </a:p>
          </p:txBody>
        </p:sp>
        <p:sp>
          <p:nvSpPr>
            <p:cNvPr id="15" name="Line 1035"/>
            <p:cNvSpPr>
              <a:spLocks noChangeShapeType="1"/>
            </p:cNvSpPr>
            <p:nvPr/>
          </p:nvSpPr>
          <p:spPr bwMode="auto">
            <a:xfrm>
              <a:off x="1335" y="2956"/>
              <a:ext cx="87" cy="0"/>
            </a:xfrm>
            <a:prstGeom prst="line">
              <a:avLst/>
            </a:prstGeom>
            <a:noFill/>
            <a:ln w="12700">
              <a:solidFill>
                <a:srgbClr val="000000"/>
              </a:solidFill>
              <a:round/>
              <a:headEnd/>
              <a:tailEnd/>
            </a:ln>
            <a:effectLst/>
          </p:spPr>
          <p:txBody>
            <a:bodyPr wrap="none" anchor="ctr"/>
            <a:lstStyle/>
            <a:p>
              <a:endParaRPr lang="en-IN"/>
            </a:p>
          </p:txBody>
        </p:sp>
        <p:sp>
          <p:nvSpPr>
            <p:cNvPr id="16" name="Line 1036"/>
            <p:cNvSpPr>
              <a:spLocks noChangeShapeType="1"/>
            </p:cNvSpPr>
            <p:nvPr/>
          </p:nvSpPr>
          <p:spPr bwMode="auto">
            <a:xfrm>
              <a:off x="1335" y="2746"/>
              <a:ext cx="87" cy="0"/>
            </a:xfrm>
            <a:prstGeom prst="line">
              <a:avLst/>
            </a:prstGeom>
            <a:noFill/>
            <a:ln w="12700">
              <a:solidFill>
                <a:srgbClr val="000000"/>
              </a:solidFill>
              <a:round/>
              <a:headEnd/>
              <a:tailEnd/>
            </a:ln>
            <a:effectLst/>
          </p:spPr>
          <p:txBody>
            <a:bodyPr wrap="none" anchor="ctr"/>
            <a:lstStyle/>
            <a:p>
              <a:endParaRPr lang="en-IN"/>
            </a:p>
          </p:txBody>
        </p:sp>
        <p:sp>
          <p:nvSpPr>
            <p:cNvPr id="17" name="Line 1037"/>
            <p:cNvSpPr>
              <a:spLocks noChangeShapeType="1"/>
            </p:cNvSpPr>
            <p:nvPr/>
          </p:nvSpPr>
          <p:spPr bwMode="auto">
            <a:xfrm>
              <a:off x="1335" y="2524"/>
              <a:ext cx="87" cy="0"/>
            </a:xfrm>
            <a:prstGeom prst="line">
              <a:avLst/>
            </a:prstGeom>
            <a:noFill/>
            <a:ln w="12700">
              <a:solidFill>
                <a:srgbClr val="000000"/>
              </a:solidFill>
              <a:round/>
              <a:headEnd/>
              <a:tailEnd/>
            </a:ln>
            <a:effectLst/>
          </p:spPr>
          <p:txBody>
            <a:bodyPr wrap="none" anchor="ctr"/>
            <a:lstStyle/>
            <a:p>
              <a:endParaRPr lang="en-IN"/>
            </a:p>
          </p:txBody>
        </p:sp>
        <p:sp>
          <p:nvSpPr>
            <p:cNvPr id="18" name="Line 1038"/>
            <p:cNvSpPr>
              <a:spLocks noChangeShapeType="1"/>
            </p:cNvSpPr>
            <p:nvPr/>
          </p:nvSpPr>
          <p:spPr bwMode="auto">
            <a:xfrm>
              <a:off x="1335" y="2314"/>
              <a:ext cx="87" cy="0"/>
            </a:xfrm>
            <a:prstGeom prst="line">
              <a:avLst/>
            </a:prstGeom>
            <a:noFill/>
            <a:ln w="12700">
              <a:solidFill>
                <a:srgbClr val="000000"/>
              </a:solidFill>
              <a:round/>
              <a:headEnd/>
              <a:tailEnd/>
            </a:ln>
            <a:effectLst/>
          </p:spPr>
          <p:txBody>
            <a:bodyPr wrap="none" anchor="ctr"/>
            <a:lstStyle/>
            <a:p>
              <a:endParaRPr lang="en-IN"/>
            </a:p>
          </p:txBody>
        </p:sp>
        <p:sp>
          <p:nvSpPr>
            <p:cNvPr id="19" name="Line 1039"/>
            <p:cNvSpPr>
              <a:spLocks noChangeShapeType="1"/>
            </p:cNvSpPr>
            <p:nvPr/>
          </p:nvSpPr>
          <p:spPr bwMode="auto">
            <a:xfrm>
              <a:off x="1335" y="2091"/>
              <a:ext cx="87" cy="0"/>
            </a:xfrm>
            <a:prstGeom prst="line">
              <a:avLst/>
            </a:prstGeom>
            <a:noFill/>
            <a:ln w="12700">
              <a:solidFill>
                <a:srgbClr val="000000"/>
              </a:solidFill>
              <a:round/>
              <a:headEnd/>
              <a:tailEnd/>
            </a:ln>
            <a:effectLst/>
          </p:spPr>
          <p:txBody>
            <a:bodyPr wrap="none" anchor="ctr"/>
            <a:lstStyle/>
            <a:p>
              <a:endParaRPr lang="en-IN"/>
            </a:p>
          </p:txBody>
        </p:sp>
        <p:sp>
          <p:nvSpPr>
            <p:cNvPr id="20" name="Line 1040"/>
            <p:cNvSpPr>
              <a:spLocks noChangeShapeType="1"/>
            </p:cNvSpPr>
            <p:nvPr/>
          </p:nvSpPr>
          <p:spPr bwMode="auto">
            <a:xfrm>
              <a:off x="1335" y="1882"/>
              <a:ext cx="87" cy="0"/>
            </a:xfrm>
            <a:prstGeom prst="line">
              <a:avLst/>
            </a:prstGeom>
            <a:noFill/>
            <a:ln w="12700">
              <a:solidFill>
                <a:srgbClr val="000000"/>
              </a:solidFill>
              <a:round/>
              <a:headEnd/>
              <a:tailEnd/>
            </a:ln>
            <a:effectLst/>
          </p:spPr>
          <p:txBody>
            <a:bodyPr wrap="none" anchor="ctr"/>
            <a:lstStyle/>
            <a:p>
              <a:endParaRPr lang="en-IN"/>
            </a:p>
          </p:txBody>
        </p:sp>
        <p:sp>
          <p:nvSpPr>
            <p:cNvPr id="21" name="Line 1041"/>
            <p:cNvSpPr>
              <a:spLocks noChangeShapeType="1"/>
            </p:cNvSpPr>
            <p:nvPr/>
          </p:nvSpPr>
          <p:spPr bwMode="auto">
            <a:xfrm>
              <a:off x="1335" y="1659"/>
              <a:ext cx="87" cy="0"/>
            </a:xfrm>
            <a:prstGeom prst="line">
              <a:avLst/>
            </a:prstGeom>
            <a:noFill/>
            <a:ln w="12700">
              <a:solidFill>
                <a:srgbClr val="000000"/>
              </a:solidFill>
              <a:round/>
              <a:headEnd/>
              <a:tailEnd/>
            </a:ln>
            <a:effectLst/>
          </p:spPr>
          <p:txBody>
            <a:bodyPr wrap="none" anchor="ctr"/>
            <a:lstStyle/>
            <a:p>
              <a:endParaRPr lang="en-IN"/>
            </a:p>
          </p:txBody>
        </p:sp>
        <p:sp>
          <p:nvSpPr>
            <p:cNvPr id="22" name="Line 1042"/>
            <p:cNvSpPr>
              <a:spLocks noChangeShapeType="1"/>
            </p:cNvSpPr>
            <p:nvPr/>
          </p:nvSpPr>
          <p:spPr bwMode="auto">
            <a:xfrm>
              <a:off x="1335" y="1450"/>
              <a:ext cx="87" cy="0"/>
            </a:xfrm>
            <a:prstGeom prst="line">
              <a:avLst/>
            </a:prstGeom>
            <a:noFill/>
            <a:ln w="12700">
              <a:solidFill>
                <a:srgbClr val="000000"/>
              </a:solidFill>
              <a:round/>
              <a:headEnd/>
              <a:tailEnd/>
            </a:ln>
            <a:effectLst/>
          </p:spPr>
          <p:txBody>
            <a:bodyPr wrap="none" anchor="ctr"/>
            <a:lstStyle/>
            <a:p>
              <a:endParaRPr lang="en-IN"/>
            </a:p>
          </p:txBody>
        </p:sp>
        <p:sp>
          <p:nvSpPr>
            <p:cNvPr id="23" name="Line 1043"/>
            <p:cNvSpPr>
              <a:spLocks noChangeShapeType="1"/>
            </p:cNvSpPr>
            <p:nvPr/>
          </p:nvSpPr>
          <p:spPr bwMode="auto">
            <a:xfrm>
              <a:off x="1335" y="1227"/>
              <a:ext cx="87" cy="0"/>
            </a:xfrm>
            <a:prstGeom prst="line">
              <a:avLst/>
            </a:prstGeom>
            <a:noFill/>
            <a:ln w="12700">
              <a:solidFill>
                <a:srgbClr val="000000"/>
              </a:solidFill>
              <a:round/>
              <a:headEnd/>
              <a:tailEnd/>
            </a:ln>
            <a:effectLst/>
          </p:spPr>
          <p:txBody>
            <a:bodyPr wrap="none" anchor="ctr"/>
            <a:lstStyle/>
            <a:p>
              <a:endParaRPr lang="en-IN"/>
            </a:p>
          </p:txBody>
        </p:sp>
        <p:sp>
          <p:nvSpPr>
            <p:cNvPr id="24" name="Line 1044"/>
            <p:cNvSpPr>
              <a:spLocks noChangeShapeType="1"/>
            </p:cNvSpPr>
            <p:nvPr/>
          </p:nvSpPr>
          <p:spPr bwMode="auto">
            <a:xfrm>
              <a:off x="1387" y="3388"/>
              <a:ext cx="3313" cy="0"/>
            </a:xfrm>
            <a:prstGeom prst="line">
              <a:avLst/>
            </a:prstGeom>
            <a:noFill/>
            <a:ln w="12700">
              <a:solidFill>
                <a:srgbClr val="000000"/>
              </a:solidFill>
              <a:round/>
              <a:headEnd/>
              <a:tailEnd/>
            </a:ln>
            <a:effectLst/>
          </p:spPr>
          <p:txBody>
            <a:bodyPr wrap="none" anchor="ctr"/>
            <a:lstStyle/>
            <a:p>
              <a:endParaRPr lang="en-IN"/>
            </a:p>
          </p:txBody>
        </p:sp>
        <p:sp>
          <p:nvSpPr>
            <p:cNvPr id="25" name="Line 1045"/>
            <p:cNvSpPr>
              <a:spLocks noChangeShapeType="1"/>
            </p:cNvSpPr>
            <p:nvPr/>
          </p:nvSpPr>
          <p:spPr bwMode="auto">
            <a:xfrm flipV="1">
              <a:off x="1378" y="3328"/>
              <a:ext cx="0" cy="120"/>
            </a:xfrm>
            <a:prstGeom prst="line">
              <a:avLst/>
            </a:prstGeom>
            <a:noFill/>
            <a:ln w="12700">
              <a:solidFill>
                <a:srgbClr val="000000"/>
              </a:solidFill>
              <a:round/>
              <a:headEnd/>
              <a:tailEnd/>
            </a:ln>
            <a:effectLst/>
          </p:spPr>
          <p:txBody>
            <a:bodyPr wrap="none" anchor="ctr"/>
            <a:lstStyle/>
            <a:p>
              <a:endParaRPr lang="en-IN"/>
            </a:p>
          </p:txBody>
        </p:sp>
        <p:sp>
          <p:nvSpPr>
            <p:cNvPr id="26" name="Line 1046"/>
            <p:cNvSpPr>
              <a:spLocks noChangeShapeType="1"/>
            </p:cNvSpPr>
            <p:nvPr/>
          </p:nvSpPr>
          <p:spPr bwMode="auto">
            <a:xfrm flipV="1">
              <a:off x="1680" y="3328"/>
              <a:ext cx="0" cy="120"/>
            </a:xfrm>
            <a:prstGeom prst="line">
              <a:avLst/>
            </a:prstGeom>
            <a:noFill/>
            <a:ln w="12700">
              <a:solidFill>
                <a:srgbClr val="000000"/>
              </a:solidFill>
              <a:round/>
              <a:headEnd/>
              <a:tailEnd/>
            </a:ln>
            <a:effectLst/>
          </p:spPr>
          <p:txBody>
            <a:bodyPr wrap="none" anchor="ctr"/>
            <a:lstStyle/>
            <a:p>
              <a:endParaRPr lang="en-IN"/>
            </a:p>
          </p:txBody>
        </p:sp>
        <p:sp>
          <p:nvSpPr>
            <p:cNvPr id="27" name="Line 1047"/>
            <p:cNvSpPr>
              <a:spLocks noChangeShapeType="1"/>
            </p:cNvSpPr>
            <p:nvPr/>
          </p:nvSpPr>
          <p:spPr bwMode="auto">
            <a:xfrm flipV="1">
              <a:off x="1981" y="3328"/>
              <a:ext cx="0" cy="120"/>
            </a:xfrm>
            <a:prstGeom prst="line">
              <a:avLst/>
            </a:prstGeom>
            <a:noFill/>
            <a:ln w="12700">
              <a:solidFill>
                <a:srgbClr val="000000"/>
              </a:solidFill>
              <a:round/>
              <a:headEnd/>
              <a:tailEnd/>
            </a:ln>
            <a:effectLst/>
          </p:spPr>
          <p:txBody>
            <a:bodyPr wrap="none" anchor="ctr"/>
            <a:lstStyle/>
            <a:p>
              <a:endParaRPr lang="en-IN"/>
            </a:p>
          </p:txBody>
        </p:sp>
        <p:sp>
          <p:nvSpPr>
            <p:cNvPr id="28" name="Line 1048"/>
            <p:cNvSpPr>
              <a:spLocks noChangeShapeType="1"/>
            </p:cNvSpPr>
            <p:nvPr/>
          </p:nvSpPr>
          <p:spPr bwMode="auto">
            <a:xfrm flipV="1">
              <a:off x="2283" y="3328"/>
              <a:ext cx="0" cy="120"/>
            </a:xfrm>
            <a:prstGeom prst="line">
              <a:avLst/>
            </a:prstGeom>
            <a:noFill/>
            <a:ln w="12700">
              <a:solidFill>
                <a:srgbClr val="000000"/>
              </a:solidFill>
              <a:round/>
              <a:headEnd/>
              <a:tailEnd/>
            </a:ln>
            <a:effectLst/>
          </p:spPr>
          <p:txBody>
            <a:bodyPr wrap="none" anchor="ctr"/>
            <a:lstStyle/>
            <a:p>
              <a:endParaRPr lang="en-IN"/>
            </a:p>
          </p:txBody>
        </p:sp>
        <p:sp>
          <p:nvSpPr>
            <p:cNvPr id="29" name="Line 1049"/>
            <p:cNvSpPr>
              <a:spLocks noChangeShapeType="1"/>
            </p:cNvSpPr>
            <p:nvPr/>
          </p:nvSpPr>
          <p:spPr bwMode="auto">
            <a:xfrm flipV="1">
              <a:off x="2584" y="3328"/>
              <a:ext cx="0" cy="120"/>
            </a:xfrm>
            <a:prstGeom prst="line">
              <a:avLst/>
            </a:prstGeom>
            <a:noFill/>
            <a:ln w="12700">
              <a:solidFill>
                <a:srgbClr val="000000"/>
              </a:solidFill>
              <a:round/>
              <a:headEnd/>
              <a:tailEnd/>
            </a:ln>
            <a:effectLst/>
          </p:spPr>
          <p:txBody>
            <a:bodyPr wrap="none" anchor="ctr"/>
            <a:lstStyle/>
            <a:p>
              <a:endParaRPr lang="en-IN"/>
            </a:p>
          </p:txBody>
        </p:sp>
        <p:sp>
          <p:nvSpPr>
            <p:cNvPr id="30" name="Line 1050"/>
            <p:cNvSpPr>
              <a:spLocks noChangeShapeType="1"/>
            </p:cNvSpPr>
            <p:nvPr/>
          </p:nvSpPr>
          <p:spPr bwMode="auto">
            <a:xfrm flipV="1">
              <a:off x="2886" y="3328"/>
              <a:ext cx="0" cy="120"/>
            </a:xfrm>
            <a:prstGeom prst="line">
              <a:avLst/>
            </a:prstGeom>
            <a:noFill/>
            <a:ln w="12700">
              <a:solidFill>
                <a:srgbClr val="000000"/>
              </a:solidFill>
              <a:round/>
              <a:headEnd/>
              <a:tailEnd/>
            </a:ln>
            <a:effectLst/>
          </p:spPr>
          <p:txBody>
            <a:bodyPr wrap="none" anchor="ctr"/>
            <a:lstStyle/>
            <a:p>
              <a:endParaRPr lang="en-IN"/>
            </a:p>
          </p:txBody>
        </p:sp>
        <p:sp>
          <p:nvSpPr>
            <p:cNvPr id="31" name="Line 1051"/>
            <p:cNvSpPr>
              <a:spLocks noChangeShapeType="1"/>
            </p:cNvSpPr>
            <p:nvPr/>
          </p:nvSpPr>
          <p:spPr bwMode="auto">
            <a:xfrm flipV="1">
              <a:off x="3200" y="3328"/>
              <a:ext cx="0" cy="120"/>
            </a:xfrm>
            <a:prstGeom prst="line">
              <a:avLst/>
            </a:prstGeom>
            <a:noFill/>
            <a:ln w="12700">
              <a:solidFill>
                <a:srgbClr val="000000"/>
              </a:solidFill>
              <a:round/>
              <a:headEnd/>
              <a:tailEnd/>
            </a:ln>
            <a:effectLst/>
          </p:spPr>
          <p:txBody>
            <a:bodyPr wrap="none" anchor="ctr"/>
            <a:lstStyle/>
            <a:p>
              <a:endParaRPr lang="en-IN"/>
            </a:p>
          </p:txBody>
        </p:sp>
        <p:sp>
          <p:nvSpPr>
            <p:cNvPr id="32" name="Line 1052"/>
            <p:cNvSpPr>
              <a:spLocks noChangeShapeType="1"/>
            </p:cNvSpPr>
            <p:nvPr/>
          </p:nvSpPr>
          <p:spPr bwMode="auto">
            <a:xfrm flipV="1">
              <a:off x="3502" y="3328"/>
              <a:ext cx="0" cy="120"/>
            </a:xfrm>
            <a:prstGeom prst="line">
              <a:avLst/>
            </a:prstGeom>
            <a:noFill/>
            <a:ln w="12700">
              <a:solidFill>
                <a:srgbClr val="000000"/>
              </a:solidFill>
              <a:round/>
              <a:headEnd/>
              <a:tailEnd/>
            </a:ln>
            <a:effectLst/>
          </p:spPr>
          <p:txBody>
            <a:bodyPr wrap="none" anchor="ctr"/>
            <a:lstStyle/>
            <a:p>
              <a:endParaRPr lang="en-IN"/>
            </a:p>
          </p:txBody>
        </p:sp>
        <p:sp>
          <p:nvSpPr>
            <p:cNvPr id="33" name="Line 1053"/>
            <p:cNvSpPr>
              <a:spLocks noChangeShapeType="1"/>
            </p:cNvSpPr>
            <p:nvPr/>
          </p:nvSpPr>
          <p:spPr bwMode="auto">
            <a:xfrm flipV="1">
              <a:off x="3803" y="3328"/>
              <a:ext cx="0" cy="120"/>
            </a:xfrm>
            <a:prstGeom prst="line">
              <a:avLst/>
            </a:prstGeom>
            <a:noFill/>
            <a:ln w="12700">
              <a:solidFill>
                <a:srgbClr val="000000"/>
              </a:solidFill>
              <a:round/>
              <a:headEnd/>
              <a:tailEnd/>
            </a:ln>
            <a:effectLst/>
          </p:spPr>
          <p:txBody>
            <a:bodyPr wrap="none" anchor="ctr"/>
            <a:lstStyle/>
            <a:p>
              <a:endParaRPr lang="en-IN"/>
            </a:p>
          </p:txBody>
        </p:sp>
        <p:sp>
          <p:nvSpPr>
            <p:cNvPr id="34" name="Line 1054"/>
            <p:cNvSpPr>
              <a:spLocks noChangeShapeType="1"/>
            </p:cNvSpPr>
            <p:nvPr/>
          </p:nvSpPr>
          <p:spPr bwMode="auto">
            <a:xfrm flipV="1">
              <a:off x="4105" y="3328"/>
              <a:ext cx="0" cy="120"/>
            </a:xfrm>
            <a:prstGeom prst="line">
              <a:avLst/>
            </a:prstGeom>
            <a:noFill/>
            <a:ln w="12700">
              <a:solidFill>
                <a:srgbClr val="000000"/>
              </a:solidFill>
              <a:round/>
              <a:headEnd/>
              <a:tailEnd/>
            </a:ln>
            <a:effectLst/>
          </p:spPr>
          <p:txBody>
            <a:bodyPr wrap="none" anchor="ctr"/>
            <a:lstStyle/>
            <a:p>
              <a:endParaRPr lang="en-IN"/>
            </a:p>
          </p:txBody>
        </p:sp>
        <p:sp>
          <p:nvSpPr>
            <p:cNvPr id="35" name="Line 1055"/>
            <p:cNvSpPr>
              <a:spLocks noChangeShapeType="1"/>
            </p:cNvSpPr>
            <p:nvPr/>
          </p:nvSpPr>
          <p:spPr bwMode="auto">
            <a:xfrm flipV="1">
              <a:off x="4406" y="3328"/>
              <a:ext cx="0" cy="120"/>
            </a:xfrm>
            <a:prstGeom prst="line">
              <a:avLst/>
            </a:prstGeom>
            <a:noFill/>
            <a:ln w="12700">
              <a:solidFill>
                <a:srgbClr val="000000"/>
              </a:solidFill>
              <a:round/>
              <a:headEnd/>
              <a:tailEnd/>
            </a:ln>
            <a:effectLst/>
          </p:spPr>
          <p:txBody>
            <a:bodyPr wrap="none" anchor="ctr"/>
            <a:lstStyle/>
            <a:p>
              <a:endParaRPr lang="en-IN"/>
            </a:p>
          </p:txBody>
        </p:sp>
        <p:sp>
          <p:nvSpPr>
            <p:cNvPr id="36" name="Line 1056"/>
            <p:cNvSpPr>
              <a:spLocks noChangeShapeType="1"/>
            </p:cNvSpPr>
            <p:nvPr/>
          </p:nvSpPr>
          <p:spPr bwMode="auto">
            <a:xfrm flipV="1">
              <a:off x="4708" y="3328"/>
              <a:ext cx="0" cy="120"/>
            </a:xfrm>
            <a:prstGeom prst="line">
              <a:avLst/>
            </a:prstGeom>
            <a:noFill/>
            <a:ln w="12700">
              <a:solidFill>
                <a:srgbClr val="000000"/>
              </a:solidFill>
              <a:round/>
              <a:headEnd/>
              <a:tailEnd/>
            </a:ln>
            <a:effectLst/>
          </p:spPr>
          <p:txBody>
            <a:bodyPr wrap="none" anchor="ctr"/>
            <a:lstStyle/>
            <a:p>
              <a:endParaRPr lang="en-IN"/>
            </a:p>
          </p:txBody>
        </p:sp>
        <p:sp>
          <p:nvSpPr>
            <p:cNvPr id="37" name="Freeform 1057"/>
            <p:cNvSpPr>
              <a:spLocks/>
            </p:cNvSpPr>
            <p:nvPr/>
          </p:nvSpPr>
          <p:spPr bwMode="auto">
            <a:xfrm>
              <a:off x="1378" y="1253"/>
              <a:ext cx="3331" cy="2123"/>
            </a:xfrm>
            <a:custGeom>
              <a:avLst/>
              <a:gdLst/>
              <a:ahLst/>
              <a:cxnLst>
                <a:cxn ang="0">
                  <a:pos x="0" y="0"/>
                </a:cxn>
                <a:cxn ang="0">
                  <a:pos x="302" y="92"/>
                </a:cxn>
                <a:cxn ang="0">
                  <a:pos x="603" y="406"/>
                </a:cxn>
                <a:cxn ang="0">
                  <a:pos x="905" y="734"/>
                </a:cxn>
                <a:cxn ang="0">
                  <a:pos x="1206" y="1166"/>
                </a:cxn>
                <a:cxn ang="0">
                  <a:pos x="1508" y="1493"/>
                </a:cxn>
                <a:cxn ang="0">
                  <a:pos x="1822" y="1769"/>
                </a:cxn>
                <a:cxn ang="0">
                  <a:pos x="2124" y="1926"/>
                </a:cxn>
                <a:cxn ang="0">
                  <a:pos x="2425" y="2031"/>
                </a:cxn>
                <a:cxn ang="0">
                  <a:pos x="2727" y="2070"/>
                </a:cxn>
                <a:cxn ang="0">
                  <a:pos x="3028" y="2096"/>
                </a:cxn>
                <a:cxn ang="0">
                  <a:pos x="3330" y="2122"/>
                </a:cxn>
              </a:cxnLst>
              <a:rect l="0" t="0" r="r" b="b"/>
              <a:pathLst>
                <a:path w="3331" h="2123">
                  <a:moveTo>
                    <a:pt x="0" y="0"/>
                  </a:moveTo>
                  <a:lnTo>
                    <a:pt x="302" y="92"/>
                  </a:lnTo>
                  <a:lnTo>
                    <a:pt x="603" y="406"/>
                  </a:lnTo>
                  <a:lnTo>
                    <a:pt x="905" y="734"/>
                  </a:lnTo>
                  <a:lnTo>
                    <a:pt x="1206" y="1166"/>
                  </a:lnTo>
                  <a:lnTo>
                    <a:pt x="1508" y="1493"/>
                  </a:lnTo>
                  <a:lnTo>
                    <a:pt x="1822" y="1769"/>
                  </a:lnTo>
                  <a:lnTo>
                    <a:pt x="2124" y="1926"/>
                  </a:lnTo>
                  <a:lnTo>
                    <a:pt x="2425" y="2031"/>
                  </a:lnTo>
                  <a:lnTo>
                    <a:pt x="2727" y="2070"/>
                  </a:lnTo>
                  <a:lnTo>
                    <a:pt x="3028" y="2096"/>
                  </a:lnTo>
                  <a:lnTo>
                    <a:pt x="3330" y="2122"/>
                  </a:lnTo>
                </a:path>
              </a:pathLst>
            </a:custGeom>
            <a:noFill/>
            <a:ln w="25400" cap="rnd" cmpd="sng">
              <a:solidFill>
                <a:srgbClr val="000080"/>
              </a:solidFill>
              <a:prstDash val="solid"/>
              <a:round/>
              <a:headEnd type="none" w="med" len="med"/>
              <a:tailEnd type="none" w="med" len="med"/>
            </a:ln>
            <a:effectLst/>
          </p:spPr>
          <p:txBody>
            <a:bodyPr/>
            <a:lstStyle/>
            <a:p>
              <a:endParaRPr lang="en-IN"/>
            </a:p>
          </p:txBody>
        </p:sp>
        <p:sp>
          <p:nvSpPr>
            <p:cNvPr id="38" name="Freeform 1058"/>
            <p:cNvSpPr>
              <a:spLocks/>
            </p:cNvSpPr>
            <p:nvPr/>
          </p:nvSpPr>
          <p:spPr bwMode="auto">
            <a:xfrm>
              <a:off x="1326" y="1201"/>
              <a:ext cx="105" cy="105"/>
            </a:xfrm>
            <a:custGeom>
              <a:avLst/>
              <a:gdLst/>
              <a:ahLst/>
              <a:cxnLst>
                <a:cxn ang="0">
                  <a:pos x="52" y="0"/>
                </a:cxn>
                <a:cxn ang="0">
                  <a:pos x="104" y="52"/>
                </a:cxn>
                <a:cxn ang="0">
                  <a:pos x="52" y="104"/>
                </a:cxn>
                <a:cxn ang="0">
                  <a:pos x="0" y="52"/>
                </a:cxn>
                <a:cxn ang="0">
                  <a:pos x="52" y="0"/>
                </a:cxn>
              </a:cxnLst>
              <a:rect l="0" t="0" r="r" b="b"/>
              <a:pathLst>
                <a:path w="105" h="105">
                  <a:moveTo>
                    <a:pt x="52" y="0"/>
                  </a:moveTo>
                  <a:lnTo>
                    <a:pt x="104" y="52"/>
                  </a:lnTo>
                  <a:lnTo>
                    <a:pt x="52" y="104"/>
                  </a:lnTo>
                  <a:lnTo>
                    <a:pt x="0" y="52"/>
                  </a:lnTo>
                  <a:lnTo>
                    <a:pt x="52" y="0"/>
                  </a:lnTo>
                </a:path>
              </a:pathLst>
            </a:custGeom>
            <a:solidFill>
              <a:srgbClr val="000080"/>
            </a:solidFill>
            <a:ln w="25400" cap="rnd" cmpd="sng">
              <a:solidFill>
                <a:srgbClr val="000080"/>
              </a:solidFill>
              <a:prstDash val="solid"/>
              <a:round/>
              <a:headEnd type="none" w="med" len="med"/>
              <a:tailEnd type="none" w="med" len="med"/>
            </a:ln>
            <a:effectLst/>
          </p:spPr>
          <p:txBody>
            <a:bodyPr/>
            <a:lstStyle/>
            <a:p>
              <a:endParaRPr lang="en-IN"/>
            </a:p>
          </p:txBody>
        </p:sp>
        <p:sp>
          <p:nvSpPr>
            <p:cNvPr id="39" name="Freeform 1059"/>
            <p:cNvSpPr>
              <a:spLocks/>
            </p:cNvSpPr>
            <p:nvPr/>
          </p:nvSpPr>
          <p:spPr bwMode="auto">
            <a:xfrm>
              <a:off x="1627" y="1347"/>
              <a:ext cx="106" cy="106"/>
            </a:xfrm>
            <a:custGeom>
              <a:avLst/>
              <a:gdLst/>
              <a:ahLst/>
              <a:cxnLst>
                <a:cxn ang="0">
                  <a:pos x="53" y="0"/>
                </a:cxn>
                <a:cxn ang="0">
                  <a:pos x="105" y="53"/>
                </a:cxn>
                <a:cxn ang="0">
                  <a:pos x="53" y="105"/>
                </a:cxn>
                <a:cxn ang="0">
                  <a:pos x="0" y="53"/>
                </a:cxn>
                <a:cxn ang="0">
                  <a:pos x="53" y="0"/>
                </a:cxn>
              </a:cxnLst>
              <a:rect l="0" t="0" r="r" b="b"/>
              <a:pathLst>
                <a:path w="106" h="106">
                  <a:moveTo>
                    <a:pt x="53" y="0"/>
                  </a:moveTo>
                  <a:lnTo>
                    <a:pt x="105" y="53"/>
                  </a:lnTo>
                  <a:lnTo>
                    <a:pt x="53" y="105"/>
                  </a:lnTo>
                  <a:lnTo>
                    <a:pt x="0" y="53"/>
                  </a:lnTo>
                  <a:lnTo>
                    <a:pt x="53" y="0"/>
                  </a:lnTo>
                </a:path>
              </a:pathLst>
            </a:custGeom>
            <a:solidFill>
              <a:srgbClr val="000080"/>
            </a:solidFill>
            <a:ln w="25400" cap="rnd" cmpd="sng">
              <a:solidFill>
                <a:srgbClr val="000080"/>
              </a:solidFill>
              <a:prstDash val="solid"/>
              <a:round/>
              <a:headEnd type="none" w="med" len="med"/>
              <a:tailEnd type="none" w="med" len="med"/>
            </a:ln>
            <a:effectLst/>
          </p:spPr>
          <p:txBody>
            <a:bodyPr/>
            <a:lstStyle/>
            <a:p>
              <a:endParaRPr lang="en-IN"/>
            </a:p>
          </p:txBody>
        </p:sp>
        <p:sp>
          <p:nvSpPr>
            <p:cNvPr id="40" name="Freeform 1060"/>
            <p:cNvSpPr>
              <a:spLocks/>
            </p:cNvSpPr>
            <p:nvPr/>
          </p:nvSpPr>
          <p:spPr bwMode="auto">
            <a:xfrm>
              <a:off x="1929" y="1607"/>
              <a:ext cx="105" cy="106"/>
            </a:xfrm>
            <a:custGeom>
              <a:avLst/>
              <a:gdLst/>
              <a:ahLst/>
              <a:cxnLst>
                <a:cxn ang="0">
                  <a:pos x="52" y="0"/>
                </a:cxn>
                <a:cxn ang="0">
                  <a:pos x="104" y="52"/>
                </a:cxn>
                <a:cxn ang="0">
                  <a:pos x="52" y="105"/>
                </a:cxn>
                <a:cxn ang="0">
                  <a:pos x="0" y="52"/>
                </a:cxn>
                <a:cxn ang="0">
                  <a:pos x="52" y="0"/>
                </a:cxn>
              </a:cxnLst>
              <a:rect l="0" t="0" r="r" b="b"/>
              <a:pathLst>
                <a:path w="105" h="106">
                  <a:moveTo>
                    <a:pt x="52" y="0"/>
                  </a:moveTo>
                  <a:lnTo>
                    <a:pt x="104" y="52"/>
                  </a:lnTo>
                  <a:lnTo>
                    <a:pt x="52" y="105"/>
                  </a:lnTo>
                  <a:lnTo>
                    <a:pt x="0" y="52"/>
                  </a:lnTo>
                  <a:lnTo>
                    <a:pt x="52" y="0"/>
                  </a:lnTo>
                </a:path>
              </a:pathLst>
            </a:custGeom>
            <a:solidFill>
              <a:srgbClr val="000080"/>
            </a:solidFill>
            <a:ln w="25400" cap="rnd" cmpd="sng">
              <a:solidFill>
                <a:srgbClr val="000080"/>
              </a:solidFill>
              <a:prstDash val="solid"/>
              <a:round/>
              <a:headEnd type="none" w="med" len="med"/>
              <a:tailEnd type="none" w="med" len="med"/>
            </a:ln>
            <a:effectLst/>
          </p:spPr>
          <p:txBody>
            <a:bodyPr/>
            <a:lstStyle/>
            <a:p>
              <a:endParaRPr lang="en-IN"/>
            </a:p>
          </p:txBody>
        </p:sp>
        <p:sp>
          <p:nvSpPr>
            <p:cNvPr id="41" name="Freeform 1061"/>
            <p:cNvSpPr>
              <a:spLocks/>
            </p:cNvSpPr>
            <p:nvPr/>
          </p:nvSpPr>
          <p:spPr bwMode="auto">
            <a:xfrm>
              <a:off x="2230" y="1934"/>
              <a:ext cx="106" cy="106"/>
            </a:xfrm>
            <a:custGeom>
              <a:avLst/>
              <a:gdLst/>
              <a:ahLst/>
              <a:cxnLst>
                <a:cxn ang="0">
                  <a:pos x="53" y="0"/>
                </a:cxn>
                <a:cxn ang="0">
                  <a:pos x="105" y="53"/>
                </a:cxn>
                <a:cxn ang="0">
                  <a:pos x="53" y="105"/>
                </a:cxn>
                <a:cxn ang="0">
                  <a:pos x="0" y="53"/>
                </a:cxn>
                <a:cxn ang="0">
                  <a:pos x="53" y="0"/>
                </a:cxn>
              </a:cxnLst>
              <a:rect l="0" t="0" r="r" b="b"/>
              <a:pathLst>
                <a:path w="106" h="106">
                  <a:moveTo>
                    <a:pt x="53" y="0"/>
                  </a:moveTo>
                  <a:lnTo>
                    <a:pt x="105" y="53"/>
                  </a:lnTo>
                  <a:lnTo>
                    <a:pt x="53" y="105"/>
                  </a:lnTo>
                  <a:lnTo>
                    <a:pt x="0" y="53"/>
                  </a:lnTo>
                  <a:lnTo>
                    <a:pt x="53" y="0"/>
                  </a:lnTo>
                </a:path>
              </a:pathLst>
            </a:custGeom>
            <a:solidFill>
              <a:srgbClr val="000080"/>
            </a:solidFill>
            <a:ln w="25400" cap="rnd" cmpd="sng">
              <a:solidFill>
                <a:srgbClr val="000080"/>
              </a:solidFill>
              <a:prstDash val="solid"/>
              <a:round/>
              <a:headEnd type="none" w="med" len="med"/>
              <a:tailEnd type="none" w="med" len="med"/>
            </a:ln>
            <a:effectLst/>
          </p:spPr>
          <p:txBody>
            <a:bodyPr/>
            <a:lstStyle/>
            <a:p>
              <a:endParaRPr lang="en-IN"/>
            </a:p>
          </p:txBody>
        </p:sp>
        <p:sp>
          <p:nvSpPr>
            <p:cNvPr id="42" name="Freeform 1062"/>
            <p:cNvSpPr>
              <a:spLocks/>
            </p:cNvSpPr>
            <p:nvPr/>
          </p:nvSpPr>
          <p:spPr bwMode="auto">
            <a:xfrm>
              <a:off x="2532" y="2367"/>
              <a:ext cx="105" cy="105"/>
            </a:xfrm>
            <a:custGeom>
              <a:avLst/>
              <a:gdLst/>
              <a:ahLst/>
              <a:cxnLst>
                <a:cxn ang="0">
                  <a:pos x="52" y="0"/>
                </a:cxn>
                <a:cxn ang="0">
                  <a:pos x="104" y="52"/>
                </a:cxn>
                <a:cxn ang="0">
                  <a:pos x="52" y="104"/>
                </a:cxn>
                <a:cxn ang="0">
                  <a:pos x="0" y="52"/>
                </a:cxn>
                <a:cxn ang="0">
                  <a:pos x="52" y="0"/>
                </a:cxn>
              </a:cxnLst>
              <a:rect l="0" t="0" r="r" b="b"/>
              <a:pathLst>
                <a:path w="105" h="105">
                  <a:moveTo>
                    <a:pt x="52" y="0"/>
                  </a:moveTo>
                  <a:lnTo>
                    <a:pt x="104" y="52"/>
                  </a:lnTo>
                  <a:lnTo>
                    <a:pt x="52" y="104"/>
                  </a:lnTo>
                  <a:lnTo>
                    <a:pt x="0" y="52"/>
                  </a:lnTo>
                  <a:lnTo>
                    <a:pt x="52" y="0"/>
                  </a:lnTo>
                </a:path>
              </a:pathLst>
            </a:custGeom>
            <a:solidFill>
              <a:srgbClr val="000080"/>
            </a:solidFill>
            <a:ln w="25400" cap="rnd" cmpd="sng">
              <a:solidFill>
                <a:srgbClr val="000080"/>
              </a:solidFill>
              <a:prstDash val="solid"/>
              <a:round/>
              <a:headEnd type="none" w="med" len="med"/>
              <a:tailEnd type="none" w="med" len="med"/>
            </a:ln>
            <a:effectLst/>
          </p:spPr>
          <p:txBody>
            <a:bodyPr/>
            <a:lstStyle/>
            <a:p>
              <a:endParaRPr lang="en-IN"/>
            </a:p>
          </p:txBody>
        </p:sp>
        <p:sp>
          <p:nvSpPr>
            <p:cNvPr id="43" name="Freeform 1063"/>
            <p:cNvSpPr>
              <a:spLocks/>
            </p:cNvSpPr>
            <p:nvPr/>
          </p:nvSpPr>
          <p:spPr bwMode="auto">
            <a:xfrm>
              <a:off x="2833" y="2694"/>
              <a:ext cx="106" cy="106"/>
            </a:xfrm>
            <a:custGeom>
              <a:avLst/>
              <a:gdLst/>
              <a:ahLst/>
              <a:cxnLst>
                <a:cxn ang="0">
                  <a:pos x="53" y="0"/>
                </a:cxn>
                <a:cxn ang="0">
                  <a:pos x="105" y="52"/>
                </a:cxn>
                <a:cxn ang="0">
                  <a:pos x="53" y="105"/>
                </a:cxn>
                <a:cxn ang="0">
                  <a:pos x="0" y="52"/>
                </a:cxn>
                <a:cxn ang="0">
                  <a:pos x="53" y="0"/>
                </a:cxn>
              </a:cxnLst>
              <a:rect l="0" t="0" r="r" b="b"/>
              <a:pathLst>
                <a:path w="106" h="106">
                  <a:moveTo>
                    <a:pt x="53" y="0"/>
                  </a:moveTo>
                  <a:lnTo>
                    <a:pt x="105" y="52"/>
                  </a:lnTo>
                  <a:lnTo>
                    <a:pt x="53" y="105"/>
                  </a:lnTo>
                  <a:lnTo>
                    <a:pt x="0" y="52"/>
                  </a:lnTo>
                  <a:lnTo>
                    <a:pt x="53" y="0"/>
                  </a:lnTo>
                </a:path>
              </a:pathLst>
            </a:custGeom>
            <a:solidFill>
              <a:srgbClr val="000080"/>
            </a:solidFill>
            <a:ln w="25400" cap="rnd" cmpd="sng">
              <a:solidFill>
                <a:srgbClr val="000080"/>
              </a:solidFill>
              <a:prstDash val="solid"/>
              <a:round/>
              <a:headEnd type="none" w="med" len="med"/>
              <a:tailEnd type="none" w="med" len="med"/>
            </a:ln>
            <a:effectLst/>
          </p:spPr>
          <p:txBody>
            <a:bodyPr/>
            <a:lstStyle/>
            <a:p>
              <a:endParaRPr lang="en-IN"/>
            </a:p>
          </p:txBody>
        </p:sp>
        <p:sp>
          <p:nvSpPr>
            <p:cNvPr id="44" name="Freeform 1064"/>
            <p:cNvSpPr>
              <a:spLocks/>
            </p:cNvSpPr>
            <p:nvPr/>
          </p:nvSpPr>
          <p:spPr bwMode="auto">
            <a:xfrm>
              <a:off x="3148" y="2969"/>
              <a:ext cx="106" cy="106"/>
            </a:xfrm>
            <a:custGeom>
              <a:avLst/>
              <a:gdLst/>
              <a:ahLst/>
              <a:cxnLst>
                <a:cxn ang="0">
                  <a:pos x="52" y="0"/>
                </a:cxn>
                <a:cxn ang="0">
                  <a:pos x="105" y="53"/>
                </a:cxn>
                <a:cxn ang="0">
                  <a:pos x="52" y="105"/>
                </a:cxn>
                <a:cxn ang="0">
                  <a:pos x="0" y="53"/>
                </a:cxn>
                <a:cxn ang="0">
                  <a:pos x="52" y="0"/>
                </a:cxn>
              </a:cxnLst>
              <a:rect l="0" t="0" r="r" b="b"/>
              <a:pathLst>
                <a:path w="106" h="106">
                  <a:moveTo>
                    <a:pt x="52" y="0"/>
                  </a:moveTo>
                  <a:lnTo>
                    <a:pt x="105" y="53"/>
                  </a:lnTo>
                  <a:lnTo>
                    <a:pt x="52" y="105"/>
                  </a:lnTo>
                  <a:lnTo>
                    <a:pt x="0" y="53"/>
                  </a:lnTo>
                  <a:lnTo>
                    <a:pt x="52" y="0"/>
                  </a:lnTo>
                </a:path>
              </a:pathLst>
            </a:custGeom>
            <a:solidFill>
              <a:srgbClr val="000080"/>
            </a:solidFill>
            <a:ln w="25400" cap="rnd" cmpd="sng">
              <a:solidFill>
                <a:srgbClr val="000080"/>
              </a:solidFill>
              <a:prstDash val="solid"/>
              <a:round/>
              <a:headEnd type="none" w="med" len="med"/>
              <a:tailEnd type="none" w="med" len="med"/>
            </a:ln>
            <a:effectLst/>
          </p:spPr>
          <p:txBody>
            <a:bodyPr/>
            <a:lstStyle/>
            <a:p>
              <a:endParaRPr lang="en-IN"/>
            </a:p>
          </p:txBody>
        </p:sp>
        <p:sp>
          <p:nvSpPr>
            <p:cNvPr id="45" name="Freeform 1065"/>
            <p:cNvSpPr>
              <a:spLocks/>
            </p:cNvSpPr>
            <p:nvPr/>
          </p:nvSpPr>
          <p:spPr bwMode="auto">
            <a:xfrm>
              <a:off x="3449" y="3126"/>
              <a:ext cx="106" cy="106"/>
            </a:xfrm>
            <a:custGeom>
              <a:avLst/>
              <a:gdLst/>
              <a:ahLst/>
              <a:cxnLst>
                <a:cxn ang="0">
                  <a:pos x="53" y="0"/>
                </a:cxn>
                <a:cxn ang="0">
                  <a:pos x="105" y="53"/>
                </a:cxn>
                <a:cxn ang="0">
                  <a:pos x="53" y="105"/>
                </a:cxn>
                <a:cxn ang="0">
                  <a:pos x="0" y="53"/>
                </a:cxn>
                <a:cxn ang="0">
                  <a:pos x="53" y="0"/>
                </a:cxn>
              </a:cxnLst>
              <a:rect l="0" t="0" r="r" b="b"/>
              <a:pathLst>
                <a:path w="106" h="106">
                  <a:moveTo>
                    <a:pt x="53" y="0"/>
                  </a:moveTo>
                  <a:lnTo>
                    <a:pt x="105" y="53"/>
                  </a:lnTo>
                  <a:lnTo>
                    <a:pt x="53" y="105"/>
                  </a:lnTo>
                  <a:lnTo>
                    <a:pt x="0" y="53"/>
                  </a:lnTo>
                  <a:lnTo>
                    <a:pt x="53" y="0"/>
                  </a:lnTo>
                </a:path>
              </a:pathLst>
            </a:custGeom>
            <a:solidFill>
              <a:srgbClr val="000080"/>
            </a:solidFill>
            <a:ln w="25400" cap="rnd" cmpd="sng">
              <a:solidFill>
                <a:srgbClr val="000080"/>
              </a:solidFill>
              <a:prstDash val="solid"/>
              <a:round/>
              <a:headEnd type="none" w="med" len="med"/>
              <a:tailEnd type="none" w="med" len="med"/>
            </a:ln>
            <a:effectLst/>
          </p:spPr>
          <p:txBody>
            <a:bodyPr/>
            <a:lstStyle/>
            <a:p>
              <a:endParaRPr lang="en-IN"/>
            </a:p>
          </p:txBody>
        </p:sp>
        <p:sp>
          <p:nvSpPr>
            <p:cNvPr id="46" name="Freeform 1066"/>
            <p:cNvSpPr>
              <a:spLocks/>
            </p:cNvSpPr>
            <p:nvPr/>
          </p:nvSpPr>
          <p:spPr bwMode="auto">
            <a:xfrm>
              <a:off x="3751" y="3231"/>
              <a:ext cx="106" cy="106"/>
            </a:xfrm>
            <a:custGeom>
              <a:avLst/>
              <a:gdLst/>
              <a:ahLst/>
              <a:cxnLst>
                <a:cxn ang="0">
                  <a:pos x="52" y="0"/>
                </a:cxn>
                <a:cxn ang="0">
                  <a:pos x="105" y="53"/>
                </a:cxn>
                <a:cxn ang="0">
                  <a:pos x="52" y="105"/>
                </a:cxn>
                <a:cxn ang="0">
                  <a:pos x="0" y="53"/>
                </a:cxn>
                <a:cxn ang="0">
                  <a:pos x="52" y="0"/>
                </a:cxn>
              </a:cxnLst>
              <a:rect l="0" t="0" r="r" b="b"/>
              <a:pathLst>
                <a:path w="106" h="106">
                  <a:moveTo>
                    <a:pt x="52" y="0"/>
                  </a:moveTo>
                  <a:lnTo>
                    <a:pt x="105" y="53"/>
                  </a:lnTo>
                  <a:lnTo>
                    <a:pt x="52" y="105"/>
                  </a:lnTo>
                  <a:lnTo>
                    <a:pt x="0" y="53"/>
                  </a:lnTo>
                  <a:lnTo>
                    <a:pt x="52" y="0"/>
                  </a:lnTo>
                </a:path>
              </a:pathLst>
            </a:custGeom>
            <a:solidFill>
              <a:srgbClr val="000080"/>
            </a:solidFill>
            <a:ln w="25400" cap="rnd" cmpd="sng">
              <a:solidFill>
                <a:srgbClr val="000080"/>
              </a:solidFill>
              <a:prstDash val="solid"/>
              <a:round/>
              <a:headEnd type="none" w="med" len="med"/>
              <a:tailEnd type="none" w="med" len="med"/>
            </a:ln>
            <a:effectLst/>
          </p:spPr>
          <p:txBody>
            <a:bodyPr/>
            <a:lstStyle/>
            <a:p>
              <a:endParaRPr lang="en-IN"/>
            </a:p>
          </p:txBody>
        </p:sp>
        <p:sp>
          <p:nvSpPr>
            <p:cNvPr id="47" name="Freeform 1067"/>
            <p:cNvSpPr>
              <a:spLocks/>
            </p:cNvSpPr>
            <p:nvPr/>
          </p:nvSpPr>
          <p:spPr bwMode="auto">
            <a:xfrm>
              <a:off x="4052" y="3270"/>
              <a:ext cx="106" cy="106"/>
            </a:xfrm>
            <a:custGeom>
              <a:avLst/>
              <a:gdLst/>
              <a:ahLst/>
              <a:cxnLst>
                <a:cxn ang="0">
                  <a:pos x="53" y="0"/>
                </a:cxn>
                <a:cxn ang="0">
                  <a:pos x="105" y="53"/>
                </a:cxn>
                <a:cxn ang="0">
                  <a:pos x="53" y="105"/>
                </a:cxn>
                <a:cxn ang="0">
                  <a:pos x="0" y="53"/>
                </a:cxn>
                <a:cxn ang="0">
                  <a:pos x="53" y="0"/>
                </a:cxn>
              </a:cxnLst>
              <a:rect l="0" t="0" r="r" b="b"/>
              <a:pathLst>
                <a:path w="106" h="106">
                  <a:moveTo>
                    <a:pt x="53" y="0"/>
                  </a:moveTo>
                  <a:lnTo>
                    <a:pt x="105" y="53"/>
                  </a:lnTo>
                  <a:lnTo>
                    <a:pt x="53" y="105"/>
                  </a:lnTo>
                  <a:lnTo>
                    <a:pt x="0" y="53"/>
                  </a:lnTo>
                  <a:lnTo>
                    <a:pt x="53" y="0"/>
                  </a:lnTo>
                </a:path>
              </a:pathLst>
            </a:custGeom>
            <a:solidFill>
              <a:srgbClr val="000080"/>
            </a:solidFill>
            <a:ln w="25400" cap="rnd" cmpd="sng">
              <a:solidFill>
                <a:srgbClr val="000080"/>
              </a:solidFill>
              <a:prstDash val="solid"/>
              <a:round/>
              <a:headEnd type="none" w="med" len="med"/>
              <a:tailEnd type="none" w="med" len="med"/>
            </a:ln>
            <a:effectLst/>
          </p:spPr>
          <p:txBody>
            <a:bodyPr/>
            <a:lstStyle/>
            <a:p>
              <a:endParaRPr lang="en-IN"/>
            </a:p>
          </p:txBody>
        </p:sp>
        <p:sp>
          <p:nvSpPr>
            <p:cNvPr id="48" name="Freeform 1068"/>
            <p:cNvSpPr>
              <a:spLocks/>
            </p:cNvSpPr>
            <p:nvPr/>
          </p:nvSpPr>
          <p:spPr bwMode="auto">
            <a:xfrm>
              <a:off x="4354" y="3297"/>
              <a:ext cx="106" cy="105"/>
            </a:xfrm>
            <a:custGeom>
              <a:avLst/>
              <a:gdLst/>
              <a:ahLst/>
              <a:cxnLst>
                <a:cxn ang="0">
                  <a:pos x="52" y="0"/>
                </a:cxn>
                <a:cxn ang="0">
                  <a:pos x="105" y="52"/>
                </a:cxn>
                <a:cxn ang="0">
                  <a:pos x="52" y="104"/>
                </a:cxn>
                <a:cxn ang="0">
                  <a:pos x="0" y="52"/>
                </a:cxn>
                <a:cxn ang="0">
                  <a:pos x="52" y="0"/>
                </a:cxn>
              </a:cxnLst>
              <a:rect l="0" t="0" r="r" b="b"/>
              <a:pathLst>
                <a:path w="106" h="105">
                  <a:moveTo>
                    <a:pt x="52" y="0"/>
                  </a:moveTo>
                  <a:lnTo>
                    <a:pt x="105" y="52"/>
                  </a:lnTo>
                  <a:lnTo>
                    <a:pt x="52" y="104"/>
                  </a:lnTo>
                  <a:lnTo>
                    <a:pt x="0" y="52"/>
                  </a:lnTo>
                  <a:lnTo>
                    <a:pt x="52" y="0"/>
                  </a:lnTo>
                </a:path>
              </a:pathLst>
            </a:custGeom>
            <a:solidFill>
              <a:srgbClr val="000080"/>
            </a:solidFill>
            <a:ln w="25400" cap="rnd" cmpd="sng">
              <a:solidFill>
                <a:srgbClr val="000080"/>
              </a:solidFill>
              <a:prstDash val="solid"/>
              <a:round/>
              <a:headEnd type="none" w="med" len="med"/>
              <a:tailEnd type="none" w="med" len="med"/>
            </a:ln>
            <a:effectLst/>
          </p:spPr>
          <p:txBody>
            <a:bodyPr/>
            <a:lstStyle/>
            <a:p>
              <a:endParaRPr lang="en-IN"/>
            </a:p>
          </p:txBody>
        </p:sp>
        <p:sp>
          <p:nvSpPr>
            <p:cNvPr id="49" name="Freeform 1069"/>
            <p:cNvSpPr>
              <a:spLocks/>
            </p:cNvSpPr>
            <p:nvPr/>
          </p:nvSpPr>
          <p:spPr bwMode="auto">
            <a:xfrm>
              <a:off x="4655" y="3323"/>
              <a:ext cx="106" cy="106"/>
            </a:xfrm>
            <a:custGeom>
              <a:avLst/>
              <a:gdLst/>
              <a:ahLst/>
              <a:cxnLst>
                <a:cxn ang="0">
                  <a:pos x="53" y="0"/>
                </a:cxn>
                <a:cxn ang="0">
                  <a:pos x="105" y="52"/>
                </a:cxn>
                <a:cxn ang="0">
                  <a:pos x="53" y="105"/>
                </a:cxn>
                <a:cxn ang="0">
                  <a:pos x="0" y="52"/>
                </a:cxn>
                <a:cxn ang="0">
                  <a:pos x="53" y="0"/>
                </a:cxn>
              </a:cxnLst>
              <a:rect l="0" t="0" r="r" b="b"/>
              <a:pathLst>
                <a:path w="106" h="106">
                  <a:moveTo>
                    <a:pt x="53" y="0"/>
                  </a:moveTo>
                  <a:lnTo>
                    <a:pt x="105" y="52"/>
                  </a:lnTo>
                  <a:lnTo>
                    <a:pt x="53" y="105"/>
                  </a:lnTo>
                  <a:lnTo>
                    <a:pt x="0" y="52"/>
                  </a:lnTo>
                  <a:lnTo>
                    <a:pt x="53" y="0"/>
                  </a:lnTo>
                </a:path>
              </a:pathLst>
            </a:custGeom>
            <a:solidFill>
              <a:srgbClr val="000080"/>
            </a:solidFill>
            <a:ln w="25400" cap="rnd" cmpd="sng">
              <a:solidFill>
                <a:srgbClr val="000080"/>
              </a:solidFill>
              <a:prstDash val="solid"/>
              <a:round/>
              <a:headEnd type="none" w="med" len="med"/>
              <a:tailEnd type="none" w="med" len="med"/>
            </a:ln>
            <a:effectLst/>
          </p:spPr>
          <p:txBody>
            <a:bodyPr/>
            <a:lstStyle/>
            <a:p>
              <a:endParaRPr lang="en-IN"/>
            </a:p>
          </p:txBody>
        </p:sp>
        <p:sp>
          <p:nvSpPr>
            <p:cNvPr id="50" name="Rectangle 1070"/>
            <p:cNvSpPr>
              <a:spLocks noChangeArrowheads="1"/>
            </p:cNvSpPr>
            <p:nvPr/>
          </p:nvSpPr>
          <p:spPr bwMode="auto">
            <a:xfrm>
              <a:off x="1111" y="3269"/>
              <a:ext cx="198"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0</a:t>
              </a:r>
            </a:p>
          </p:txBody>
        </p:sp>
        <p:sp>
          <p:nvSpPr>
            <p:cNvPr id="51" name="Rectangle 1071"/>
            <p:cNvSpPr>
              <a:spLocks noChangeArrowheads="1"/>
            </p:cNvSpPr>
            <p:nvPr/>
          </p:nvSpPr>
          <p:spPr bwMode="auto">
            <a:xfrm>
              <a:off x="993" y="3059"/>
              <a:ext cx="324"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0.1</a:t>
              </a:r>
            </a:p>
          </p:txBody>
        </p:sp>
        <p:sp>
          <p:nvSpPr>
            <p:cNvPr id="52" name="Rectangle 1072"/>
            <p:cNvSpPr>
              <a:spLocks noChangeArrowheads="1"/>
            </p:cNvSpPr>
            <p:nvPr/>
          </p:nvSpPr>
          <p:spPr bwMode="auto">
            <a:xfrm>
              <a:off x="993" y="2836"/>
              <a:ext cx="324"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0.2</a:t>
              </a:r>
            </a:p>
          </p:txBody>
        </p:sp>
        <p:sp>
          <p:nvSpPr>
            <p:cNvPr id="53" name="Rectangle 1073"/>
            <p:cNvSpPr>
              <a:spLocks noChangeArrowheads="1"/>
            </p:cNvSpPr>
            <p:nvPr/>
          </p:nvSpPr>
          <p:spPr bwMode="auto">
            <a:xfrm>
              <a:off x="993" y="2627"/>
              <a:ext cx="324"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0.3</a:t>
              </a:r>
            </a:p>
          </p:txBody>
        </p:sp>
        <p:sp>
          <p:nvSpPr>
            <p:cNvPr id="54" name="Rectangle 1074"/>
            <p:cNvSpPr>
              <a:spLocks noChangeArrowheads="1"/>
            </p:cNvSpPr>
            <p:nvPr/>
          </p:nvSpPr>
          <p:spPr bwMode="auto">
            <a:xfrm>
              <a:off x="993" y="2404"/>
              <a:ext cx="324"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0.4</a:t>
              </a:r>
            </a:p>
          </p:txBody>
        </p:sp>
        <p:sp>
          <p:nvSpPr>
            <p:cNvPr id="55" name="Rectangle 1075"/>
            <p:cNvSpPr>
              <a:spLocks noChangeArrowheads="1"/>
            </p:cNvSpPr>
            <p:nvPr/>
          </p:nvSpPr>
          <p:spPr bwMode="auto">
            <a:xfrm>
              <a:off x="993" y="2194"/>
              <a:ext cx="324"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0.5</a:t>
              </a:r>
            </a:p>
          </p:txBody>
        </p:sp>
        <p:sp>
          <p:nvSpPr>
            <p:cNvPr id="56" name="Rectangle 1076"/>
            <p:cNvSpPr>
              <a:spLocks noChangeArrowheads="1"/>
            </p:cNvSpPr>
            <p:nvPr/>
          </p:nvSpPr>
          <p:spPr bwMode="auto">
            <a:xfrm>
              <a:off x="993" y="1972"/>
              <a:ext cx="324"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0.6</a:t>
              </a:r>
            </a:p>
          </p:txBody>
        </p:sp>
        <p:sp>
          <p:nvSpPr>
            <p:cNvPr id="57" name="Rectangle 1077"/>
            <p:cNvSpPr>
              <a:spLocks noChangeArrowheads="1"/>
            </p:cNvSpPr>
            <p:nvPr/>
          </p:nvSpPr>
          <p:spPr bwMode="auto">
            <a:xfrm>
              <a:off x="993" y="1762"/>
              <a:ext cx="324"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0.7</a:t>
              </a:r>
            </a:p>
          </p:txBody>
        </p:sp>
        <p:sp>
          <p:nvSpPr>
            <p:cNvPr id="58" name="Rectangle 1078"/>
            <p:cNvSpPr>
              <a:spLocks noChangeArrowheads="1"/>
            </p:cNvSpPr>
            <p:nvPr/>
          </p:nvSpPr>
          <p:spPr bwMode="auto">
            <a:xfrm>
              <a:off x="993" y="1539"/>
              <a:ext cx="324"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0.8</a:t>
              </a:r>
            </a:p>
          </p:txBody>
        </p:sp>
        <p:sp>
          <p:nvSpPr>
            <p:cNvPr id="59" name="Rectangle 1079"/>
            <p:cNvSpPr>
              <a:spLocks noChangeArrowheads="1"/>
            </p:cNvSpPr>
            <p:nvPr/>
          </p:nvSpPr>
          <p:spPr bwMode="auto">
            <a:xfrm>
              <a:off x="993" y="1330"/>
              <a:ext cx="324"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0.9</a:t>
              </a:r>
            </a:p>
          </p:txBody>
        </p:sp>
        <p:sp>
          <p:nvSpPr>
            <p:cNvPr id="60" name="Rectangle 1080"/>
            <p:cNvSpPr>
              <a:spLocks noChangeArrowheads="1"/>
            </p:cNvSpPr>
            <p:nvPr/>
          </p:nvSpPr>
          <p:spPr bwMode="auto">
            <a:xfrm>
              <a:off x="1111" y="1107"/>
              <a:ext cx="198"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1</a:t>
              </a:r>
            </a:p>
          </p:txBody>
        </p:sp>
        <p:sp>
          <p:nvSpPr>
            <p:cNvPr id="61" name="Rectangle 1081"/>
            <p:cNvSpPr>
              <a:spLocks noChangeArrowheads="1"/>
            </p:cNvSpPr>
            <p:nvPr/>
          </p:nvSpPr>
          <p:spPr bwMode="auto">
            <a:xfrm>
              <a:off x="1282" y="3518"/>
              <a:ext cx="198"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0</a:t>
              </a:r>
            </a:p>
          </p:txBody>
        </p:sp>
        <p:sp>
          <p:nvSpPr>
            <p:cNvPr id="62" name="Rectangle 1082"/>
            <p:cNvSpPr>
              <a:spLocks noChangeArrowheads="1"/>
            </p:cNvSpPr>
            <p:nvPr/>
          </p:nvSpPr>
          <p:spPr bwMode="auto">
            <a:xfrm>
              <a:off x="1885" y="3518"/>
              <a:ext cx="324"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.05</a:t>
              </a:r>
            </a:p>
          </p:txBody>
        </p:sp>
        <p:sp>
          <p:nvSpPr>
            <p:cNvPr id="63" name="Rectangle 1083"/>
            <p:cNvSpPr>
              <a:spLocks noChangeArrowheads="1"/>
            </p:cNvSpPr>
            <p:nvPr/>
          </p:nvSpPr>
          <p:spPr bwMode="auto">
            <a:xfrm>
              <a:off x="2488" y="3518"/>
              <a:ext cx="324"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.10</a:t>
              </a:r>
            </a:p>
          </p:txBody>
        </p:sp>
        <p:sp>
          <p:nvSpPr>
            <p:cNvPr id="64" name="Rectangle 1084"/>
            <p:cNvSpPr>
              <a:spLocks noChangeArrowheads="1"/>
            </p:cNvSpPr>
            <p:nvPr/>
          </p:nvSpPr>
          <p:spPr bwMode="auto">
            <a:xfrm>
              <a:off x="3104" y="3518"/>
              <a:ext cx="324"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.15</a:t>
              </a:r>
            </a:p>
          </p:txBody>
        </p:sp>
        <p:sp>
          <p:nvSpPr>
            <p:cNvPr id="65" name="Rectangle 1085"/>
            <p:cNvSpPr>
              <a:spLocks noChangeArrowheads="1"/>
            </p:cNvSpPr>
            <p:nvPr/>
          </p:nvSpPr>
          <p:spPr bwMode="auto">
            <a:xfrm>
              <a:off x="3707" y="3518"/>
              <a:ext cx="324"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.20</a:t>
              </a:r>
            </a:p>
          </p:txBody>
        </p:sp>
        <p:sp>
          <p:nvSpPr>
            <p:cNvPr id="66" name="Rectangle 1086"/>
            <p:cNvSpPr>
              <a:spLocks noChangeArrowheads="1"/>
            </p:cNvSpPr>
            <p:nvPr/>
          </p:nvSpPr>
          <p:spPr bwMode="auto">
            <a:xfrm>
              <a:off x="4271" y="3518"/>
              <a:ext cx="324"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solidFill>
                    <a:srgbClr val="000000"/>
                  </a:solidFill>
                  <a:latin typeface="Times New Roman" charset="0"/>
                </a:rPr>
                <a:t>.25</a:t>
              </a:r>
            </a:p>
          </p:txBody>
        </p:sp>
        <p:sp>
          <p:nvSpPr>
            <p:cNvPr id="67" name="Rectangle 1087"/>
            <p:cNvSpPr>
              <a:spLocks noChangeArrowheads="1"/>
            </p:cNvSpPr>
            <p:nvPr/>
          </p:nvSpPr>
          <p:spPr bwMode="auto">
            <a:xfrm rot="16200000">
              <a:off x="-449" y="2273"/>
              <a:ext cx="2336" cy="286"/>
            </a:xfrm>
            <a:prstGeom prst="rect">
              <a:avLst/>
            </a:prstGeom>
            <a:noFill/>
            <a:ln w="12700">
              <a:noFill/>
              <a:miter lim="800000"/>
              <a:headEnd/>
              <a:tailEnd/>
            </a:ln>
            <a:effectLst/>
          </p:spPr>
          <p:txBody>
            <a:bodyPr wrap="none" lIns="90488" tIns="44450" rIns="90488" bIns="44450">
              <a:spAutoFit/>
            </a:bodyPr>
            <a:lstStyle/>
            <a:p>
              <a:pPr eaLnBrk="0" hangingPunct="0"/>
              <a:r>
                <a:rPr lang="en-US" sz="2400" b="1">
                  <a:solidFill>
                    <a:srgbClr val="000000"/>
                  </a:solidFill>
                  <a:latin typeface="Times New Roman" charset="0"/>
                </a:rPr>
                <a:t>Probability of accepting lot</a:t>
              </a:r>
            </a:p>
          </p:txBody>
        </p:sp>
        <p:sp>
          <p:nvSpPr>
            <p:cNvPr id="68" name="Rectangle 1088"/>
            <p:cNvSpPr>
              <a:spLocks noChangeArrowheads="1"/>
            </p:cNvSpPr>
            <p:nvPr/>
          </p:nvSpPr>
          <p:spPr bwMode="auto">
            <a:xfrm>
              <a:off x="1735" y="3703"/>
              <a:ext cx="2624" cy="286"/>
            </a:xfrm>
            <a:prstGeom prst="rect">
              <a:avLst/>
            </a:prstGeom>
            <a:noFill/>
            <a:ln w="12700">
              <a:noFill/>
              <a:miter lim="800000"/>
              <a:headEnd/>
              <a:tailEnd/>
            </a:ln>
            <a:effectLst/>
          </p:spPr>
          <p:txBody>
            <a:bodyPr wrap="none" lIns="90488" tIns="44450" rIns="90488" bIns="44450">
              <a:spAutoFit/>
            </a:bodyPr>
            <a:lstStyle/>
            <a:p>
              <a:pPr eaLnBrk="0" hangingPunct="0"/>
              <a:r>
                <a:rPr lang="en-US" sz="2400" b="1">
                  <a:solidFill>
                    <a:srgbClr val="000000"/>
                  </a:solidFill>
                  <a:latin typeface="Times New Roman" charset="0"/>
                </a:rPr>
                <a:t>Lot quality (fraction defective)</a:t>
              </a:r>
            </a:p>
          </p:txBody>
        </p:sp>
        <p:sp>
          <p:nvSpPr>
            <p:cNvPr id="69" name="Line 1089"/>
            <p:cNvSpPr>
              <a:spLocks noChangeShapeType="1"/>
            </p:cNvSpPr>
            <p:nvPr/>
          </p:nvSpPr>
          <p:spPr bwMode="auto">
            <a:xfrm>
              <a:off x="2097" y="1239"/>
              <a:ext cx="0" cy="205"/>
            </a:xfrm>
            <a:prstGeom prst="line">
              <a:avLst/>
            </a:prstGeom>
            <a:noFill/>
            <a:ln w="12700">
              <a:solidFill>
                <a:schemeClr val="tx1"/>
              </a:solidFill>
              <a:round/>
              <a:headEnd/>
              <a:tailEnd/>
            </a:ln>
            <a:effectLst/>
          </p:spPr>
          <p:txBody>
            <a:bodyPr wrap="none" anchor="ctr"/>
            <a:lstStyle/>
            <a:p>
              <a:endParaRPr lang="en-IN"/>
            </a:p>
          </p:txBody>
        </p:sp>
        <p:sp>
          <p:nvSpPr>
            <p:cNvPr id="70" name="Rectangle 1090"/>
            <p:cNvSpPr>
              <a:spLocks noChangeArrowheads="1"/>
            </p:cNvSpPr>
            <p:nvPr/>
          </p:nvSpPr>
          <p:spPr bwMode="auto">
            <a:xfrm>
              <a:off x="2097" y="1230"/>
              <a:ext cx="569" cy="229"/>
            </a:xfrm>
            <a:prstGeom prst="rect">
              <a:avLst/>
            </a:prstGeom>
            <a:noFill/>
            <a:ln w="12700">
              <a:noFill/>
              <a:miter lim="800000"/>
              <a:headEnd/>
              <a:tailEnd/>
            </a:ln>
            <a:effectLst/>
          </p:spPr>
          <p:txBody>
            <a:bodyPr wrap="none" lIns="90488" tIns="44450" rIns="90488" bIns="44450">
              <a:spAutoFit/>
            </a:bodyPr>
            <a:lstStyle/>
            <a:p>
              <a:pPr eaLnBrk="0" hangingPunct="0"/>
              <a:r>
                <a:rPr lang="en-US" dirty="0">
                  <a:latin typeface="Symbol" pitchFamily="18" charset="2"/>
                </a:rPr>
                <a:t></a:t>
              </a:r>
              <a:r>
                <a:rPr lang="en-US" dirty="0"/>
                <a:t> = .10</a:t>
              </a:r>
            </a:p>
          </p:txBody>
        </p:sp>
        <p:sp>
          <p:nvSpPr>
            <p:cNvPr id="71" name="Line 1091"/>
            <p:cNvSpPr>
              <a:spLocks noChangeShapeType="1"/>
            </p:cNvSpPr>
            <p:nvPr/>
          </p:nvSpPr>
          <p:spPr bwMode="auto">
            <a:xfrm>
              <a:off x="2076" y="3183"/>
              <a:ext cx="0" cy="193"/>
            </a:xfrm>
            <a:prstGeom prst="line">
              <a:avLst/>
            </a:prstGeom>
            <a:noFill/>
            <a:ln w="12700">
              <a:solidFill>
                <a:schemeClr val="tx1"/>
              </a:solidFill>
              <a:round/>
              <a:headEnd/>
              <a:tailEnd/>
            </a:ln>
            <a:effectLst/>
          </p:spPr>
          <p:txBody>
            <a:bodyPr wrap="none" anchor="ctr"/>
            <a:lstStyle/>
            <a:p>
              <a:endParaRPr lang="en-IN"/>
            </a:p>
          </p:txBody>
        </p:sp>
        <p:sp>
          <p:nvSpPr>
            <p:cNvPr id="72" name="Rectangle 1092"/>
            <p:cNvSpPr>
              <a:spLocks noChangeArrowheads="1"/>
            </p:cNvSpPr>
            <p:nvPr/>
          </p:nvSpPr>
          <p:spPr bwMode="auto">
            <a:xfrm>
              <a:off x="2073" y="3148"/>
              <a:ext cx="557" cy="229"/>
            </a:xfrm>
            <a:prstGeom prst="rect">
              <a:avLst/>
            </a:prstGeom>
            <a:noFill/>
            <a:ln w="12700">
              <a:noFill/>
              <a:miter lim="800000"/>
              <a:headEnd/>
              <a:tailEnd/>
            </a:ln>
            <a:effectLst/>
          </p:spPr>
          <p:txBody>
            <a:bodyPr wrap="none" lIns="90488" tIns="44450" rIns="90488" bIns="44450">
              <a:spAutoFit/>
            </a:bodyPr>
            <a:lstStyle/>
            <a:p>
              <a:pPr eaLnBrk="0" hangingPunct="0"/>
              <a:r>
                <a:rPr lang="en-US" dirty="0">
                  <a:latin typeface="Symbol" pitchFamily="18" charset="2"/>
                </a:rPr>
                <a:t></a:t>
              </a:r>
              <a:r>
                <a:rPr lang="en-US" dirty="0"/>
                <a:t> = .10</a:t>
              </a:r>
            </a:p>
          </p:txBody>
        </p:sp>
        <p:sp>
          <p:nvSpPr>
            <p:cNvPr id="73" name="Rectangle 1093"/>
            <p:cNvSpPr>
              <a:spLocks noChangeArrowheads="1"/>
            </p:cNvSpPr>
            <p:nvPr/>
          </p:nvSpPr>
          <p:spPr bwMode="auto">
            <a:xfrm>
              <a:off x="1327" y="2796"/>
              <a:ext cx="562" cy="229"/>
            </a:xfrm>
            <a:prstGeom prst="rect">
              <a:avLst/>
            </a:prstGeom>
            <a:noFill/>
            <a:ln w="12700">
              <a:noFill/>
              <a:miter lim="800000"/>
              <a:headEnd/>
              <a:tailEnd/>
            </a:ln>
            <a:effectLst/>
          </p:spPr>
          <p:txBody>
            <a:bodyPr wrap="none" lIns="90488" tIns="44450" rIns="90488" bIns="44450">
              <a:spAutoFit/>
            </a:bodyPr>
            <a:lstStyle/>
            <a:p>
              <a:pPr eaLnBrk="0" hangingPunct="0"/>
              <a:r>
                <a:rPr lang="en-US"/>
                <a:t>“Good”</a:t>
              </a:r>
            </a:p>
          </p:txBody>
        </p:sp>
        <p:sp>
          <p:nvSpPr>
            <p:cNvPr id="74" name="Rectangle 1094"/>
            <p:cNvSpPr>
              <a:spLocks noChangeArrowheads="1"/>
            </p:cNvSpPr>
            <p:nvPr/>
          </p:nvSpPr>
          <p:spPr bwMode="auto">
            <a:xfrm>
              <a:off x="1231" y="3750"/>
              <a:ext cx="402" cy="229"/>
            </a:xfrm>
            <a:prstGeom prst="rect">
              <a:avLst/>
            </a:prstGeom>
            <a:noFill/>
            <a:ln w="12700">
              <a:noFill/>
              <a:miter lim="800000"/>
              <a:headEnd/>
              <a:tailEnd/>
            </a:ln>
            <a:effectLst/>
          </p:spPr>
          <p:txBody>
            <a:bodyPr wrap="none" lIns="90488" tIns="44450" rIns="90488" bIns="44450">
              <a:spAutoFit/>
            </a:bodyPr>
            <a:lstStyle/>
            <a:p>
              <a:pPr eaLnBrk="0" hangingPunct="0"/>
              <a:r>
                <a:rPr lang="en-US"/>
                <a:t>AQL</a:t>
              </a:r>
            </a:p>
          </p:txBody>
        </p:sp>
        <p:sp>
          <p:nvSpPr>
            <p:cNvPr id="75" name="Line 1095"/>
            <p:cNvSpPr>
              <a:spLocks noChangeShapeType="1"/>
            </p:cNvSpPr>
            <p:nvPr/>
          </p:nvSpPr>
          <p:spPr bwMode="auto">
            <a:xfrm>
              <a:off x="1389" y="2996"/>
              <a:ext cx="395" cy="0"/>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76" name="Line 1096"/>
            <p:cNvSpPr>
              <a:spLocks noChangeShapeType="1"/>
            </p:cNvSpPr>
            <p:nvPr/>
          </p:nvSpPr>
          <p:spPr bwMode="auto">
            <a:xfrm flipV="1">
              <a:off x="1493" y="3393"/>
              <a:ext cx="287" cy="415"/>
            </a:xfrm>
            <a:prstGeom prst="line">
              <a:avLst/>
            </a:prstGeom>
            <a:noFill/>
            <a:ln w="12700">
              <a:solidFill>
                <a:schemeClr val="tx1"/>
              </a:solidFill>
              <a:round/>
              <a:headEnd/>
              <a:tailEnd type="triangle" w="med" len="med"/>
            </a:ln>
            <a:effectLst/>
          </p:spPr>
          <p:txBody>
            <a:bodyPr wrap="none" anchor="ctr"/>
            <a:lstStyle/>
            <a:p>
              <a:endParaRPr lang="en-IN"/>
            </a:p>
          </p:txBody>
        </p:sp>
        <p:sp>
          <p:nvSpPr>
            <p:cNvPr id="77" name="Line 1097"/>
            <p:cNvSpPr>
              <a:spLocks noChangeShapeType="1"/>
            </p:cNvSpPr>
            <p:nvPr/>
          </p:nvSpPr>
          <p:spPr bwMode="auto">
            <a:xfrm>
              <a:off x="1805" y="2996"/>
              <a:ext cx="1683" cy="0"/>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78" name="Line 1098"/>
            <p:cNvSpPr>
              <a:spLocks noChangeShapeType="1"/>
            </p:cNvSpPr>
            <p:nvPr/>
          </p:nvSpPr>
          <p:spPr bwMode="auto">
            <a:xfrm flipV="1">
              <a:off x="3504" y="2877"/>
              <a:ext cx="0" cy="515"/>
            </a:xfrm>
            <a:prstGeom prst="line">
              <a:avLst/>
            </a:prstGeom>
            <a:noFill/>
            <a:ln w="12700">
              <a:solidFill>
                <a:schemeClr val="tx1"/>
              </a:solidFill>
              <a:round/>
              <a:headEnd/>
              <a:tailEnd/>
            </a:ln>
            <a:effectLst/>
          </p:spPr>
          <p:txBody>
            <a:bodyPr wrap="none" anchor="ctr"/>
            <a:lstStyle/>
            <a:p>
              <a:endParaRPr lang="en-IN"/>
            </a:p>
          </p:txBody>
        </p:sp>
        <p:sp>
          <p:nvSpPr>
            <p:cNvPr id="79" name="Line 1099"/>
            <p:cNvSpPr>
              <a:spLocks noChangeShapeType="1"/>
            </p:cNvSpPr>
            <p:nvPr/>
          </p:nvSpPr>
          <p:spPr bwMode="auto">
            <a:xfrm>
              <a:off x="3517" y="2996"/>
              <a:ext cx="551" cy="0"/>
            </a:xfrm>
            <a:prstGeom prst="line">
              <a:avLst/>
            </a:prstGeom>
            <a:noFill/>
            <a:ln w="12700">
              <a:solidFill>
                <a:schemeClr val="tx1"/>
              </a:solidFill>
              <a:round/>
              <a:headEnd/>
              <a:tailEnd type="triangle" w="med" len="med"/>
            </a:ln>
            <a:effectLst/>
          </p:spPr>
          <p:txBody>
            <a:bodyPr wrap="none" anchor="ctr"/>
            <a:lstStyle/>
            <a:p>
              <a:endParaRPr lang="en-IN"/>
            </a:p>
          </p:txBody>
        </p:sp>
        <p:sp>
          <p:nvSpPr>
            <p:cNvPr id="80" name="Rectangle 1100"/>
            <p:cNvSpPr>
              <a:spLocks noChangeArrowheads="1"/>
            </p:cNvSpPr>
            <p:nvPr/>
          </p:nvSpPr>
          <p:spPr bwMode="auto">
            <a:xfrm>
              <a:off x="3519" y="2796"/>
              <a:ext cx="466" cy="229"/>
            </a:xfrm>
            <a:prstGeom prst="rect">
              <a:avLst/>
            </a:prstGeom>
            <a:noFill/>
            <a:ln w="12700">
              <a:noFill/>
              <a:miter lim="800000"/>
              <a:headEnd/>
              <a:tailEnd/>
            </a:ln>
            <a:effectLst/>
          </p:spPr>
          <p:txBody>
            <a:bodyPr wrap="none" lIns="90488" tIns="44450" rIns="90488" bIns="44450">
              <a:spAutoFit/>
            </a:bodyPr>
            <a:lstStyle/>
            <a:p>
              <a:pPr eaLnBrk="0" hangingPunct="0"/>
              <a:r>
                <a:rPr lang="en-US"/>
                <a:t>“Bad”</a:t>
              </a:r>
            </a:p>
          </p:txBody>
        </p:sp>
        <p:sp>
          <p:nvSpPr>
            <p:cNvPr id="81" name="Rectangle 1101"/>
            <p:cNvSpPr>
              <a:spLocks noChangeArrowheads="1"/>
            </p:cNvSpPr>
            <p:nvPr/>
          </p:nvSpPr>
          <p:spPr bwMode="auto">
            <a:xfrm>
              <a:off x="1971" y="2796"/>
              <a:ext cx="754" cy="229"/>
            </a:xfrm>
            <a:prstGeom prst="rect">
              <a:avLst/>
            </a:prstGeom>
            <a:noFill/>
            <a:ln w="12700">
              <a:noFill/>
              <a:miter lim="800000"/>
              <a:headEnd/>
              <a:tailEnd/>
            </a:ln>
            <a:effectLst/>
          </p:spPr>
          <p:txBody>
            <a:bodyPr wrap="none" lIns="90488" tIns="44450" rIns="90488" bIns="44450">
              <a:spAutoFit/>
            </a:bodyPr>
            <a:lstStyle/>
            <a:p>
              <a:pPr eaLnBrk="0" hangingPunct="0"/>
              <a:r>
                <a:rPr lang="en-US"/>
                <a:t>Indifferent</a:t>
              </a:r>
            </a:p>
          </p:txBody>
        </p:sp>
        <p:sp>
          <p:nvSpPr>
            <p:cNvPr id="82" name="Rectangle 1102"/>
            <p:cNvSpPr>
              <a:spLocks noChangeArrowheads="1"/>
            </p:cNvSpPr>
            <p:nvPr/>
          </p:nvSpPr>
          <p:spPr bwMode="auto">
            <a:xfrm>
              <a:off x="3279" y="2362"/>
              <a:ext cx="482" cy="229"/>
            </a:xfrm>
            <a:prstGeom prst="rect">
              <a:avLst/>
            </a:prstGeom>
            <a:noFill/>
            <a:ln w="12700">
              <a:noFill/>
              <a:miter lim="800000"/>
              <a:headEnd/>
              <a:tailEnd/>
            </a:ln>
            <a:effectLst/>
          </p:spPr>
          <p:txBody>
            <a:bodyPr wrap="none" lIns="90488" tIns="44450" rIns="90488" bIns="44450">
              <a:spAutoFit/>
            </a:bodyPr>
            <a:lstStyle/>
            <a:p>
              <a:pPr eaLnBrk="0" hangingPunct="0"/>
              <a:r>
                <a:rPr lang="en-US"/>
                <a:t>LTPD</a:t>
              </a:r>
            </a:p>
          </p:txBody>
        </p:sp>
        <p:sp>
          <p:nvSpPr>
            <p:cNvPr id="83" name="Line 1103"/>
            <p:cNvSpPr>
              <a:spLocks noChangeShapeType="1"/>
            </p:cNvSpPr>
            <p:nvPr/>
          </p:nvSpPr>
          <p:spPr bwMode="auto">
            <a:xfrm flipV="1">
              <a:off x="3500" y="2529"/>
              <a:ext cx="0" cy="359"/>
            </a:xfrm>
            <a:prstGeom prst="line">
              <a:avLst/>
            </a:prstGeom>
            <a:noFill/>
            <a:ln w="12700">
              <a:solidFill>
                <a:schemeClr val="tx1"/>
              </a:solidFill>
              <a:round/>
              <a:headEnd type="triangle" w="med" len="med"/>
              <a:tailEnd/>
            </a:ln>
            <a:effectLst/>
          </p:spPr>
          <p:txBody>
            <a:bodyPr wrap="none" anchor="ctr"/>
            <a:lstStyle/>
            <a:p>
              <a:endParaRPr lang="en-IN"/>
            </a:p>
          </p:txBody>
        </p:sp>
      </p:grpSp>
      <p:sp>
        <p:nvSpPr>
          <p:cNvPr id="86" name="Text Box 22"/>
          <p:cNvSpPr txBox="1">
            <a:spLocks noChangeArrowheads="1"/>
          </p:cNvSpPr>
          <p:nvPr/>
        </p:nvSpPr>
        <p:spPr bwMode="auto">
          <a:xfrm rot="16200000">
            <a:off x="-2633463" y="3466673"/>
            <a:ext cx="5688632"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OC Curve</a:t>
            </a:r>
            <a:endParaRPr lang="en-US" sz="1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8677" y="333372"/>
            <a:ext cx="7772400" cy="428628"/>
          </a:xfr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IN" sz="2800" b="1" dirty="0" smtClean="0"/>
              <a:t>ACCEPTANCE SAMPLING</a:t>
            </a:r>
            <a:endParaRPr lang="en-IN" sz="2800" b="1" dirty="0"/>
          </a:p>
        </p:txBody>
      </p:sp>
      <p:sp>
        <p:nvSpPr>
          <p:cNvPr id="4" name="Rectangle 3"/>
          <p:cNvSpPr txBox="1">
            <a:spLocks noChangeArrowheads="1"/>
          </p:cNvSpPr>
          <p:nvPr/>
        </p:nvSpPr>
        <p:spPr>
          <a:xfrm>
            <a:off x="514350" y="762000"/>
            <a:ext cx="8201054" cy="5956280"/>
          </a:xfrm>
          <a:prstGeom prst="rect">
            <a:avLst/>
          </a:prstGeom>
          <a:noFill/>
        </p:spPr>
        <p:txBody>
          <a:bodyPr vert="horz" lIns="91440" tIns="45720" rIns="91440" bIns="45720" rtlCol="0">
            <a:noAutofit/>
          </a:bodyPr>
          <a:lstStyle/>
          <a:p>
            <a:endParaRPr lang="en-US" sz="2800" dirty="0" smtClean="0"/>
          </a:p>
        </p:txBody>
      </p:sp>
      <p:grpSp>
        <p:nvGrpSpPr>
          <p:cNvPr id="2" name="Group 5"/>
          <p:cNvGrpSpPr>
            <a:grpSpLocks/>
          </p:cNvGrpSpPr>
          <p:nvPr/>
        </p:nvGrpSpPr>
        <p:grpSpPr bwMode="auto">
          <a:xfrm>
            <a:off x="952500" y="762000"/>
            <a:ext cx="6781800" cy="5319713"/>
            <a:chOff x="192" y="624"/>
            <a:chExt cx="4272" cy="3351"/>
          </a:xfrm>
        </p:grpSpPr>
        <p:sp>
          <p:nvSpPr>
            <p:cNvPr id="7" name="Text Box 6"/>
            <p:cNvSpPr txBox="1">
              <a:spLocks noChangeArrowheads="1"/>
            </p:cNvSpPr>
            <p:nvPr/>
          </p:nvSpPr>
          <p:spPr bwMode="auto">
            <a:xfrm>
              <a:off x="192" y="672"/>
              <a:ext cx="610" cy="231"/>
            </a:xfrm>
            <a:prstGeom prst="rect">
              <a:avLst/>
            </a:prstGeom>
            <a:noFill/>
            <a:ln w="28575" algn="ctr">
              <a:noFill/>
              <a:miter lim="800000"/>
              <a:headEnd/>
              <a:tailEnd/>
            </a:ln>
            <a:effectLst/>
          </p:spPr>
          <p:txBody>
            <a:bodyPr>
              <a:spAutoFit/>
            </a:bodyPr>
            <a:lstStyle/>
            <a:p>
              <a:pPr algn="ctr">
                <a:spcBef>
                  <a:spcPct val="50000"/>
                </a:spcBef>
              </a:pPr>
              <a:r>
                <a:rPr lang="en-US" dirty="0"/>
                <a:t>100%</a:t>
              </a:r>
            </a:p>
          </p:txBody>
        </p:sp>
        <p:sp>
          <p:nvSpPr>
            <p:cNvPr id="8" name="Text Box 7"/>
            <p:cNvSpPr txBox="1">
              <a:spLocks noChangeArrowheads="1"/>
            </p:cNvSpPr>
            <p:nvPr/>
          </p:nvSpPr>
          <p:spPr bwMode="auto">
            <a:xfrm>
              <a:off x="240" y="1392"/>
              <a:ext cx="610" cy="231"/>
            </a:xfrm>
            <a:prstGeom prst="rect">
              <a:avLst/>
            </a:prstGeom>
            <a:noFill/>
            <a:ln w="28575" algn="ctr">
              <a:noFill/>
              <a:miter lim="800000"/>
              <a:headEnd/>
              <a:tailEnd/>
            </a:ln>
            <a:effectLst/>
          </p:spPr>
          <p:txBody>
            <a:bodyPr>
              <a:spAutoFit/>
            </a:bodyPr>
            <a:lstStyle/>
            <a:p>
              <a:pPr algn="ctr">
                <a:spcBef>
                  <a:spcPct val="50000"/>
                </a:spcBef>
              </a:pPr>
              <a:r>
                <a:rPr lang="en-US"/>
                <a:t>75%</a:t>
              </a:r>
            </a:p>
          </p:txBody>
        </p:sp>
        <p:sp>
          <p:nvSpPr>
            <p:cNvPr id="9" name="Text Box 8"/>
            <p:cNvSpPr txBox="1">
              <a:spLocks noChangeArrowheads="1"/>
            </p:cNvSpPr>
            <p:nvPr/>
          </p:nvSpPr>
          <p:spPr bwMode="auto">
            <a:xfrm>
              <a:off x="240" y="2016"/>
              <a:ext cx="610" cy="231"/>
            </a:xfrm>
            <a:prstGeom prst="rect">
              <a:avLst/>
            </a:prstGeom>
            <a:noFill/>
            <a:ln w="28575" algn="ctr">
              <a:noFill/>
              <a:miter lim="800000"/>
              <a:headEnd/>
              <a:tailEnd/>
            </a:ln>
            <a:effectLst/>
          </p:spPr>
          <p:txBody>
            <a:bodyPr>
              <a:spAutoFit/>
            </a:bodyPr>
            <a:lstStyle/>
            <a:p>
              <a:pPr algn="ctr">
                <a:spcBef>
                  <a:spcPct val="50000"/>
                </a:spcBef>
              </a:pPr>
              <a:r>
                <a:rPr lang="en-US"/>
                <a:t>50%</a:t>
              </a:r>
            </a:p>
          </p:txBody>
        </p:sp>
        <p:sp>
          <p:nvSpPr>
            <p:cNvPr id="10" name="Text Box 9"/>
            <p:cNvSpPr txBox="1">
              <a:spLocks noChangeArrowheads="1"/>
            </p:cNvSpPr>
            <p:nvPr/>
          </p:nvSpPr>
          <p:spPr bwMode="auto">
            <a:xfrm>
              <a:off x="240" y="2736"/>
              <a:ext cx="610" cy="231"/>
            </a:xfrm>
            <a:prstGeom prst="rect">
              <a:avLst/>
            </a:prstGeom>
            <a:noFill/>
            <a:ln w="28575" algn="ctr">
              <a:noFill/>
              <a:miter lim="800000"/>
              <a:headEnd/>
              <a:tailEnd/>
            </a:ln>
            <a:effectLst/>
          </p:spPr>
          <p:txBody>
            <a:bodyPr>
              <a:spAutoFit/>
            </a:bodyPr>
            <a:lstStyle/>
            <a:p>
              <a:pPr algn="ctr">
                <a:spcBef>
                  <a:spcPct val="50000"/>
                </a:spcBef>
              </a:pPr>
              <a:r>
                <a:rPr lang="en-US"/>
                <a:t>25%</a:t>
              </a:r>
            </a:p>
          </p:txBody>
        </p:sp>
        <p:grpSp>
          <p:nvGrpSpPr>
            <p:cNvPr id="3" name="Group 10"/>
            <p:cNvGrpSpPr>
              <a:grpSpLocks/>
            </p:cNvGrpSpPr>
            <p:nvPr/>
          </p:nvGrpSpPr>
          <p:grpSpPr bwMode="auto">
            <a:xfrm>
              <a:off x="480" y="624"/>
              <a:ext cx="3984" cy="3168"/>
              <a:chOff x="480" y="624"/>
              <a:chExt cx="3984" cy="3168"/>
            </a:xfrm>
          </p:grpSpPr>
          <p:sp>
            <p:nvSpPr>
              <p:cNvPr id="13" name="Freeform 11"/>
              <p:cNvSpPr>
                <a:spLocks/>
              </p:cNvSpPr>
              <p:nvPr/>
            </p:nvSpPr>
            <p:spPr bwMode="auto">
              <a:xfrm rot="1277855">
                <a:off x="480" y="1296"/>
                <a:ext cx="3312" cy="2064"/>
              </a:xfrm>
              <a:custGeom>
                <a:avLst/>
                <a:gdLst/>
                <a:ahLst/>
                <a:cxnLst>
                  <a:cxn ang="0">
                    <a:pos x="0" y="80"/>
                  </a:cxn>
                  <a:cxn ang="0">
                    <a:pos x="336" y="272"/>
                  </a:cxn>
                  <a:cxn ang="0">
                    <a:pos x="1056" y="1712"/>
                  </a:cxn>
                  <a:cxn ang="0">
                    <a:pos x="1776" y="2048"/>
                  </a:cxn>
                  <a:cxn ang="0">
                    <a:pos x="3312" y="1808"/>
                  </a:cxn>
                </a:cxnLst>
                <a:rect l="0" t="0" r="r" b="b"/>
                <a:pathLst>
                  <a:path w="3312" h="2064">
                    <a:moveTo>
                      <a:pt x="0" y="80"/>
                    </a:moveTo>
                    <a:cubicBezTo>
                      <a:pt x="80" y="40"/>
                      <a:pt x="160" y="0"/>
                      <a:pt x="336" y="272"/>
                    </a:cubicBezTo>
                    <a:cubicBezTo>
                      <a:pt x="512" y="544"/>
                      <a:pt x="816" y="1416"/>
                      <a:pt x="1056" y="1712"/>
                    </a:cubicBezTo>
                    <a:cubicBezTo>
                      <a:pt x="1296" y="2008"/>
                      <a:pt x="1400" y="2032"/>
                      <a:pt x="1776" y="2048"/>
                    </a:cubicBezTo>
                    <a:cubicBezTo>
                      <a:pt x="2152" y="2064"/>
                      <a:pt x="3056" y="1848"/>
                      <a:pt x="3312" y="1808"/>
                    </a:cubicBezTo>
                  </a:path>
                </a:pathLst>
              </a:custGeom>
              <a:noFill/>
              <a:ln w="31750">
                <a:solidFill>
                  <a:schemeClr val="tx1"/>
                </a:solidFill>
                <a:round/>
                <a:headEnd/>
                <a:tailEnd/>
              </a:ln>
              <a:effectLst/>
            </p:spPr>
            <p:txBody>
              <a:bodyPr/>
              <a:lstStyle/>
              <a:p>
                <a:endParaRPr lang="en-IN"/>
              </a:p>
            </p:txBody>
          </p:sp>
          <p:sp>
            <p:nvSpPr>
              <p:cNvPr id="14" name="Line 12"/>
              <p:cNvSpPr>
                <a:spLocks noChangeShapeType="1"/>
              </p:cNvSpPr>
              <p:nvPr/>
            </p:nvSpPr>
            <p:spPr bwMode="auto">
              <a:xfrm>
                <a:off x="816" y="624"/>
                <a:ext cx="0" cy="3072"/>
              </a:xfrm>
              <a:prstGeom prst="line">
                <a:avLst/>
              </a:prstGeom>
              <a:noFill/>
              <a:ln w="28575">
                <a:solidFill>
                  <a:schemeClr val="tx1"/>
                </a:solidFill>
                <a:round/>
                <a:headEnd/>
                <a:tailEnd/>
              </a:ln>
              <a:effectLst/>
            </p:spPr>
            <p:txBody>
              <a:bodyPr/>
              <a:lstStyle/>
              <a:p>
                <a:endParaRPr lang="en-IN"/>
              </a:p>
            </p:txBody>
          </p:sp>
          <p:sp>
            <p:nvSpPr>
              <p:cNvPr id="15" name="Line 13"/>
              <p:cNvSpPr>
                <a:spLocks noChangeShapeType="1"/>
              </p:cNvSpPr>
              <p:nvPr/>
            </p:nvSpPr>
            <p:spPr bwMode="auto">
              <a:xfrm>
                <a:off x="816" y="3696"/>
                <a:ext cx="3648" cy="0"/>
              </a:xfrm>
              <a:prstGeom prst="line">
                <a:avLst/>
              </a:prstGeom>
              <a:noFill/>
              <a:ln w="28575">
                <a:solidFill>
                  <a:schemeClr val="tx1"/>
                </a:solidFill>
                <a:round/>
                <a:headEnd/>
                <a:tailEnd/>
              </a:ln>
              <a:effectLst/>
            </p:spPr>
            <p:txBody>
              <a:bodyPr/>
              <a:lstStyle/>
              <a:p>
                <a:endParaRPr lang="en-IN"/>
              </a:p>
            </p:txBody>
          </p:sp>
          <p:sp>
            <p:nvSpPr>
              <p:cNvPr id="16" name="Line 14"/>
              <p:cNvSpPr>
                <a:spLocks noChangeShapeType="1"/>
              </p:cNvSpPr>
              <p:nvPr/>
            </p:nvSpPr>
            <p:spPr bwMode="auto">
              <a:xfrm>
                <a:off x="720" y="816"/>
                <a:ext cx="192" cy="0"/>
              </a:xfrm>
              <a:prstGeom prst="line">
                <a:avLst/>
              </a:prstGeom>
              <a:noFill/>
              <a:ln w="28575">
                <a:solidFill>
                  <a:schemeClr val="tx1"/>
                </a:solidFill>
                <a:round/>
                <a:headEnd/>
                <a:tailEnd/>
              </a:ln>
              <a:effectLst/>
            </p:spPr>
            <p:txBody>
              <a:bodyPr/>
              <a:lstStyle/>
              <a:p>
                <a:endParaRPr lang="en-IN"/>
              </a:p>
            </p:txBody>
          </p:sp>
          <p:sp>
            <p:nvSpPr>
              <p:cNvPr id="17" name="Line 15"/>
              <p:cNvSpPr>
                <a:spLocks noChangeShapeType="1"/>
              </p:cNvSpPr>
              <p:nvPr/>
            </p:nvSpPr>
            <p:spPr bwMode="auto">
              <a:xfrm>
                <a:off x="720" y="1488"/>
                <a:ext cx="192" cy="0"/>
              </a:xfrm>
              <a:prstGeom prst="line">
                <a:avLst/>
              </a:prstGeom>
              <a:noFill/>
              <a:ln w="28575">
                <a:solidFill>
                  <a:schemeClr val="tx1"/>
                </a:solidFill>
                <a:round/>
                <a:headEnd/>
                <a:tailEnd/>
              </a:ln>
              <a:effectLst/>
            </p:spPr>
            <p:txBody>
              <a:bodyPr/>
              <a:lstStyle/>
              <a:p>
                <a:endParaRPr lang="en-IN"/>
              </a:p>
            </p:txBody>
          </p:sp>
          <p:sp>
            <p:nvSpPr>
              <p:cNvPr id="18" name="Line 16"/>
              <p:cNvSpPr>
                <a:spLocks noChangeShapeType="1"/>
              </p:cNvSpPr>
              <p:nvPr/>
            </p:nvSpPr>
            <p:spPr bwMode="auto">
              <a:xfrm>
                <a:off x="720" y="2160"/>
                <a:ext cx="192" cy="0"/>
              </a:xfrm>
              <a:prstGeom prst="line">
                <a:avLst/>
              </a:prstGeom>
              <a:noFill/>
              <a:ln w="28575">
                <a:solidFill>
                  <a:schemeClr val="tx1"/>
                </a:solidFill>
                <a:round/>
                <a:headEnd/>
                <a:tailEnd/>
              </a:ln>
              <a:effectLst/>
            </p:spPr>
            <p:txBody>
              <a:bodyPr/>
              <a:lstStyle/>
              <a:p>
                <a:endParaRPr lang="en-IN"/>
              </a:p>
            </p:txBody>
          </p:sp>
          <p:sp>
            <p:nvSpPr>
              <p:cNvPr id="19" name="Line 17"/>
              <p:cNvSpPr>
                <a:spLocks noChangeShapeType="1"/>
              </p:cNvSpPr>
              <p:nvPr/>
            </p:nvSpPr>
            <p:spPr bwMode="auto">
              <a:xfrm>
                <a:off x="720" y="2880"/>
                <a:ext cx="192" cy="0"/>
              </a:xfrm>
              <a:prstGeom prst="line">
                <a:avLst/>
              </a:prstGeom>
              <a:noFill/>
              <a:ln w="28575">
                <a:solidFill>
                  <a:schemeClr val="tx1"/>
                </a:solidFill>
                <a:round/>
                <a:headEnd/>
                <a:tailEnd/>
              </a:ln>
              <a:effectLst/>
            </p:spPr>
            <p:txBody>
              <a:bodyPr/>
              <a:lstStyle/>
              <a:p>
                <a:endParaRPr lang="en-IN"/>
              </a:p>
            </p:txBody>
          </p:sp>
          <p:sp>
            <p:nvSpPr>
              <p:cNvPr id="20" name="Line 18"/>
              <p:cNvSpPr>
                <a:spLocks noChangeShapeType="1"/>
              </p:cNvSpPr>
              <p:nvPr/>
            </p:nvSpPr>
            <p:spPr bwMode="auto">
              <a:xfrm>
                <a:off x="1152" y="3600"/>
                <a:ext cx="0" cy="192"/>
              </a:xfrm>
              <a:prstGeom prst="line">
                <a:avLst/>
              </a:prstGeom>
              <a:noFill/>
              <a:ln w="28575">
                <a:solidFill>
                  <a:schemeClr val="tx1"/>
                </a:solidFill>
                <a:round/>
                <a:headEnd/>
                <a:tailEnd/>
              </a:ln>
              <a:effectLst/>
            </p:spPr>
            <p:txBody>
              <a:bodyPr/>
              <a:lstStyle/>
              <a:p>
                <a:endParaRPr lang="en-IN"/>
              </a:p>
            </p:txBody>
          </p:sp>
          <p:sp>
            <p:nvSpPr>
              <p:cNvPr id="21" name="Line 19"/>
              <p:cNvSpPr>
                <a:spLocks noChangeShapeType="1"/>
              </p:cNvSpPr>
              <p:nvPr/>
            </p:nvSpPr>
            <p:spPr bwMode="auto">
              <a:xfrm>
                <a:off x="1776" y="3600"/>
                <a:ext cx="0" cy="192"/>
              </a:xfrm>
              <a:prstGeom prst="line">
                <a:avLst/>
              </a:prstGeom>
              <a:noFill/>
              <a:ln w="28575">
                <a:solidFill>
                  <a:schemeClr val="tx1"/>
                </a:solidFill>
                <a:round/>
                <a:headEnd/>
                <a:tailEnd/>
              </a:ln>
              <a:effectLst/>
            </p:spPr>
            <p:txBody>
              <a:bodyPr/>
              <a:lstStyle/>
              <a:p>
                <a:endParaRPr lang="en-IN"/>
              </a:p>
            </p:txBody>
          </p:sp>
          <p:sp>
            <p:nvSpPr>
              <p:cNvPr id="22" name="Line 20"/>
              <p:cNvSpPr>
                <a:spLocks noChangeShapeType="1"/>
              </p:cNvSpPr>
              <p:nvPr/>
            </p:nvSpPr>
            <p:spPr bwMode="auto">
              <a:xfrm>
                <a:off x="2544" y="3600"/>
                <a:ext cx="0" cy="192"/>
              </a:xfrm>
              <a:prstGeom prst="line">
                <a:avLst/>
              </a:prstGeom>
              <a:noFill/>
              <a:ln w="28575">
                <a:solidFill>
                  <a:schemeClr val="tx1"/>
                </a:solidFill>
                <a:round/>
                <a:headEnd/>
                <a:tailEnd/>
              </a:ln>
              <a:effectLst/>
            </p:spPr>
            <p:txBody>
              <a:bodyPr/>
              <a:lstStyle/>
              <a:p>
                <a:endParaRPr lang="en-IN"/>
              </a:p>
            </p:txBody>
          </p:sp>
        </p:grpSp>
        <p:sp>
          <p:nvSpPr>
            <p:cNvPr id="12" name="Text Box 21"/>
            <p:cNvSpPr txBox="1">
              <a:spLocks noChangeArrowheads="1"/>
            </p:cNvSpPr>
            <p:nvPr/>
          </p:nvSpPr>
          <p:spPr bwMode="auto">
            <a:xfrm>
              <a:off x="960" y="3744"/>
              <a:ext cx="336" cy="231"/>
            </a:xfrm>
            <a:prstGeom prst="rect">
              <a:avLst/>
            </a:prstGeom>
            <a:noFill/>
            <a:ln w="28575" algn="ctr">
              <a:noFill/>
              <a:miter lim="800000"/>
              <a:headEnd/>
              <a:tailEnd/>
            </a:ln>
            <a:effectLst/>
          </p:spPr>
          <p:txBody>
            <a:bodyPr>
              <a:spAutoFit/>
            </a:bodyPr>
            <a:lstStyle/>
            <a:p>
              <a:pPr algn="ctr">
                <a:spcBef>
                  <a:spcPct val="50000"/>
                </a:spcBef>
              </a:pPr>
              <a:r>
                <a:rPr lang="en-US"/>
                <a:t>.03</a:t>
              </a:r>
            </a:p>
          </p:txBody>
        </p:sp>
      </p:grpSp>
      <p:sp>
        <p:nvSpPr>
          <p:cNvPr id="23" name="Freeform 24"/>
          <p:cNvSpPr>
            <a:spLocks/>
          </p:cNvSpPr>
          <p:nvPr/>
        </p:nvSpPr>
        <p:spPr bwMode="auto">
          <a:xfrm>
            <a:off x="2095500" y="1066800"/>
            <a:ext cx="5410200" cy="4495800"/>
          </a:xfrm>
          <a:custGeom>
            <a:avLst/>
            <a:gdLst/>
            <a:ahLst/>
            <a:cxnLst>
              <a:cxn ang="0">
                <a:pos x="0" y="0"/>
              </a:cxn>
              <a:cxn ang="0">
                <a:pos x="1056" y="2064"/>
              </a:cxn>
              <a:cxn ang="0">
                <a:pos x="3408" y="2832"/>
              </a:cxn>
            </a:cxnLst>
            <a:rect l="0" t="0" r="r" b="b"/>
            <a:pathLst>
              <a:path w="3408" h="2832">
                <a:moveTo>
                  <a:pt x="0" y="0"/>
                </a:moveTo>
                <a:cubicBezTo>
                  <a:pt x="244" y="796"/>
                  <a:pt x="488" y="1592"/>
                  <a:pt x="1056" y="2064"/>
                </a:cubicBezTo>
                <a:cubicBezTo>
                  <a:pt x="1624" y="2536"/>
                  <a:pt x="2516" y="2684"/>
                  <a:pt x="3408" y="2832"/>
                </a:cubicBezTo>
              </a:path>
            </a:pathLst>
          </a:custGeom>
          <a:noFill/>
          <a:ln w="28575" cap="flat" cmpd="sng">
            <a:solidFill>
              <a:srgbClr val="FF0000"/>
            </a:solidFill>
            <a:prstDash val="dash"/>
            <a:round/>
            <a:headEnd type="none" w="med" len="med"/>
            <a:tailEnd type="none" w="med" len="med"/>
          </a:ln>
          <a:effectLst/>
        </p:spPr>
        <p:txBody>
          <a:bodyPr/>
          <a:lstStyle/>
          <a:p>
            <a:endParaRPr lang="en-IN"/>
          </a:p>
        </p:txBody>
      </p:sp>
      <p:sp>
        <p:nvSpPr>
          <p:cNvPr id="25" name="Text Box 25"/>
          <p:cNvSpPr txBox="1">
            <a:spLocks noChangeArrowheads="1"/>
          </p:cNvSpPr>
          <p:nvPr/>
        </p:nvSpPr>
        <p:spPr bwMode="auto">
          <a:xfrm>
            <a:off x="5753100" y="1371600"/>
            <a:ext cx="2667000" cy="1323439"/>
          </a:xfrm>
          <a:prstGeom prst="rect">
            <a:avLst/>
          </a:prstGeom>
          <a:solidFill>
            <a:srgbClr val="FF00FF"/>
          </a:solidFill>
          <a:ln w="28575" algn="ctr">
            <a:solidFill>
              <a:schemeClr val="tx1"/>
            </a:solidFill>
            <a:miter lim="800000"/>
            <a:headEnd/>
            <a:tailEnd/>
          </a:ln>
          <a:effectLst/>
        </p:spPr>
        <p:txBody>
          <a:bodyPr>
            <a:spAutoFit/>
          </a:bodyPr>
          <a:lstStyle/>
          <a:p>
            <a:pPr>
              <a:spcBef>
                <a:spcPct val="50000"/>
              </a:spcBef>
            </a:pPr>
            <a:r>
              <a:rPr lang="en-US" sz="1600" b="1" dirty="0"/>
              <a:t>OC Curves come in various shapes depending on the sample size and risk of </a:t>
            </a:r>
            <a:r>
              <a:rPr lang="en-US" sz="1600" b="1" dirty="0">
                <a:sym typeface="Symbol" pitchFamily="18" charset="2"/>
              </a:rPr>
              <a:t> and  errors</a:t>
            </a:r>
            <a:endParaRPr lang="en-US" sz="1600" b="1" dirty="0"/>
          </a:p>
        </p:txBody>
      </p:sp>
      <p:sp>
        <p:nvSpPr>
          <p:cNvPr id="26" name="AutoShape 26"/>
          <p:cNvSpPr>
            <a:spLocks/>
          </p:cNvSpPr>
          <p:nvPr/>
        </p:nvSpPr>
        <p:spPr bwMode="auto">
          <a:xfrm>
            <a:off x="5219700" y="3048000"/>
            <a:ext cx="2330450" cy="584775"/>
          </a:xfrm>
          <a:prstGeom prst="borderCallout2">
            <a:avLst>
              <a:gd name="adj1" fmla="val 8509"/>
              <a:gd name="adj2" fmla="val -3269"/>
              <a:gd name="adj3" fmla="val 8509"/>
              <a:gd name="adj4" fmla="val -53815"/>
              <a:gd name="adj5" fmla="val 158394"/>
              <a:gd name="adj6" fmla="val -106333"/>
            </a:avLst>
          </a:prstGeom>
          <a:solidFill>
            <a:schemeClr val="accent5">
              <a:lumMod val="40000"/>
              <a:lumOff val="60000"/>
            </a:schemeClr>
          </a:solidFill>
          <a:ln w="28575">
            <a:solidFill>
              <a:schemeClr val="tx1"/>
            </a:solidFill>
            <a:miter lim="800000"/>
            <a:headEnd/>
            <a:tailEnd/>
          </a:ln>
          <a:effectLst/>
        </p:spPr>
        <p:txBody>
          <a:bodyPr>
            <a:spAutoFit/>
          </a:bodyPr>
          <a:lstStyle/>
          <a:p>
            <a:pPr algn="ctr"/>
            <a:r>
              <a:rPr lang="en-US" sz="1600" b="1" dirty="0"/>
              <a:t>This curve is more discriminating</a:t>
            </a:r>
            <a:endParaRPr lang="en-US" sz="2400" b="1" dirty="0">
              <a:latin typeface="Times New Roman" charset="0"/>
            </a:endParaRPr>
          </a:p>
        </p:txBody>
      </p:sp>
      <p:sp>
        <p:nvSpPr>
          <p:cNvPr id="27" name="AutoShape 27"/>
          <p:cNvSpPr>
            <a:spLocks/>
          </p:cNvSpPr>
          <p:nvPr/>
        </p:nvSpPr>
        <p:spPr bwMode="auto">
          <a:xfrm>
            <a:off x="5753100" y="4114800"/>
            <a:ext cx="2170113" cy="584775"/>
          </a:xfrm>
          <a:prstGeom prst="borderCallout2">
            <a:avLst>
              <a:gd name="adj1" fmla="val 8509"/>
              <a:gd name="adj2" fmla="val -3509"/>
              <a:gd name="adj3" fmla="val 8509"/>
              <a:gd name="adj4" fmla="val -38185"/>
              <a:gd name="adj5" fmla="val 75532"/>
              <a:gd name="adj6" fmla="val -74250"/>
            </a:avLst>
          </a:prstGeom>
          <a:solidFill>
            <a:schemeClr val="accent5">
              <a:lumMod val="40000"/>
              <a:lumOff val="60000"/>
            </a:schemeClr>
          </a:solidFill>
          <a:ln w="28575">
            <a:solidFill>
              <a:schemeClr val="tx1"/>
            </a:solidFill>
            <a:miter lim="800000"/>
            <a:headEnd/>
            <a:tailEnd/>
          </a:ln>
          <a:effectLst/>
        </p:spPr>
        <p:txBody>
          <a:bodyPr>
            <a:spAutoFit/>
          </a:bodyPr>
          <a:lstStyle/>
          <a:p>
            <a:pPr algn="ctr"/>
            <a:r>
              <a:rPr lang="en-US" sz="1600" b="1" dirty="0"/>
              <a:t>This curve is less discriminating</a:t>
            </a:r>
            <a:endParaRPr lang="en-US" sz="2400" b="1" dirty="0">
              <a:latin typeface="Times New Roman" charset="0"/>
            </a:endParaRPr>
          </a:p>
        </p:txBody>
      </p:sp>
      <p:sp>
        <p:nvSpPr>
          <p:cNvPr id="28" name="Text Box 3"/>
          <p:cNvSpPr txBox="1">
            <a:spLocks noChangeArrowheads="1"/>
          </p:cNvSpPr>
          <p:nvPr/>
        </p:nvSpPr>
        <p:spPr bwMode="auto">
          <a:xfrm rot="16200000">
            <a:off x="-930261" y="3206762"/>
            <a:ext cx="3522638" cy="366713"/>
          </a:xfrm>
          <a:prstGeom prst="rect">
            <a:avLst/>
          </a:prstGeom>
          <a:solidFill>
            <a:srgbClr val="FF00FF"/>
          </a:solidFill>
          <a:ln w="9525">
            <a:noFill/>
            <a:miter lim="800000"/>
            <a:headEnd/>
            <a:tailEnd/>
          </a:ln>
          <a:effectLst/>
        </p:spPr>
        <p:txBody>
          <a:bodyPr wrap="square">
            <a:spAutoFit/>
          </a:bodyPr>
          <a:lstStyle/>
          <a:p>
            <a:pPr algn="ctr">
              <a:spcBef>
                <a:spcPct val="50000"/>
              </a:spcBef>
            </a:pPr>
            <a:r>
              <a:rPr lang="en-US" b="1" dirty="0"/>
              <a:t>Probability of Accepting Lot</a:t>
            </a:r>
          </a:p>
        </p:txBody>
      </p:sp>
      <p:sp>
        <p:nvSpPr>
          <p:cNvPr id="29" name="Text Box 4"/>
          <p:cNvSpPr txBox="1">
            <a:spLocks noChangeArrowheads="1"/>
          </p:cNvSpPr>
          <p:nvPr/>
        </p:nvSpPr>
        <p:spPr bwMode="auto">
          <a:xfrm>
            <a:off x="2385541" y="6014615"/>
            <a:ext cx="4130675" cy="366713"/>
          </a:xfrm>
          <a:prstGeom prst="rect">
            <a:avLst/>
          </a:prstGeom>
          <a:solidFill>
            <a:srgbClr val="FF00FF"/>
          </a:solidFill>
          <a:ln w="9525">
            <a:noFill/>
            <a:miter lim="800000"/>
            <a:headEnd/>
            <a:tailEnd/>
          </a:ln>
          <a:effectLst/>
        </p:spPr>
        <p:txBody>
          <a:bodyPr>
            <a:spAutoFit/>
          </a:bodyPr>
          <a:lstStyle/>
          <a:p>
            <a:pPr algn="ctr"/>
            <a:r>
              <a:rPr lang="en-US" b="1" dirty="0"/>
              <a:t>Lot Quality (Fraction Defective)</a:t>
            </a:r>
          </a:p>
        </p:txBody>
      </p:sp>
      <p:sp>
        <p:nvSpPr>
          <p:cNvPr id="32" name="Text Box 22"/>
          <p:cNvSpPr txBox="1">
            <a:spLocks noChangeArrowheads="1"/>
          </p:cNvSpPr>
          <p:nvPr/>
        </p:nvSpPr>
        <p:spPr bwMode="auto">
          <a:xfrm rot="16200000">
            <a:off x="-2633463" y="3457889"/>
            <a:ext cx="5688632" cy="302262"/>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OC Curve</a:t>
            </a:r>
            <a:endParaRPr lang="en-US" sz="1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tx1">
                    <a:lumMod val="75000"/>
                    <a:lumOff val="25000"/>
                  </a:schemeClr>
                </a:solidFill>
              </a:rPr>
              <a:t>OC </a:t>
            </a:r>
            <a:r>
              <a:rPr lang="en-IN" dirty="0">
                <a:solidFill>
                  <a:schemeClr val="tx1">
                    <a:lumMod val="75000"/>
                    <a:lumOff val="25000"/>
                  </a:schemeClr>
                </a:solidFill>
              </a:rPr>
              <a:t>C</a:t>
            </a:r>
            <a:r>
              <a:rPr lang="en-IN" dirty="0" smtClean="0">
                <a:solidFill>
                  <a:schemeClr val="tx1">
                    <a:lumMod val="75000"/>
                    <a:lumOff val="25000"/>
                  </a:schemeClr>
                </a:solidFill>
              </a:rPr>
              <a:t>urve Calculations</a:t>
            </a:r>
            <a:endParaRPr lang="en-IN" dirty="0">
              <a:solidFill>
                <a:schemeClr val="tx1">
                  <a:lumMod val="75000"/>
                  <a:lumOff val="25000"/>
                </a:schemeClr>
              </a:solidFill>
            </a:endParaRPr>
          </a:p>
        </p:txBody>
      </p:sp>
      <p:sp>
        <p:nvSpPr>
          <p:cNvPr id="3" name="Content Placeholder 2"/>
          <p:cNvSpPr>
            <a:spLocks noGrp="1"/>
          </p:cNvSpPr>
          <p:nvPr>
            <p:ph idx="1"/>
          </p:nvPr>
        </p:nvSpPr>
        <p:spPr/>
        <p:txBody>
          <a:bodyPr/>
          <a:lstStyle/>
          <a:p>
            <a:r>
              <a:rPr lang="en-IN" dirty="0"/>
              <a:t>The probability of observing exactly d defectives </a:t>
            </a:r>
            <a:r>
              <a:rPr lang="en-IN" dirty="0" smtClean="0"/>
              <a:t>is:</a:t>
            </a:r>
          </a:p>
          <a:p>
            <a:endParaRPr lang="en-IN" dirty="0"/>
          </a:p>
          <a:p>
            <a:r>
              <a:rPr lang="en-IN" dirty="0"/>
              <a:t>The probability of acceptance is simply the probability that d is less than or equal to </a:t>
            </a:r>
            <a:r>
              <a:rPr lang="en-IN" dirty="0" smtClean="0"/>
              <a:t>c:</a:t>
            </a:r>
          </a:p>
          <a:p>
            <a:endParaRPr lang="en-IN" dirty="0" smtClean="0"/>
          </a:p>
          <a:p>
            <a:endParaRPr lang="en-IN"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933700"/>
            <a:ext cx="39147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365104"/>
            <a:ext cx="35718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324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tx1">
                    <a:lumMod val="75000"/>
                    <a:lumOff val="25000"/>
                  </a:schemeClr>
                </a:solidFill>
              </a:rPr>
              <a:t>An example</a:t>
            </a:r>
            <a:endParaRPr lang="en-IN" dirty="0">
              <a:solidFill>
                <a:schemeClr val="tx1">
                  <a:lumMod val="75000"/>
                  <a:lumOff val="25000"/>
                </a:schemeClr>
              </a:solidFill>
            </a:endParaRPr>
          </a:p>
        </p:txBody>
      </p:sp>
      <p:sp>
        <p:nvSpPr>
          <p:cNvPr id="3" name="Content Placeholder 2"/>
          <p:cNvSpPr>
            <a:spLocks noGrp="1"/>
          </p:cNvSpPr>
          <p:nvPr>
            <p:ph idx="1"/>
          </p:nvPr>
        </p:nvSpPr>
        <p:spPr/>
        <p:txBody>
          <a:bodyPr/>
          <a:lstStyle/>
          <a:p>
            <a:endParaRPr lang="en-IN"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29" y="1628800"/>
            <a:ext cx="763284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857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tx1">
                    <a:lumMod val="75000"/>
                    <a:lumOff val="25000"/>
                  </a:schemeClr>
                </a:solidFill>
              </a:rPr>
              <a:t>Effect of n and c on OC curve</a:t>
            </a:r>
            <a:endParaRPr lang="en-IN" dirty="0">
              <a:solidFill>
                <a:schemeClr val="tx1">
                  <a:lumMod val="75000"/>
                  <a:lumOff val="25000"/>
                </a:schemeClr>
              </a:solidFill>
            </a:endParaRPr>
          </a:p>
        </p:txBody>
      </p:sp>
      <p:pic>
        <p:nvPicPr>
          <p:cNvPr id="15366" name="Picture 10"/>
          <p:cNvPicPr>
            <a:picLocks noGrp="1" noChangeAspect="1" noChangeArrowheads="1"/>
          </p:cNvPicPr>
          <p:nvPr>
            <p:ph idx="1"/>
          </p:nvPr>
        </p:nvPicPr>
        <p:blipFill>
          <a:blip r:embed="rId2" cstate="print"/>
          <a:stretch>
            <a:fillRect/>
          </a:stretch>
        </p:blipFill>
        <p:spPr>
          <a:xfrm>
            <a:off x="457200" y="2822798"/>
            <a:ext cx="8229600" cy="2431603"/>
          </a:xfrm>
          <a:solidFill>
            <a:srgbClr val="FF99FF"/>
          </a:solidFill>
          <a:ln w="28575">
            <a:solidFill>
              <a:schemeClr val="tx1"/>
            </a:solidFill>
          </a:ln>
        </p:spPr>
      </p:pic>
      <p:sp>
        <p:nvSpPr>
          <p:cNvPr id="11" name="Text Box 22"/>
          <p:cNvSpPr txBox="1">
            <a:spLocks noChangeArrowheads="1"/>
          </p:cNvSpPr>
          <p:nvPr/>
        </p:nvSpPr>
        <p:spPr bwMode="auto">
          <a:xfrm rot="16200000">
            <a:off x="-2633463" y="3457889"/>
            <a:ext cx="5688632" cy="302262"/>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OC Curve</a:t>
            </a:r>
            <a:endParaRPr lang="en-US" sz="1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7"/>
          <p:cNvSpPr>
            <a:spLocks noGrp="1" noChangeArrowheads="1"/>
          </p:cNvSpPr>
          <p:nvPr>
            <p:ph type="title"/>
          </p:nvPr>
        </p:nvSpPr>
        <p:spPr>
          <a:xfrm>
            <a:off x="518864" y="692696"/>
            <a:ext cx="8229600" cy="1224136"/>
          </a:xfrm>
          <a:noFill/>
          <a:ln w="28575">
            <a:solidFill>
              <a:schemeClr val="tx1"/>
            </a:solidFill>
          </a:ln>
        </p:spPr>
        <p:txBody>
          <a:bodyPr>
            <a:noAutofit/>
          </a:bodyPr>
          <a:lstStyle/>
          <a:p>
            <a:pPr eaLnBrk="1" hangingPunct="1"/>
            <a:r>
              <a:rPr lang="en-US" sz="4000" b="1" dirty="0" smtClean="0">
                <a:solidFill>
                  <a:schemeClr val="tx1">
                    <a:lumMod val="75000"/>
                    <a:lumOff val="25000"/>
                  </a:schemeClr>
                </a:solidFill>
              </a:rPr>
              <a:t>Other Aspects of OC Curve Behavior</a:t>
            </a:r>
          </a:p>
        </p:txBody>
      </p:sp>
      <p:pic>
        <p:nvPicPr>
          <p:cNvPr id="18438" name="Picture 9"/>
          <p:cNvPicPr>
            <a:picLocks noGrp="1" noChangeAspect="1" noChangeArrowheads="1"/>
          </p:cNvPicPr>
          <p:nvPr>
            <p:ph idx="1"/>
          </p:nvPr>
        </p:nvPicPr>
        <p:blipFill>
          <a:blip r:embed="rId2" cstate="print"/>
          <a:stretch>
            <a:fillRect/>
          </a:stretch>
        </p:blipFill>
        <p:spPr>
          <a:xfrm>
            <a:off x="457200" y="2149839"/>
            <a:ext cx="8229600" cy="3777521"/>
          </a:xfrm>
          <a:solidFill>
            <a:schemeClr val="accent3">
              <a:lumMod val="60000"/>
              <a:lumOff val="40000"/>
            </a:schemeClr>
          </a:solidFill>
          <a:ln w="28575">
            <a:solidFill>
              <a:schemeClr val="tx1"/>
            </a:solidFill>
          </a:ln>
        </p:spPr>
      </p:pic>
      <p:sp>
        <p:nvSpPr>
          <p:cNvPr id="9" name="Text Box 22"/>
          <p:cNvSpPr txBox="1">
            <a:spLocks noChangeArrowheads="1"/>
          </p:cNvSpPr>
          <p:nvPr/>
        </p:nvSpPr>
        <p:spPr bwMode="auto">
          <a:xfrm rot="16200000">
            <a:off x="-2633463" y="3457889"/>
            <a:ext cx="5688632" cy="302262"/>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OC Curve</a:t>
            </a:r>
            <a:endParaRPr lang="en-US" sz="1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IN" sz="2800" b="1" dirty="0" smtClean="0">
                <a:solidFill>
                  <a:schemeClr val="tx1">
                    <a:lumMod val="75000"/>
                    <a:lumOff val="25000"/>
                  </a:schemeClr>
                </a:solidFill>
              </a:rPr>
              <a:t>ACCEPTANCE SAMPLING</a:t>
            </a:r>
            <a:endParaRPr lang="en-IN" sz="2800" b="1" dirty="0">
              <a:solidFill>
                <a:schemeClr val="tx1">
                  <a:lumMod val="75000"/>
                  <a:lumOff val="25000"/>
                </a:schemeClr>
              </a:solidFill>
            </a:endParaRPr>
          </a:p>
        </p:txBody>
      </p:sp>
      <p:sp>
        <p:nvSpPr>
          <p:cNvPr id="2" name="Content Placeholder 1"/>
          <p:cNvSpPr>
            <a:spLocks noGrp="1"/>
          </p:cNvSpPr>
          <p:nvPr>
            <p:ph idx="1"/>
          </p:nvPr>
        </p:nvSpPr>
        <p:spPr/>
        <p:txBody>
          <a:bodyPr>
            <a:normAutofit fontScale="92500" lnSpcReduction="10000"/>
          </a:bodyPr>
          <a:lstStyle/>
          <a:p>
            <a:pPr marL="0" lvl="0" indent="0">
              <a:buClrTx/>
              <a:buSzTx/>
              <a:defRPr/>
            </a:pPr>
            <a:r>
              <a:rPr lang="en-US" b="1" dirty="0"/>
              <a:t>Acceptance sampling is a method used to </a:t>
            </a:r>
            <a:r>
              <a:rPr lang="en-US" b="1" dirty="0">
                <a:solidFill>
                  <a:srgbClr val="3333FF"/>
                </a:solidFill>
              </a:rPr>
              <a:t>accept</a:t>
            </a:r>
            <a:r>
              <a:rPr lang="en-US" b="1" dirty="0"/>
              <a:t> or </a:t>
            </a:r>
            <a:r>
              <a:rPr lang="en-US" b="1" dirty="0" smtClean="0">
                <a:solidFill>
                  <a:srgbClr val="3333FF"/>
                </a:solidFill>
              </a:rPr>
              <a:t>reject</a:t>
            </a:r>
            <a:r>
              <a:rPr lang="en-US" b="1" dirty="0" smtClean="0"/>
              <a:t> product </a:t>
            </a:r>
            <a:r>
              <a:rPr lang="en-US" b="1" dirty="0">
                <a:solidFill>
                  <a:srgbClr val="3333FF"/>
                </a:solidFill>
              </a:rPr>
              <a:t>lots</a:t>
            </a:r>
            <a:r>
              <a:rPr lang="en-US" b="1" dirty="0"/>
              <a:t> based on a </a:t>
            </a:r>
            <a:r>
              <a:rPr lang="en-US" b="1" dirty="0">
                <a:solidFill>
                  <a:srgbClr val="3333FF"/>
                </a:solidFill>
              </a:rPr>
              <a:t>random sample </a:t>
            </a:r>
            <a:r>
              <a:rPr lang="en-US" b="1" dirty="0"/>
              <a:t>of the 	product.</a:t>
            </a:r>
          </a:p>
          <a:p>
            <a:pPr marL="0" lvl="0" indent="0" algn="just">
              <a:buClrTx/>
              <a:buSzTx/>
              <a:defRPr/>
            </a:pPr>
            <a:endParaRPr lang="en-US" sz="800" b="1" dirty="0"/>
          </a:p>
          <a:p>
            <a:pPr marL="0" lvl="0" indent="0">
              <a:buClrTx/>
              <a:buSzTx/>
              <a:defRPr/>
            </a:pPr>
            <a:r>
              <a:rPr lang="en-US" sz="2000" b="1" dirty="0"/>
              <a:t>The </a:t>
            </a:r>
            <a:r>
              <a:rPr lang="en-US" b="1" dirty="0">
                <a:solidFill>
                  <a:srgbClr val="3333FF"/>
                </a:solidFill>
              </a:rPr>
              <a:t>purpose</a:t>
            </a:r>
            <a:r>
              <a:rPr lang="en-US" b="1" dirty="0"/>
              <a:t> of acceptance sampling is </a:t>
            </a:r>
            <a:r>
              <a:rPr lang="en-US" b="1" dirty="0">
                <a:solidFill>
                  <a:srgbClr val="3333FF"/>
                </a:solidFill>
              </a:rPr>
              <a:t>to sentence 	lots</a:t>
            </a:r>
            <a:r>
              <a:rPr lang="en-US" b="1" dirty="0"/>
              <a:t> </a:t>
            </a:r>
            <a:r>
              <a:rPr lang="en-US" b="1" dirty="0" smtClean="0"/>
              <a:t>(</a:t>
            </a:r>
            <a:r>
              <a:rPr lang="en-US" b="1" dirty="0"/>
              <a:t>accept or reject)  (also known as </a:t>
            </a:r>
            <a:r>
              <a:rPr lang="en-US" b="1" dirty="0">
                <a:solidFill>
                  <a:srgbClr val="3333FF"/>
                </a:solidFill>
              </a:rPr>
              <a:t>lot </a:t>
            </a:r>
            <a:r>
              <a:rPr lang="en-US" b="1" dirty="0" smtClean="0">
                <a:solidFill>
                  <a:srgbClr val="3333FF"/>
                </a:solidFill>
              </a:rPr>
              <a:t>disposition</a:t>
            </a:r>
            <a:r>
              <a:rPr lang="en-US" b="1" dirty="0"/>
              <a:t>) rather than to </a:t>
            </a:r>
            <a:r>
              <a:rPr lang="en-US" b="1" dirty="0">
                <a:solidFill>
                  <a:srgbClr val="3333FF"/>
                </a:solidFill>
              </a:rPr>
              <a:t>estimate</a:t>
            </a:r>
            <a:r>
              <a:rPr lang="en-US" b="1" dirty="0"/>
              <a:t> the </a:t>
            </a:r>
            <a:r>
              <a:rPr lang="en-US" b="1" dirty="0">
                <a:solidFill>
                  <a:srgbClr val="3333FF"/>
                </a:solidFill>
              </a:rPr>
              <a:t>quality </a:t>
            </a:r>
            <a:r>
              <a:rPr lang="en-US" b="1" dirty="0"/>
              <a:t>of </a:t>
            </a:r>
            <a:r>
              <a:rPr lang="en-US" b="1" dirty="0" smtClean="0"/>
              <a:t>a lot</a:t>
            </a:r>
            <a:r>
              <a:rPr lang="en-US" b="1" dirty="0"/>
              <a:t>.</a:t>
            </a:r>
          </a:p>
          <a:p>
            <a:pPr marL="0" lvl="0" indent="0" algn="just">
              <a:buClrTx/>
              <a:buSzTx/>
              <a:defRPr/>
            </a:pPr>
            <a:endParaRPr lang="en-US" sz="800" b="1" dirty="0"/>
          </a:p>
          <a:p>
            <a:pPr marL="0" lvl="0" indent="0">
              <a:buClrTx/>
              <a:buSzTx/>
              <a:defRPr/>
            </a:pPr>
            <a:r>
              <a:rPr lang="en-US" b="1" dirty="0"/>
              <a:t>Acceptance sampling plans </a:t>
            </a:r>
            <a:r>
              <a:rPr lang="en-US" b="1" dirty="0">
                <a:solidFill>
                  <a:srgbClr val="3333FF"/>
                </a:solidFill>
              </a:rPr>
              <a:t>do not improve </a:t>
            </a:r>
            <a:r>
              <a:rPr lang="en-US" b="1" dirty="0" smtClean="0">
                <a:solidFill>
                  <a:srgbClr val="3333FF"/>
                </a:solidFill>
              </a:rPr>
              <a:t>quality, </a:t>
            </a:r>
            <a:r>
              <a:rPr lang="en-US" b="1" dirty="0" smtClean="0">
                <a:solidFill>
                  <a:srgbClr val="FF0000"/>
                </a:solidFill>
              </a:rPr>
              <a:t>directly</a:t>
            </a:r>
            <a:r>
              <a:rPr lang="en-US" b="1" dirty="0">
                <a:solidFill>
                  <a:srgbClr val="FF0000"/>
                </a:solidFill>
              </a:rPr>
              <a:t>. </a:t>
            </a:r>
            <a:r>
              <a:rPr lang="en-US" sz="800" b="1" dirty="0"/>
              <a:t>	</a:t>
            </a:r>
          </a:p>
          <a:p>
            <a:pPr marL="0" lvl="0" indent="0" algn="just">
              <a:buClrTx/>
              <a:buSzTx/>
              <a:defRPr/>
            </a:pPr>
            <a:endParaRPr lang="en-US" sz="800" b="1" dirty="0"/>
          </a:p>
          <a:p>
            <a:pPr marL="0" lvl="0" indent="0">
              <a:buClrTx/>
              <a:buSzTx/>
              <a:defRPr/>
            </a:pPr>
            <a:r>
              <a:rPr lang="en-US" b="1" dirty="0"/>
              <a:t>The nature of sampling is such that acceptance </a:t>
            </a:r>
            <a:r>
              <a:rPr lang="en-US" b="1" dirty="0" smtClean="0"/>
              <a:t>sampling </a:t>
            </a:r>
            <a:r>
              <a:rPr lang="en-US" b="1" dirty="0" smtClean="0">
                <a:solidFill>
                  <a:srgbClr val="3333FF"/>
                </a:solidFill>
              </a:rPr>
              <a:t>will </a:t>
            </a:r>
            <a:r>
              <a:rPr lang="en-US" b="1" dirty="0">
                <a:solidFill>
                  <a:srgbClr val="3333FF"/>
                </a:solidFill>
              </a:rPr>
              <a:t>accept some lots </a:t>
            </a:r>
            <a:r>
              <a:rPr lang="en-US" b="1" dirty="0"/>
              <a:t>and </a:t>
            </a:r>
            <a:r>
              <a:rPr lang="en-US" b="1" dirty="0">
                <a:solidFill>
                  <a:srgbClr val="3333FF"/>
                </a:solidFill>
              </a:rPr>
              <a:t>reject </a:t>
            </a:r>
            <a:r>
              <a:rPr lang="en-US" b="1" dirty="0" smtClean="0">
                <a:solidFill>
                  <a:srgbClr val="3333FF"/>
                </a:solidFill>
              </a:rPr>
              <a:t>others </a:t>
            </a:r>
            <a:r>
              <a:rPr lang="en-US" b="1" dirty="0"/>
              <a:t>even </a:t>
            </a:r>
            <a:r>
              <a:rPr lang="en-US" b="1" dirty="0" smtClean="0"/>
              <a:t>though </a:t>
            </a:r>
            <a:r>
              <a:rPr lang="en-US" b="1" dirty="0"/>
              <a:t>they are of the </a:t>
            </a:r>
            <a:r>
              <a:rPr lang="en-US" b="1" dirty="0" smtClean="0">
                <a:solidFill>
                  <a:srgbClr val="3333FF"/>
                </a:solidFill>
              </a:rPr>
              <a:t>same quality</a:t>
            </a:r>
            <a:r>
              <a:rPr lang="en-US" b="1" dirty="0">
                <a:solidFill>
                  <a:srgbClr val="3333FF"/>
                </a:solidFill>
              </a:rPr>
              <a:t>.</a:t>
            </a:r>
          </a:p>
          <a:p>
            <a:pPr marL="0" lvl="0" indent="0" algn="just">
              <a:buClrTx/>
              <a:buSzTx/>
              <a:defRPr/>
            </a:pPr>
            <a:endParaRPr lang="en-US" sz="800" b="1" dirty="0"/>
          </a:p>
          <a:p>
            <a:pPr marL="0" lvl="0" indent="0" algn="just">
              <a:buClrTx/>
              <a:buSzTx/>
              <a:defRPr/>
            </a:pPr>
            <a:r>
              <a:rPr lang="en-US" b="1" dirty="0"/>
              <a:t>The most effective use of acceptance sampling is as </a:t>
            </a:r>
            <a:r>
              <a:rPr lang="en-US" b="1" dirty="0" smtClean="0">
                <a:solidFill>
                  <a:srgbClr val="3333FF"/>
                </a:solidFill>
              </a:rPr>
              <a:t>an </a:t>
            </a:r>
            <a:r>
              <a:rPr lang="en-US" b="1" dirty="0">
                <a:solidFill>
                  <a:srgbClr val="3333FF"/>
                </a:solidFill>
              </a:rPr>
              <a:t>auditing tool </a:t>
            </a:r>
            <a:r>
              <a:rPr lang="en-US" b="1" dirty="0"/>
              <a:t>to help ensure that the output </a:t>
            </a:r>
            <a:r>
              <a:rPr lang="en-US" b="1" dirty="0" smtClean="0"/>
              <a:t>of a process </a:t>
            </a:r>
            <a:r>
              <a:rPr lang="en-US" b="1" dirty="0"/>
              <a:t>meets requirements.</a:t>
            </a:r>
            <a:endParaRPr lang="en-US" dirty="0">
              <a:solidFill>
                <a:schemeClr val="tx1">
                  <a:tint val="75000"/>
                </a:schemeClr>
              </a:solidFill>
            </a:endParaRPr>
          </a:p>
          <a:p>
            <a:endParaRPr lang="en-IN" dirty="0"/>
          </a:p>
        </p:txBody>
      </p:sp>
      <p:sp>
        <p:nvSpPr>
          <p:cNvPr id="10" name="Text Box 22"/>
          <p:cNvSpPr txBox="1">
            <a:spLocks noChangeArrowheads="1"/>
          </p:cNvSpPr>
          <p:nvPr/>
        </p:nvSpPr>
        <p:spPr bwMode="auto">
          <a:xfrm rot="16200000">
            <a:off x="-2541953" y="3322658"/>
            <a:ext cx="5544618"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General Introduction</a:t>
            </a:r>
            <a:endParaRPr lang="en-US" sz="1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528782" y="620688"/>
            <a:ext cx="5829300" cy="792088"/>
          </a:xfrm>
          <a:prstGeom prst="rect">
            <a:avLst/>
          </a:prstGeom>
          <a:noFill/>
          <a:ln w="28575">
            <a:solidFill>
              <a:schemeClr val="tx1"/>
            </a:solidFill>
          </a:ln>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1"/>
                </a:solidFill>
                <a:effectLst/>
                <a:uLnTx/>
                <a:uFillTx/>
                <a:latin typeface="+mj-lt"/>
                <a:ea typeface="+mj-ea"/>
                <a:cs typeface="+mj-cs"/>
              </a:rPr>
              <a:t>RECTIFYING INSPECTION</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 Box 22"/>
          <p:cNvSpPr txBox="1">
            <a:spLocks noChangeArrowheads="1"/>
          </p:cNvSpPr>
          <p:nvPr/>
        </p:nvSpPr>
        <p:spPr bwMode="auto">
          <a:xfrm rot="16200000">
            <a:off x="-2633463" y="3457889"/>
            <a:ext cx="5688632" cy="302262"/>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Rectifying Inspection</a:t>
            </a:r>
            <a:endParaRPr lang="en-US" sz="1200" b="1" dirty="0"/>
          </a:p>
        </p:txBody>
      </p:sp>
      <p:pic>
        <p:nvPicPr>
          <p:cNvPr id="10" name="Picture 12"/>
          <p:cNvPicPr>
            <a:picLocks noChangeAspect="1" noChangeArrowheads="1"/>
          </p:cNvPicPr>
          <p:nvPr/>
        </p:nvPicPr>
        <p:blipFill>
          <a:blip r:embed="rId4" cstate="print"/>
          <a:srcRect/>
          <a:stretch>
            <a:fillRect/>
          </a:stretch>
        </p:blipFill>
        <p:spPr>
          <a:xfrm>
            <a:off x="917575" y="3573016"/>
            <a:ext cx="7086600" cy="2695575"/>
          </a:xfrm>
          <a:prstGeom prst="rect">
            <a:avLst/>
          </a:prstGeom>
          <a:noFill/>
          <a:ln w="28575">
            <a:solidFill>
              <a:schemeClr val="tx1"/>
            </a:solidFill>
          </a:ln>
        </p:spPr>
      </p:pic>
      <p:sp>
        <p:nvSpPr>
          <p:cNvPr id="4" name="Rectangle 3"/>
          <p:cNvSpPr txBox="1">
            <a:spLocks noChangeArrowheads="1"/>
          </p:cNvSpPr>
          <p:nvPr/>
        </p:nvSpPr>
        <p:spPr>
          <a:xfrm>
            <a:off x="514350" y="1484784"/>
            <a:ext cx="8201054" cy="1944216"/>
          </a:xfrm>
          <a:prstGeom prst="rect">
            <a:avLst/>
          </a:prstGeom>
          <a:noFill/>
          <a:ln w="28575">
            <a:solidFill>
              <a:schemeClr val="tx1"/>
            </a:solidFill>
          </a:ln>
        </p:spPr>
        <p:txBody>
          <a:bodyPr vert="horz" lIns="91440" tIns="45720" rIns="91440" bIns="45720" rtlCol="0">
            <a:noAutofit/>
          </a:bodyPr>
          <a:lstStyle/>
          <a:p>
            <a:r>
              <a:rPr lang="en-US" sz="2400" b="1" dirty="0" smtClean="0">
                <a:solidFill>
                  <a:srgbClr val="3333FF"/>
                </a:solidFill>
              </a:rPr>
              <a:t>RECTIFYING INSPECTION </a:t>
            </a:r>
          </a:p>
          <a:p>
            <a:r>
              <a:rPr lang="en-US" b="1" dirty="0" smtClean="0"/>
              <a:t>	The rectifying inspection refers to the inspection programs when </a:t>
            </a:r>
            <a:r>
              <a:rPr lang="en-US" b="1" dirty="0" smtClean="0">
                <a:solidFill>
                  <a:srgbClr val="C00000"/>
                </a:solidFill>
              </a:rPr>
              <a:t>100% inspection or screening  </a:t>
            </a:r>
            <a:r>
              <a:rPr lang="en-US" b="1" dirty="0" smtClean="0"/>
              <a:t>of </a:t>
            </a:r>
            <a:r>
              <a:rPr lang="en-US" b="1" dirty="0" smtClean="0">
                <a:solidFill>
                  <a:srgbClr val="C00000"/>
                </a:solidFill>
              </a:rPr>
              <a:t>rejected lots </a:t>
            </a:r>
            <a:r>
              <a:rPr lang="en-US" b="1" dirty="0" smtClean="0"/>
              <a:t>(with all discovered defective items  are either </a:t>
            </a:r>
            <a:r>
              <a:rPr lang="en-US" b="1" dirty="0" smtClean="0">
                <a:solidFill>
                  <a:srgbClr val="C00000"/>
                </a:solidFill>
              </a:rPr>
              <a:t>removed</a:t>
            </a:r>
            <a:r>
              <a:rPr lang="en-US" b="1" dirty="0" smtClean="0"/>
              <a:t> or </a:t>
            </a:r>
            <a:r>
              <a:rPr lang="en-US" b="1" dirty="0" smtClean="0">
                <a:solidFill>
                  <a:srgbClr val="C00000"/>
                </a:solidFill>
              </a:rPr>
              <a:t>replaced</a:t>
            </a:r>
            <a:r>
              <a:rPr lang="en-US" b="1" dirty="0" smtClean="0"/>
              <a:t> with known good items). Consequently, average fraction defective in the stream of outgoing lots is lower than the fraction defective in the  incoming lots. </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0">
            <a:hlinkClick r:id="" action="ppaction://ole?verb=0"/>
          </p:cNvPr>
          <p:cNvGraphicFramePr>
            <a:graphicFrameLocks/>
          </p:cNvGraphicFramePr>
          <p:nvPr>
            <p:extLst>
              <p:ext uri="{D42A27DB-BD31-4B8C-83A1-F6EECF244321}">
                <p14:modId xmlns:p14="http://schemas.microsoft.com/office/powerpoint/2010/main" val="2600194503"/>
              </p:ext>
            </p:extLst>
          </p:nvPr>
        </p:nvGraphicFramePr>
        <p:xfrm>
          <a:off x="2339752" y="3150231"/>
          <a:ext cx="3811588" cy="917575"/>
        </p:xfrm>
        <a:graphic>
          <a:graphicData uri="http://schemas.openxmlformats.org/presentationml/2006/ole">
            <mc:AlternateContent xmlns:mc="http://schemas.openxmlformats.org/markup-compatibility/2006">
              <mc:Choice xmlns:v="urn:schemas-microsoft-com:vml" Requires="v">
                <p:oleObj spid="_x0000_s49178" name="Equation" r:id="rId4" imgW="3809880" imgH="915840" progId="Equation.2">
                  <p:embed/>
                </p:oleObj>
              </mc:Choice>
              <mc:Fallback>
                <p:oleObj name="Equation" r:id="rId4" imgW="3809880" imgH="915840" progId="Equation.2">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150231"/>
                        <a:ext cx="3811588" cy="9175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5"/>
          <p:cNvSpPr>
            <a:spLocks noChangeArrowheads="1"/>
          </p:cNvSpPr>
          <p:nvPr/>
        </p:nvSpPr>
        <p:spPr bwMode="auto">
          <a:xfrm>
            <a:off x="2114884" y="4293096"/>
            <a:ext cx="4545348" cy="1567096"/>
          </a:xfrm>
          <a:prstGeom prst="rect">
            <a:avLst/>
          </a:prstGeom>
          <a:noFill/>
          <a:ln w="28575">
            <a:solidFill>
              <a:schemeClr val="tx1"/>
            </a:solidFill>
            <a:miter lim="800000"/>
            <a:headEnd/>
            <a:tailEnd/>
          </a:ln>
          <a:effectLst/>
        </p:spPr>
        <p:txBody>
          <a:bodyPr wrap="none" lIns="90488" tIns="44450" rIns="90488" bIns="44450">
            <a:spAutoFit/>
          </a:bodyPr>
          <a:lstStyle/>
          <a:p>
            <a:pPr defTabSz="457200" eaLnBrk="0" hangingPunct="0"/>
            <a:r>
              <a:rPr lang="en-US" sz="2400" b="1" dirty="0">
                <a:solidFill>
                  <a:schemeClr val="tx2"/>
                </a:solidFill>
                <a:latin typeface="Times New Roman" charset="0"/>
              </a:rPr>
              <a:t>Pac = Probability of accepting lot</a:t>
            </a:r>
          </a:p>
          <a:p>
            <a:pPr defTabSz="457200" eaLnBrk="0" hangingPunct="0"/>
            <a:r>
              <a:rPr lang="en-US" sz="2400" b="1" dirty="0" smtClean="0">
                <a:solidFill>
                  <a:schemeClr val="tx2"/>
                </a:solidFill>
                <a:latin typeface="Times New Roman" charset="0"/>
              </a:rPr>
              <a:t>   p</a:t>
            </a:r>
            <a:r>
              <a:rPr lang="en-US" sz="2400" b="1" dirty="0">
                <a:solidFill>
                  <a:schemeClr val="tx2"/>
                </a:solidFill>
                <a:latin typeface="Times New Roman" charset="0"/>
              </a:rPr>
              <a:t>	</a:t>
            </a:r>
            <a:r>
              <a:rPr lang="en-US" sz="2400" b="1" dirty="0" smtClean="0">
                <a:solidFill>
                  <a:schemeClr val="tx2"/>
                </a:solidFill>
                <a:latin typeface="Times New Roman" charset="0"/>
              </a:rPr>
              <a:t> = </a:t>
            </a:r>
            <a:r>
              <a:rPr lang="en-US" sz="2400" b="1" dirty="0">
                <a:solidFill>
                  <a:schemeClr val="tx2"/>
                </a:solidFill>
                <a:latin typeface="Times New Roman" charset="0"/>
              </a:rPr>
              <a:t>Fraction defective</a:t>
            </a:r>
          </a:p>
          <a:p>
            <a:pPr defTabSz="457200" eaLnBrk="0" hangingPunct="0"/>
            <a:r>
              <a:rPr lang="en-US" sz="2400" b="1" dirty="0" smtClean="0">
                <a:solidFill>
                  <a:schemeClr val="tx2"/>
                </a:solidFill>
                <a:latin typeface="Times New Roman" charset="0"/>
              </a:rPr>
              <a:t>  N  = </a:t>
            </a:r>
            <a:r>
              <a:rPr lang="en-US" sz="2400" b="1" dirty="0">
                <a:solidFill>
                  <a:schemeClr val="tx2"/>
                </a:solidFill>
                <a:latin typeface="Times New Roman" charset="0"/>
              </a:rPr>
              <a:t>Lot size</a:t>
            </a:r>
          </a:p>
          <a:p>
            <a:pPr defTabSz="457200" eaLnBrk="0" hangingPunct="0"/>
            <a:r>
              <a:rPr lang="en-US" sz="2400" b="1" dirty="0" smtClean="0">
                <a:solidFill>
                  <a:schemeClr val="tx2"/>
                </a:solidFill>
                <a:latin typeface="Times New Roman" charset="0"/>
              </a:rPr>
              <a:t>   n</a:t>
            </a:r>
            <a:r>
              <a:rPr lang="en-US" sz="2400" b="1" dirty="0">
                <a:solidFill>
                  <a:schemeClr val="tx2"/>
                </a:solidFill>
                <a:latin typeface="Times New Roman" charset="0"/>
              </a:rPr>
              <a:t>	</a:t>
            </a:r>
            <a:r>
              <a:rPr lang="en-US" sz="2400" b="1" dirty="0" smtClean="0">
                <a:solidFill>
                  <a:schemeClr val="tx2"/>
                </a:solidFill>
                <a:latin typeface="Times New Roman" charset="0"/>
              </a:rPr>
              <a:t> = </a:t>
            </a:r>
            <a:r>
              <a:rPr lang="en-US" sz="2400" b="1" dirty="0">
                <a:solidFill>
                  <a:schemeClr val="tx2"/>
                </a:solidFill>
                <a:latin typeface="Times New Roman" charset="0"/>
              </a:rPr>
              <a:t>Sample size	</a:t>
            </a:r>
          </a:p>
        </p:txBody>
      </p:sp>
      <p:sp>
        <p:nvSpPr>
          <p:cNvPr id="10" name="Text Box 22"/>
          <p:cNvSpPr txBox="1">
            <a:spLocks noChangeArrowheads="1"/>
          </p:cNvSpPr>
          <p:nvPr/>
        </p:nvSpPr>
        <p:spPr bwMode="auto">
          <a:xfrm rot="16200000">
            <a:off x="-2633463" y="3466673"/>
            <a:ext cx="5688632" cy="284693"/>
          </a:xfrm>
          <a:prstGeom prst="rect">
            <a:avLst/>
          </a:prstGeom>
          <a:blipFill>
            <a:blip r:embed="rId6"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AOQ</a:t>
            </a:r>
            <a:endParaRPr lang="en-US" sz="1200" b="1" dirty="0"/>
          </a:p>
        </p:txBody>
      </p:sp>
      <p:sp>
        <p:nvSpPr>
          <p:cNvPr id="11" name="Rectangle 2055"/>
          <p:cNvSpPr>
            <a:spLocks noChangeArrowheads="1"/>
          </p:cNvSpPr>
          <p:nvPr/>
        </p:nvSpPr>
        <p:spPr bwMode="auto">
          <a:xfrm>
            <a:off x="1747680" y="620688"/>
            <a:ext cx="6856768" cy="582211"/>
          </a:xfrm>
          <a:prstGeom prst="rect">
            <a:avLst/>
          </a:prstGeom>
          <a:noFill/>
          <a:ln w="28575">
            <a:solidFill>
              <a:schemeClr val="tx1"/>
            </a:solidFill>
            <a:miter lim="800000"/>
            <a:headEnd/>
            <a:tailEnd/>
          </a:ln>
          <a:effectLst/>
        </p:spPr>
        <p:txBody>
          <a:bodyPr wrap="square" lIns="90488" tIns="44450" rIns="90488" bIns="44450">
            <a:spAutoFit/>
          </a:bodyPr>
          <a:lstStyle/>
          <a:p>
            <a:pPr eaLnBrk="0" hangingPunct="0"/>
            <a:r>
              <a:rPr lang="en-US" sz="3200" b="1" dirty="0" smtClean="0">
                <a:solidFill>
                  <a:schemeClr val="tx1">
                    <a:lumMod val="75000"/>
                    <a:lumOff val="25000"/>
                  </a:schemeClr>
                </a:solidFill>
              </a:rPr>
              <a:t>Average</a:t>
            </a:r>
            <a:r>
              <a:rPr lang="en-US" sz="3200" b="1" dirty="0" smtClean="0"/>
              <a:t> </a:t>
            </a:r>
            <a:r>
              <a:rPr lang="en-US" sz="3200" b="1" dirty="0" smtClean="0">
                <a:solidFill>
                  <a:schemeClr val="tx1">
                    <a:lumMod val="75000"/>
                    <a:lumOff val="25000"/>
                  </a:schemeClr>
                </a:solidFill>
              </a:rPr>
              <a:t>Outgoing Quality (AOQ</a:t>
            </a:r>
            <a:r>
              <a:rPr lang="en-US" sz="3200" b="1" dirty="0" smtClean="0"/>
              <a:t>)</a:t>
            </a:r>
            <a:endParaRPr lang="en-US" sz="3200" dirty="0"/>
          </a:p>
        </p:txBody>
      </p:sp>
      <p:sp>
        <p:nvSpPr>
          <p:cNvPr id="4" name="Rectangle 3"/>
          <p:cNvSpPr txBox="1">
            <a:spLocks noChangeArrowheads="1"/>
          </p:cNvSpPr>
          <p:nvPr/>
        </p:nvSpPr>
        <p:spPr>
          <a:xfrm>
            <a:off x="514350" y="1340768"/>
            <a:ext cx="8378130" cy="5112568"/>
          </a:xfrm>
          <a:prstGeom prst="rect">
            <a:avLst/>
          </a:prstGeom>
          <a:noFill/>
          <a:ln w="28575">
            <a:solidFill>
              <a:schemeClr val="tx1"/>
            </a:solidFill>
          </a:ln>
        </p:spPr>
        <p:txBody>
          <a:bodyPr vert="horz" lIns="91440" tIns="45720" rIns="91440" bIns="45720" rtlCol="0">
            <a:noAutofit/>
          </a:bodyPr>
          <a:lstStyle/>
          <a:p>
            <a:endParaRPr lang="en-US" sz="800" dirty="0" smtClean="0"/>
          </a:p>
          <a:p>
            <a:endParaRPr lang="en-US" sz="2800" b="1" dirty="0" smtClean="0">
              <a:solidFill>
                <a:srgbClr val="3333FF"/>
              </a:solidFill>
            </a:endParaRPr>
          </a:p>
          <a:p>
            <a:r>
              <a:rPr lang="en-US" sz="2800" b="1" dirty="0" smtClean="0">
                <a:solidFill>
                  <a:srgbClr val="3333FF"/>
                </a:solidFill>
              </a:rPr>
              <a:t>Average of inspected lots (100%) </a:t>
            </a:r>
            <a:r>
              <a:rPr lang="en-US" sz="2800" b="1" dirty="0" smtClean="0"/>
              <a:t>and</a:t>
            </a:r>
            <a:r>
              <a:rPr lang="en-US" sz="2800" b="1" dirty="0" smtClean="0">
                <a:solidFill>
                  <a:srgbClr val="3333FF"/>
                </a:solidFill>
              </a:rPr>
              <a:t> uninspected lots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2"/>
          <p:cNvSpPr txBox="1">
            <a:spLocks noChangeArrowheads="1"/>
          </p:cNvSpPr>
          <p:nvPr/>
        </p:nvSpPr>
        <p:spPr bwMode="auto">
          <a:xfrm rot="16200000">
            <a:off x="-2633463" y="3457889"/>
            <a:ext cx="5688632" cy="302262"/>
          </a:xfrm>
          <a:prstGeom prst="rect">
            <a:avLst/>
          </a:prstGeom>
          <a:blipFill>
            <a:blip r:embed="rId4"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AOQL</a:t>
            </a:r>
            <a:endParaRPr lang="en-US" sz="1200" b="1" dirty="0"/>
          </a:p>
        </p:txBody>
      </p:sp>
      <p:grpSp>
        <p:nvGrpSpPr>
          <p:cNvPr id="26" name="Group 25"/>
          <p:cNvGrpSpPr/>
          <p:nvPr/>
        </p:nvGrpSpPr>
        <p:grpSpPr>
          <a:xfrm>
            <a:off x="514350" y="692696"/>
            <a:ext cx="8413765" cy="5688632"/>
            <a:chOff x="514350" y="764704"/>
            <a:chExt cx="8413765" cy="5688632"/>
          </a:xfrm>
        </p:grpSpPr>
        <p:sp>
          <p:nvSpPr>
            <p:cNvPr id="4" name="Rectangle 3"/>
            <p:cNvSpPr txBox="1">
              <a:spLocks noChangeArrowheads="1"/>
            </p:cNvSpPr>
            <p:nvPr/>
          </p:nvSpPr>
          <p:spPr>
            <a:xfrm>
              <a:off x="514350" y="764704"/>
              <a:ext cx="8201054" cy="5688632"/>
            </a:xfrm>
            <a:prstGeom prst="rect">
              <a:avLst/>
            </a:prstGeom>
            <a:noFill/>
          </p:spPr>
          <p:txBody>
            <a:bodyPr vert="horz" lIns="91440" tIns="45720" rIns="91440" bIns="45720" rtlCol="0">
              <a:noAutofit/>
            </a:bodyPr>
            <a:lstStyle/>
            <a:p>
              <a:endParaRPr lang="en-US" sz="2800" dirty="0" smtClean="0"/>
            </a:p>
          </p:txBody>
        </p:sp>
        <p:grpSp>
          <p:nvGrpSpPr>
            <p:cNvPr id="2" name="Group 2061"/>
            <p:cNvGrpSpPr>
              <a:grpSpLocks/>
            </p:cNvGrpSpPr>
            <p:nvPr/>
          </p:nvGrpSpPr>
          <p:grpSpPr bwMode="auto">
            <a:xfrm>
              <a:off x="996097" y="1634237"/>
              <a:ext cx="7104300" cy="4531067"/>
              <a:chOff x="781" y="1008"/>
              <a:chExt cx="4900" cy="2544"/>
            </a:xfrm>
          </p:grpSpPr>
          <p:graphicFrame>
            <p:nvGraphicFramePr>
              <p:cNvPr id="9" name="Object 3072"/>
              <p:cNvGraphicFramePr>
                <a:graphicFrameLocks/>
              </p:cNvGraphicFramePr>
              <p:nvPr>
                <p:extLst>
                  <p:ext uri="{D42A27DB-BD31-4B8C-83A1-F6EECF244321}">
                    <p14:modId xmlns:p14="http://schemas.microsoft.com/office/powerpoint/2010/main" val="809697178"/>
                  </p:ext>
                </p:extLst>
              </p:nvPr>
            </p:nvGraphicFramePr>
            <p:xfrm>
              <a:off x="1121" y="1008"/>
              <a:ext cx="4560" cy="2544"/>
            </p:xfrm>
            <a:graphic>
              <a:graphicData uri="http://schemas.openxmlformats.org/presentationml/2006/ole">
                <mc:AlternateContent xmlns:mc="http://schemas.openxmlformats.org/markup-compatibility/2006">
                  <mc:Choice xmlns:v="urn:schemas-microsoft-com:vml" Requires="v">
                    <p:oleObj spid="_x0000_s50203" name="Worksheet" r:id="rId6" imgW="4886368" imgH="2114621" progId="Excel.Sheet.8">
                      <p:embed followColorScheme="full"/>
                    </p:oleObj>
                  </mc:Choice>
                  <mc:Fallback>
                    <p:oleObj name="Worksheet" r:id="rId6" imgW="4886368" imgH="2114621" progId="Excel.Sheet.8">
                      <p:embed followColorScheme="full"/>
                      <p:pic>
                        <p:nvPicPr>
                          <p:cNvPr id="0" name="Picture 3"/>
                          <p:cNvPicPr>
                            <a:picLocks noChangeArrowheads="1"/>
                          </p:cNvPicPr>
                          <p:nvPr/>
                        </p:nvPicPr>
                        <p:blipFill>
                          <a:blip r:embed="rId7"/>
                          <a:srcRect/>
                          <a:stretch>
                            <a:fillRect/>
                          </a:stretch>
                        </p:blipFill>
                        <p:spPr bwMode="auto">
                          <a:xfrm>
                            <a:off x="1121" y="1008"/>
                            <a:ext cx="4560" cy="2544"/>
                          </a:xfrm>
                          <a:prstGeom prst="rect">
                            <a:avLst/>
                          </a:prstGeom>
                          <a:noFill/>
                          <a:ln w="12700">
                            <a:solidFill>
                              <a:srgbClr val="CE2700"/>
                            </a:solidFill>
                            <a:miter lim="800000"/>
                            <a:headEnd/>
                            <a:tailEnd/>
                          </a:ln>
                          <a:effectLst/>
                          <a:extLst/>
                        </p:spPr>
                      </p:pic>
                    </p:oleObj>
                  </mc:Fallback>
                </mc:AlternateContent>
              </a:graphicData>
            </a:graphic>
          </p:graphicFrame>
          <p:sp>
            <p:nvSpPr>
              <p:cNvPr id="10" name="Line 2054"/>
              <p:cNvSpPr>
                <a:spLocks noChangeShapeType="1"/>
              </p:cNvSpPr>
              <p:nvPr/>
            </p:nvSpPr>
            <p:spPr bwMode="auto">
              <a:xfrm>
                <a:off x="1452" y="1553"/>
                <a:ext cx="3511" cy="3"/>
              </a:xfrm>
              <a:prstGeom prst="line">
                <a:avLst/>
              </a:prstGeom>
              <a:noFill/>
              <a:ln w="12700">
                <a:solidFill>
                  <a:schemeClr val="tx1"/>
                </a:solidFill>
                <a:prstDash val="lgDash"/>
                <a:round/>
                <a:headEnd/>
                <a:tailEnd/>
              </a:ln>
              <a:effectLst/>
            </p:spPr>
            <p:txBody>
              <a:bodyPr wrap="none" anchor="ctr"/>
              <a:lstStyle/>
              <a:p>
                <a:endParaRPr lang="en-IN"/>
              </a:p>
            </p:txBody>
          </p:sp>
          <p:sp>
            <p:nvSpPr>
              <p:cNvPr id="11" name="Rectangle 2055"/>
              <p:cNvSpPr>
                <a:spLocks noChangeArrowheads="1"/>
              </p:cNvSpPr>
              <p:nvPr/>
            </p:nvSpPr>
            <p:spPr bwMode="auto">
              <a:xfrm>
                <a:off x="3241" y="1282"/>
                <a:ext cx="1646" cy="189"/>
              </a:xfrm>
              <a:prstGeom prst="rect">
                <a:avLst/>
              </a:prstGeom>
              <a:noFill/>
              <a:ln w="12700">
                <a:noFill/>
                <a:miter lim="800000"/>
                <a:headEnd/>
                <a:tailEnd/>
              </a:ln>
              <a:effectLst/>
            </p:spPr>
            <p:txBody>
              <a:bodyPr wrap="none" lIns="90488" tIns="44450" rIns="90488" bIns="44450">
                <a:spAutoFit/>
              </a:bodyPr>
              <a:lstStyle/>
              <a:p>
                <a:pPr eaLnBrk="0" hangingPunct="0"/>
                <a:r>
                  <a:rPr lang="en-US" sz="1600" b="1" dirty="0"/>
                  <a:t>Approximate AOQL = .082</a:t>
                </a:r>
                <a:endParaRPr lang="en-US" sz="1600" dirty="0"/>
              </a:p>
            </p:txBody>
          </p:sp>
          <p:sp>
            <p:nvSpPr>
              <p:cNvPr id="12" name="Rectangle 2056"/>
              <p:cNvSpPr>
                <a:spLocks noChangeArrowheads="1"/>
              </p:cNvSpPr>
              <p:nvPr/>
            </p:nvSpPr>
            <p:spPr bwMode="auto">
              <a:xfrm rot="16200000">
                <a:off x="78" y="2326"/>
                <a:ext cx="1637" cy="231"/>
              </a:xfrm>
              <a:prstGeom prst="rect">
                <a:avLst/>
              </a:prstGeom>
              <a:noFill/>
              <a:ln w="12700">
                <a:noFill/>
                <a:miter lim="800000"/>
                <a:headEnd/>
                <a:tailEnd/>
              </a:ln>
              <a:effectLst/>
            </p:spPr>
            <p:txBody>
              <a:bodyPr wrap="none" lIns="90488" tIns="44450" rIns="90488" bIns="44450">
                <a:spAutoFit/>
              </a:bodyPr>
              <a:lstStyle/>
              <a:p>
                <a:pPr algn="ctr" eaLnBrk="0" hangingPunct="0"/>
                <a:r>
                  <a:rPr lang="en-US" b="1" dirty="0"/>
                  <a:t>AOQ (Fraction defective out)</a:t>
                </a:r>
                <a:endParaRPr lang="en-US" dirty="0"/>
              </a:p>
            </p:txBody>
          </p:sp>
          <p:sp>
            <p:nvSpPr>
              <p:cNvPr id="13" name="Rectangle 2057"/>
              <p:cNvSpPr>
                <a:spLocks noChangeArrowheads="1"/>
              </p:cNvSpPr>
              <p:nvPr/>
            </p:nvSpPr>
            <p:spPr bwMode="auto">
              <a:xfrm>
                <a:off x="2439" y="3346"/>
                <a:ext cx="1958" cy="206"/>
              </a:xfrm>
              <a:prstGeom prst="rect">
                <a:avLst/>
              </a:prstGeom>
              <a:noFill/>
              <a:ln w="12700">
                <a:noFill/>
                <a:miter lim="800000"/>
                <a:headEnd/>
                <a:tailEnd/>
              </a:ln>
              <a:effectLst/>
            </p:spPr>
            <p:txBody>
              <a:bodyPr wrap="none" lIns="90488" tIns="44450" rIns="90488" bIns="44450">
                <a:spAutoFit/>
              </a:bodyPr>
              <a:lstStyle/>
              <a:p>
                <a:pPr eaLnBrk="0" hangingPunct="0"/>
                <a:r>
                  <a:rPr lang="en-US" b="1" dirty="0"/>
                  <a:t>Incoming fraction </a:t>
                </a:r>
                <a:r>
                  <a:rPr lang="en-US" b="1" dirty="0" smtClean="0"/>
                  <a:t>defective (p)</a:t>
                </a:r>
                <a:endParaRPr lang="en-US" dirty="0"/>
              </a:p>
            </p:txBody>
          </p:sp>
        </p:grpSp>
        <p:cxnSp>
          <p:nvCxnSpPr>
            <p:cNvPr id="19" name="Straight Connector 18"/>
            <p:cNvCxnSpPr/>
            <p:nvPr/>
          </p:nvCxnSpPr>
          <p:spPr>
            <a:xfrm>
              <a:off x="3707904" y="2121763"/>
              <a:ext cx="216024" cy="504056"/>
            </a:xfrm>
            <a:prstGeom prst="line">
              <a:avLst/>
            </a:prstGeom>
            <a:ln w="28575">
              <a:solidFill>
                <a:srgbClr val="3333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995936" y="2409795"/>
              <a:ext cx="648072" cy="224408"/>
            </a:xfrm>
            <a:prstGeom prst="line">
              <a:avLst/>
            </a:prstGeom>
            <a:ln w="19050">
              <a:solidFill>
                <a:srgbClr val="6600FF"/>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055"/>
            <p:cNvSpPr>
              <a:spLocks noChangeArrowheads="1"/>
            </p:cNvSpPr>
            <p:nvPr/>
          </p:nvSpPr>
          <p:spPr bwMode="auto">
            <a:xfrm>
              <a:off x="1043776" y="764704"/>
              <a:ext cx="7884339" cy="582211"/>
            </a:xfrm>
            <a:prstGeom prst="rect">
              <a:avLst/>
            </a:prstGeom>
            <a:noFill/>
            <a:ln w="28575">
              <a:solidFill>
                <a:schemeClr val="tx1"/>
              </a:solidFill>
              <a:miter lim="800000"/>
              <a:headEnd/>
              <a:tailEnd/>
            </a:ln>
            <a:effectLst/>
          </p:spPr>
          <p:txBody>
            <a:bodyPr wrap="none" lIns="90488" tIns="44450" rIns="90488" bIns="44450">
              <a:spAutoFit/>
            </a:bodyPr>
            <a:lstStyle/>
            <a:p>
              <a:pPr eaLnBrk="0" hangingPunct="0"/>
              <a:r>
                <a:rPr lang="en-US" sz="3200" b="1" dirty="0" smtClean="0">
                  <a:solidFill>
                    <a:schemeClr val="tx1">
                      <a:lumMod val="75000"/>
                      <a:lumOff val="25000"/>
                    </a:schemeClr>
                  </a:solidFill>
                </a:rPr>
                <a:t>Average Outgoing Quality Limit (AOQL)</a:t>
              </a:r>
              <a:endParaRPr lang="en-US" sz="3200" dirty="0">
                <a:solidFill>
                  <a:schemeClr val="tx1">
                    <a:lumMod val="75000"/>
                    <a:lumOff val="25000"/>
                  </a:schemeClr>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14350" y="1484784"/>
            <a:ext cx="8450138" cy="4824536"/>
          </a:xfrm>
          <a:prstGeom prst="rect">
            <a:avLst/>
          </a:prstGeom>
          <a:noFill/>
          <a:ln w="28575">
            <a:solidFill>
              <a:schemeClr val="tx1"/>
            </a:solidFill>
          </a:ln>
        </p:spPr>
        <p:txBody>
          <a:bodyPr vert="horz" lIns="91440" tIns="45720" rIns="91440" bIns="45720" rtlCol="0">
            <a:noAutofit/>
          </a:bodyPr>
          <a:lstStyle/>
          <a:p>
            <a:r>
              <a:rPr lang="en-US" sz="2400" b="1" dirty="0" smtClean="0">
                <a:solidFill>
                  <a:srgbClr val="3333FF"/>
                </a:solidFill>
              </a:rPr>
              <a:t>AVERAGE TOTAL INSPECTION (ATI)</a:t>
            </a:r>
          </a:p>
          <a:p>
            <a:endParaRPr lang="en-US" sz="2400" b="1" dirty="0" smtClean="0">
              <a:solidFill>
                <a:srgbClr val="3333FF"/>
              </a:solidFill>
            </a:endParaRPr>
          </a:p>
          <a:p>
            <a:pPr>
              <a:buFont typeface="Wingdings" pitchFamily="2" charset="2"/>
              <a:buChar char="§"/>
            </a:pPr>
            <a:r>
              <a:rPr lang="en-US" b="1" dirty="0" smtClean="0"/>
              <a:t> If the lots contain </a:t>
            </a:r>
            <a:r>
              <a:rPr lang="en-US" b="1" dirty="0" smtClean="0">
                <a:solidFill>
                  <a:srgbClr val="C00000"/>
                </a:solidFill>
              </a:rPr>
              <a:t>no defectives</a:t>
            </a:r>
            <a:r>
              <a:rPr lang="en-US" b="1" dirty="0" smtClean="0"/>
              <a:t>, no lots will be rejected, and the amount of inspection will per lot will be the sample size </a:t>
            </a:r>
            <a:r>
              <a:rPr lang="en-US" b="1" dirty="0" smtClean="0">
                <a:solidFill>
                  <a:srgbClr val="C00000"/>
                </a:solidFill>
              </a:rPr>
              <a:t>n</a:t>
            </a:r>
            <a:r>
              <a:rPr lang="en-US" b="1" dirty="0" smtClean="0"/>
              <a:t>. </a:t>
            </a:r>
          </a:p>
          <a:p>
            <a:pPr>
              <a:buFont typeface="Wingdings" pitchFamily="2" charset="2"/>
              <a:buChar char="§"/>
            </a:pPr>
            <a:endParaRPr lang="en-US" b="1" dirty="0" smtClean="0"/>
          </a:p>
          <a:p>
            <a:pPr>
              <a:buFont typeface="Wingdings" pitchFamily="2" charset="2"/>
              <a:buChar char="§"/>
            </a:pPr>
            <a:r>
              <a:rPr lang="en-US" b="1" dirty="0" smtClean="0"/>
              <a:t> If the items are </a:t>
            </a:r>
            <a:r>
              <a:rPr lang="en-US" b="1" dirty="0" smtClean="0">
                <a:solidFill>
                  <a:srgbClr val="C00000"/>
                </a:solidFill>
              </a:rPr>
              <a:t>all defective</a:t>
            </a:r>
            <a:r>
              <a:rPr lang="en-US" b="1" dirty="0" smtClean="0"/>
              <a:t>, every lot will  be submitted for 100% inspection, and 	the amount of inspection per lot will be the lot size </a:t>
            </a:r>
            <a:r>
              <a:rPr lang="en-US" b="1" dirty="0" smtClean="0">
                <a:solidFill>
                  <a:srgbClr val="C00000"/>
                </a:solidFill>
              </a:rPr>
              <a:t>N</a:t>
            </a:r>
            <a:r>
              <a:rPr lang="en-US" b="1" dirty="0" smtClean="0"/>
              <a:t>. </a:t>
            </a:r>
          </a:p>
          <a:p>
            <a:r>
              <a:rPr lang="en-US" b="1" dirty="0" smtClean="0"/>
              <a:t> </a:t>
            </a:r>
          </a:p>
          <a:p>
            <a:pPr>
              <a:buFont typeface="Wingdings" pitchFamily="2" charset="2"/>
              <a:buChar char="§"/>
            </a:pPr>
            <a:r>
              <a:rPr lang="en-US" b="1" dirty="0" smtClean="0"/>
              <a:t> If the lot quality (p) </a:t>
            </a:r>
            <a:r>
              <a:rPr lang="en-US" b="1" dirty="0" smtClean="0">
                <a:solidFill>
                  <a:srgbClr val="C00000"/>
                </a:solidFill>
              </a:rPr>
              <a:t>0 &lt; p &lt; 1</a:t>
            </a:r>
            <a:r>
              <a:rPr lang="en-US" b="1" dirty="0" smtClean="0"/>
              <a:t>, the average amount of inspection per lot will be </a:t>
            </a:r>
            <a:r>
              <a:rPr lang="en-US" b="1" dirty="0" smtClean="0">
                <a:solidFill>
                  <a:srgbClr val="C00000"/>
                </a:solidFill>
              </a:rPr>
              <a:t>between the sample size n and lot size N</a:t>
            </a:r>
            <a:r>
              <a:rPr lang="en-US" b="1" dirty="0" smtClean="0"/>
              <a:t>.  </a:t>
            </a:r>
          </a:p>
          <a:p>
            <a:endParaRPr lang="en-US" b="1" dirty="0" smtClean="0"/>
          </a:p>
          <a:p>
            <a:endParaRPr lang="en-US" b="1" dirty="0" smtClean="0"/>
          </a:p>
          <a:p>
            <a:pPr>
              <a:buFont typeface="Wingdings" pitchFamily="2" charset="2"/>
              <a:buChar char="Ø"/>
            </a:pPr>
            <a:r>
              <a:rPr lang="en-US" b="1" dirty="0" smtClean="0"/>
              <a:t>  If the lot is of quality p and the probability of acceptance is P</a:t>
            </a:r>
            <a:r>
              <a:rPr lang="en-US" b="1" baseline="-25000" dirty="0" smtClean="0"/>
              <a:t>a</a:t>
            </a:r>
            <a:r>
              <a:rPr lang="en-US" b="1" dirty="0" smtClean="0"/>
              <a:t> , then the </a:t>
            </a:r>
            <a:r>
              <a:rPr lang="en-US" b="1" dirty="0" smtClean="0">
                <a:solidFill>
                  <a:srgbClr val="3333FF"/>
                </a:solidFill>
              </a:rPr>
              <a:t>average total inspection per lot </a:t>
            </a:r>
            <a:r>
              <a:rPr lang="en-US" b="1" dirty="0" smtClean="0"/>
              <a:t>will be</a:t>
            </a:r>
          </a:p>
          <a:p>
            <a:r>
              <a:rPr lang="en-US" b="1" dirty="0" smtClean="0"/>
              <a:t>		</a:t>
            </a:r>
            <a:r>
              <a:rPr lang="en-US" sz="2000" b="1" dirty="0" smtClean="0">
                <a:solidFill>
                  <a:srgbClr val="3333FF"/>
                </a:solidFill>
              </a:rPr>
              <a:t>ATI  = n + (1 – P</a:t>
            </a:r>
            <a:r>
              <a:rPr lang="en-US" sz="2000" b="1" baseline="-25000" dirty="0" smtClean="0">
                <a:solidFill>
                  <a:srgbClr val="3333FF"/>
                </a:solidFill>
              </a:rPr>
              <a:t>a</a:t>
            </a:r>
            <a:r>
              <a:rPr lang="en-US" sz="2000" b="1" dirty="0" smtClean="0">
                <a:solidFill>
                  <a:srgbClr val="3333FF"/>
                </a:solidFill>
              </a:rPr>
              <a:t>)(N – n)</a:t>
            </a:r>
            <a:endParaRPr lang="en-US" sz="2000" b="1" dirty="0">
              <a:solidFill>
                <a:srgbClr val="3333FF"/>
              </a:solidFill>
            </a:endParaRPr>
          </a:p>
        </p:txBody>
      </p:sp>
      <p:sp>
        <p:nvSpPr>
          <p:cNvPr id="6" name="Rectangle 2"/>
          <p:cNvSpPr txBox="1">
            <a:spLocks noChangeArrowheads="1"/>
          </p:cNvSpPr>
          <p:nvPr/>
        </p:nvSpPr>
        <p:spPr>
          <a:xfrm>
            <a:off x="1528782" y="620688"/>
            <a:ext cx="6211570" cy="792088"/>
          </a:xfrm>
          <a:prstGeom prst="rect">
            <a:avLst/>
          </a:prstGeom>
          <a:noFill/>
          <a:ln w="28575">
            <a:solidFill>
              <a:schemeClr val="tx1"/>
            </a:solidFill>
          </a:ln>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AVERAGE TOTAL INSPECTION (ATI)</a:t>
            </a:r>
            <a:endParaRPr kumimoji="0" lang="en-US" sz="3200" b="1"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
        <p:nvSpPr>
          <p:cNvPr id="9" name="Text Box 22"/>
          <p:cNvSpPr txBox="1">
            <a:spLocks noChangeArrowheads="1"/>
          </p:cNvSpPr>
          <p:nvPr/>
        </p:nvSpPr>
        <p:spPr bwMode="auto">
          <a:xfrm rot="16200000">
            <a:off x="-2633463" y="3466673"/>
            <a:ext cx="5688632"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Average Total Inspection</a:t>
            </a:r>
            <a:endParaRPr lang="en-US" sz="1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538224" y="507085"/>
            <a:ext cx="6211570" cy="792088"/>
          </a:xfrm>
          <a:prstGeom prst="rect">
            <a:avLst/>
          </a:prstGeom>
          <a:noFill/>
          <a:ln w="28575">
            <a:solidFill>
              <a:schemeClr val="tx1"/>
            </a:solidFill>
          </a:ln>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AVERAGE TOTAL INSPECTION (ATI)</a:t>
            </a:r>
            <a:endParaRPr kumimoji="0" lang="en-US" sz="3200" b="1"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
        <p:nvSpPr>
          <p:cNvPr id="9" name="Text Box 22"/>
          <p:cNvSpPr txBox="1">
            <a:spLocks noChangeArrowheads="1"/>
          </p:cNvSpPr>
          <p:nvPr/>
        </p:nvSpPr>
        <p:spPr bwMode="auto">
          <a:xfrm rot="16200000">
            <a:off x="-2633463" y="3466673"/>
            <a:ext cx="5688632"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Average Total Inspection</a:t>
            </a:r>
            <a:endParaRPr lang="en-US" sz="1200" b="1" dirty="0"/>
          </a:p>
        </p:txBody>
      </p:sp>
      <p:pic>
        <p:nvPicPr>
          <p:cNvPr id="10" name="Picture 6"/>
          <p:cNvPicPr>
            <a:picLocks noChangeAspect="1" noChangeArrowheads="1"/>
          </p:cNvPicPr>
          <p:nvPr/>
        </p:nvPicPr>
        <p:blipFill>
          <a:blip r:embed="rId4" cstate="print"/>
          <a:srcRect/>
          <a:stretch>
            <a:fillRect/>
          </a:stretch>
        </p:blipFill>
        <p:spPr>
          <a:xfrm>
            <a:off x="1403649" y="1268761"/>
            <a:ext cx="6480720" cy="5184576"/>
          </a:xfrm>
          <a:prstGeom prst="rect">
            <a:avLst/>
          </a:prstGeom>
          <a:noFill/>
          <a:ln w="28575">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IN" sz="2800" b="1" dirty="0" smtClean="0">
                <a:solidFill>
                  <a:schemeClr val="tx1">
                    <a:lumMod val="75000"/>
                    <a:lumOff val="25000"/>
                  </a:schemeClr>
                </a:solidFill>
              </a:rPr>
              <a:t>ACCEPTANCE</a:t>
            </a:r>
            <a:r>
              <a:rPr lang="en-IN" sz="2400" b="1" dirty="0" smtClean="0">
                <a:solidFill>
                  <a:schemeClr val="tx1">
                    <a:lumMod val="75000"/>
                    <a:lumOff val="25000"/>
                  </a:schemeClr>
                </a:solidFill>
              </a:rPr>
              <a:t> </a:t>
            </a:r>
            <a:r>
              <a:rPr lang="en-IN" sz="2800" b="1" dirty="0" smtClean="0">
                <a:solidFill>
                  <a:schemeClr val="tx1">
                    <a:lumMod val="75000"/>
                    <a:lumOff val="25000"/>
                  </a:schemeClr>
                </a:solidFill>
              </a:rPr>
              <a:t>SAMPLING</a:t>
            </a:r>
            <a:endParaRPr lang="en-IN" sz="2800" b="1" dirty="0">
              <a:solidFill>
                <a:schemeClr val="tx1">
                  <a:lumMod val="75000"/>
                  <a:lumOff val="25000"/>
                </a:schemeClr>
              </a:solidFill>
            </a:endParaRPr>
          </a:p>
        </p:txBody>
      </p:sp>
      <p:sp>
        <p:nvSpPr>
          <p:cNvPr id="6" name="Rectangle 5"/>
          <p:cNvSpPr/>
          <p:nvPr/>
        </p:nvSpPr>
        <p:spPr>
          <a:xfrm>
            <a:off x="539552" y="1484784"/>
            <a:ext cx="7715304" cy="4773614"/>
          </a:xfrm>
          <a:prstGeom prst="rect">
            <a:avLst/>
          </a:prstGeom>
          <a:noFill/>
          <a:ln w="28575">
            <a:solidFill>
              <a:schemeClr val="tx1"/>
            </a:solidFill>
          </a:ln>
        </p:spPr>
        <p:txBody>
          <a:bodyPr wrap="square">
            <a:spAutoFit/>
          </a:bodyPr>
          <a:lstStyle/>
          <a:p>
            <a:pPr marL="342900" indent="-342900">
              <a:lnSpc>
                <a:spcPct val="90000"/>
              </a:lnSpc>
              <a:buFont typeface="Wingdings" pitchFamily="2" charset="2"/>
              <a:buChar char="q"/>
            </a:pPr>
            <a:r>
              <a:rPr lang="en-US" sz="2800" b="1" dirty="0" smtClean="0">
                <a:solidFill>
                  <a:srgbClr val="3333FF"/>
                </a:solidFill>
              </a:rPr>
              <a:t>Acceptable Quality Level (AQL)</a:t>
            </a:r>
          </a:p>
          <a:p>
            <a:pPr marL="742950" lvl="1" indent="-285750">
              <a:lnSpc>
                <a:spcPct val="90000"/>
              </a:lnSpc>
            </a:pPr>
            <a:r>
              <a:rPr lang="en-US" b="1" dirty="0" smtClean="0"/>
              <a:t>Percentage of defective items a customer is willing to accept from you (a property of mfg. process)</a:t>
            </a:r>
          </a:p>
          <a:p>
            <a:pPr marL="742950" lvl="1" indent="-285750">
              <a:lnSpc>
                <a:spcPct val="90000"/>
              </a:lnSpc>
            </a:pPr>
            <a:endParaRPr lang="en-US" b="1" dirty="0" smtClean="0"/>
          </a:p>
          <a:p>
            <a:pPr marL="342900" indent="-342900">
              <a:lnSpc>
                <a:spcPct val="90000"/>
              </a:lnSpc>
              <a:buFont typeface="Wingdings" pitchFamily="2" charset="2"/>
              <a:buChar char="q"/>
            </a:pPr>
            <a:r>
              <a:rPr lang="en-US" sz="2800" b="1" dirty="0" smtClean="0">
                <a:solidFill>
                  <a:srgbClr val="3333FF"/>
                </a:solidFill>
              </a:rPr>
              <a:t>Lot Tolerance Percent Defective (LTPD)</a:t>
            </a:r>
          </a:p>
          <a:p>
            <a:pPr marL="742950" lvl="1" indent="-285750">
              <a:lnSpc>
                <a:spcPct val="90000"/>
              </a:lnSpc>
            </a:pPr>
            <a:r>
              <a:rPr lang="en-US" b="1" dirty="0" smtClean="0"/>
              <a:t>Upper limit on the percentage of defects a customer is willing to accept ( a property of the consumer)</a:t>
            </a:r>
          </a:p>
          <a:p>
            <a:pPr marL="742950" lvl="1" indent="-285750">
              <a:lnSpc>
                <a:spcPct val="90000"/>
              </a:lnSpc>
            </a:pPr>
            <a:endParaRPr lang="en-US" b="1" dirty="0" smtClean="0"/>
          </a:p>
          <a:p>
            <a:pPr marL="342900" indent="-342900">
              <a:lnSpc>
                <a:spcPct val="90000"/>
              </a:lnSpc>
              <a:buFont typeface="Wingdings" pitchFamily="2" charset="2"/>
              <a:buChar char="q"/>
            </a:pPr>
            <a:r>
              <a:rPr lang="en-US" sz="2800" b="1" dirty="0" smtClean="0">
                <a:solidFill>
                  <a:srgbClr val="3333FF"/>
                </a:solidFill>
              </a:rPr>
              <a:t>Average Outgoing Quality (AOQ)</a:t>
            </a:r>
          </a:p>
          <a:p>
            <a:pPr marL="742950" lvl="1" indent="-285750">
              <a:lnSpc>
                <a:spcPct val="90000"/>
              </a:lnSpc>
            </a:pPr>
            <a:r>
              <a:rPr lang="en-US" b="1" dirty="0" smtClean="0"/>
              <a:t>Average of rejected lots and accepted lots</a:t>
            </a:r>
          </a:p>
          <a:p>
            <a:pPr marL="742950" lvl="1" indent="-285750">
              <a:lnSpc>
                <a:spcPct val="90000"/>
              </a:lnSpc>
            </a:pPr>
            <a:endParaRPr lang="en-US" b="1" dirty="0" smtClean="0"/>
          </a:p>
          <a:p>
            <a:pPr marL="342900" indent="-342900">
              <a:lnSpc>
                <a:spcPct val="90000"/>
              </a:lnSpc>
              <a:buFont typeface="Wingdings" pitchFamily="2" charset="2"/>
              <a:buChar char="q"/>
            </a:pPr>
            <a:r>
              <a:rPr lang="en-US" sz="2800" b="1" dirty="0" smtClean="0">
                <a:solidFill>
                  <a:srgbClr val="3333FF"/>
                </a:solidFill>
              </a:rPr>
              <a:t>Average Outgoing Quality Limit (AOQL)</a:t>
            </a:r>
          </a:p>
          <a:p>
            <a:pPr marL="742950" lvl="1" indent="-285750">
              <a:lnSpc>
                <a:spcPct val="90000"/>
              </a:lnSpc>
            </a:pPr>
            <a:r>
              <a:rPr lang="en-US" b="1" dirty="0" smtClean="0"/>
              <a:t>Maximum AOQ for a range of fractions defective</a:t>
            </a:r>
          </a:p>
          <a:p>
            <a:pPr marL="742950" lvl="1" indent="-285750">
              <a:lnSpc>
                <a:spcPct val="90000"/>
              </a:lnSpc>
            </a:pPr>
            <a:endParaRPr lang="en-US" b="1" dirty="0" smtClean="0"/>
          </a:p>
          <a:p>
            <a:pPr marL="342900" indent="-342900">
              <a:lnSpc>
                <a:spcPct val="90000"/>
              </a:lnSpc>
              <a:buFont typeface="Wingdings" pitchFamily="2" charset="2"/>
              <a:buChar char="q"/>
            </a:pPr>
            <a:r>
              <a:rPr lang="en-US" sz="2800" b="1" dirty="0" smtClean="0">
                <a:solidFill>
                  <a:srgbClr val="3333FF"/>
                </a:solidFill>
              </a:rPr>
              <a:t>Average Total Inspection (ATI)</a:t>
            </a:r>
          </a:p>
          <a:p>
            <a:pPr marL="742950" lvl="1" indent="-285750">
              <a:lnSpc>
                <a:spcPct val="90000"/>
              </a:lnSpc>
            </a:pPr>
            <a:r>
              <a:rPr lang="en-US" b="1" dirty="0" smtClean="0"/>
              <a:t>Average number of units inspected per lot </a:t>
            </a:r>
            <a:endParaRPr lang="en-US" sz="3400" b="1" dirty="0"/>
          </a:p>
        </p:txBody>
      </p:sp>
      <p:sp>
        <p:nvSpPr>
          <p:cNvPr id="8" name="Text Box 22"/>
          <p:cNvSpPr txBox="1">
            <a:spLocks noChangeArrowheads="1"/>
          </p:cNvSpPr>
          <p:nvPr/>
        </p:nvSpPr>
        <p:spPr bwMode="auto">
          <a:xfrm rot="16200000">
            <a:off x="-2633463" y="3457889"/>
            <a:ext cx="5688632" cy="302262"/>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Points</a:t>
            </a:r>
            <a:endParaRPr lang="en-US" sz="1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14350" y="1484784"/>
            <a:ext cx="8201054" cy="1944216"/>
          </a:xfrm>
          <a:prstGeom prst="rect">
            <a:avLst/>
          </a:prstGeom>
          <a:noFill/>
          <a:ln w="28575">
            <a:solidFill>
              <a:schemeClr val="tx1"/>
            </a:solidFill>
          </a:ln>
        </p:spPr>
        <p:txBody>
          <a:bodyPr vert="horz" lIns="91440" tIns="45720" rIns="91440" bIns="45720" rtlCol="0">
            <a:noAutofit/>
          </a:bodyPr>
          <a:lstStyle/>
          <a:p>
            <a:r>
              <a:rPr lang="en-US" b="1" dirty="0" smtClean="0"/>
              <a:t>Operationally, </a:t>
            </a:r>
          </a:p>
          <a:p>
            <a:r>
              <a:rPr lang="en-US" b="1" dirty="0" smtClean="0"/>
              <a:t>	</a:t>
            </a:r>
            <a:r>
              <a:rPr lang="en-US" b="1" dirty="0" smtClean="0">
                <a:solidFill>
                  <a:srgbClr val="3333FF"/>
                </a:solidFill>
              </a:rPr>
              <a:t>three</a:t>
            </a:r>
            <a:r>
              <a:rPr lang="en-US" b="1" dirty="0" smtClean="0"/>
              <a:t> values need to be determined before a sampling plan can be 	implemented (for single sampling plans):</a:t>
            </a:r>
          </a:p>
          <a:p>
            <a:pPr lvl="1"/>
            <a:r>
              <a:rPr lang="en-US" b="1" dirty="0" smtClean="0"/>
              <a:t>	</a:t>
            </a:r>
            <a:r>
              <a:rPr lang="en-US" b="1" dirty="0" smtClean="0">
                <a:solidFill>
                  <a:srgbClr val="3333FF"/>
                </a:solidFill>
              </a:rPr>
              <a:t>N</a:t>
            </a:r>
            <a:r>
              <a:rPr lang="en-US" b="1" dirty="0" smtClean="0"/>
              <a:t> = 	</a:t>
            </a:r>
            <a:r>
              <a:rPr lang="en-US" b="1" dirty="0" smtClean="0">
                <a:solidFill>
                  <a:srgbClr val="C00000"/>
                </a:solidFill>
              </a:rPr>
              <a:t>(lot size) </a:t>
            </a:r>
            <a:r>
              <a:rPr lang="en-US" b="1" dirty="0" smtClean="0"/>
              <a:t>the number of units in the lot </a:t>
            </a:r>
          </a:p>
          <a:p>
            <a:pPr lvl="1"/>
            <a:r>
              <a:rPr lang="en-US" b="1" dirty="0" smtClean="0"/>
              <a:t>	</a:t>
            </a:r>
            <a:r>
              <a:rPr lang="en-US" b="1" dirty="0" smtClean="0">
                <a:solidFill>
                  <a:srgbClr val="3333FF"/>
                </a:solidFill>
              </a:rPr>
              <a:t>n</a:t>
            </a:r>
            <a:r>
              <a:rPr lang="en-US" b="1" dirty="0" smtClean="0"/>
              <a:t> = 	</a:t>
            </a:r>
            <a:r>
              <a:rPr lang="en-US" b="1" dirty="0" smtClean="0">
                <a:solidFill>
                  <a:srgbClr val="C00000"/>
                </a:solidFill>
              </a:rPr>
              <a:t>(sample size) </a:t>
            </a:r>
            <a:r>
              <a:rPr lang="en-US" b="1" dirty="0" smtClean="0"/>
              <a:t>the number of units in the sample</a:t>
            </a:r>
          </a:p>
          <a:p>
            <a:pPr lvl="1"/>
            <a:r>
              <a:rPr lang="en-US" b="1" dirty="0" smtClean="0"/>
              <a:t>	</a:t>
            </a:r>
            <a:r>
              <a:rPr lang="en-US" b="1" dirty="0" smtClean="0">
                <a:solidFill>
                  <a:srgbClr val="3333FF"/>
                </a:solidFill>
              </a:rPr>
              <a:t>c</a:t>
            </a:r>
            <a:r>
              <a:rPr lang="en-US" b="1" dirty="0" smtClean="0"/>
              <a:t> = 	</a:t>
            </a:r>
            <a:r>
              <a:rPr lang="en-US" b="1" dirty="0" smtClean="0">
                <a:solidFill>
                  <a:srgbClr val="C00000"/>
                </a:solidFill>
              </a:rPr>
              <a:t>(acceptance number)</a:t>
            </a:r>
            <a:r>
              <a:rPr lang="en-US" b="1" dirty="0" smtClean="0"/>
              <a:t> the maximum number of nonconforming units in the sample for which the lot will be accepted.</a:t>
            </a:r>
            <a:endParaRPr lang="en-US" b="1" dirty="0"/>
          </a:p>
        </p:txBody>
      </p:sp>
      <p:sp>
        <p:nvSpPr>
          <p:cNvPr id="6" name="Rectangle 2"/>
          <p:cNvSpPr txBox="1">
            <a:spLocks noChangeArrowheads="1"/>
          </p:cNvSpPr>
          <p:nvPr/>
        </p:nvSpPr>
        <p:spPr>
          <a:xfrm>
            <a:off x="1528782" y="620688"/>
            <a:ext cx="5829300" cy="792088"/>
          </a:xfrm>
          <a:prstGeom prst="rect">
            <a:avLst/>
          </a:prstGeom>
          <a:noFill/>
          <a:ln w="28575">
            <a:solidFill>
              <a:schemeClr val="tx1"/>
            </a:solid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1"/>
                </a:solidFill>
                <a:effectLst/>
                <a:uLnTx/>
                <a:uFillTx/>
                <a:latin typeface="+mj-lt"/>
                <a:ea typeface="+mj-ea"/>
                <a:cs typeface="+mj-cs"/>
              </a:rPr>
              <a:t>Designing Sampling Plans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latin typeface="+mj-lt"/>
                <a:ea typeface="+mj-ea"/>
                <a:cs typeface="+mj-cs"/>
              </a:rPr>
              <a:t>(Single Sampling Plans)</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 Box 22"/>
          <p:cNvSpPr txBox="1">
            <a:spLocks noChangeArrowheads="1"/>
          </p:cNvSpPr>
          <p:nvPr/>
        </p:nvSpPr>
        <p:spPr bwMode="auto">
          <a:xfrm rot="16200000">
            <a:off x="-2633463" y="3457889"/>
            <a:ext cx="5688632" cy="302262"/>
          </a:xfrm>
          <a:prstGeom prst="rect">
            <a:avLst/>
          </a:prstGeom>
          <a:blipFill>
            <a:blip r:embed="rId4"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Design of Sampling Plans</a:t>
            </a:r>
            <a:endParaRPr lang="en-US" sz="1200" b="1" dirty="0"/>
          </a:p>
        </p:txBody>
      </p:sp>
      <p:sp>
        <p:nvSpPr>
          <p:cNvPr id="11" name="Rectangle 3"/>
          <p:cNvSpPr txBox="1">
            <a:spLocks noChangeArrowheads="1"/>
          </p:cNvSpPr>
          <p:nvPr/>
        </p:nvSpPr>
        <p:spPr>
          <a:xfrm>
            <a:off x="514350" y="3501008"/>
            <a:ext cx="8201054" cy="936104"/>
          </a:xfrm>
          <a:prstGeom prst="rect">
            <a:avLst/>
          </a:prstGeom>
          <a:noFill/>
          <a:ln w="28575">
            <a:solidFill>
              <a:schemeClr val="tx1"/>
            </a:solidFill>
          </a:ln>
        </p:spPr>
        <p:txBody>
          <a:bodyPr vert="horz" lIns="91440" tIns="45720" rIns="91440" bIns="45720" rtlCol="0">
            <a:noAutofit/>
          </a:bodyPr>
          <a:lstStyle/>
          <a:p>
            <a:r>
              <a:rPr lang="en-US" b="1" dirty="0" smtClean="0">
                <a:latin typeface="Arial Narrow" pitchFamily="34" charset="0"/>
              </a:rPr>
              <a:t>While there is not a straightforward way of determining these values directly given desired values of the parameters, tables have been developed.  </a:t>
            </a:r>
          </a:p>
          <a:p>
            <a:r>
              <a:rPr lang="en-US" b="1" dirty="0" smtClean="0">
                <a:latin typeface="Arial Narrow" pitchFamily="34" charset="0"/>
              </a:rPr>
              <a:t>Below is an excerpt of one of these tables.</a:t>
            </a:r>
            <a:endParaRPr lang="en-US" b="1" dirty="0">
              <a:latin typeface="Arial Narrow" pitchFamily="34" charset="0"/>
            </a:endParaRPr>
          </a:p>
        </p:txBody>
      </p:sp>
      <p:graphicFrame>
        <p:nvGraphicFramePr>
          <p:cNvPr id="58369" name="Object 1"/>
          <p:cNvGraphicFramePr>
            <a:graphicFrameLocks noChangeAspect="1"/>
          </p:cNvGraphicFramePr>
          <p:nvPr/>
        </p:nvGraphicFramePr>
        <p:xfrm>
          <a:off x="923925" y="4559572"/>
          <a:ext cx="7366000" cy="2109788"/>
        </p:xfrm>
        <a:graphic>
          <a:graphicData uri="http://schemas.openxmlformats.org/presentationml/2006/ole">
            <mc:AlternateContent xmlns:mc="http://schemas.openxmlformats.org/markup-compatibility/2006">
              <mc:Choice xmlns:v="urn:schemas-microsoft-com:vml" Requires="v">
                <p:oleObj spid="_x0000_s58393" name="Document" r:id="rId6" imgW="6525851" imgH="2126376" progId="Word.Document.8">
                  <p:embed/>
                </p:oleObj>
              </mc:Choice>
              <mc:Fallback>
                <p:oleObj name="Document" r:id="rId6" imgW="6525851" imgH="2126376" progId="Word.Document.8">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3925" y="4559572"/>
                        <a:ext cx="7366000" cy="210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67544" y="3284984"/>
            <a:ext cx="8247860" cy="3456384"/>
          </a:xfrm>
          <a:prstGeom prst="rect">
            <a:avLst/>
          </a:prstGeom>
          <a:noFill/>
          <a:ln w="28575">
            <a:solidFill>
              <a:schemeClr val="tx1"/>
            </a:solidFill>
          </a:ln>
        </p:spPr>
        <p:txBody>
          <a:bodyPr vert="horz" lIns="91440" tIns="45720" rIns="91440" bIns="45720" rtlCol="0">
            <a:noAutofit/>
          </a:bodyPr>
          <a:lstStyle/>
          <a:p>
            <a:r>
              <a:rPr lang="en-US" sz="1600" b="1" dirty="0" smtClean="0"/>
              <a:t>Example 1</a:t>
            </a:r>
            <a:r>
              <a:rPr lang="en-US" sz="1600" dirty="0" smtClean="0"/>
              <a:t>:   </a:t>
            </a:r>
            <a:r>
              <a:rPr lang="en-US" sz="1600" b="1" dirty="0" smtClean="0"/>
              <a:t>Given a producers risk of .05 and an AQL of .015 determine a sampling plan</a:t>
            </a:r>
          </a:p>
          <a:p>
            <a:pPr lvl="2"/>
            <a:r>
              <a:rPr lang="en-US" sz="1600" dirty="0" smtClean="0"/>
              <a:t>c = 1: n = .355/.015 ~ 24</a:t>
            </a:r>
          </a:p>
          <a:p>
            <a:pPr lvl="2"/>
            <a:r>
              <a:rPr lang="en-US" sz="1600" dirty="0" smtClean="0"/>
              <a:t>c = 4: n = 1.97/.015 ~ 131</a:t>
            </a:r>
          </a:p>
          <a:p>
            <a:r>
              <a:rPr lang="en-US" sz="1600" b="1" dirty="0" smtClean="0"/>
              <a:t>Example 2</a:t>
            </a:r>
            <a:r>
              <a:rPr lang="en-US" sz="1600" dirty="0" smtClean="0"/>
              <a:t>:  </a:t>
            </a:r>
            <a:r>
              <a:rPr lang="en-US" sz="1600" b="1" dirty="0" smtClean="0"/>
              <a:t>Given a consumers risk of .1 and a LTPD of .08 determine a sampling plan</a:t>
            </a:r>
          </a:p>
          <a:p>
            <a:pPr lvl="2"/>
            <a:r>
              <a:rPr lang="en-US" sz="1600" dirty="0" smtClean="0"/>
              <a:t>c = 0: n = 2.334/.08 ~ 29</a:t>
            </a:r>
          </a:p>
          <a:p>
            <a:pPr lvl="2"/>
            <a:r>
              <a:rPr lang="en-US" sz="1600" dirty="0" smtClean="0"/>
              <a:t>c = 5: n = 9.274/.08 ~ 116</a:t>
            </a:r>
          </a:p>
          <a:p>
            <a:r>
              <a:rPr lang="en-US" sz="1600" b="1" dirty="0" smtClean="0"/>
              <a:t>Example 3</a:t>
            </a:r>
            <a:r>
              <a:rPr lang="en-US" sz="1600" dirty="0"/>
              <a:t> </a:t>
            </a:r>
            <a:r>
              <a:rPr lang="en-US" sz="1600" dirty="0" smtClean="0"/>
              <a:t>: </a:t>
            </a:r>
            <a:r>
              <a:rPr lang="en-US" sz="1600" b="1" dirty="0" smtClean="0"/>
              <a:t>Given producers risk of .05, consumers risk of .1, LTPD 4.5%, and AQL of 1% 	find a 	sampling plan.</a:t>
            </a:r>
          </a:p>
          <a:p>
            <a:pPr lvl="1"/>
            <a:r>
              <a:rPr lang="en-US" sz="1600" dirty="0" smtClean="0"/>
              <a:t>Since 4.5/1 = 4.5 is between c= 3 and c = 4.  Using the n(AQL) column the sample sizes suggested are 137 and 197 respectively.  Note using this column will ensure a producers risk of .05.  Using the n(LTPD) column will ensure a consumers risk of .1</a:t>
            </a:r>
          </a:p>
          <a:p>
            <a:pPr lvl="2"/>
            <a:endParaRPr lang="en-US" dirty="0" smtClean="0"/>
          </a:p>
          <a:p>
            <a:pPr lvl="2"/>
            <a:endParaRPr lang="en-US" dirty="0" smtClean="0"/>
          </a:p>
          <a:p>
            <a:endParaRPr lang="en-US" dirty="0"/>
          </a:p>
        </p:txBody>
      </p:sp>
      <p:sp>
        <p:nvSpPr>
          <p:cNvPr id="6" name="Rectangle 2"/>
          <p:cNvSpPr txBox="1">
            <a:spLocks noChangeArrowheads="1"/>
          </p:cNvSpPr>
          <p:nvPr/>
        </p:nvSpPr>
        <p:spPr>
          <a:xfrm>
            <a:off x="467544" y="1484784"/>
            <a:ext cx="8208912" cy="1800200"/>
          </a:xfrm>
          <a:prstGeom prst="rect">
            <a:avLst/>
          </a:prstGeom>
          <a:noFill/>
          <a:ln w="28575">
            <a:solidFill>
              <a:schemeClr val="tx1"/>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Three alternatives for specifying sampling plans</a:t>
            </a:r>
          </a:p>
          <a:p>
            <a:pPr lvl="1">
              <a:buFont typeface="Arial" pitchFamily="34" charset="0"/>
              <a:buChar char="•"/>
            </a:pPr>
            <a:r>
              <a:rPr lang="en-US" b="1" dirty="0" smtClean="0"/>
              <a:t> Producers Risk  (1-</a:t>
            </a:r>
            <a:r>
              <a:rPr lang="en-US" b="1" dirty="0" smtClean="0">
                <a:latin typeface="Century Gothic"/>
              </a:rPr>
              <a:t></a:t>
            </a:r>
            <a:r>
              <a:rPr lang="en-US" b="1" dirty="0" smtClean="0"/>
              <a:t>) and AQL specified</a:t>
            </a:r>
          </a:p>
          <a:p>
            <a:pPr lvl="1">
              <a:buFont typeface="Arial" pitchFamily="34" charset="0"/>
              <a:buChar char="•"/>
            </a:pPr>
            <a:r>
              <a:rPr lang="en-US" b="1" dirty="0" smtClean="0"/>
              <a:t> Consumers Risk  </a:t>
            </a:r>
            <a:r>
              <a:rPr lang="el-GR" b="1" dirty="0" smtClean="0"/>
              <a:t>β</a:t>
            </a:r>
            <a:r>
              <a:rPr lang="en-US" b="1" dirty="0" smtClean="0"/>
              <a:t>  and LTPD specified</a:t>
            </a:r>
          </a:p>
          <a:p>
            <a:pPr lvl="1">
              <a:buFont typeface="Arial" pitchFamily="34" charset="0"/>
              <a:buChar char="•"/>
            </a:pPr>
            <a:r>
              <a:rPr lang="en-US" b="1" dirty="0" smtClean="0"/>
              <a:t> All four parameters specified</a:t>
            </a:r>
          </a:p>
        </p:txBody>
      </p:sp>
      <p:sp>
        <p:nvSpPr>
          <p:cNvPr id="10" name="Rectangle 2"/>
          <p:cNvSpPr txBox="1">
            <a:spLocks noChangeArrowheads="1"/>
          </p:cNvSpPr>
          <p:nvPr/>
        </p:nvSpPr>
        <p:spPr>
          <a:xfrm>
            <a:off x="1551012" y="620688"/>
            <a:ext cx="5829300" cy="792088"/>
          </a:xfrm>
          <a:prstGeom prst="rect">
            <a:avLst/>
          </a:prstGeom>
          <a:noFill/>
          <a:ln w="28575">
            <a:solidFill>
              <a:schemeClr val="tx1"/>
            </a:solid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1"/>
                </a:solidFill>
                <a:effectLst/>
                <a:uLnTx/>
                <a:uFillTx/>
                <a:latin typeface="+mj-lt"/>
                <a:ea typeface="+mj-ea"/>
                <a:cs typeface="+mj-cs"/>
              </a:rPr>
              <a:t>Designing Sampling Plans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latin typeface="+mj-lt"/>
                <a:ea typeface="+mj-ea"/>
                <a:cs typeface="+mj-cs"/>
              </a:rPr>
              <a:t>(Single Sampling Plans)</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Text Box 22"/>
          <p:cNvSpPr txBox="1">
            <a:spLocks noChangeArrowheads="1"/>
          </p:cNvSpPr>
          <p:nvPr/>
        </p:nvSpPr>
        <p:spPr bwMode="auto">
          <a:xfrm rot="16200000">
            <a:off x="-2633463" y="3457889"/>
            <a:ext cx="5688632" cy="302262"/>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Design of Sampling Plans</a:t>
            </a:r>
            <a:endParaRPr lang="en-US" sz="1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37886" y="1196752"/>
            <a:ext cx="8201054" cy="3168352"/>
          </a:xfrm>
          <a:prstGeom prst="rect">
            <a:avLst/>
          </a:prstGeom>
          <a:noFill/>
          <a:ln w="28575">
            <a:solidFill>
              <a:schemeClr val="tx1"/>
            </a:solidFill>
          </a:ln>
        </p:spPr>
        <p:txBody>
          <a:bodyPr vert="horz" lIns="91440" tIns="45720" rIns="91440" bIns="45720" rtlCol="0">
            <a:noAutofit/>
          </a:bodyPr>
          <a:lstStyle/>
          <a:p>
            <a:r>
              <a:rPr lang="en-US" sz="2000" b="1" dirty="0" smtClean="0"/>
              <a:t>In an effort to reduce the amount of inspection double (or multiple) sampling is used.  Whether or not the sampling effort will be reduced depends on the defective proportions of incoming lots.  Typically, four parameters are specified:</a:t>
            </a:r>
          </a:p>
          <a:p>
            <a:pPr lvl="1"/>
            <a:r>
              <a:rPr lang="en-US" sz="2000" b="1" dirty="0" smtClean="0">
                <a:solidFill>
                  <a:srgbClr val="3333FF"/>
                </a:solidFill>
                <a:latin typeface="Arial" pitchFamily="34" charset="0"/>
                <a:cs typeface="Arial" pitchFamily="34" charset="0"/>
              </a:rPr>
              <a:t>n</a:t>
            </a:r>
            <a:r>
              <a:rPr lang="en-US" sz="2000" b="1" baseline="-25000" dirty="0" smtClean="0">
                <a:solidFill>
                  <a:srgbClr val="3333FF"/>
                </a:solidFill>
                <a:latin typeface="Arial" pitchFamily="34" charset="0"/>
                <a:cs typeface="Arial" pitchFamily="34" charset="0"/>
              </a:rPr>
              <a:t>1</a:t>
            </a:r>
            <a:r>
              <a:rPr lang="en-US" sz="2000" b="1" dirty="0" smtClean="0">
                <a:solidFill>
                  <a:srgbClr val="3333FF"/>
                </a:solidFill>
                <a:latin typeface="Arial" pitchFamily="34" charset="0"/>
                <a:cs typeface="Arial" pitchFamily="34" charset="0"/>
              </a:rPr>
              <a:t>	=	number of units in the first sample</a:t>
            </a:r>
          </a:p>
          <a:p>
            <a:pPr lvl="1"/>
            <a:r>
              <a:rPr lang="en-US" sz="2000" b="1" dirty="0" smtClean="0">
                <a:solidFill>
                  <a:srgbClr val="3333FF"/>
                </a:solidFill>
                <a:latin typeface="Arial" pitchFamily="34" charset="0"/>
                <a:cs typeface="Arial" pitchFamily="34" charset="0"/>
              </a:rPr>
              <a:t>c</a:t>
            </a:r>
            <a:r>
              <a:rPr lang="en-US" sz="2000" b="1" baseline="-25000" dirty="0" smtClean="0">
                <a:solidFill>
                  <a:srgbClr val="3333FF"/>
                </a:solidFill>
                <a:latin typeface="Arial" pitchFamily="34" charset="0"/>
                <a:cs typeface="Arial" pitchFamily="34" charset="0"/>
              </a:rPr>
              <a:t>1</a:t>
            </a:r>
            <a:r>
              <a:rPr lang="en-US" sz="2000" b="1" dirty="0" smtClean="0">
                <a:solidFill>
                  <a:srgbClr val="3333FF"/>
                </a:solidFill>
                <a:latin typeface="Arial" pitchFamily="34" charset="0"/>
                <a:cs typeface="Arial" pitchFamily="34" charset="0"/>
              </a:rPr>
              <a:t>	=	acceptance number for the first sample</a:t>
            </a:r>
          </a:p>
          <a:p>
            <a:pPr lvl="1"/>
            <a:r>
              <a:rPr lang="en-US" sz="2000" b="1" dirty="0" smtClean="0">
                <a:solidFill>
                  <a:srgbClr val="3333FF"/>
                </a:solidFill>
                <a:latin typeface="Arial" pitchFamily="34" charset="0"/>
                <a:cs typeface="Arial" pitchFamily="34" charset="0"/>
              </a:rPr>
              <a:t>n</a:t>
            </a:r>
            <a:r>
              <a:rPr lang="en-US" sz="2000" b="1" baseline="-25000" dirty="0" smtClean="0">
                <a:solidFill>
                  <a:srgbClr val="3333FF"/>
                </a:solidFill>
                <a:latin typeface="Arial" pitchFamily="34" charset="0"/>
                <a:cs typeface="Arial" pitchFamily="34" charset="0"/>
              </a:rPr>
              <a:t>2</a:t>
            </a:r>
            <a:r>
              <a:rPr lang="en-US" sz="2000" b="1" dirty="0" smtClean="0">
                <a:solidFill>
                  <a:srgbClr val="3333FF"/>
                </a:solidFill>
                <a:latin typeface="Arial" pitchFamily="34" charset="0"/>
                <a:cs typeface="Arial" pitchFamily="34" charset="0"/>
              </a:rPr>
              <a:t>	=	number of units in the second sample</a:t>
            </a:r>
          </a:p>
          <a:p>
            <a:pPr lvl="1"/>
            <a:r>
              <a:rPr lang="en-US" sz="2000" b="1" dirty="0" smtClean="0">
                <a:solidFill>
                  <a:srgbClr val="3333FF"/>
                </a:solidFill>
                <a:latin typeface="Arial" pitchFamily="34" charset="0"/>
                <a:cs typeface="Arial" pitchFamily="34" charset="0"/>
              </a:rPr>
              <a:t>c</a:t>
            </a:r>
            <a:r>
              <a:rPr lang="en-US" sz="2000" b="1" baseline="-25000" dirty="0" smtClean="0">
                <a:solidFill>
                  <a:srgbClr val="3333FF"/>
                </a:solidFill>
                <a:latin typeface="Arial" pitchFamily="34" charset="0"/>
                <a:cs typeface="Arial" pitchFamily="34" charset="0"/>
              </a:rPr>
              <a:t>2</a:t>
            </a:r>
            <a:r>
              <a:rPr lang="en-US" sz="2000" b="1" dirty="0" smtClean="0">
                <a:solidFill>
                  <a:srgbClr val="3333FF"/>
                </a:solidFill>
                <a:latin typeface="Arial" pitchFamily="34" charset="0"/>
                <a:cs typeface="Arial" pitchFamily="34" charset="0"/>
              </a:rPr>
              <a:t>	=	acceptance number for both samples</a:t>
            </a:r>
            <a:endParaRPr lang="en-US" sz="2000" b="1" dirty="0">
              <a:solidFill>
                <a:srgbClr val="3333FF"/>
              </a:solidFill>
              <a:latin typeface="Arial" pitchFamily="34" charset="0"/>
              <a:cs typeface="Arial" pitchFamily="34" charset="0"/>
            </a:endParaRPr>
          </a:p>
        </p:txBody>
      </p:sp>
      <p:sp>
        <p:nvSpPr>
          <p:cNvPr id="6" name="Rectangle 2"/>
          <p:cNvSpPr txBox="1">
            <a:spLocks noChangeArrowheads="1"/>
          </p:cNvSpPr>
          <p:nvPr/>
        </p:nvSpPr>
        <p:spPr>
          <a:xfrm>
            <a:off x="1693354" y="530343"/>
            <a:ext cx="5829300" cy="527968"/>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Tahoma" pitchFamily="34" charset="0"/>
                <a:ea typeface="Tahoma" pitchFamily="34" charset="0"/>
                <a:cs typeface="Tahoma" pitchFamily="34" charset="0"/>
              </a:rPr>
              <a:t>Double Sampling Plan</a:t>
            </a:r>
            <a:endParaRPr kumimoji="0" lang="en-US" sz="44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sp>
        <p:nvSpPr>
          <p:cNvPr id="9" name="Text Box 22"/>
          <p:cNvSpPr txBox="1">
            <a:spLocks noChangeArrowheads="1"/>
          </p:cNvSpPr>
          <p:nvPr/>
        </p:nvSpPr>
        <p:spPr bwMode="auto">
          <a:xfrm rot="16200000">
            <a:off x="-2633463" y="3457889"/>
            <a:ext cx="5688632" cy="302262"/>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Double Sampling Plan</a:t>
            </a:r>
            <a:endParaRPr lang="en-US" sz="1200" b="1" dirty="0"/>
          </a:p>
        </p:txBody>
      </p:sp>
      <p:sp>
        <p:nvSpPr>
          <p:cNvPr id="11" name="Text Box 13"/>
          <p:cNvSpPr txBox="1">
            <a:spLocks noChangeArrowheads="1"/>
          </p:cNvSpPr>
          <p:nvPr/>
        </p:nvSpPr>
        <p:spPr bwMode="auto">
          <a:xfrm>
            <a:off x="539552" y="4653136"/>
            <a:ext cx="8136904" cy="1754326"/>
          </a:xfrm>
          <a:prstGeom prst="rect">
            <a:avLst/>
          </a:prstGeom>
          <a:noFill/>
          <a:ln w="28575">
            <a:solidFill>
              <a:schemeClr val="tx1"/>
            </a:solidFill>
            <a:miter lim="800000"/>
            <a:headEnd/>
            <a:tailEnd/>
          </a:ln>
        </p:spPr>
        <p:txBody>
          <a:bodyPr wrap="square">
            <a:spAutoFit/>
          </a:bodyPr>
          <a:lstStyle/>
          <a:p>
            <a:pPr>
              <a:buFont typeface="Wingdings" pitchFamily="2" charset="2"/>
              <a:buChar char="ü"/>
            </a:pPr>
            <a:r>
              <a:rPr lang="en-US" b="1" dirty="0"/>
              <a:t>Advantage of a double-sampling plan over single sampling is that </a:t>
            </a:r>
            <a:r>
              <a:rPr lang="en-US" b="1" dirty="0">
                <a:solidFill>
                  <a:srgbClr val="C00000"/>
                </a:solidFill>
              </a:rPr>
              <a:t>it may </a:t>
            </a:r>
            <a:r>
              <a:rPr lang="en-US" b="1" dirty="0" smtClean="0">
                <a:solidFill>
                  <a:srgbClr val="C00000"/>
                </a:solidFill>
              </a:rPr>
              <a:t>reduce 	(??..) total </a:t>
            </a:r>
            <a:r>
              <a:rPr lang="en-US" b="1" dirty="0">
                <a:solidFill>
                  <a:srgbClr val="C00000"/>
                </a:solidFill>
              </a:rPr>
              <a:t>amount of required </a:t>
            </a:r>
            <a:r>
              <a:rPr lang="en-US" b="1" dirty="0" smtClean="0">
                <a:solidFill>
                  <a:srgbClr val="C00000"/>
                </a:solidFill>
              </a:rPr>
              <a:t>inspection.</a:t>
            </a:r>
            <a:endParaRPr lang="en-US" b="1" dirty="0">
              <a:solidFill>
                <a:srgbClr val="C00000"/>
              </a:solidFill>
            </a:endParaRPr>
          </a:p>
          <a:p>
            <a:pPr>
              <a:buFont typeface="Wingdings" pitchFamily="2" charset="2"/>
              <a:buChar char="ü"/>
            </a:pPr>
            <a:r>
              <a:rPr lang="en-US" b="1" dirty="0" smtClean="0"/>
              <a:t>Suppose </a:t>
            </a:r>
            <a:r>
              <a:rPr lang="en-US" b="1" dirty="0"/>
              <a:t>first sample in a double-sampling plan is smaller than for a </a:t>
            </a:r>
            <a:r>
              <a:rPr lang="en-US" b="1" dirty="0" smtClean="0"/>
              <a:t>single-	sampling </a:t>
            </a:r>
            <a:r>
              <a:rPr lang="en-US" b="1" dirty="0"/>
              <a:t>plan</a:t>
            </a:r>
          </a:p>
          <a:p>
            <a:pPr lvl="2">
              <a:buFont typeface="Wingdings" pitchFamily="2" charset="2"/>
              <a:buChar char="§"/>
            </a:pPr>
            <a:r>
              <a:rPr lang="en-US" sz="1600" b="1" dirty="0" smtClean="0"/>
              <a:t> If </a:t>
            </a:r>
            <a:r>
              <a:rPr lang="en-US" sz="1600" b="1" dirty="0"/>
              <a:t>lot is </a:t>
            </a:r>
            <a:r>
              <a:rPr lang="en-US" sz="1600" b="1" dirty="0">
                <a:solidFill>
                  <a:srgbClr val="C00000"/>
                </a:solidFill>
              </a:rPr>
              <a:t>accepted or reject </a:t>
            </a:r>
            <a:r>
              <a:rPr lang="en-US" sz="1600" b="1" dirty="0"/>
              <a:t>on first sample, cost of inspection is lower</a:t>
            </a:r>
          </a:p>
          <a:p>
            <a:pPr lvl="2">
              <a:buFont typeface="Wingdings" pitchFamily="2" charset="2"/>
              <a:buChar char="§"/>
            </a:pPr>
            <a:r>
              <a:rPr lang="en-US" sz="1600" b="1" dirty="0" smtClean="0"/>
              <a:t> Also, </a:t>
            </a:r>
            <a:r>
              <a:rPr lang="en-US" sz="1600" b="1" dirty="0"/>
              <a:t>possible to reject a lot without completing inspection of second </a:t>
            </a:r>
            <a:r>
              <a:rPr lang="en-US" sz="1600" b="1" dirty="0" smtClean="0"/>
              <a:t>sample.</a:t>
            </a:r>
            <a:endParaRPr lang="en-US" sz="1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14350" y="1268760"/>
            <a:ext cx="8201054" cy="5328592"/>
          </a:xfrm>
          <a:prstGeom prst="rect">
            <a:avLst/>
          </a:prstGeom>
          <a:noFill/>
          <a:ln w="28575">
            <a:solidFill>
              <a:schemeClr val="tx1"/>
            </a:solidFill>
          </a:ln>
        </p:spPr>
        <p:txBody>
          <a:bodyPr vert="horz" lIns="91440" tIns="45720" rIns="91440" bIns="45720" rtlCol="0">
            <a:noAutofit/>
          </a:bodyPr>
          <a:lstStyle/>
          <a:p>
            <a:r>
              <a:rPr lang="en-US" sz="2800" b="1" dirty="0" smtClean="0"/>
              <a:t>A double sampling plan proceeds as follows:</a:t>
            </a:r>
          </a:p>
          <a:p>
            <a:endParaRPr lang="en-US" sz="800" b="1" dirty="0" smtClean="0"/>
          </a:p>
          <a:p>
            <a:pPr>
              <a:buFont typeface="Arial" pitchFamily="34" charset="0"/>
              <a:buChar char="•"/>
            </a:pPr>
            <a:r>
              <a:rPr lang="en-US" sz="2800" b="1" dirty="0" smtClean="0"/>
              <a:t>A random sample of size </a:t>
            </a:r>
            <a:r>
              <a:rPr lang="en-US" sz="2800" b="1" dirty="0" smtClean="0">
                <a:solidFill>
                  <a:srgbClr val="3333FF"/>
                </a:solidFill>
              </a:rPr>
              <a:t>n</a:t>
            </a:r>
            <a:r>
              <a:rPr lang="en-US" sz="2800" b="1" baseline="-25000" dirty="0" smtClean="0">
                <a:solidFill>
                  <a:srgbClr val="3333FF"/>
                </a:solidFill>
              </a:rPr>
              <a:t>1</a:t>
            </a:r>
            <a:r>
              <a:rPr lang="en-US" sz="2800" b="1" dirty="0" smtClean="0"/>
              <a:t> is </a:t>
            </a:r>
            <a:r>
              <a:rPr lang="en-US" sz="2800" b="1" dirty="0" smtClean="0">
                <a:solidFill>
                  <a:srgbClr val="C00000"/>
                </a:solidFill>
              </a:rPr>
              <a:t>drawn</a:t>
            </a:r>
            <a:r>
              <a:rPr lang="en-US" sz="2800" b="1" dirty="0" smtClean="0"/>
              <a:t> from the 	lot.</a:t>
            </a:r>
          </a:p>
          <a:p>
            <a:pPr>
              <a:buFont typeface="Arial" pitchFamily="34" charset="0"/>
              <a:buChar char="•"/>
            </a:pPr>
            <a:r>
              <a:rPr lang="en-US" sz="2800" b="1" dirty="0" smtClean="0"/>
              <a:t>If the number of defective units (say </a:t>
            </a:r>
            <a:r>
              <a:rPr lang="en-US" sz="2800" b="1" dirty="0" smtClean="0">
                <a:solidFill>
                  <a:srgbClr val="3333FF"/>
                </a:solidFill>
              </a:rPr>
              <a:t>d</a:t>
            </a:r>
            <a:r>
              <a:rPr lang="en-US" sz="2800" b="1" baseline="-25000" dirty="0" smtClean="0">
                <a:solidFill>
                  <a:srgbClr val="3333FF"/>
                </a:solidFill>
              </a:rPr>
              <a:t>1</a:t>
            </a:r>
            <a:r>
              <a:rPr lang="en-US" sz="2800" b="1" dirty="0" smtClean="0"/>
              <a:t> )  </a:t>
            </a:r>
            <a:r>
              <a:rPr lang="en-US" sz="2800" b="1" dirty="0" smtClean="0">
                <a:sym typeface="Symbol" pitchFamily="18" charset="2"/>
              </a:rPr>
              <a:t> </a:t>
            </a:r>
            <a:r>
              <a:rPr lang="en-US" sz="2800" b="1" dirty="0" smtClean="0">
                <a:solidFill>
                  <a:srgbClr val="3333FF"/>
                </a:solidFill>
                <a:sym typeface="Symbol" pitchFamily="18" charset="2"/>
              </a:rPr>
              <a:t>c</a:t>
            </a:r>
            <a:r>
              <a:rPr lang="en-US" sz="2800" b="1" baseline="-25000" dirty="0" smtClean="0">
                <a:solidFill>
                  <a:srgbClr val="3333FF"/>
                </a:solidFill>
                <a:sym typeface="Symbol" pitchFamily="18" charset="2"/>
              </a:rPr>
              <a:t>1</a:t>
            </a:r>
            <a:r>
              <a:rPr lang="en-US" sz="2800" b="1" dirty="0" smtClean="0">
                <a:solidFill>
                  <a:srgbClr val="3333FF"/>
                </a:solidFill>
                <a:sym typeface="Symbol" pitchFamily="18" charset="2"/>
              </a:rPr>
              <a:t> </a:t>
            </a:r>
            <a:r>
              <a:rPr lang="en-US" sz="2800" b="1" dirty="0" smtClean="0">
                <a:sym typeface="Symbol" pitchFamily="18" charset="2"/>
              </a:rPr>
              <a:t>the lot is </a:t>
            </a:r>
            <a:r>
              <a:rPr lang="en-US" sz="2800" b="1" dirty="0" smtClean="0">
                <a:solidFill>
                  <a:srgbClr val="C00000"/>
                </a:solidFill>
                <a:sym typeface="Symbol" pitchFamily="18" charset="2"/>
              </a:rPr>
              <a:t>accepted</a:t>
            </a:r>
            <a:r>
              <a:rPr lang="en-US" sz="2800" b="1" dirty="0" smtClean="0">
                <a:sym typeface="Symbol" pitchFamily="18" charset="2"/>
              </a:rPr>
              <a:t>.</a:t>
            </a:r>
          </a:p>
          <a:p>
            <a:pPr>
              <a:buFont typeface="Arial" pitchFamily="34" charset="0"/>
              <a:buChar char="•"/>
            </a:pPr>
            <a:r>
              <a:rPr lang="en-US" sz="2800" b="1" dirty="0" smtClean="0">
                <a:sym typeface="Symbol" pitchFamily="18" charset="2"/>
              </a:rPr>
              <a:t>If </a:t>
            </a:r>
            <a:r>
              <a:rPr lang="en-US" sz="2800" b="1" dirty="0" smtClean="0">
                <a:solidFill>
                  <a:srgbClr val="3333FF"/>
                </a:solidFill>
                <a:sym typeface="Symbol" pitchFamily="18" charset="2"/>
              </a:rPr>
              <a:t>d</a:t>
            </a:r>
            <a:r>
              <a:rPr lang="en-US" sz="2800" b="1" baseline="-25000" dirty="0" smtClean="0">
                <a:solidFill>
                  <a:srgbClr val="3333FF"/>
                </a:solidFill>
                <a:sym typeface="Symbol" pitchFamily="18" charset="2"/>
              </a:rPr>
              <a:t>1</a:t>
            </a:r>
            <a:r>
              <a:rPr lang="en-US" sz="2800" b="1" dirty="0" smtClean="0">
                <a:solidFill>
                  <a:srgbClr val="3333FF"/>
                </a:solidFill>
                <a:sym typeface="Symbol" pitchFamily="18" charset="2"/>
              </a:rPr>
              <a:t> c</a:t>
            </a:r>
            <a:r>
              <a:rPr lang="en-US" sz="2800" b="1" baseline="-25000" dirty="0" smtClean="0">
                <a:solidFill>
                  <a:srgbClr val="3333FF"/>
                </a:solidFill>
                <a:sym typeface="Symbol" pitchFamily="18" charset="2"/>
              </a:rPr>
              <a:t>2</a:t>
            </a:r>
            <a:r>
              <a:rPr lang="en-US" sz="2800" b="1" dirty="0" smtClean="0">
                <a:solidFill>
                  <a:srgbClr val="3333FF"/>
                </a:solidFill>
                <a:sym typeface="Symbol" pitchFamily="18" charset="2"/>
              </a:rPr>
              <a:t> </a:t>
            </a:r>
            <a:r>
              <a:rPr lang="en-US" sz="2800" b="1" dirty="0" smtClean="0">
                <a:sym typeface="Symbol" pitchFamily="18" charset="2"/>
              </a:rPr>
              <a:t>the lot is </a:t>
            </a:r>
            <a:r>
              <a:rPr lang="en-US" sz="2800" b="1" dirty="0" smtClean="0">
                <a:solidFill>
                  <a:srgbClr val="C00000"/>
                </a:solidFill>
                <a:sym typeface="Symbol" pitchFamily="18" charset="2"/>
              </a:rPr>
              <a:t>rejected</a:t>
            </a:r>
            <a:r>
              <a:rPr lang="en-US" sz="2800" b="1" dirty="0" smtClean="0">
                <a:sym typeface="Symbol" pitchFamily="18" charset="2"/>
              </a:rPr>
              <a:t>.</a:t>
            </a:r>
          </a:p>
          <a:p>
            <a:pPr>
              <a:buFont typeface="Arial" pitchFamily="34" charset="0"/>
              <a:buChar char="•"/>
            </a:pPr>
            <a:r>
              <a:rPr lang="en-US" sz="2800" b="1" dirty="0" smtClean="0">
                <a:sym typeface="Symbol" pitchFamily="18" charset="2"/>
              </a:rPr>
              <a:t>If neither of these conditions are satisfied a second sample of size </a:t>
            </a:r>
            <a:r>
              <a:rPr lang="en-US" sz="2800" b="1" dirty="0" smtClean="0">
                <a:solidFill>
                  <a:srgbClr val="3333FF"/>
                </a:solidFill>
                <a:sym typeface="Symbol" pitchFamily="18" charset="2"/>
              </a:rPr>
              <a:t>n</a:t>
            </a:r>
            <a:r>
              <a:rPr lang="en-US" sz="2800" b="1" baseline="-25000" dirty="0" smtClean="0">
                <a:solidFill>
                  <a:srgbClr val="3333FF"/>
                </a:solidFill>
                <a:sym typeface="Symbol" pitchFamily="18" charset="2"/>
              </a:rPr>
              <a:t>2</a:t>
            </a:r>
            <a:r>
              <a:rPr lang="en-US" sz="2800" b="1" dirty="0" smtClean="0">
                <a:sym typeface="Symbol" pitchFamily="18" charset="2"/>
              </a:rPr>
              <a:t> is </a:t>
            </a:r>
            <a:r>
              <a:rPr lang="en-US" sz="2800" b="1" dirty="0" smtClean="0">
                <a:solidFill>
                  <a:srgbClr val="C00000"/>
                </a:solidFill>
                <a:sym typeface="Symbol" pitchFamily="18" charset="2"/>
              </a:rPr>
              <a:t>drawn</a:t>
            </a:r>
            <a:r>
              <a:rPr lang="en-US" sz="2800" b="1" dirty="0" smtClean="0">
                <a:sym typeface="Symbol" pitchFamily="18" charset="2"/>
              </a:rPr>
              <a:t> from the lot.</a:t>
            </a:r>
          </a:p>
          <a:p>
            <a:pPr>
              <a:buFont typeface="Arial" pitchFamily="34" charset="0"/>
              <a:buChar char="•"/>
            </a:pPr>
            <a:r>
              <a:rPr lang="en-US" sz="2800" b="1" dirty="0" smtClean="0">
                <a:sym typeface="Symbol" pitchFamily="18" charset="2"/>
              </a:rPr>
              <a:t>If the number of defectives in the </a:t>
            </a:r>
            <a:r>
              <a:rPr lang="en-US" sz="2800" b="1" dirty="0" smtClean="0">
                <a:solidFill>
                  <a:srgbClr val="C00000"/>
                </a:solidFill>
                <a:sym typeface="Symbol" pitchFamily="18" charset="2"/>
              </a:rPr>
              <a:t>combined</a:t>
            </a:r>
            <a:r>
              <a:rPr lang="en-US" sz="2800" b="1" dirty="0" smtClean="0">
                <a:sym typeface="Symbol" pitchFamily="18" charset="2"/>
              </a:rPr>
              <a:t> samples </a:t>
            </a:r>
            <a:r>
              <a:rPr lang="en-US" sz="2800" b="1" dirty="0" smtClean="0">
                <a:solidFill>
                  <a:srgbClr val="3333FF"/>
                </a:solidFill>
                <a:sym typeface="Symbol" pitchFamily="18" charset="2"/>
              </a:rPr>
              <a:t>(d</a:t>
            </a:r>
            <a:r>
              <a:rPr lang="en-US" sz="2800" b="1" baseline="-25000" dirty="0" smtClean="0">
                <a:solidFill>
                  <a:srgbClr val="3333FF"/>
                </a:solidFill>
                <a:sym typeface="Symbol" pitchFamily="18" charset="2"/>
              </a:rPr>
              <a:t>1</a:t>
            </a:r>
            <a:r>
              <a:rPr lang="en-US" sz="2800" b="1" dirty="0" smtClean="0">
                <a:solidFill>
                  <a:srgbClr val="3333FF"/>
                </a:solidFill>
                <a:sym typeface="Symbol" pitchFamily="18" charset="2"/>
              </a:rPr>
              <a:t> + d</a:t>
            </a:r>
            <a:r>
              <a:rPr lang="en-US" sz="2800" b="1" baseline="-25000" dirty="0" smtClean="0">
                <a:solidFill>
                  <a:srgbClr val="3333FF"/>
                </a:solidFill>
                <a:sym typeface="Symbol" pitchFamily="18" charset="2"/>
              </a:rPr>
              <a:t>2</a:t>
            </a:r>
            <a:r>
              <a:rPr lang="en-US" sz="2800" b="1" dirty="0" smtClean="0">
                <a:solidFill>
                  <a:srgbClr val="3333FF"/>
                </a:solidFill>
                <a:sym typeface="Symbol" pitchFamily="18" charset="2"/>
              </a:rPr>
              <a:t>) &gt; c</a:t>
            </a:r>
            <a:r>
              <a:rPr lang="en-US" sz="2800" b="1" baseline="-25000" dirty="0" smtClean="0">
                <a:solidFill>
                  <a:srgbClr val="3333FF"/>
                </a:solidFill>
                <a:sym typeface="Symbol" pitchFamily="18" charset="2"/>
              </a:rPr>
              <a:t>2</a:t>
            </a:r>
            <a:r>
              <a:rPr lang="en-US" sz="2800" b="1" dirty="0" smtClean="0">
                <a:solidFill>
                  <a:srgbClr val="3333FF"/>
                </a:solidFill>
                <a:sym typeface="Symbol" pitchFamily="18" charset="2"/>
              </a:rPr>
              <a:t> </a:t>
            </a:r>
            <a:r>
              <a:rPr lang="en-US" sz="2800" b="1" dirty="0" smtClean="0">
                <a:sym typeface="Symbol" pitchFamily="18" charset="2"/>
              </a:rPr>
              <a:t>the lot is </a:t>
            </a:r>
            <a:r>
              <a:rPr lang="en-US" sz="2800" b="1" dirty="0" smtClean="0">
                <a:solidFill>
                  <a:srgbClr val="C00000"/>
                </a:solidFill>
                <a:sym typeface="Symbol" pitchFamily="18" charset="2"/>
              </a:rPr>
              <a:t>rejected</a:t>
            </a:r>
            <a:r>
              <a:rPr lang="en-US" sz="2800" b="1" dirty="0" smtClean="0">
                <a:sym typeface="Symbol" pitchFamily="18" charset="2"/>
              </a:rPr>
              <a:t>.  If not the lot is </a:t>
            </a:r>
            <a:r>
              <a:rPr lang="en-US" sz="2800" b="1" dirty="0" smtClean="0">
                <a:solidFill>
                  <a:srgbClr val="C00000"/>
                </a:solidFill>
                <a:sym typeface="Symbol" pitchFamily="18" charset="2"/>
              </a:rPr>
              <a:t>accepted</a:t>
            </a:r>
            <a:r>
              <a:rPr lang="en-US" sz="2800" b="1" dirty="0" smtClean="0">
                <a:sym typeface="Symbol" pitchFamily="18" charset="2"/>
              </a:rPr>
              <a:t>.</a:t>
            </a:r>
            <a:endParaRPr lang="en-US" sz="2800" b="1" dirty="0"/>
          </a:p>
        </p:txBody>
      </p:sp>
      <p:sp>
        <p:nvSpPr>
          <p:cNvPr id="9" name="Rectangle 2"/>
          <p:cNvSpPr txBox="1">
            <a:spLocks noChangeArrowheads="1"/>
          </p:cNvSpPr>
          <p:nvPr/>
        </p:nvSpPr>
        <p:spPr>
          <a:xfrm>
            <a:off x="1600220" y="620688"/>
            <a:ext cx="5829300" cy="527968"/>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Tahoma" pitchFamily="34" charset="0"/>
                <a:ea typeface="Tahoma" pitchFamily="34" charset="0"/>
                <a:cs typeface="Tahoma" pitchFamily="34" charset="0"/>
              </a:rPr>
              <a:t>Double Sampling Plan</a:t>
            </a:r>
            <a:endParaRPr kumimoji="0" lang="en-US" sz="44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sp>
        <p:nvSpPr>
          <p:cNvPr id="10" name="Text Box 22"/>
          <p:cNvSpPr txBox="1">
            <a:spLocks noChangeArrowheads="1"/>
          </p:cNvSpPr>
          <p:nvPr/>
        </p:nvSpPr>
        <p:spPr bwMode="auto">
          <a:xfrm rot="16200000">
            <a:off x="-2633463" y="3457889"/>
            <a:ext cx="5688632" cy="302262"/>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Double Sampling Plan</a:t>
            </a:r>
            <a:endParaRPr lang="en-US" sz="1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2"/>
          <p:cNvSpPr txBox="1">
            <a:spLocks noChangeArrowheads="1"/>
          </p:cNvSpPr>
          <p:nvPr/>
        </p:nvSpPr>
        <p:spPr bwMode="auto">
          <a:xfrm rot="16200000">
            <a:off x="-2541953" y="3322658"/>
            <a:ext cx="5544618"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(vs. 100% Inspection)</a:t>
            </a:r>
            <a:endParaRPr lang="en-US" sz="1200" b="1" dirty="0"/>
          </a:p>
        </p:txBody>
      </p:sp>
      <p:sp>
        <p:nvSpPr>
          <p:cNvPr id="3" name="Title 2"/>
          <p:cNvSpPr>
            <a:spLocks noGrp="1"/>
          </p:cNvSpPr>
          <p:nvPr>
            <p:ph type="title"/>
          </p:nvPr>
        </p:nvSpPr>
        <p:spPr>
          <a:xfrm>
            <a:off x="457200" y="692695"/>
            <a:ext cx="8229600" cy="1008113"/>
          </a:xfrm>
        </p:spPr>
        <p:txBody>
          <a:bodyPr>
            <a:normAutofit fontScale="90000"/>
          </a:bodyPr>
          <a:lstStyle/>
          <a:p>
            <a:pPr lvl="0"/>
            <a:r>
              <a:rPr lang="en-US" b="1" spc="0" dirty="0">
                <a:solidFill>
                  <a:srgbClr val="3333FF"/>
                </a:solidFill>
              </a:rPr>
              <a:t>Situations where acceptance </a:t>
            </a:r>
            <a:r>
              <a:rPr lang="en-US" b="1" spc="0" dirty="0">
                <a:solidFill>
                  <a:srgbClr val="FF0000"/>
                </a:solidFill>
              </a:rPr>
              <a:t>sampling </a:t>
            </a:r>
            <a:r>
              <a:rPr lang="en-US" b="1" spc="0" dirty="0">
                <a:solidFill>
                  <a:srgbClr val="3333FF"/>
                </a:solidFill>
              </a:rPr>
              <a:t>is likely to be useful</a:t>
            </a:r>
            <a:r>
              <a:rPr lang="en-US" spc="0" dirty="0">
                <a:solidFill>
                  <a:schemeClr val="tx1"/>
                </a:solidFill>
              </a:rPr>
              <a:t/>
            </a:r>
            <a:br>
              <a:rPr lang="en-US" spc="0" dirty="0">
                <a:solidFill>
                  <a:schemeClr val="tx1"/>
                </a:solidFill>
              </a:rPr>
            </a:br>
            <a:endParaRPr lang="en-IN" dirty="0"/>
          </a:p>
        </p:txBody>
      </p:sp>
      <p:sp>
        <p:nvSpPr>
          <p:cNvPr id="6" name="Content Placeholder 5"/>
          <p:cNvSpPr>
            <a:spLocks noGrp="1"/>
          </p:cNvSpPr>
          <p:nvPr>
            <p:ph idx="1"/>
          </p:nvPr>
        </p:nvSpPr>
        <p:spPr>
          <a:xfrm>
            <a:off x="457200" y="1600200"/>
            <a:ext cx="8229600" cy="4277072"/>
          </a:xfrm>
        </p:spPr>
        <p:txBody>
          <a:bodyPr>
            <a:normAutofit fontScale="77500" lnSpcReduction="20000"/>
          </a:bodyPr>
          <a:lstStyle/>
          <a:p>
            <a:pPr marL="342900" lvl="0" indent="-342900" algn="just">
              <a:buClrTx/>
              <a:buSzTx/>
              <a:buAutoNum type="arabicPeriod"/>
              <a:defRPr/>
            </a:pPr>
            <a:endParaRPr lang="en-US" b="1" dirty="0" smtClean="0"/>
          </a:p>
          <a:p>
            <a:pPr marL="342900" lvl="0" indent="-342900" algn="just">
              <a:buClrTx/>
              <a:buSzTx/>
              <a:buAutoNum type="arabicPeriod"/>
              <a:defRPr/>
            </a:pPr>
            <a:r>
              <a:rPr lang="en-US" b="1" dirty="0" smtClean="0"/>
              <a:t>When </a:t>
            </a:r>
            <a:r>
              <a:rPr lang="en-US" b="1" dirty="0">
                <a:solidFill>
                  <a:srgbClr val="6600FF"/>
                </a:solidFill>
              </a:rPr>
              <a:t>testing is destructive</a:t>
            </a:r>
            <a:r>
              <a:rPr lang="en-US" b="1" dirty="0"/>
              <a:t>.</a:t>
            </a:r>
          </a:p>
          <a:p>
            <a:pPr marL="342900" lvl="0" indent="-342900" algn="just">
              <a:buClrTx/>
              <a:buSzTx/>
              <a:buAutoNum type="arabicPeriod"/>
              <a:defRPr/>
            </a:pPr>
            <a:r>
              <a:rPr lang="en-US" b="1" dirty="0"/>
              <a:t>When the </a:t>
            </a:r>
            <a:r>
              <a:rPr lang="en-US" b="1" dirty="0">
                <a:solidFill>
                  <a:srgbClr val="6600FF"/>
                </a:solidFill>
              </a:rPr>
              <a:t>cost of  100% inspection </a:t>
            </a:r>
            <a:r>
              <a:rPr lang="en-US" b="1" dirty="0"/>
              <a:t>is </a:t>
            </a:r>
            <a:r>
              <a:rPr lang="en-US" b="1" dirty="0">
                <a:solidFill>
                  <a:srgbClr val="6600FF"/>
                </a:solidFill>
              </a:rPr>
              <a:t>extremely high</a:t>
            </a:r>
            <a:r>
              <a:rPr lang="en-US" b="1" dirty="0"/>
              <a:t>.</a:t>
            </a:r>
          </a:p>
          <a:p>
            <a:pPr marL="342900" lvl="0" indent="-342900" algn="just">
              <a:buClrTx/>
              <a:buSzTx/>
              <a:buAutoNum type="arabicPeriod"/>
              <a:defRPr/>
            </a:pPr>
            <a:r>
              <a:rPr lang="en-US" b="1" dirty="0"/>
              <a:t>When  </a:t>
            </a:r>
            <a:r>
              <a:rPr lang="en-US" b="1" dirty="0">
                <a:solidFill>
                  <a:srgbClr val="6600FF"/>
                </a:solidFill>
              </a:rPr>
              <a:t>100 % inspection </a:t>
            </a:r>
            <a:r>
              <a:rPr lang="en-US" b="1" dirty="0"/>
              <a:t>is </a:t>
            </a:r>
            <a:r>
              <a:rPr lang="en-US" b="1" dirty="0">
                <a:solidFill>
                  <a:srgbClr val="6600FF"/>
                </a:solidFill>
              </a:rPr>
              <a:t>not technologically feasible </a:t>
            </a:r>
            <a:r>
              <a:rPr lang="en-US" b="1" dirty="0"/>
              <a:t>or would require so much calendar </a:t>
            </a:r>
            <a:r>
              <a:rPr lang="en-US" b="1" dirty="0">
                <a:solidFill>
                  <a:srgbClr val="6600FF"/>
                </a:solidFill>
              </a:rPr>
              <a:t>time</a:t>
            </a:r>
            <a:r>
              <a:rPr lang="en-US" b="1" dirty="0"/>
              <a:t> that </a:t>
            </a:r>
            <a:r>
              <a:rPr lang="en-US" b="1" dirty="0">
                <a:solidFill>
                  <a:srgbClr val="6600FF"/>
                </a:solidFill>
              </a:rPr>
              <a:t>production scheduling </a:t>
            </a:r>
            <a:r>
              <a:rPr lang="en-US" b="1" dirty="0"/>
              <a:t>would be </a:t>
            </a:r>
            <a:r>
              <a:rPr lang="en-US" b="1" dirty="0">
                <a:solidFill>
                  <a:srgbClr val="6600FF"/>
                </a:solidFill>
              </a:rPr>
              <a:t>seriously</a:t>
            </a:r>
            <a:r>
              <a:rPr lang="en-US" b="1" dirty="0"/>
              <a:t> </a:t>
            </a:r>
            <a:r>
              <a:rPr lang="en-US" b="1" dirty="0">
                <a:solidFill>
                  <a:srgbClr val="6600FF"/>
                </a:solidFill>
              </a:rPr>
              <a:t>impacted</a:t>
            </a:r>
            <a:r>
              <a:rPr lang="en-US" b="1" dirty="0"/>
              <a:t>.</a:t>
            </a:r>
          </a:p>
          <a:p>
            <a:pPr marL="342900" lvl="0" indent="-342900" algn="just">
              <a:buClrTx/>
              <a:buSzTx/>
              <a:buAutoNum type="arabicPeriod"/>
              <a:defRPr/>
            </a:pPr>
            <a:r>
              <a:rPr lang="en-US" b="1" dirty="0"/>
              <a:t>When there are </a:t>
            </a:r>
            <a:r>
              <a:rPr lang="en-US" b="1" dirty="0">
                <a:solidFill>
                  <a:srgbClr val="6600FF"/>
                </a:solidFill>
              </a:rPr>
              <a:t>many items to be inspected </a:t>
            </a:r>
            <a:r>
              <a:rPr lang="en-US" b="1" dirty="0"/>
              <a:t>and the inspection </a:t>
            </a:r>
            <a:r>
              <a:rPr lang="en-US" b="1" dirty="0">
                <a:solidFill>
                  <a:srgbClr val="6600FF"/>
                </a:solidFill>
              </a:rPr>
              <a:t>error rate </a:t>
            </a:r>
            <a:r>
              <a:rPr lang="en-US" b="1" dirty="0"/>
              <a:t>is sufficiently </a:t>
            </a:r>
            <a:r>
              <a:rPr lang="en-US" b="1" dirty="0">
                <a:solidFill>
                  <a:srgbClr val="6600FF"/>
                </a:solidFill>
              </a:rPr>
              <a:t>high </a:t>
            </a:r>
            <a:r>
              <a:rPr lang="en-US" b="1" dirty="0"/>
              <a:t>that 100% </a:t>
            </a:r>
            <a:r>
              <a:rPr lang="en-US" b="1" dirty="0">
                <a:solidFill>
                  <a:srgbClr val="6600FF"/>
                </a:solidFill>
              </a:rPr>
              <a:t>inspection</a:t>
            </a:r>
            <a:r>
              <a:rPr lang="en-US" b="1" dirty="0"/>
              <a:t> might </a:t>
            </a:r>
            <a:r>
              <a:rPr lang="en-US" b="1" dirty="0">
                <a:solidFill>
                  <a:srgbClr val="6600FF"/>
                </a:solidFill>
              </a:rPr>
              <a:t>cause</a:t>
            </a:r>
            <a:r>
              <a:rPr lang="en-US" b="1" dirty="0"/>
              <a:t>  a </a:t>
            </a:r>
            <a:r>
              <a:rPr lang="en-US" b="1" dirty="0">
                <a:solidFill>
                  <a:srgbClr val="6600FF"/>
                </a:solidFill>
              </a:rPr>
              <a:t>higher</a:t>
            </a:r>
            <a:r>
              <a:rPr lang="en-US" b="1" dirty="0"/>
              <a:t> percentage of </a:t>
            </a:r>
            <a:r>
              <a:rPr lang="en-US" b="1" dirty="0">
                <a:solidFill>
                  <a:srgbClr val="6600FF"/>
                </a:solidFill>
              </a:rPr>
              <a:t>defective</a:t>
            </a:r>
            <a:r>
              <a:rPr lang="en-US" b="1" dirty="0"/>
              <a:t>.</a:t>
            </a:r>
          </a:p>
          <a:p>
            <a:pPr marL="342900" lvl="0" indent="-342900" algn="just">
              <a:buClrTx/>
              <a:buSzTx/>
              <a:buAutoNum type="arabicPeriod"/>
              <a:defRPr/>
            </a:pPr>
            <a:r>
              <a:rPr lang="en-US" b="1" dirty="0"/>
              <a:t>When the </a:t>
            </a:r>
            <a:r>
              <a:rPr lang="en-US" b="1" dirty="0">
                <a:solidFill>
                  <a:srgbClr val="6600FF"/>
                </a:solidFill>
              </a:rPr>
              <a:t>supplier</a:t>
            </a:r>
            <a:r>
              <a:rPr lang="en-US" b="1" dirty="0"/>
              <a:t> has an </a:t>
            </a:r>
            <a:r>
              <a:rPr lang="en-US" b="1" dirty="0">
                <a:solidFill>
                  <a:srgbClr val="6600FF"/>
                </a:solidFill>
              </a:rPr>
              <a:t>excellent quality </a:t>
            </a:r>
            <a:r>
              <a:rPr lang="en-US" b="1" dirty="0"/>
              <a:t>history, and </a:t>
            </a:r>
            <a:r>
              <a:rPr lang="en-US" b="1" dirty="0">
                <a:solidFill>
                  <a:srgbClr val="6600FF"/>
                </a:solidFill>
              </a:rPr>
              <a:t>some reduction </a:t>
            </a:r>
            <a:r>
              <a:rPr lang="en-US" b="1" dirty="0"/>
              <a:t>in inspection from 100% is </a:t>
            </a:r>
            <a:r>
              <a:rPr lang="en-US" b="1" dirty="0">
                <a:solidFill>
                  <a:srgbClr val="6600FF"/>
                </a:solidFill>
              </a:rPr>
              <a:t>desired</a:t>
            </a:r>
            <a:r>
              <a:rPr lang="en-US" b="1" dirty="0"/>
              <a:t>, </a:t>
            </a:r>
            <a:r>
              <a:rPr lang="en-US" b="1" u="sng" dirty="0"/>
              <a:t>but</a:t>
            </a:r>
            <a:r>
              <a:rPr lang="en-US" b="1" dirty="0"/>
              <a:t> the supplier’s </a:t>
            </a:r>
            <a:r>
              <a:rPr lang="en-US" b="1" dirty="0">
                <a:solidFill>
                  <a:srgbClr val="6600FF"/>
                </a:solidFill>
              </a:rPr>
              <a:t>process capability </a:t>
            </a:r>
            <a:r>
              <a:rPr lang="en-US" b="1" dirty="0"/>
              <a:t>is sufficiently </a:t>
            </a:r>
            <a:r>
              <a:rPr lang="en-US" b="1" dirty="0">
                <a:solidFill>
                  <a:srgbClr val="6600FF"/>
                </a:solidFill>
              </a:rPr>
              <a:t>low</a:t>
            </a:r>
            <a:r>
              <a:rPr lang="en-US" b="1" dirty="0"/>
              <a:t> as to make </a:t>
            </a:r>
            <a:r>
              <a:rPr lang="en-US" b="1" dirty="0">
                <a:solidFill>
                  <a:srgbClr val="6600FF"/>
                </a:solidFill>
              </a:rPr>
              <a:t>no inspection </a:t>
            </a:r>
            <a:r>
              <a:rPr lang="en-US" b="1" dirty="0"/>
              <a:t>an </a:t>
            </a:r>
            <a:r>
              <a:rPr lang="en-US" b="1" dirty="0">
                <a:solidFill>
                  <a:srgbClr val="6600FF"/>
                </a:solidFill>
              </a:rPr>
              <a:t>unsatisfactory</a:t>
            </a:r>
            <a:r>
              <a:rPr lang="en-US" b="1" dirty="0"/>
              <a:t> alternative.</a:t>
            </a:r>
          </a:p>
          <a:p>
            <a:pPr marL="342900" lvl="0" indent="-342900" algn="just">
              <a:buClrTx/>
              <a:buSzTx/>
              <a:buAutoNum type="arabicPeriod"/>
              <a:defRPr/>
            </a:pPr>
            <a:r>
              <a:rPr lang="en-US" b="1" dirty="0"/>
              <a:t>When there are potentially serious </a:t>
            </a:r>
            <a:r>
              <a:rPr lang="en-US" b="1" dirty="0">
                <a:solidFill>
                  <a:srgbClr val="6600FF"/>
                </a:solidFill>
              </a:rPr>
              <a:t>product liability risks</a:t>
            </a:r>
            <a:r>
              <a:rPr lang="en-US" b="1" dirty="0"/>
              <a:t>, and although the supplier’s process is satisfactory, a program for </a:t>
            </a:r>
            <a:r>
              <a:rPr lang="en-US" b="1" dirty="0">
                <a:solidFill>
                  <a:srgbClr val="6600FF"/>
                </a:solidFill>
              </a:rPr>
              <a:t>continuously monitoring </a:t>
            </a:r>
            <a:r>
              <a:rPr lang="en-US" b="1" dirty="0"/>
              <a:t>the product is necessary. </a:t>
            </a:r>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14350" y="1196752"/>
            <a:ext cx="8201054" cy="4896544"/>
          </a:xfrm>
          <a:prstGeom prst="rect">
            <a:avLst/>
          </a:prstGeom>
          <a:noFill/>
          <a:ln w="28575">
            <a:solidFill>
              <a:schemeClr val="tx1"/>
            </a:solidFill>
          </a:ln>
        </p:spPr>
        <p:txBody>
          <a:bodyPr vert="horz" lIns="91440" tIns="45720" rIns="91440" bIns="45720" rtlCol="0">
            <a:noAutofit/>
          </a:bodyPr>
          <a:lstStyle/>
          <a:p>
            <a:endParaRPr lang="en-US" sz="2800" b="1" dirty="0"/>
          </a:p>
        </p:txBody>
      </p:sp>
      <p:sp>
        <p:nvSpPr>
          <p:cNvPr id="9" name="Rectangle 2"/>
          <p:cNvSpPr txBox="1">
            <a:spLocks noChangeArrowheads="1"/>
          </p:cNvSpPr>
          <p:nvPr/>
        </p:nvSpPr>
        <p:spPr>
          <a:xfrm>
            <a:off x="1600220" y="620688"/>
            <a:ext cx="5829300" cy="527968"/>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Tahoma" pitchFamily="34" charset="0"/>
                <a:ea typeface="Tahoma" pitchFamily="34" charset="0"/>
                <a:cs typeface="Tahoma" pitchFamily="34" charset="0"/>
              </a:rPr>
              <a:t>Double Sampling Plan</a:t>
            </a:r>
            <a:endParaRPr kumimoji="0" lang="en-US" sz="44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sp>
        <p:nvSpPr>
          <p:cNvPr id="10" name="Text Box 22"/>
          <p:cNvSpPr txBox="1">
            <a:spLocks noChangeArrowheads="1"/>
          </p:cNvSpPr>
          <p:nvPr/>
        </p:nvSpPr>
        <p:spPr bwMode="auto">
          <a:xfrm rot="16200000">
            <a:off x="-2633463" y="3457889"/>
            <a:ext cx="5688632" cy="302262"/>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Double Sampling Plan</a:t>
            </a:r>
            <a:endParaRPr lang="en-US" sz="1200" b="1" dirty="0"/>
          </a:p>
        </p:txBody>
      </p:sp>
      <p:pic>
        <p:nvPicPr>
          <p:cNvPr id="8" name="Picture 14"/>
          <p:cNvPicPr>
            <a:picLocks noChangeAspect="1" noChangeArrowheads="1"/>
          </p:cNvPicPr>
          <p:nvPr/>
        </p:nvPicPr>
        <p:blipFill>
          <a:blip r:embed="rId4" cstate="print"/>
          <a:srcRect/>
          <a:stretch>
            <a:fillRect/>
          </a:stretch>
        </p:blipFill>
        <p:spPr>
          <a:xfrm>
            <a:off x="1004113" y="2076995"/>
            <a:ext cx="7021513" cy="3224213"/>
          </a:xfrm>
          <a:prstGeom prst="rect">
            <a:avLst/>
          </a:prstGeom>
          <a:noFill/>
          <a:ln w="28575">
            <a:solidFill>
              <a:schemeClr val="tx1"/>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2"/>
          <p:cNvSpPr txBox="1">
            <a:spLocks noChangeArrowheads="1"/>
          </p:cNvSpPr>
          <p:nvPr/>
        </p:nvSpPr>
        <p:spPr bwMode="auto">
          <a:xfrm rot="16200000">
            <a:off x="-2633463" y="3457889"/>
            <a:ext cx="5688632" cy="302262"/>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Double Sampling Plan</a:t>
            </a:r>
            <a:endParaRPr lang="en-US" sz="1200" b="1" dirty="0"/>
          </a:p>
        </p:txBody>
      </p:sp>
      <p:sp>
        <p:nvSpPr>
          <p:cNvPr id="11" name="Rectangle 2"/>
          <p:cNvSpPr txBox="1">
            <a:spLocks noChangeArrowheads="1"/>
          </p:cNvSpPr>
          <p:nvPr/>
        </p:nvSpPr>
        <p:spPr>
          <a:xfrm>
            <a:off x="1547664" y="620688"/>
            <a:ext cx="6336704" cy="792088"/>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1" i="0" u="none" strike="noStrike" kern="1200" cap="none" spc="0" normalizeH="0" baseline="0" noProof="0" dirty="0" smtClean="0">
                <a:ln>
                  <a:noFill/>
                </a:ln>
                <a:solidFill>
                  <a:srgbClr val="002060"/>
                </a:solidFill>
                <a:effectLst/>
                <a:uLnTx/>
                <a:uFillTx/>
                <a:latin typeface="Tahoma" pitchFamily="34" charset="0"/>
                <a:ea typeface="Tahoma" pitchFamily="34" charset="0"/>
                <a:cs typeface="Tahoma" pitchFamily="34" charset="0"/>
              </a:rPr>
              <a:t>Double Sampling Plan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002060"/>
                </a:solidFill>
                <a:latin typeface="Tahoma" pitchFamily="34" charset="0"/>
                <a:ea typeface="Tahoma" pitchFamily="34" charset="0"/>
                <a:cs typeface="Tahoma" pitchFamily="34" charset="0"/>
              </a:rPr>
              <a:t>OC Curve </a:t>
            </a:r>
            <a:endParaRPr kumimoji="0" lang="en-US" sz="44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pic>
        <p:nvPicPr>
          <p:cNvPr id="9" name="Picture 10"/>
          <p:cNvPicPr>
            <a:picLocks noChangeAspect="1" noChangeArrowheads="1"/>
          </p:cNvPicPr>
          <p:nvPr/>
        </p:nvPicPr>
        <p:blipFill>
          <a:blip r:embed="rId4" cstate="print"/>
          <a:srcRect/>
          <a:stretch>
            <a:fillRect/>
          </a:stretch>
        </p:blipFill>
        <p:spPr>
          <a:xfrm>
            <a:off x="457200" y="2081213"/>
            <a:ext cx="8229600" cy="3563937"/>
          </a:xfrm>
          <a:prstGeom prst="rect">
            <a:avLst/>
          </a:prstGeom>
          <a:noFill/>
          <a:ln w="28575">
            <a:solidFill>
              <a:schemeClr val="tx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55576" y="1484784"/>
            <a:ext cx="7632848" cy="4824536"/>
          </a:xfrm>
          <a:prstGeom prst="rect">
            <a:avLst/>
          </a:prstGeom>
          <a:noFill/>
        </p:spPr>
        <p:txBody>
          <a:bodyPr vert="horz" lIns="91440" tIns="45720" rIns="91440" bIns="45720" rtlCol="0">
            <a:noAutofit/>
          </a:bodyPr>
          <a:lstStyle/>
          <a:p>
            <a:endParaRPr lang="en-US" sz="2800" dirty="0" smtClean="0"/>
          </a:p>
        </p:txBody>
      </p:sp>
      <p:graphicFrame>
        <p:nvGraphicFramePr>
          <p:cNvPr id="26626" name="Object 2"/>
          <p:cNvGraphicFramePr>
            <a:graphicFrameLocks noChangeAspect="1"/>
          </p:cNvGraphicFramePr>
          <p:nvPr/>
        </p:nvGraphicFramePr>
        <p:xfrm>
          <a:off x="1285852" y="1758966"/>
          <a:ext cx="6643734" cy="4456116"/>
        </p:xfrm>
        <a:graphic>
          <a:graphicData uri="http://schemas.openxmlformats.org/presentationml/2006/ole">
            <mc:AlternateContent xmlns:mc="http://schemas.openxmlformats.org/markup-compatibility/2006">
              <mc:Choice xmlns:v="urn:schemas-microsoft-com:vml" Requires="v">
                <p:oleObj spid="_x0000_s48154" name="Worksheet" r:id="rId5" imgW="7368840" imgH="3892680" progId="Excel.Sheet.8">
                  <p:embed/>
                </p:oleObj>
              </mc:Choice>
              <mc:Fallback>
                <p:oleObj name="Worksheet" r:id="rId5" imgW="7368840" imgH="389268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52" y="1758966"/>
                        <a:ext cx="6643734" cy="4456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22"/>
          <p:cNvSpPr txBox="1">
            <a:spLocks noChangeArrowheads="1"/>
          </p:cNvSpPr>
          <p:nvPr/>
        </p:nvSpPr>
        <p:spPr bwMode="auto">
          <a:xfrm rot="16200000">
            <a:off x="-2633463" y="3457889"/>
            <a:ext cx="5688632" cy="302262"/>
          </a:xfrm>
          <a:prstGeom prst="rect">
            <a:avLst/>
          </a:prstGeom>
          <a:blipFill>
            <a:blip r:embed="rId7"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Double Sampling Plan</a:t>
            </a:r>
            <a:endParaRPr lang="en-US" sz="1200" b="1" dirty="0"/>
          </a:p>
        </p:txBody>
      </p:sp>
      <p:sp>
        <p:nvSpPr>
          <p:cNvPr id="11" name="Rectangle 2"/>
          <p:cNvSpPr txBox="1">
            <a:spLocks noChangeArrowheads="1"/>
          </p:cNvSpPr>
          <p:nvPr/>
        </p:nvSpPr>
        <p:spPr>
          <a:xfrm>
            <a:off x="1547664" y="620688"/>
            <a:ext cx="6336704" cy="792088"/>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1" i="0" u="none" strike="noStrike" kern="1200" cap="none" spc="0" normalizeH="0" baseline="0" noProof="0" dirty="0" smtClean="0">
                <a:ln>
                  <a:noFill/>
                </a:ln>
                <a:solidFill>
                  <a:srgbClr val="002060"/>
                </a:solidFill>
                <a:effectLst/>
                <a:uLnTx/>
                <a:uFillTx/>
                <a:latin typeface="Tahoma" pitchFamily="34" charset="0"/>
                <a:ea typeface="Tahoma" pitchFamily="34" charset="0"/>
                <a:cs typeface="Tahoma" pitchFamily="34" charset="0"/>
              </a:rPr>
              <a:t>Double Sampling Plan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002060"/>
                </a:solidFill>
                <a:latin typeface="Tahoma" pitchFamily="34" charset="0"/>
                <a:ea typeface="Tahoma" pitchFamily="34" charset="0"/>
                <a:cs typeface="Tahoma" pitchFamily="34" charset="0"/>
              </a:rPr>
              <a:t>OC Curve </a:t>
            </a:r>
            <a:endParaRPr kumimoji="0" lang="en-US" sz="44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2697"/>
            <a:ext cx="6965245" cy="720080"/>
          </a:xfrm>
        </p:spPr>
        <p:txBody>
          <a:bodyPr>
            <a:normAutofit/>
          </a:bodyPr>
          <a:lstStyle/>
          <a:p>
            <a:r>
              <a:rPr lang="en-IN" dirty="0" smtClean="0">
                <a:solidFill>
                  <a:schemeClr val="tx1">
                    <a:lumMod val="90000"/>
                    <a:lumOff val="10000"/>
                  </a:schemeClr>
                </a:solidFill>
              </a:rPr>
              <a:t>OC Curve Calculation</a:t>
            </a:r>
            <a:endParaRPr lang="en-IN" dirty="0">
              <a:solidFill>
                <a:schemeClr val="tx1">
                  <a:lumMod val="90000"/>
                  <a:lumOff val="10000"/>
                </a:schemeClr>
              </a:solidFill>
            </a:endParaRPr>
          </a:p>
        </p:txBody>
      </p:sp>
      <p:sp>
        <p:nvSpPr>
          <p:cNvPr id="3" name="Content Placeholder 2"/>
          <p:cNvSpPr>
            <a:spLocks noGrp="1"/>
          </p:cNvSpPr>
          <p:nvPr>
            <p:ph idx="1"/>
          </p:nvPr>
        </p:nvSpPr>
        <p:spPr>
          <a:xfrm>
            <a:off x="1463040" y="1844824"/>
            <a:ext cx="6205304" cy="4392488"/>
          </a:xfrm>
        </p:spPr>
        <p:txBody>
          <a:bodyPr/>
          <a:lstStyle/>
          <a:p>
            <a:r>
              <a:rPr lang="en-IN" dirty="0"/>
              <a:t>n</a:t>
            </a:r>
            <a:r>
              <a:rPr lang="en-IN" baseline="-25000" dirty="0"/>
              <a:t>1</a:t>
            </a:r>
            <a:r>
              <a:rPr lang="en-IN" dirty="0"/>
              <a:t> = 50, c</a:t>
            </a:r>
            <a:r>
              <a:rPr lang="en-IN" baseline="-25000" dirty="0"/>
              <a:t>1</a:t>
            </a:r>
            <a:r>
              <a:rPr lang="en-IN" dirty="0"/>
              <a:t> = 1, n</a:t>
            </a:r>
            <a:r>
              <a:rPr lang="en-IN" baseline="-25000" dirty="0"/>
              <a:t>2</a:t>
            </a:r>
            <a:r>
              <a:rPr lang="en-IN" dirty="0"/>
              <a:t> = 100, c</a:t>
            </a:r>
            <a:r>
              <a:rPr lang="en-IN" baseline="-25000" dirty="0"/>
              <a:t>2</a:t>
            </a:r>
            <a:r>
              <a:rPr lang="en-IN" dirty="0"/>
              <a:t> = 3. If Pa denotes the probability of acceptance on the combined samples, and </a:t>
            </a:r>
            <a:r>
              <a:rPr lang="en-IN" dirty="0" err="1" smtClean="0"/>
              <a:t>P</a:t>
            </a:r>
            <a:r>
              <a:rPr lang="en-IN" baseline="30000" dirty="0" err="1" smtClean="0"/>
              <a:t>I</a:t>
            </a:r>
            <a:r>
              <a:rPr lang="en-IN" baseline="-25000" dirty="0" err="1" smtClean="0"/>
              <a:t>a</a:t>
            </a:r>
            <a:r>
              <a:rPr lang="en-IN" dirty="0" smtClean="0"/>
              <a:t> </a:t>
            </a:r>
            <a:r>
              <a:rPr lang="en-IN" dirty="0"/>
              <a:t>and </a:t>
            </a:r>
            <a:r>
              <a:rPr lang="en-IN" dirty="0" err="1" smtClean="0"/>
              <a:t>P</a:t>
            </a:r>
            <a:r>
              <a:rPr lang="en-IN" baseline="30000" dirty="0" err="1" smtClean="0"/>
              <a:t>II</a:t>
            </a:r>
            <a:r>
              <a:rPr lang="en-IN" baseline="-25000" dirty="0" err="1" smtClean="0"/>
              <a:t>a</a:t>
            </a:r>
            <a:r>
              <a:rPr lang="en-IN" baseline="-25000" dirty="0" smtClean="0"/>
              <a:t> </a:t>
            </a:r>
            <a:r>
              <a:rPr lang="en-IN" dirty="0"/>
              <a:t>denote the probability of acceptance on the first and second samples</a:t>
            </a:r>
            <a:r>
              <a:rPr lang="en-IN" dirty="0" smtClean="0"/>
              <a:t>,</a:t>
            </a:r>
          </a:p>
          <a:p>
            <a:endParaRPr lang="en-IN" dirty="0"/>
          </a:p>
          <a:p>
            <a:r>
              <a:rPr lang="en-IN" dirty="0" err="1" smtClean="0"/>
              <a:t>P</a:t>
            </a:r>
            <a:r>
              <a:rPr lang="en-IN" baseline="30000" dirty="0" err="1" smtClean="0"/>
              <a:t>I</a:t>
            </a:r>
            <a:r>
              <a:rPr lang="en-IN" baseline="-25000" dirty="0" err="1" smtClean="0"/>
              <a:t>a</a:t>
            </a:r>
            <a:r>
              <a:rPr lang="en-IN" dirty="0" smtClean="0"/>
              <a:t> </a:t>
            </a:r>
            <a:r>
              <a:rPr lang="en-IN" dirty="0"/>
              <a:t>is just the probability that we will observe d</a:t>
            </a:r>
            <a:r>
              <a:rPr lang="en-IN" baseline="-25000" dirty="0"/>
              <a:t>1</a:t>
            </a:r>
            <a:r>
              <a:rPr lang="en-IN" dirty="0"/>
              <a:t> ≤ c</a:t>
            </a:r>
            <a:r>
              <a:rPr lang="en-IN" baseline="-25000" dirty="0"/>
              <a:t>1</a:t>
            </a:r>
            <a:r>
              <a:rPr lang="en-IN" dirty="0"/>
              <a:t> = 1 defectives out of a random sample of n</a:t>
            </a:r>
            <a:r>
              <a:rPr lang="en-IN" baseline="-25000" dirty="0"/>
              <a:t>1</a:t>
            </a:r>
            <a:r>
              <a:rPr lang="en-IN" dirty="0"/>
              <a:t> = 50 items. </a:t>
            </a:r>
            <a:endParaRPr lang="en-IN" dirty="0" smtClean="0"/>
          </a:p>
          <a:p>
            <a:endParaRPr lang="en-IN"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852" y="3776108"/>
            <a:ext cx="144016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852" y="5589240"/>
            <a:ext cx="30289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459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39210"/>
          </a:xfrm>
        </p:spPr>
        <p:txBody>
          <a:bodyPr>
            <a:normAutofit/>
          </a:bodyPr>
          <a:lstStyle/>
          <a:p>
            <a:r>
              <a:rPr lang="en-IN" dirty="0" smtClean="0">
                <a:solidFill>
                  <a:schemeClr val="tx1">
                    <a:lumMod val="75000"/>
                    <a:lumOff val="25000"/>
                  </a:schemeClr>
                </a:solidFill>
              </a:rPr>
              <a:t>Calculations</a:t>
            </a:r>
            <a:endParaRPr lang="en-IN" dirty="0">
              <a:solidFill>
                <a:schemeClr val="tx1">
                  <a:lumMod val="75000"/>
                  <a:lumOff val="25000"/>
                </a:schemeClr>
              </a:solidFill>
            </a:endParaRPr>
          </a:p>
        </p:txBody>
      </p:sp>
      <p:sp>
        <p:nvSpPr>
          <p:cNvPr id="3" name="Content Placeholder 2"/>
          <p:cNvSpPr>
            <a:spLocks noGrp="1"/>
          </p:cNvSpPr>
          <p:nvPr>
            <p:ph idx="1"/>
          </p:nvPr>
        </p:nvSpPr>
        <p:spPr>
          <a:xfrm>
            <a:off x="1187624" y="1628800"/>
            <a:ext cx="6196405" cy="4166277"/>
          </a:xfrm>
        </p:spPr>
        <p:txBody>
          <a:bodyPr/>
          <a:lstStyle/>
          <a:p>
            <a:r>
              <a:rPr lang="en-IN" dirty="0"/>
              <a:t>If p = 0.05 is the fraction defective in the incoming lot</a:t>
            </a:r>
            <a:r>
              <a:rPr lang="en-IN" dirty="0" smtClean="0"/>
              <a:t>,</a:t>
            </a:r>
          </a:p>
          <a:p>
            <a:endParaRPr lang="en-IN" dirty="0"/>
          </a:p>
          <a:p>
            <a:endParaRPr lang="en-IN" dirty="0" smtClean="0"/>
          </a:p>
          <a:p>
            <a:r>
              <a:rPr lang="en-IN" dirty="0"/>
              <a:t>A second sample is drawn only if there are two or three defectives on the first sample—that is, if c</a:t>
            </a:r>
            <a:r>
              <a:rPr lang="en-IN" baseline="-25000" dirty="0"/>
              <a:t>1</a:t>
            </a:r>
            <a:r>
              <a:rPr lang="en-IN" dirty="0"/>
              <a:t> &lt; d</a:t>
            </a:r>
            <a:r>
              <a:rPr lang="en-IN" baseline="-25000" dirty="0"/>
              <a:t>1 </a:t>
            </a:r>
            <a:r>
              <a:rPr lang="en-IN" dirty="0"/>
              <a:t>≤ c</a:t>
            </a:r>
            <a:r>
              <a:rPr lang="en-IN" baseline="-25000" dirty="0"/>
              <a:t>2</a:t>
            </a:r>
            <a:r>
              <a:rPr lang="en-IN" dirty="0"/>
              <a:t>.</a:t>
            </a:r>
          </a:p>
          <a:p>
            <a:endParaRPr lang="en-IN" dirty="0"/>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2313637"/>
            <a:ext cx="40386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594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tx1">
                    <a:lumMod val="75000"/>
                    <a:lumOff val="25000"/>
                  </a:schemeClr>
                </a:solidFill>
              </a:rPr>
              <a:t>Calculations</a:t>
            </a:r>
            <a:endParaRPr lang="en-IN" dirty="0">
              <a:solidFill>
                <a:schemeClr val="tx1">
                  <a:lumMod val="75000"/>
                  <a:lumOff val="25000"/>
                </a:schemeClr>
              </a:solidFill>
            </a:endParaRP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6624736"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14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19418" y="1412776"/>
            <a:ext cx="8201054" cy="5040560"/>
          </a:xfrm>
          <a:prstGeom prst="rect">
            <a:avLst/>
          </a:prstGeom>
          <a:noFill/>
          <a:ln w="28575">
            <a:solidFill>
              <a:schemeClr val="tx1"/>
            </a:solidFill>
          </a:ln>
        </p:spPr>
        <p:txBody>
          <a:bodyPr vert="horz" lIns="91440" tIns="45720" rIns="91440" bIns="45720" rtlCol="0">
            <a:noAutofit/>
          </a:bodyPr>
          <a:lstStyle/>
          <a:p>
            <a:r>
              <a:rPr lang="en-US" sz="2400" b="1" dirty="0" smtClean="0">
                <a:solidFill>
                  <a:srgbClr val="3333FF"/>
                </a:solidFill>
              </a:rPr>
              <a:t>AVERAGE SAMPLE NUMBER (ASN)</a:t>
            </a:r>
          </a:p>
          <a:p>
            <a:pPr>
              <a:buFont typeface="Wingdings" pitchFamily="2" charset="2"/>
              <a:buChar char="§"/>
            </a:pPr>
            <a:r>
              <a:rPr lang="en-US" sz="1600" b="1" dirty="0" smtClean="0"/>
              <a:t> In double sampling, the </a:t>
            </a:r>
            <a:r>
              <a:rPr lang="en-US" sz="1600" b="1" dirty="0" smtClean="0">
                <a:solidFill>
                  <a:srgbClr val="C00000"/>
                </a:solidFill>
              </a:rPr>
              <a:t>size of sample </a:t>
            </a:r>
            <a:r>
              <a:rPr lang="en-US" sz="1600" b="1" dirty="0" smtClean="0"/>
              <a:t>selected depends on whether or not the 	second sample is necessary. </a:t>
            </a:r>
          </a:p>
          <a:p>
            <a:pPr>
              <a:buFont typeface="Wingdings" pitchFamily="2" charset="2"/>
              <a:buChar char="§"/>
            </a:pPr>
            <a:endParaRPr lang="en-US" sz="1600" b="1" dirty="0" smtClean="0"/>
          </a:p>
          <a:p>
            <a:pPr>
              <a:buFont typeface="Wingdings" pitchFamily="2" charset="2"/>
              <a:buChar char="§"/>
            </a:pPr>
            <a:r>
              <a:rPr lang="en-US" sz="1600" b="1" dirty="0" smtClean="0"/>
              <a:t> The probability of drawing a second sample </a:t>
            </a:r>
            <a:r>
              <a:rPr lang="en-US" sz="1600" b="1" dirty="0" smtClean="0">
                <a:solidFill>
                  <a:srgbClr val="C00000"/>
                </a:solidFill>
              </a:rPr>
              <a:t>varies</a:t>
            </a:r>
            <a:r>
              <a:rPr lang="en-US" sz="1600" b="1" dirty="0" smtClean="0"/>
              <a:t> with the fraction defective (p)  in the incoming lot.  </a:t>
            </a:r>
          </a:p>
          <a:p>
            <a:pPr>
              <a:buFont typeface="Wingdings" pitchFamily="2" charset="2"/>
              <a:buChar char="§"/>
            </a:pPr>
            <a:endParaRPr lang="en-US" sz="1600" b="1" dirty="0" smtClean="0"/>
          </a:p>
          <a:p>
            <a:pPr>
              <a:buFont typeface="Wingdings" pitchFamily="2" charset="2"/>
              <a:buChar char="§"/>
            </a:pPr>
            <a:r>
              <a:rPr lang="en-US" sz="1600" b="1" dirty="0" smtClean="0"/>
              <a:t> With the complete inspection of the second sample, the average sample size in 	double sampling  is equal to the </a:t>
            </a:r>
          </a:p>
          <a:p>
            <a:r>
              <a:rPr lang="en-US" sz="1600" b="1" dirty="0" smtClean="0"/>
              <a:t>	(size of the first sample) x (probability  that there will only one sample) </a:t>
            </a:r>
          </a:p>
          <a:p>
            <a:r>
              <a:rPr lang="en-US" sz="1600" b="1" dirty="0" smtClean="0"/>
              <a:t>	+ (size of the combined sample) x (probability that a second 		sample will be necessary)</a:t>
            </a:r>
          </a:p>
          <a:p>
            <a:endParaRPr lang="en-US" sz="1600" b="1" dirty="0" smtClean="0"/>
          </a:p>
          <a:p>
            <a:pPr>
              <a:buFont typeface="Wingdings" pitchFamily="2" charset="2"/>
              <a:buChar char="§"/>
            </a:pPr>
            <a:r>
              <a:rPr lang="en-US" sz="1600" b="1" dirty="0" smtClean="0"/>
              <a:t>Therefore a general formula </a:t>
            </a:r>
          </a:p>
          <a:p>
            <a:r>
              <a:rPr lang="en-US" sz="1600" b="1" dirty="0" smtClean="0">
                <a:solidFill>
                  <a:srgbClr val="3333FF"/>
                </a:solidFill>
              </a:rPr>
              <a:t>			ASN  = n</a:t>
            </a:r>
            <a:r>
              <a:rPr lang="en-US" sz="1600" b="1" baseline="-25000" dirty="0" smtClean="0">
                <a:solidFill>
                  <a:srgbClr val="3333FF"/>
                </a:solidFill>
              </a:rPr>
              <a:t>1</a:t>
            </a:r>
            <a:r>
              <a:rPr lang="en-US" sz="1600" b="1" dirty="0" smtClean="0">
                <a:solidFill>
                  <a:srgbClr val="3333FF"/>
                </a:solidFill>
              </a:rPr>
              <a:t>P</a:t>
            </a:r>
            <a:r>
              <a:rPr lang="en-US" sz="1600" b="1" baseline="-25000" dirty="0" smtClean="0">
                <a:solidFill>
                  <a:srgbClr val="3333FF"/>
                </a:solidFill>
              </a:rPr>
              <a:t>I</a:t>
            </a:r>
            <a:r>
              <a:rPr lang="en-US" sz="1600" b="1" dirty="0" smtClean="0">
                <a:solidFill>
                  <a:srgbClr val="3333FF"/>
                </a:solidFill>
              </a:rPr>
              <a:t> + (n</a:t>
            </a:r>
            <a:r>
              <a:rPr lang="en-US" sz="1600" b="1" baseline="-25000" dirty="0" smtClean="0">
                <a:solidFill>
                  <a:srgbClr val="3333FF"/>
                </a:solidFill>
              </a:rPr>
              <a:t>1</a:t>
            </a:r>
            <a:r>
              <a:rPr lang="en-US" sz="1600" b="1" dirty="0" smtClean="0">
                <a:solidFill>
                  <a:srgbClr val="3333FF"/>
                </a:solidFill>
              </a:rPr>
              <a:t> + n</a:t>
            </a:r>
            <a:r>
              <a:rPr lang="en-US" sz="1600" b="1" baseline="-25000" dirty="0" smtClean="0">
                <a:solidFill>
                  <a:srgbClr val="3333FF"/>
                </a:solidFill>
              </a:rPr>
              <a:t>2</a:t>
            </a:r>
            <a:r>
              <a:rPr lang="en-US" sz="1600" b="1" dirty="0" smtClean="0">
                <a:solidFill>
                  <a:srgbClr val="3333FF"/>
                </a:solidFill>
              </a:rPr>
              <a:t>)(1 – P</a:t>
            </a:r>
            <a:r>
              <a:rPr lang="en-US" sz="1600" b="1" baseline="-25000" dirty="0" smtClean="0">
                <a:solidFill>
                  <a:srgbClr val="3333FF"/>
                </a:solidFill>
              </a:rPr>
              <a:t>I</a:t>
            </a:r>
            <a:r>
              <a:rPr lang="en-US" sz="1600" b="1" dirty="0" smtClean="0">
                <a:solidFill>
                  <a:srgbClr val="3333FF"/>
                </a:solidFill>
              </a:rPr>
              <a:t>)	= n</a:t>
            </a:r>
            <a:r>
              <a:rPr lang="en-US" sz="1600" b="1" baseline="-25000" dirty="0" smtClean="0">
                <a:solidFill>
                  <a:srgbClr val="3333FF"/>
                </a:solidFill>
              </a:rPr>
              <a:t>1</a:t>
            </a:r>
            <a:r>
              <a:rPr lang="en-US" sz="1600" b="1" dirty="0" smtClean="0">
                <a:solidFill>
                  <a:srgbClr val="3333FF"/>
                </a:solidFill>
              </a:rPr>
              <a:t>+ n</a:t>
            </a:r>
            <a:r>
              <a:rPr lang="en-US" sz="1600" b="1" baseline="-25000" dirty="0" smtClean="0">
                <a:solidFill>
                  <a:srgbClr val="3333FF"/>
                </a:solidFill>
              </a:rPr>
              <a:t>2</a:t>
            </a:r>
            <a:r>
              <a:rPr lang="en-US" sz="1600" b="1" dirty="0" smtClean="0">
                <a:solidFill>
                  <a:srgbClr val="3333FF"/>
                </a:solidFill>
              </a:rPr>
              <a:t>(1 – P</a:t>
            </a:r>
            <a:r>
              <a:rPr lang="en-US" sz="1600" b="1" baseline="-25000" dirty="0" smtClean="0">
                <a:solidFill>
                  <a:srgbClr val="3333FF"/>
                </a:solidFill>
              </a:rPr>
              <a:t>I</a:t>
            </a:r>
            <a:r>
              <a:rPr lang="en-US" sz="1600" b="1" dirty="0" smtClean="0">
                <a:solidFill>
                  <a:srgbClr val="3333FF"/>
                </a:solidFill>
              </a:rPr>
              <a:t>)</a:t>
            </a:r>
          </a:p>
          <a:p>
            <a:r>
              <a:rPr lang="en-US" sz="1600" b="1" dirty="0" smtClean="0"/>
              <a:t>	</a:t>
            </a:r>
          </a:p>
          <a:p>
            <a:r>
              <a:rPr lang="en-US" sz="1600" b="1" dirty="0"/>
              <a:t>	</a:t>
            </a:r>
            <a:r>
              <a:rPr lang="en-US" sz="1600" b="1" dirty="0" smtClean="0"/>
              <a:t>P</a:t>
            </a:r>
            <a:r>
              <a:rPr lang="en-US" sz="1600" b="1" baseline="-25000" dirty="0" smtClean="0"/>
              <a:t>I</a:t>
            </a:r>
            <a:r>
              <a:rPr lang="en-US" sz="1600" b="1" dirty="0" smtClean="0"/>
              <a:t> is the probability of making a decision on the first sample</a:t>
            </a:r>
          </a:p>
          <a:p>
            <a:r>
              <a:rPr lang="en-US" sz="1600" b="1" dirty="0" smtClean="0"/>
              <a:t> 	= P{lot is </a:t>
            </a:r>
            <a:r>
              <a:rPr lang="en-US" sz="1600" b="1" dirty="0" smtClean="0">
                <a:solidFill>
                  <a:srgbClr val="3333FF"/>
                </a:solidFill>
              </a:rPr>
              <a:t>accepted</a:t>
            </a:r>
            <a:r>
              <a:rPr lang="en-US" sz="1600" b="1" dirty="0" smtClean="0"/>
              <a:t> on the </a:t>
            </a:r>
            <a:r>
              <a:rPr lang="en-US" sz="1600" b="1" dirty="0" smtClean="0">
                <a:solidFill>
                  <a:srgbClr val="3333FF"/>
                </a:solidFill>
              </a:rPr>
              <a:t>first</a:t>
            </a:r>
            <a:r>
              <a:rPr lang="en-US" sz="1600" b="1" dirty="0" smtClean="0"/>
              <a:t> sample} + P{lot is </a:t>
            </a:r>
            <a:r>
              <a:rPr lang="en-US" sz="1600" b="1" dirty="0" smtClean="0">
                <a:solidFill>
                  <a:srgbClr val="3333FF"/>
                </a:solidFill>
              </a:rPr>
              <a:t>rejected</a:t>
            </a:r>
            <a:r>
              <a:rPr lang="en-US" sz="1600" b="1" dirty="0" smtClean="0"/>
              <a:t> on the </a:t>
            </a:r>
            <a:r>
              <a:rPr lang="en-US" sz="1600" b="1" dirty="0" smtClean="0">
                <a:solidFill>
                  <a:srgbClr val="3333FF"/>
                </a:solidFill>
              </a:rPr>
              <a:t>first</a:t>
            </a:r>
            <a:r>
              <a:rPr lang="en-US" sz="1600" b="1" dirty="0" smtClean="0"/>
              <a:t> 	sample} </a:t>
            </a:r>
          </a:p>
          <a:p>
            <a:r>
              <a:rPr lang="en-US" sz="1600" b="1" dirty="0" smtClean="0">
                <a:solidFill>
                  <a:srgbClr val="3333FF"/>
                </a:solidFill>
              </a:rPr>
              <a:t> </a:t>
            </a:r>
          </a:p>
          <a:p>
            <a:pPr>
              <a:buFont typeface="Wingdings" pitchFamily="2" charset="2"/>
              <a:buChar char="§"/>
            </a:pPr>
            <a:r>
              <a:rPr lang="en-US" sz="1600" b="1" dirty="0" smtClean="0"/>
              <a:t>The plot of</a:t>
            </a:r>
            <a:r>
              <a:rPr lang="en-US" sz="1600" b="1" dirty="0" smtClean="0">
                <a:solidFill>
                  <a:srgbClr val="3333FF"/>
                </a:solidFill>
              </a:rPr>
              <a:t> ASN </a:t>
            </a:r>
            <a:r>
              <a:rPr lang="en-US" sz="1600" b="1" dirty="0" smtClean="0"/>
              <a:t>versus p is called </a:t>
            </a:r>
            <a:r>
              <a:rPr lang="en-US" sz="1600" b="1" dirty="0" smtClean="0">
                <a:solidFill>
                  <a:srgbClr val="3333FF"/>
                </a:solidFill>
              </a:rPr>
              <a:t>ASN curve</a:t>
            </a:r>
            <a:r>
              <a:rPr lang="en-US" b="1" dirty="0" smtClean="0"/>
              <a:t>.</a:t>
            </a:r>
            <a:endParaRPr lang="en-US" b="1" dirty="0"/>
          </a:p>
        </p:txBody>
      </p:sp>
      <p:sp>
        <p:nvSpPr>
          <p:cNvPr id="6" name="Rectangle 2"/>
          <p:cNvSpPr txBox="1">
            <a:spLocks noChangeArrowheads="1"/>
          </p:cNvSpPr>
          <p:nvPr/>
        </p:nvSpPr>
        <p:spPr>
          <a:xfrm>
            <a:off x="1563387" y="692696"/>
            <a:ext cx="6211570" cy="504056"/>
          </a:xfrm>
          <a:prstGeom prst="rect">
            <a:avLst/>
          </a:prstGeom>
          <a:noFill/>
          <a:ln w="28575">
            <a:solidFill>
              <a:schemeClr val="tx1"/>
            </a:solidFill>
          </a:ln>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1"/>
                </a:solidFill>
                <a:effectLst/>
                <a:uLnTx/>
                <a:uFillTx/>
                <a:latin typeface="+mj-lt"/>
                <a:ea typeface="+mj-ea"/>
                <a:cs typeface="+mj-cs"/>
              </a:rPr>
              <a:t>AVERAGE SAMPLE NUMBER (ASN)</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 Box 22"/>
          <p:cNvSpPr txBox="1">
            <a:spLocks noChangeArrowheads="1"/>
          </p:cNvSpPr>
          <p:nvPr/>
        </p:nvSpPr>
        <p:spPr bwMode="auto">
          <a:xfrm rot="16200000">
            <a:off x="-2633463" y="3466673"/>
            <a:ext cx="5688632"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Average Sample Number</a:t>
            </a:r>
            <a:endParaRPr lang="en-US" sz="12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19418" y="1772816"/>
            <a:ext cx="8201054" cy="4680520"/>
          </a:xfrm>
          <a:prstGeom prst="rect">
            <a:avLst/>
          </a:prstGeom>
          <a:noFill/>
          <a:ln w="28575">
            <a:solidFill>
              <a:schemeClr val="tx1"/>
            </a:solidFill>
          </a:ln>
        </p:spPr>
        <p:txBody>
          <a:bodyPr vert="horz" lIns="91440" tIns="45720" rIns="91440" bIns="45720" rtlCol="0">
            <a:noAutofit/>
          </a:bodyPr>
          <a:lstStyle/>
          <a:p>
            <a:r>
              <a:rPr lang="en-US" sz="2000" b="1" dirty="0" smtClean="0">
                <a:solidFill>
                  <a:srgbClr val="3333FF"/>
                </a:solidFill>
              </a:rPr>
              <a:t>AVERAGE SAMPLE NUMBER (ASN) for Single and Double Sampling Plans </a:t>
            </a:r>
          </a:p>
          <a:p>
            <a:r>
              <a:rPr lang="en-US" b="1" dirty="0" smtClean="0">
                <a:solidFill>
                  <a:srgbClr val="3333FF"/>
                </a:solidFill>
              </a:rPr>
              <a:t>		</a:t>
            </a:r>
            <a:endParaRPr lang="en-US" b="1" dirty="0"/>
          </a:p>
        </p:txBody>
      </p:sp>
      <p:sp>
        <p:nvSpPr>
          <p:cNvPr id="6" name="Rectangle 2"/>
          <p:cNvSpPr txBox="1">
            <a:spLocks noChangeArrowheads="1"/>
          </p:cNvSpPr>
          <p:nvPr/>
        </p:nvSpPr>
        <p:spPr>
          <a:xfrm>
            <a:off x="1610231" y="692696"/>
            <a:ext cx="6211570" cy="504056"/>
          </a:xfrm>
          <a:prstGeom prst="rect">
            <a:avLst/>
          </a:prstGeom>
          <a:noFill/>
          <a:ln w="28575">
            <a:solidFill>
              <a:schemeClr val="tx1"/>
            </a:solidFill>
          </a:ln>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1"/>
                </a:solidFill>
                <a:effectLst/>
                <a:uLnTx/>
                <a:uFillTx/>
                <a:latin typeface="+mj-lt"/>
                <a:ea typeface="+mj-ea"/>
                <a:cs typeface="+mj-cs"/>
              </a:rPr>
              <a:t>AVERAGE SAMPLE NUMBER (ASN)</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 Box 22"/>
          <p:cNvSpPr txBox="1">
            <a:spLocks noChangeArrowheads="1"/>
          </p:cNvSpPr>
          <p:nvPr/>
        </p:nvSpPr>
        <p:spPr bwMode="auto">
          <a:xfrm rot="16200000">
            <a:off x="-2633463" y="3466673"/>
            <a:ext cx="5688632"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Average Sample Number</a:t>
            </a:r>
            <a:endParaRPr lang="en-US" sz="1200" b="1" dirty="0"/>
          </a:p>
        </p:txBody>
      </p:sp>
      <p:pic>
        <p:nvPicPr>
          <p:cNvPr id="12" name="Picture 6"/>
          <p:cNvPicPr>
            <a:picLocks noChangeAspect="1" noChangeArrowheads="1"/>
          </p:cNvPicPr>
          <p:nvPr/>
        </p:nvPicPr>
        <p:blipFill>
          <a:blip r:embed="rId4" cstate="print"/>
          <a:srcRect/>
          <a:stretch>
            <a:fillRect/>
          </a:stretch>
        </p:blipFill>
        <p:spPr>
          <a:xfrm>
            <a:off x="683568" y="2132856"/>
            <a:ext cx="8064896" cy="43084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19418" y="1772816"/>
            <a:ext cx="8201054" cy="4680520"/>
          </a:xfrm>
          <a:prstGeom prst="rect">
            <a:avLst/>
          </a:prstGeom>
          <a:noFill/>
          <a:ln w="28575">
            <a:solidFill>
              <a:schemeClr val="tx1"/>
            </a:solidFill>
          </a:ln>
        </p:spPr>
        <p:txBody>
          <a:bodyPr vert="horz" lIns="91440" tIns="45720" rIns="91440" bIns="45720" rtlCol="0">
            <a:noAutofit/>
          </a:bodyPr>
          <a:lstStyle/>
          <a:p>
            <a:r>
              <a:rPr lang="en-US" sz="2400" b="1" dirty="0" smtClean="0">
                <a:solidFill>
                  <a:srgbClr val="3333FF"/>
                </a:solidFill>
              </a:rPr>
              <a:t>AVERAGE SAMPLE NUMBER (ASN) With </a:t>
            </a:r>
            <a:r>
              <a:rPr lang="en-US" sz="2400" b="1" dirty="0" err="1" smtClean="0">
                <a:solidFill>
                  <a:srgbClr val="3333FF"/>
                </a:solidFill>
              </a:rPr>
              <a:t>Curtailement</a:t>
            </a:r>
            <a:r>
              <a:rPr lang="en-US" sz="2400" b="1" dirty="0" smtClean="0">
                <a:solidFill>
                  <a:srgbClr val="3333FF"/>
                </a:solidFill>
              </a:rPr>
              <a:t> </a:t>
            </a:r>
          </a:p>
          <a:p>
            <a:r>
              <a:rPr lang="en-US" b="1" dirty="0" smtClean="0">
                <a:solidFill>
                  <a:srgbClr val="3333FF"/>
                </a:solidFill>
              </a:rPr>
              <a:t>		</a:t>
            </a:r>
            <a:endParaRPr lang="en-US" b="1" dirty="0"/>
          </a:p>
        </p:txBody>
      </p:sp>
      <p:sp>
        <p:nvSpPr>
          <p:cNvPr id="6" name="Rectangle 2"/>
          <p:cNvSpPr txBox="1">
            <a:spLocks noChangeArrowheads="1"/>
          </p:cNvSpPr>
          <p:nvPr/>
        </p:nvSpPr>
        <p:spPr>
          <a:xfrm>
            <a:off x="1528782" y="714546"/>
            <a:ext cx="6211570" cy="504056"/>
          </a:xfrm>
          <a:prstGeom prst="rect">
            <a:avLst/>
          </a:prstGeom>
          <a:noFill/>
          <a:ln w="28575">
            <a:solidFill>
              <a:schemeClr val="tx1"/>
            </a:solidFill>
          </a:ln>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1"/>
                </a:solidFill>
                <a:effectLst/>
                <a:uLnTx/>
                <a:uFillTx/>
                <a:latin typeface="+mj-lt"/>
                <a:ea typeface="+mj-ea"/>
                <a:cs typeface="+mj-cs"/>
              </a:rPr>
              <a:t>AVERAGE SAMPLE NUMBER (ASN)</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 Box 22"/>
          <p:cNvSpPr txBox="1">
            <a:spLocks noChangeArrowheads="1"/>
          </p:cNvSpPr>
          <p:nvPr/>
        </p:nvSpPr>
        <p:spPr bwMode="auto">
          <a:xfrm rot="16200000">
            <a:off x="-2633463" y="3466673"/>
            <a:ext cx="5688632"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Average Sample Number</a:t>
            </a:r>
            <a:endParaRPr lang="en-US" sz="1200" b="1" dirty="0"/>
          </a:p>
        </p:txBody>
      </p:sp>
      <p:pic>
        <p:nvPicPr>
          <p:cNvPr id="11" name="Picture 4"/>
          <p:cNvPicPr>
            <a:picLocks noChangeAspect="1" noChangeArrowheads="1"/>
          </p:cNvPicPr>
          <p:nvPr/>
        </p:nvPicPr>
        <p:blipFill>
          <a:blip r:embed="rId4" cstate="print"/>
          <a:srcRect/>
          <a:stretch>
            <a:fillRect/>
          </a:stretch>
        </p:blipFill>
        <p:spPr>
          <a:xfrm>
            <a:off x="590872" y="2132856"/>
            <a:ext cx="8229600" cy="187642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403648" y="1196752"/>
            <a:ext cx="6480720" cy="504056"/>
          </a:xfrm>
          <a:prstGeom prst="rect">
            <a:avLst/>
          </a:prstGeom>
          <a:noFill/>
          <a:ln w="28575">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mj-lt"/>
                <a:ea typeface="+mj-ea"/>
                <a:cs typeface="+mj-cs"/>
              </a:rPr>
              <a:t>RECTIFYING INSPECTION AND AVERAGE </a:t>
            </a:r>
            <a:r>
              <a:rPr lang="en-US" b="1" dirty="0" smtClean="0">
                <a:latin typeface="+mj-lt"/>
                <a:ea typeface="+mj-ea"/>
                <a:cs typeface="+mj-cs"/>
              </a:rPr>
              <a:t>TOTAL INSPECTION (ATI)</a:t>
            </a:r>
            <a:endParaRPr kumimoji="0" lang="en-US"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 Box 22"/>
          <p:cNvSpPr txBox="1">
            <a:spLocks noChangeArrowheads="1"/>
          </p:cNvSpPr>
          <p:nvPr/>
        </p:nvSpPr>
        <p:spPr bwMode="auto">
          <a:xfrm rot="16200000">
            <a:off x="-2633463" y="3466673"/>
            <a:ext cx="5688632"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Rectifying Inspection and ATI</a:t>
            </a:r>
            <a:endParaRPr lang="en-US" sz="1200" b="1" dirty="0"/>
          </a:p>
        </p:txBody>
      </p:sp>
      <p:sp>
        <p:nvSpPr>
          <p:cNvPr id="10" name="Rectangle 2"/>
          <p:cNvSpPr txBox="1">
            <a:spLocks noChangeArrowheads="1"/>
          </p:cNvSpPr>
          <p:nvPr/>
        </p:nvSpPr>
        <p:spPr>
          <a:xfrm>
            <a:off x="1695028" y="620688"/>
            <a:ext cx="5829300" cy="527968"/>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Tahoma" pitchFamily="34" charset="0"/>
                <a:ea typeface="Tahoma" pitchFamily="34" charset="0"/>
                <a:cs typeface="Tahoma" pitchFamily="34" charset="0"/>
              </a:rPr>
              <a:t>Double Sampling Plan</a:t>
            </a:r>
            <a:endParaRPr kumimoji="0" lang="en-US" sz="44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pic>
        <p:nvPicPr>
          <p:cNvPr id="12" name="Picture 8"/>
          <p:cNvPicPr>
            <a:picLocks noChangeAspect="1" noChangeArrowheads="1"/>
          </p:cNvPicPr>
          <p:nvPr/>
        </p:nvPicPr>
        <p:blipFill>
          <a:blip r:embed="rId4" cstate="print"/>
          <a:srcRect/>
          <a:stretch>
            <a:fillRect/>
          </a:stretch>
        </p:blipFill>
        <p:spPr>
          <a:xfrm>
            <a:off x="539552" y="1772816"/>
            <a:ext cx="8064896" cy="4568825"/>
          </a:xfrm>
          <a:prstGeom prst="rect">
            <a:avLst/>
          </a:prstGeom>
          <a:noFill/>
          <a:ln w="28575">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2"/>
          <p:cNvSpPr txBox="1">
            <a:spLocks noChangeArrowheads="1"/>
          </p:cNvSpPr>
          <p:nvPr/>
        </p:nvSpPr>
        <p:spPr bwMode="auto">
          <a:xfrm rot="16200000">
            <a:off x="-2541953" y="3466672"/>
            <a:ext cx="5544618"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Types of Plans</a:t>
            </a:r>
            <a:endParaRPr lang="en-US" sz="1200" b="1" dirty="0"/>
          </a:p>
        </p:txBody>
      </p:sp>
      <p:sp>
        <p:nvSpPr>
          <p:cNvPr id="11" name="Rectangle 8"/>
          <p:cNvSpPr txBox="1">
            <a:spLocks noChangeArrowheads="1"/>
          </p:cNvSpPr>
          <p:nvPr/>
        </p:nvSpPr>
        <p:spPr>
          <a:xfrm>
            <a:off x="806896" y="1600200"/>
            <a:ext cx="7653536" cy="45259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effectLst/>
              <a:uLnTx/>
              <a:uFillTx/>
              <a:latin typeface="+mn-lt"/>
              <a:ea typeface="+mn-ea"/>
              <a:cs typeface="+mn-cs"/>
            </a:endParaRPr>
          </a:p>
        </p:txBody>
      </p:sp>
      <p:sp>
        <p:nvSpPr>
          <p:cNvPr id="3" name="Title 2"/>
          <p:cNvSpPr>
            <a:spLocks noGrp="1"/>
          </p:cNvSpPr>
          <p:nvPr>
            <p:ph type="title"/>
          </p:nvPr>
        </p:nvSpPr>
        <p:spPr>
          <a:xfrm>
            <a:off x="457200" y="692696"/>
            <a:ext cx="7211144" cy="831304"/>
          </a:xfrm>
        </p:spPr>
        <p:txBody>
          <a:bodyPr>
            <a:normAutofit fontScale="90000"/>
          </a:bodyPr>
          <a:lstStyle/>
          <a:p>
            <a:pPr lvl="0"/>
            <a:r>
              <a:rPr lang="en-US" b="1" spc="0" dirty="0">
                <a:solidFill>
                  <a:schemeClr val="tx1">
                    <a:lumMod val="75000"/>
                    <a:lumOff val="25000"/>
                  </a:schemeClr>
                </a:solidFill>
              </a:rPr>
              <a:t>Types of Sampling </a:t>
            </a:r>
            <a:r>
              <a:rPr lang="en-US" b="1" dirty="0">
                <a:solidFill>
                  <a:schemeClr val="tx1">
                    <a:lumMod val="75000"/>
                    <a:lumOff val="25000"/>
                  </a:schemeClr>
                </a:solidFill>
              </a:rPr>
              <a:t>P</a:t>
            </a:r>
            <a:r>
              <a:rPr lang="en-US" b="1" spc="0" dirty="0">
                <a:solidFill>
                  <a:schemeClr val="tx1">
                    <a:lumMod val="75000"/>
                    <a:lumOff val="25000"/>
                  </a:schemeClr>
                </a:solidFill>
              </a:rPr>
              <a:t>lans</a:t>
            </a:r>
            <a:r>
              <a:rPr lang="en-US" b="1" spc="0" dirty="0">
                <a:solidFill>
                  <a:srgbClr val="00B050"/>
                </a:solidFill>
              </a:rPr>
              <a:t/>
            </a:r>
            <a:br>
              <a:rPr lang="en-US" b="1" spc="0" dirty="0">
                <a:solidFill>
                  <a:srgbClr val="00B050"/>
                </a:solidFill>
              </a:rPr>
            </a:br>
            <a:endParaRPr lang="en-IN" dirty="0"/>
          </a:p>
        </p:txBody>
      </p:sp>
      <p:sp>
        <p:nvSpPr>
          <p:cNvPr id="6" name="Content Placeholder 5"/>
          <p:cNvSpPr>
            <a:spLocks noGrp="1"/>
          </p:cNvSpPr>
          <p:nvPr>
            <p:ph idx="1"/>
          </p:nvPr>
        </p:nvSpPr>
        <p:spPr>
          <a:xfrm>
            <a:off x="457200" y="1600199"/>
            <a:ext cx="8229600" cy="4637113"/>
          </a:xfrm>
        </p:spPr>
        <p:txBody>
          <a:bodyPr>
            <a:normAutofit lnSpcReduction="10000"/>
          </a:bodyPr>
          <a:lstStyle/>
          <a:p>
            <a:pPr lvl="0">
              <a:buClrTx/>
              <a:buSzTx/>
              <a:defRPr/>
            </a:pPr>
            <a:r>
              <a:rPr lang="en-US" sz="1800" b="1" dirty="0"/>
              <a:t> One major classification is by data type, </a:t>
            </a:r>
            <a:r>
              <a:rPr lang="en-US" sz="1800" b="1" dirty="0">
                <a:solidFill>
                  <a:srgbClr val="C00000"/>
                </a:solidFill>
              </a:rPr>
              <a:t>variables</a:t>
            </a:r>
            <a:r>
              <a:rPr lang="en-US" sz="1800" b="1" dirty="0"/>
              <a:t> and </a:t>
            </a:r>
            <a:r>
              <a:rPr lang="en-US" sz="1800" b="1" dirty="0">
                <a:solidFill>
                  <a:srgbClr val="C00000"/>
                </a:solidFill>
              </a:rPr>
              <a:t>attributes</a:t>
            </a:r>
          </a:p>
          <a:p>
            <a:pPr lvl="0">
              <a:buClrTx/>
              <a:buSzTx/>
              <a:defRPr/>
            </a:pPr>
            <a:endParaRPr lang="en-US" sz="1800" b="1" dirty="0"/>
          </a:p>
          <a:p>
            <a:pPr lvl="0">
              <a:buClrTx/>
              <a:buSzTx/>
              <a:defRPr/>
            </a:pPr>
            <a:r>
              <a:rPr lang="en-US" b="1" dirty="0"/>
              <a:t> </a:t>
            </a:r>
            <a:r>
              <a:rPr lang="en-US" sz="1800" b="1" dirty="0"/>
              <a:t>Another is based on the number of samples required for a decision :</a:t>
            </a:r>
          </a:p>
          <a:p>
            <a:pPr lvl="3"/>
            <a:r>
              <a:rPr lang="en-US" b="1" dirty="0"/>
              <a:t>   </a:t>
            </a:r>
            <a:r>
              <a:rPr lang="en-US" sz="2400" b="1" dirty="0">
                <a:solidFill>
                  <a:srgbClr val="C00000"/>
                </a:solidFill>
              </a:rPr>
              <a:t>Single-sampling plans</a:t>
            </a:r>
          </a:p>
          <a:p>
            <a:pPr lvl="3"/>
            <a:r>
              <a:rPr lang="en-US" sz="2400" b="1" dirty="0">
                <a:solidFill>
                  <a:srgbClr val="C00000"/>
                </a:solidFill>
              </a:rPr>
              <a:t>  Double-sampling plans</a:t>
            </a:r>
          </a:p>
          <a:p>
            <a:pPr lvl="3"/>
            <a:r>
              <a:rPr lang="en-US" sz="2400" b="1" dirty="0">
                <a:solidFill>
                  <a:srgbClr val="C00000"/>
                </a:solidFill>
              </a:rPr>
              <a:t>  Multiple-sampling plans</a:t>
            </a:r>
          </a:p>
          <a:p>
            <a:pPr lvl="3"/>
            <a:r>
              <a:rPr lang="en-US" sz="2400" b="1" dirty="0">
                <a:solidFill>
                  <a:srgbClr val="C00000"/>
                </a:solidFill>
              </a:rPr>
              <a:t>  Sequential-sampling plans</a:t>
            </a:r>
          </a:p>
          <a:p>
            <a:pPr lvl="0">
              <a:buClrTx/>
              <a:buSzTx/>
              <a:defRPr/>
            </a:pPr>
            <a:r>
              <a:rPr lang="en-US" sz="1800" b="1" dirty="0"/>
              <a:t>  Single-, double-, multiple-, and sequential sampling plans can be designed 	to produce equivalent results.  Factors to consider include:</a:t>
            </a:r>
          </a:p>
          <a:p>
            <a:pPr lvl="3"/>
            <a:r>
              <a:rPr lang="en-US" b="1" dirty="0"/>
              <a:t>  </a:t>
            </a:r>
            <a:r>
              <a:rPr lang="en-US" b="1" dirty="0">
                <a:solidFill>
                  <a:srgbClr val="3333FF"/>
                </a:solidFill>
              </a:rPr>
              <a:t>Administrative efficiency</a:t>
            </a:r>
          </a:p>
          <a:p>
            <a:pPr lvl="3"/>
            <a:r>
              <a:rPr lang="en-US" b="1" dirty="0">
                <a:solidFill>
                  <a:srgbClr val="3333FF"/>
                </a:solidFill>
              </a:rPr>
              <a:t>  Type of information produced by the plan</a:t>
            </a:r>
          </a:p>
          <a:p>
            <a:pPr lvl="3"/>
            <a:r>
              <a:rPr lang="en-US" b="1" dirty="0">
                <a:solidFill>
                  <a:srgbClr val="3333FF"/>
                </a:solidFill>
              </a:rPr>
              <a:t>  Average amount of inspection required by plan</a:t>
            </a:r>
          </a:p>
          <a:p>
            <a:pPr lvl="3"/>
            <a:r>
              <a:rPr lang="en-US" b="1" dirty="0">
                <a:solidFill>
                  <a:srgbClr val="3333FF"/>
                </a:solidFill>
              </a:rPr>
              <a:t>  Impact of the procedure on manufacturing flow</a:t>
            </a:r>
          </a:p>
          <a:p>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11"/>
          <p:cNvPicPr>
            <a:picLocks noGrp="1" noChangeAspect="1" noChangeArrowheads="1"/>
          </p:cNvPicPr>
          <p:nvPr>
            <p:ph sz="half" idx="1"/>
          </p:nvPr>
        </p:nvPicPr>
        <p:blipFill>
          <a:blip r:embed="rId2" cstate="print"/>
          <a:stretch>
            <a:fillRect/>
          </a:stretch>
        </p:blipFill>
        <p:spPr>
          <a:xfrm>
            <a:off x="381978" y="2204864"/>
            <a:ext cx="4982110" cy="2160240"/>
          </a:xfrm>
          <a:noFill/>
          <a:ln w="28575">
            <a:solidFill>
              <a:schemeClr val="tx1"/>
            </a:solidFill>
          </a:ln>
        </p:spPr>
      </p:pic>
      <p:pic>
        <p:nvPicPr>
          <p:cNvPr id="34822" name="Picture 12"/>
          <p:cNvPicPr>
            <a:picLocks noGrp="1" noChangeAspect="1" noChangeArrowheads="1"/>
          </p:cNvPicPr>
          <p:nvPr>
            <p:ph sz="half" idx="2"/>
          </p:nvPr>
        </p:nvPicPr>
        <p:blipFill>
          <a:blip r:embed="rId3" cstate="print"/>
          <a:srcRect/>
          <a:stretch>
            <a:fillRect/>
          </a:stretch>
        </p:blipFill>
        <p:spPr>
          <a:xfrm>
            <a:off x="467544" y="4529038"/>
            <a:ext cx="8193286" cy="1492250"/>
          </a:xfrm>
          <a:noFill/>
          <a:ln w="28575">
            <a:solidFill>
              <a:schemeClr val="tx1"/>
            </a:solidFill>
          </a:ln>
        </p:spPr>
      </p:pic>
      <p:sp>
        <p:nvSpPr>
          <p:cNvPr id="7" name="Text Box 22"/>
          <p:cNvSpPr txBox="1">
            <a:spLocks noChangeArrowheads="1"/>
          </p:cNvSpPr>
          <p:nvPr/>
        </p:nvSpPr>
        <p:spPr bwMode="auto">
          <a:xfrm rot="16200000">
            <a:off x="-2633463" y="3466673"/>
            <a:ext cx="5688632" cy="284693"/>
          </a:xfrm>
          <a:prstGeom prst="rect">
            <a:avLst/>
          </a:prstGeom>
          <a:blipFill>
            <a:blip r:embed="rId4"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Multiple Sampling Plans</a:t>
            </a:r>
            <a:endParaRPr lang="en-US" sz="1200" b="1" dirty="0"/>
          </a:p>
        </p:txBody>
      </p:sp>
      <p:sp>
        <p:nvSpPr>
          <p:cNvPr id="9" name="Rectangle 2"/>
          <p:cNvSpPr txBox="1">
            <a:spLocks noChangeArrowheads="1"/>
          </p:cNvSpPr>
          <p:nvPr/>
        </p:nvSpPr>
        <p:spPr>
          <a:xfrm>
            <a:off x="1695028" y="620688"/>
            <a:ext cx="5829300" cy="527968"/>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Tahoma" pitchFamily="34" charset="0"/>
                <a:ea typeface="Tahoma" pitchFamily="34" charset="0"/>
                <a:cs typeface="Tahoma" pitchFamily="34" charset="0"/>
              </a:rPr>
              <a:t>Multiple Sampling Plan</a:t>
            </a:r>
            <a:endParaRPr kumimoji="0" lang="en-US" sz="44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2"/>
          <p:cNvSpPr txBox="1">
            <a:spLocks noChangeArrowheads="1"/>
          </p:cNvSpPr>
          <p:nvPr/>
        </p:nvSpPr>
        <p:spPr bwMode="auto">
          <a:xfrm rot="16200000">
            <a:off x="-2633463" y="3466673"/>
            <a:ext cx="5688632" cy="284693"/>
          </a:xfrm>
          <a:prstGeom prst="rect">
            <a:avLst/>
          </a:prstGeom>
          <a:blipFill>
            <a:blip r:embed="rId2"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Sequential  Sampling Plans</a:t>
            </a:r>
            <a:endParaRPr lang="en-US" sz="1200" b="1" dirty="0"/>
          </a:p>
        </p:txBody>
      </p:sp>
      <p:sp>
        <p:nvSpPr>
          <p:cNvPr id="9" name="Rectangle 2"/>
          <p:cNvSpPr txBox="1">
            <a:spLocks noChangeArrowheads="1"/>
          </p:cNvSpPr>
          <p:nvPr/>
        </p:nvSpPr>
        <p:spPr>
          <a:xfrm>
            <a:off x="1695028" y="548680"/>
            <a:ext cx="5829300" cy="527968"/>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Tahoma" pitchFamily="34" charset="0"/>
                <a:ea typeface="Tahoma" pitchFamily="34" charset="0"/>
                <a:cs typeface="Tahoma" pitchFamily="34" charset="0"/>
              </a:rPr>
              <a:t>Sequential Sampling Plan</a:t>
            </a:r>
            <a:endParaRPr kumimoji="0" lang="en-US" sz="44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74" y="1484784"/>
            <a:ext cx="7791725"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N" dirty="0" smtClean="0">
                <a:solidFill>
                  <a:schemeClr val="tx1">
                    <a:lumMod val="75000"/>
                    <a:lumOff val="25000"/>
                  </a:schemeClr>
                </a:solidFill>
              </a:rPr>
              <a:t>Example of Sequential Sampling</a:t>
            </a:r>
            <a:endParaRPr lang="en-IN" dirty="0">
              <a:solidFill>
                <a:schemeClr val="tx1">
                  <a:lumMod val="75000"/>
                  <a:lumOff val="25000"/>
                </a:schemeClr>
              </a:solidFill>
            </a:endParaRPr>
          </a:p>
        </p:txBody>
      </p:sp>
      <p:sp>
        <p:nvSpPr>
          <p:cNvPr id="9" name="Content Placeholder 8"/>
          <p:cNvSpPr>
            <a:spLocks noGrp="1"/>
          </p:cNvSpPr>
          <p:nvPr>
            <p:ph idx="1"/>
          </p:nvPr>
        </p:nvSpPr>
        <p:spPr/>
        <p:txBody>
          <a:bodyPr/>
          <a:lstStyle/>
          <a:p>
            <a:endParaRPr lang="en-IN"/>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7" y="2132856"/>
            <a:ext cx="740092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52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2"/>
          <p:cNvSpPr txBox="1">
            <a:spLocks noChangeArrowheads="1"/>
          </p:cNvSpPr>
          <p:nvPr/>
        </p:nvSpPr>
        <p:spPr bwMode="auto">
          <a:xfrm rot="16200000">
            <a:off x="-2633463" y="3466673"/>
            <a:ext cx="5688632" cy="284693"/>
          </a:xfrm>
          <a:prstGeom prst="rect">
            <a:avLst/>
          </a:prstGeom>
          <a:blipFill>
            <a:blip r:embed="rId2"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Sequential  Sampling Plans</a:t>
            </a:r>
            <a:endParaRPr lang="en-US" sz="1200" b="1" dirty="0"/>
          </a:p>
        </p:txBody>
      </p:sp>
      <p:sp>
        <p:nvSpPr>
          <p:cNvPr id="9" name="Rectangle 2"/>
          <p:cNvSpPr txBox="1">
            <a:spLocks noChangeArrowheads="1"/>
          </p:cNvSpPr>
          <p:nvPr/>
        </p:nvSpPr>
        <p:spPr>
          <a:xfrm>
            <a:off x="1695028" y="548680"/>
            <a:ext cx="5829300" cy="527968"/>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Tahoma" pitchFamily="34" charset="0"/>
                <a:ea typeface="Tahoma" pitchFamily="34" charset="0"/>
                <a:cs typeface="Tahoma" pitchFamily="34" charset="0"/>
              </a:rPr>
              <a:t>Sequential Sampling Plan</a:t>
            </a:r>
            <a:endParaRPr kumimoji="0" lang="en-US" sz="44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23069"/>
            <a:ext cx="561022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8"/>
          <p:cNvSpPr txBox="1">
            <a:spLocks noChangeArrowheads="1"/>
          </p:cNvSpPr>
          <p:nvPr/>
        </p:nvSpPr>
        <p:spPr bwMode="auto">
          <a:xfrm>
            <a:off x="468634" y="1695450"/>
            <a:ext cx="8351838" cy="4031873"/>
          </a:xfrm>
          <a:prstGeom prst="rect">
            <a:avLst/>
          </a:prstGeom>
          <a:noFill/>
          <a:ln w="28575">
            <a:solidFill>
              <a:schemeClr val="tx1"/>
            </a:solidFill>
            <a:miter lim="800000"/>
            <a:headEnd/>
            <a:tailEnd/>
          </a:ln>
        </p:spPr>
        <p:txBody>
          <a:bodyPr>
            <a:spAutoFit/>
          </a:bodyPr>
          <a:lstStyle/>
          <a:p>
            <a:r>
              <a:rPr lang="en-US" sz="1600" b="1" dirty="0"/>
              <a:t>Sampling procedure for inspection by attributes developed during World War II and is the most widely used acceptance-sampling system for attributes in the world today</a:t>
            </a:r>
          </a:p>
          <a:p>
            <a:endParaRPr lang="en-US" sz="1600" b="1" dirty="0"/>
          </a:p>
          <a:p>
            <a:r>
              <a:rPr lang="en-US" sz="1600" b="1" dirty="0"/>
              <a:t>A collection of sampling schemes; therefore an acceptance-sampling system</a:t>
            </a:r>
          </a:p>
          <a:p>
            <a:endParaRPr lang="en-US" sz="1600" b="1" dirty="0"/>
          </a:p>
          <a:p>
            <a:r>
              <a:rPr lang="en-US" sz="1600" b="1" dirty="0"/>
              <a:t>Provides for three types of sampling:  single, double, and multiple</a:t>
            </a:r>
          </a:p>
          <a:p>
            <a:endParaRPr lang="en-US" sz="1600" b="1" dirty="0"/>
          </a:p>
          <a:p>
            <a:r>
              <a:rPr lang="en-US" sz="1600" b="1" dirty="0"/>
              <a:t>Primary focal point is the acceptable quality level (AQL)</a:t>
            </a:r>
          </a:p>
          <a:p>
            <a:pPr lvl="1"/>
            <a:endParaRPr lang="en-US" sz="1600" b="1" dirty="0"/>
          </a:p>
          <a:p>
            <a:pPr lvl="1"/>
            <a:r>
              <a:rPr lang="en-US" sz="1600" b="1" dirty="0"/>
              <a:t>Different AQLs may be designated for different types of defects:  critical, major, and minor</a:t>
            </a:r>
          </a:p>
          <a:p>
            <a:pPr lvl="1"/>
            <a:endParaRPr lang="en-US" sz="1600" b="1" dirty="0"/>
          </a:p>
          <a:p>
            <a:pPr lvl="1"/>
            <a:r>
              <a:rPr lang="en-US" sz="1600" b="1" dirty="0"/>
              <a:t>Generally specified in contract or by authority responsible for sampling</a:t>
            </a:r>
          </a:p>
          <a:p>
            <a:endParaRPr lang="en-US" sz="1600" b="1" dirty="0"/>
          </a:p>
          <a:p>
            <a:r>
              <a:rPr lang="en-US" sz="1600" b="1" dirty="0"/>
              <a:t>Sample size is determined by lot size and by choice of inspection level</a:t>
            </a:r>
          </a:p>
        </p:txBody>
      </p:sp>
      <p:pic>
        <p:nvPicPr>
          <p:cNvPr id="40966" name="Picture 9"/>
          <p:cNvPicPr>
            <a:picLocks noChangeAspect="1" noChangeArrowheads="1"/>
          </p:cNvPicPr>
          <p:nvPr/>
        </p:nvPicPr>
        <p:blipFill>
          <a:blip r:embed="rId2" cstate="print"/>
          <a:srcRect/>
          <a:stretch>
            <a:fillRect/>
          </a:stretch>
        </p:blipFill>
        <p:spPr bwMode="auto">
          <a:xfrm>
            <a:off x="387349" y="620688"/>
            <a:ext cx="8651875" cy="827088"/>
          </a:xfrm>
          <a:prstGeom prst="rect">
            <a:avLst/>
          </a:prstGeom>
          <a:noFill/>
          <a:ln w="28575">
            <a:solidFill>
              <a:schemeClr val="tx1"/>
            </a:solidFill>
            <a:miter lim="800000"/>
            <a:headEnd/>
            <a:tailEnd/>
          </a:ln>
        </p:spPr>
      </p:pic>
      <p:sp>
        <p:nvSpPr>
          <p:cNvPr id="7" name="Text Box 22"/>
          <p:cNvSpPr txBox="1">
            <a:spLocks noChangeArrowheads="1"/>
          </p:cNvSpPr>
          <p:nvPr/>
        </p:nvSpPr>
        <p:spPr bwMode="auto">
          <a:xfrm rot="16200000">
            <a:off x="-2633463" y="3466673"/>
            <a:ext cx="5688632"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Military Standard 105E</a:t>
            </a:r>
            <a:endParaRPr lang="en-US" sz="12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8"/>
          <p:cNvPicPr>
            <a:picLocks noGrp="1" noChangeAspect="1" noChangeArrowheads="1"/>
          </p:cNvPicPr>
          <p:nvPr>
            <p:ph/>
          </p:nvPr>
        </p:nvPicPr>
        <p:blipFill>
          <a:blip r:embed="rId2" cstate="print"/>
          <a:stretch>
            <a:fillRect/>
          </a:stretch>
        </p:blipFill>
        <p:spPr>
          <a:xfrm>
            <a:off x="539552" y="980728"/>
            <a:ext cx="8229600" cy="5789300"/>
          </a:xfrm>
          <a:noFill/>
          <a:ln w="28575">
            <a:solidFill>
              <a:schemeClr val="tx1"/>
            </a:solidFill>
          </a:ln>
        </p:spPr>
      </p:pic>
      <p:sp>
        <p:nvSpPr>
          <p:cNvPr id="6" name="Text Box 22"/>
          <p:cNvSpPr txBox="1">
            <a:spLocks noChangeArrowheads="1"/>
          </p:cNvSpPr>
          <p:nvPr/>
        </p:nvSpPr>
        <p:spPr bwMode="auto">
          <a:xfrm rot="16200000">
            <a:off x="-2633463" y="3466673"/>
            <a:ext cx="5688632"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Military Standard 105E</a:t>
            </a:r>
            <a:endParaRPr lang="en-US" sz="1200" b="1" dirty="0"/>
          </a:p>
        </p:txBody>
      </p:sp>
      <p:sp>
        <p:nvSpPr>
          <p:cNvPr id="2" name="TextBox 1"/>
          <p:cNvSpPr txBox="1"/>
          <p:nvPr/>
        </p:nvSpPr>
        <p:spPr>
          <a:xfrm>
            <a:off x="899592" y="317847"/>
            <a:ext cx="6336704" cy="461665"/>
          </a:xfrm>
          <a:prstGeom prst="rect">
            <a:avLst/>
          </a:prstGeom>
          <a:noFill/>
        </p:spPr>
        <p:txBody>
          <a:bodyPr wrap="square" rtlCol="0">
            <a:spAutoFit/>
          </a:bodyPr>
          <a:lstStyle/>
          <a:p>
            <a:r>
              <a:rPr lang="en-IN" sz="2400" b="1" dirty="0" smtClean="0">
                <a:solidFill>
                  <a:schemeClr val="tx1">
                    <a:lumMod val="75000"/>
                    <a:lumOff val="25000"/>
                  </a:schemeClr>
                </a:solidFill>
              </a:rPr>
              <a:t>Military Standard</a:t>
            </a:r>
            <a:endParaRPr lang="en-IN" sz="24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p:cNvPicPr>
            <a:picLocks noChangeAspect="1" noChangeArrowheads="1"/>
          </p:cNvPicPr>
          <p:nvPr/>
        </p:nvPicPr>
        <p:blipFill>
          <a:blip r:embed="rId2" cstate="print"/>
          <a:srcRect/>
          <a:stretch>
            <a:fillRect/>
          </a:stretch>
        </p:blipFill>
        <p:spPr bwMode="auto">
          <a:xfrm>
            <a:off x="654727" y="1340768"/>
            <a:ext cx="7710495" cy="3888432"/>
          </a:xfrm>
          <a:prstGeom prst="rect">
            <a:avLst/>
          </a:prstGeom>
          <a:noFill/>
          <a:ln w="28575">
            <a:solidFill>
              <a:schemeClr val="tx1"/>
            </a:solidFill>
            <a:miter lim="800000"/>
            <a:headEnd/>
            <a:tailEnd/>
          </a:ln>
        </p:spPr>
      </p:pic>
      <p:sp>
        <p:nvSpPr>
          <p:cNvPr id="6" name="Text Box 22"/>
          <p:cNvSpPr txBox="1">
            <a:spLocks noChangeArrowheads="1"/>
          </p:cNvSpPr>
          <p:nvPr/>
        </p:nvSpPr>
        <p:spPr bwMode="auto">
          <a:xfrm rot="16200000">
            <a:off x="-2633463" y="3466673"/>
            <a:ext cx="5688632"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Military Standard 105E</a:t>
            </a:r>
            <a:endParaRPr lang="en-US" sz="1200" b="1" dirty="0"/>
          </a:p>
        </p:txBody>
      </p:sp>
      <p:sp>
        <p:nvSpPr>
          <p:cNvPr id="4" name="TextBox 3"/>
          <p:cNvSpPr txBox="1"/>
          <p:nvPr/>
        </p:nvSpPr>
        <p:spPr>
          <a:xfrm>
            <a:off x="683568" y="548679"/>
            <a:ext cx="6336704" cy="461665"/>
          </a:xfrm>
          <a:prstGeom prst="rect">
            <a:avLst/>
          </a:prstGeom>
          <a:noFill/>
        </p:spPr>
        <p:txBody>
          <a:bodyPr wrap="square" rtlCol="0">
            <a:spAutoFit/>
          </a:bodyPr>
          <a:lstStyle/>
          <a:p>
            <a:r>
              <a:rPr lang="en-IN" sz="2400" b="1" dirty="0" smtClean="0">
                <a:solidFill>
                  <a:schemeClr val="tx1">
                    <a:lumMod val="75000"/>
                    <a:lumOff val="25000"/>
                  </a:schemeClr>
                </a:solidFill>
              </a:rPr>
              <a:t>Military Standard</a:t>
            </a:r>
            <a:endParaRPr lang="en-IN" sz="24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2"/>
          <p:cNvSpPr txBox="1">
            <a:spLocks noChangeArrowheads="1"/>
          </p:cNvSpPr>
          <p:nvPr/>
        </p:nvSpPr>
        <p:spPr bwMode="auto">
          <a:xfrm rot="16200000">
            <a:off x="-2633463" y="3466673"/>
            <a:ext cx="5688632" cy="284693"/>
          </a:xfrm>
          <a:prstGeom prst="rect">
            <a:avLst/>
          </a:prstGeom>
          <a:blipFill>
            <a:blip r:embed="rId2"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Military Standard 105E</a:t>
            </a:r>
            <a:endParaRPr lang="en-US" sz="1200" b="1" dirty="0"/>
          </a:p>
        </p:txBody>
      </p:sp>
      <p:sp>
        <p:nvSpPr>
          <p:cNvPr id="4" name="TextBox 3"/>
          <p:cNvSpPr txBox="1"/>
          <p:nvPr/>
        </p:nvSpPr>
        <p:spPr>
          <a:xfrm>
            <a:off x="683568" y="750041"/>
            <a:ext cx="6336704" cy="461665"/>
          </a:xfrm>
          <a:prstGeom prst="rect">
            <a:avLst/>
          </a:prstGeom>
          <a:noFill/>
        </p:spPr>
        <p:txBody>
          <a:bodyPr wrap="square" rtlCol="0">
            <a:spAutoFit/>
          </a:bodyPr>
          <a:lstStyle/>
          <a:p>
            <a:r>
              <a:rPr lang="en-IN" sz="2400" b="1" dirty="0" smtClean="0">
                <a:solidFill>
                  <a:schemeClr val="tx1">
                    <a:lumMod val="75000"/>
                    <a:lumOff val="25000"/>
                  </a:schemeClr>
                </a:solidFill>
              </a:rPr>
              <a:t>Military Standard- Switching Rules</a:t>
            </a:r>
            <a:endParaRPr lang="en-IN" sz="2400" b="1" dirty="0">
              <a:solidFill>
                <a:schemeClr val="tx1">
                  <a:lumMod val="75000"/>
                  <a:lumOff val="25000"/>
                </a:schemeClr>
              </a:solidFill>
            </a:endParaRPr>
          </a:p>
        </p:txBody>
      </p:sp>
      <p:sp>
        <p:nvSpPr>
          <p:cNvPr id="2" name="Content Placeholder 1"/>
          <p:cNvSpPr>
            <a:spLocks noGrp="1"/>
          </p:cNvSpPr>
          <p:nvPr>
            <p:ph/>
          </p:nvPr>
        </p:nvSpPr>
        <p:spPr/>
        <p:txBody>
          <a:bodyPr/>
          <a:lstStyle/>
          <a:p>
            <a:endParaRPr lang="en-IN"/>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94342"/>
            <a:ext cx="70866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10"/>
          <p:cNvPicPr>
            <a:picLocks noGrp="1" noChangeAspect="1" noChangeArrowheads="1"/>
          </p:cNvPicPr>
          <p:nvPr>
            <p:ph/>
          </p:nvPr>
        </p:nvPicPr>
        <p:blipFill>
          <a:blip r:embed="rId2" cstate="print"/>
          <a:stretch>
            <a:fillRect/>
          </a:stretch>
        </p:blipFill>
        <p:spPr>
          <a:xfrm>
            <a:off x="457200" y="1152837"/>
            <a:ext cx="8229600" cy="4095126"/>
          </a:xfrm>
          <a:solidFill>
            <a:schemeClr val="accent2">
              <a:lumMod val="60000"/>
              <a:lumOff val="40000"/>
            </a:schemeClr>
          </a:solidFill>
          <a:ln w="28575">
            <a:solidFill>
              <a:schemeClr val="tx1"/>
            </a:solidFill>
          </a:ln>
        </p:spPr>
      </p:pic>
      <p:sp>
        <p:nvSpPr>
          <p:cNvPr id="6" name="Text Box 22"/>
          <p:cNvSpPr txBox="1">
            <a:spLocks noChangeArrowheads="1"/>
          </p:cNvSpPr>
          <p:nvPr/>
        </p:nvSpPr>
        <p:spPr bwMode="auto">
          <a:xfrm rot="16200000">
            <a:off x="-2633463" y="3466673"/>
            <a:ext cx="5688632"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Military Standard 105E</a:t>
            </a:r>
            <a:endParaRPr lang="en-US" sz="12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10"/>
          <p:cNvPicPr>
            <a:picLocks noGrp="1" noChangeAspect="1" noChangeArrowheads="1"/>
          </p:cNvPicPr>
          <p:nvPr>
            <p:ph/>
          </p:nvPr>
        </p:nvPicPr>
        <p:blipFill>
          <a:blip r:embed="rId2" cstate="print"/>
          <a:stretch>
            <a:fillRect/>
          </a:stretch>
        </p:blipFill>
        <p:spPr>
          <a:xfrm>
            <a:off x="457200" y="782873"/>
            <a:ext cx="8229600" cy="4835054"/>
          </a:xfrm>
          <a:solidFill>
            <a:schemeClr val="accent2">
              <a:lumMod val="60000"/>
              <a:lumOff val="40000"/>
            </a:schemeClr>
          </a:solidFill>
          <a:ln w="28575">
            <a:solidFill>
              <a:schemeClr val="tx1"/>
            </a:solidFill>
          </a:ln>
        </p:spPr>
      </p:pic>
      <p:sp>
        <p:nvSpPr>
          <p:cNvPr id="46085" name="Text Box 8"/>
          <p:cNvSpPr txBox="1">
            <a:spLocks noChangeArrowheads="1"/>
          </p:cNvSpPr>
          <p:nvPr/>
        </p:nvSpPr>
        <p:spPr bwMode="auto">
          <a:xfrm>
            <a:off x="511175" y="5680075"/>
            <a:ext cx="8301038" cy="396875"/>
          </a:xfrm>
          <a:prstGeom prst="rect">
            <a:avLst/>
          </a:prstGeom>
          <a:noFill/>
          <a:ln w="9525">
            <a:noFill/>
            <a:miter lim="800000"/>
            <a:headEnd/>
            <a:tailEnd/>
          </a:ln>
        </p:spPr>
        <p:txBody>
          <a:bodyPr>
            <a:spAutoFit/>
          </a:bodyPr>
          <a:lstStyle/>
          <a:p>
            <a:r>
              <a:rPr lang="en-US" dirty="0"/>
              <a:t>Refer to Tables 15.5, -6 and -7 in the textbook on pp. 658 – 660.</a:t>
            </a:r>
          </a:p>
        </p:txBody>
      </p:sp>
      <p:sp>
        <p:nvSpPr>
          <p:cNvPr id="7" name="Text Box 22"/>
          <p:cNvSpPr txBox="1">
            <a:spLocks noChangeArrowheads="1"/>
          </p:cNvSpPr>
          <p:nvPr/>
        </p:nvSpPr>
        <p:spPr bwMode="auto">
          <a:xfrm rot="16200000">
            <a:off x="-2633463" y="3466673"/>
            <a:ext cx="5688632"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Military Standard 105E</a:t>
            </a:r>
            <a:endParaRPr lang="en-US" sz="1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2"/>
          <p:cNvSpPr txBox="1">
            <a:spLocks noChangeArrowheads="1"/>
          </p:cNvSpPr>
          <p:nvPr/>
        </p:nvSpPr>
        <p:spPr bwMode="auto">
          <a:xfrm rot="16200000">
            <a:off x="-2541953" y="3466672"/>
            <a:ext cx="5544618"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Lot Formation and Sampling</a:t>
            </a:r>
            <a:endParaRPr lang="en-US" sz="1200" b="1" dirty="0"/>
          </a:p>
        </p:txBody>
      </p:sp>
      <p:sp>
        <p:nvSpPr>
          <p:cNvPr id="12" name="Rectangle 13"/>
          <p:cNvSpPr txBox="1">
            <a:spLocks noChangeArrowheads="1"/>
          </p:cNvSpPr>
          <p:nvPr/>
        </p:nvSpPr>
        <p:spPr>
          <a:xfrm>
            <a:off x="755576" y="692696"/>
            <a:ext cx="7776864" cy="648072"/>
          </a:xfrm>
          <a:prstGeom prst="rect">
            <a:avLst/>
          </a:prstGeom>
          <a:noFill/>
          <a:ln w="28575">
            <a:solidFill>
              <a:schemeClr val="tx1"/>
            </a:solid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Lot Formation and Random Sampling</a:t>
            </a:r>
          </a:p>
        </p:txBody>
      </p:sp>
      <p:sp>
        <p:nvSpPr>
          <p:cNvPr id="13" name="Rectangle 14"/>
          <p:cNvSpPr txBox="1">
            <a:spLocks noChangeArrowheads="1"/>
          </p:cNvSpPr>
          <p:nvPr/>
        </p:nvSpPr>
        <p:spPr>
          <a:xfrm>
            <a:off x="755576" y="1600200"/>
            <a:ext cx="7776864" cy="2257425"/>
          </a:xfrm>
          <a:prstGeom prst="rect">
            <a:avLst/>
          </a:prstGeom>
        </p:spPr>
        <p:txBody>
          <a:bodyPr vert="horz" lIns="91440" tIns="45720" rIns="91440" bIns="45720" rtlCol="0">
            <a:normAutofit lnSpcReduction="10000"/>
          </a:bodyPr>
          <a:lstStyle/>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000" b="1" i="0" u="none" strike="noStrike" kern="1200" cap="none" spc="0" normalizeH="0" baseline="0" noProof="0" dirty="0" smtClean="0">
                <a:ln>
                  <a:noFill/>
                </a:ln>
                <a:effectLst/>
                <a:uLnTx/>
                <a:uFillTx/>
                <a:latin typeface="+mn-lt"/>
                <a:ea typeface="+mn-ea"/>
                <a:cs typeface="+mn-cs"/>
              </a:rPr>
              <a:t>There are a number of important considerations in forming lots for </a:t>
            </a:r>
            <a:r>
              <a:rPr kumimoji="0" lang="en-US" sz="2000" b="1" i="0" u="none" strike="noStrike" kern="1200" cap="none" spc="0" normalizeH="0" noProof="0" dirty="0" smtClean="0">
                <a:ln>
                  <a:noFill/>
                </a:ln>
                <a:effectLst/>
                <a:uLnTx/>
                <a:uFillTx/>
                <a:latin typeface="+mn-lt"/>
                <a:ea typeface="+mn-ea"/>
                <a:cs typeface="+mn-cs"/>
              </a:rPr>
              <a:t> </a:t>
            </a:r>
            <a:r>
              <a:rPr kumimoji="0" lang="en-US" sz="2000" b="1" i="0" u="none" strike="noStrike" kern="1200" cap="none" spc="0" normalizeH="0" baseline="0" noProof="0" dirty="0" smtClean="0">
                <a:ln>
                  <a:noFill/>
                </a:ln>
                <a:effectLst/>
                <a:uLnTx/>
                <a:uFillTx/>
                <a:latin typeface="+mn-lt"/>
                <a:ea typeface="+mn-ea"/>
                <a:cs typeface="+mn-cs"/>
              </a:rPr>
              <a:t>inspection, including:</a:t>
            </a:r>
          </a:p>
          <a:p>
            <a:pPr marL="990600" lvl="1" indent="-533400">
              <a:spcBef>
                <a:spcPct val="20000"/>
              </a:spcBef>
              <a:buFont typeface="Wingdings" pitchFamily="2" charset="2"/>
              <a:buChar char="v"/>
            </a:pPr>
            <a:r>
              <a:rPr kumimoji="0" lang="en-US" sz="2000" b="1" i="0" u="none" strike="noStrike" kern="1200" cap="none" spc="0" normalizeH="0" baseline="0" noProof="0" dirty="0" smtClean="0">
                <a:ln>
                  <a:noFill/>
                </a:ln>
                <a:solidFill>
                  <a:srgbClr val="3333FF"/>
                </a:solidFill>
                <a:effectLst/>
                <a:uLnTx/>
                <a:uFillTx/>
                <a:latin typeface="+mn-lt"/>
                <a:ea typeface="+mn-ea"/>
                <a:cs typeface="+mn-cs"/>
              </a:rPr>
              <a:t>Lots should be </a:t>
            </a:r>
            <a:r>
              <a:rPr kumimoji="0" lang="en-US" sz="2000" b="1" i="0" u="none" strike="noStrike" kern="1200" cap="none" spc="0" normalizeH="0" baseline="0" noProof="0" dirty="0" smtClean="0">
                <a:ln>
                  <a:noFill/>
                </a:ln>
                <a:solidFill>
                  <a:srgbClr val="C00000"/>
                </a:solidFill>
                <a:effectLst/>
                <a:uLnTx/>
                <a:uFillTx/>
                <a:latin typeface="+mn-lt"/>
                <a:ea typeface="+mn-ea"/>
                <a:cs typeface="+mn-cs"/>
              </a:rPr>
              <a:t>homogeneous</a:t>
            </a:r>
            <a:r>
              <a:rPr kumimoji="0" lang="en-US" sz="2000" b="1" i="0" u="none" strike="noStrike" kern="1200" cap="none" spc="0" normalizeH="0" baseline="0" noProof="0" dirty="0" smtClean="0">
                <a:ln>
                  <a:noFill/>
                </a:ln>
                <a:solidFill>
                  <a:srgbClr val="3333FF"/>
                </a:solidFill>
                <a:effectLst/>
                <a:uLnTx/>
                <a:uFillTx/>
                <a:latin typeface="+mn-lt"/>
                <a:ea typeface="+mn-ea"/>
                <a:cs typeface="+mn-cs"/>
              </a:rPr>
              <a:t>.</a:t>
            </a:r>
          </a:p>
          <a:p>
            <a:pPr marL="990600" lvl="1" indent="-533400">
              <a:spcBef>
                <a:spcPct val="20000"/>
              </a:spcBef>
              <a:buFont typeface="Wingdings" pitchFamily="2" charset="2"/>
              <a:buChar char="v"/>
            </a:pPr>
            <a:r>
              <a:rPr kumimoji="0" lang="en-US" sz="2000" b="1" i="0" u="none" strike="noStrike" kern="1200" cap="none" spc="0" normalizeH="0" baseline="0" noProof="0" dirty="0" smtClean="0">
                <a:ln>
                  <a:noFill/>
                </a:ln>
                <a:solidFill>
                  <a:srgbClr val="C00000"/>
                </a:solidFill>
                <a:effectLst/>
                <a:uLnTx/>
                <a:uFillTx/>
                <a:latin typeface="+mn-lt"/>
                <a:ea typeface="+mn-ea"/>
                <a:cs typeface="+mn-cs"/>
              </a:rPr>
              <a:t>Larger</a:t>
            </a:r>
            <a:r>
              <a:rPr kumimoji="0" lang="en-US" sz="2000" b="1" i="0" u="none" strike="noStrike" kern="1200" cap="none" spc="0" normalizeH="0" baseline="0" noProof="0" dirty="0" smtClean="0">
                <a:ln>
                  <a:noFill/>
                </a:ln>
                <a:solidFill>
                  <a:srgbClr val="3333FF"/>
                </a:solidFill>
                <a:effectLst/>
                <a:uLnTx/>
                <a:uFillTx/>
                <a:latin typeface="+mn-lt"/>
                <a:ea typeface="+mn-ea"/>
                <a:cs typeface="+mn-cs"/>
              </a:rPr>
              <a:t> lots are preferred over </a:t>
            </a:r>
            <a:r>
              <a:rPr kumimoji="0" lang="en-US" sz="2000" b="1" i="0" u="none" strike="noStrike" kern="1200" cap="none" spc="0" normalizeH="0" baseline="0" noProof="0" dirty="0" smtClean="0">
                <a:ln>
                  <a:noFill/>
                </a:ln>
                <a:solidFill>
                  <a:srgbClr val="C00000"/>
                </a:solidFill>
                <a:effectLst/>
                <a:uLnTx/>
                <a:uFillTx/>
                <a:latin typeface="+mn-lt"/>
                <a:ea typeface="+mn-ea"/>
                <a:cs typeface="+mn-cs"/>
              </a:rPr>
              <a:t>smaller</a:t>
            </a:r>
            <a:r>
              <a:rPr kumimoji="0" lang="en-US" sz="2000" b="1" i="0" u="none" strike="noStrike" kern="1200" cap="none" spc="0" normalizeH="0" baseline="0" noProof="0" dirty="0" smtClean="0">
                <a:ln>
                  <a:noFill/>
                </a:ln>
                <a:solidFill>
                  <a:srgbClr val="3333FF"/>
                </a:solidFill>
                <a:effectLst/>
                <a:uLnTx/>
                <a:uFillTx/>
                <a:latin typeface="+mn-lt"/>
                <a:ea typeface="+mn-ea"/>
                <a:cs typeface="+mn-cs"/>
              </a:rPr>
              <a:t> ones.</a:t>
            </a:r>
          </a:p>
          <a:p>
            <a:pPr marL="990600" lvl="1" indent="-533400">
              <a:spcBef>
                <a:spcPct val="20000"/>
              </a:spcBef>
              <a:buFont typeface="Wingdings" pitchFamily="2" charset="2"/>
              <a:buChar char="v"/>
            </a:pPr>
            <a:r>
              <a:rPr kumimoji="0" lang="en-US" sz="2000" b="1" i="0" u="none" strike="noStrike" kern="1200" cap="none" spc="0" normalizeH="0" baseline="0" noProof="0" dirty="0" smtClean="0">
                <a:ln>
                  <a:noFill/>
                </a:ln>
                <a:solidFill>
                  <a:srgbClr val="3333FF"/>
                </a:solidFill>
                <a:effectLst/>
                <a:uLnTx/>
                <a:uFillTx/>
                <a:latin typeface="+mn-lt"/>
                <a:ea typeface="+mn-ea"/>
                <a:cs typeface="+mn-cs"/>
              </a:rPr>
              <a:t>Lots should be </a:t>
            </a:r>
            <a:r>
              <a:rPr kumimoji="0" lang="en-US" sz="2000" b="1" i="0" u="none" strike="noStrike" kern="1200" cap="none" spc="0" normalizeH="0" baseline="0" noProof="0" dirty="0" smtClean="0">
                <a:ln>
                  <a:noFill/>
                </a:ln>
                <a:solidFill>
                  <a:srgbClr val="C00000"/>
                </a:solidFill>
                <a:effectLst/>
                <a:uLnTx/>
                <a:uFillTx/>
                <a:latin typeface="+mn-lt"/>
                <a:ea typeface="+mn-ea"/>
                <a:cs typeface="+mn-cs"/>
              </a:rPr>
              <a:t>conformable</a:t>
            </a:r>
            <a:r>
              <a:rPr kumimoji="0" lang="en-US" sz="2000" b="1" i="0" u="none" strike="noStrike" kern="1200" cap="none" spc="0" normalizeH="0" baseline="0" noProof="0" dirty="0" smtClean="0">
                <a:ln>
                  <a:noFill/>
                </a:ln>
                <a:solidFill>
                  <a:srgbClr val="3333FF"/>
                </a:solidFill>
                <a:effectLst/>
                <a:uLnTx/>
                <a:uFillTx/>
                <a:latin typeface="+mn-lt"/>
                <a:ea typeface="+mn-ea"/>
                <a:cs typeface="+mn-cs"/>
              </a:rPr>
              <a:t> to </a:t>
            </a:r>
            <a:r>
              <a:rPr kumimoji="0" lang="en-US" sz="2000" b="1" i="0" u="none" strike="noStrike" kern="1200" cap="none" spc="0" normalizeH="0" baseline="0" noProof="0" dirty="0" smtClean="0">
                <a:ln>
                  <a:noFill/>
                </a:ln>
                <a:solidFill>
                  <a:srgbClr val="C00000"/>
                </a:solidFill>
                <a:effectLst/>
                <a:uLnTx/>
                <a:uFillTx/>
                <a:latin typeface="+mn-lt"/>
                <a:ea typeface="+mn-ea"/>
                <a:cs typeface="+mn-cs"/>
              </a:rPr>
              <a:t>materials-handling systems </a:t>
            </a:r>
            <a:r>
              <a:rPr kumimoji="0" lang="en-US" sz="2000" b="1" i="0" u="none" strike="noStrike" kern="1200" cap="none" spc="0" normalizeH="0" baseline="0" noProof="0" dirty="0" smtClean="0">
                <a:ln>
                  <a:noFill/>
                </a:ln>
                <a:solidFill>
                  <a:srgbClr val="3333FF"/>
                </a:solidFill>
                <a:effectLst/>
                <a:uLnTx/>
                <a:uFillTx/>
                <a:latin typeface="+mn-lt"/>
                <a:ea typeface="+mn-ea"/>
                <a:cs typeface="+mn-cs"/>
              </a:rPr>
              <a:t>used in both supplier and consumer facilities.</a:t>
            </a: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7"/>
          <p:cNvSpPr>
            <a:spLocks noGrp="1" noChangeArrowheads="1"/>
          </p:cNvSpPr>
          <p:nvPr>
            <p:ph type="title"/>
          </p:nvPr>
        </p:nvSpPr>
        <p:spPr>
          <a:xfrm>
            <a:off x="457200" y="548680"/>
            <a:ext cx="8229600" cy="792088"/>
          </a:xfrm>
          <a:noFill/>
          <a:ln w="28575">
            <a:solidFill>
              <a:schemeClr val="tx1"/>
            </a:solidFill>
          </a:ln>
        </p:spPr>
        <p:txBody>
          <a:bodyPr>
            <a:normAutofit/>
          </a:bodyPr>
          <a:lstStyle/>
          <a:p>
            <a:pPr eaLnBrk="1" hangingPunct="1"/>
            <a:r>
              <a:rPr lang="en-US" b="1" dirty="0" smtClean="0">
                <a:solidFill>
                  <a:schemeClr val="tx1">
                    <a:lumMod val="75000"/>
                    <a:lumOff val="25000"/>
                  </a:schemeClr>
                </a:solidFill>
              </a:rPr>
              <a:t> </a:t>
            </a:r>
            <a:r>
              <a:rPr lang="en-US" b="1" dirty="0" smtClean="0">
                <a:solidFill>
                  <a:schemeClr val="tx1">
                    <a:lumMod val="75000"/>
                    <a:lumOff val="25000"/>
                  </a:schemeClr>
                </a:solidFill>
                <a:effectLst>
                  <a:outerShdw blurRad="38100" dist="38100" dir="2700000" algn="tl">
                    <a:srgbClr val="000000">
                      <a:alpha val="43137"/>
                    </a:srgbClr>
                  </a:outerShdw>
                </a:effectLst>
              </a:rPr>
              <a:t>Discussions</a:t>
            </a:r>
          </a:p>
        </p:txBody>
      </p:sp>
      <p:sp>
        <p:nvSpPr>
          <p:cNvPr id="47110" name="Rectangle 8"/>
          <p:cNvSpPr>
            <a:spLocks noGrp="1" noChangeArrowheads="1"/>
          </p:cNvSpPr>
          <p:nvPr>
            <p:ph idx="1"/>
          </p:nvPr>
        </p:nvSpPr>
        <p:spPr>
          <a:noFill/>
          <a:ln w="28575">
            <a:solidFill>
              <a:schemeClr val="tx1"/>
            </a:solidFill>
          </a:ln>
        </p:spPr>
        <p:txBody>
          <a:bodyPr>
            <a:normAutofit/>
          </a:bodyPr>
          <a:lstStyle/>
          <a:p>
            <a:pPr marL="609600" indent="-609600" eaLnBrk="1" hangingPunct="1"/>
            <a:r>
              <a:rPr lang="en-US" sz="2400" b="1" dirty="0" smtClean="0"/>
              <a:t>Several points about MIL STD 105E should be emphasized:</a:t>
            </a:r>
          </a:p>
          <a:p>
            <a:pPr marL="609600" indent="-609600" eaLnBrk="1" hangingPunct="1"/>
            <a:r>
              <a:rPr lang="en-US" sz="2400" b="1" dirty="0" smtClean="0"/>
              <a:t>MIL STD 105E is AQL-oriented</a:t>
            </a:r>
          </a:p>
          <a:p>
            <a:pPr marL="609600" indent="-609600" eaLnBrk="1" hangingPunct="1"/>
            <a:r>
              <a:rPr lang="en-US" sz="2400" b="1" dirty="0" smtClean="0"/>
              <a:t>Not all possible sample sizes are possible (2,3,5,8,13,20,32,50, etc.)</a:t>
            </a:r>
          </a:p>
          <a:p>
            <a:pPr marL="609600" indent="-609600" eaLnBrk="1" hangingPunct="1"/>
            <a:r>
              <a:rPr lang="en-US" sz="2400" b="1" dirty="0" smtClean="0"/>
              <a:t>Sample sizes are related to lot sizes</a:t>
            </a:r>
          </a:p>
          <a:p>
            <a:pPr marL="609600" indent="-609600" eaLnBrk="1" hangingPunct="1"/>
            <a:r>
              <a:rPr lang="en-US" sz="2400" b="1" dirty="0" smtClean="0"/>
              <a:t>Switching rules are subject to criticism for both </a:t>
            </a:r>
            <a:r>
              <a:rPr lang="en-US" sz="2400" b="1" dirty="0" err="1" smtClean="0"/>
              <a:t>misswitching</a:t>
            </a:r>
            <a:r>
              <a:rPr lang="en-US" sz="2400" b="1" dirty="0" smtClean="0"/>
              <a:t> between inspection plans and discontinuation even though there has been no actual quality deterioration</a:t>
            </a:r>
          </a:p>
          <a:p>
            <a:pPr marL="609600" indent="-609600" eaLnBrk="1" hangingPunct="1"/>
            <a:r>
              <a:rPr lang="en-US" sz="2400" b="1" dirty="0" smtClean="0"/>
              <a:t>But a flagrant and common abuse of MIL STD 105E is failure to use the switching rules at all</a:t>
            </a:r>
          </a:p>
          <a:p>
            <a:pPr marL="609600" indent="-609600" eaLnBrk="1" hangingPunct="1"/>
            <a:endParaRPr lang="en-US" sz="2400" b="1" dirty="0" smtClean="0"/>
          </a:p>
        </p:txBody>
      </p:sp>
      <p:sp>
        <p:nvSpPr>
          <p:cNvPr id="7" name="Text Box 22"/>
          <p:cNvSpPr txBox="1">
            <a:spLocks noChangeArrowheads="1"/>
          </p:cNvSpPr>
          <p:nvPr/>
        </p:nvSpPr>
        <p:spPr bwMode="auto">
          <a:xfrm rot="16200000">
            <a:off x="-2633463" y="3466673"/>
            <a:ext cx="5688632" cy="284693"/>
          </a:xfrm>
          <a:prstGeom prst="rect">
            <a:avLst/>
          </a:prstGeom>
          <a:blipFill>
            <a:blip r:embed="rId2"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Military Standard 105E</a:t>
            </a:r>
            <a:endParaRPr lang="en-US" sz="12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10"/>
          <p:cNvPicPr>
            <a:picLocks noGrp="1" noChangeAspect="1" noChangeArrowheads="1"/>
          </p:cNvPicPr>
          <p:nvPr>
            <p:ph/>
          </p:nvPr>
        </p:nvPicPr>
        <p:blipFill>
          <a:blip r:embed="rId2" cstate="print"/>
          <a:srcRect/>
          <a:stretch>
            <a:fillRect/>
          </a:stretch>
        </p:blipFill>
        <p:spPr>
          <a:xfrm>
            <a:off x="353200" y="764703"/>
            <a:ext cx="7181850" cy="4478337"/>
          </a:xfrm>
          <a:noFill/>
          <a:ln w="28575">
            <a:solidFill>
              <a:schemeClr val="tx1"/>
            </a:solidFill>
          </a:ln>
        </p:spPr>
      </p:pic>
      <p:pic>
        <p:nvPicPr>
          <p:cNvPr id="48134" name="Picture 11"/>
          <p:cNvPicPr>
            <a:picLocks noChangeAspect="1" noChangeArrowheads="1"/>
          </p:cNvPicPr>
          <p:nvPr/>
        </p:nvPicPr>
        <p:blipFill>
          <a:blip r:embed="rId3" cstate="print"/>
          <a:srcRect/>
          <a:stretch>
            <a:fillRect/>
          </a:stretch>
        </p:blipFill>
        <p:spPr bwMode="auto">
          <a:xfrm>
            <a:off x="827584" y="5327783"/>
            <a:ext cx="5521325" cy="1544637"/>
          </a:xfrm>
          <a:prstGeom prst="rect">
            <a:avLst/>
          </a:prstGeom>
          <a:noFill/>
          <a:ln w="28575">
            <a:solidFill>
              <a:schemeClr val="tx1"/>
            </a:solidFill>
            <a:miter lim="800000"/>
            <a:headEnd/>
            <a:tailEnd/>
          </a:ln>
        </p:spPr>
      </p:pic>
      <p:sp>
        <p:nvSpPr>
          <p:cNvPr id="7" name="Text Box 22"/>
          <p:cNvSpPr txBox="1">
            <a:spLocks noChangeArrowheads="1"/>
          </p:cNvSpPr>
          <p:nvPr/>
        </p:nvSpPr>
        <p:spPr bwMode="auto">
          <a:xfrm rot="16200000">
            <a:off x="-2633463" y="3466673"/>
            <a:ext cx="5688632" cy="284693"/>
          </a:xfrm>
          <a:prstGeom prst="rect">
            <a:avLst/>
          </a:prstGeom>
          <a:blipFill>
            <a:blip r:embed="rId4"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Dodge- </a:t>
            </a:r>
            <a:r>
              <a:rPr lang="en-US" sz="1200" b="1" dirty="0" err="1" smtClean="0"/>
              <a:t>Romig</a:t>
            </a:r>
            <a:r>
              <a:rPr lang="en-US" sz="1200" b="1" dirty="0" smtClean="0"/>
              <a:t> Sampling Plans</a:t>
            </a:r>
            <a:endParaRPr lang="en-US" sz="12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2"/>
          <p:cNvSpPr txBox="1">
            <a:spLocks noChangeArrowheads="1"/>
          </p:cNvSpPr>
          <p:nvPr/>
        </p:nvSpPr>
        <p:spPr bwMode="auto">
          <a:xfrm>
            <a:off x="720725" y="1050925"/>
            <a:ext cx="7472363" cy="2062103"/>
          </a:xfrm>
          <a:prstGeom prst="rect">
            <a:avLst/>
          </a:prstGeom>
          <a:noFill/>
          <a:ln w="28575">
            <a:solidFill>
              <a:schemeClr val="tx1"/>
            </a:solidFill>
            <a:miter lim="800000"/>
            <a:headEnd/>
            <a:tailEnd/>
          </a:ln>
        </p:spPr>
        <p:txBody>
          <a:bodyPr>
            <a:spAutoFit/>
          </a:bodyPr>
          <a:lstStyle/>
          <a:p>
            <a:pPr>
              <a:buFontTx/>
              <a:buChar char="•"/>
            </a:pPr>
            <a:r>
              <a:rPr lang="en-US" sz="1600" b="1" dirty="0"/>
              <a:t>Dodge-</a:t>
            </a:r>
            <a:r>
              <a:rPr lang="en-US" sz="1600" b="1" dirty="0" err="1"/>
              <a:t>Romig</a:t>
            </a:r>
            <a:r>
              <a:rPr lang="en-US" sz="1600" b="1" dirty="0"/>
              <a:t> (1959) tables give AOQL sampling plans for specified AOQL values</a:t>
            </a:r>
          </a:p>
          <a:p>
            <a:pPr>
              <a:buFontTx/>
              <a:buChar char="•"/>
            </a:pPr>
            <a:r>
              <a:rPr lang="en-US" sz="1600" b="1" dirty="0"/>
              <a:t>Six classes of values for process average are specified for various lot sizes</a:t>
            </a:r>
          </a:p>
          <a:p>
            <a:pPr>
              <a:buFontTx/>
              <a:buChar char="•"/>
            </a:pPr>
            <a:r>
              <a:rPr lang="en-US" sz="1600" b="1" dirty="0"/>
              <a:t>Tables are available for both single and double sampling</a:t>
            </a:r>
          </a:p>
          <a:p>
            <a:pPr>
              <a:buFontTx/>
              <a:buChar char="•"/>
            </a:pPr>
            <a:r>
              <a:rPr lang="en-US" sz="1600" b="1" dirty="0"/>
              <a:t>Designed so that average total inspection at a given AOQL and process average is approximately a minimum</a:t>
            </a:r>
          </a:p>
          <a:p>
            <a:pPr>
              <a:buFontTx/>
              <a:buChar char="•"/>
            </a:pPr>
            <a:r>
              <a:rPr lang="en-US" sz="1600" b="1" dirty="0"/>
              <a:t>Refer to Table 15.8 for an example</a:t>
            </a:r>
          </a:p>
        </p:txBody>
      </p:sp>
      <p:sp>
        <p:nvSpPr>
          <p:cNvPr id="49158" name="Text Box 3"/>
          <p:cNvSpPr txBox="1">
            <a:spLocks noChangeArrowheads="1"/>
          </p:cNvSpPr>
          <p:nvPr/>
        </p:nvSpPr>
        <p:spPr bwMode="auto">
          <a:xfrm>
            <a:off x="784225" y="4219575"/>
            <a:ext cx="7502525" cy="1930400"/>
          </a:xfrm>
          <a:prstGeom prst="rect">
            <a:avLst/>
          </a:prstGeom>
          <a:noFill/>
          <a:ln w="28575">
            <a:solidFill>
              <a:schemeClr val="tx1"/>
            </a:solidFill>
            <a:miter lim="800000"/>
            <a:headEnd/>
            <a:tailEnd/>
          </a:ln>
        </p:spPr>
        <p:txBody>
          <a:bodyPr>
            <a:spAutoFit/>
          </a:bodyPr>
          <a:lstStyle/>
          <a:p>
            <a:pPr>
              <a:buFontTx/>
              <a:buChar char="•"/>
            </a:pPr>
            <a:r>
              <a:rPr lang="en-US" dirty="0"/>
              <a:t>Dodge-</a:t>
            </a:r>
            <a:r>
              <a:rPr lang="en-US" dirty="0" err="1"/>
              <a:t>Romig</a:t>
            </a:r>
            <a:r>
              <a:rPr lang="en-US" dirty="0"/>
              <a:t> LTPD tables are designed so that the probability of lot acceptance at the LTPD is 0.1</a:t>
            </a:r>
          </a:p>
          <a:p>
            <a:pPr>
              <a:buFontTx/>
              <a:buChar char="•"/>
            </a:pPr>
            <a:r>
              <a:rPr lang="en-US" dirty="0"/>
              <a:t>Tables are provided for various LTPD values</a:t>
            </a:r>
          </a:p>
          <a:p>
            <a:pPr>
              <a:buFontTx/>
              <a:buChar char="•"/>
            </a:pPr>
            <a:r>
              <a:rPr lang="en-US" dirty="0"/>
              <a:t>Six classes of values for process average are specified for various lot sizes</a:t>
            </a:r>
          </a:p>
          <a:p>
            <a:pPr>
              <a:buFontTx/>
              <a:buChar char="•"/>
            </a:pPr>
            <a:r>
              <a:rPr lang="en-US" dirty="0"/>
              <a:t>Refer to Table 14-9 for an example</a:t>
            </a:r>
          </a:p>
        </p:txBody>
      </p:sp>
      <p:sp>
        <p:nvSpPr>
          <p:cNvPr id="49159" name="Text Box 4"/>
          <p:cNvSpPr txBox="1">
            <a:spLocks noChangeArrowheads="1"/>
          </p:cNvSpPr>
          <p:nvPr/>
        </p:nvSpPr>
        <p:spPr bwMode="auto">
          <a:xfrm>
            <a:off x="885825" y="474663"/>
            <a:ext cx="2671763" cy="461665"/>
          </a:xfrm>
          <a:prstGeom prst="rect">
            <a:avLst/>
          </a:prstGeom>
          <a:noFill/>
          <a:ln w="9525">
            <a:noFill/>
            <a:miter lim="800000"/>
            <a:headEnd/>
            <a:tailEnd/>
          </a:ln>
        </p:spPr>
        <p:txBody>
          <a:bodyPr>
            <a:spAutoFit/>
          </a:bodyPr>
          <a:lstStyle/>
          <a:p>
            <a:pPr>
              <a:spcBef>
                <a:spcPct val="50000"/>
              </a:spcBef>
            </a:pPr>
            <a:r>
              <a:rPr lang="en-US" sz="2400" b="1" dirty="0">
                <a:solidFill>
                  <a:srgbClr val="C00000"/>
                </a:solidFill>
              </a:rPr>
              <a:t>AOQL Plans:</a:t>
            </a:r>
          </a:p>
        </p:txBody>
      </p:sp>
      <p:sp>
        <p:nvSpPr>
          <p:cNvPr id="49160" name="Text Box 5"/>
          <p:cNvSpPr txBox="1">
            <a:spLocks noChangeArrowheads="1"/>
          </p:cNvSpPr>
          <p:nvPr/>
        </p:nvSpPr>
        <p:spPr bwMode="auto">
          <a:xfrm>
            <a:off x="979488" y="3805238"/>
            <a:ext cx="2087562" cy="461665"/>
          </a:xfrm>
          <a:prstGeom prst="rect">
            <a:avLst/>
          </a:prstGeom>
          <a:noFill/>
          <a:ln w="9525">
            <a:noFill/>
            <a:miter lim="800000"/>
            <a:headEnd/>
            <a:tailEnd/>
          </a:ln>
        </p:spPr>
        <p:txBody>
          <a:bodyPr>
            <a:spAutoFit/>
          </a:bodyPr>
          <a:lstStyle/>
          <a:p>
            <a:pPr>
              <a:spcBef>
                <a:spcPct val="50000"/>
              </a:spcBef>
            </a:pPr>
            <a:r>
              <a:rPr lang="en-US" sz="2400" b="1" dirty="0">
                <a:solidFill>
                  <a:srgbClr val="C00000"/>
                </a:solidFill>
              </a:rPr>
              <a:t>LTPD Plans:</a:t>
            </a:r>
          </a:p>
        </p:txBody>
      </p:sp>
      <p:sp>
        <p:nvSpPr>
          <p:cNvPr id="9" name="Text Box 22"/>
          <p:cNvSpPr txBox="1">
            <a:spLocks noChangeArrowheads="1"/>
          </p:cNvSpPr>
          <p:nvPr/>
        </p:nvSpPr>
        <p:spPr bwMode="auto">
          <a:xfrm rot="16200000">
            <a:off x="-2633463" y="3466673"/>
            <a:ext cx="5688632" cy="284693"/>
          </a:xfrm>
          <a:prstGeom prst="rect">
            <a:avLst/>
          </a:prstGeom>
          <a:blipFill>
            <a:blip r:embed="rId2"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Dodge- </a:t>
            </a:r>
            <a:r>
              <a:rPr lang="en-US" sz="1200" b="1" dirty="0" err="1" smtClean="0"/>
              <a:t>Romig</a:t>
            </a:r>
            <a:r>
              <a:rPr lang="en-US" sz="1200" b="1" dirty="0" smtClean="0"/>
              <a:t> Sampling Plans</a:t>
            </a:r>
            <a:endParaRPr lang="en-US" sz="12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9"/>
          <p:cNvPicPr>
            <a:picLocks noGrp="1" noChangeAspect="1" noChangeArrowheads="1"/>
          </p:cNvPicPr>
          <p:nvPr>
            <p:ph sz="half" idx="1"/>
          </p:nvPr>
        </p:nvPicPr>
        <p:blipFill>
          <a:blip r:embed="rId2" cstate="print"/>
          <a:srcRect/>
          <a:stretch>
            <a:fillRect/>
          </a:stretch>
        </p:blipFill>
        <p:spPr>
          <a:xfrm>
            <a:off x="560388" y="441325"/>
            <a:ext cx="8081962" cy="2916238"/>
          </a:xfrm>
          <a:noFill/>
        </p:spPr>
      </p:pic>
      <p:pic>
        <p:nvPicPr>
          <p:cNvPr id="50182" name="Picture 10"/>
          <p:cNvPicPr>
            <a:picLocks noGrp="1" noChangeAspect="1" noChangeArrowheads="1"/>
          </p:cNvPicPr>
          <p:nvPr>
            <p:ph sz="half" idx="2"/>
          </p:nvPr>
        </p:nvPicPr>
        <p:blipFill>
          <a:blip r:embed="rId3" cstate="print"/>
          <a:srcRect/>
          <a:stretch>
            <a:fillRect/>
          </a:stretch>
        </p:blipFill>
        <p:spPr>
          <a:xfrm>
            <a:off x="644525" y="3486150"/>
            <a:ext cx="6378575" cy="581025"/>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457200" y="332656"/>
            <a:ext cx="8229600" cy="648072"/>
          </a:xfrm>
          <a:noFill/>
          <a:ln w="28575">
            <a:solidFill>
              <a:schemeClr val="tx1"/>
            </a:solidFill>
          </a:ln>
        </p:spPr>
        <p:txBody>
          <a:bodyPr>
            <a:normAutofit/>
          </a:bodyPr>
          <a:lstStyle/>
          <a:p>
            <a:pPr eaLnBrk="1" hangingPunct="1"/>
            <a:r>
              <a:rPr lang="en-US" sz="3200" b="1" dirty="0" smtClean="0">
                <a:solidFill>
                  <a:srgbClr val="3333FF"/>
                </a:solidFill>
              </a:rPr>
              <a:t>Guidelines for Using Acceptance Sampling</a:t>
            </a:r>
          </a:p>
        </p:txBody>
      </p:sp>
      <p:sp>
        <p:nvSpPr>
          <p:cNvPr id="11270" name="Rectangle 3"/>
          <p:cNvSpPr>
            <a:spLocks noGrp="1" noChangeArrowheads="1"/>
          </p:cNvSpPr>
          <p:nvPr>
            <p:ph sz="half" idx="1"/>
          </p:nvPr>
        </p:nvSpPr>
        <p:spPr>
          <a:xfrm>
            <a:off x="457200" y="1276350"/>
            <a:ext cx="8343900" cy="2020888"/>
          </a:xfrm>
          <a:noFill/>
          <a:ln w="28575">
            <a:solidFill>
              <a:schemeClr val="tx1"/>
            </a:solidFill>
          </a:ln>
        </p:spPr>
        <p:txBody>
          <a:bodyPr>
            <a:normAutofit lnSpcReduction="10000"/>
          </a:bodyPr>
          <a:lstStyle/>
          <a:p>
            <a:pPr eaLnBrk="1" hangingPunct="1"/>
            <a:r>
              <a:rPr lang="en-US" sz="1800" b="1" dirty="0" smtClean="0"/>
              <a:t>An </a:t>
            </a:r>
            <a:r>
              <a:rPr lang="en-US" sz="1800" b="1" dirty="0" smtClean="0">
                <a:solidFill>
                  <a:srgbClr val="C00000"/>
                </a:solidFill>
              </a:rPr>
              <a:t>acceptance-sampling plan </a:t>
            </a:r>
            <a:r>
              <a:rPr lang="en-US" sz="1800" b="1" dirty="0" smtClean="0"/>
              <a:t>consists of sample size and acceptance/rejection criteria for lot sentencing</a:t>
            </a:r>
          </a:p>
          <a:p>
            <a:pPr eaLnBrk="1" hangingPunct="1"/>
            <a:r>
              <a:rPr lang="en-US" sz="1800" b="1" dirty="0" smtClean="0"/>
              <a:t>  An </a:t>
            </a:r>
            <a:r>
              <a:rPr lang="en-US" sz="1800" b="1" dirty="0" smtClean="0">
                <a:solidFill>
                  <a:srgbClr val="C00000"/>
                </a:solidFill>
              </a:rPr>
              <a:t>acceptance-sampling scheme </a:t>
            </a:r>
            <a:r>
              <a:rPr lang="en-US" sz="1800" b="1" dirty="0" smtClean="0"/>
              <a:t>is a set of procedures consisting of acceptance-sampling plans in which lot sizes, sample sizes, and acceptance/rejection criteria along with amount of 100% inspection and sampling are related</a:t>
            </a:r>
          </a:p>
          <a:p>
            <a:pPr eaLnBrk="1" hangingPunct="1"/>
            <a:r>
              <a:rPr lang="en-US" sz="1800" b="1" dirty="0" smtClean="0"/>
              <a:t>  A </a:t>
            </a:r>
            <a:r>
              <a:rPr lang="en-US" sz="1800" b="1" dirty="0" smtClean="0">
                <a:solidFill>
                  <a:srgbClr val="C00000"/>
                </a:solidFill>
              </a:rPr>
              <a:t>sampling system </a:t>
            </a:r>
            <a:r>
              <a:rPr lang="en-US" sz="1800" b="1" dirty="0" smtClean="0"/>
              <a:t>is a unified collection of one or more schemes</a:t>
            </a:r>
          </a:p>
          <a:p>
            <a:pPr eaLnBrk="1" hangingPunct="1"/>
            <a:endParaRPr lang="en-US" sz="1800" b="1" dirty="0" smtClean="0"/>
          </a:p>
        </p:txBody>
      </p:sp>
      <p:pic>
        <p:nvPicPr>
          <p:cNvPr id="11271" name="Picture 5"/>
          <p:cNvPicPr>
            <a:picLocks noGrp="1" noChangeAspect="1" noChangeArrowheads="1"/>
          </p:cNvPicPr>
          <p:nvPr>
            <p:ph sz="half" idx="2"/>
          </p:nvPr>
        </p:nvPicPr>
        <p:blipFill>
          <a:blip r:embed="rId2" cstate="print"/>
          <a:srcRect/>
          <a:stretch>
            <a:fillRect/>
          </a:stretch>
        </p:blipFill>
        <p:spPr>
          <a:xfrm>
            <a:off x="971600" y="3464073"/>
            <a:ext cx="6973887" cy="2989263"/>
          </a:xfrm>
          <a:solidFill>
            <a:schemeClr val="accent5">
              <a:lumMod val="20000"/>
              <a:lumOff val="80000"/>
            </a:schemeClr>
          </a:solidFill>
          <a:ln w="28575">
            <a:solidFill>
              <a:schemeClr val="tx1"/>
            </a:solidFill>
          </a:ln>
        </p:spPr>
      </p:pic>
      <p:sp>
        <p:nvSpPr>
          <p:cNvPr id="9" name="Text Box 22"/>
          <p:cNvSpPr txBox="1">
            <a:spLocks noChangeArrowheads="1"/>
          </p:cNvSpPr>
          <p:nvPr/>
        </p:nvSpPr>
        <p:spPr bwMode="auto">
          <a:xfrm rot="16200000">
            <a:off x="-2633463" y="3466673"/>
            <a:ext cx="5688632"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Guidelines for Acceptance Sampling</a:t>
            </a:r>
            <a:endParaRPr lang="en-US" sz="1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chemeClr val="tx1">
                    <a:lumMod val="75000"/>
                    <a:lumOff val="25000"/>
                  </a:schemeClr>
                </a:solidFill>
              </a:rPr>
              <a:t>Single Sampling Plan for attributes</a:t>
            </a:r>
            <a:endParaRPr lang="en-IN" dirty="0">
              <a:solidFill>
                <a:schemeClr val="tx1">
                  <a:lumMod val="75000"/>
                  <a:lumOff val="25000"/>
                </a:schemeClr>
              </a:solidFill>
            </a:endParaRPr>
          </a:p>
        </p:txBody>
      </p:sp>
      <p:sp>
        <p:nvSpPr>
          <p:cNvPr id="3" name="Content Placeholder 2"/>
          <p:cNvSpPr>
            <a:spLocks noGrp="1"/>
          </p:cNvSpPr>
          <p:nvPr>
            <p:ph idx="1"/>
          </p:nvPr>
        </p:nvSpPr>
        <p:spPr/>
        <p:txBody>
          <a:bodyPr>
            <a:normAutofit lnSpcReduction="10000"/>
          </a:bodyPr>
          <a:lstStyle/>
          <a:p>
            <a:r>
              <a:rPr lang="en-IN" dirty="0"/>
              <a:t>Suppose that a lot of size N has been submitted for inspection. A single-sampling plan is defined by the sample size n and the acceptance number c. Thus, if the lot size is N = 10,000, then the sampling </a:t>
            </a:r>
            <a:r>
              <a:rPr lang="en-IN" dirty="0" smtClean="0"/>
              <a:t>plan:</a:t>
            </a:r>
          </a:p>
          <a:p>
            <a:pPr lvl="2"/>
            <a:r>
              <a:rPr lang="en-IN" dirty="0"/>
              <a:t>n</a:t>
            </a:r>
            <a:r>
              <a:rPr lang="en-IN" dirty="0" smtClean="0"/>
              <a:t>=89</a:t>
            </a:r>
          </a:p>
          <a:p>
            <a:pPr lvl="2"/>
            <a:r>
              <a:rPr lang="en-IN" dirty="0"/>
              <a:t>c</a:t>
            </a:r>
            <a:r>
              <a:rPr lang="en-IN" dirty="0" smtClean="0"/>
              <a:t>=2</a:t>
            </a:r>
            <a:endParaRPr lang="en-IN" dirty="0"/>
          </a:p>
          <a:p>
            <a:pPr lvl="1"/>
            <a:r>
              <a:rPr lang="en-IN" dirty="0"/>
              <a:t>means that from a lot of size 10,000 a random sample of n = 89 units is inspected and the number of nonconforming or defective items d observed. </a:t>
            </a:r>
            <a:endParaRPr lang="en-IN" dirty="0" smtClean="0"/>
          </a:p>
          <a:p>
            <a:pPr lvl="1"/>
            <a:endParaRPr lang="en-IN" dirty="0" smtClean="0"/>
          </a:p>
          <a:p>
            <a:r>
              <a:rPr lang="en-IN" dirty="0" smtClean="0"/>
              <a:t>If </a:t>
            </a:r>
            <a:r>
              <a:rPr lang="en-IN" dirty="0"/>
              <a:t>the number of observed defectives d is less than or equal to c =2, the lot will be accepted. </a:t>
            </a:r>
            <a:endParaRPr lang="en-IN" dirty="0" smtClean="0"/>
          </a:p>
          <a:p>
            <a:r>
              <a:rPr lang="en-IN" dirty="0" smtClean="0"/>
              <a:t>If </a:t>
            </a:r>
            <a:r>
              <a:rPr lang="en-IN" dirty="0"/>
              <a:t>the number of observed defectives d is greater than 2, the lot will be rejected. </a:t>
            </a:r>
          </a:p>
        </p:txBody>
      </p:sp>
    </p:spTree>
    <p:extLst>
      <p:ext uri="{BB962C8B-B14F-4D97-AF65-F5344CB8AC3E}">
        <p14:creationId xmlns:p14="http://schemas.microsoft.com/office/powerpoint/2010/main" val="298320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14350" y="1052736"/>
            <a:ext cx="8201054" cy="5400600"/>
          </a:xfrm>
          <a:prstGeom prst="rect">
            <a:avLst/>
          </a:prstGeom>
          <a:noFill/>
          <a:ln w="28575">
            <a:solidFill>
              <a:schemeClr val="tx1"/>
            </a:solidFill>
          </a:ln>
        </p:spPr>
        <p:txBody>
          <a:bodyPr vert="horz" lIns="91440" tIns="45720" rIns="91440" bIns="45720" rtlCol="0">
            <a:noAutofit/>
          </a:bodyPr>
          <a:lstStyle/>
          <a:p>
            <a:pPr lvl="0"/>
            <a:r>
              <a:rPr lang="en-US" b="1" dirty="0" smtClean="0"/>
              <a:t>	</a:t>
            </a:r>
          </a:p>
          <a:p>
            <a:pPr lvl="0"/>
            <a:endParaRPr lang="en-US" b="1" dirty="0"/>
          </a:p>
          <a:p>
            <a:pPr lvl="0"/>
            <a:r>
              <a:rPr lang="en-US" b="1" dirty="0" smtClean="0"/>
              <a:t>The nature of sampling is such that acceptance 	sampling </a:t>
            </a:r>
            <a:r>
              <a:rPr lang="en-US" b="1" dirty="0" smtClean="0">
                <a:solidFill>
                  <a:srgbClr val="3333FF"/>
                </a:solidFill>
              </a:rPr>
              <a:t>will accept some 	lots </a:t>
            </a:r>
            <a:r>
              <a:rPr lang="en-US" b="1" dirty="0" smtClean="0"/>
              <a:t>and </a:t>
            </a:r>
            <a:r>
              <a:rPr lang="en-US" b="1" dirty="0" smtClean="0">
                <a:solidFill>
                  <a:srgbClr val="3333FF"/>
                </a:solidFill>
              </a:rPr>
              <a:t>reject others </a:t>
            </a:r>
            <a:r>
              <a:rPr lang="en-US" b="1" dirty="0" smtClean="0"/>
              <a:t>even though they are of the </a:t>
            </a:r>
            <a:r>
              <a:rPr lang="en-US" b="1" dirty="0" smtClean="0">
                <a:solidFill>
                  <a:srgbClr val="3333FF"/>
                </a:solidFill>
              </a:rPr>
              <a:t>same quality. Thus,</a:t>
            </a:r>
            <a:r>
              <a:rPr lang="en-US" b="1" dirty="0" smtClean="0"/>
              <a:t> 	acceptance sampling can </a:t>
            </a:r>
            <a:r>
              <a:rPr lang="en-US" b="1" dirty="0" smtClean="0">
                <a:solidFill>
                  <a:srgbClr val="C00000"/>
                </a:solidFill>
              </a:rPr>
              <a:t>reject “good” </a:t>
            </a:r>
            <a:r>
              <a:rPr lang="en-US" b="1" dirty="0" smtClean="0"/>
              <a:t>lots and </a:t>
            </a:r>
            <a:r>
              <a:rPr lang="en-US" b="1" dirty="0" smtClean="0">
                <a:solidFill>
                  <a:srgbClr val="C00000"/>
                </a:solidFill>
              </a:rPr>
              <a:t>accept “bad” </a:t>
            </a:r>
            <a:r>
              <a:rPr lang="en-US" b="1" dirty="0" smtClean="0"/>
              <a:t>lots.  </a:t>
            </a:r>
            <a:endParaRPr lang="en-US" sz="2400" b="1" dirty="0" smtClean="0"/>
          </a:p>
          <a:p>
            <a:pPr>
              <a:buFontTx/>
              <a:buNone/>
            </a:pPr>
            <a:r>
              <a:rPr lang="en-US" sz="3200" b="1" u="sng" dirty="0" smtClean="0">
                <a:solidFill>
                  <a:srgbClr val="3333FF"/>
                </a:solidFill>
              </a:rPr>
              <a:t>Producer’s Risk </a:t>
            </a:r>
          </a:p>
          <a:p>
            <a:pPr>
              <a:buFontTx/>
              <a:buNone/>
            </a:pPr>
            <a:r>
              <a:rPr lang="en-US" sz="2800" b="1" dirty="0" smtClean="0">
                <a:solidFill>
                  <a:srgbClr val="FFFF00"/>
                </a:solidFill>
                <a:latin typeface="Tahoma"/>
                <a:ea typeface="Tahoma"/>
                <a:cs typeface="Tahoma"/>
              </a:rPr>
              <a:t>●</a:t>
            </a:r>
            <a:r>
              <a:rPr lang="en-US" sz="2000" b="1" dirty="0" smtClean="0"/>
              <a:t>The </a:t>
            </a:r>
            <a:r>
              <a:rPr lang="en-US" sz="2000" b="1" dirty="0" smtClean="0">
                <a:solidFill>
                  <a:srgbClr val="C00000"/>
                </a:solidFill>
              </a:rPr>
              <a:t>probability </a:t>
            </a:r>
            <a:r>
              <a:rPr lang="en-US" sz="2000" b="1" dirty="0" smtClean="0"/>
              <a:t>of </a:t>
            </a:r>
            <a:r>
              <a:rPr lang="en-US" sz="2000" b="1" dirty="0" smtClean="0">
                <a:solidFill>
                  <a:srgbClr val="C00000"/>
                </a:solidFill>
              </a:rPr>
              <a:t>rejecting</a:t>
            </a:r>
            <a:r>
              <a:rPr lang="en-US" sz="2000" b="1" dirty="0" smtClean="0"/>
              <a:t> a </a:t>
            </a:r>
            <a:r>
              <a:rPr lang="en-US" sz="2000" b="1" dirty="0" smtClean="0">
                <a:solidFill>
                  <a:srgbClr val="C00000"/>
                </a:solidFill>
              </a:rPr>
              <a:t>good</a:t>
            </a:r>
            <a:r>
              <a:rPr lang="en-US" sz="2000" b="1" dirty="0" smtClean="0"/>
              <a:t> </a:t>
            </a:r>
            <a:r>
              <a:rPr lang="en-US" sz="2000" b="1" dirty="0" smtClean="0">
                <a:solidFill>
                  <a:srgbClr val="C00000"/>
                </a:solidFill>
              </a:rPr>
              <a:t>lot</a:t>
            </a:r>
            <a:r>
              <a:rPr lang="en-US" sz="2000" b="1" dirty="0" smtClean="0"/>
              <a:t>.  </a:t>
            </a:r>
          </a:p>
          <a:p>
            <a:pPr>
              <a:buFont typeface="Wingdings" pitchFamily="2" charset="2"/>
              <a:buChar char="Ø"/>
            </a:pPr>
            <a:r>
              <a:rPr lang="en-US" sz="2000" b="1" dirty="0" smtClean="0"/>
              <a:t>In order to calculate this </a:t>
            </a:r>
            <a:r>
              <a:rPr lang="en-US" sz="2000" b="1" dirty="0" smtClean="0">
                <a:solidFill>
                  <a:srgbClr val="C00000"/>
                </a:solidFill>
              </a:rPr>
              <a:t>probability</a:t>
            </a:r>
            <a:r>
              <a:rPr lang="en-US" sz="2000" b="1" dirty="0" smtClean="0"/>
              <a:t> there must be a </a:t>
            </a:r>
            <a:r>
              <a:rPr lang="en-US" sz="2000" b="1" dirty="0" smtClean="0">
                <a:solidFill>
                  <a:srgbClr val="C00000"/>
                </a:solidFill>
              </a:rPr>
              <a:t>numerical definition </a:t>
            </a:r>
            <a:r>
              <a:rPr lang="en-US" sz="2000" b="1" dirty="0" smtClean="0"/>
              <a:t>as to what </a:t>
            </a:r>
            <a:r>
              <a:rPr lang="en-US" sz="2000" b="1" dirty="0" smtClean="0">
                <a:solidFill>
                  <a:srgbClr val="C00000"/>
                </a:solidFill>
              </a:rPr>
              <a:t>constitutes “good”.</a:t>
            </a:r>
          </a:p>
          <a:p>
            <a:pPr>
              <a:buFont typeface="Wingdings" pitchFamily="2" charset="2"/>
              <a:buChar char="Ø"/>
            </a:pPr>
            <a:r>
              <a:rPr lang="en-US" sz="2000" b="1" dirty="0" smtClean="0">
                <a:solidFill>
                  <a:srgbClr val="6600FF"/>
                </a:solidFill>
              </a:rPr>
              <a:t>AQL</a:t>
            </a:r>
            <a:r>
              <a:rPr lang="en-US" sz="2000" b="1" dirty="0" smtClean="0"/>
              <a:t> (Acceptable Quality Level) - the </a:t>
            </a:r>
            <a:r>
              <a:rPr lang="en-US" sz="2000" b="1" dirty="0" smtClean="0">
                <a:solidFill>
                  <a:srgbClr val="C00000"/>
                </a:solidFill>
              </a:rPr>
              <a:t>numerical 	definition</a:t>
            </a:r>
            <a:r>
              <a:rPr lang="en-US" sz="2000" b="1" dirty="0" smtClean="0"/>
              <a:t> of a good lot.  </a:t>
            </a:r>
          </a:p>
          <a:p>
            <a:r>
              <a:rPr lang="en-US" sz="2000" b="1" dirty="0" smtClean="0"/>
              <a:t>The ANSI/ASQC standard describes AQL as “the </a:t>
            </a:r>
            <a:r>
              <a:rPr lang="en-US" sz="2000" b="1" dirty="0" smtClean="0">
                <a:solidFill>
                  <a:srgbClr val="C00000"/>
                </a:solidFill>
              </a:rPr>
              <a:t>maximum percentage</a:t>
            </a:r>
            <a:r>
              <a:rPr lang="en-US" sz="2000" b="1" dirty="0" smtClean="0"/>
              <a:t> or proportion of </a:t>
            </a:r>
            <a:r>
              <a:rPr lang="en-US" sz="2000" b="1" dirty="0" smtClean="0">
                <a:solidFill>
                  <a:srgbClr val="C00000"/>
                </a:solidFill>
              </a:rPr>
              <a:t>nonconforming items </a:t>
            </a:r>
            <a:r>
              <a:rPr lang="en-US" sz="2000" b="1" dirty="0" smtClean="0"/>
              <a:t>or </a:t>
            </a:r>
            <a:r>
              <a:rPr lang="en-US" sz="2000" b="1" dirty="0" smtClean="0">
                <a:solidFill>
                  <a:srgbClr val="C00000"/>
                </a:solidFill>
              </a:rPr>
              <a:t>number of nonconformities</a:t>
            </a:r>
            <a:r>
              <a:rPr lang="en-US" sz="2000" b="1" dirty="0" smtClean="0"/>
              <a:t> in a batch that can be considered </a:t>
            </a:r>
            <a:r>
              <a:rPr lang="en-US" sz="2000" b="1" dirty="0" smtClean="0">
                <a:solidFill>
                  <a:srgbClr val="C00000"/>
                </a:solidFill>
              </a:rPr>
              <a:t>satisfactory</a:t>
            </a:r>
            <a:r>
              <a:rPr lang="en-US" sz="2000" b="1" dirty="0" smtClean="0"/>
              <a:t> as a </a:t>
            </a:r>
            <a:r>
              <a:rPr lang="en-US" sz="2000" b="1" dirty="0" smtClean="0">
                <a:solidFill>
                  <a:srgbClr val="C00000"/>
                </a:solidFill>
              </a:rPr>
              <a:t>process average</a:t>
            </a:r>
            <a:r>
              <a:rPr lang="en-US" sz="2000" b="1" dirty="0" smtClean="0"/>
              <a:t>”.</a:t>
            </a:r>
          </a:p>
          <a:p>
            <a:endParaRPr lang="en-US" sz="2400" b="1" dirty="0" smtClean="0"/>
          </a:p>
        </p:txBody>
      </p:sp>
      <p:sp>
        <p:nvSpPr>
          <p:cNvPr id="8" name="Text Box 22"/>
          <p:cNvSpPr txBox="1">
            <a:spLocks noChangeArrowheads="1"/>
          </p:cNvSpPr>
          <p:nvPr/>
        </p:nvSpPr>
        <p:spPr bwMode="auto">
          <a:xfrm rot="16200000">
            <a:off x="-2633463" y="3466673"/>
            <a:ext cx="5688632" cy="284693"/>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Producer’s Risk</a:t>
            </a:r>
            <a:endParaRPr lang="en-US" sz="1200" b="1" dirty="0"/>
          </a:p>
        </p:txBody>
      </p:sp>
      <p:sp>
        <p:nvSpPr>
          <p:cNvPr id="11" name="Title 4"/>
          <p:cNvSpPr txBox="1">
            <a:spLocks/>
          </p:cNvSpPr>
          <p:nvPr/>
        </p:nvSpPr>
        <p:spPr>
          <a:xfrm>
            <a:off x="965127" y="438195"/>
            <a:ext cx="7772400" cy="428628"/>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none" spc="0" normalizeH="0" baseline="0" noProof="0" dirty="0" smtClean="0">
                <a:ln>
                  <a:noFill/>
                </a:ln>
                <a:solidFill>
                  <a:schemeClr val="tx1"/>
                </a:solidFill>
                <a:effectLst/>
                <a:uLnTx/>
                <a:uFillTx/>
                <a:latin typeface="+mj-lt"/>
                <a:ea typeface="+mj-ea"/>
                <a:cs typeface="+mj-cs"/>
              </a:rPr>
              <a:t>ACCEPTANCE SAMPLING</a:t>
            </a:r>
            <a:endParaRPr kumimoji="0" lang="en-IN"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14350" y="787504"/>
            <a:ext cx="8201054" cy="5665832"/>
          </a:xfrm>
          <a:prstGeom prst="rect">
            <a:avLst/>
          </a:prstGeom>
          <a:noFill/>
          <a:ln w="28575">
            <a:solidFill>
              <a:schemeClr val="tx1"/>
            </a:solidFill>
          </a:ln>
        </p:spPr>
        <p:txBody>
          <a:bodyPr vert="horz" lIns="91440" tIns="45720" rIns="91440" bIns="45720" rtlCol="0">
            <a:noAutofit/>
          </a:bodyPr>
          <a:lstStyle/>
          <a:p>
            <a:r>
              <a:rPr lang="en-US" sz="2400" b="1" u="sng" dirty="0" smtClean="0">
                <a:solidFill>
                  <a:srgbClr val="3333FF"/>
                </a:solidFill>
                <a:latin typeface="Times New Roman" panose="02020603050405020304" pitchFamily="18" charset="0"/>
                <a:cs typeface="Times New Roman" panose="02020603050405020304" pitchFamily="18" charset="0"/>
              </a:rPr>
              <a:t>Consumer’s Risk </a:t>
            </a:r>
          </a:p>
          <a:p>
            <a:endParaRPr lang="en-US"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The </a:t>
            </a:r>
            <a:r>
              <a:rPr lang="en-US" sz="2400" b="1" dirty="0" smtClean="0">
                <a:solidFill>
                  <a:srgbClr val="C00000"/>
                </a:solidFill>
                <a:latin typeface="Times New Roman" panose="02020603050405020304" pitchFamily="18" charset="0"/>
                <a:cs typeface="Times New Roman" panose="02020603050405020304" pitchFamily="18" charset="0"/>
              </a:rPr>
              <a:t>probability</a:t>
            </a:r>
            <a:r>
              <a:rPr lang="en-US" sz="2400" b="1" dirty="0" smtClean="0">
                <a:latin typeface="Times New Roman" panose="02020603050405020304" pitchFamily="18" charset="0"/>
                <a:cs typeface="Times New Roman" panose="02020603050405020304" pitchFamily="18" charset="0"/>
              </a:rPr>
              <a:t> of </a:t>
            </a:r>
            <a:r>
              <a:rPr lang="en-US" sz="2400" b="1" dirty="0" smtClean="0">
                <a:solidFill>
                  <a:srgbClr val="C00000"/>
                </a:solidFill>
                <a:latin typeface="Times New Roman" panose="02020603050405020304" pitchFamily="18" charset="0"/>
                <a:cs typeface="Times New Roman" panose="02020603050405020304" pitchFamily="18" charset="0"/>
              </a:rPr>
              <a:t>accepting</a:t>
            </a:r>
            <a:r>
              <a:rPr lang="en-US" sz="2400" b="1" dirty="0" smtClean="0">
                <a:latin typeface="Times New Roman" panose="02020603050405020304" pitchFamily="18" charset="0"/>
                <a:cs typeface="Times New Roman" panose="02020603050405020304" pitchFamily="18" charset="0"/>
              </a:rPr>
              <a:t> a </a:t>
            </a:r>
            <a:r>
              <a:rPr lang="en-US" sz="2400" b="1" dirty="0" smtClean="0">
                <a:solidFill>
                  <a:srgbClr val="C00000"/>
                </a:solidFill>
                <a:latin typeface="Times New Roman" panose="02020603050405020304" pitchFamily="18" charset="0"/>
                <a:cs typeface="Times New Roman" panose="02020603050405020304" pitchFamily="18" charset="0"/>
              </a:rPr>
              <a:t>bad lot</a:t>
            </a:r>
            <a:r>
              <a:rPr lang="en-US" sz="2400" b="1" dirty="0" smtClean="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US"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In order to calculate this </a:t>
            </a:r>
            <a:r>
              <a:rPr lang="en-US" sz="2400" b="1" dirty="0" smtClean="0">
                <a:solidFill>
                  <a:srgbClr val="C00000"/>
                </a:solidFill>
                <a:latin typeface="Times New Roman" panose="02020603050405020304" pitchFamily="18" charset="0"/>
                <a:cs typeface="Times New Roman" panose="02020603050405020304" pitchFamily="18" charset="0"/>
              </a:rPr>
              <a:t>probability</a:t>
            </a:r>
            <a:r>
              <a:rPr lang="en-US" sz="2400" b="1" dirty="0" smtClean="0">
                <a:latin typeface="Times New Roman" panose="02020603050405020304" pitchFamily="18" charset="0"/>
                <a:cs typeface="Times New Roman" panose="02020603050405020304" pitchFamily="18" charset="0"/>
              </a:rPr>
              <a:t> there must be a </a:t>
            </a:r>
            <a:r>
              <a:rPr lang="en-US" sz="2400" b="1" dirty="0" smtClean="0">
                <a:solidFill>
                  <a:srgbClr val="C00000"/>
                </a:solidFill>
                <a:latin typeface="Times New Roman" panose="02020603050405020304" pitchFamily="18" charset="0"/>
                <a:cs typeface="Times New Roman" panose="02020603050405020304" pitchFamily="18" charset="0"/>
              </a:rPr>
              <a:t>numerical definition </a:t>
            </a:r>
            <a:r>
              <a:rPr lang="en-US" sz="2400" b="1" dirty="0" smtClean="0">
                <a:latin typeface="Times New Roman" panose="02020603050405020304" pitchFamily="18" charset="0"/>
                <a:cs typeface="Times New Roman" panose="02020603050405020304" pitchFamily="18" charset="0"/>
              </a:rPr>
              <a:t>as to what </a:t>
            </a:r>
            <a:r>
              <a:rPr lang="en-US" sz="2400" b="1" dirty="0" smtClean="0">
                <a:solidFill>
                  <a:srgbClr val="C00000"/>
                </a:solidFill>
                <a:latin typeface="Times New Roman" panose="02020603050405020304" pitchFamily="18" charset="0"/>
                <a:cs typeface="Times New Roman" panose="02020603050405020304" pitchFamily="18" charset="0"/>
              </a:rPr>
              <a:t>constitutes “bad”.</a:t>
            </a:r>
          </a:p>
          <a:p>
            <a:pPr marL="342900" indent="-342900">
              <a:buFont typeface="Arial" panose="020B0604020202020204" pitchFamily="34" charset="0"/>
              <a:buChar char="•"/>
            </a:pPr>
            <a:endParaRPr lang="en-US" sz="2400" b="1" dirty="0" smtClean="0">
              <a:solidFill>
                <a:srgbClr val="66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rgbClr val="6600FF"/>
                </a:solidFill>
                <a:latin typeface="Times New Roman" panose="02020603050405020304" pitchFamily="18" charset="0"/>
                <a:cs typeface="Times New Roman" panose="02020603050405020304" pitchFamily="18" charset="0"/>
              </a:rPr>
              <a:t>LTPD</a:t>
            </a:r>
            <a:r>
              <a:rPr lang="en-US" sz="2400" b="1" dirty="0" smtClean="0">
                <a:latin typeface="Times New Roman" panose="02020603050405020304" pitchFamily="18" charset="0"/>
                <a:cs typeface="Times New Roman" panose="02020603050405020304" pitchFamily="18" charset="0"/>
              </a:rPr>
              <a:t> (Lot Tolerance Percent Defective) or  </a:t>
            </a:r>
            <a:r>
              <a:rPr lang="en-US" sz="2400" b="1" dirty="0" smtClean="0">
                <a:solidFill>
                  <a:srgbClr val="6600FF"/>
                </a:solidFill>
                <a:latin typeface="Times New Roman" panose="02020603050405020304" pitchFamily="18" charset="0"/>
                <a:cs typeface="Times New Roman" panose="02020603050405020304" pitchFamily="18" charset="0"/>
              </a:rPr>
              <a:t>RQL </a:t>
            </a:r>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Rejectable</a:t>
            </a:r>
            <a:r>
              <a:rPr lang="en-US" sz="2400" b="1" dirty="0" smtClean="0">
                <a:latin typeface="Times New Roman" panose="02020603050405020304" pitchFamily="18" charset="0"/>
                <a:cs typeface="Times New Roman" panose="02020603050405020304" pitchFamily="18" charset="0"/>
              </a:rPr>
              <a:t> Quality Level) </a:t>
            </a:r>
            <a:r>
              <a:rPr lang="en-US" sz="2400" b="1" dirty="0" smtClean="0">
                <a:solidFill>
                  <a:srgbClr val="6600FF"/>
                </a:solidFill>
                <a:latin typeface="Times New Roman" panose="02020603050405020304" pitchFamily="18" charset="0"/>
                <a:cs typeface="Times New Roman" panose="02020603050405020304" pitchFamily="18" charset="0"/>
              </a:rPr>
              <a:t> LQL </a:t>
            </a:r>
            <a:r>
              <a:rPr lang="en-US" sz="2400" b="1" dirty="0" smtClean="0">
                <a:latin typeface="Times New Roman" panose="02020603050405020304" pitchFamily="18" charset="0"/>
                <a:cs typeface="Times New Roman" panose="02020603050405020304" pitchFamily="18" charset="0"/>
              </a:rPr>
              <a:t>(Limiting Quality Level)	The </a:t>
            </a:r>
            <a:r>
              <a:rPr lang="en-US" sz="2400" b="1" dirty="0" smtClean="0">
                <a:solidFill>
                  <a:srgbClr val="C00000"/>
                </a:solidFill>
                <a:latin typeface="Times New Roman" panose="02020603050405020304" pitchFamily="18" charset="0"/>
                <a:cs typeface="Times New Roman" panose="02020603050405020304" pitchFamily="18" charset="0"/>
              </a:rPr>
              <a:t>numerical definition </a:t>
            </a:r>
            <a:r>
              <a:rPr lang="en-US" sz="2400" b="1" dirty="0" smtClean="0">
                <a:latin typeface="Times New Roman" panose="02020603050405020304" pitchFamily="18" charset="0"/>
                <a:cs typeface="Times New Roman" panose="02020603050405020304" pitchFamily="18" charset="0"/>
              </a:rPr>
              <a:t>of a </a:t>
            </a:r>
            <a:r>
              <a:rPr lang="en-US" sz="2400" b="1" dirty="0" smtClean="0">
                <a:solidFill>
                  <a:srgbClr val="C00000"/>
                </a:solidFill>
                <a:latin typeface="Times New Roman" panose="02020603050405020304" pitchFamily="18" charset="0"/>
                <a:cs typeface="Times New Roman" panose="02020603050405020304" pitchFamily="18" charset="0"/>
              </a:rPr>
              <a:t>bad</a:t>
            </a:r>
            <a:r>
              <a:rPr lang="en-US" sz="2400" b="1" dirty="0" smtClean="0">
                <a:latin typeface="Times New Roman" panose="02020603050405020304" pitchFamily="18" charset="0"/>
                <a:cs typeface="Times New Roman" panose="02020603050405020304" pitchFamily="18" charset="0"/>
              </a:rPr>
              <a:t> lot.  </a:t>
            </a:r>
          </a:p>
          <a:p>
            <a:pPr marL="342900" indent="-342900">
              <a:buFont typeface="Arial" panose="020B0604020202020204" pitchFamily="34" charset="0"/>
              <a:buChar char="•"/>
            </a:pPr>
            <a:endParaRPr lang="en-US"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The ANSI/ASQC standard as “the </a:t>
            </a:r>
            <a:r>
              <a:rPr lang="en-US" sz="2400" b="1" dirty="0" smtClean="0">
                <a:solidFill>
                  <a:srgbClr val="C00000"/>
                </a:solidFill>
                <a:latin typeface="Times New Roman" panose="02020603050405020304" pitchFamily="18" charset="0"/>
                <a:cs typeface="Times New Roman" panose="02020603050405020304" pitchFamily="18" charset="0"/>
              </a:rPr>
              <a:t>maximum percentage </a:t>
            </a:r>
            <a:r>
              <a:rPr lang="en-US" sz="2400" b="1" dirty="0" smtClean="0">
                <a:latin typeface="Times New Roman" panose="02020603050405020304" pitchFamily="18" charset="0"/>
                <a:cs typeface="Times New Roman" panose="02020603050405020304" pitchFamily="18" charset="0"/>
              </a:rPr>
              <a:t>or proportion of </a:t>
            </a:r>
            <a:r>
              <a:rPr lang="en-US" sz="2400" b="1" dirty="0" smtClean="0">
                <a:solidFill>
                  <a:srgbClr val="C00000"/>
                </a:solidFill>
                <a:latin typeface="Times New Roman" panose="02020603050405020304" pitchFamily="18" charset="0"/>
                <a:cs typeface="Times New Roman" panose="02020603050405020304" pitchFamily="18" charset="0"/>
              </a:rPr>
              <a:t>nonconforming items </a:t>
            </a:r>
            <a:r>
              <a:rPr lang="en-US" sz="2400" b="1" dirty="0" smtClean="0">
                <a:latin typeface="Times New Roman" panose="02020603050405020304" pitchFamily="18" charset="0"/>
                <a:cs typeface="Times New Roman" panose="02020603050405020304" pitchFamily="18" charset="0"/>
              </a:rPr>
              <a:t>or the number of nonconformities in a batch for which the </a:t>
            </a:r>
            <a:r>
              <a:rPr lang="en-US" sz="2400" b="1" dirty="0" smtClean="0">
                <a:solidFill>
                  <a:srgbClr val="C00000"/>
                </a:solidFill>
                <a:latin typeface="Times New Roman" panose="02020603050405020304" pitchFamily="18" charset="0"/>
                <a:cs typeface="Times New Roman" panose="02020603050405020304" pitchFamily="18" charset="0"/>
              </a:rPr>
              <a:t>customer</a:t>
            </a:r>
            <a:r>
              <a:rPr lang="en-US" sz="2400" b="1" dirty="0" smtClean="0">
                <a:latin typeface="Times New Roman" panose="02020603050405020304" pitchFamily="18" charset="0"/>
                <a:cs typeface="Times New Roman" panose="02020603050405020304" pitchFamily="18" charset="0"/>
              </a:rPr>
              <a:t> wishes the </a:t>
            </a:r>
            <a:r>
              <a:rPr lang="en-US" sz="2400" b="1" dirty="0" smtClean="0">
                <a:solidFill>
                  <a:srgbClr val="C00000"/>
                </a:solidFill>
                <a:latin typeface="Times New Roman" panose="02020603050405020304" pitchFamily="18" charset="0"/>
                <a:cs typeface="Times New Roman" panose="02020603050405020304" pitchFamily="18" charset="0"/>
              </a:rPr>
              <a:t>probability</a:t>
            </a:r>
            <a:r>
              <a:rPr lang="en-US" sz="2400" b="1" dirty="0" smtClean="0">
                <a:latin typeface="Times New Roman" panose="02020603050405020304" pitchFamily="18" charset="0"/>
                <a:cs typeface="Times New Roman" panose="02020603050405020304" pitchFamily="18" charset="0"/>
              </a:rPr>
              <a:t> of acceptance to be a specified </a:t>
            </a:r>
            <a:r>
              <a:rPr lang="en-US" sz="2400" b="1" dirty="0" smtClean="0">
                <a:solidFill>
                  <a:srgbClr val="C00000"/>
                </a:solidFill>
                <a:latin typeface="Times New Roman" panose="02020603050405020304" pitchFamily="18" charset="0"/>
                <a:cs typeface="Times New Roman" panose="02020603050405020304" pitchFamily="18" charset="0"/>
              </a:rPr>
              <a:t>low</a:t>
            </a:r>
            <a:r>
              <a:rPr lang="en-US" sz="2400" b="1" dirty="0" smtClean="0">
                <a:latin typeface="Times New Roman" panose="02020603050405020304" pitchFamily="18" charset="0"/>
                <a:cs typeface="Times New Roman" panose="02020603050405020304" pitchFamily="18" charset="0"/>
              </a:rPr>
              <a:t> value.</a:t>
            </a:r>
            <a:endParaRPr lang="en-US" sz="2400" b="1" dirty="0">
              <a:latin typeface="Times New Roman" panose="02020603050405020304" pitchFamily="18" charset="0"/>
              <a:cs typeface="Times New Roman" panose="02020603050405020304" pitchFamily="18" charset="0"/>
            </a:endParaRPr>
          </a:p>
        </p:txBody>
      </p:sp>
      <p:sp>
        <p:nvSpPr>
          <p:cNvPr id="7" name="Text Box 22"/>
          <p:cNvSpPr txBox="1">
            <a:spLocks noChangeArrowheads="1"/>
          </p:cNvSpPr>
          <p:nvPr/>
        </p:nvSpPr>
        <p:spPr bwMode="auto">
          <a:xfrm rot="16200000">
            <a:off x="-2633463" y="3457889"/>
            <a:ext cx="5688632" cy="302262"/>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Consumer’s  Risk</a:t>
            </a:r>
            <a:endParaRPr lang="en-US" sz="1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39552" y="1052736"/>
            <a:ext cx="8201054" cy="5400600"/>
          </a:xfrm>
          <a:prstGeom prst="rect">
            <a:avLst/>
          </a:prstGeom>
          <a:noFill/>
          <a:ln w="28575">
            <a:solidFill>
              <a:schemeClr val="tx1"/>
            </a:solidFill>
          </a:ln>
          <a:effectLst>
            <a:outerShdw blurRad="107950" dist="12700" dir="5400000" algn="ctr">
              <a:srgbClr val="000000"/>
            </a:outerShdw>
          </a:effectLst>
          <a:sp3d contourW="44450" prstMaterial="matte">
            <a:bevelT w="63500" h="63500" prst="artDeco"/>
            <a:contourClr>
              <a:srgbClr val="FFFFFF"/>
            </a:contourClr>
          </a:sp3d>
        </p:spPr>
        <p:txBody>
          <a:bodyPr vert="horz" lIns="91440" tIns="45720" rIns="91440" bIns="45720" rtlCol="0">
            <a:noAutofit/>
          </a:bodyPr>
          <a:lstStyle/>
          <a:p>
            <a:r>
              <a:rPr lang="en-US" sz="2800" b="1" dirty="0" smtClean="0">
                <a:effectLst/>
                <a:latin typeface="+mj-lt"/>
                <a:ea typeface="Tahoma"/>
                <a:cs typeface="Tahoma"/>
              </a:rPr>
              <a:t>●  </a:t>
            </a:r>
            <a:r>
              <a:rPr lang="en-US" sz="2400" b="1" dirty="0" smtClean="0">
                <a:effectLst/>
                <a:latin typeface="+mj-lt"/>
                <a:ea typeface="Tahoma"/>
                <a:cs typeface="Tahoma"/>
              </a:rPr>
              <a:t>OC Curve is a curve showing the relationship between the probability of acceptance P</a:t>
            </a:r>
            <a:r>
              <a:rPr lang="en-US" sz="2400" b="1" baseline="-25000" dirty="0" smtClean="0">
                <a:effectLst/>
                <a:latin typeface="+mj-lt"/>
                <a:ea typeface="Tahoma"/>
                <a:cs typeface="Tahoma"/>
              </a:rPr>
              <a:t>a</a:t>
            </a:r>
            <a:r>
              <a:rPr lang="en-US" sz="2400" b="1" dirty="0" smtClean="0">
                <a:effectLst/>
                <a:latin typeface="+mj-lt"/>
                <a:ea typeface="Tahoma"/>
                <a:cs typeface="Tahoma"/>
              </a:rPr>
              <a:t> (on y-axis) and the proportion defective p of the lot (on  x-axis).</a:t>
            </a:r>
          </a:p>
          <a:p>
            <a:endParaRPr lang="en-US" sz="2800" b="1" dirty="0" smtClean="0">
              <a:effectLst/>
              <a:latin typeface="+mj-lt"/>
              <a:ea typeface="Tahoma"/>
              <a:cs typeface="Tahoma"/>
            </a:endParaRPr>
          </a:p>
          <a:p>
            <a:r>
              <a:rPr lang="en-US" sz="2800" b="1" dirty="0" smtClean="0">
                <a:effectLst/>
                <a:latin typeface="+mj-lt"/>
                <a:ea typeface="Tahoma"/>
                <a:cs typeface="Tahoma"/>
              </a:rPr>
              <a:t>● OC Curve </a:t>
            </a:r>
            <a:r>
              <a:rPr lang="en-US" sz="2400" b="1" dirty="0" smtClean="0">
                <a:effectLst/>
                <a:latin typeface="+mj-lt"/>
              </a:rPr>
              <a:t>is typically used to represent the four </a:t>
            </a:r>
            <a:r>
              <a:rPr lang="en-US" sz="2400" b="1" dirty="0">
                <a:effectLst/>
                <a:latin typeface="+mj-lt"/>
              </a:rPr>
              <a:t>  </a:t>
            </a:r>
            <a:r>
              <a:rPr lang="en-US" sz="2400" b="1" dirty="0" smtClean="0">
                <a:effectLst/>
                <a:latin typeface="+mj-lt"/>
              </a:rPr>
              <a:t>         parameters of a sampling plan</a:t>
            </a:r>
          </a:p>
          <a:p>
            <a:pPr lvl="1">
              <a:buFont typeface="Arial" pitchFamily="34" charset="0"/>
              <a:buChar char="•"/>
            </a:pPr>
            <a:r>
              <a:rPr lang="en-US" sz="2800" b="1" dirty="0" smtClean="0">
                <a:effectLst/>
                <a:latin typeface="+mj-lt"/>
              </a:rPr>
              <a:t>Producer’s Risk, </a:t>
            </a:r>
          </a:p>
          <a:p>
            <a:pPr lvl="1">
              <a:buFont typeface="Arial" pitchFamily="34" charset="0"/>
              <a:buChar char="•"/>
            </a:pPr>
            <a:r>
              <a:rPr lang="en-US" sz="2800" b="1" dirty="0" smtClean="0">
                <a:effectLst/>
                <a:latin typeface="+mj-lt"/>
              </a:rPr>
              <a:t>Consumer’s Risk, </a:t>
            </a:r>
          </a:p>
          <a:p>
            <a:pPr lvl="1">
              <a:buFont typeface="Arial" pitchFamily="34" charset="0"/>
              <a:buChar char="•"/>
            </a:pPr>
            <a:r>
              <a:rPr lang="en-US" sz="2800" b="1" dirty="0" smtClean="0">
                <a:effectLst/>
                <a:latin typeface="+mj-lt"/>
              </a:rPr>
              <a:t>AQL and </a:t>
            </a:r>
          </a:p>
          <a:p>
            <a:pPr lvl="1">
              <a:buFont typeface="Arial" pitchFamily="34" charset="0"/>
              <a:buChar char="•"/>
            </a:pPr>
            <a:r>
              <a:rPr lang="en-US" sz="2800" b="1" dirty="0" smtClean="0">
                <a:effectLst/>
                <a:latin typeface="+mj-lt"/>
              </a:rPr>
              <a:t>LTPD (or RQL) </a:t>
            </a:r>
            <a:r>
              <a:rPr lang="en-US" sz="2400" b="1" dirty="0" smtClean="0">
                <a:effectLst/>
                <a:latin typeface="+mj-lt"/>
              </a:rPr>
              <a:t>of the sampling plan. </a:t>
            </a:r>
            <a:endParaRPr lang="en-US" sz="2400" b="1" dirty="0">
              <a:effectLst/>
              <a:latin typeface="+mj-lt"/>
            </a:endParaRPr>
          </a:p>
        </p:txBody>
      </p:sp>
      <p:sp>
        <p:nvSpPr>
          <p:cNvPr id="8" name="Title 4"/>
          <p:cNvSpPr txBox="1">
            <a:spLocks/>
          </p:cNvSpPr>
          <p:nvPr/>
        </p:nvSpPr>
        <p:spPr>
          <a:xfrm>
            <a:off x="730371" y="340954"/>
            <a:ext cx="7772400" cy="428628"/>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r>
              <a:rPr lang="en-US" sz="2800" b="1" dirty="0"/>
              <a:t>Operating Characteristic (OC) Curve </a:t>
            </a:r>
          </a:p>
        </p:txBody>
      </p:sp>
      <p:sp>
        <p:nvSpPr>
          <p:cNvPr id="9" name="Text Box 22"/>
          <p:cNvSpPr txBox="1">
            <a:spLocks noChangeArrowheads="1"/>
          </p:cNvSpPr>
          <p:nvPr/>
        </p:nvSpPr>
        <p:spPr bwMode="auto">
          <a:xfrm rot="16200000">
            <a:off x="-2633463" y="3457889"/>
            <a:ext cx="5688632" cy="302262"/>
          </a:xfrm>
          <a:prstGeom prst="rect">
            <a:avLst/>
          </a:prstGeom>
          <a:blipFill>
            <a:blip r:embed="rId3" cstate="print"/>
            <a:tile tx="0" ty="0" sx="100000" sy="100000" flip="none" algn="tl"/>
          </a:blipFill>
          <a:ln w="381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50000"/>
              </a:lnSpc>
              <a:spcBef>
                <a:spcPct val="50000"/>
              </a:spcBef>
            </a:pPr>
            <a:endParaRPr lang="en-US" sz="100" b="1" dirty="0" smtClean="0"/>
          </a:p>
          <a:p>
            <a:pPr algn="ctr">
              <a:lnSpc>
                <a:spcPct val="50000"/>
              </a:lnSpc>
              <a:spcBef>
                <a:spcPct val="50000"/>
              </a:spcBef>
            </a:pPr>
            <a:r>
              <a:rPr lang="en-US" sz="1200" b="1" dirty="0" smtClean="0"/>
              <a:t>ACCEPTANCE SAMPLING PLANS – Consumer’s  Risk</a:t>
            </a:r>
            <a:endParaRPr lang="en-US" sz="12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811</TotalTime>
  <Words>2198</Words>
  <Application>Microsoft Office PowerPoint</Application>
  <PresentationFormat>On-screen Show (4:3)</PresentationFormat>
  <Paragraphs>448</Paragraphs>
  <Slides>54</Slides>
  <Notes>28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54</vt:i4>
      </vt:variant>
    </vt:vector>
  </HeadingPairs>
  <TitlesOfParts>
    <vt:vector size="58" baseType="lpstr">
      <vt:lpstr>Clarity</vt:lpstr>
      <vt:lpstr>Worksheet</vt:lpstr>
      <vt:lpstr>Equation</vt:lpstr>
      <vt:lpstr>Document</vt:lpstr>
      <vt:lpstr>Sampling plans and Acceptance Sampling</vt:lpstr>
      <vt:lpstr>ACCEPTANCE SAMPLING</vt:lpstr>
      <vt:lpstr>Situations where acceptance sampling is likely to be useful </vt:lpstr>
      <vt:lpstr>Types of Sampling Plans </vt:lpstr>
      <vt:lpstr>PowerPoint Presentation</vt:lpstr>
      <vt:lpstr>Single Sampling Plan for attributes</vt:lpstr>
      <vt:lpstr>PowerPoint Presentation</vt:lpstr>
      <vt:lpstr>PowerPoint Presentation</vt:lpstr>
      <vt:lpstr>PowerPoint Presentation</vt:lpstr>
      <vt:lpstr>ACCEPTANCE SAMPLING</vt:lpstr>
      <vt:lpstr>ACCEPTANCE SAMPLING</vt:lpstr>
      <vt:lpstr>PowerPoint Presentation</vt:lpstr>
      <vt:lpstr>PowerPoint Presentation</vt:lpstr>
      <vt:lpstr>ACCEPTANCE SAMPLING</vt:lpstr>
      <vt:lpstr>ACCEPTANCE SAMPLING</vt:lpstr>
      <vt:lpstr>OC Curve Calculations</vt:lpstr>
      <vt:lpstr>An example</vt:lpstr>
      <vt:lpstr>Effect of n and c on OC curve</vt:lpstr>
      <vt:lpstr>Other Aspects of OC Curve Behavior</vt:lpstr>
      <vt:lpstr>PowerPoint Presentation</vt:lpstr>
      <vt:lpstr>PowerPoint Presentation</vt:lpstr>
      <vt:lpstr>PowerPoint Presentation</vt:lpstr>
      <vt:lpstr>PowerPoint Presentation</vt:lpstr>
      <vt:lpstr>PowerPoint Presentation</vt:lpstr>
      <vt:lpstr>ACCEPTANCE SAMPLING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 Curve Calculation</vt:lpstr>
      <vt:lpstr>Calculations</vt:lpstr>
      <vt:lpstr>Calculations</vt:lpstr>
      <vt:lpstr>PowerPoint Presentation</vt:lpstr>
      <vt:lpstr>PowerPoint Presentation</vt:lpstr>
      <vt:lpstr>PowerPoint Presentation</vt:lpstr>
      <vt:lpstr>PowerPoint Presentation</vt:lpstr>
      <vt:lpstr>PowerPoint Presentation</vt:lpstr>
      <vt:lpstr>PowerPoint Presentation</vt:lpstr>
      <vt:lpstr>Example of Sequential Sampling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Discussions</vt:lpstr>
      <vt:lpstr>PowerPoint Presentation</vt:lpstr>
      <vt:lpstr>PowerPoint Presentation</vt:lpstr>
      <vt:lpstr>PowerPoint Presentation</vt:lpstr>
      <vt:lpstr>Guidelines for Using Acceptance Sampling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 Kripa Shankar</dc:creator>
  <cp:lastModifiedBy>somnath bhattacharya</cp:lastModifiedBy>
  <cp:revision>95</cp:revision>
  <dcterms:created xsi:type="dcterms:W3CDTF">2012-10-14T08:30:53Z</dcterms:created>
  <dcterms:modified xsi:type="dcterms:W3CDTF">2017-03-11T14:50:45Z</dcterms:modified>
</cp:coreProperties>
</file>