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87" r:id="rId2"/>
    <p:sldId id="257" r:id="rId3"/>
    <p:sldId id="258" r:id="rId4"/>
    <p:sldId id="260" r:id="rId5"/>
    <p:sldId id="261" r:id="rId6"/>
    <p:sldId id="262" r:id="rId7"/>
    <p:sldId id="263" r:id="rId8"/>
    <p:sldId id="264" r:id="rId9"/>
    <p:sldId id="265" r:id="rId10"/>
    <p:sldId id="266" r:id="rId11"/>
    <p:sldId id="267" r:id="rId12"/>
    <p:sldId id="268" r:id="rId13"/>
    <p:sldId id="269" r:id="rId14"/>
    <p:sldId id="278" r:id="rId15"/>
    <p:sldId id="279" r:id="rId16"/>
    <p:sldId id="280" r:id="rId17"/>
    <p:sldId id="281" r:id="rId18"/>
    <p:sldId id="282" r:id="rId19"/>
    <p:sldId id="283" r:id="rId20"/>
    <p:sldId id="284" r:id="rId21"/>
    <p:sldId id="285" r:id="rId22"/>
    <p:sldId id="286" r:id="rId23"/>
    <p:sldId id="270" r:id="rId24"/>
    <p:sldId id="271" r:id="rId25"/>
    <p:sldId id="272" r:id="rId26"/>
    <p:sldId id="273" r:id="rId27"/>
    <p:sldId id="274" r:id="rId28"/>
    <p:sldId id="275" r:id="rId29"/>
    <p:sldId id="276" r:id="rId30"/>
    <p:sldId id="277"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794" y="-109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9/21/2017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9/21/2017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1D8BD707-D9CF-40AE-B4C6-C98DA3205C09}" type="datetimeFigureOut">
              <a:rPr lang="en-US" smtClean="0"/>
              <a:pPr/>
              <a:t>9/21/2017</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IN" sz="4800" dirty="0" smtClean="0"/>
              <a:t>Process capability analysis</a:t>
            </a:r>
            <a:endParaRPr lang="en-IN" sz="4800" dirty="0"/>
          </a:p>
        </p:txBody>
      </p:sp>
      <p:sp>
        <p:nvSpPr>
          <p:cNvPr id="3" name="Subtitle 2"/>
          <p:cNvSpPr>
            <a:spLocks noGrp="1"/>
          </p:cNvSpPr>
          <p:nvPr>
            <p:ph type="subTitle" idx="1"/>
          </p:nvPr>
        </p:nvSpPr>
        <p:spPr>
          <a:xfrm>
            <a:off x="685800" y="3505200"/>
            <a:ext cx="6400800" cy="2895600"/>
          </a:xfrm>
        </p:spPr>
        <p:txBody>
          <a:bodyPr>
            <a:normAutofit fontScale="85000" lnSpcReduction="20000"/>
          </a:bodyPr>
          <a:lstStyle/>
          <a:p>
            <a:r>
              <a:rPr lang="en-IN" dirty="0" err="1" smtClean="0"/>
              <a:t>Dr.</a:t>
            </a:r>
            <a:r>
              <a:rPr lang="en-IN" dirty="0" smtClean="0"/>
              <a:t> Raghu </a:t>
            </a:r>
            <a:r>
              <a:rPr lang="en-IN" dirty="0" err="1" smtClean="0"/>
              <a:t>Nandan</a:t>
            </a:r>
            <a:r>
              <a:rPr lang="en-IN" dirty="0" smtClean="0"/>
              <a:t> </a:t>
            </a:r>
            <a:r>
              <a:rPr lang="en-IN" dirty="0" err="1" smtClean="0"/>
              <a:t>Sengupta</a:t>
            </a:r>
            <a:endParaRPr lang="en-IN" dirty="0" smtClean="0"/>
          </a:p>
          <a:p>
            <a:r>
              <a:rPr lang="en-IN" dirty="0" smtClean="0"/>
              <a:t>Professor</a:t>
            </a:r>
          </a:p>
          <a:p>
            <a:r>
              <a:rPr lang="en-IN" dirty="0" smtClean="0"/>
              <a:t>Department of Industrial and Management Engineering</a:t>
            </a:r>
          </a:p>
          <a:p>
            <a:endParaRPr lang="en-IN" dirty="0" smtClean="0"/>
          </a:p>
          <a:p>
            <a:endParaRPr lang="en-IN" dirty="0"/>
          </a:p>
          <a:p>
            <a:r>
              <a:rPr lang="en-IN" dirty="0" smtClean="0"/>
              <a:t>All figures are taken from(unless otherwise mentioned): </a:t>
            </a:r>
          </a:p>
          <a:p>
            <a:r>
              <a:rPr lang="en-IN" dirty="0" smtClean="0"/>
              <a:t>Introduction to Statistical process Control </a:t>
            </a:r>
          </a:p>
          <a:p>
            <a:r>
              <a:rPr lang="en-IN" dirty="0" smtClean="0"/>
              <a:t>Douglas. C Montgomery</a:t>
            </a:r>
          </a:p>
          <a:p>
            <a:r>
              <a:rPr lang="en-IN" dirty="0" smtClean="0"/>
              <a:t>6</a:t>
            </a:r>
            <a:r>
              <a:rPr lang="en-IN" baseline="30000" dirty="0" smtClean="0"/>
              <a:t>th</a:t>
            </a:r>
            <a:r>
              <a:rPr lang="en-IN" dirty="0" smtClean="0"/>
              <a:t> Edition </a:t>
            </a:r>
            <a:endParaRPr lang="en-IN" dirty="0"/>
          </a:p>
        </p:txBody>
      </p:sp>
      <p:pic>
        <p:nvPicPr>
          <p:cNvPr id="1026" name="Picture 2" descr="C:\Users\Somnath\Desktop\iitk.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99395" y="3733800"/>
            <a:ext cx="2227545" cy="1905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1963031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An example</a:t>
            </a:r>
            <a:endParaRPr lang="en-IN" dirty="0"/>
          </a:p>
        </p:txBody>
      </p:sp>
      <p:sp>
        <p:nvSpPr>
          <p:cNvPr id="3" name="Content Placeholder 2"/>
          <p:cNvSpPr>
            <a:spLocks noGrp="1"/>
          </p:cNvSpPr>
          <p:nvPr>
            <p:ph idx="1"/>
          </p:nvPr>
        </p:nvSpPr>
        <p:spPr/>
        <p:txBody>
          <a:bodyPr/>
          <a:lstStyle/>
          <a:p>
            <a:pPr marL="114300" indent="0">
              <a:buNone/>
            </a:pPr>
            <a:endParaRPr lang="en-IN" dirty="0" smtClean="0"/>
          </a:p>
          <a:p>
            <a:endParaRPr lang="en-IN" dirty="0"/>
          </a:p>
          <a:p>
            <a:endParaRPr lang="en-IN" dirty="0" smtClean="0"/>
          </a:p>
          <a:p>
            <a:endParaRPr lang="en-IN" dirty="0" smtClean="0"/>
          </a:p>
          <a:p>
            <a:endParaRPr lang="en-IN" dirty="0"/>
          </a:p>
        </p:txBody>
      </p:sp>
      <p:pic>
        <p:nvPicPr>
          <p:cNvPr id="307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7200" y="1676400"/>
            <a:ext cx="4495800" cy="7048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7200" y="2971800"/>
            <a:ext cx="8077201" cy="18002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730439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Values of Process Capability Ratio</a:t>
            </a:r>
            <a:endParaRPr lang="en-IN" dirty="0"/>
          </a:p>
        </p:txBody>
      </p:sp>
      <p:sp>
        <p:nvSpPr>
          <p:cNvPr id="3" name="Content Placeholder 2"/>
          <p:cNvSpPr>
            <a:spLocks noGrp="1"/>
          </p:cNvSpPr>
          <p:nvPr>
            <p:ph idx="1"/>
          </p:nvPr>
        </p:nvSpPr>
        <p:spPr/>
        <p:txBody>
          <a:bodyPr>
            <a:normAutofit fontScale="85000" lnSpcReduction="20000"/>
          </a:bodyPr>
          <a:lstStyle/>
          <a:p>
            <a:r>
              <a:rPr lang="en-IN" dirty="0"/>
              <a:t> </a:t>
            </a:r>
            <a:endParaRPr lang="en-IN" dirty="0" smtClean="0"/>
          </a:p>
          <a:p>
            <a:endParaRPr lang="en-IN" dirty="0"/>
          </a:p>
          <a:p>
            <a:endParaRPr lang="en-IN" dirty="0" smtClean="0"/>
          </a:p>
          <a:p>
            <a:endParaRPr lang="en-IN" dirty="0"/>
          </a:p>
          <a:p>
            <a:endParaRPr lang="en-IN" dirty="0" smtClean="0"/>
          </a:p>
          <a:p>
            <a:endParaRPr lang="en-IN" dirty="0"/>
          </a:p>
          <a:p>
            <a:endParaRPr lang="en-IN" dirty="0" smtClean="0"/>
          </a:p>
          <a:p>
            <a:endParaRPr lang="en-IN" dirty="0"/>
          </a:p>
          <a:p>
            <a:endParaRPr lang="en-IN" dirty="0" smtClean="0"/>
          </a:p>
          <a:p>
            <a:endParaRPr lang="en-IN" dirty="0"/>
          </a:p>
          <a:p>
            <a:endParaRPr lang="en-IN" dirty="0" smtClean="0"/>
          </a:p>
          <a:p>
            <a:endParaRPr lang="en-IN" dirty="0"/>
          </a:p>
          <a:p>
            <a:endParaRPr lang="en-IN" dirty="0" smtClean="0"/>
          </a:p>
          <a:p>
            <a:r>
              <a:rPr lang="en-IN" dirty="0" smtClean="0"/>
              <a:t>Several </a:t>
            </a:r>
            <a:r>
              <a:rPr lang="en-IN" dirty="0"/>
              <a:t>values of the PCR </a:t>
            </a:r>
            <a:r>
              <a:rPr lang="en-IN" dirty="0" err="1"/>
              <a:t>Cp</a:t>
            </a:r>
            <a:r>
              <a:rPr lang="en-IN" dirty="0"/>
              <a:t> along with the associated values of process fallout, expressed in defective parts or nonconforming units of product per million (ppm)</a:t>
            </a:r>
          </a:p>
        </p:txBody>
      </p:sp>
      <p:pic>
        <p:nvPicPr>
          <p:cNvPr id="4099"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7200" y="1676400"/>
            <a:ext cx="5162550" cy="37528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903094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Assumptions </a:t>
            </a:r>
            <a:endParaRPr lang="en-IN" dirty="0"/>
          </a:p>
        </p:txBody>
      </p:sp>
      <p:sp>
        <p:nvSpPr>
          <p:cNvPr id="3" name="Content Placeholder 2"/>
          <p:cNvSpPr>
            <a:spLocks noGrp="1"/>
          </p:cNvSpPr>
          <p:nvPr>
            <p:ph idx="1"/>
          </p:nvPr>
        </p:nvSpPr>
        <p:spPr/>
        <p:txBody>
          <a:bodyPr>
            <a:normAutofit fontScale="92500"/>
          </a:bodyPr>
          <a:lstStyle/>
          <a:p>
            <a:r>
              <a:rPr lang="en-IN" dirty="0" smtClean="0"/>
              <a:t> 1. </a:t>
            </a:r>
            <a:r>
              <a:rPr lang="en-IN" dirty="0"/>
              <a:t>The quality characteristic has a normal distribution</a:t>
            </a:r>
            <a:r>
              <a:rPr lang="en-IN" dirty="0" smtClean="0"/>
              <a:t>.</a:t>
            </a:r>
          </a:p>
          <a:p>
            <a:r>
              <a:rPr lang="en-IN" dirty="0" smtClean="0"/>
              <a:t> </a:t>
            </a:r>
            <a:r>
              <a:rPr lang="en-IN" dirty="0"/>
              <a:t>2. The process is in statistical control</a:t>
            </a:r>
            <a:r>
              <a:rPr lang="en-IN" dirty="0" smtClean="0"/>
              <a:t>.</a:t>
            </a:r>
          </a:p>
          <a:p>
            <a:r>
              <a:rPr lang="en-IN" dirty="0" smtClean="0"/>
              <a:t> </a:t>
            </a:r>
            <a:r>
              <a:rPr lang="en-IN" dirty="0"/>
              <a:t>3. In the case of two-sided specifications, the process mean is </a:t>
            </a:r>
            <a:r>
              <a:rPr lang="en-IN" dirty="0" err="1"/>
              <a:t>centered</a:t>
            </a:r>
            <a:r>
              <a:rPr lang="en-IN" dirty="0"/>
              <a:t> between the lower and upper specification limits</a:t>
            </a:r>
            <a:r>
              <a:rPr lang="en-IN" dirty="0" smtClean="0"/>
              <a:t>.</a:t>
            </a:r>
          </a:p>
          <a:p>
            <a:r>
              <a:rPr lang="en-IN" dirty="0"/>
              <a:t>These assumptions are absolutely critical to the accuracy and validity of the reported numbers, and if they are not valid, then the reported quantities may be seriously in error</a:t>
            </a:r>
            <a:r>
              <a:rPr lang="en-IN" dirty="0" smtClean="0"/>
              <a:t>.</a:t>
            </a:r>
          </a:p>
          <a:p>
            <a:r>
              <a:rPr lang="en-IN" dirty="0"/>
              <a:t>Stability or statistical control of the process is also essential to the correct interpretation of any </a:t>
            </a:r>
            <a:r>
              <a:rPr lang="en-IN" dirty="0" smtClean="0"/>
              <a:t>PCR</a:t>
            </a:r>
          </a:p>
          <a:p>
            <a:r>
              <a:rPr lang="en-IN" dirty="0"/>
              <a:t>W</a:t>
            </a:r>
            <a:r>
              <a:rPr lang="en-IN" dirty="0" smtClean="0"/>
              <a:t>hat </a:t>
            </a:r>
            <a:r>
              <a:rPr lang="en-IN" dirty="0"/>
              <a:t>we actually observe in practice is an estimate of the PCR. This estimate is subject to error in estimation, since it depends on sample statistics</a:t>
            </a:r>
          </a:p>
          <a:p>
            <a:endParaRPr lang="en-IN" dirty="0"/>
          </a:p>
          <a:p>
            <a:endParaRPr lang="en-IN" dirty="0"/>
          </a:p>
        </p:txBody>
      </p:sp>
    </p:spTree>
    <p:extLst>
      <p:ext uri="{BB962C8B-B14F-4D97-AF65-F5344CB8AC3E}">
        <p14:creationId xmlns="" xmlns:p14="http://schemas.microsoft.com/office/powerpoint/2010/main" val="884196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Minimum Values for PCR</a:t>
            </a:r>
            <a:endParaRPr lang="en-IN" dirty="0"/>
          </a:p>
        </p:txBody>
      </p:sp>
      <p:sp>
        <p:nvSpPr>
          <p:cNvPr id="3" name="Content Placeholder 2"/>
          <p:cNvSpPr>
            <a:spLocks noGrp="1"/>
          </p:cNvSpPr>
          <p:nvPr>
            <p:ph idx="1"/>
          </p:nvPr>
        </p:nvSpPr>
        <p:spPr/>
        <p:txBody>
          <a:bodyPr/>
          <a:lstStyle/>
          <a:p>
            <a:endParaRPr lang="en-IN"/>
          </a:p>
        </p:txBody>
      </p:sp>
      <p:pic>
        <p:nvPicPr>
          <p:cNvPr id="512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7200" y="1447800"/>
            <a:ext cx="5400675" cy="28289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502250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Process Capability Analysis using control chart</a:t>
            </a:r>
            <a:endParaRPr lang="en-IN" dirty="0"/>
          </a:p>
        </p:txBody>
      </p:sp>
      <p:sp>
        <p:nvSpPr>
          <p:cNvPr id="3" name="Content Placeholder 2"/>
          <p:cNvSpPr>
            <a:spLocks noGrp="1"/>
          </p:cNvSpPr>
          <p:nvPr>
            <p:ph idx="1"/>
          </p:nvPr>
        </p:nvSpPr>
        <p:spPr/>
        <p:txBody>
          <a:bodyPr/>
          <a:lstStyle/>
          <a:p>
            <a:r>
              <a:rPr lang="en-IN" dirty="0"/>
              <a:t>Histograms</a:t>
            </a:r>
            <a:r>
              <a:rPr lang="en-IN" dirty="0" smtClean="0"/>
              <a:t>, probability </a:t>
            </a:r>
            <a:r>
              <a:rPr lang="en-IN" dirty="0"/>
              <a:t>plots</a:t>
            </a:r>
            <a:r>
              <a:rPr lang="en-IN" dirty="0" smtClean="0"/>
              <a:t>, and </a:t>
            </a:r>
            <a:r>
              <a:rPr lang="en-IN" dirty="0"/>
              <a:t>process capability ratios summarize the performance of the process. They do not necessarily display the potential capability of the process because they do not address the issue of statistical </a:t>
            </a:r>
            <a:r>
              <a:rPr lang="en-IN" dirty="0" smtClean="0"/>
              <a:t>control</a:t>
            </a:r>
          </a:p>
          <a:p>
            <a:r>
              <a:rPr lang="en-IN" dirty="0"/>
              <a:t> The control chart should be regarded as the primary technique of process capability analysis. </a:t>
            </a:r>
            <a:endParaRPr lang="en-IN" dirty="0" smtClean="0"/>
          </a:p>
          <a:p>
            <a:r>
              <a:rPr lang="en-IN" dirty="0"/>
              <a:t>The </a:t>
            </a:r>
            <a:r>
              <a:rPr lang="en-IN" dirty="0" smtClean="0"/>
              <a:t>x and </a:t>
            </a:r>
            <a:r>
              <a:rPr lang="en-IN" dirty="0"/>
              <a:t>R charts should be used whenever possible, because of the greater power and better information they provide relative to attributes charts</a:t>
            </a:r>
            <a:r>
              <a:rPr lang="en-IN" dirty="0" smtClean="0"/>
              <a:t>.</a:t>
            </a:r>
          </a:p>
          <a:p>
            <a:r>
              <a:rPr lang="en-IN" dirty="0" smtClean="0"/>
              <a:t> </a:t>
            </a:r>
            <a:r>
              <a:rPr lang="en-IN" dirty="0"/>
              <a:t>However, both p charts and c (or u) charts are useful in </a:t>
            </a:r>
            <a:r>
              <a:rPr lang="en-IN" dirty="0" err="1"/>
              <a:t>analyzing</a:t>
            </a:r>
            <a:r>
              <a:rPr lang="en-IN" dirty="0"/>
              <a:t> process capability</a:t>
            </a:r>
            <a:r>
              <a:rPr lang="en-IN" dirty="0" smtClean="0"/>
              <a:t>.</a:t>
            </a:r>
          </a:p>
          <a:p>
            <a:endParaRPr lang="en-IN" dirty="0"/>
          </a:p>
        </p:txBody>
      </p:sp>
      <p:cxnSp>
        <p:nvCxnSpPr>
          <p:cNvPr id="5" name="Straight Connector 4"/>
          <p:cNvCxnSpPr/>
          <p:nvPr/>
        </p:nvCxnSpPr>
        <p:spPr>
          <a:xfrm>
            <a:off x="1371600" y="3810000"/>
            <a:ext cx="228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031488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An example</a:t>
            </a:r>
            <a:endParaRPr lang="en-IN" dirty="0"/>
          </a:p>
        </p:txBody>
      </p:sp>
      <p:pic>
        <p:nvPicPr>
          <p:cNvPr id="1026"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tretch>
            <a:fillRect/>
          </a:stretch>
        </p:blipFill>
        <p:spPr bwMode="auto">
          <a:xfrm>
            <a:off x="2128982" y="1600200"/>
            <a:ext cx="4886036" cy="4876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435470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CALCULATION</a:t>
            </a:r>
            <a:endParaRPr lang="en-IN" dirty="0"/>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66800" y="1676400"/>
            <a:ext cx="6619875" cy="46101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254918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868362"/>
          </a:xfrm>
        </p:spPr>
        <p:txBody>
          <a:bodyPr/>
          <a:lstStyle/>
          <a:p>
            <a:r>
              <a:rPr lang="en-IN" dirty="0" smtClean="0"/>
              <a:t>Control Charts</a:t>
            </a:r>
            <a:endParaRPr lang="en-IN" dirty="0"/>
          </a:p>
        </p:txBody>
      </p:sp>
      <p:pic>
        <p:nvPicPr>
          <p:cNvPr id="3074"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948847" y="5560512"/>
            <a:ext cx="4676775" cy="9239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362200" y="1143000"/>
            <a:ext cx="3686175" cy="426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442759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Conclusions</a:t>
            </a:r>
            <a:endParaRPr lang="en-IN" dirty="0"/>
          </a:p>
        </p:txBody>
      </p:sp>
      <p:sp>
        <p:nvSpPr>
          <p:cNvPr id="3" name="Content Placeholder 2"/>
          <p:cNvSpPr>
            <a:spLocks noGrp="1"/>
          </p:cNvSpPr>
          <p:nvPr>
            <p:ph idx="1"/>
          </p:nvPr>
        </p:nvSpPr>
        <p:spPr/>
        <p:txBody>
          <a:bodyPr>
            <a:normAutofit fontScale="92500" lnSpcReduction="20000"/>
          </a:bodyPr>
          <a:lstStyle/>
          <a:p>
            <a:r>
              <a:rPr lang="en-IN" dirty="0"/>
              <a:t>This example illustrates a process that is in control but operating at an unacceptable level</a:t>
            </a:r>
            <a:r>
              <a:rPr lang="en-IN" dirty="0" smtClean="0"/>
              <a:t>.</a:t>
            </a:r>
          </a:p>
          <a:p>
            <a:r>
              <a:rPr lang="en-IN" dirty="0" smtClean="0"/>
              <a:t> </a:t>
            </a:r>
            <a:r>
              <a:rPr lang="en-IN" dirty="0"/>
              <a:t>There is no evidence to indicate that the production of nonconforming units is operator-controllable. Engineering and/or management intervention will be required either to improve the process or to change the requirements if the quality problems with the bottles are to be solved</a:t>
            </a:r>
            <a:r>
              <a:rPr lang="en-IN" dirty="0" smtClean="0"/>
              <a:t>.</a:t>
            </a:r>
          </a:p>
          <a:p>
            <a:pPr lvl="1"/>
            <a:r>
              <a:rPr lang="en-IN" dirty="0" smtClean="0"/>
              <a:t> </a:t>
            </a:r>
            <a:r>
              <a:rPr lang="en-IN" dirty="0"/>
              <a:t>The objective of these interventions is to increase the process capability ratio to at least a minimum acceptable level</a:t>
            </a:r>
            <a:r>
              <a:rPr lang="en-IN" dirty="0" smtClean="0"/>
              <a:t>.</a:t>
            </a:r>
          </a:p>
          <a:p>
            <a:r>
              <a:rPr lang="en-IN" dirty="0" smtClean="0"/>
              <a:t> </a:t>
            </a:r>
            <a:r>
              <a:rPr lang="en-IN" dirty="0"/>
              <a:t>The control chart can be used as a monitoring device or logbook to show the effect of changes in the process on process performance. Sometimes the process capability analysis indicates an out-of-control process. </a:t>
            </a:r>
            <a:endParaRPr lang="en-IN" dirty="0" smtClean="0"/>
          </a:p>
          <a:p>
            <a:r>
              <a:rPr lang="en-IN" dirty="0" smtClean="0"/>
              <a:t>It </a:t>
            </a:r>
            <a:r>
              <a:rPr lang="en-IN" dirty="0"/>
              <a:t>is unsafe to estimate process capability in such cases. The process must be stable in order to produce a reliable estimate of process capability.</a:t>
            </a:r>
          </a:p>
        </p:txBody>
      </p:sp>
    </p:spTree>
    <p:extLst>
      <p:ext uri="{BB962C8B-B14F-4D97-AF65-F5344CB8AC3E}">
        <p14:creationId xmlns="" xmlns:p14="http://schemas.microsoft.com/office/powerpoint/2010/main" val="3245070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944562"/>
          </a:xfrm>
        </p:spPr>
        <p:txBody>
          <a:bodyPr>
            <a:normAutofit fontScale="90000"/>
          </a:bodyPr>
          <a:lstStyle/>
          <a:p>
            <a:r>
              <a:rPr lang="en-IN" sz="3600" dirty="0" smtClean="0"/>
              <a:t>Process Capability Using </a:t>
            </a:r>
            <a:r>
              <a:rPr lang="en-IN" sz="3600" dirty="0"/>
              <a:t>D</a:t>
            </a:r>
            <a:r>
              <a:rPr lang="en-IN" sz="3600" dirty="0" smtClean="0"/>
              <a:t>esigned Experiments</a:t>
            </a:r>
            <a:endParaRPr lang="en-IN" sz="3600" dirty="0"/>
          </a:p>
        </p:txBody>
      </p:sp>
      <p:sp>
        <p:nvSpPr>
          <p:cNvPr id="3" name="Content Placeholder 2"/>
          <p:cNvSpPr>
            <a:spLocks noGrp="1"/>
          </p:cNvSpPr>
          <p:nvPr>
            <p:ph idx="1"/>
          </p:nvPr>
        </p:nvSpPr>
        <p:spPr/>
        <p:txBody>
          <a:bodyPr>
            <a:normAutofit fontScale="92500" lnSpcReduction="20000"/>
          </a:bodyPr>
          <a:lstStyle/>
          <a:p>
            <a:r>
              <a:rPr lang="en-IN" dirty="0"/>
              <a:t>A designed experiment is a systematic approach to varying the input controllable variables in the process and </a:t>
            </a:r>
            <a:r>
              <a:rPr lang="en-IN" dirty="0" err="1"/>
              <a:t>analyzing</a:t>
            </a:r>
            <a:r>
              <a:rPr lang="en-IN" dirty="0"/>
              <a:t> the effects of these process variables on the output. </a:t>
            </a:r>
            <a:endParaRPr lang="en-IN" dirty="0" smtClean="0"/>
          </a:p>
          <a:p>
            <a:r>
              <a:rPr lang="en-IN" dirty="0" smtClean="0"/>
              <a:t>Designed </a:t>
            </a:r>
            <a:r>
              <a:rPr lang="en-IN" dirty="0"/>
              <a:t>experiments are also useful in discovering which set of process variables is influential on the output, and at what levels these variables should be held to optimize process performance. </a:t>
            </a:r>
            <a:endParaRPr lang="en-IN" dirty="0" smtClean="0"/>
          </a:p>
          <a:p>
            <a:r>
              <a:rPr lang="en-IN" dirty="0"/>
              <a:t>One of the major uses of designed experiments is in isolating and estimating the sources of variability in a process. For example, consider a machine that fills bottles with a soft-drink beverage. Each machine has a large number of filling heads that must be independently adjusted. </a:t>
            </a:r>
            <a:endParaRPr lang="en-IN" dirty="0" smtClean="0"/>
          </a:p>
          <a:p>
            <a:r>
              <a:rPr lang="en-IN" dirty="0" smtClean="0"/>
              <a:t>The </a:t>
            </a:r>
            <a:r>
              <a:rPr lang="en-IN" dirty="0"/>
              <a:t>quality characteristic measured is the syrup content (in degrees brix) of the finished product. There can be variation in the observed brix </a:t>
            </a:r>
            <a:r>
              <a:rPr lang="en-IN" dirty="0" smtClean="0"/>
              <a:t>(</a:t>
            </a:r>
            <a:r>
              <a:rPr lang="el-GR" dirty="0" smtClean="0"/>
              <a:t>σ</a:t>
            </a:r>
            <a:r>
              <a:rPr lang="en-IN" baseline="30000" dirty="0" smtClean="0"/>
              <a:t>2</a:t>
            </a:r>
            <a:r>
              <a:rPr lang="en-IN" baseline="-25000" dirty="0" smtClean="0"/>
              <a:t>B</a:t>
            </a:r>
            <a:r>
              <a:rPr lang="en-IN" dirty="0"/>
              <a:t>) because of machine variability </a:t>
            </a:r>
            <a:r>
              <a:rPr lang="en-IN" dirty="0" smtClean="0"/>
              <a:t>(</a:t>
            </a:r>
            <a:r>
              <a:rPr lang="el-GR" dirty="0" smtClean="0"/>
              <a:t>σ</a:t>
            </a:r>
            <a:r>
              <a:rPr lang="en-IN" baseline="30000" dirty="0" smtClean="0"/>
              <a:t>2</a:t>
            </a:r>
            <a:r>
              <a:rPr lang="en-IN" baseline="-25000" dirty="0" smtClean="0"/>
              <a:t>M</a:t>
            </a:r>
            <a:r>
              <a:rPr lang="en-IN" dirty="0"/>
              <a:t>), head variability </a:t>
            </a:r>
            <a:r>
              <a:rPr lang="en-IN" dirty="0" smtClean="0"/>
              <a:t>(</a:t>
            </a:r>
            <a:r>
              <a:rPr lang="el-GR" dirty="0" smtClean="0"/>
              <a:t>σ</a:t>
            </a:r>
            <a:r>
              <a:rPr lang="en-IN" baseline="30000" dirty="0" smtClean="0"/>
              <a:t>2</a:t>
            </a:r>
            <a:r>
              <a:rPr lang="en-IN" baseline="-25000" dirty="0" smtClean="0"/>
              <a:t>H</a:t>
            </a:r>
            <a:r>
              <a:rPr lang="en-IN" dirty="0"/>
              <a:t>), and analytical test variability </a:t>
            </a:r>
            <a:r>
              <a:rPr lang="en-IN" dirty="0" smtClean="0"/>
              <a:t>(</a:t>
            </a:r>
            <a:r>
              <a:rPr lang="el-GR" dirty="0" smtClean="0"/>
              <a:t>σ</a:t>
            </a:r>
            <a:r>
              <a:rPr lang="en-IN" baseline="30000" dirty="0" smtClean="0"/>
              <a:t>2</a:t>
            </a:r>
            <a:r>
              <a:rPr lang="en-IN" baseline="-25000" dirty="0" smtClean="0"/>
              <a:t>A</a:t>
            </a:r>
            <a:r>
              <a:rPr lang="en-IN" dirty="0"/>
              <a:t>). The variability in the observed brix value is</a:t>
            </a:r>
          </a:p>
          <a:p>
            <a:endParaRPr lang="en-IN" dirty="0"/>
          </a:p>
        </p:txBody>
      </p:sp>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124200" y="6172200"/>
            <a:ext cx="1647825" cy="5048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258233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Introduction</a:t>
            </a:r>
            <a:endParaRPr lang="en-IN" dirty="0"/>
          </a:p>
        </p:txBody>
      </p:sp>
      <p:sp>
        <p:nvSpPr>
          <p:cNvPr id="3" name="Content Placeholder 2"/>
          <p:cNvSpPr>
            <a:spLocks noGrp="1"/>
          </p:cNvSpPr>
          <p:nvPr>
            <p:ph idx="1"/>
          </p:nvPr>
        </p:nvSpPr>
        <p:spPr>
          <a:xfrm>
            <a:off x="457200" y="1600200"/>
            <a:ext cx="7620000" cy="5105400"/>
          </a:xfrm>
        </p:spPr>
        <p:txBody>
          <a:bodyPr>
            <a:normAutofit fontScale="92500" lnSpcReduction="10000"/>
          </a:bodyPr>
          <a:lstStyle/>
          <a:p>
            <a:r>
              <a:rPr lang="en-IN" dirty="0"/>
              <a:t>Statistical techniques can be helpful throughout the product cycle, including development activities prior to manufacturing, in quantifying process variability, in </a:t>
            </a:r>
            <a:r>
              <a:rPr lang="en-IN" dirty="0" err="1"/>
              <a:t>analyzing</a:t>
            </a:r>
            <a:r>
              <a:rPr lang="en-IN" dirty="0"/>
              <a:t> this variability relative to product requirements or specifications, and in assisting development and manufacturing in eliminating or greatly reducing this variability. </a:t>
            </a:r>
            <a:endParaRPr lang="en-IN" dirty="0" smtClean="0"/>
          </a:p>
          <a:p>
            <a:pPr lvl="1"/>
            <a:r>
              <a:rPr lang="en-IN" dirty="0"/>
              <a:t> This general activity is called process capability </a:t>
            </a:r>
            <a:r>
              <a:rPr lang="en-IN" dirty="0" smtClean="0"/>
              <a:t>analysis</a:t>
            </a:r>
          </a:p>
          <a:p>
            <a:r>
              <a:rPr lang="en-IN" dirty="0"/>
              <a:t>Process capability refers to the uniformity of the process</a:t>
            </a:r>
            <a:r>
              <a:rPr lang="en-IN" dirty="0" smtClean="0"/>
              <a:t>.</a:t>
            </a:r>
          </a:p>
          <a:p>
            <a:r>
              <a:rPr lang="en-IN" dirty="0"/>
              <a:t>There are two ways to think of this variability: </a:t>
            </a:r>
            <a:endParaRPr lang="en-IN" dirty="0" smtClean="0"/>
          </a:p>
          <a:p>
            <a:pPr lvl="1"/>
            <a:r>
              <a:rPr lang="en-IN" dirty="0" smtClean="0"/>
              <a:t>1</a:t>
            </a:r>
            <a:r>
              <a:rPr lang="en-IN" dirty="0"/>
              <a:t>. The natural or inherent variability in a critical-to-quality characteristic at a specified time; that is, “instantaneous” variability </a:t>
            </a:r>
            <a:endParaRPr lang="en-IN" dirty="0" smtClean="0"/>
          </a:p>
          <a:p>
            <a:pPr lvl="1"/>
            <a:r>
              <a:rPr lang="en-IN" dirty="0" smtClean="0"/>
              <a:t>2</a:t>
            </a:r>
            <a:r>
              <a:rPr lang="en-IN" dirty="0"/>
              <a:t>. The variability in a critical-to-quality characteristic over </a:t>
            </a:r>
            <a:r>
              <a:rPr lang="en-IN" dirty="0" smtClean="0"/>
              <a:t>time</a:t>
            </a:r>
          </a:p>
          <a:p>
            <a:r>
              <a:rPr lang="en-IN" dirty="0"/>
              <a:t>We define process capability analysis as a formal study to estimate process capability</a:t>
            </a:r>
          </a:p>
        </p:txBody>
      </p:sp>
    </p:spTree>
    <p:extLst>
      <p:ext uri="{BB962C8B-B14F-4D97-AF65-F5344CB8AC3E}">
        <p14:creationId xmlns="" xmlns:p14="http://schemas.microsoft.com/office/powerpoint/2010/main" val="3913153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Explanation</a:t>
            </a:r>
            <a:endParaRPr lang="en-IN" dirty="0"/>
          </a:p>
        </p:txBody>
      </p:sp>
      <p:sp>
        <p:nvSpPr>
          <p:cNvPr id="3" name="Content Placeholder 2"/>
          <p:cNvSpPr>
            <a:spLocks noGrp="1"/>
          </p:cNvSpPr>
          <p:nvPr>
            <p:ph idx="1"/>
          </p:nvPr>
        </p:nvSpPr>
        <p:spPr/>
        <p:txBody>
          <a:bodyPr/>
          <a:lstStyle/>
          <a:p>
            <a:r>
              <a:rPr lang="en-IN" dirty="0"/>
              <a:t>An experiment can be designed, involving sampling from several machines and several heads on each machine, and making several analyses on each bottle, which would allow estimation of the </a:t>
            </a:r>
            <a:r>
              <a:rPr lang="en-IN" dirty="0" smtClean="0"/>
              <a:t>variances.</a:t>
            </a:r>
            <a:endParaRPr lang="en-IN" dirty="0"/>
          </a:p>
        </p:txBody>
      </p:sp>
      <p:pic>
        <p:nvPicPr>
          <p:cNvPr id="512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81000" y="2994895"/>
            <a:ext cx="3209925" cy="371070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85787" y="6300847"/>
            <a:ext cx="2800350" cy="5238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TextBox 3"/>
          <p:cNvSpPr txBox="1"/>
          <p:nvPr/>
        </p:nvSpPr>
        <p:spPr>
          <a:xfrm>
            <a:off x="4033381" y="3417648"/>
            <a:ext cx="3733800" cy="2862322"/>
          </a:xfrm>
          <a:prstGeom prst="rect">
            <a:avLst/>
          </a:prstGeom>
          <a:noFill/>
        </p:spPr>
        <p:txBody>
          <a:bodyPr wrap="square" rtlCol="0">
            <a:spAutoFit/>
          </a:bodyPr>
          <a:lstStyle/>
          <a:p>
            <a:r>
              <a:rPr lang="en-IN" dirty="0" smtClean="0"/>
              <a:t>Suppose </a:t>
            </a:r>
            <a:r>
              <a:rPr lang="en-IN" dirty="0"/>
              <a:t>that the results appear as in Fig. 8.13. Since a substantial portion of the total variability in observed brix is due to variability between heads, this indicates that the process can perhaps best be improved by reducing the head-to-head variability. This could be done by more careful setup or by more careful control of the operation of the machine.</a:t>
            </a:r>
          </a:p>
        </p:txBody>
      </p:sp>
    </p:spTree>
    <p:extLst>
      <p:ext uri="{BB962C8B-B14F-4D97-AF65-F5344CB8AC3E}">
        <p14:creationId xmlns="" xmlns:p14="http://schemas.microsoft.com/office/powerpoint/2010/main" val="4231420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3600" dirty="0" smtClean="0"/>
              <a:t>Process Capability Analysis Using Attribute Data</a:t>
            </a:r>
            <a:endParaRPr lang="en-IN" sz="3600" dirty="0"/>
          </a:p>
        </p:txBody>
      </p:sp>
      <p:sp>
        <p:nvSpPr>
          <p:cNvPr id="3" name="Content Placeholder 2"/>
          <p:cNvSpPr>
            <a:spLocks noGrp="1"/>
          </p:cNvSpPr>
          <p:nvPr>
            <p:ph idx="1"/>
          </p:nvPr>
        </p:nvSpPr>
        <p:spPr/>
        <p:txBody>
          <a:bodyPr>
            <a:normAutofit fontScale="92500" lnSpcReduction="10000"/>
          </a:bodyPr>
          <a:lstStyle/>
          <a:p>
            <a:r>
              <a:rPr lang="en-IN" dirty="0"/>
              <a:t>When dealing with nonconformities or defects, a defects per unit (DPU) statistic is often used as a measure of capability, </a:t>
            </a:r>
            <a:r>
              <a:rPr lang="en-IN" dirty="0" smtClean="0"/>
              <a:t>where</a:t>
            </a:r>
          </a:p>
          <a:p>
            <a:endParaRPr lang="en-IN" dirty="0"/>
          </a:p>
          <a:p>
            <a:endParaRPr lang="en-IN" dirty="0" smtClean="0"/>
          </a:p>
          <a:p>
            <a:r>
              <a:rPr lang="en-IN" dirty="0"/>
              <a:t>Here the unit is something that is delivered to a customer and can be evaluated or judged as to its suitability. Some examples include: 1. An invoice 2. A shipment 3. A customer order 4. An enquiry or </a:t>
            </a:r>
            <a:r>
              <a:rPr lang="en-IN" dirty="0" smtClean="0"/>
              <a:t>call.</a:t>
            </a:r>
          </a:p>
          <a:p>
            <a:r>
              <a:rPr lang="en-IN" dirty="0"/>
              <a:t>The defects or nonconformities are anything that does not meet the customer requirements, such as: 1. An error on an invoice 2. An incorrect or incomplete shipment 3. An incorrect or incomplete customer order 4. A call that is not satisfactorily completed</a:t>
            </a:r>
          </a:p>
          <a:p>
            <a:endParaRPr lang="en-IN" dirty="0"/>
          </a:p>
          <a:p>
            <a:endParaRPr lang="en-IN" dirty="0"/>
          </a:p>
        </p:txBody>
      </p:sp>
      <p:pic>
        <p:nvPicPr>
          <p:cNvPr id="614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362200" y="2667000"/>
            <a:ext cx="2895600" cy="6000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0764127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DPMO</a:t>
            </a:r>
            <a:endParaRPr lang="en-IN" dirty="0"/>
          </a:p>
        </p:txBody>
      </p:sp>
      <p:sp>
        <p:nvSpPr>
          <p:cNvPr id="3" name="Content Placeholder 2"/>
          <p:cNvSpPr>
            <a:spLocks noGrp="1"/>
          </p:cNvSpPr>
          <p:nvPr>
            <p:ph idx="1"/>
          </p:nvPr>
        </p:nvSpPr>
        <p:spPr/>
        <p:txBody>
          <a:bodyPr>
            <a:normAutofit fontScale="92500"/>
          </a:bodyPr>
          <a:lstStyle/>
          <a:p>
            <a:r>
              <a:rPr lang="en-IN" dirty="0"/>
              <a:t>The DPU measure does not directly take the complexity of the unit into account. A widely used way to do this is the defect per million opportunities (DPMO) </a:t>
            </a:r>
            <a:r>
              <a:rPr lang="en-IN" dirty="0" smtClean="0"/>
              <a:t>measure</a:t>
            </a:r>
          </a:p>
          <a:p>
            <a:endParaRPr lang="en-IN" dirty="0"/>
          </a:p>
          <a:p>
            <a:endParaRPr lang="en-IN" dirty="0" smtClean="0"/>
          </a:p>
          <a:p>
            <a:r>
              <a:rPr lang="en-IN" dirty="0"/>
              <a:t>Opportunities are the number of potential chances within a unit for a defect to occur. For example, on a purchase order, the number of opportunities would be the number of fields in which information is recorded times two, because each field can either be filled out incorrectly or blank (information is missing</a:t>
            </a:r>
            <a:r>
              <a:rPr lang="en-IN" dirty="0" smtClean="0"/>
              <a:t>).</a:t>
            </a:r>
          </a:p>
          <a:p>
            <a:r>
              <a:rPr lang="en-IN" dirty="0"/>
              <a:t>It is important to be consistent about how opportunities are defined, as a process may be artificially improved simply by increasing the number of opportunities over time.</a:t>
            </a:r>
          </a:p>
          <a:p>
            <a:endParaRPr lang="en-IN" dirty="0"/>
          </a:p>
          <a:p>
            <a:endParaRPr lang="en-IN" dirty="0"/>
          </a:p>
        </p:txBody>
      </p:sp>
      <p:pic>
        <p:nvPicPr>
          <p:cNvPr id="717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804792" y="2667000"/>
            <a:ext cx="4476750" cy="6000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928893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Gauge Capability</a:t>
            </a:r>
            <a:endParaRPr lang="en-IN" dirty="0"/>
          </a:p>
        </p:txBody>
      </p:sp>
      <p:sp>
        <p:nvSpPr>
          <p:cNvPr id="3" name="Content Placeholder 2"/>
          <p:cNvSpPr>
            <a:spLocks noGrp="1"/>
          </p:cNvSpPr>
          <p:nvPr>
            <p:ph idx="1"/>
          </p:nvPr>
        </p:nvSpPr>
        <p:spPr/>
        <p:txBody>
          <a:bodyPr>
            <a:normAutofit fontScale="92500" lnSpcReduction="20000"/>
          </a:bodyPr>
          <a:lstStyle/>
          <a:p>
            <a:r>
              <a:rPr lang="en-IN" dirty="0" smtClean="0"/>
              <a:t>Generally</a:t>
            </a:r>
            <a:r>
              <a:rPr lang="en-IN" dirty="0"/>
              <a:t>, in any activity involving measurements, some of the observed variability will be inherent in the units or items that are being measured, and some of the variability will result from the measurement system that is used. </a:t>
            </a:r>
            <a:endParaRPr lang="en-IN" dirty="0" smtClean="0"/>
          </a:p>
          <a:p>
            <a:r>
              <a:rPr lang="en-IN" dirty="0" smtClean="0"/>
              <a:t>The </a:t>
            </a:r>
            <a:r>
              <a:rPr lang="en-IN" dirty="0"/>
              <a:t>measurement system will consist (minimally) of an instrument or gauge, and it often has other components, such as the operator(s) that uses it and the conditions or different points in time under which the instrument is used. </a:t>
            </a:r>
            <a:endParaRPr lang="en-IN" dirty="0" smtClean="0"/>
          </a:p>
          <a:p>
            <a:r>
              <a:rPr lang="en-IN" dirty="0" smtClean="0"/>
              <a:t>There </a:t>
            </a:r>
            <a:r>
              <a:rPr lang="en-IN" dirty="0"/>
              <a:t>may also be other factors that impact measurement system performance</a:t>
            </a:r>
            <a:r>
              <a:rPr lang="en-IN" dirty="0" smtClean="0"/>
              <a:t>, such </a:t>
            </a:r>
            <a:r>
              <a:rPr lang="en-IN" dirty="0"/>
              <a:t>as setup or calibration activities</a:t>
            </a:r>
            <a:r>
              <a:rPr lang="en-IN" dirty="0" smtClean="0"/>
              <a:t>.</a:t>
            </a:r>
          </a:p>
          <a:p>
            <a:r>
              <a:rPr lang="en-IN" dirty="0"/>
              <a:t>The purpose of most measurement systems capability studies is to: </a:t>
            </a:r>
          </a:p>
          <a:p>
            <a:pPr lvl="1"/>
            <a:r>
              <a:rPr lang="en-IN" dirty="0" smtClean="0"/>
              <a:t>1</a:t>
            </a:r>
            <a:r>
              <a:rPr lang="en-IN" dirty="0"/>
              <a:t>. Determine how much of the total observed variability is due </a:t>
            </a:r>
            <a:r>
              <a:rPr lang="en-IN" dirty="0" smtClean="0"/>
              <a:t>to </a:t>
            </a:r>
            <a:r>
              <a:rPr lang="en-IN" dirty="0"/>
              <a:t>the gauge or instrument </a:t>
            </a:r>
            <a:endParaRPr lang="en-IN" dirty="0" smtClean="0"/>
          </a:p>
          <a:p>
            <a:pPr lvl="1"/>
            <a:r>
              <a:rPr lang="en-IN" dirty="0" smtClean="0"/>
              <a:t>2</a:t>
            </a:r>
            <a:r>
              <a:rPr lang="en-IN" dirty="0"/>
              <a:t>. Isolate the components of variability in the measurement system </a:t>
            </a:r>
            <a:r>
              <a:rPr lang="en-IN" dirty="0" smtClean="0"/>
              <a:t>3</a:t>
            </a:r>
          </a:p>
          <a:p>
            <a:pPr lvl="1"/>
            <a:r>
              <a:rPr lang="en-IN" dirty="0"/>
              <a:t>3</a:t>
            </a:r>
            <a:r>
              <a:rPr lang="en-IN" dirty="0" smtClean="0"/>
              <a:t>. </a:t>
            </a:r>
            <a:r>
              <a:rPr lang="en-IN" dirty="0"/>
              <a:t>Assess whether the instrument or gauge is capable (that is, is it suitable for the intended application)  </a:t>
            </a:r>
          </a:p>
        </p:txBody>
      </p:sp>
    </p:spTree>
    <p:extLst>
      <p:ext uri="{BB962C8B-B14F-4D97-AF65-F5344CB8AC3E}">
        <p14:creationId xmlns="" xmlns:p14="http://schemas.microsoft.com/office/powerpoint/2010/main" val="9514410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 &amp; R</a:t>
            </a:r>
            <a:endParaRPr lang="en-IN" dirty="0"/>
          </a:p>
        </p:txBody>
      </p:sp>
      <p:sp>
        <p:nvSpPr>
          <p:cNvPr id="3" name="Content Placeholder 2"/>
          <p:cNvSpPr>
            <a:spLocks noGrp="1"/>
          </p:cNvSpPr>
          <p:nvPr>
            <p:ph idx="1"/>
          </p:nvPr>
        </p:nvSpPr>
        <p:spPr/>
        <p:txBody>
          <a:bodyPr>
            <a:normAutofit fontScale="92500" lnSpcReduction="20000"/>
          </a:bodyPr>
          <a:lstStyle/>
          <a:p>
            <a:r>
              <a:rPr lang="en-IN" dirty="0"/>
              <a:t>In this section we will introduce the two R’s of measurement systems capability: </a:t>
            </a:r>
            <a:endParaRPr lang="en-IN" dirty="0" smtClean="0"/>
          </a:p>
          <a:p>
            <a:pPr lvl="1"/>
            <a:r>
              <a:rPr lang="en-IN" dirty="0"/>
              <a:t>R</a:t>
            </a:r>
            <a:r>
              <a:rPr lang="en-IN" dirty="0" smtClean="0"/>
              <a:t>epeatability </a:t>
            </a:r>
            <a:r>
              <a:rPr lang="en-IN" dirty="0"/>
              <a:t>(do we get the same observed value if we measure the same unit several times under identical conditions), and </a:t>
            </a:r>
            <a:endParaRPr lang="en-IN" dirty="0" smtClean="0"/>
          </a:p>
          <a:p>
            <a:pPr lvl="1"/>
            <a:r>
              <a:rPr lang="en-IN" dirty="0"/>
              <a:t>R</a:t>
            </a:r>
            <a:r>
              <a:rPr lang="en-IN" dirty="0" smtClean="0"/>
              <a:t>eproducibility </a:t>
            </a:r>
            <a:r>
              <a:rPr lang="en-IN" dirty="0"/>
              <a:t>(how much difference in observed values do we experience when units are measured under different conditions, such as different operators, time periods, and so forth</a:t>
            </a:r>
            <a:r>
              <a:rPr lang="en-IN" dirty="0" smtClean="0"/>
              <a:t>).</a:t>
            </a:r>
          </a:p>
          <a:p>
            <a:r>
              <a:rPr lang="en-IN" dirty="0" smtClean="0"/>
              <a:t>Other </a:t>
            </a:r>
            <a:r>
              <a:rPr lang="en-IN" dirty="0"/>
              <a:t>important aspects of measurement systems </a:t>
            </a:r>
            <a:r>
              <a:rPr lang="en-IN" dirty="0" smtClean="0"/>
              <a:t>capability</a:t>
            </a:r>
          </a:p>
          <a:p>
            <a:pPr lvl="1"/>
            <a:r>
              <a:rPr lang="en-IN" dirty="0"/>
              <a:t>The linearity of a measurement system reflects the differences in observed accuracy and/or precision experienced over the range of measurements made by the system. </a:t>
            </a:r>
            <a:endParaRPr lang="en-IN" dirty="0" smtClean="0"/>
          </a:p>
          <a:p>
            <a:pPr lvl="1"/>
            <a:r>
              <a:rPr lang="en-IN" dirty="0"/>
              <a:t> Stability, or different levels of variability in different operating regimes, can result from warm-up effects, environmental factors, inconsistent operator performance, and inadequate standard operating procedure</a:t>
            </a:r>
            <a:r>
              <a:rPr lang="en-IN" dirty="0" smtClean="0"/>
              <a:t>.</a:t>
            </a:r>
          </a:p>
          <a:p>
            <a:pPr lvl="1"/>
            <a:r>
              <a:rPr lang="en-IN" dirty="0"/>
              <a:t> Bias reflects the difference between observed measurements and a “true” value obtained from a master or gold standard, or from a different measurement technique known to produce accurate values.  </a:t>
            </a:r>
          </a:p>
        </p:txBody>
      </p:sp>
    </p:spTree>
    <p:extLst>
      <p:ext uri="{BB962C8B-B14F-4D97-AF65-F5344CB8AC3E}">
        <p14:creationId xmlns="" xmlns:p14="http://schemas.microsoft.com/office/powerpoint/2010/main" val="7010697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R &amp; R</a:t>
            </a:r>
          </a:p>
        </p:txBody>
      </p:sp>
      <p:pic>
        <p:nvPicPr>
          <p:cNvPr id="614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1442" y="1752600"/>
            <a:ext cx="8677275" cy="39147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0675349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An example</a:t>
            </a:r>
            <a:endParaRPr lang="en-IN" dirty="0"/>
          </a:p>
        </p:txBody>
      </p:sp>
      <p:sp>
        <p:nvSpPr>
          <p:cNvPr id="3" name="Content Placeholder 2"/>
          <p:cNvSpPr>
            <a:spLocks noGrp="1"/>
          </p:cNvSpPr>
          <p:nvPr>
            <p:ph idx="1"/>
          </p:nvPr>
        </p:nvSpPr>
        <p:spPr/>
        <p:txBody>
          <a:bodyPr/>
          <a:lstStyle/>
          <a:p>
            <a:endParaRPr lang="en-IN"/>
          </a:p>
        </p:txBody>
      </p:sp>
      <p:pic>
        <p:nvPicPr>
          <p:cNvPr id="717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8789" y="1600200"/>
            <a:ext cx="9162789" cy="11525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8789" y="3276600"/>
            <a:ext cx="9162789" cy="31718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845024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An example (continued)</a:t>
            </a:r>
            <a:endParaRPr lang="en-IN" dirty="0"/>
          </a:p>
        </p:txBody>
      </p:sp>
      <p:pic>
        <p:nvPicPr>
          <p:cNvPr id="8194"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5800" y="1676400"/>
            <a:ext cx="3689265" cy="48006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72000" y="2133600"/>
            <a:ext cx="2971800" cy="4191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6148022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Precision to Tolerance Ratio</a:t>
            </a:r>
            <a:endParaRPr lang="en-IN" dirty="0"/>
          </a:p>
        </p:txBody>
      </p:sp>
      <p:sp>
        <p:nvSpPr>
          <p:cNvPr id="3" name="Content Placeholder 2"/>
          <p:cNvSpPr>
            <a:spLocks noGrp="1"/>
          </p:cNvSpPr>
          <p:nvPr>
            <p:ph idx="1"/>
          </p:nvPr>
        </p:nvSpPr>
        <p:spPr/>
        <p:txBody>
          <a:bodyPr/>
          <a:lstStyle/>
          <a:p>
            <a:r>
              <a:rPr lang="en-IN" dirty="0" smtClean="0"/>
              <a:t>Precision to Tolerance Ratio</a:t>
            </a:r>
          </a:p>
          <a:p>
            <a:endParaRPr lang="en-IN" dirty="0"/>
          </a:p>
          <a:p>
            <a:endParaRPr lang="en-IN" dirty="0" smtClean="0"/>
          </a:p>
          <a:p>
            <a:endParaRPr lang="en-IN" dirty="0"/>
          </a:p>
          <a:p>
            <a:endParaRPr lang="en-IN" dirty="0" smtClean="0"/>
          </a:p>
          <a:p>
            <a:endParaRPr lang="en-IN" dirty="0"/>
          </a:p>
          <a:p>
            <a:r>
              <a:rPr lang="en-IN" dirty="0"/>
              <a:t>Values of the estimated ratio P/T of 0.1 or less often are taken to imply adequate gauge capability</a:t>
            </a:r>
            <a:r>
              <a:rPr lang="en-IN" dirty="0" smtClean="0"/>
              <a:t>.</a:t>
            </a:r>
          </a:p>
          <a:p>
            <a:endParaRPr lang="en-IN" dirty="0" smtClean="0"/>
          </a:p>
          <a:p>
            <a:pPr lvl="1"/>
            <a:endParaRPr lang="en-IN" dirty="0" smtClean="0"/>
          </a:p>
          <a:p>
            <a:endParaRPr lang="en-IN" dirty="0"/>
          </a:p>
          <a:p>
            <a:endParaRPr lang="en-IN" dirty="0" smtClean="0"/>
          </a:p>
          <a:p>
            <a:endParaRPr lang="en-IN" dirty="0"/>
          </a:p>
          <a:p>
            <a:endParaRPr lang="en-IN" dirty="0"/>
          </a:p>
        </p:txBody>
      </p:sp>
      <p:pic>
        <p:nvPicPr>
          <p:cNvPr id="921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83084" y="2057400"/>
            <a:ext cx="1783916" cy="85790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83084" y="2991046"/>
            <a:ext cx="6076950" cy="9239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5657736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Estimating variance components</a:t>
            </a:r>
            <a:endParaRPr lang="en-IN" dirty="0"/>
          </a:p>
        </p:txBody>
      </p:sp>
      <p:sp>
        <p:nvSpPr>
          <p:cNvPr id="3" name="Content Placeholder 2"/>
          <p:cNvSpPr>
            <a:spLocks noGrp="1"/>
          </p:cNvSpPr>
          <p:nvPr>
            <p:ph idx="1"/>
          </p:nvPr>
        </p:nvSpPr>
        <p:spPr/>
        <p:txBody>
          <a:bodyPr/>
          <a:lstStyle/>
          <a:p>
            <a:endParaRPr lang="en-IN"/>
          </a:p>
        </p:txBody>
      </p:sp>
      <p:pic>
        <p:nvPicPr>
          <p:cNvPr id="1024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7200" y="1600200"/>
            <a:ext cx="6781800" cy="4114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964593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Major uses of Process capability Analysis</a:t>
            </a:r>
            <a:endParaRPr lang="en-IN" dirty="0"/>
          </a:p>
        </p:txBody>
      </p:sp>
      <p:sp>
        <p:nvSpPr>
          <p:cNvPr id="3" name="Content Placeholder 2"/>
          <p:cNvSpPr>
            <a:spLocks noGrp="1"/>
          </p:cNvSpPr>
          <p:nvPr>
            <p:ph idx="1"/>
          </p:nvPr>
        </p:nvSpPr>
        <p:spPr/>
        <p:txBody>
          <a:bodyPr>
            <a:normAutofit lnSpcReduction="10000"/>
          </a:bodyPr>
          <a:lstStyle/>
          <a:p>
            <a:r>
              <a:rPr lang="en-IN" dirty="0"/>
              <a:t>1. Predicting how well the process will hold the tolerances </a:t>
            </a:r>
            <a:endParaRPr lang="en-IN" dirty="0" smtClean="0"/>
          </a:p>
          <a:p>
            <a:r>
              <a:rPr lang="en-IN" dirty="0" smtClean="0"/>
              <a:t>2</a:t>
            </a:r>
            <a:r>
              <a:rPr lang="en-IN" dirty="0"/>
              <a:t>. Assisting product developers/designers in selecting or modifying a process </a:t>
            </a:r>
            <a:endParaRPr lang="en-IN" dirty="0" smtClean="0"/>
          </a:p>
          <a:p>
            <a:r>
              <a:rPr lang="en-IN" dirty="0" smtClean="0"/>
              <a:t>3</a:t>
            </a:r>
            <a:r>
              <a:rPr lang="en-IN" dirty="0"/>
              <a:t>. Assisting in establishing an interval between sampling for process monitoring </a:t>
            </a:r>
            <a:endParaRPr lang="en-IN" dirty="0" smtClean="0"/>
          </a:p>
          <a:p>
            <a:r>
              <a:rPr lang="en-IN" dirty="0" smtClean="0"/>
              <a:t>4</a:t>
            </a:r>
            <a:r>
              <a:rPr lang="en-IN" dirty="0"/>
              <a:t>. Specifying performance requirements for new equipment </a:t>
            </a:r>
            <a:endParaRPr lang="en-IN" dirty="0" smtClean="0"/>
          </a:p>
          <a:p>
            <a:r>
              <a:rPr lang="en-IN" dirty="0" smtClean="0"/>
              <a:t>5</a:t>
            </a:r>
            <a:r>
              <a:rPr lang="en-IN" dirty="0"/>
              <a:t>. Selecting between competing suppliers and other aspects of supply chain management </a:t>
            </a:r>
            <a:endParaRPr lang="en-IN" dirty="0" smtClean="0"/>
          </a:p>
          <a:p>
            <a:r>
              <a:rPr lang="en-IN" dirty="0" smtClean="0"/>
              <a:t>6</a:t>
            </a:r>
            <a:r>
              <a:rPr lang="en-IN" dirty="0"/>
              <a:t>. Planning the sequence of production processes when there is an interactive effect of processes on tolerances </a:t>
            </a:r>
            <a:endParaRPr lang="en-IN" dirty="0" smtClean="0"/>
          </a:p>
          <a:p>
            <a:r>
              <a:rPr lang="en-IN" dirty="0" smtClean="0"/>
              <a:t>7</a:t>
            </a:r>
            <a:r>
              <a:rPr lang="en-IN" dirty="0"/>
              <a:t>. Reducing the variability in a process</a:t>
            </a:r>
          </a:p>
          <a:p>
            <a:endParaRPr lang="en-IN" dirty="0"/>
          </a:p>
        </p:txBody>
      </p:sp>
    </p:spTree>
    <p:extLst>
      <p:ext uri="{BB962C8B-B14F-4D97-AF65-F5344CB8AC3E}">
        <p14:creationId xmlns="" xmlns:p14="http://schemas.microsoft.com/office/powerpoint/2010/main" val="6191222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Accuracy and precision</a:t>
            </a:r>
            <a:endParaRPr lang="en-IN" dirty="0"/>
          </a:p>
        </p:txBody>
      </p:sp>
      <p:sp>
        <p:nvSpPr>
          <p:cNvPr id="3" name="Content Placeholder 2"/>
          <p:cNvSpPr>
            <a:spLocks noGrp="1"/>
          </p:cNvSpPr>
          <p:nvPr>
            <p:ph idx="1"/>
          </p:nvPr>
        </p:nvSpPr>
        <p:spPr/>
        <p:txBody>
          <a:bodyPr/>
          <a:lstStyle/>
          <a:p>
            <a:endParaRPr lang="en-IN"/>
          </a:p>
        </p:txBody>
      </p:sp>
      <p:pic>
        <p:nvPicPr>
          <p:cNvPr id="1126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7200" y="1676400"/>
            <a:ext cx="5248275" cy="49244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939917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Using Histogram – An Example</a:t>
            </a:r>
            <a:endParaRPr lang="en-IN" dirty="0"/>
          </a:p>
        </p:txBody>
      </p:sp>
      <p:pic>
        <p:nvPicPr>
          <p:cNvPr id="1026"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7200" y="1524000"/>
            <a:ext cx="4581525" cy="6762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155" y="2438400"/>
            <a:ext cx="9191626" cy="40005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579206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Solution</a:t>
            </a:r>
            <a:endParaRPr lang="en-IN" dirty="0"/>
          </a:p>
        </p:txBody>
      </p:sp>
      <p:sp>
        <p:nvSpPr>
          <p:cNvPr id="3" name="Content Placeholder 2"/>
          <p:cNvSpPr>
            <a:spLocks noGrp="1"/>
          </p:cNvSpPr>
          <p:nvPr>
            <p:ph idx="1"/>
          </p:nvPr>
        </p:nvSpPr>
        <p:spPr/>
        <p:txBody>
          <a:bodyPr/>
          <a:lstStyle/>
          <a:p>
            <a:endParaRPr lang="en-IN" dirty="0"/>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2400" y="1600200"/>
            <a:ext cx="8686800" cy="2667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2567" y="4267200"/>
            <a:ext cx="7496175" cy="18478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019791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Probability Plotting</a:t>
            </a:r>
            <a:endParaRPr lang="en-IN" dirty="0"/>
          </a:p>
        </p:txBody>
      </p:sp>
      <p:sp>
        <p:nvSpPr>
          <p:cNvPr id="3" name="Content Placeholder 2"/>
          <p:cNvSpPr>
            <a:spLocks noGrp="1"/>
          </p:cNvSpPr>
          <p:nvPr>
            <p:ph idx="1"/>
          </p:nvPr>
        </p:nvSpPr>
        <p:spPr/>
        <p:txBody>
          <a:bodyPr>
            <a:normAutofit lnSpcReduction="10000"/>
          </a:bodyPr>
          <a:lstStyle/>
          <a:p>
            <a:r>
              <a:rPr lang="en-IN" dirty="0"/>
              <a:t>20 observations on glass container bursting strength: 197, 200, 215, 221, 231, 242, 245, 258, 265, 265, 271, 275, 277, 278, 280, 283, 290, 301, 318, and </a:t>
            </a:r>
            <a:r>
              <a:rPr lang="en-IN" dirty="0" smtClean="0"/>
              <a:t>346</a:t>
            </a:r>
          </a:p>
          <a:p>
            <a:endParaRPr lang="en-IN" dirty="0"/>
          </a:p>
          <a:p>
            <a:endParaRPr lang="en-IN" dirty="0" smtClean="0"/>
          </a:p>
          <a:p>
            <a:endParaRPr lang="en-IN" dirty="0"/>
          </a:p>
          <a:p>
            <a:endParaRPr lang="en-IN" dirty="0" smtClean="0"/>
          </a:p>
          <a:p>
            <a:endParaRPr lang="en-IN" dirty="0"/>
          </a:p>
          <a:p>
            <a:endParaRPr lang="en-IN" dirty="0" smtClean="0"/>
          </a:p>
          <a:p>
            <a:endParaRPr lang="en-IN" dirty="0"/>
          </a:p>
          <a:p>
            <a:endParaRPr lang="en-IN" dirty="0" smtClean="0"/>
          </a:p>
          <a:p>
            <a:r>
              <a:rPr lang="en-IN" dirty="0" smtClean="0"/>
              <a:t>Fig 8.4</a:t>
            </a:r>
          </a:p>
          <a:p>
            <a:endParaRPr lang="en-IN" dirty="0"/>
          </a:p>
        </p:txBody>
      </p:sp>
      <p:pic>
        <p:nvPicPr>
          <p:cNvPr id="307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5800" y="2971800"/>
            <a:ext cx="4895850" cy="29241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298137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Interpretation</a:t>
            </a:r>
            <a:endParaRPr lang="en-IN" dirty="0"/>
          </a:p>
        </p:txBody>
      </p:sp>
      <p:sp>
        <p:nvSpPr>
          <p:cNvPr id="3" name="Content Placeholder 2"/>
          <p:cNvSpPr>
            <a:spLocks noGrp="1"/>
          </p:cNvSpPr>
          <p:nvPr>
            <p:ph idx="1"/>
          </p:nvPr>
        </p:nvSpPr>
        <p:spPr/>
        <p:txBody>
          <a:bodyPr>
            <a:normAutofit fontScale="92500" lnSpcReduction="10000"/>
          </a:bodyPr>
          <a:lstStyle/>
          <a:p>
            <a:r>
              <a:rPr lang="en-IN" dirty="0" smtClean="0"/>
              <a:t>Mean </a:t>
            </a:r>
            <a:r>
              <a:rPr lang="en-IN" dirty="0"/>
              <a:t>of the normal distribution is the fiftieth percentile, which we may estimate from Fig. 8.4 as approximately 265 psi, and the standard deviation of the distribution is the slope of the straight line. </a:t>
            </a:r>
            <a:endParaRPr lang="en-IN" dirty="0" smtClean="0"/>
          </a:p>
          <a:p>
            <a:r>
              <a:rPr lang="en-IN" dirty="0" smtClean="0"/>
              <a:t>It </a:t>
            </a:r>
            <a:r>
              <a:rPr lang="en-IN" dirty="0"/>
              <a:t>is convenient to estimate the standard deviation as the difference between the eighty-fourth and the fiftieth percentiles. For the strength data shown above and using Fig. 8.4, we find </a:t>
            </a:r>
            <a:r>
              <a:rPr lang="en-IN" dirty="0" smtClean="0"/>
              <a:t>that</a:t>
            </a:r>
          </a:p>
          <a:p>
            <a:endParaRPr lang="en-IN" dirty="0"/>
          </a:p>
          <a:p>
            <a:r>
              <a:rPr lang="en-IN" dirty="0"/>
              <a:t>Note that and are not far from the sample average and standard deviation s = 32.02. </a:t>
            </a:r>
            <a:endParaRPr lang="en-IN" dirty="0" smtClean="0"/>
          </a:p>
          <a:p>
            <a:r>
              <a:rPr lang="en-IN" dirty="0"/>
              <a:t>Care should be exercised in using probability plots. If the data do not come from the assumed distribution, inferences about process capability drawn from the plot may be seriously in error</a:t>
            </a:r>
          </a:p>
        </p:txBody>
      </p:sp>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75984" y="3861800"/>
            <a:ext cx="5048250" cy="4000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076428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Process </a:t>
            </a:r>
            <a:r>
              <a:rPr lang="en-IN" dirty="0"/>
              <a:t>C</a:t>
            </a:r>
            <a:r>
              <a:rPr lang="en-IN" dirty="0" smtClean="0"/>
              <a:t>apability Ratios</a:t>
            </a:r>
            <a:endParaRPr lang="en-IN" dirty="0"/>
          </a:p>
        </p:txBody>
      </p:sp>
      <p:sp>
        <p:nvSpPr>
          <p:cNvPr id="3" name="Content Placeholder 2"/>
          <p:cNvSpPr>
            <a:spLocks noGrp="1"/>
          </p:cNvSpPr>
          <p:nvPr>
            <p:ph idx="1"/>
          </p:nvPr>
        </p:nvSpPr>
        <p:spPr/>
        <p:txBody>
          <a:bodyPr/>
          <a:lstStyle/>
          <a:p>
            <a:r>
              <a:rPr lang="en-IN" dirty="0" smtClean="0"/>
              <a:t>Recall</a:t>
            </a:r>
          </a:p>
          <a:p>
            <a:endParaRPr lang="en-IN" dirty="0"/>
          </a:p>
          <a:p>
            <a:pPr lvl="2"/>
            <a:r>
              <a:rPr lang="en-IN" dirty="0" smtClean="0"/>
              <a:t>                  (8.4)</a:t>
            </a:r>
          </a:p>
          <a:p>
            <a:endParaRPr lang="en-IN" dirty="0"/>
          </a:p>
          <a:p>
            <a:endParaRPr lang="en-IN" dirty="0" smtClean="0"/>
          </a:p>
          <a:p>
            <a:endParaRPr lang="en-IN" dirty="0" smtClean="0"/>
          </a:p>
          <a:p>
            <a:endParaRPr lang="en-IN" dirty="0" smtClean="0"/>
          </a:p>
          <a:p>
            <a:endParaRPr lang="en-IN" dirty="0"/>
          </a:p>
          <a:p>
            <a:endParaRPr lang="en-IN" dirty="0" smtClean="0"/>
          </a:p>
          <a:p>
            <a:endParaRPr lang="en-IN" dirty="0"/>
          </a:p>
          <a:p>
            <a:endParaRPr lang="en-IN" dirty="0"/>
          </a:p>
        </p:txBody>
      </p:sp>
      <p:pic>
        <p:nvPicPr>
          <p:cNvPr id="5123"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3712" y="2011992"/>
            <a:ext cx="1676400" cy="7239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7200" y="2819400"/>
            <a:ext cx="7448550" cy="18002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57200" y="5029200"/>
            <a:ext cx="7105650" cy="12954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479714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Process Capability Ratios</a:t>
            </a:r>
          </a:p>
        </p:txBody>
      </p:sp>
      <p:sp>
        <p:nvSpPr>
          <p:cNvPr id="3" name="Content Placeholder 2"/>
          <p:cNvSpPr>
            <a:spLocks noGrp="1"/>
          </p:cNvSpPr>
          <p:nvPr>
            <p:ph idx="1"/>
          </p:nvPr>
        </p:nvSpPr>
        <p:spPr/>
        <p:txBody>
          <a:bodyPr/>
          <a:lstStyle/>
          <a:p>
            <a:r>
              <a:rPr lang="en-IN" dirty="0"/>
              <a:t>Equations (8.4) and (8.5) assume that the process has both upper and lower specification limits. For one-sided specifications, one-sided process-capability ratios are used. </a:t>
            </a:r>
            <a:r>
              <a:rPr lang="en-IN" dirty="0" smtClean="0"/>
              <a:t>One sided </a:t>
            </a:r>
            <a:r>
              <a:rPr lang="en-IN" dirty="0"/>
              <a:t>PCRs are defined as </a:t>
            </a:r>
            <a:r>
              <a:rPr lang="en-IN" dirty="0" smtClean="0"/>
              <a:t>follows:</a:t>
            </a:r>
          </a:p>
          <a:p>
            <a:endParaRPr lang="en-IN" dirty="0" smtClean="0"/>
          </a:p>
          <a:p>
            <a:endParaRPr lang="en-IN" dirty="0"/>
          </a:p>
          <a:p>
            <a:endParaRPr lang="en-IN" dirty="0" smtClean="0"/>
          </a:p>
          <a:p>
            <a:endParaRPr lang="en-IN" dirty="0"/>
          </a:p>
          <a:p>
            <a:endParaRPr lang="en-IN" dirty="0"/>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8496" y="3429000"/>
            <a:ext cx="5905500" cy="11239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7139152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77</TotalTime>
  <Words>1792</Words>
  <Application>Microsoft Office PowerPoint</Application>
  <PresentationFormat>On-screen Show (4:3)</PresentationFormat>
  <Paragraphs>154</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Clarity</vt:lpstr>
      <vt:lpstr>Process capability analysis</vt:lpstr>
      <vt:lpstr>Introduction</vt:lpstr>
      <vt:lpstr>Major uses of Process capability Analysis</vt:lpstr>
      <vt:lpstr>Using Histogram – An Example</vt:lpstr>
      <vt:lpstr>Solution</vt:lpstr>
      <vt:lpstr>Probability Plotting</vt:lpstr>
      <vt:lpstr>Interpretation</vt:lpstr>
      <vt:lpstr>Process Capability Ratios</vt:lpstr>
      <vt:lpstr>Process Capability Ratios</vt:lpstr>
      <vt:lpstr>An example</vt:lpstr>
      <vt:lpstr>Values of Process Capability Ratio</vt:lpstr>
      <vt:lpstr>Assumptions </vt:lpstr>
      <vt:lpstr>Minimum Values for PCR</vt:lpstr>
      <vt:lpstr>Process Capability Analysis using control chart</vt:lpstr>
      <vt:lpstr>An example</vt:lpstr>
      <vt:lpstr>CALCULATION</vt:lpstr>
      <vt:lpstr>Control Charts</vt:lpstr>
      <vt:lpstr>Conclusions</vt:lpstr>
      <vt:lpstr>Process Capability Using Designed Experiments</vt:lpstr>
      <vt:lpstr>Explanation</vt:lpstr>
      <vt:lpstr>Process Capability Analysis Using Attribute Data</vt:lpstr>
      <vt:lpstr>DPMO</vt:lpstr>
      <vt:lpstr>Gauge Capability</vt:lpstr>
      <vt:lpstr>R &amp; R</vt:lpstr>
      <vt:lpstr>R &amp; R</vt:lpstr>
      <vt:lpstr>An example</vt:lpstr>
      <vt:lpstr>An example (continued)</vt:lpstr>
      <vt:lpstr>Precision to Tolerance Ratio</vt:lpstr>
      <vt:lpstr>Estimating variance components</vt:lpstr>
      <vt:lpstr>Accuracy and precision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Process Capability</dc:title>
  <dc:creator>somnath bhattacharya</dc:creator>
  <cp:lastModifiedBy>SHOBHA</cp:lastModifiedBy>
  <cp:revision>42</cp:revision>
  <dcterms:created xsi:type="dcterms:W3CDTF">2006-08-16T00:00:00Z</dcterms:created>
  <dcterms:modified xsi:type="dcterms:W3CDTF">2017-09-21T09:02:39Z</dcterms:modified>
</cp:coreProperties>
</file>