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2" r:id="rId3"/>
    <p:sldId id="273" r:id="rId4"/>
    <p:sldId id="274" r:id="rId5"/>
    <p:sldId id="275" r:id="rId6"/>
    <p:sldId id="276" r:id="rId7"/>
    <p:sldId id="277" r:id="rId8"/>
    <p:sldId id="278"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794" y="-10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9/21/2017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04999"/>
          </a:xfrm>
        </p:spPr>
        <p:txBody>
          <a:bodyPr>
            <a:normAutofit/>
          </a:bodyPr>
          <a:lstStyle/>
          <a:p>
            <a:r>
              <a:rPr lang="en-IN" sz="4800" dirty="0" smtClean="0"/>
              <a:t>ISO 9000</a:t>
            </a:r>
            <a:endParaRPr lang="en-IN" sz="4800" dirty="0"/>
          </a:p>
        </p:txBody>
      </p:sp>
      <p:sp>
        <p:nvSpPr>
          <p:cNvPr id="3" name="Subtitle 2"/>
          <p:cNvSpPr>
            <a:spLocks noGrp="1"/>
          </p:cNvSpPr>
          <p:nvPr>
            <p:ph type="subTitle" idx="1"/>
          </p:nvPr>
        </p:nvSpPr>
        <p:spPr>
          <a:xfrm>
            <a:off x="685800" y="3505200"/>
            <a:ext cx="6400800" cy="2895600"/>
          </a:xfrm>
        </p:spPr>
        <p:txBody>
          <a:bodyPr>
            <a:normAutofit fontScale="85000" lnSpcReduction="20000"/>
          </a:bodyPr>
          <a:lstStyle/>
          <a:p>
            <a:r>
              <a:rPr lang="en-IN" dirty="0" err="1" smtClean="0"/>
              <a:t>Dr.</a:t>
            </a:r>
            <a:r>
              <a:rPr lang="en-IN" dirty="0" smtClean="0"/>
              <a:t> Raghu </a:t>
            </a:r>
            <a:r>
              <a:rPr lang="en-IN" dirty="0" err="1" smtClean="0"/>
              <a:t>Nandan</a:t>
            </a:r>
            <a:r>
              <a:rPr lang="en-IN" dirty="0" smtClean="0"/>
              <a:t> </a:t>
            </a:r>
            <a:r>
              <a:rPr lang="en-IN" dirty="0" err="1" smtClean="0"/>
              <a:t>Sengupta</a:t>
            </a:r>
            <a:endParaRPr lang="en-IN" dirty="0" smtClean="0"/>
          </a:p>
          <a:p>
            <a:r>
              <a:rPr lang="en-IN" dirty="0" smtClean="0"/>
              <a:t>Professor</a:t>
            </a:r>
          </a:p>
          <a:p>
            <a:r>
              <a:rPr lang="en-IN" dirty="0" smtClean="0"/>
              <a:t>Department of Industrial and Management Engineering</a:t>
            </a:r>
          </a:p>
          <a:p>
            <a:endParaRPr lang="en-IN" dirty="0" smtClean="0"/>
          </a:p>
          <a:p>
            <a:endParaRPr lang="en-IN" dirty="0"/>
          </a:p>
          <a:p>
            <a:r>
              <a:rPr lang="en-IN" dirty="0" smtClean="0"/>
              <a:t>All figures are taken from(unless otherwise mentioned): </a:t>
            </a:r>
          </a:p>
          <a:p>
            <a:r>
              <a:rPr lang="en-IN" dirty="0" smtClean="0"/>
              <a:t>Introduction to Statistical process Control </a:t>
            </a:r>
          </a:p>
          <a:p>
            <a:r>
              <a:rPr lang="en-IN" dirty="0" smtClean="0"/>
              <a:t>Douglas. C Montgomery</a:t>
            </a:r>
          </a:p>
          <a:p>
            <a:r>
              <a:rPr lang="en-IN" dirty="0" smtClean="0"/>
              <a:t>6</a:t>
            </a:r>
            <a:r>
              <a:rPr lang="en-IN" baseline="30000" dirty="0" smtClean="0"/>
              <a:t>th</a:t>
            </a:r>
            <a:r>
              <a:rPr lang="en-IN" dirty="0" smtClean="0"/>
              <a:t> Edition </a:t>
            </a:r>
            <a:endParaRPr lang="en-IN" dirty="0"/>
          </a:p>
        </p:txBody>
      </p:sp>
      <p:pic>
        <p:nvPicPr>
          <p:cNvPr id="1026" name="Picture 2" descr="C:\Users\Somnath\Desktop\iit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99395" y="3733800"/>
            <a:ext cx="2227545" cy="1905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555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Three standards of ISO 9000</a:t>
            </a:r>
            <a:endParaRPr lang="en-IN" dirty="0"/>
          </a:p>
        </p:txBody>
      </p:sp>
      <p:sp>
        <p:nvSpPr>
          <p:cNvPr id="3" name="Content Placeholder 2"/>
          <p:cNvSpPr>
            <a:spLocks noGrp="1"/>
          </p:cNvSpPr>
          <p:nvPr>
            <p:ph idx="1"/>
          </p:nvPr>
        </p:nvSpPr>
        <p:spPr>
          <a:xfrm>
            <a:off x="1043492" y="1905000"/>
            <a:ext cx="6777317" cy="4343400"/>
          </a:xfrm>
        </p:spPr>
        <p:txBody>
          <a:bodyPr>
            <a:normAutofit/>
          </a:bodyPr>
          <a:lstStyle/>
          <a:p>
            <a:r>
              <a:rPr lang="en-IN" dirty="0"/>
              <a:t>ISO 9000:2000 Quality Management System—Fundamentals and </a:t>
            </a:r>
            <a:r>
              <a:rPr lang="en-IN" dirty="0" smtClean="0"/>
              <a:t>Vocabulary</a:t>
            </a:r>
          </a:p>
          <a:p>
            <a:endParaRPr lang="en-IN" dirty="0" smtClean="0"/>
          </a:p>
          <a:p>
            <a:r>
              <a:rPr lang="en-IN" dirty="0" smtClean="0"/>
              <a:t> </a:t>
            </a:r>
            <a:r>
              <a:rPr lang="en-IN" dirty="0"/>
              <a:t>ISO 9001:2000 Quality Management System—Requirements </a:t>
            </a:r>
            <a:endParaRPr lang="en-IN" dirty="0" smtClean="0"/>
          </a:p>
          <a:p>
            <a:endParaRPr lang="en-IN" dirty="0" smtClean="0"/>
          </a:p>
          <a:p>
            <a:r>
              <a:rPr lang="en-IN" dirty="0" smtClean="0"/>
              <a:t>ISO </a:t>
            </a:r>
            <a:r>
              <a:rPr lang="en-IN" dirty="0"/>
              <a:t>9004:2000 Quality Management System—Guidelines for Performance </a:t>
            </a:r>
            <a:r>
              <a:rPr lang="en-IN" dirty="0" smtClean="0"/>
              <a:t>Improvement</a:t>
            </a:r>
          </a:p>
          <a:p>
            <a:endParaRPr lang="en-IN" dirty="0"/>
          </a:p>
        </p:txBody>
      </p:sp>
    </p:spTree>
    <p:extLst>
      <p:ext uri="{BB962C8B-B14F-4D97-AF65-F5344CB8AC3E}">
        <p14:creationId xmlns:p14="http://schemas.microsoft.com/office/powerpoint/2010/main" xmlns="" val="203767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8 clauses of ISO 9000</a:t>
            </a:r>
            <a:endParaRPr lang="en-IN" dirty="0"/>
          </a:p>
        </p:txBody>
      </p:sp>
      <p:sp>
        <p:nvSpPr>
          <p:cNvPr id="3" name="Content Placeholder 2"/>
          <p:cNvSpPr>
            <a:spLocks noGrp="1"/>
          </p:cNvSpPr>
          <p:nvPr>
            <p:ph idx="1"/>
          </p:nvPr>
        </p:nvSpPr>
        <p:spPr>
          <a:xfrm>
            <a:off x="1043492" y="1600200"/>
            <a:ext cx="6777317" cy="4648200"/>
          </a:xfrm>
        </p:spPr>
        <p:txBody>
          <a:bodyPr>
            <a:normAutofit/>
          </a:bodyPr>
          <a:lstStyle/>
          <a:p>
            <a:r>
              <a:rPr lang="en-IN" dirty="0"/>
              <a:t>(1) </a:t>
            </a:r>
            <a:r>
              <a:rPr lang="en-IN" dirty="0" smtClean="0"/>
              <a:t>Scope</a:t>
            </a:r>
          </a:p>
          <a:p>
            <a:r>
              <a:rPr lang="en-IN" dirty="0" smtClean="0"/>
              <a:t>(</a:t>
            </a:r>
            <a:r>
              <a:rPr lang="en-IN" dirty="0"/>
              <a:t>2) Normative </a:t>
            </a:r>
            <a:r>
              <a:rPr lang="en-IN" dirty="0" smtClean="0"/>
              <a:t>References</a:t>
            </a:r>
          </a:p>
          <a:p>
            <a:r>
              <a:rPr lang="en-IN" dirty="0" smtClean="0"/>
              <a:t>(</a:t>
            </a:r>
            <a:r>
              <a:rPr lang="en-IN" dirty="0"/>
              <a:t>3) </a:t>
            </a:r>
            <a:r>
              <a:rPr lang="en-IN" dirty="0" smtClean="0"/>
              <a:t>Definitions</a:t>
            </a:r>
            <a:endParaRPr lang="en-IN" dirty="0"/>
          </a:p>
          <a:p>
            <a:r>
              <a:rPr lang="en-IN" dirty="0" smtClean="0"/>
              <a:t>(4</a:t>
            </a:r>
            <a:r>
              <a:rPr lang="en-IN" dirty="0"/>
              <a:t>) Quality Management </a:t>
            </a:r>
            <a:r>
              <a:rPr lang="en-IN" dirty="0" smtClean="0"/>
              <a:t>Systems</a:t>
            </a:r>
            <a:endParaRPr lang="en-IN" dirty="0"/>
          </a:p>
          <a:p>
            <a:r>
              <a:rPr lang="en-IN" dirty="0" smtClean="0"/>
              <a:t>(5</a:t>
            </a:r>
            <a:r>
              <a:rPr lang="en-IN" dirty="0"/>
              <a:t>) Management </a:t>
            </a:r>
            <a:r>
              <a:rPr lang="en-IN" dirty="0" smtClean="0"/>
              <a:t>Responsibility</a:t>
            </a:r>
            <a:endParaRPr lang="en-IN" dirty="0"/>
          </a:p>
          <a:p>
            <a:r>
              <a:rPr lang="en-IN" dirty="0" smtClean="0"/>
              <a:t>(6</a:t>
            </a:r>
            <a:r>
              <a:rPr lang="en-IN" dirty="0"/>
              <a:t>) Resource </a:t>
            </a:r>
            <a:r>
              <a:rPr lang="en-IN" dirty="0" smtClean="0"/>
              <a:t>Management</a:t>
            </a:r>
          </a:p>
          <a:p>
            <a:r>
              <a:rPr lang="en-IN" dirty="0" smtClean="0"/>
              <a:t>(</a:t>
            </a:r>
            <a:r>
              <a:rPr lang="en-IN" dirty="0"/>
              <a:t>7) Product (or Service) </a:t>
            </a:r>
            <a:r>
              <a:rPr lang="en-IN" dirty="0" smtClean="0"/>
              <a:t>Realization</a:t>
            </a:r>
            <a:endParaRPr lang="en-IN" dirty="0"/>
          </a:p>
          <a:p>
            <a:r>
              <a:rPr lang="en-IN" dirty="0" smtClean="0"/>
              <a:t>(</a:t>
            </a:r>
            <a:r>
              <a:rPr lang="en-IN" dirty="0"/>
              <a:t>8) Measurement</a:t>
            </a:r>
            <a:r>
              <a:rPr lang="en-IN" dirty="0" smtClean="0"/>
              <a:t>, Analysis</a:t>
            </a:r>
            <a:r>
              <a:rPr lang="en-IN" dirty="0"/>
              <a:t>, and Improvement.</a:t>
            </a:r>
          </a:p>
        </p:txBody>
      </p:sp>
    </p:spTree>
    <p:extLst>
      <p:ext uri="{BB962C8B-B14F-4D97-AF65-F5344CB8AC3E}">
        <p14:creationId xmlns:p14="http://schemas.microsoft.com/office/powerpoint/2010/main" xmlns="" val="3902058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IN" dirty="0" smtClean="0"/>
              <a:t>Getting ISO certified</a:t>
            </a:r>
            <a:endParaRPr lang="en-IN" dirty="0"/>
          </a:p>
        </p:txBody>
      </p:sp>
      <p:sp>
        <p:nvSpPr>
          <p:cNvPr id="3" name="Content Placeholder 2"/>
          <p:cNvSpPr>
            <a:spLocks noGrp="1"/>
          </p:cNvSpPr>
          <p:nvPr>
            <p:ph idx="1"/>
          </p:nvPr>
        </p:nvSpPr>
        <p:spPr>
          <a:xfrm>
            <a:off x="1043492" y="1752600"/>
            <a:ext cx="6777317" cy="4800600"/>
          </a:xfrm>
        </p:spPr>
        <p:txBody>
          <a:bodyPr>
            <a:normAutofit fontScale="85000" lnSpcReduction="10000"/>
          </a:bodyPr>
          <a:lstStyle/>
          <a:p>
            <a:r>
              <a:rPr lang="en-IN" dirty="0"/>
              <a:t>To become certified under the ISO standard, a company must select a registrar and prepare for a certification audit by this registrar. </a:t>
            </a:r>
            <a:endParaRPr lang="en-IN" dirty="0" smtClean="0"/>
          </a:p>
          <a:p>
            <a:r>
              <a:rPr lang="en-IN" dirty="0"/>
              <a:t>There is no single independent authority that licenses, regulates, monitors, or qualifies </a:t>
            </a:r>
            <a:r>
              <a:rPr lang="en-IN" dirty="0" smtClean="0"/>
              <a:t>registrars</a:t>
            </a:r>
          </a:p>
          <a:p>
            <a:r>
              <a:rPr lang="en-IN" dirty="0" smtClean="0"/>
              <a:t>Preparing </a:t>
            </a:r>
            <a:r>
              <a:rPr lang="en-IN" dirty="0"/>
              <a:t>for the certification audit involves many activities, including (usually) an initial or phase I audit that checks the present quality management system against the standard. </a:t>
            </a:r>
            <a:endParaRPr lang="en-IN" dirty="0" smtClean="0"/>
          </a:p>
          <a:p>
            <a:pPr lvl="1"/>
            <a:r>
              <a:rPr lang="en-IN" dirty="0" smtClean="0"/>
              <a:t>This </a:t>
            </a:r>
            <a:r>
              <a:rPr lang="en-IN" dirty="0"/>
              <a:t>is usually followed by establishing teams to ensure that all components of the key clause are developed and implemented, training of personnel, developing applicable documentation, and developing and installing all new components of the quality system that may be required</a:t>
            </a:r>
            <a:r>
              <a:rPr lang="en-IN" dirty="0" smtClean="0"/>
              <a:t>.</a:t>
            </a:r>
          </a:p>
          <a:p>
            <a:r>
              <a:rPr lang="en-IN" dirty="0"/>
              <a:t> If the company is certified, then periodic surveillance audits by the registrar continue, usually on an annual (or perhaps six-month) schedule. </a:t>
            </a:r>
          </a:p>
        </p:txBody>
      </p:sp>
    </p:spTree>
    <p:extLst>
      <p:ext uri="{BB962C8B-B14F-4D97-AF65-F5344CB8AC3E}">
        <p14:creationId xmlns:p14="http://schemas.microsoft.com/office/powerpoint/2010/main" xmlns="" val="2524032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Supplier quality issues</a:t>
            </a:r>
            <a:endParaRPr lang="en-IN" dirty="0"/>
          </a:p>
        </p:txBody>
      </p:sp>
      <p:sp>
        <p:nvSpPr>
          <p:cNvPr id="3" name="Content Placeholder 2"/>
          <p:cNvSpPr>
            <a:spLocks noGrp="1"/>
          </p:cNvSpPr>
          <p:nvPr>
            <p:ph idx="1"/>
          </p:nvPr>
        </p:nvSpPr>
        <p:spPr/>
        <p:txBody>
          <a:bodyPr>
            <a:normAutofit/>
          </a:bodyPr>
          <a:lstStyle/>
          <a:p>
            <a:r>
              <a:rPr lang="en-IN" dirty="0"/>
              <a:t>Many organizations have required their suppliers to become certified under ISO 9000, or one of the standards that are more industry-specific. Examples of these industry-specific quality system standards are AS 9100 for the aerospace industry; ISO/TS 16949 and QS 9000 for the automotive industry; and TL 9000 for the telecommunications industry. Many components of these standards are very similar to those of ISO 9000. </a:t>
            </a:r>
          </a:p>
        </p:txBody>
      </p:sp>
    </p:spTree>
    <p:extLst>
      <p:ext uri="{BB962C8B-B14F-4D97-AF65-F5344CB8AC3E}">
        <p14:creationId xmlns:p14="http://schemas.microsoft.com/office/powerpoint/2010/main" xmlns="" val="61947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914400"/>
          </a:xfrm>
        </p:spPr>
        <p:txBody>
          <a:bodyPr>
            <a:normAutofit/>
          </a:bodyPr>
          <a:lstStyle/>
          <a:p>
            <a:r>
              <a:rPr lang="en-IN" dirty="0" smtClean="0"/>
              <a:t>Major Focus</a:t>
            </a:r>
            <a:endParaRPr lang="en-IN" dirty="0"/>
          </a:p>
        </p:txBody>
      </p:sp>
      <p:sp>
        <p:nvSpPr>
          <p:cNvPr id="3" name="Content Placeholder 2"/>
          <p:cNvSpPr>
            <a:spLocks noGrp="1"/>
          </p:cNvSpPr>
          <p:nvPr>
            <p:ph idx="1"/>
          </p:nvPr>
        </p:nvSpPr>
        <p:spPr>
          <a:xfrm>
            <a:off x="1043492" y="1676400"/>
            <a:ext cx="6777317" cy="4876800"/>
          </a:xfrm>
        </p:spPr>
        <p:txBody>
          <a:bodyPr>
            <a:normAutofit fontScale="77500" lnSpcReduction="20000"/>
          </a:bodyPr>
          <a:lstStyle/>
          <a:p>
            <a:r>
              <a:rPr lang="en-IN" dirty="0"/>
              <a:t>Much of the focus of ISO 9000 (and of the industry-specific standards) is on formal documentation of the quality system; that is, on quality assurance </a:t>
            </a:r>
            <a:r>
              <a:rPr lang="en-IN" dirty="0" smtClean="0"/>
              <a:t>activities</a:t>
            </a:r>
          </a:p>
          <a:p>
            <a:r>
              <a:rPr lang="en-IN" dirty="0"/>
              <a:t> Organizations usually must make extensive efforts to bring their documentation into line with the requirements of the </a:t>
            </a:r>
            <a:r>
              <a:rPr lang="en-IN" dirty="0" smtClean="0"/>
              <a:t>standards</a:t>
            </a:r>
          </a:p>
          <a:p>
            <a:r>
              <a:rPr lang="en-IN" dirty="0" smtClean="0"/>
              <a:t>Many </a:t>
            </a:r>
            <a:r>
              <a:rPr lang="en-IN" dirty="0"/>
              <a:t>of the third-party registrars, auditors, and consultants that work in this area are not sufficiently educated or experienced enough in the </a:t>
            </a:r>
            <a:r>
              <a:rPr lang="en-IN" dirty="0" smtClean="0"/>
              <a:t>technical tools </a:t>
            </a:r>
            <a:r>
              <a:rPr lang="en-IN" dirty="0"/>
              <a:t>required for quality improvement or how these tools should be </a:t>
            </a:r>
            <a:r>
              <a:rPr lang="en-IN" dirty="0" smtClean="0"/>
              <a:t>deployed</a:t>
            </a:r>
          </a:p>
          <a:p>
            <a:r>
              <a:rPr lang="en-IN" dirty="0"/>
              <a:t> Therefore</a:t>
            </a:r>
            <a:r>
              <a:rPr lang="en-IN" dirty="0" smtClean="0"/>
              <a:t>, they </a:t>
            </a:r>
            <a:r>
              <a:rPr lang="en-IN" dirty="0"/>
              <a:t>concentrate largely on the documentation</a:t>
            </a:r>
            <a:r>
              <a:rPr lang="en-IN" dirty="0" smtClean="0"/>
              <a:t>, record </a:t>
            </a:r>
            <a:r>
              <a:rPr lang="en-IN" dirty="0"/>
              <a:t>keeping</a:t>
            </a:r>
            <a:r>
              <a:rPr lang="en-IN" dirty="0" smtClean="0"/>
              <a:t>, and </a:t>
            </a:r>
            <a:r>
              <a:rPr lang="en-IN" dirty="0"/>
              <a:t>paperwork aspects of certification. </a:t>
            </a:r>
            <a:endParaRPr lang="en-IN" dirty="0" smtClean="0"/>
          </a:p>
          <a:p>
            <a:r>
              <a:rPr lang="en-IN" dirty="0"/>
              <a:t>There is also evidence that ISO certification or certification under one of the other industry-specific standards does little to prevent poor quality products from being designed</a:t>
            </a:r>
            <a:r>
              <a:rPr lang="en-IN" dirty="0" smtClean="0"/>
              <a:t>, manufactured</a:t>
            </a:r>
            <a:r>
              <a:rPr lang="en-IN" dirty="0"/>
              <a:t>, and delivered to the </a:t>
            </a:r>
            <a:r>
              <a:rPr lang="en-IN" dirty="0" smtClean="0"/>
              <a:t>customer</a:t>
            </a:r>
          </a:p>
          <a:p>
            <a:pPr lvl="1"/>
            <a:r>
              <a:rPr lang="en-IN" dirty="0"/>
              <a:t>1999–2000, there were numerous incidents of rollover accidents involving Ford Explorer vehicles equipped with Bridgestone/Firestone tires</a:t>
            </a:r>
          </a:p>
        </p:txBody>
      </p:sp>
    </p:spTree>
    <p:extLst>
      <p:ext uri="{BB962C8B-B14F-4D97-AF65-F5344CB8AC3E}">
        <p14:creationId xmlns:p14="http://schemas.microsoft.com/office/powerpoint/2010/main" xmlns="" val="3646702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ISO 9001:2000 Requirements</a:t>
            </a:r>
            <a:endParaRPr lang="en-IN" dirty="0"/>
          </a:p>
        </p:txBody>
      </p:sp>
      <p:sp>
        <p:nvSpPr>
          <p:cNvPr id="3" name="Content Placeholder 2"/>
          <p:cNvSpPr>
            <a:spLocks noGrp="1"/>
          </p:cNvSpPr>
          <p:nvPr>
            <p:ph idx="1"/>
          </p:nvPr>
        </p:nvSpPr>
        <p:spPr/>
        <p:txBody>
          <a:bodyPr/>
          <a:lstStyle/>
          <a:p>
            <a:endParaRPr lang="en-IN"/>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600200"/>
            <a:ext cx="7696200" cy="4876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19511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ISO 9001:2000 Requirements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1409178"/>
            <a:ext cx="7505700" cy="4972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20415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IN" dirty="0" smtClean="0"/>
              <a:t>A WORD OF CAUTION</a:t>
            </a:r>
            <a:endParaRPr lang="en-IN" dirty="0"/>
          </a:p>
        </p:txBody>
      </p:sp>
      <p:sp>
        <p:nvSpPr>
          <p:cNvPr id="3" name="Content Placeholder 2"/>
          <p:cNvSpPr>
            <a:spLocks noGrp="1"/>
          </p:cNvSpPr>
          <p:nvPr>
            <p:ph idx="1"/>
          </p:nvPr>
        </p:nvSpPr>
        <p:spPr>
          <a:xfrm>
            <a:off x="1043492" y="1600200"/>
            <a:ext cx="6777317" cy="4800600"/>
          </a:xfrm>
        </p:spPr>
        <p:txBody>
          <a:bodyPr>
            <a:normAutofit fontScale="92500"/>
          </a:bodyPr>
          <a:lstStyle/>
          <a:p>
            <a:r>
              <a:rPr lang="en-IN" dirty="0"/>
              <a:t>It has been estimated that ISO certification activities are approximately a $40 billion annual business, worldwide. </a:t>
            </a:r>
            <a:endParaRPr lang="en-IN" dirty="0" smtClean="0"/>
          </a:p>
          <a:p>
            <a:pPr lvl="1"/>
            <a:r>
              <a:rPr lang="en-IN" dirty="0"/>
              <a:t> Much of this money flows to the registrars, auditors, and consultants</a:t>
            </a:r>
            <a:r>
              <a:rPr lang="en-IN" dirty="0" smtClean="0"/>
              <a:t>.</a:t>
            </a:r>
          </a:p>
          <a:p>
            <a:pPr lvl="1"/>
            <a:r>
              <a:rPr lang="en-IN" dirty="0"/>
              <a:t> This amount does not include all of the internal costs incurred by organizations to achieve registration, such as the thousands of hours of engineering and management effort, travel, internal training, and internal auditing</a:t>
            </a:r>
            <a:r>
              <a:rPr lang="en-IN" dirty="0" smtClean="0"/>
              <a:t>.</a:t>
            </a:r>
          </a:p>
          <a:p>
            <a:r>
              <a:rPr lang="en-IN" dirty="0"/>
              <a:t> It is not clear whether any significant fraction of this expenditure has made its way to the bottom line of the registered organizations. </a:t>
            </a:r>
            <a:endParaRPr lang="en-IN" dirty="0" smtClean="0"/>
          </a:p>
          <a:p>
            <a:r>
              <a:rPr lang="en-IN" dirty="0" smtClean="0"/>
              <a:t>Furthermore</a:t>
            </a:r>
            <a:r>
              <a:rPr lang="en-IN" dirty="0"/>
              <a:t>, there is no assurance that certification has any real impact on quality </a:t>
            </a:r>
          </a:p>
        </p:txBody>
      </p:sp>
    </p:spTree>
    <p:extLst>
      <p:ext uri="{BB962C8B-B14F-4D97-AF65-F5344CB8AC3E}">
        <p14:creationId xmlns:p14="http://schemas.microsoft.com/office/powerpoint/2010/main" xmlns="" val="417673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Autofit/>
          </a:bodyPr>
          <a:lstStyle/>
          <a:p>
            <a:r>
              <a:rPr lang="en-IN" sz="2800" dirty="0"/>
              <a:t>The Malcolm Baldrige National Quality Award</a:t>
            </a:r>
          </a:p>
        </p:txBody>
      </p:sp>
      <p:sp>
        <p:nvSpPr>
          <p:cNvPr id="3" name="Content Placeholder 2"/>
          <p:cNvSpPr>
            <a:spLocks noGrp="1"/>
          </p:cNvSpPr>
          <p:nvPr>
            <p:ph idx="1"/>
          </p:nvPr>
        </p:nvSpPr>
        <p:spPr>
          <a:xfrm>
            <a:off x="1043492" y="1981200"/>
            <a:ext cx="6777317" cy="4495800"/>
          </a:xfrm>
        </p:spPr>
        <p:txBody>
          <a:bodyPr>
            <a:normAutofit fontScale="85000" lnSpcReduction="10000"/>
          </a:bodyPr>
          <a:lstStyle/>
          <a:p>
            <a:r>
              <a:rPr lang="en-IN" dirty="0"/>
              <a:t> The Malcolm Baldrige National Quality Award (MBNQA) was created by the U.S. Congress in </a:t>
            </a:r>
            <a:r>
              <a:rPr lang="en-IN" dirty="0" smtClean="0"/>
              <a:t>1987</a:t>
            </a:r>
          </a:p>
          <a:p>
            <a:r>
              <a:rPr lang="en-IN" dirty="0"/>
              <a:t>It is given annually to recognize U.S. organizations for performance excellence. </a:t>
            </a:r>
            <a:endParaRPr lang="en-IN" dirty="0" smtClean="0"/>
          </a:p>
          <a:p>
            <a:r>
              <a:rPr lang="en-IN" dirty="0" smtClean="0"/>
              <a:t>Awards </a:t>
            </a:r>
            <a:r>
              <a:rPr lang="en-IN" dirty="0"/>
              <a:t>are given to organizations in five categories: manufacturing, service, small business, health care, and education</a:t>
            </a:r>
            <a:r>
              <a:rPr lang="en-IN" dirty="0" smtClean="0"/>
              <a:t>.</a:t>
            </a:r>
          </a:p>
          <a:p>
            <a:r>
              <a:rPr lang="en-IN" dirty="0"/>
              <a:t> The award is administered by NIST (the National Bureau of Standards and Technology). </a:t>
            </a:r>
            <a:endParaRPr lang="en-IN" dirty="0" smtClean="0"/>
          </a:p>
          <a:p>
            <a:r>
              <a:rPr lang="en-IN" dirty="0"/>
              <a:t>The criteria are directed towards results</a:t>
            </a:r>
            <a:r>
              <a:rPr lang="en-IN" dirty="0" smtClean="0"/>
              <a:t>, where </a:t>
            </a:r>
            <a:r>
              <a:rPr lang="en-IN" dirty="0"/>
              <a:t>results are a composite of customer satisfaction and retention</a:t>
            </a:r>
            <a:r>
              <a:rPr lang="en-IN" dirty="0" smtClean="0"/>
              <a:t>, market </a:t>
            </a:r>
            <a:r>
              <a:rPr lang="en-IN" dirty="0"/>
              <a:t>share and new market development</a:t>
            </a:r>
            <a:r>
              <a:rPr lang="en-IN" dirty="0" smtClean="0"/>
              <a:t>, product/service </a:t>
            </a:r>
            <a:r>
              <a:rPr lang="en-IN" dirty="0"/>
              <a:t>quality</a:t>
            </a:r>
            <a:r>
              <a:rPr lang="en-IN" dirty="0" smtClean="0"/>
              <a:t>, productivity </a:t>
            </a:r>
            <a:r>
              <a:rPr lang="en-IN" dirty="0"/>
              <a:t>and operational effectiveness, human resources development, supplier performance, and public/corporate citizenship</a:t>
            </a:r>
          </a:p>
        </p:txBody>
      </p:sp>
    </p:spTree>
    <p:extLst>
      <p:ext uri="{BB962C8B-B14F-4D97-AF65-F5344CB8AC3E}">
        <p14:creationId xmlns:p14="http://schemas.microsoft.com/office/powerpoint/2010/main" xmlns="" val="1947110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77634" cy="838200"/>
          </a:xfrm>
        </p:spPr>
        <p:txBody>
          <a:bodyPr/>
          <a:lstStyle/>
          <a:p>
            <a:r>
              <a:rPr lang="en-IN" dirty="0" smtClean="0"/>
              <a:t>Performance Criteria</a:t>
            </a:r>
            <a:endParaRPr lang="en-IN"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76338" y="2286000"/>
            <a:ext cx="6791325" cy="38385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1464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algn="ctr">
              <a:buNone/>
            </a:pPr>
            <a:r>
              <a:rPr lang="en-US" sz="6000" dirty="0" smtClean="0">
                <a:latin typeface="Times" pitchFamily="18" charset="0"/>
              </a:rPr>
              <a:t>TQM – I</a:t>
            </a:r>
          </a:p>
          <a:p>
            <a:pPr algn="ctr">
              <a:buNone/>
            </a:pPr>
            <a:r>
              <a:rPr lang="en-US" sz="6000" dirty="0" err="1" smtClean="0">
                <a:latin typeface="Times" pitchFamily="18" charset="0"/>
              </a:rPr>
              <a:t>Raghu</a:t>
            </a:r>
            <a:r>
              <a:rPr lang="en-US" sz="6000" dirty="0" smtClean="0">
                <a:latin typeface="Times" pitchFamily="18" charset="0"/>
              </a:rPr>
              <a:t> N. </a:t>
            </a:r>
            <a:r>
              <a:rPr lang="en-US" sz="6000" dirty="0" err="1" smtClean="0">
                <a:latin typeface="Times" pitchFamily="18" charset="0"/>
              </a:rPr>
              <a:t>Sengupta</a:t>
            </a:r>
            <a:endParaRPr lang="en-US" sz="6000" dirty="0" smtClean="0">
              <a:latin typeface="Times" pitchFamily="18" charset="0"/>
            </a:endParaRPr>
          </a:p>
          <a:p>
            <a:pPr algn="ctr">
              <a:buNone/>
            </a:pPr>
            <a:r>
              <a:rPr lang="en-US" sz="6000" dirty="0" smtClean="0">
                <a:latin typeface="Times" pitchFamily="18" charset="0"/>
              </a:rPr>
              <a:t>Lecture # </a:t>
            </a:r>
            <a:r>
              <a:rPr lang="en-US" sz="6000" dirty="0" smtClean="0">
                <a:latin typeface="Times" pitchFamily="18" charset="0"/>
              </a:rPr>
              <a:t>34</a:t>
            </a:r>
            <a:endParaRPr lang="en-US" sz="6000" dirty="0">
              <a:latin typeface="Times"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Autofit/>
          </a:bodyPr>
          <a:lstStyle/>
          <a:p>
            <a:r>
              <a:rPr lang="en-IN" sz="2400" dirty="0"/>
              <a:t>Performance Excellence Categories and Point Values</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6090" y="1600200"/>
            <a:ext cx="6858000" cy="4943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31783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1447800"/>
            <a:ext cx="7024744" cy="228600"/>
          </a:xfrm>
        </p:spPr>
        <p:txBody>
          <a:bodyPr>
            <a:normAutofit fontScale="90000"/>
          </a:bodyPr>
          <a:lstStyle/>
          <a:p>
            <a:r>
              <a:rPr lang="en-IN" dirty="0" smtClean="0"/>
              <a:t>MBNQA Process</a:t>
            </a:r>
            <a:endParaRPr lang="en-IN" dirty="0"/>
          </a:p>
        </p:txBody>
      </p:sp>
      <p:sp>
        <p:nvSpPr>
          <p:cNvPr id="3" name="Content Placeholder 2"/>
          <p:cNvSpPr>
            <a:spLocks noGrp="1"/>
          </p:cNvSpPr>
          <p:nvPr>
            <p:ph idx="1"/>
          </p:nvPr>
        </p:nvSpPr>
        <p:spPr/>
        <p:txBody>
          <a:bodyPr/>
          <a:lstStyle/>
          <a:p>
            <a:endParaRPr lang="en-IN"/>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2344455"/>
            <a:ext cx="6705600" cy="3933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02507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Further References</a:t>
            </a:r>
            <a:br>
              <a:rPr lang="en-IN" dirty="0" smtClean="0"/>
            </a:br>
            <a:endParaRPr lang="en-IN" dirty="0"/>
          </a:p>
        </p:txBody>
      </p:sp>
      <p:sp>
        <p:nvSpPr>
          <p:cNvPr id="3" name="Content Placeholder 2"/>
          <p:cNvSpPr>
            <a:spLocks noGrp="1"/>
          </p:cNvSpPr>
          <p:nvPr>
            <p:ph idx="1"/>
          </p:nvPr>
        </p:nvSpPr>
        <p:spPr/>
        <p:txBody>
          <a:bodyPr/>
          <a:lstStyle/>
          <a:p>
            <a:r>
              <a:rPr lang="en-IN" dirty="0"/>
              <a:t>http://</a:t>
            </a:r>
            <a:r>
              <a:rPr lang="en-IN" dirty="0" smtClean="0"/>
              <a:t>www.iso.org/iso/iso_9000</a:t>
            </a:r>
          </a:p>
          <a:p>
            <a:r>
              <a:rPr lang="en-IN" dirty="0"/>
              <a:t>http://</a:t>
            </a:r>
            <a:r>
              <a:rPr lang="en-IN" dirty="0" smtClean="0"/>
              <a:t>asq.org/learn-about-quality/iso-9000/overview/overview.html</a:t>
            </a:r>
          </a:p>
          <a:p>
            <a:r>
              <a:rPr lang="en-IN" dirty="0"/>
              <a:t>https://</a:t>
            </a:r>
            <a:r>
              <a:rPr lang="en-IN" dirty="0" smtClean="0"/>
              <a:t>en.wikipedia.org/wiki/ISO_9000</a:t>
            </a:r>
          </a:p>
          <a:p>
            <a:endParaRPr lang="en-IN" dirty="0"/>
          </a:p>
        </p:txBody>
      </p:sp>
    </p:spTree>
    <p:extLst>
      <p:ext uri="{BB962C8B-B14F-4D97-AF65-F5344CB8AC3E}">
        <p14:creationId xmlns:p14="http://schemas.microsoft.com/office/powerpoint/2010/main" xmlns="" val="219930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 &amp; R</a:t>
            </a:r>
          </a:p>
        </p:txBody>
      </p:sp>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1442" y="1752600"/>
            <a:ext cx="8677275" cy="39147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06753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 example</a:t>
            </a:r>
            <a:endParaRPr lang="en-IN" dirty="0"/>
          </a:p>
        </p:txBody>
      </p:sp>
      <p:sp>
        <p:nvSpPr>
          <p:cNvPr id="3" name="Content Placeholder 2"/>
          <p:cNvSpPr>
            <a:spLocks noGrp="1"/>
          </p:cNvSpPr>
          <p:nvPr>
            <p:ph idx="1"/>
          </p:nvPr>
        </p:nvSpPr>
        <p:spPr/>
        <p:txBody>
          <a:bodyPr/>
          <a:lstStyle/>
          <a:p>
            <a:endParaRPr lang="en-IN"/>
          </a:p>
        </p:txBody>
      </p:sp>
      <p:pic>
        <p:nvPicPr>
          <p:cNvPr id="717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789" y="1600200"/>
            <a:ext cx="9162789" cy="1152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789" y="3276600"/>
            <a:ext cx="9162789" cy="31718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8450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 example (continued)</a:t>
            </a:r>
            <a:endParaRPr lang="en-IN" dirty="0"/>
          </a:p>
        </p:txBody>
      </p:sp>
      <p:pic>
        <p:nvPicPr>
          <p:cNvPr id="819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5800" y="1676400"/>
            <a:ext cx="3689265" cy="4800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0" y="2133600"/>
            <a:ext cx="2971800" cy="4191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614802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Precision to Tolerance Ratio</a:t>
            </a:r>
            <a:endParaRPr lang="en-IN" dirty="0"/>
          </a:p>
        </p:txBody>
      </p:sp>
      <p:sp>
        <p:nvSpPr>
          <p:cNvPr id="3" name="Content Placeholder 2"/>
          <p:cNvSpPr>
            <a:spLocks noGrp="1"/>
          </p:cNvSpPr>
          <p:nvPr>
            <p:ph idx="1"/>
          </p:nvPr>
        </p:nvSpPr>
        <p:spPr/>
        <p:txBody>
          <a:bodyPr/>
          <a:lstStyle/>
          <a:p>
            <a:r>
              <a:rPr lang="en-IN" dirty="0" smtClean="0"/>
              <a:t>Precision to Tolerance Ratio</a:t>
            </a:r>
          </a:p>
          <a:p>
            <a:endParaRPr lang="en-IN" dirty="0"/>
          </a:p>
          <a:p>
            <a:endParaRPr lang="en-IN" dirty="0" smtClean="0"/>
          </a:p>
          <a:p>
            <a:endParaRPr lang="en-IN" dirty="0"/>
          </a:p>
          <a:p>
            <a:endParaRPr lang="en-IN" dirty="0" smtClean="0"/>
          </a:p>
          <a:p>
            <a:endParaRPr lang="en-IN" dirty="0"/>
          </a:p>
          <a:p>
            <a:r>
              <a:rPr lang="en-IN" dirty="0"/>
              <a:t>Values of the estimated ratio P/T of 0.1 or less often are taken to imply adequate gauge capability</a:t>
            </a:r>
            <a:r>
              <a:rPr lang="en-IN" dirty="0" smtClean="0"/>
              <a:t>.</a:t>
            </a:r>
          </a:p>
          <a:p>
            <a:endParaRPr lang="en-IN" dirty="0" smtClean="0"/>
          </a:p>
          <a:p>
            <a:pPr lvl="1"/>
            <a:endParaRPr lang="en-IN" dirty="0" smtClean="0"/>
          </a:p>
          <a:p>
            <a:endParaRPr lang="en-IN" dirty="0"/>
          </a:p>
          <a:p>
            <a:endParaRPr lang="en-IN" dirty="0" smtClean="0"/>
          </a:p>
          <a:p>
            <a:endParaRPr lang="en-IN" dirty="0"/>
          </a:p>
          <a:p>
            <a:endParaRPr lang="en-IN" dirty="0"/>
          </a:p>
        </p:txBody>
      </p:sp>
      <p:pic>
        <p:nvPicPr>
          <p:cNvPr id="921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83084" y="2057400"/>
            <a:ext cx="1783916" cy="85790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83084" y="2991046"/>
            <a:ext cx="6076950" cy="9239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56577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Estimating variance components</a:t>
            </a:r>
            <a:endParaRPr lang="en-IN" dirty="0"/>
          </a:p>
        </p:txBody>
      </p:sp>
      <p:sp>
        <p:nvSpPr>
          <p:cNvPr id="3" name="Content Placeholder 2"/>
          <p:cNvSpPr>
            <a:spLocks noGrp="1"/>
          </p:cNvSpPr>
          <p:nvPr>
            <p:ph idx="1"/>
          </p:nvPr>
        </p:nvSpPr>
        <p:spPr/>
        <p:txBody>
          <a:bodyPr/>
          <a:lstStyle/>
          <a:p>
            <a:endParaRPr lang="en-IN"/>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1600200"/>
            <a:ext cx="67818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96459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Accuracy and precision</a:t>
            </a:r>
            <a:endParaRPr lang="en-IN" dirty="0"/>
          </a:p>
        </p:txBody>
      </p:sp>
      <p:sp>
        <p:nvSpPr>
          <p:cNvPr id="3" name="Content Placeholder 2"/>
          <p:cNvSpPr>
            <a:spLocks noGrp="1"/>
          </p:cNvSpPr>
          <p:nvPr>
            <p:ph idx="1"/>
          </p:nvPr>
        </p:nvSpPr>
        <p:spPr/>
        <p:txBody>
          <a:bodyPr/>
          <a:lstStyle/>
          <a:p>
            <a:endParaRPr lang="en-IN"/>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1676400"/>
            <a:ext cx="5248275" cy="49244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93991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IN" dirty="0" smtClean="0"/>
              <a:t>ISO</a:t>
            </a:r>
            <a:endParaRPr lang="en-IN" dirty="0"/>
          </a:p>
        </p:txBody>
      </p:sp>
      <p:sp>
        <p:nvSpPr>
          <p:cNvPr id="3" name="Content Placeholder 2"/>
          <p:cNvSpPr>
            <a:spLocks noGrp="1"/>
          </p:cNvSpPr>
          <p:nvPr>
            <p:ph idx="1"/>
          </p:nvPr>
        </p:nvSpPr>
        <p:spPr>
          <a:xfrm>
            <a:off x="1043492" y="1600200"/>
            <a:ext cx="6777317" cy="4800600"/>
          </a:xfrm>
        </p:spPr>
        <p:txBody>
          <a:bodyPr>
            <a:normAutofit lnSpcReduction="10000"/>
          </a:bodyPr>
          <a:lstStyle/>
          <a:p>
            <a:r>
              <a:rPr lang="en-IN" dirty="0"/>
              <a:t>The International Standards Organization (founded in 1946 in Geneva, Switzerland), known as ISO, has developed a series of standards for quality systems. </a:t>
            </a:r>
            <a:endParaRPr lang="en-IN" dirty="0" smtClean="0"/>
          </a:p>
          <a:p>
            <a:r>
              <a:rPr lang="en-IN" dirty="0"/>
              <a:t>The first standards were issued in 1987. </a:t>
            </a:r>
            <a:endParaRPr lang="en-IN" dirty="0" smtClean="0"/>
          </a:p>
          <a:p>
            <a:pPr lvl="1"/>
            <a:r>
              <a:rPr lang="en-IN" dirty="0" smtClean="0"/>
              <a:t>The </a:t>
            </a:r>
            <a:r>
              <a:rPr lang="en-IN" dirty="0"/>
              <a:t>current version of the standard is known as the ISO 9000 series</a:t>
            </a:r>
            <a:r>
              <a:rPr lang="en-IN" dirty="0" smtClean="0"/>
              <a:t>.</a:t>
            </a:r>
          </a:p>
          <a:p>
            <a:r>
              <a:rPr lang="en-IN" dirty="0"/>
              <a:t>It is a generic standard, broadly applicable to any </a:t>
            </a:r>
            <a:r>
              <a:rPr lang="en-IN" dirty="0" err="1" smtClean="0"/>
              <a:t>typeof</a:t>
            </a:r>
            <a:r>
              <a:rPr lang="en-IN" dirty="0" smtClean="0"/>
              <a:t> </a:t>
            </a:r>
            <a:r>
              <a:rPr lang="en-IN" dirty="0"/>
              <a:t>organization, and it is often used to demonstrate a supplier’s ability to control its processes. </a:t>
            </a:r>
            <a:endParaRPr lang="en-IN" dirty="0" smtClean="0"/>
          </a:p>
          <a:p>
            <a:r>
              <a:rPr lang="en-IN" dirty="0"/>
              <a:t>ISO 9000 is also an American National Standards Institute and an ASQ standard. </a:t>
            </a:r>
          </a:p>
          <a:p>
            <a:endParaRPr lang="en-IN" dirty="0"/>
          </a:p>
        </p:txBody>
      </p:sp>
    </p:spTree>
    <p:extLst>
      <p:ext uri="{BB962C8B-B14F-4D97-AF65-F5344CB8AC3E}">
        <p14:creationId xmlns:p14="http://schemas.microsoft.com/office/powerpoint/2010/main" xmlns="" val="3217177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67</TotalTime>
  <Words>895</Words>
  <Application>Microsoft Office PowerPoint</Application>
  <PresentationFormat>On-screen Show (4:3)</PresentationFormat>
  <Paragraphs>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ISO 9000</vt:lpstr>
      <vt:lpstr>Slide 2</vt:lpstr>
      <vt:lpstr>R &amp; R</vt:lpstr>
      <vt:lpstr>An example</vt:lpstr>
      <vt:lpstr>An example (continued)</vt:lpstr>
      <vt:lpstr>Precision to Tolerance Ratio</vt:lpstr>
      <vt:lpstr>Estimating variance components</vt:lpstr>
      <vt:lpstr>Accuracy and precision</vt:lpstr>
      <vt:lpstr>ISO</vt:lpstr>
      <vt:lpstr>Three standards of ISO 9000</vt:lpstr>
      <vt:lpstr>8 clauses of ISO 9000</vt:lpstr>
      <vt:lpstr>Getting ISO certified</vt:lpstr>
      <vt:lpstr>Supplier quality issues</vt:lpstr>
      <vt:lpstr>Major Focus</vt:lpstr>
      <vt:lpstr>ISO 9001:2000 Requirements</vt:lpstr>
      <vt:lpstr>ISO 9001:2000 Requirements</vt:lpstr>
      <vt:lpstr>A WORD OF CAUTION</vt:lpstr>
      <vt:lpstr>The Malcolm Baldrige National Quality Award</vt:lpstr>
      <vt:lpstr>Performance Criteria</vt:lpstr>
      <vt:lpstr>Performance Excellence Categories and Point Values</vt:lpstr>
      <vt:lpstr>MBNQA Process</vt:lpstr>
      <vt:lpstr>Further References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9000</dc:title>
  <dc:creator>somnath bhattacharya</dc:creator>
  <cp:lastModifiedBy>SHOBHA</cp:lastModifiedBy>
  <cp:revision>25</cp:revision>
  <dcterms:created xsi:type="dcterms:W3CDTF">2006-08-16T00:00:00Z</dcterms:created>
  <dcterms:modified xsi:type="dcterms:W3CDTF">2017-09-21T09:02:30Z</dcterms:modified>
</cp:coreProperties>
</file>