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84" r:id="rId11"/>
    <p:sldId id="264" r:id="rId12"/>
    <p:sldId id="28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102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635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3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7958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793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9833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319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8622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1427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102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598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738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205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427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0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45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290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87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E34A38A-C651-41C1-9291-03B9D67445F3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5C3B67C-F4C6-4D5C-8B19-DEC459ABE0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9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14402"/>
            <a:ext cx="7848600" cy="1371599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E</a:t>
            </a:r>
            <a:r>
              <a:rPr lang="en-US" sz="4800" dirty="0" smtClean="0"/>
              <a:t>xponentially Weighted Moving Average Control Chart</a:t>
            </a:r>
            <a:endParaRPr lang="en-IN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05200"/>
            <a:ext cx="6400800" cy="2895600"/>
          </a:xfrm>
        </p:spPr>
        <p:txBody>
          <a:bodyPr>
            <a:normAutofit fontScale="77500" lnSpcReduction="20000"/>
          </a:bodyPr>
          <a:lstStyle/>
          <a:p>
            <a:r>
              <a:rPr lang="en-IN" dirty="0" err="1" smtClean="0"/>
              <a:t>Dr.</a:t>
            </a:r>
            <a:r>
              <a:rPr lang="en-IN" dirty="0" smtClean="0"/>
              <a:t> Raghu </a:t>
            </a:r>
            <a:r>
              <a:rPr lang="en-IN" dirty="0" err="1" smtClean="0"/>
              <a:t>Nandan</a:t>
            </a:r>
            <a:r>
              <a:rPr lang="en-IN" dirty="0" smtClean="0"/>
              <a:t> </a:t>
            </a:r>
            <a:r>
              <a:rPr lang="en-IN" dirty="0" err="1" smtClean="0"/>
              <a:t>Sengupta</a:t>
            </a:r>
            <a:endParaRPr lang="en-IN" dirty="0" smtClean="0"/>
          </a:p>
          <a:p>
            <a:r>
              <a:rPr lang="en-IN" dirty="0" smtClean="0"/>
              <a:t>Professor</a:t>
            </a:r>
          </a:p>
          <a:p>
            <a:r>
              <a:rPr lang="en-IN" dirty="0" smtClean="0"/>
              <a:t>Department of Industrial and Management Engineering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All figures are taken from(unless otherwise mentioned): </a:t>
            </a:r>
          </a:p>
          <a:p>
            <a:r>
              <a:rPr lang="en-IN" dirty="0" smtClean="0"/>
              <a:t>Introduction to Statistical process Control </a:t>
            </a:r>
          </a:p>
          <a:p>
            <a:r>
              <a:rPr lang="en-IN" dirty="0" smtClean="0"/>
              <a:t>Douglas. C Montgomery</a:t>
            </a:r>
          </a:p>
          <a:p>
            <a:r>
              <a:rPr lang="en-IN" dirty="0" smtClean="0"/>
              <a:t>6</a:t>
            </a:r>
            <a:r>
              <a:rPr lang="en-IN" baseline="30000" dirty="0" smtClean="0"/>
              <a:t>th</a:t>
            </a:r>
            <a:r>
              <a:rPr lang="en-IN" dirty="0" smtClean="0"/>
              <a:t> Edition </a:t>
            </a:r>
            <a:endParaRPr lang="en-IN" dirty="0"/>
          </a:p>
        </p:txBody>
      </p:sp>
      <p:pic>
        <p:nvPicPr>
          <p:cNvPr id="1026" name="Picture 2" descr="C:\Users\Somnath\Desktop\iit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78739" y="4000500"/>
            <a:ext cx="222754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229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4249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Steady State values of control limits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685801"/>
            <a:ext cx="10018713" cy="5469339"/>
          </a:xfrm>
        </p:spPr>
        <p:txBody>
          <a:bodyPr/>
          <a:lstStyle/>
          <a:p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term [1 − (1 −  </a:t>
            </a:r>
            <a:r>
              <a:rPr lang="en-US" dirty="0" smtClean="0"/>
              <a:t>λ</a:t>
            </a:r>
            <a:r>
              <a:rPr lang="en-IN" dirty="0" smtClean="0"/>
              <a:t>)2</a:t>
            </a:r>
            <a:r>
              <a:rPr lang="en-IN" baseline="30000" dirty="0" smtClean="0"/>
              <a:t>i</a:t>
            </a:r>
            <a:r>
              <a:rPr lang="en-IN" dirty="0"/>
              <a:t>] in equations (9.25) and (9.26) approaches unity as </a:t>
            </a:r>
            <a:r>
              <a:rPr lang="en-IN" dirty="0" err="1"/>
              <a:t>i</a:t>
            </a:r>
            <a:r>
              <a:rPr lang="en-IN" dirty="0"/>
              <a:t> gets larger. </a:t>
            </a:r>
            <a:endParaRPr lang="en-IN" dirty="0" smtClean="0"/>
          </a:p>
          <a:p>
            <a:r>
              <a:rPr lang="en-IN" dirty="0" smtClean="0"/>
              <a:t>This </a:t>
            </a:r>
            <a:r>
              <a:rPr lang="en-IN" dirty="0"/>
              <a:t>means that after the EWMA control chart has been running for several time periods, the control limits will approach steady-state values given </a:t>
            </a:r>
            <a:r>
              <a:rPr lang="en-IN" dirty="0" smtClean="0"/>
              <a:t>by:</a:t>
            </a:r>
          </a:p>
          <a:p>
            <a:endParaRPr lang="en-IN" dirty="0"/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For better performance, for small values of </a:t>
            </a:r>
            <a:r>
              <a:rPr lang="en-IN" dirty="0" err="1" smtClean="0"/>
              <a:t>i</a:t>
            </a:r>
            <a:r>
              <a:rPr lang="en-IN" dirty="0" smtClean="0"/>
              <a:t>, the earlier mentioned equations should be used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3152" y="3140975"/>
            <a:ext cx="24384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499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360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Design of the EWMA control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30448"/>
            <a:ext cx="10018713" cy="21456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design </a:t>
            </a:r>
            <a:r>
              <a:rPr lang="en-US" dirty="0" smtClean="0"/>
              <a:t>parameters of </a:t>
            </a:r>
            <a:r>
              <a:rPr lang="en-US" dirty="0"/>
              <a:t>the chart are the multiple of sigma used in the control limits (</a:t>
            </a:r>
            <a:r>
              <a:rPr lang="en-US" i="1" dirty="0"/>
              <a:t>L</a:t>
            </a:r>
            <a:r>
              <a:rPr lang="en-US" dirty="0"/>
              <a:t>) and the value of λ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is </a:t>
            </a:r>
            <a:r>
              <a:rPr lang="en-US" dirty="0"/>
              <a:t>possible to choose these parameters to give ARL performance for the EWMA control </a:t>
            </a:r>
            <a:r>
              <a:rPr lang="en-US" dirty="0" smtClean="0"/>
              <a:t>chart that </a:t>
            </a:r>
            <a:r>
              <a:rPr lang="en-US" dirty="0"/>
              <a:t>closely approximates </a:t>
            </a:r>
            <a:r>
              <a:rPr lang="en-US" dirty="0" err="1"/>
              <a:t>cusum</a:t>
            </a:r>
            <a:r>
              <a:rPr lang="en-US" dirty="0"/>
              <a:t> ARL performance for detecting small shifts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1543" y="3225675"/>
            <a:ext cx="5924550" cy="349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35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0000" dirty="0" smtClean="0"/>
              <a:t>TQM-I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err="1" smtClean="0">
                <a:latin typeface="Times" pitchFamily="18" charset="0"/>
              </a:rPr>
              <a:t>Raghu</a:t>
            </a:r>
            <a:r>
              <a:rPr lang="en-US" sz="6000" dirty="0" smtClean="0">
                <a:latin typeface="Times" pitchFamily="18" charset="0"/>
              </a:rPr>
              <a:t> N. </a:t>
            </a:r>
            <a:r>
              <a:rPr lang="en-US" sz="6000" dirty="0" err="1" smtClean="0">
                <a:latin typeface="Times" pitchFamily="18" charset="0"/>
              </a:rPr>
              <a:t>Sengupta</a:t>
            </a:r>
            <a:endParaRPr lang="en-US" sz="6000" dirty="0" smtClean="0">
              <a:latin typeface="Times" pitchFamily="18" charset="0"/>
            </a:endParaRPr>
          </a:p>
          <a:p>
            <a:pPr algn="ctr">
              <a:buNone/>
            </a:pPr>
            <a:r>
              <a:rPr lang="en-US" sz="6000" dirty="0" smtClean="0">
                <a:latin typeface="Times" pitchFamily="18" charset="0"/>
              </a:rPr>
              <a:t>Lecture # 39</a:t>
            </a:r>
            <a:endParaRPr lang="en-US" sz="6000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06272"/>
          </a:xfrm>
        </p:spPr>
        <p:txBody>
          <a:bodyPr/>
          <a:lstStyle/>
          <a:p>
            <a:r>
              <a:rPr lang="en-US" dirty="0" smtClean="0"/>
              <a:t>Inertia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92073"/>
            <a:ext cx="10018713" cy="4399128"/>
          </a:xfrm>
        </p:spPr>
        <p:txBody>
          <a:bodyPr/>
          <a:lstStyle/>
          <a:p>
            <a:r>
              <a:rPr lang="en-IN" dirty="0"/>
              <a:t>There is one potential concern about an EWMA with a small value of </a:t>
            </a:r>
            <a:r>
              <a:rPr lang="en-US" dirty="0"/>
              <a:t>λ</a:t>
            </a:r>
            <a:r>
              <a:rPr lang="en-IN" dirty="0" smtClean="0"/>
              <a:t>. </a:t>
            </a:r>
          </a:p>
          <a:p>
            <a:r>
              <a:rPr lang="en-IN" dirty="0" smtClean="0"/>
              <a:t>If </a:t>
            </a:r>
            <a:r>
              <a:rPr lang="en-IN" dirty="0"/>
              <a:t>the value of the EWMA is on one side of the </a:t>
            </a:r>
            <a:r>
              <a:rPr lang="en-IN" dirty="0" err="1"/>
              <a:t>center</a:t>
            </a:r>
            <a:r>
              <a:rPr lang="en-IN" dirty="0"/>
              <a:t> line when a shift in the mean in the opposite direction occurs, it could take the EWMA several periods to react to the shift, because the small </a:t>
            </a:r>
            <a:r>
              <a:rPr lang="en-US" dirty="0"/>
              <a:t>λ</a:t>
            </a:r>
            <a:r>
              <a:rPr lang="en-IN" dirty="0" smtClean="0"/>
              <a:t> </a:t>
            </a:r>
            <a:r>
              <a:rPr lang="en-IN" dirty="0"/>
              <a:t>does not weight the new data very heavily. </a:t>
            </a:r>
            <a:endParaRPr lang="en-IN" dirty="0" smtClean="0"/>
          </a:p>
          <a:p>
            <a:r>
              <a:rPr lang="en-IN" dirty="0" smtClean="0"/>
              <a:t>This </a:t>
            </a:r>
            <a:r>
              <a:rPr lang="en-IN" dirty="0"/>
              <a:t>is called the inertia effect. It can reduce the effectiveness of the EWMA in shift detection.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7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42749"/>
          </a:xfrm>
        </p:spPr>
        <p:txBody>
          <a:bodyPr/>
          <a:lstStyle/>
          <a:p>
            <a:r>
              <a:rPr lang="en-IN" dirty="0" smtClean="0"/>
              <a:t>Signal Resistance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24334"/>
            <a:ext cx="10018713" cy="4763069"/>
          </a:xfrm>
        </p:spPr>
        <p:txBody>
          <a:bodyPr>
            <a:normAutofit/>
          </a:bodyPr>
          <a:lstStyle/>
          <a:p>
            <a:r>
              <a:rPr lang="en-IN" dirty="0"/>
              <a:t>S</a:t>
            </a:r>
            <a:r>
              <a:rPr lang="en-IN" dirty="0" smtClean="0"/>
              <a:t>ignal Resistance </a:t>
            </a:r>
            <a:r>
              <a:rPr lang="en-IN" dirty="0"/>
              <a:t>of a control chart to be the largest standardized deviation of the sample mean from the target or in-control value not leading to an immediate out-of-control signal</a:t>
            </a:r>
            <a:r>
              <a:rPr lang="en-IN" dirty="0" smtClean="0"/>
              <a:t>.</a:t>
            </a:r>
          </a:p>
          <a:p>
            <a:r>
              <a:rPr lang="en-IN" dirty="0"/>
              <a:t>For a </a:t>
            </a:r>
            <a:r>
              <a:rPr lang="en-IN" dirty="0" err="1"/>
              <a:t>Shewhart</a:t>
            </a:r>
            <a:r>
              <a:rPr lang="en-IN" dirty="0"/>
              <a:t> chart, the signal </a:t>
            </a:r>
            <a:r>
              <a:rPr lang="en-IN" dirty="0" smtClean="0"/>
              <a:t>resistance(SR) is SR(x)=L(the multiplier used for calculating control limits)</a:t>
            </a:r>
          </a:p>
          <a:p>
            <a:pPr lvl="1"/>
            <a:r>
              <a:rPr lang="en-IN" dirty="0" smtClean="0"/>
              <a:t>It is constant </a:t>
            </a:r>
          </a:p>
          <a:p>
            <a:r>
              <a:rPr lang="en-IN" dirty="0" smtClean="0"/>
              <a:t>For the EWMA chart, the SR is defined as:</a:t>
            </a:r>
          </a:p>
          <a:p>
            <a:endParaRPr lang="en-IN" dirty="0" smtClean="0"/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Where w is the required EWMA statistic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6946" y="4919165"/>
            <a:ext cx="28289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3913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2438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Using combination of EWMA and </a:t>
            </a:r>
            <a:r>
              <a:rPr lang="en-IN" dirty="0" err="1" smtClean="0"/>
              <a:t>Shewhart</a:t>
            </a:r>
            <a:r>
              <a:rPr lang="en-IN" dirty="0" smtClean="0"/>
              <a:t> chart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19367"/>
            <a:ext cx="10018713" cy="5036024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Like the </a:t>
            </a:r>
            <a:r>
              <a:rPr lang="en-IN" dirty="0" err="1"/>
              <a:t>cusum</a:t>
            </a:r>
            <a:r>
              <a:rPr lang="en-IN" dirty="0"/>
              <a:t>, the EWMA performs well against small shifts but does not react to large shifts as quickly as the </a:t>
            </a:r>
            <a:r>
              <a:rPr lang="en-IN" dirty="0" err="1"/>
              <a:t>Shewhart</a:t>
            </a:r>
            <a:r>
              <a:rPr lang="en-IN" dirty="0"/>
              <a:t> chart. </a:t>
            </a:r>
            <a:endParaRPr lang="en-IN" dirty="0" smtClean="0"/>
          </a:p>
          <a:p>
            <a:r>
              <a:rPr lang="en-IN" dirty="0" smtClean="0"/>
              <a:t>A </a:t>
            </a:r>
            <a:r>
              <a:rPr lang="en-IN" dirty="0"/>
              <a:t>good way to further improve the sensitivity of the procedure to large shifts without sacrificing the ability to detect small shifts quickly is to combine a </a:t>
            </a:r>
            <a:r>
              <a:rPr lang="en-IN" dirty="0" err="1"/>
              <a:t>Shewhart</a:t>
            </a:r>
            <a:r>
              <a:rPr lang="en-IN" dirty="0"/>
              <a:t> chart with the EWMA. </a:t>
            </a:r>
            <a:endParaRPr lang="en-IN" dirty="0" smtClean="0"/>
          </a:p>
          <a:p>
            <a:r>
              <a:rPr lang="en-IN" dirty="0" smtClean="0"/>
              <a:t>These </a:t>
            </a:r>
            <a:r>
              <a:rPr lang="en-IN" dirty="0"/>
              <a:t>combined </a:t>
            </a:r>
            <a:r>
              <a:rPr lang="en-IN" dirty="0" err="1"/>
              <a:t>Shewhart</a:t>
            </a:r>
            <a:r>
              <a:rPr lang="en-IN" dirty="0"/>
              <a:t>-EWMA control procedures are effective against both large and small shifts. When using such schemes, </a:t>
            </a:r>
            <a:r>
              <a:rPr lang="en-IN" dirty="0" smtClean="0"/>
              <a:t>it is helpful </a:t>
            </a:r>
            <a:r>
              <a:rPr lang="en-IN" dirty="0"/>
              <a:t>to use slightly wider than usual limits on the </a:t>
            </a:r>
            <a:r>
              <a:rPr lang="en-IN" dirty="0" err="1"/>
              <a:t>Shewhart</a:t>
            </a:r>
            <a:r>
              <a:rPr lang="en-IN" dirty="0"/>
              <a:t> chart (say, 3.25-sigma, or even 3.5-sigma).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is also possible to plot both x</a:t>
            </a:r>
            <a:r>
              <a:rPr lang="en-IN" baseline="-25000" dirty="0"/>
              <a:t>i</a:t>
            </a:r>
            <a:r>
              <a:rPr lang="en-IN" dirty="0"/>
              <a:t> (or ) and the EWMA statistic </a:t>
            </a:r>
            <a:r>
              <a:rPr lang="en-IN" dirty="0" err="1"/>
              <a:t>z</a:t>
            </a:r>
            <a:r>
              <a:rPr lang="en-IN" baseline="-25000" dirty="0" err="1"/>
              <a:t>i</a:t>
            </a:r>
            <a:r>
              <a:rPr lang="en-IN" dirty="0"/>
              <a:t> on the same control chart along with both the </a:t>
            </a:r>
            <a:r>
              <a:rPr lang="en-IN" dirty="0" err="1"/>
              <a:t>Shewhart</a:t>
            </a:r>
            <a:r>
              <a:rPr lang="en-IN" dirty="0"/>
              <a:t> and EWMA limits. This produces one chart for the combined control procedure that operators quickly become adept at interpreting. </a:t>
            </a:r>
            <a:endParaRPr lang="en-IN" dirty="0" smtClean="0"/>
          </a:p>
          <a:p>
            <a:r>
              <a:rPr lang="en-IN" dirty="0" smtClean="0"/>
              <a:t>When </a:t>
            </a:r>
            <a:r>
              <a:rPr lang="en-IN" dirty="0"/>
              <a:t>the plots are computer generated, different </a:t>
            </a:r>
            <a:r>
              <a:rPr lang="en-IN" dirty="0" smtClean="0"/>
              <a:t>colours </a:t>
            </a:r>
            <a:r>
              <a:rPr lang="en-IN" dirty="0"/>
              <a:t>or plotting symbols can be used for the two sets of control limits and statistics.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27145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83191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Extension of EWMA- Fast initial response feature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68991"/>
            <a:ext cx="10018713" cy="5889010"/>
          </a:xfrm>
        </p:spPr>
        <p:txBody>
          <a:bodyPr>
            <a:normAutofit/>
          </a:bodyPr>
          <a:lstStyle/>
          <a:p>
            <a:r>
              <a:rPr lang="en-IN" dirty="0"/>
              <a:t>It is possible to add the fast initial response (FIR) or </a:t>
            </a:r>
            <a:r>
              <a:rPr lang="en-IN" dirty="0" err="1"/>
              <a:t>headstart</a:t>
            </a:r>
            <a:r>
              <a:rPr lang="en-IN" dirty="0"/>
              <a:t> feature to the EWMA. </a:t>
            </a:r>
            <a:endParaRPr lang="en-IN" dirty="0" smtClean="0"/>
          </a:p>
          <a:p>
            <a:r>
              <a:rPr lang="en-IN" dirty="0" smtClean="0"/>
              <a:t>As </a:t>
            </a:r>
            <a:r>
              <a:rPr lang="en-IN" dirty="0"/>
              <a:t>with the </a:t>
            </a:r>
            <a:r>
              <a:rPr lang="en-IN" dirty="0" err="1"/>
              <a:t>cusum</a:t>
            </a:r>
            <a:r>
              <a:rPr lang="en-IN" dirty="0"/>
              <a:t>, the advantage of the procedure would be to more quickly detect a process that is off target at start-up</a:t>
            </a:r>
            <a:r>
              <a:rPr lang="en-IN" dirty="0" smtClean="0"/>
              <a:t>.</a:t>
            </a:r>
          </a:p>
          <a:p>
            <a:r>
              <a:rPr lang="en-IN" dirty="0" smtClean="0"/>
              <a:t>Two approaches are suggested:</a:t>
            </a:r>
          </a:p>
          <a:p>
            <a:pPr lvl="1"/>
            <a:r>
              <a:rPr lang="en-IN" dirty="0" smtClean="0"/>
              <a:t>Set </a:t>
            </a:r>
            <a:r>
              <a:rPr lang="en-IN" dirty="0"/>
              <a:t>up two one-sided EWMA charts and start them off at values midway between the target and the control </a:t>
            </a:r>
            <a:r>
              <a:rPr lang="en-IN" dirty="0" smtClean="0"/>
              <a:t>limit</a:t>
            </a:r>
          </a:p>
          <a:p>
            <a:pPr lvl="1"/>
            <a:r>
              <a:rPr lang="en-IN" dirty="0"/>
              <a:t> </a:t>
            </a:r>
            <a:r>
              <a:rPr lang="en-IN" dirty="0" smtClean="0"/>
              <a:t>Use </a:t>
            </a:r>
            <a:r>
              <a:rPr lang="en-IN" dirty="0"/>
              <a:t>a single control chart </a:t>
            </a:r>
            <a:r>
              <a:rPr lang="en-IN" dirty="0" smtClean="0"/>
              <a:t>but narrow </a:t>
            </a:r>
            <a:r>
              <a:rPr lang="en-IN" dirty="0"/>
              <a:t>the time-varying limits even further for the first few sample points an exponentially decreasing adjustment to further narrow the limits, so that the control limits are located a </a:t>
            </a:r>
            <a:r>
              <a:rPr lang="en-IN" dirty="0" smtClean="0"/>
              <a:t>distance of</a:t>
            </a:r>
            <a:endParaRPr lang="en-IN" dirty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around the target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3014" y="5414606"/>
            <a:ext cx="440055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4253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Continued….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51631"/>
            <a:ext cx="10018713" cy="4749420"/>
          </a:xfrm>
        </p:spPr>
        <p:txBody>
          <a:bodyPr/>
          <a:lstStyle/>
          <a:p>
            <a:r>
              <a:rPr lang="en-IN" dirty="0" smtClean="0"/>
              <a:t>In the second method f and a are to be chosen</a:t>
            </a:r>
          </a:p>
          <a:p>
            <a:r>
              <a:rPr lang="en-IN" dirty="0" smtClean="0"/>
              <a:t>One thumb rule </a:t>
            </a:r>
            <a:r>
              <a:rPr lang="en-IN" dirty="0"/>
              <a:t>is : a=[−2/log(1 − f) − 1]/</a:t>
            </a:r>
            <a:r>
              <a:rPr lang="en-IN" dirty="0" smtClean="0"/>
              <a:t>19.</a:t>
            </a:r>
          </a:p>
          <a:p>
            <a:pPr lvl="1"/>
            <a:r>
              <a:rPr lang="en-IN" dirty="0" smtClean="0"/>
              <a:t>For </a:t>
            </a:r>
            <a:r>
              <a:rPr lang="en-IN" dirty="0"/>
              <a:t>example, if f = 0.5, then a = 0.3. The choice of f = 0.5 is attractive because it mimics the 50% </a:t>
            </a:r>
            <a:r>
              <a:rPr lang="en-IN" dirty="0" err="1"/>
              <a:t>headstart</a:t>
            </a:r>
            <a:r>
              <a:rPr lang="en-IN" dirty="0"/>
              <a:t> often used with </a:t>
            </a:r>
            <a:r>
              <a:rPr lang="en-IN" dirty="0" err="1"/>
              <a:t>cusums</a:t>
            </a:r>
            <a:r>
              <a:rPr lang="en-IN" dirty="0" smtClean="0"/>
              <a:t>.</a:t>
            </a:r>
          </a:p>
          <a:p>
            <a:r>
              <a:rPr lang="en-IN" dirty="0"/>
              <a:t>Both of these procedures perform very well in reducing the ARL to detect an off-target process at start-up. The </a:t>
            </a:r>
            <a:r>
              <a:rPr lang="en-IN" dirty="0" smtClean="0"/>
              <a:t>second </a:t>
            </a:r>
            <a:r>
              <a:rPr lang="en-IN" dirty="0"/>
              <a:t>procedure is easier to implement in practice. </a:t>
            </a:r>
          </a:p>
        </p:txBody>
      </p:sp>
    </p:spTree>
    <p:extLst>
      <p:ext uri="{BB962C8B-B14F-4D97-AF65-F5344CB8AC3E}">
        <p14:creationId xmlns:p14="http://schemas.microsoft.com/office/powerpoint/2010/main" xmlns="" val="406680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Monitoring Variability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 Let x</a:t>
            </a:r>
            <a:r>
              <a:rPr lang="en-IN" baseline="-25000" dirty="0"/>
              <a:t>i</a:t>
            </a:r>
            <a:r>
              <a:rPr lang="en-IN" dirty="0"/>
              <a:t> be normally distributed with mean </a:t>
            </a:r>
            <a:r>
              <a:rPr lang="el-GR" dirty="0"/>
              <a:t>μ</a:t>
            </a:r>
            <a:r>
              <a:rPr lang="en-IN" dirty="0" smtClean="0"/>
              <a:t> </a:t>
            </a:r>
            <a:r>
              <a:rPr lang="en-IN" dirty="0"/>
              <a:t>and standard deviation </a:t>
            </a:r>
            <a:r>
              <a:rPr lang="el-GR"/>
              <a:t>σ</a:t>
            </a:r>
            <a:r>
              <a:rPr lang="en-IN" smtClean="0"/>
              <a:t>. </a:t>
            </a:r>
            <a:r>
              <a:rPr lang="en-IN" dirty="0"/>
              <a:t>The exponentially weighted mean square error (EWMS) is defined </a:t>
            </a:r>
            <a:r>
              <a:rPr lang="en-IN" dirty="0" smtClean="0"/>
              <a:t>as:</a:t>
            </a:r>
          </a:p>
          <a:p>
            <a:endParaRPr lang="en-IN" dirty="0" smtClean="0"/>
          </a:p>
          <a:p>
            <a:r>
              <a:rPr lang="en-IN" dirty="0" smtClean="0"/>
              <a:t>If s0 </a:t>
            </a:r>
            <a:r>
              <a:rPr lang="en-IN" dirty="0"/>
              <a:t>represents the in-control or target value of the process standard deviation, we could plot on an exponentially weighted root mean square (EWRMS) control chart with control limits given </a:t>
            </a:r>
            <a:r>
              <a:rPr lang="en-IN" dirty="0" smtClean="0"/>
              <a:t>by:</a:t>
            </a:r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6686" y="3332754"/>
            <a:ext cx="2371725" cy="438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66088" y="5103907"/>
            <a:ext cx="2495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6895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Continued….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15152"/>
            <a:ext cx="10018713" cy="4844955"/>
          </a:xfrm>
        </p:spPr>
        <p:txBody>
          <a:bodyPr/>
          <a:lstStyle/>
          <a:p>
            <a:r>
              <a:rPr lang="en-IN" dirty="0"/>
              <a:t>EWMS statistic can be sensitive to shifts in both the process mean and the standard deviation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They suggest replacing min equation (9.27) </a:t>
            </a:r>
            <a:r>
              <a:rPr lang="en-IN" dirty="0" smtClean="0"/>
              <a:t>(the equation of steady state EWMS:                                     )with </a:t>
            </a:r>
            <a:r>
              <a:rPr lang="en-IN" dirty="0"/>
              <a:t>an estimate at each point in time. </a:t>
            </a:r>
            <a:endParaRPr lang="en-IN" dirty="0" smtClean="0"/>
          </a:p>
          <a:p>
            <a:r>
              <a:rPr lang="en-IN" dirty="0" smtClean="0"/>
              <a:t>A </a:t>
            </a:r>
            <a:r>
              <a:rPr lang="en-IN" dirty="0"/>
              <a:t>logical estimate of </a:t>
            </a:r>
            <a:r>
              <a:rPr lang="el-GR" dirty="0"/>
              <a:t>μ</a:t>
            </a:r>
            <a:r>
              <a:rPr lang="en-IN" dirty="0" smtClean="0"/>
              <a:t> </a:t>
            </a:r>
            <a:r>
              <a:rPr lang="en-IN" dirty="0"/>
              <a:t>turns out to be the ordinary EWMA </a:t>
            </a:r>
            <a:r>
              <a:rPr lang="en-IN" dirty="0" err="1"/>
              <a:t>z</a:t>
            </a:r>
            <a:r>
              <a:rPr lang="en-IN" baseline="-25000" dirty="0" err="1"/>
              <a:t>i</a:t>
            </a:r>
            <a:r>
              <a:rPr lang="en-IN" dirty="0"/>
              <a:t>. They derive control limits for the resulting exponentially weighted moving variance (EWMV) </a:t>
            </a:r>
            <a:r>
              <a:rPr lang="en-IN" dirty="0" smtClean="0"/>
              <a:t>: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2233" y="4069875"/>
            <a:ext cx="2000250" cy="4793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8962" y="5385605"/>
            <a:ext cx="20002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280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EWMA Control </a:t>
            </a:r>
            <a:r>
              <a:rPr lang="en-US" dirty="0"/>
              <a:t>C</a:t>
            </a:r>
            <a:r>
              <a:rPr lang="en-US" dirty="0" smtClean="0"/>
              <a:t>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exponentially weighted moving average (EWMA) control chart is also a good </a:t>
            </a:r>
            <a:r>
              <a:rPr lang="en-US" dirty="0" smtClean="0"/>
              <a:t>alternative to </a:t>
            </a:r>
            <a:r>
              <a:rPr lang="en-US" dirty="0"/>
              <a:t>the </a:t>
            </a:r>
            <a:r>
              <a:rPr lang="en-US" dirty="0" err="1"/>
              <a:t>Shewhart</a:t>
            </a:r>
            <a:r>
              <a:rPr lang="en-US" dirty="0"/>
              <a:t> control chart when we are interested in detecting small shifts. </a:t>
            </a:r>
            <a:endParaRPr lang="en-US" dirty="0" smtClean="0"/>
          </a:p>
          <a:p>
            <a:r>
              <a:rPr lang="en-US" dirty="0" smtClean="0"/>
              <a:t>The performance of </a:t>
            </a:r>
            <a:r>
              <a:rPr lang="en-US" dirty="0"/>
              <a:t>the EWMA control chart is approximately equivalent to that of the cumulative </a:t>
            </a:r>
            <a:r>
              <a:rPr lang="en-US" dirty="0" smtClean="0"/>
              <a:t>sum control </a:t>
            </a:r>
            <a:r>
              <a:rPr lang="en-US" dirty="0"/>
              <a:t>chart, and in some ways it is easier to set up and operate. As with the </a:t>
            </a:r>
            <a:r>
              <a:rPr lang="en-US" dirty="0" err="1"/>
              <a:t>cusum</a:t>
            </a:r>
            <a:r>
              <a:rPr lang="en-US" dirty="0"/>
              <a:t>, the</a:t>
            </a:r>
          </a:p>
          <a:p>
            <a:r>
              <a:rPr lang="en-US" dirty="0"/>
              <a:t>EWMA is typically used with individual observations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908396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10737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EWMA for Poisson Data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46413"/>
            <a:ext cx="10018713" cy="5711588"/>
          </a:xfrm>
        </p:spPr>
        <p:txBody>
          <a:bodyPr>
            <a:normAutofit/>
          </a:bodyPr>
          <a:lstStyle/>
          <a:p>
            <a:r>
              <a:rPr lang="en-IN" dirty="0"/>
              <a:t> If x</a:t>
            </a:r>
            <a:r>
              <a:rPr lang="en-IN" baseline="-25000" dirty="0"/>
              <a:t>i</a:t>
            </a:r>
            <a:r>
              <a:rPr lang="en-IN" dirty="0"/>
              <a:t> is a count, then the basic EWMA recursion remains unchanged</a:t>
            </a:r>
            <a:r>
              <a:rPr lang="en-IN" dirty="0" smtClean="0"/>
              <a:t>:</a:t>
            </a:r>
          </a:p>
          <a:p>
            <a:endParaRPr lang="en-IN" dirty="0" smtClean="0"/>
          </a:p>
          <a:p>
            <a:pPr lvl="1"/>
            <a:r>
              <a:rPr lang="en-IN" dirty="0"/>
              <a:t>with z</a:t>
            </a:r>
            <a:r>
              <a:rPr lang="en-IN" baseline="-25000" dirty="0"/>
              <a:t>0</a:t>
            </a:r>
            <a:r>
              <a:rPr lang="en-IN" dirty="0"/>
              <a:t> </a:t>
            </a:r>
            <a:r>
              <a:rPr lang="en-IN" dirty="0" smtClean="0"/>
              <a:t>=</a:t>
            </a:r>
            <a:r>
              <a:rPr lang="el-GR" dirty="0"/>
              <a:t> </a:t>
            </a:r>
            <a:r>
              <a:rPr lang="el-GR" dirty="0" smtClean="0"/>
              <a:t>μ</a:t>
            </a:r>
            <a:r>
              <a:rPr lang="en-IN" baseline="-25000" dirty="0" smtClean="0"/>
              <a:t>0</a:t>
            </a:r>
            <a:r>
              <a:rPr lang="en-IN" dirty="0" smtClean="0"/>
              <a:t> </a:t>
            </a:r>
            <a:r>
              <a:rPr lang="en-IN" dirty="0"/>
              <a:t>the in-control or target count </a:t>
            </a:r>
            <a:r>
              <a:rPr lang="en-IN" dirty="0" smtClean="0"/>
              <a:t>rate</a:t>
            </a:r>
          </a:p>
          <a:p>
            <a:r>
              <a:rPr lang="en-IN" dirty="0" smtClean="0"/>
              <a:t>The parameters for the control chart are: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Here A</a:t>
            </a:r>
            <a:r>
              <a:rPr lang="en-IN" baseline="-25000" dirty="0" smtClean="0"/>
              <a:t>U</a:t>
            </a:r>
            <a:r>
              <a:rPr lang="en-IN" dirty="0" smtClean="0"/>
              <a:t> and A</a:t>
            </a:r>
            <a:r>
              <a:rPr lang="en-IN" baseline="-25000" dirty="0" smtClean="0"/>
              <a:t>L</a:t>
            </a:r>
            <a:r>
              <a:rPr lang="en-IN" dirty="0" smtClean="0"/>
              <a:t> are upper and lower control limit factors. In many applications, they A</a:t>
            </a:r>
            <a:r>
              <a:rPr lang="en-IN" baseline="-25000" dirty="0" smtClean="0"/>
              <a:t>L</a:t>
            </a:r>
            <a:r>
              <a:rPr lang="en-IN" dirty="0" smtClean="0"/>
              <a:t>=A</a:t>
            </a:r>
            <a:r>
              <a:rPr lang="en-IN" baseline="-25000" dirty="0" smtClean="0"/>
              <a:t>U</a:t>
            </a:r>
            <a:r>
              <a:rPr lang="en-IN" dirty="0" smtClean="0"/>
              <a:t>=A</a:t>
            </a:r>
          </a:p>
          <a:p>
            <a:r>
              <a:rPr lang="en-IN" dirty="0" smtClean="0"/>
              <a:t>There exists charts which show values</a:t>
            </a:r>
            <a:r>
              <a:rPr lang="en-US" dirty="0" smtClean="0"/>
              <a:t> </a:t>
            </a:r>
            <a:r>
              <a:rPr lang="en-US" dirty="0"/>
              <a:t>λ </a:t>
            </a:r>
            <a:r>
              <a:rPr lang="en-IN" dirty="0" smtClean="0"/>
              <a:t>and A for a particular chosen value of </a:t>
            </a:r>
            <a:r>
              <a:rPr lang="el-GR" dirty="0"/>
              <a:t>μ</a:t>
            </a:r>
            <a:r>
              <a:rPr lang="en-IN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9014" y="1973773"/>
            <a:ext cx="1892632" cy="4094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784" y="3391469"/>
            <a:ext cx="34480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6224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32012"/>
            <a:ext cx="10018713" cy="914401"/>
          </a:xfrm>
        </p:spPr>
        <p:txBody>
          <a:bodyPr>
            <a:normAutofit/>
          </a:bodyPr>
          <a:lstStyle/>
          <a:p>
            <a:r>
              <a:rPr lang="en-IN" dirty="0" smtClean="0"/>
              <a:t>The EWMA as a predictor of Process Level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023582"/>
            <a:ext cx="10018713" cy="5691117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From </a:t>
            </a:r>
            <a:r>
              <a:rPr lang="en-IN" dirty="0"/>
              <a:t>an SPC viewpoint, the EWMA is roughly equivalent to the </a:t>
            </a:r>
            <a:r>
              <a:rPr lang="en-IN" dirty="0" err="1"/>
              <a:t>cusum</a:t>
            </a:r>
            <a:r>
              <a:rPr lang="en-IN" dirty="0"/>
              <a:t> in its ability to monitor a process and detect the presence of assignable causes that result in a process shift. </a:t>
            </a:r>
            <a:endParaRPr lang="en-IN" dirty="0" smtClean="0"/>
          </a:p>
          <a:p>
            <a:r>
              <a:rPr lang="en-IN" dirty="0" smtClean="0"/>
              <a:t>However</a:t>
            </a:r>
            <a:r>
              <a:rPr lang="en-IN" dirty="0"/>
              <a:t>, the EWMA provides a forecast of where the process mean will be at the next time period. That is, </a:t>
            </a:r>
            <a:r>
              <a:rPr lang="en-IN" dirty="0" err="1"/>
              <a:t>z</a:t>
            </a:r>
            <a:r>
              <a:rPr lang="en-IN" baseline="-25000" dirty="0" err="1"/>
              <a:t>i</a:t>
            </a:r>
            <a:r>
              <a:rPr lang="en-IN" dirty="0"/>
              <a:t> is actually a forecast of the value of the process mean </a:t>
            </a:r>
            <a:r>
              <a:rPr lang="el-GR" dirty="0"/>
              <a:t>μ</a:t>
            </a:r>
            <a:r>
              <a:rPr lang="en-IN" dirty="0" smtClean="0"/>
              <a:t> </a:t>
            </a:r>
            <a:r>
              <a:rPr lang="en-IN" dirty="0"/>
              <a:t>at time </a:t>
            </a:r>
            <a:r>
              <a:rPr lang="en-IN" dirty="0" err="1"/>
              <a:t>i</a:t>
            </a:r>
            <a:r>
              <a:rPr lang="en-IN" dirty="0"/>
              <a:t> + </a:t>
            </a:r>
            <a:r>
              <a:rPr lang="en-IN" dirty="0" smtClean="0"/>
              <a:t>1</a:t>
            </a:r>
          </a:p>
          <a:p>
            <a:r>
              <a:rPr lang="en-IN" dirty="0"/>
              <a:t>In computer-integrated manufacturing where sensors are used to measure every unit manufactured, a forecast of the process mean based on previous </a:t>
            </a:r>
            <a:r>
              <a:rPr lang="en-IN" dirty="0" err="1"/>
              <a:t>behavior</a:t>
            </a:r>
            <a:r>
              <a:rPr lang="en-IN" dirty="0"/>
              <a:t> would be very useful. If the forecast of the mean is different from target by a critical amount, then either the operator or some electromechanical control system can make the necessary process adjustment. </a:t>
            </a:r>
            <a:endParaRPr lang="en-IN" dirty="0" smtClean="0"/>
          </a:p>
          <a:p>
            <a:r>
              <a:rPr lang="en-IN" dirty="0" smtClean="0"/>
              <a:t>If </a:t>
            </a:r>
            <a:r>
              <a:rPr lang="en-IN" dirty="0"/>
              <a:t>the operator makes the adjustment</a:t>
            </a:r>
            <a:r>
              <a:rPr lang="en-IN" dirty="0" smtClean="0"/>
              <a:t>, then </a:t>
            </a:r>
            <a:r>
              <a:rPr lang="en-IN" dirty="0"/>
              <a:t>he or she must exercise caution and not make adjustments too frequently because this will actually cause process variability to increase.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control limits on the EWMA chart can be used to signal when an adjustment is necessary, and the difference between the target and the forecast of the mean </a:t>
            </a:r>
            <a:r>
              <a:rPr lang="el-GR" dirty="0" smtClean="0"/>
              <a:t>μ</a:t>
            </a:r>
            <a:r>
              <a:rPr lang="en-IN" baseline="-25000" dirty="0" smtClean="0"/>
              <a:t>i+1</a:t>
            </a:r>
            <a:r>
              <a:rPr lang="en-IN" dirty="0" smtClean="0"/>
              <a:t> </a:t>
            </a:r>
            <a:r>
              <a:rPr lang="en-IN" dirty="0"/>
              <a:t>can be used to determine how much adjustment is necessary..</a:t>
            </a:r>
          </a:p>
        </p:txBody>
      </p:sp>
    </p:spTree>
    <p:extLst>
      <p:ext uri="{BB962C8B-B14F-4D97-AF65-F5344CB8AC3E}">
        <p14:creationId xmlns:p14="http://schemas.microsoft.com/office/powerpoint/2010/main" xmlns="" val="760563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19919"/>
          </a:xfrm>
        </p:spPr>
        <p:txBody>
          <a:bodyPr/>
          <a:lstStyle/>
          <a:p>
            <a:r>
              <a:rPr lang="en-IN" dirty="0" smtClean="0"/>
              <a:t>Continued….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42448"/>
            <a:ext cx="10018713" cy="5015551"/>
          </a:xfrm>
        </p:spPr>
        <p:txBody>
          <a:bodyPr>
            <a:normAutofit lnSpcReduction="10000"/>
          </a:bodyPr>
          <a:lstStyle/>
          <a:p>
            <a:r>
              <a:rPr lang="en-IN" dirty="0"/>
              <a:t>The EWMA can be modified to enhance its ability to forecast the mean. Suppose that the process mean trends or drifts steadily away from the target. </a:t>
            </a:r>
            <a:endParaRPr lang="en-IN" dirty="0" smtClean="0"/>
          </a:p>
          <a:p>
            <a:r>
              <a:rPr lang="en-IN" dirty="0" smtClean="0"/>
              <a:t>The usual EWMA equation can be written as: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If </a:t>
            </a:r>
            <a:r>
              <a:rPr lang="en-IN" dirty="0"/>
              <a:t>we view z</a:t>
            </a:r>
            <a:r>
              <a:rPr lang="en-IN" baseline="-25000" dirty="0"/>
              <a:t>i−1</a:t>
            </a:r>
            <a:r>
              <a:rPr lang="en-IN" dirty="0"/>
              <a:t> as a forecast of the process mean in period </a:t>
            </a:r>
            <a:r>
              <a:rPr lang="en-IN" dirty="0" err="1"/>
              <a:t>i</a:t>
            </a:r>
            <a:r>
              <a:rPr lang="en-IN" dirty="0"/>
              <a:t>, we can think of x</a:t>
            </a:r>
            <a:r>
              <a:rPr lang="en-IN" baseline="-25000" dirty="0"/>
              <a:t>i</a:t>
            </a:r>
            <a:r>
              <a:rPr lang="en-IN" dirty="0"/>
              <a:t> − z</a:t>
            </a:r>
            <a:r>
              <a:rPr lang="en-IN" baseline="-25000" dirty="0"/>
              <a:t>i−1</a:t>
            </a:r>
            <a:r>
              <a:rPr lang="en-IN" dirty="0"/>
              <a:t> as the forecast error </a:t>
            </a:r>
            <a:r>
              <a:rPr lang="en-IN" dirty="0" err="1"/>
              <a:t>e</a:t>
            </a:r>
            <a:r>
              <a:rPr lang="en-IN" baseline="-25000" dirty="0" err="1"/>
              <a:t>i</a:t>
            </a:r>
            <a:r>
              <a:rPr lang="en-IN" dirty="0"/>
              <a:t> for period </a:t>
            </a:r>
            <a:r>
              <a:rPr lang="en-IN" dirty="0" err="1" smtClean="0"/>
              <a:t>i</a:t>
            </a:r>
            <a:r>
              <a:rPr lang="en-IN" dirty="0" smtClean="0"/>
              <a:t>. So:</a:t>
            </a:r>
          </a:p>
          <a:p>
            <a:endParaRPr lang="en-IN" dirty="0" smtClean="0"/>
          </a:p>
          <a:p>
            <a:r>
              <a:rPr lang="en-IN" dirty="0"/>
              <a:t>Thus, the EWMA for period </a:t>
            </a:r>
            <a:r>
              <a:rPr lang="en-IN" dirty="0" err="1"/>
              <a:t>i</a:t>
            </a:r>
            <a:r>
              <a:rPr lang="en-IN" dirty="0"/>
              <a:t> is equal to the EWMA for period </a:t>
            </a:r>
            <a:r>
              <a:rPr lang="en-IN" dirty="0" err="1"/>
              <a:t>i</a:t>
            </a:r>
            <a:r>
              <a:rPr lang="en-IN" dirty="0"/>
              <a:t> − 1 plus a fraction </a:t>
            </a:r>
            <a:r>
              <a:rPr lang="en-US" dirty="0"/>
              <a:t>λ</a:t>
            </a:r>
            <a:r>
              <a:rPr lang="en-IN" dirty="0" smtClean="0"/>
              <a:t> </a:t>
            </a:r>
            <a:r>
              <a:rPr lang="en-IN" dirty="0"/>
              <a:t>of the forecast error for the mean in period </a:t>
            </a:r>
            <a:r>
              <a:rPr lang="en-IN" dirty="0" err="1"/>
              <a:t>i</a:t>
            </a:r>
            <a:r>
              <a:rPr lang="en-IN" dirty="0"/>
              <a:t>. Now add a second term to this last equation to give</a:t>
            </a:r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7241" y="3008335"/>
            <a:ext cx="1876425" cy="704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9435" y="4350223"/>
            <a:ext cx="1162050" cy="333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38326" y="6072756"/>
            <a:ext cx="20193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5362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8344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Continued…..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269243"/>
            <a:ext cx="10018713" cy="5418160"/>
          </a:xfrm>
        </p:spPr>
        <p:txBody>
          <a:bodyPr>
            <a:normAutofit/>
          </a:bodyPr>
          <a:lstStyle/>
          <a:p>
            <a:r>
              <a:rPr lang="en-IN" dirty="0"/>
              <a:t>where </a:t>
            </a:r>
            <a:r>
              <a:rPr lang="en-US" dirty="0" smtClean="0"/>
              <a:t>λ</a:t>
            </a:r>
            <a:r>
              <a:rPr lang="en-IN" dirty="0" smtClean="0"/>
              <a:t>1 </a:t>
            </a:r>
            <a:r>
              <a:rPr lang="en-IN" dirty="0"/>
              <a:t>and </a:t>
            </a:r>
            <a:r>
              <a:rPr lang="en-US" dirty="0"/>
              <a:t>λ </a:t>
            </a:r>
            <a:r>
              <a:rPr lang="en-IN" dirty="0" smtClean="0"/>
              <a:t>2 </a:t>
            </a:r>
            <a:r>
              <a:rPr lang="en-IN" dirty="0"/>
              <a:t>are constants that weight the error at time </a:t>
            </a:r>
            <a:r>
              <a:rPr lang="en-IN" dirty="0" err="1"/>
              <a:t>i</a:t>
            </a:r>
            <a:r>
              <a:rPr lang="en-IN" dirty="0"/>
              <a:t> and the sum of the errors accumulated to time </a:t>
            </a:r>
            <a:r>
              <a:rPr lang="en-IN" dirty="0" err="1"/>
              <a:t>i</a:t>
            </a:r>
            <a:r>
              <a:rPr lang="en-IN" dirty="0"/>
              <a:t>. If we let ∇</a:t>
            </a:r>
            <a:r>
              <a:rPr lang="en-IN" dirty="0" err="1"/>
              <a:t>e</a:t>
            </a:r>
            <a:r>
              <a:rPr lang="en-IN" baseline="-25000" dirty="0" err="1"/>
              <a:t>i</a:t>
            </a:r>
            <a:r>
              <a:rPr lang="en-IN" dirty="0"/>
              <a:t> = </a:t>
            </a:r>
            <a:r>
              <a:rPr lang="en-IN" dirty="0" err="1"/>
              <a:t>e</a:t>
            </a:r>
            <a:r>
              <a:rPr lang="en-IN" baseline="-25000" dirty="0" err="1"/>
              <a:t>i</a:t>
            </a:r>
            <a:r>
              <a:rPr lang="en-IN" dirty="0"/>
              <a:t> − </a:t>
            </a:r>
            <a:r>
              <a:rPr lang="en-IN" baseline="-25000" dirty="0"/>
              <a:t>ei−1</a:t>
            </a:r>
            <a:r>
              <a:rPr lang="en-IN" dirty="0"/>
              <a:t> be the first difference of the errors, then we can arrive at a final modification of the </a:t>
            </a:r>
            <a:r>
              <a:rPr lang="en-IN" dirty="0" smtClean="0"/>
              <a:t>EWMA:</a:t>
            </a:r>
          </a:p>
          <a:p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EWMA in period </a:t>
            </a:r>
            <a:r>
              <a:rPr lang="en-IN" dirty="0" err="1"/>
              <a:t>i</a:t>
            </a:r>
            <a:r>
              <a:rPr lang="en-IN" dirty="0"/>
              <a:t> (which is the forecast of the process mean in period </a:t>
            </a:r>
            <a:r>
              <a:rPr lang="en-IN" dirty="0" err="1"/>
              <a:t>i</a:t>
            </a:r>
            <a:r>
              <a:rPr lang="en-IN" dirty="0"/>
              <a:t> + 1) equals the current estimate of the mean (z</a:t>
            </a:r>
            <a:r>
              <a:rPr lang="en-IN" baseline="-25000" dirty="0"/>
              <a:t>i−1</a:t>
            </a:r>
            <a:r>
              <a:rPr lang="en-IN" dirty="0"/>
              <a:t> estimates </a:t>
            </a:r>
            <a:r>
              <a:rPr lang="el-GR" dirty="0" smtClean="0"/>
              <a:t>μ</a:t>
            </a:r>
            <a:r>
              <a:rPr lang="en-IN" baseline="-25000" dirty="0" err="1" smtClean="0"/>
              <a:t>i</a:t>
            </a:r>
            <a:r>
              <a:rPr lang="en-IN" dirty="0"/>
              <a:t>), plus a term proportional to the error, plus a term related to the sum of the errors, plus a term related to the first difference of the errors. These three terms can be thought of as proportional, integral, and differential adjustments. </a:t>
            </a:r>
            <a:endParaRPr lang="en-IN" dirty="0" smtClean="0"/>
          </a:p>
          <a:p>
            <a:r>
              <a:rPr lang="en-IN" dirty="0"/>
              <a:t>The parameters </a:t>
            </a:r>
            <a:r>
              <a:rPr lang="en-US" dirty="0" smtClean="0"/>
              <a:t>λ</a:t>
            </a:r>
            <a:r>
              <a:rPr lang="en-IN" dirty="0" smtClean="0"/>
              <a:t>1</a:t>
            </a:r>
            <a:r>
              <a:rPr lang="en-IN" dirty="0"/>
              <a:t>, </a:t>
            </a:r>
            <a:r>
              <a:rPr lang="en-US" dirty="0" smtClean="0"/>
              <a:t>λ</a:t>
            </a:r>
            <a:r>
              <a:rPr lang="en-IN" dirty="0" smtClean="0"/>
              <a:t>2, </a:t>
            </a:r>
            <a:r>
              <a:rPr lang="en-IN" dirty="0"/>
              <a:t>and </a:t>
            </a:r>
            <a:r>
              <a:rPr lang="en-US" dirty="0" smtClean="0"/>
              <a:t>λ</a:t>
            </a:r>
            <a:r>
              <a:rPr lang="en-IN" dirty="0" smtClean="0"/>
              <a:t>3 </a:t>
            </a:r>
            <a:r>
              <a:rPr lang="en-IN" dirty="0"/>
              <a:t>would be chosen to give the best forecasting performance.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6583" y="2666218"/>
            <a:ext cx="27336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8638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96545"/>
          </a:xfrm>
        </p:spPr>
        <p:txBody>
          <a:bodyPr/>
          <a:lstStyle/>
          <a:p>
            <a:r>
              <a:rPr lang="en-IN" dirty="0" smtClean="0"/>
              <a:t>The Moving </a:t>
            </a:r>
            <a:r>
              <a:rPr lang="en-IN" dirty="0"/>
              <a:t>A</a:t>
            </a:r>
            <a:r>
              <a:rPr lang="en-IN" dirty="0" smtClean="0"/>
              <a:t>verage </a:t>
            </a:r>
            <a:r>
              <a:rPr lang="en-IN" dirty="0"/>
              <a:t>C</a:t>
            </a:r>
            <a:r>
              <a:rPr lang="en-IN" dirty="0" smtClean="0"/>
              <a:t>ontrol </a:t>
            </a:r>
            <a:r>
              <a:rPr lang="en-IN" dirty="0"/>
              <a:t>C</a:t>
            </a:r>
            <a:r>
              <a:rPr lang="en-IN" dirty="0" smtClean="0"/>
              <a:t>hart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6858000"/>
          </a:xfrm>
        </p:spPr>
        <p:txBody>
          <a:bodyPr>
            <a:normAutofit/>
          </a:bodyPr>
          <a:lstStyle/>
          <a:p>
            <a:r>
              <a:rPr lang="en-IN" dirty="0"/>
              <a:t>Both the </a:t>
            </a:r>
            <a:r>
              <a:rPr lang="en-IN" dirty="0" err="1"/>
              <a:t>cusum</a:t>
            </a:r>
            <a:r>
              <a:rPr lang="en-IN" dirty="0"/>
              <a:t> and the EWMA are time-weighted control charts. The EWMA chart uses a weighted average as the chart statistic. Occasionally, another type of time-weighted control chart based on a simple, unweighted moving average may be of interest</a:t>
            </a:r>
            <a:r>
              <a:rPr lang="en-IN" dirty="0" smtClean="0"/>
              <a:t>.</a:t>
            </a:r>
          </a:p>
          <a:p>
            <a:r>
              <a:rPr lang="en-IN" dirty="0"/>
              <a:t>let x1, x2, . . . </a:t>
            </a:r>
            <a:r>
              <a:rPr lang="en-IN" dirty="0" smtClean="0"/>
              <a:t>Denote individual </a:t>
            </a:r>
            <a:r>
              <a:rPr lang="en-IN" dirty="0"/>
              <a:t>collected observations. The moving average of span w at time </a:t>
            </a:r>
            <a:r>
              <a:rPr lang="en-IN" dirty="0" err="1"/>
              <a:t>i</a:t>
            </a:r>
            <a:r>
              <a:rPr lang="en-IN" dirty="0"/>
              <a:t> is defined </a:t>
            </a:r>
            <a:r>
              <a:rPr lang="en-IN" dirty="0" smtClean="0"/>
              <a:t>as:</a:t>
            </a:r>
          </a:p>
          <a:p>
            <a:r>
              <a:rPr lang="en-IN" dirty="0" smtClean="0"/>
              <a:t>At </a:t>
            </a:r>
            <a:r>
              <a:rPr lang="en-IN" dirty="0"/>
              <a:t>time period </a:t>
            </a:r>
            <a:r>
              <a:rPr lang="en-IN" dirty="0" err="1"/>
              <a:t>i</a:t>
            </a:r>
            <a:r>
              <a:rPr lang="en-IN" dirty="0"/>
              <a:t>, the oldest observation in the moving average set is dropped and the newest one added to the </a:t>
            </a:r>
            <a:r>
              <a:rPr lang="en-IN" dirty="0" smtClean="0"/>
              <a:t>set.</a:t>
            </a:r>
          </a:p>
          <a:p>
            <a:r>
              <a:rPr lang="en-IN" dirty="0"/>
              <a:t>The variance of the moving average </a:t>
            </a:r>
            <a:r>
              <a:rPr lang="en-IN" dirty="0" err="1"/>
              <a:t>M</a:t>
            </a:r>
            <a:r>
              <a:rPr lang="en-IN" baseline="-25000" dirty="0" err="1"/>
              <a:t>i</a:t>
            </a:r>
            <a:r>
              <a:rPr lang="en-IN" dirty="0"/>
              <a:t> </a:t>
            </a:r>
            <a:r>
              <a:rPr lang="en-IN" dirty="0" smtClean="0"/>
              <a:t>is: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5777" y="3573013"/>
            <a:ext cx="2362200" cy="476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1092" y="5482706"/>
            <a:ext cx="379095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3893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Control Limits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01755"/>
            <a:ext cx="10018713" cy="2197290"/>
          </a:xfrm>
        </p:spPr>
        <p:txBody>
          <a:bodyPr/>
          <a:lstStyle/>
          <a:p>
            <a:r>
              <a:rPr lang="en-IN" dirty="0"/>
              <a:t>Therefore, if </a:t>
            </a:r>
            <a:r>
              <a:rPr lang="el-GR" dirty="0" smtClean="0"/>
              <a:t>μ</a:t>
            </a:r>
            <a:r>
              <a:rPr lang="en-IN" baseline="-25000" dirty="0" smtClean="0"/>
              <a:t>0</a:t>
            </a:r>
            <a:r>
              <a:rPr lang="en-IN" dirty="0" smtClean="0"/>
              <a:t> </a:t>
            </a:r>
            <a:r>
              <a:rPr lang="en-IN" dirty="0"/>
              <a:t>denotes the target value of the mean used as the </a:t>
            </a:r>
            <a:r>
              <a:rPr lang="en-IN" dirty="0" err="1"/>
              <a:t>center</a:t>
            </a:r>
            <a:r>
              <a:rPr lang="en-IN" dirty="0"/>
              <a:t> line of the control chart, then the three-sigma control limits for </a:t>
            </a:r>
            <a:r>
              <a:rPr lang="en-IN" dirty="0" err="1"/>
              <a:t>M</a:t>
            </a:r>
            <a:r>
              <a:rPr lang="en-IN" baseline="-25000" dirty="0" err="1"/>
              <a:t>i</a:t>
            </a:r>
            <a:r>
              <a:rPr lang="en-IN" dirty="0"/>
              <a:t> </a:t>
            </a:r>
            <a:r>
              <a:rPr lang="en-IN" dirty="0" smtClean="0"/>
              <a:t>are: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4830" y="3575145"/>
            <a:ext cx="2838734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0162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88941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An example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4310" y="1900912"/>
            <a:ext cx="6213027" cy="434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644" y="1126802"/>
            <a:ext cx="3703093" cy="529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2998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23899"/>
          </a:xfrm>
        </p:spPr>
        <p:txBody>
          <a:bodyPr/>
          <a:lstStyle/>
          <a:p>
            <a:r>
              <a:rPr lang="en-IN" dirty="0" smtClean="0"/>
              <a:t>Solution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1440" y="2552699"/>
            <a:ext cx="6974006" cy="36570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4810" y="1409699"/>
            <a:ext cx="108299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1874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30958"/>
            <a:ext cx="10018713" cy="741599"/>
          </a:xfrm>
        </p:spPr>
        <p:txBody>
          <a:bodyPr>
            <a:normAutofit/>
          </a:bodyPr>
          <a:lstStyle/>
          <a:p>
            <a:r>
              <a:rPr lang="en-IN" dirty="0" smtClean="0"/>
              <a:t>Continued….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97925" y="952500"/>
            <a:ext cx="5295900" cy="2543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448" y="3495675"/>
            <a:ext cx="106965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8258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25925"/>
            <a:ext cx="10018713" cy="95966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</a:t>
            </a:r>
            <a:r>
              <a:rPr lang="en-US" b="1" dirty="0" err="1" smtClean="0"/>
              <a:t>EWMAControl</a:t>
            </a:r>
            <a:r>
              <a:rPr lang="en-US" b="1" dirty="0" smtClean="0"/>
              <a:t> </a:t>
            </a:r>
            <a:r>
              <a:rPr lang="en-US" b="1" dirty="0"/>
              <a:t>Chart</a:t>
            </a:r>
            <a:br>
              <a:rPr lang="en-US" b="1" dirty="0"/>
            </a:br>
            <a:r>
              <a:rPr lang="en-US" b="1" dirty="0"/>
              <a:t>for Monitoring the Process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38265"/>
            <a:ext cx="10018713" cy="51197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exponentially weighted </a:t>
            </a:r>
            <a:r>
              <a:rPr lang="en-US" dirty="0"/>
              <a:t>moving average is defined </a:t>
            </a:r>
            <a:r>
              <a:rPr lang="en-US" dirty="0" smtClean="0"/>
              <a:t>as: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/>
              <a:t>where 0 &lt; λ</a:t>
            </a:r>
            <a:r>
              <a:rPr lang="en-US" dirty="0" smtClean="0"/>
              <a:t>≤ </a:t>
            </a:r>
            <a:r>
              <a:rPr lang="en-US" dirty="0"/>
              <a:t>1 is a </a:t>
            </a:r>
            <a:r>
              <a:rPr lang="en-US" dirty="0" smtClean="0"/>
              <a:t>constant</a:t>
            </a:r>
          </a:p>
          <a:p>
            <a:r>
              <a:rPr lang="en-US" dirty="0"/>
              <a:t>the starting value (required with the first sample at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= 1) is</a:t>
            </a:r>
          </a:p>
          <a:p>
            <a:r>
              <a:rPr lang="en-US" dirty="0"/>
              <a:t>the process target, so </a:t>
            </a:r>
            <a:r>
              <a:rPr lang="en-US" dirty="0" smtClean="0"/>
              <a:t>that 	z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baseline="-25000" dirty="0" smtClean="0"/>
              <a:t>0</a:t>
            </a:r>
            <a:endParaRPr lang="en-US" baseline="-25000" dirty="0"/>
          </a:p>
          <a:p>
            <a:r>
              <a:rPr lang="en-US" dirty="0"/>
              <a:t>Sometimes the average of preliminary data is used as the starting value of the EWMA, so </a:t>
            </a:r>
            <a:r>
              <a:rPr lang="en-US" dirty="0" smtClean="0"/>
              <a:t>that  z</a:t>
            </a:r>
            <a:r>
              <a:rPr lang="en-US" baseline="-25000" dirty="0" smtClean="0"/>
              <a:t>0</a:t>
            </a:r>
            <a:r>
              <a:rPr lang="en-US" dirty="0" smtClean="0"/>
              <a:t> = x</a:t>
            </a:r>
          </a:p>
          <a:p>
            <a:r>
              <a:rPr lang="en-US" dirty="0"/>
              <a:t>The weights λ</a:t>
            </a:r>
            <a:r>
              <a:rPr lang="en-US" dirty="0" smtClean="0"/>
              <a:t>(1 </a:t>
            </a:r>
            <a:r>
              <a:rPr lang="en-US" dirty="0"/>
              <a:t>− λ</a:t>
            </a:r>
            <a:r>
              <a:rPr lang="en-US" dirty="0" smtClean="0"/>
              <a:t>)</a:t>
            </a:r>
            <a:r>
              <a:rPr lang="en-US" baseline="30000" dirty="0" smtClean="0"/>
              <a:t> </a:t>
            </a:r>
            <a:r>
              <a:rPr lang="en-US" i="1" baseline="30000" dirty="0"/>
              <a:t>j </a:t>
            </a:r>
            <a:r>
              <a:rPr lang="en-US" dirty="0"/>
              <a:t>decrease geometrically with the age of the sample mean. 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weights sum to unity</a:t>
            </a:r>
            <a:endParaRPr lang="en-US" dirty="0" smtClean="0"/>
          </a:p>
          <a:p>
            <a:endParaRPr lang="en-US" baseline="-25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7547" y="1930275"/>
            <a:ext cx="4067175" cy="8763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10553746" y="4508626"/>
            <a:ext cx="274198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713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53085"/>
            <a:ext cx="10018713" cy="4255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properties of EWMA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4716854"/>
          </a:xfrm>
        </p:spPr>
        <p:txBody>
          <a:bodyPr/>
          <a:lstStyle/>
          <a:p>
            <a:r>
              <a:rPr lang="en-US" dirty="0" smtClean="0"/>
              <a:t>Sine the weights decline </a:t>
            </a:r>
            <a:r>
              <a:rPr lang="en-US" dirty="0"/>
              <a:t>geometrically when connected by a smooth curve, the EWMA is sometimes called </a:t>
            </a:r>
            <a:r>
              <a:rPr lang="en-US" dirty="0" smtClean="0"/>
              <a:t>a </a:t>
            </a:r>
            <a:r>
              <a:rPr lang="en-US" b="1" dirty="0" smtClean="0"/>
              <a:t>geometric </a:t>
            </a:r>
            <a:r>
              <a:rPr lang="en-US" b="1" dirty="0"/>
              <a:t>moving average (GMA</a:t>
            </a:r>
            <a:r>
              <a:rPr lang="en-US" b="1" dirty="0" smtClean="0"/>
              <a:t>)</a:t>
            </a:r>
          </a:p>
          <a:p>
            <a:r>
              <a:rPr lang="en-US" dirty="0"/>
              <a:t>Since the EWMA can be viewed as a weighted average of all past and </a:t>
            </a:r>
            <a:r>
              <a:rPr lang="en-US" dirty="0" smtClean="0"/>
              <a:t>current </a:t>
            </a:r>
            <a:r>
              <a:rPr lang="en-US" dirty="0"/>
              <a:t>observations, it is very insensitive to the normality assumption. It is therefore an ideal </a:t>
            </a:r>
            <a:r>
              <a:rPr lang="en-US" dirty="0" smtClean="0"/>
              <a:t>control chart </a:t>
            </a:r>
            <a:r>
              <a:rPr lang="en-US" dirty="0"/>
              <a:t>to use with individual observations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example: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7668" y="3666654"/>
            <a:ext cx="5131995" cy="255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75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centre</a:t>
            </a:r>
            <a:r>
              <a:rPr lang="en-US" dirty="0" smtClean="0"/>
              <a:t> and control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4970352"/>
            <a:ext cx="10018713" cy="820848"/>
          </a:xfrm>
        </p:spPr>
        <p:txBody>
          <a:bodyPr/>
          <a:lstStyle/>
          <a:p>
            <a:r>
              <a:rPr lang="en-US" dirty="0" smtClean="0"/>
              <a:t>We will discuss how to select L and λ shortly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6966" y="1883074"/>
            <a:ext cx="815340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5805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3477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8890" y="1620571"/>
            <a:ext cx="7283795" cy="333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88907" y="1317871"/>
            <a:ext cx="3703093" cy="529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6769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EWMA control calculations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4310" y="2298542"/>
            <a:ext cx="9982200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6674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08231"/>
            <a:ext cx="10018713" cy="5432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2091" y="751438"/>
            <a:ext cx="9963150" cy="11678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03683" y="1919335"/>
            <a:ext cx="5019675" cy="12715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03683" y="3354403"/>
            <a:ext cx="5057775" cy="308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3803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EWMA control chart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79060" y="2531198"/>
            <a:ext cx="6955142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0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201</TotalTime>
  <Words>1800</Words>
  <Application>Microsoft Office PowerPoint</Application>
  <PresentationFormat>Custom</PresentationFormat>
  <Paragraphs>126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Parallax</vt:lpstr>
      <vt:lpstr>Exponentially Weighted Moving Average Control Chart</vt:lpstr>
      <vt:lpstr>EWMA Control Chart</vt:lpstr>
      <vt:lpstr>The EWMAControl Chart for Monitoring the Process Mean</vt:lpstr>
      <vt:lpstr>Some properties of EWMA chart</vt:lpstr>
      <vt:lpstr>The centre and control lines</vt:lpstr>
      <vt:lpstr>An example</vt:lpstr>
      <vt:lpstr>The EWMA control calculations</vt:lpstr>
      <vt:lpstr>Explanation</vt:lpstr>
      <vt:lpstr>The EWMA control chart</vt:lpstr>
      <vt:lpstr>Steady State values of control limits</vt:lpstr>
      <vt:lpstr>Design of the EWMA control chart</vt:lpstr>
      <vt:lpstr>TQM-I</vt:lpstr>
      <vt:lpstr>Inertia Effect</vt:lpstr>
      <vt:lpstr>Signal Resistance</vt:lpstr>
      <vt:lpstr>Using combination of EWMA and Shewhart chart</vt:lpstr>
      <vt:lpstr>Extension of EWMA- Fast initial response feature</vt:lpstr>
      <vt:lpstr>Continued…. </vt:lpstr>
      <vt:lpstr>Monitoring Variability</vt:lpstr>
      <vt:lpstr>Continued….</vt:lpstr>
      <vt:lpstr>EWMA for Poisson Data</vt:lpstr>
      <vt:lpstr>The EWMA as a predictor of Process Level</vt:lpstr>
      <vt:lpstr>Continued….</vt:lpstr>
      <vt:lpstr>Continued…..</vt:lpstr>
      <vt:lpstr>The Moving Average Control Chart</vt:lpstr>
      <vt:lpstr>Control Limits</vt:lpstr>
      <vt:lpstr>An example</vt:lpstr>
      <vt:lpstr>Solution</vt:lpstr>
      <vt:lpstr>Continued….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SHOBHA</cp:lastModifiedBy>
  <cp:revision>39</cp:revision>
  <dcterms:created xsi:type="dcterms:W3CDTF">2017-10-03T04:24:23Z</dcterms:created>
  <dcterms:modified xsi:type="dcterms:W3CDTF">2017-10-04T05:57:08Z</dcterms:modified>
</cp:coreProperties>
</file>