
<file path=[Content_Types].xml><?xml version="1.0" encoding="utf-8"?>
<Types xmlns="http://schemas.openxmlformats.org/package/2006/content-types">
  <Default Extension="xml" ContentType="application/xml"/>
  <Default Extension="bin" ContentType="application/vnd.openxmlformats-officedocument.oleObject"/>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4" r:id="rId1"/>
  </p:sldMasterIdLst>
  <p:notesMasterIdLst>
    <p:notesMasterId r:id="rId60"/>
  </p:notesMasterIdLst>
  <p:handoutMasterIdLst>
    <p:handoutMasterId r:id="rId61"/>
  </p:handoutMasterIdLst>
  <p:sldIdLst>
    <p:sldId id="297" r:id="rId2"/>
    <p:sldId id="329" r:id="rId3"/>
    <p:sldId id="326" r:id="rId4"/>
    <p:sldId id="327" r:id="rId5"/>
    <p:sldId id="328" r:id="rId6"/>
    <p:sldId id="330" r:id="rId7"/>
    <p:sldId id="331" r:id="rId8"/>
    <p:sldId id="332" r:id="rId9"/>
    <p:sldId id="339" r:id="rId10"/>
    <p:sldId id="333" r:id="rId11"/>
    <p:sldId id="334" r:id="rId12"/>
    <p:sldId id="335" r:id="rId13"/>
    <p:sldId id="336" r:id="rId14"/>
    <p:sldId id="337" r:id="rId15"/>
    <p:sldId id="338" r:id="rId16"/>
    <p:sldId id="341" r:id="rId17"/>
    <p:sldId id="304" r:id="rId18"/>
    <p:sldId id="342" r:id="rId19"/>
    <p:sldId id="343" r:id="rId20"/>
    <p:sldId id="348" r:id="rId21"/>
    <p:sldId id="349" r:id="rId22"/>
    <p:sldId id="345" r:id="rId23"/>
    <p:sldId id="346" r:id="rId24"/>
    <p:sldId id="284" r:id="rId25"/>
    <p:sldId id="347" r:id="rId26"/>
    <p:sldId id="300" r:id="rId27"/>
    <p:sldId id="315" r:id="rId28"/>
    <p:sldId id="350" r:id="rId29"/>
    <p:sldId id="351" r:id="rId30"/>
    <p:sldId id="352" r:id="rId31"/>
    <p:sldId id="353" r:id="rId32"/>
    <p:sldId id="354" r:id="rId33"/>
    <p:sldId id="355" r:id="rId34"/>
    <p:sldId id="356" r:id="rId35"/>
    <p:sldId id="357" r:id="rId36"/>
    <p:sldId id="288" r:id="rId37"/>
    <p:sldId id="316" r:id="rId38"/>
    <p:sldId id="322" r:id="rId39"/>
    <p:sldId id="358" r:id="rId40"/>
    <p:sldId id="317" r:id="rId41"/>
    <p:sldId id="318" r:id="rId42"/>
    <p:sldId id="320" r:id="rId43"/>
    <p:sldId id="321" r:id="rId44"/>
    <p:sldId id="308" r:id="rId45"/>
    <p:sldId id="307" r:id="rId46"/>
    <p:sldId id="291" r:id="rId47"/>
    <p:sldId id="306" r:id="rId48"/>
    <p:sldId id="305" r:id="rId49"/>
    <p:sldId id="292" r:id="rId50"/>
    <p:sldId id="293" r:id="rId51"/>
    <p:sldId id="294" r:id="rId52"/>
    <p:sldId id="295" r:id="rId53"/>
    <p:sldId id="309" r:id="rId54"/>
    <p:sldId id="310" r:id="rId55"/>
    <p:sldId id="311" r:id="rId56"/>
    <p:sldId id="312" r:id="rId57"/>
    <p:sldId id="313" r:id="rId58"/>
    <p:sldId id="314" r:id="rId5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Arial" charset="0"/>
        <a:cs typeface="Arial" charset="0"/>
      </a:defRPr>
    </a:lvl1pPr>
    <a:lvl2pPr marL="457200" algn="l" rtl="0" fontAlgn="base">
      <a:spcBef>
        <a:spcPct val="0"/>
      </a:spcBef>
      <a:spcAft>
        <a:spcPct val="0"/>
      </a:spcAft>
      <a:defRPr kern="1200">
        <a:solidFill>
          <a:schemeClr val="tx1"/>
        </a:solidFill>
        <a:latin typeface="Arial" charset="0"/>
        <a:ea typeface="Arial" charset="0"/>
        <a:cs typeface="Arial" charset="0"/>
      </a:defRPr>
    </a:lvl2pPr>
    <a:lvl3pPr marL="914400" algn="l" rtl="0" fontAlgn="base">
      <a:spcBef>
        <a:spcPct val="0"/>
      </a:spcBef>
      <a:spcAft>
        <a:spcPct val="0"/>
      </a:spcAft>
      <a:defRPr kern="1200">
        <a:solidFill>
          <a:schemeClr val="tx1"/>
        </a:solidFill>
        <a:latin typeface="Arial" charset="0"/>
        <a:ea typeface="Arial" charset="0"/>
        <a:cs typeface="Arial" charset="0"/>
      </a:defRPr>
    </a:lvl3pPr>
    <a:lvl4pPr marL="1371600" algn="l" rtl="0" fontAlgn="base">
      <a:spcBef>
        <a:spcPct val="0"/>
      </a:spcBef>
      <a:spcAft>
        <a:spcPct val="0"/>
      </a:spcAft>
      <a:defRPr kern="1200">
        <a:solidFill>
          <a:schemeClr val="tx1"/>
        </a:solidFill>
        <a:latin typeface="Arial" charset="0"/>
        <a:ea typeface="Arial" charset="0"/>
        <a:cs typeface="Arial" charset="0"/>
      </a:defRPr>
    </a:lvl4pPr>
    <a:lvl5pPr marL="1828800" algn="l" rtl="0" fontAlgn="base">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A50021"/>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288" autoAdjust="0"/>
    <p:restoredTop sz="99863" autoAdjust="0"/>
  </p:normalViewPr>
  <p:slideViewPr>
    <p:cSldViewPr>
      <p:cViewPr varScale="1">
        <p:scale>
          <a:sx n="95" d="100"/>
          <a:sy n="95" d="100"/>
        </p:scale>
        <p:origin x="53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handoutMaster" Target="handoutMasters/handoutMaster1.xml"/><Relationship Id="rId62"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emf"/><Relationship Id="rId1" Type="http://schemas.openxmlformats.org/officeDocument/2006/relationships/image" Target="../media/image12.emf"/><Relationship Id="rId2"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DF476F-0C87-AA4F-A2EE-4D428EFC77D3}" type="datetimeFigureOut">
              <a:rPr lang="en-US" smtClean="0"/>
              <a:t>11/9/17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A71DED-E450-9D49-9C01-26A5E64429A8}" type="slidenum">
              <a:rPr lang="en-US" smtClean="0"/>
              <a:t>‹#›</a:t>
            </a:fld>
            <a:endParaRPr lang="en-US"/>
          </a:p>
        </p:txBody>
      </p:sp>
    </p:spTree>
    <p:extLst>
      <p:ext uri="{BB962C8B-B14F-4D97-AF65-F5344CB8AC3E}">
        <p14:creationId xmlns:p14="http://schemas.microsoft.com/office/powerpoint/2010/main" val="6447492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defRPr>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defRPr>
            </a:lvl1pPr>
          </a:lstStyle>
          <a:p>
            <a:pPr>
              <a:defRPr/>
            </a:pPr>
            <a:endParaRPr lang="en-US"/>
          </a:p>
        </p:txBody>
      </p:sp>
      <p:sp>
        <p:nvSpPr>
          <p:cNvPr id="419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defRPr>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D132EDC-5754-2748-9AF9-A58ABBEC254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132EDC-5754-2748-9AF9-A58ABBEC2545}" type="slidenum">
              <a:rPr lang="en-US" altLang="en-US" smtClean="0"/>
              <a:pPr/>
              <a:t>1</a:t>
            </a:fld>
            <a:endParaRPr lang="en-US" altLang="en-US"/>
          </a:p>
        </p:txBody>
      </p:sp>
    </p:spTree>
    <p:extLst>
      <p:ext uri="{BB962C8B-B14F-4D97-AF65-F5344CB8AC3E}">
        <p14:creationId xmlns:p14="http://schemas.microsoft.com/office/powerpoint/2010/main" val="97977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FC0323CB-6E9A-4646-A565-9A6C2A028887}" type="slidenum">
              <a:rPr lang="en-US" altLang="en-US"/>
              <a:pPr eaLnBrk="1" hangingPunct="1"/>
              <a:t>9</a:t>
            </a:fld>
            <a:endParaRPr lang="en-US" altLang="en-US"/>
          </a:p>
        </p:txBody>
      </p:sp>
      <p:sp>
        <p:nvSpPr>
          <p:cNvPr id="43011" name="Rectangle 2"/>
          <p:cNvSpPr>
            <a:spLocks noGrp="1" noRot="1" noChangeAspect="1" noChangeArrowheads="1" noTextEdit="1"/>
          </p:cNvSpPr>
          <p:nvPr>
            <p:ph type="sldImg"/>
          </p:nvPr>
        </p:nvSpPr>
        <p:spPr>
          <a:xfrm>
            <a:off x="1143000" y="684213"/>
            <a:ext cx="4572000" cy="3429000"/>
          </a:xfrm>
          <a:ln/>
        </p:spPr>
      </p:sp>
      <p:sp>
        <p:nvSpPr>
          <p:cNvPr id="43012" name="Rectangle 3"/>
          <p:cNvSpPr>
            <a:spLocks noGrp="1" noChangeArrowheads="1"/>
          </p:cNvSpPr>
          <p:nvPr>
            <p:ph type="body" idx="1"/>
          </p:nvPr>
        </p:nvSpPr>
        <p:spPr>
          <a:xfrm>
            <a:off x="685800" y="4343400"/>
            <a:ext cx="54864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tLang="en-US"/>
          </a:p>
        </p:txBody>
      </p:sp>
    </p:spTree>
    <p:extLst>
      <p:ext uri="{BB962C8B-B14F-4D97-AF65-F5344CB8AC3E}">
        <p14:creationId xmlns:p14="http://schemas.microsoft.com/office/powerpoint/2010/main" val="1453759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56AB39-C0BE-4D2F-A303-39414D60A847}" type="slidenum">
              <a:rPr lang="en-US"/>
              <a:pPr/>
              <a:t>11</a:t>
            </a:fld>
            <a:endParaRPr lang="en-US"/>
          </a:p>
        </p:txBody>
      </p:sp>
      <p:sp>
        <p:nvSpPr>
          <p:cNvPr id="389122" name="Rectangle 2"/>
          <p:cNvSpPr>
            <a:spLocks noGrp="1" noRot="1" noChangeAspect="1" noChangeArrowheads="1" noTextEdit="1"/>
          </p:cNvSpPr>
          <p:nvPr>
            <p:ph type="sldImg"/>
          </p:nvPr>
        </p:nvSpPr>
        <p:spPr>
          <a:ln/>
        </p:spPr>
      </p:sp>
      <p:sp>
        <p:nvSpPr>
          <p:cNvPr id="3891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80984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483995-C79A-42AB-B642-BD71533FC3D8}" type="slidenum">
              <a:rPr lang="en-US"/>
              <a:pPr/>
              <a:t>18</a:t>
            </a:fld>
            <a:endParaRPr lang="en-US"/>
          </a:p>
        </p:txBody>
      </p:sp>
      <p:sp>
        <p:nvSpPr>
          <p:cNvPr id="398338" name="Rectangle 2"/>
          <p:cNvSpPr>
            <a:spLocks noGrp="1" noRot="1" noChangeAspect="1" noChangeArrowheads="1" noTextEdit="1"/>
          </p:cNvSpPr>
          <p:nvPr>
            <p:ph type="sldImg"/>
          </p:nvPr>
        </p:nvSpPr>
        <p:spPr>
          <a:ln/>
        </p:spPr>
      </p:sp>
      <p:sp>
        <p:nvSpPr>
          <p:cNvPr id="3983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67811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A1B7CF-3217-4CF3-A161-714ED3734F18}" type="slidenum">
              <a:rPr lang="en-US"/>
              <a:pPr/>
              <a:t>19</a:t>
            </a:fld>
            <a:endParaRPr lang="en-US"/>
          </a:p>
        </p:txBody>
      </p:sp>
      <p:sp>
        <p:nvSpPr>
          <p:cNvPr id="393218" name="Rectangle 2"/>
          <p:cNvSpPr>
            <a:spLocks noGrp="1" noRot="1" noChangeAspect="1" noChangeArrowheads="1" noTextEdit="1"/>
          </p:cNvSpPr>
          <p:nvPr>
            <p:ph type="sldImg"/>
          </p:nvPr>
        </p:nvSpPr>
        <p:spPr>
          <a:ln/>
        </p:spPr>
      </p:sp>
      <p:sp>
        <p:nvSpPr>
          <p:cNvPr id="3932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23448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132EDC-5754-2748-9AF9-A58ABBEC2545}" type="slidenum">
              <a:rPr lang="en-US" altLang="en-US" smtClean="0"/>
              <a:pPr/>
              <a:t>36</a:t>
            </a:fld>
            <a:endParaRPr lang="en-US" altLang="en-US"/>
          </a:p>
        </p:txBody>
      </p:sp>
    </p:spTree>
    <p:extLst>
      <p:ext uri="{BB962C8B-B14F-4D97-AF65-F5344CB8AC3E}">
        <p14:creationId xmlns:p14="http://schemas.microsoft.com/office/powerpoint/2010/main" val="876899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132EDC-5754-2748-9AF9-A58ABBEC2545}" type="slidenum">
              <a:rPr lang="en-US" altLang="en-US" smtClean="0"/>
              <a:pPr/>
              <a:t>39</a:t>
            </a:fld>
            <a:endParaRPr lang="en-US" altLang="en-US"/>
          </a:p>
        </p:txBody>
      </p:sp>
    </p:spTree>
    <p:extLst>
      <p:ext uri="{BB962C8B-B14F-4D97-AF65-F5344CB8AC3E}">
        <p14:creationId xmlns:p14="http://schemas.microsoft.com/office/powerpoint/2010/main" val="96858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0793905D-CD0B-F14E-B5C5-BCADED94110D}" type="slidenum">
              <a:rPr lang="en-US" altLang="en-US"/>
              <a:pPr eaLnBrk="1" hangingPunct="1"/>
              <a:t>53</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E0A1F771-91A5-C444-B908-7ED148F0C084}" type="slidenum">
              <a:rPr lang="en-US" altLang="en-US"/>
              <a:pPr eaLnBrk="1" hangingPunct="1"/>
              <a:t>54</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B1F9A67-F3D0-8145-AC36-D84032020768}" type="slidenum">
              <a:rPr lang="en-US" altLang="en-US"/>
              <a:pPr eaLnBrk="1" hangingPunct="1"/>
              <a:t>55</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A78DC83F-5D28-424E-ABF5-0E4D286111CE}" type="slidenum">
              <a:rPr lang="en-US" altLang="en-US"/>
              <a:pPr eaLnBrk="1" hangingPunct="1"/>
              <a:t>56</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7DBB4E50-B211-154E-9AD3-64C95BD90145}" type="slidenum">
              <a:rPr lang="en-US" altLang="en-US"/>
              <a:pPr eaLnBrk="1" hangingPunct="1"/>
              <a:t>57</a:t>
            </a:fld>
            <a:endParaRPr lang="en-US"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9525" y="6477000"/>
            <a:ext cx="9153525" cy="381000"/>
          </a:xfrm>
          <a:solidFill>
            <a:schemeClr val="tx1">
              <a:lumMod val="50000"/>
              <a:lumOff val="50000"/>
            </a:schemeClr>
          </a:solidFill>
          <a:ln>
            <a:noFill/>
          </a:ln>
        </p:spPr>
        <p:txBody>
          <a:bodyPr/>
          <a:lstStyle>
            <a:lvl1pPr>
              <a:defRPr/>
            </a:lvl1pPr>
          </a:lstStyle>
          <a:p>
            <a:r>
              <a:rPr lang="en-US" altLang="en-US" smtClean="0"/>
              <a:t>ESO205 Nature of Properties of Materials</a:t>
            </a:r>
            <a:endParaRPr lang="en-US" altLang="en-US"/>
          </a:p>
        </p:txBody>
      </p:sp>
      <p:sp>
        <p:nvSpPr>
          <p:cNvPr id="3" name="Slide Number Placeholder 2"/>
          <p:cNvSpPr>
            <a:spLocks noGrp="1"/>
          </p:cNvSpPr>
          <p:nvPr>
            <p:ph type="sldNum" sz="quarter" idx="11"/>
          </p:nvPr>
        </p:nvSpPr>
        <p:spPr>
          <a:xfrm>
            <a:off x="6934200" y="6477000"/>
            <a:ext cx="2133600" cy="381000"/>
          </a:xfrm>
        </p:spPr>
        <p:txBody>
          <a:bodyPr/>
          <a:lstStyle>
            <a:lvl1pPr>
              <a:defRPr/>
            </a:lvl1pPr>
          </a:lstStyle>
          <a:p>
            <a:fld id="{E660B60E-D1AE-174A-ACAC-BF63EE00E74D}" type="slidenum">
              <a:rPr lang="en-US" altLang="en-US"/>
              <a:pPr/>
              <a:t>‹#›</a:t>
            </a:fld>
            <a:endParaRPr lang="en-US" altLang="en-US"/>
          </a:p>
        </p:txBody>
      </p:sp>
    </p:spTree>
    <p:extLst>
      <p:ext uri="{BB962C8B-B14F-4D97-AF65-F5344CB8AC3E}">
        <p14:creationId xmlns:p14="http://schemas.microsoft.com/office/powerpoint/2010/main" val="714293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067800" cy="762000"/>
          </a:xfrm>
        </p:spPr>
        <p:txBody>
          <a:bodyPr/>
          <a:lstStyle/>
          <a:p>
            <a:r>
              <a:rPr lang="en-US" smtClean="0"/>
              <a:t>Click to edit Master title style</a:t>
            </a:r>
            <a:endParaRPr lang="en-US"/>
          </a:p>
        </p:txBody>
      </p:sp>
      <p:sp>
        <p:nvSpPr>
          <p:cNvPr id="3" name="Content Placeholder 2"/>
          <p:cNvSpPr>
            <a:spLocks noGrp="1"/>
          </p:cNvSpPr>
          <p:nvPr>
            <p:ph idx="1"/>
          </p:nvPr>
        </p:nvSpPr>
        <p:spPr>
          <a:xfrm>
            <a:off x="152400" y="990600"/>
            <a:ext cx="89154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a:xfrm>
            <a:off x="-9525" y="6477000"/>
            <a:ext cx="9153525" cy="381000"/>
          </a:xfrm>
          <a:ln>
            <a:noFill/>
          </a:ln>
        </p:spPr>
        <p:txBody>
          <a:bodyPr/>
          <a:lstStyle>
            <a:lvl1pPr>
              <a:defRPr/>
            </a:lvl1pPr>
          </a:lstStyle>
          <a:p>
            <a:r>
              <a:rPr lang="en-US" altLang="en-US" smtClean="0"/>
              <a:t>ESO205 Nature of Properties of Materials</a:t>
            </a:r>
            <a:endParaRPr lang="en-US" altLang="en-US"/>
          </a:p>
        </p:txBody>
      </p:sp>
      <p:sp>
        <p:nvSpPr>
          <p:cNvPr id="5" name="Slide Number Placeholder 4"/>
          <p:cNvSpPr>
            <a:spLocks noGrp="1"/>
          </p:cNvSpPr>
          <p:nvPr>
            <p:ph type="sldNum" sz="quarter" idx="11"/>
          </p:nvPr>
        </p:nvSpPr>
        <p:spPr>
          <a:xfrm>
            <a:off x="6934200" y="6477000"/>
            <a:ext cx="2133600" cy="381000"/>
          </a:xfrm>
        </p:spPr>
        <p:txBody>
          <a:bodyPr/>
          <a:lstStyle>
            <a:lvl1pPr>
              <a:defRPr/>
            </a:lvl1pPr>
          </a:lstStyle>
          <a:p>
            <a:fld id="{DAE669BE-FB0E-344A-BB21-EDE2F976DBD4}" type="slidenum">
              <a:rPr lang="en-US" altLang="en-US"/>
              <a:pPr/>
              <a:t>‹#›</a:t>
            </a:fld>
            <a:endParaRPr lang="en-US" altLang="en-US"/>
          </a:p>
        </p:txBody>
      </p:sp>
    </p:spTree>
    <p:extLst>
      <p:ext uri="{BB962C8B-B14F-4D97-AF65-F5344CB8AC3E}">
        <p14:creationId xmlns:p14="http://schemas.microsoft.com/office/powerpoint/2010/main" val="702024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US" smtClean="0"/>
              <a:t>ESO205 Nature of Properties of Materials</a:t>
            </a: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7EA81E8F-D5A7-4FCD-8AF3-AF0ACED053BE}" type="slidenum">
              <a:rPr lang="en-US" smtClean="0"/>
              <a:pPr/>
              <a:t>‹#›</a:t>
            </a:fld>
            <a:endParaRPr lang="en-US"/>
          </a:p>
        </p:txBody>
      </p:sp>
    </p:spTree>
    <p:extLst>
      <p:ext uri="{BB962C8B-B14F-4D97-AF65-F5344CB8AC3E}">
        <p14:creationId xmlns:p14="http://schemas.microsoft.com/office/powerpoint/2010/main" val="1853810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9"/>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defRPr/>
            </a:lvl1pPr>
          </a:lstStyle>
          <a:p>
            <a:endParaRPr lang="x-none"/>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r>
              <a:rPr lang="en-US" smtClean="0"/>
              <a:t>ESO205 Nature of Properties of Materials</a:t>
            </a:r>
            <a:endParaRPr lang="x-none"/>
          </a:p>
        </p:txBody>
      </p:sp>
      <p:sp>
        <p:nvSpPr>
          <p:cNvPr id="5" name="Slide Number Placeholder 4"/>
          <p:cNvSpPr>
            <a:spLocks noGrp="1"/>
          </p:cNvSpPr>
          <p:nvPr>
            <p:ph type="sldNum" sz="quarter" idx="12"/>
          </p:nvPr>
        </p:nvSpPr>
        <p:spPr>
          <a:xfrm>
            <a:off x="6553200" y="6245225"/>
            <a:ext cx="2133600" cy="476250"/>
          </a:xfrm>
          <a:prstGeom prst="rect">
            <a:avLst/>
          </a:prstGeom>
        </p:spPr>
        <p:txBody>
          <a:bodyPr/>
          <a:lstStyle>
            <a:lvl1pPr>
              <a:defRPr/>
            </a:lvl1pPr>
          </a:lstStyle>
          <a:p>
            <a:fld id="{FC718523-FAA2-4680-84AD-90A36979B930}" type="slidenum">
              <a:rPr lang="en-US"/>
              <a:pPr/>
              <a:t>‹#›</a:t>
            </a:fld>
            <a:endParaRPr lang="x-none"/>
          </a:p>
        </p:txBody>
      </p:sp>
    </p:spTree>
    <p:extLst>
      <p:ext uri="{BB962C8B-B14F-4D97-AF65-F5344CB8AC3E}">
        <p14:creationId xmlns:p14="http://schemas.microsoft.com/office/powerpoint/2010/main" val="5495339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0" y="16564"/>
            <a:ext cx="9144000" cy="74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Rectangle 3"/>
          <p:cNvSpPr>
            <a:spLocks noGrp="1" noChangeArrowheads="1"/>
          </p:cNvSpPr>
          <p:nvPr>
            <p:ph type="body" idx="1"/>
          </p:nvPr>
        </p:nvSpPr>
        <p:spPr bwMode="auto">
          <a:xfrm>
            <a:off x="152400" y="762000"/>
            <a:ext cx="89916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8" name="Rectangle 5"/>
          <p:cNvSpPr>
            <a:spLocks noGrp="1" noChangeArrowheads="1"/>
          </p:cNvSpPr>
          <p:nvPr>
            <p:ph type="ftr" sz="quarter" idx="3"/>
          </p:nvPr>
        </p:nvSpPr>
        <p:spPr bwMode="auto">
          <a:xfrm>
            <a:off x="-9525" y="6477000"/>
            <a:ext cx="9153525" cy="381000"/>
          </a:xfrm>
          <a:prstGeom prst="rect">
            <a:avLst/>
          </a:prstGeom>
          <a:solidFill>
            <a:schemeClr val="tx1">
              <a:lumMod val="50000"/>
              <a:lumOff val="50000"/>
            </a:schemeClr>
          </a:solid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chemeClr val="bg1"/>
                </a:solidFill>
                <a:ea typeface="Arial Unicode MS" charset="0"/>
              </a:defRPr>
            </a:lvl1pPr>
          </a:lstStyle>
          <a:p>
            <a:r>
              <a:rPr lang="en-US" altLang="en-US" smtClean="0"/>
              <a:t>ESO205 Nature of Properties of Materials</a:t>
            </a:r>
            <a:endParaRPr lang="en-US" altLang="en-US"/>
          </a:p>
        </p:txBody>
      </p:sp>
      <p:sp>
        <p:nvSpPr>
          <p:cNvPr id="9" name="Rectangle 6"/>
          <p:cNvSpPr>
            <a:spLocks noGrp="1" noChangeArrowheads="1"/>
          </p:cNvSpPr>
          <p:nvPr>
            <p:ph type="sldNum" sz="quarter" idx="4"/>
          </p:nvPr>
        </p:nvSpPr>
        <p:spPr bwMode="auto">
          <a:xfrm>
            <a:off x="6934200" y="6477000"/>
            <a:ext cx="2133600" cy="3810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a:solidFill>
                  <a:schemeClr val="bg1"/>
                </a:solidFill>
                <a:ea typeface="Arial Unicode MS" charset="0"/>
              </a:defRPr>
            </a:lvl1pPr>
          </a:lstStyle>
          <a:p>
            <a:fld id="{81F2EF83-ADE1-8C47-A211-FA3DEEC6B0F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Lst>
  <p:hf sldNum="0" hdr="0" ftr="0" dt="0"/>
  <p:txStyles>
    <p:titleStyle>
      <a:lvl1pPr algn="ctr" rtl="0" eaLnBrk="0" fontAlgn="base" hangingPunct="0">
        <a:spcBef>
          <a:spcPct val="0"/>
        </a:spcBef>
        <a:spcAft>
          <a:spcPct val="0"/>
        </a:spcAft>
        <a:defRPr sz="3200" b="1">
          <a:solidFill>
            <a:srgbClr val="A50021"/>
          </a:solidFill>
          <a:latin typeface="Book Antiqua" charset="0"/>
          <a:ea typeface="+mj-ea"/>
          <a:cs typeface="+mj-cs"/>
        </a:defRPr>
      </a:lvl1pPr>
      <a:lvl2pPr algn="ctr" rtl="0" eaLnBrk="0" fontAlgn="base" hangingPunct="0">
        <a:spcBef>
          <a:spcPct val="0"/>
        </a:spcBef>
        <a:spcAft>
          <a:spcPct val="0"/>
        </a:spcAft>
        <a:defRPr sz="3200" b="1">
          <a:solidFill>
            <a:srgbClr val="A50021"/>
          </a:solidFill>
          <a:latin typeface="Book Antiqua" charset="0"/>
          <a:ea typeface="Arial Unicode MS" pitchFamily="34" charset="-128"/>
          <a:cs typeface="Arial Unicode MS" pitchFamily="34" charset="-128"/>
        </a:defRPr>
      </a:lvl2pPr>
      <a:lvl3pPr algn="ctr" rtl="0" eaLnBrk="0" fontAlgn="base" hangingPunct="0">
        <a:spcBef>
          <a:spcPct val="0"/>
        </a:spcBef>
        <a:spcAft>
          <a:spcPct val="0"/>
        </a:spcAft>
        <a:defRPr sz="3200" b="1">
          <a:solidFill>
            <a:srgbClr val="A50021"/>
          </a:solidFill>
          <a:latin typeface="Book Antiqua" charset="0"/>
          <a:ea typeface="Arial Unicode MS" pitchFamily="34" charset="-128"/>
          <a:cs typeface="Arial Unicode MS" pitchFamily="34" charset="-128"/>
        </a:defRPr>
      </a:lvl3pPr>
      <a:lvl4pPr algn="ctr" rtl="0" eaLnBrk="0" fontAlgn="base" hangingPunct="0">
        <a:spcBef>
          <a:spcPct val="0"/>
        </a:spcBef>
        <a:spcAft>
          <a:spcPct val="0"/>
        </a:spcAft>
        <a:defRPr sz="3200" b="1">
          <a:solidFill>
            <a:srgbClr val="A50021"/>
          </a:solidFill>
          <a:latin typeface="Book Antiqua" charset="0"/>
          <a:ea typeface="Arial Unicode MS" pitchFamily="34" charset="-128"/>
          <a:cs typeface="Arial Unicode MS" pitchFamily="34" charset="-128"/>
        </a:defRPr>
      </a:lvl4pPr>
      <a:lvl5pPr algn="ctr" rtl="0" eaLnBrk="0" fontAlgn="base" hangingPunct="0">
        <a:spcBef>
          <a:spcPct val="0"/>
        </a:spcBef>
        <a:spcAft>
          <a:spcPct val="0"/>
        </a:spcAft>
        <a:defRPr sz="3200" b="1">
          <a:solidFill>
            <a:srgbClr val="A50021"/>
          </a:solidFill>
          <a:latin typeface="Book Antiqua" charset="0"/>
          <a:ea typeface="Arial Unicode MS" pitchFamily="34" charset="-128"/>
          <a:cs typeface="Arial Unicode MS" pitchFamily="34" charset="-128"/>
        </a:defRPr>
      </a:lvl5pPr>
      <a:lvl6pPr marL="457200" algn="ctr" rtl="0" fontAlgn="base">
        <a:spcBef>
          <a:spcPct val="0"/>
        </a:spcBef>
        <a:spcAft>
          <a:spcPct val="0"/>
        </a:spcAft>
        <a:defRPr sz="2800">
          <a:solidFill>
            <a:srgbClr val="A50021"/>
          </a:solidFill>
          <a:latin typeface="Arial Rounded MT Bold" pitchFamily="34" charset="0"/>
          <a:ea typeface="Arial Unicode MS" pitchFamily="34" charset="-128"/>
          <a:cs typeface="Arial Unicode MS" pitchFamily="34" charset="-128"/>
        </a:defRPr>
      </a:lvl6pPr>
      <a:lvl7pPr marL="914400" algn="ctr" rtl="0" fontAlgn="base">
        <a:spcBef>
          <a:spcPct val="0"/>
        </a:spcBef>
        <a:spcAft>
          <a:spcPct val="0"/>
        </a:spcAft>
        <a:defRPr sz="2800">
          <a:solidFill>
            <a:srgbClr val="A50021"/>
          </a:solidFill>
          <a:latin typeface="Arial Rounded MT Bold" pitchFamily="34" charset="0"/>
          <a:ea typeface="Arial Unicode MS" pitchFamily="34" charset="-128"/>
          <a:cs typeface="Arial Unicode MS" pitchFamily="34" charset="-128"/>
        </a:defRPr>
      </a:lvl7pPr>
      <a:lvl8pPr marL="1371600" algn="ctr" rtl="0" fontAlgn="base">
        <a:spcBef>
          <a:spcPct val="0"/>
        </a:spcBef>
        <a:spcAft>
          <a:spcPct val="0"/>
        </a:spcAft>
        <a:defRPr sz="2800">
          <a:solidFill>
            <a:srgbClr val="A50021"/>
          </a:solidFill>
          <a:latin typeface="Arial Rounded MT Bold" pitchFamily="34" charset="0"/>
          <a:ea typeface="Arial Unicode MS" pitchFamily="34" charset="-128"/>
          <a:cs typeface="Arial Unicode MS" pitchFamily="34" charset="-128"/>
        </a:defRPr>
      </a:lvl8pPr>
      <a:lvl9pPr marL="1828800" algn="ctr" rtl="0" fontAlgn="base">
        <a:spcBef>
          <a:spcPct val="0"/>
        </a:spcBef>
        <a:spcAft>
          <a:spcPct val="0"/>
        </a:spcAft>
        <a:defRPr sz="2800">
          <a:solidFill>
            <a:srgbClr val="A50021"/>
          </a:solidFill>
          <a:latin typeface="Arial Rounded MT Bold" pitchFamily="34" charset="0"/>
          <a:ea typeface="Arial Unicode MS" pitchFamily="34" charset="-128"/>
          <a:cs typeface="Arial Unicode MS" pitchFamily="34" charset="-128"/>
        </a:defRPr>
      </a:lvl9pPr>
    </p:titleStyle>
    <p:bodyStyle>
      <a:lvl1pPr marL="342900" indent="-342900" algn="l" rtl="0" eaLnBrk="0" fontAlgn="base" hangingPunct="0">
        <a:spcBef>
          <a:spcPct val="20000"/>
        </a:spcBef>
        <a:spcAft>
          <a:spcPct val="0"/>
        </a:spcAft>
        <a:buChar char="•"/>
        <a:defRPr sz="3200">
          <a:solidFill>
            <a:schemeClr val="accent2"/>
          </a:solidFill>
          <a:latin typeface="Palatino Linotype" charset="0"/>
          <a:ea typeface="+mn-ea"/>
          <a:cs typeface="+mn-cs"/>
        </a:defRPr>
      </a:lvl1pPr>
      <a:lvl2pPr marL="742950" indent="-285750" algn="l" rtl="0" eaLnBrk="0" fontAlgn="base" hangingPunct="0">
        <a:spcBef>
          <a:spcPct val="20000"/>
        </a:spcBef>
        <a:spcAft>
          <a:spcPct val="0"/>
        </a:spcAft>
        <a:buFont typeface="Courier New" charset="0"/>
        <a:buChar char="o"/>
        <a:defRPr sz="2800">
          <a:solidFill>
            <a:srgbClr val="FF0000"/>
          </a:solidFill>
          <a:latin typeface="Palatino Linotype" charset="0"/>
          <a:cs typeface="+mn-cs"/>
        </a:defRPr>
      </a:lvl2pPr>
      <a:lvl3pPr marL="1143000" indent="-228600" algn="l" rtl="0" eaLnBrk="0" fontAlgn="base" hangingPunct="0">
        <a:spcBef>
          <a:spcPct val="20000"/>
        </a:spcBef>
        <a:spcAft>
          <a:spcPct val="0"/>
        </a:spcAft>
        <a:buFont typeface="Wingdings" charset="2"/>
        <a:buChar char="§"/>
        <a:defRPr sz="2400">
          <a:solidFill>
            <a:srgbClr val="008000"/>
          </a:solidFill>
          <a:latin typeface="Palatino Linotype" charset="0"/>
          <a:cs typeface="+mn-cs"/>
        </a:defRPr>
      </a:lvl3pPr>
      <a:lvl4pPr marL="1600200" indent="-228600" algn="l" rtl="0" eaLnBrk="0" fontAlgn="base" hangingPunct="0">
        <a:spcBef>
          <a:spcPct val="20000"/>
        </a:spcBef>
        <a:spcAft>
          <a:spcPct val="0"/>
        </a:spcAft>
        <a:buChar char="–"/>
        <a:defRPr sz="2000">
          <a:solidFill>
            <a:schemeClr val="tx1"/>
          </a:solidFill>
          <a:latin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80.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wmf"/><Relationship Id="rId3" Type="http://schemas.openxmlformats.org/officeDocument/2006/relationships/image" Target="../media/image11.emf"/></Relationships>
</file>

<file path=ppt/slides/_rels/slide11.xml.rels><?xml version="1.0" encoding="UTF-8" standalone="yes"?>
<Relationships xmlns="http://schemas.openxmlformats.org/package/2006/relationships"><Relationship Id="rId11" Type="http://schemas.openxmlformats.org/officeDocument/2006/relationships/oleObject" Target="../embeddings/oleObject4.bin"/><Relationship Id="rId12" Type="http://schemas.openxmlformats.org/officeDocument/2006/relationships/image" Target="../media/image15.emf"/><Relationship Id="rId1" Type="http://schemas.openxmlformats.org/officeDocument/2006/relationships/vmlDrawing" Target="../drawings/vmlDrawing1.vml"/><Relationship Id="rId2" Type="http://schemas.openxmlformats.org/officeDocument/2006/relationships/slideLayout" Target="../slideLayouts/slideLayout3.xml"/><Relationship Id="rId3" Type="http://schemas.openxmlformats.org/officeDocument/2006/relationships/notesSlide" Target="../notesSlides/notesSlide3.xml"/><Relationship Id="rId4" Type="http://schemas.openxmlformats.org/officeDocument/2006/relationships/image" Target="../media/image16.png"/><Relationship Id="rId5" Type="http://schemas.openxmlformats.org/officeDocument/2006/relationships/oleObject" Target="../embeddings/oleObject1.bin"/><Relationship Id="rId6" Type="http://schemas.openxmlformats.org/officeDocument/2006/relationships/image" Target="../media/image12.emf"/><Relationship Id="rId7" Type="http://schemas.openxmlformats.org/officeDocument/2006/relationships/oleObject" Target="../embeddings/oleObject2.bin"/><Relationship Id="rId8" Type="http://schemas.openxmlformats.org/officeDocument/2006/relationships/image" Target="../media/image13.emf"/><Relationship Id="rId9" Type="http://schemas.openxmlformats.org/officeDocument/2006/relationships/oleObject" Target="../embeddings/oleObject3.bin"/><Relationship Id="rId10"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oleObject" Target="../embeddings/oleObject5.bin"/><Relationship Id="rId5" Type="http://schemas.openxmlformats.org/officeDocument/2006/relationships/image" Target="../media/image17.emf"/><Relationship Id="rId1" Type="http://schemas.openxmlformats.org/officeDocument/2006/relationships/vmlDrawing" Target="../drawings/vmlDrawing2.vml"/><Relationship Id="rId2"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9.wmf"/></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image" Target="../media/image22.emf"/><Relationship Id="rId5" Type="http://schemas.openxmlformats.org/officeDocument/2006/relationships/image" Target="../media/image23.emf"/><Relationship Id="rId1" Type="http://schemas.openxmlformats.org/officeDocument/2006/relationships/slideLayout" Target="../slideLayouts/slideLayout3.xml"/><Relationship Id="rId2" Type="http://schemas.openxmlformats.org/officeDocument/2006/relationships/image" Target="../media/image20.emf"/></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4" Type="http://schemas.openxmlformats.org/officeDocument/2006/relationships/image" Target="../media/image26.emf"/><Relationship Id="rId5" Type="http://schemas.openxmlformats.org/officeDocument/2006/relationships/image" Target="../media/image27.emf"/><Relationship Id="rId6" Type="http://schemas.openxmlformats.org/officeDocument/2006/relationships/image" Target="../media/image28.emf"/><Relationship Id="rId1" Type="http://schemas.openxmlformats.org/officeDocument/2006/relationships/slideLayout" Target="../slideLayouts/slideLayout3.xml"/><Relationship Id="rId2" Type="http://schemas.openxmlformats.org/officeDocument/2006/relationships/image" Target="../media/image24.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1.xml"/><Relationship Id="rId2"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emf"/><Relationship Id="rId1" Type="http://schemas.openxmlformats.org/officeDocument/2006/relationships/slideLayout" Target="../slideLayouts/slideLayout1.xml"/><Relationship Id="rId2"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8.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6.bin"/><Relationship Id="rId5" Type="http://schemas.openxmlformats.org/officeDocument/2006/relationships/image" Target="../media/image47.wmf"/><Relationship Id="rId1" Type="http://schemas.openxmlformats.org/officeDocument/2006/relationships/vmlDrawing" Target="../drawings/vmlDrawing3.vml"/><Relationship Id="rId2"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8.jpe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jpeg"/><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41.xml.rels><?xml version="1.0" encoding="UTF-8" standalone="yes"?>
<Relationships xmlns="http://schemas.openxmlformats.org/package/2006/relationships"><Relationship Id="rId3" Type="http://schemas.openxmlformats.org/officeDocument/2006/relationships/image" Target="../media/image55.wmf"/><Relationship Id="rId4" Type="http://schemas.openxmlformats.org/officeDocument/2006/relationships/image" Target="../media/image56.pn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7.jpeg"/></Relationships>
</file>

<file path=ppt/slides/_rels/slide43.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pn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jpeg"/><Relationship Id="rId1" Type="http://schemas.openxmlformats.org/officeDocument/2006/relationships/slideLayout" Target="../slideLayouts/slideLayout1.xml"/><Relationship Id="rId2" Type="http://schemas.openxmlformats.org/officeDocument/2006/relationships/image" Target="../media/image6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5.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6.jpe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67.wmf"/><Relationship Id="rId5" Type="http://schemas.openxmlformats.org/officeDocument/2006/relationships/image" Target="../media/image68.png"/><Relationship Id="rId1" Type="http://schemas.openxmlformats.org/officeDocument/2006/relationships/vmlDrawing" Target="../drawings/vmlDrawing4.vml"/><Relationship Id="rId2"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3.png"/><Relationship Id="rId3" Type="http://schemas.openxmlformats.org/officeDocument/2006/relationships/image" Target="../media/image6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2.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oleObject8.bin"/><Relationship Id="rId5" Type="http://schemas.openxmlformats.org/officeDocument/2006/relationships/image" Target="../media/image73.wmf"/><Relationship Id="rId1" Type="http://schemas.openxmlformats.org/officeDocument/2006/relationships/vmlDrawing" Target="../drawings/vmlDrawing5.vml"/><Relationship Id="rId2"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p:txBody>
          <a:bodyPr/>
          <a:lstStyle/>
          <a:p>
            <a:pPr eaLnBrk="1" hangingPunct="1"/>
            <a:r>
              <a:rPr lang="en-US" altLang="en-US" sz="2800" dirty="0">
                <a:ea typeface="Arial Unicode MS" charset="0"/>
              </a:rPr>
              <a:t>Dielectric Materials</a:t>
            </a:r>
          </a:p>
        </p:txBody>
      </p:sp>
      <p:sp>
        <p:nvSpPr>
          <p:cNvPr id="10243" name="Rectangle 3"/>
          <p:cNvSpPr>
            <a:spLocks noGrp="1" noChangeArrowheads="1"/>
          </p:cNvSpPr>
          <p:nvPr>
            <p:ph idx="4294967295"/>
          </p:nvPr>
        </p:nvSpPr>
        <p:spPr/>
        <p:txBody>
          <a:bodyPr/>
          <a:lstStyle/>
          <a:p>
            <a:pPr eaLnBrk="1" hangingPunct="1"/>
            <a:r>
              <a:rPr lang="en-US" altLang="en-US" sz="2800" dirty="0" smtClean="0">
                <a:ea typeface="Arial" charset="0"/>
                <a:cs typeface="Arial" charset="0"/>
              </a:rPr>
              <a:t>Topics to discuss</a:t>
            </a:r>
            <a:endParaRPr lang="en-US" altLang="en-US" sz="2800" dirty="0">
              <a:ea typeface="Arial" charset="0"/>
              <a:cs typeface="Arial" charset="0"/>
            </a:endParaRPr>
          </a:p>
          <a:p>
            <a:pPr lvl="1" eaLnBrk="1" hangingPunct="1">
              <a:buFont typeface="Arial" charset="0"/>
              <a:buChar char="•"/>
            </a:pPr>
            <a:r>
              <a:rPr lang="en-US" altLang="en-US" sz="2400" dirty="0">
                <a:ea typeface="Arial" charset="0"/>
                <a:cs typeface="Arial" charset="0"/>
              </a:rPr>
              <a:t>Principles of dielectrics</a:t>
            </a:r>
          </a:p>
          <a:p>
            <a:pPr lvl="1" eaLnBrk="1" hangingPunct="1">
              <a:buFont typeface="Arial" charset="0"/>
              <a:buChar char="•"/>
            </a:pPr>
            <a:r>
              <a:rPr lang="en-US" altLang="en-US" sz="2400" dirty="0">
                <a:ea typeface="Arial" charset="0"/>
                <a:cs typeface="Arial" charset="0"/>
              </a:rPr>
              <a:t>Dielectrics Loss and Breakdown</a:t>
            </a:r>
          </a:p>
          <a:p>
            <a:pPr lvl="1" eaLnBrk="1" hangingPunct="1">
              <a:buFont typeface="Arial" charset="0"/>
              <a:buChar char="•"/>
            </a:pPr>
            <a:r>
              <a:rPr lang="en-US" altLang="en-US" sz="2400" dirty="0">
                <a:ea typeface="Arial" charset="0"/>
                <a:cs typeface="Arial" charset="0"/>
              </a:rPr>
              <a:t>Polarizations</a:t>
            </a:r>
          </a:p>
          <a:p>
            <a:pPr lvl="1" eaLnBrk="1" hangingPunct="1">
              <a:buFont typeface="Arial" charset="0"/>
              <a:buChar char="•"/>
            </a:pPr>
            <a:r>
              <a:rPr lang="en-US" altLang="en-US" sz="2400" dirty="0">
                <a:ea typeface="Arial" charset="0"/>
                <a:cs typeface="Arial" charset="0"/>
              </a:rPr>
              <a:t>Frequency dependence</a:t>
            </a:r>
          </a:p>
          <a:p>
            <a:pPr lvl="1" eaLnBrk="1" hangingPunct="1">
              <a:buFont typeface="Arial" charset="0"/>
              <a:buChar char="•"/>
            </a:pPr>
            <a:r>
              <a:rPr lang="en-US" altLang="en-US" sz="2400" dirty="0">
                <a:ea typeface="Arial" charset="0"/>
                <a:cs typeface="Arial" charset="0"/>
              </a:rPr>
              <a:t>Ferro-, Piezo- and Pyro- electrics</a:t>
            </a:r>
          </a:p>
        </p:txBody>
      </p:sp>
      <p:sp>
        <p:nvSpPr>
          <p:cNvPr id="2" name="TextBox 1"/>
          <p:cNvSpPr txBox="1"/>
          <p:nvPr/>
        </p:nvSpPr>
        <p:spPr>
          <a:xfrm>
            <a:off x="1447800" y="4876800"/>
            <a:ext cx="6423553" cy="1077218"/>
          </a:xfrm>
          <a:prstGeom prst="rect">
            <a:avLst/>
          </a:prstGeom>
          <a:noFill/>
        </p:spPr>
        <p:txBody>
          <a:bodyPr wrap="none" rtlCol="0">
            <a:spAutoFit/>
          </a:bodyPr>
          <a:lstStyle/>
          <a:p>
            <a:pPr algn="ctr"/>
            <a:r>
              <a:rPr lang="en-US" sz="3200" dirty="0" smtClean="0">
                <a:solidFill>
                  <a:srgbClr val="A50021"/>
                </a:solidFill>
              </a:rPr>
              <a:t>ESO 205</a:t>
            </a:r>
          </a:p>
          <a:p>
            <a:pPr algn="ctr"/>
            <a:r>
              <a:rPr lang="en-US" sz="3200" dirty="0" smtClean="0">
                <a:solidFill>
                  <a:srgbClr val="A50021"/>
                </a:solidFill>
              </a:rPr>
              <a:t>Nature and Properties of Materials</a:t>
            </a:r>
            <a:endParaRPr lang="en-US" sz="3200" dirty="0">
              <a:solidFill>
                <a:srgbClr val="A5002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are these important?</a:t>
            </a:r>
            <a:endParaRPr lang="en-US" dirty="0"/>
          </a:p>
        </p:txBody>
      </p:sp>
      <p:sp>
        <p:nvSpPr>
          <p:cNvPr id="3" name="Content Placeholder 2"/>
          <p:cNvSpPr>
            <a:spLocks noGrp="1"/>
          </p:cNvSpPr>
          <p:nvPr>
            <p:ph idx="1"/>
          </p:nvPr>
        </p:nvSpPr>
        <p:spPr/>
        <p:txBody>
          <a:bodyPr/>
          <a:lstStyle/>
          <a:p>
            <a:r>
              <a:rPr lang="en-US" dirty="0" smtClean="0"/>
              <a:t>A variety of applications</a:t>
            </a:r>
          </a:p>
          <a:p>
            <a:pPr lvl="1"/>
            <a:r>
              <a:rPr lang="en-US" dirty="0" smtClean="0"/>
              <a:t>Sensors</a:t>
            </a:r>
          </a:p>
          <a:p>
            <a:pPr lvl="2"/>
            <a:r>
              <a:rPr lang="en-US" dirty="0" smtClean="0"/>
              <a:t>Force, strain and temperature sensing</a:t>
            </a:r>
          </a:p>
          <a:p>
            <a:pPr lvl="1"/>
            <a:r>
              <a:rPr lang="en-US" dirty="0" smtClean="0"/>
              <a:t>Actuators</a:t>
            </a:r>
          </a:p>
          <a:p>
            <a:pPr lvl="2"/>
            <a:r>
              <a:rPr lang="en-US" dirty="0" smtClean="0"/>
              <a:t>Example: quartz watches, piezoelectric motor </a:t>
            </a:r>
          </a:p>
          <a:p>
            <a:pPr lvl="1"/>
            <a:r>
              <a:rPr lang="en-US" dirty="0" smtClean="0"/>
              <a:t>Memories or data storage</a:t>
            </a:r>
          </a:p>
          <a:p>
            <a:pPr lvl="2"/>
            <a:r>
              <a:rPr lang="en-US" dirty="0" smtClean="0"/>
              <a:t>DRAMs, FRAMs</a:t>
            </a:r>
          </a:p>
          <a:p>
            <a:pPr lvl="1"/>
            <a:r>
              <a:rPr lang="en-US" dirty="0" smtClean="0"/>
              <a:t>Transducers</a:t>
            </a:r>
          </a:p>
          <a:p>
            <a:pPr lvl="2"/>
            <a:r>
              <a:rPr lang="en-US" dirty="0" smtClean="0"/>
              <a:t>Naval and aerospace applications</a:t>
            </a:r>
          </a:p>
          <a:p>
            <a:pPr lvl="1"/>
            <a:endParaRPr lang="en-US" dirty="0"/>
          </a:p>
        </p:txBody>
      </p:sp>
    </p:spTree>
    <p:extLst>
      <p:ext uri="{BB962C8B-B14F-4D97-AF65-F5344CB8AC3E}">
        <p14:creationId xmlns:p14="http://schemas.microsoft.com/office/powerpoint/2010/main" val="3553037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3681" y="533400"/>
            <a:ext cx="3910013"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7"/>
          <p:cNvSpPr>
            <a:spLocks noChangeArrowheads="1"/>
          </p:cNvSpPr>
          <p:nvPr/>
        </p:nvSpPr>
        <p:spPr bwMode="auto">
          <a:xfrm>
            <a:off x="4267200" y="3276600"/>
            <a:ext cx="4800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t>http://</a:t>
            </a:r>
            <a:r>
              <a:rPr lang="en-US" altLang="en-US" sz="1400" dirty="0" err="1"/>
              <a:t>www.eetimes.com</a:t>
            </a:r>
            <a:r>
              <a:rPr lang="en-US" altLang="en-US" sz="1400" dirty="0"/>
              <a:t>/</a:t>
            </a:r>
            <a:r>
              <a:rPr lang="en-US" altLang="en-US" sz="1400" dirty="0" err="1"/>
              <a:t>document.asp?doc_id</a:t>
            </a:r>
            <a:r>
              <a:rPr lang="en-US" altLang="en-US" sz="1400" dirty="0"/>
              <a:t>=1276895</a:t>
            </a:r>
          </a:p>
        </p:txBody>
      </p:sp>
      <p:pic>
        <p:nvPicPr>
          <p:cNvPr id="16389"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28600"/>
            <a:ext cx="388620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3962400"/>
            <a:ext cx="397351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TextBox 10"/>
          <p:cNvSpPr txBox="1">
            <a:spLocks noChangeArrowheads="1"/>
          </p:cNvSpPr>
          <p:nvPr/>
        </p:nvSpPr>
        <p:spPr bwMode="auto">
          <a:xfrm>
            <a:off x="1981200" y="4267200"/>
            <a:ext cx="979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a:t>DRAMs</a:t>
            </a:r>
          </a:p>
        </p:txBody>
      </p:sp>
      <p:sp>
        <p:nvSpPr>
          <p:cNvPr id="2" name="TextBox 1"/>
          <p:cNvSpPr txBox="1"/>
          <p:nvPr/>
        </p:nvSpPr>
        <p:spPr>
          <a:xfrm>
            <a:off x="685800" y="5105400"/>
            <a:ext cx="1995354" cy="646331"/>
          </a:xfrm>
          <a:prstGeom prst="rect">
            <a:avLst/>
          </a:prstGeom>
          <a:noFill/>
        </p:spPr>
        <p:txBody>
          <a:bodyPr wrap="none" rtlCol="0">
            <a:spAutoFit/>
          </a:bodyPr>
          <a:lstStyle/>
          <a:p>
            <a:r>
              <a:rPr lang="en-US" dirty="0" smtClean="0"/>
              <a:t>Materials:</a:t>
            </a:r>
          </a:p>
          <a:p>
            <a:r>
              <a:rPr lang="en-US" dirty="0" smtClean="0"/>
              <a:t>SiO</a:t>
            </a:r>
            <a:r>
              <a:rPr lang="en-US" baseline="-25000" dirty="0" smtClean="0"/>
              <a:t>2</a:t>
            </a:r>
            <a:r>
              <a:rPr lang="en-US" dirty="0" smtClean="0"/>
              <a:t>, Ta</a:t>
            </a:r>
            <a:r>
              <a:rPr lang="en-US" baseline="-25000" dirty="0" smtClean="0"/>
              <a:t>2</a:t>
            </a:r>
            <a:r>
              <a:rPr lang="en-US" dirty="0" smtClean="0"/>
              <a:t>O</a:t>
            </a:r>
            <a:r>
              <a:rPr lang="en-US" baseline="-25000" dirty="0" smtClean="0"/>
              <a:t>5</a:t>
            </a:r>
            <a:r>
              <a:rPr lang="en-US" dirty="0" smtClean="0"/>
              <a:t>, HfO</a:t>
            </a:r>
            <a:r>
              <a:rPr lang="en-US" baseline="-25000" dirty="0" smtClean="0"/>
              <a:t>2</a:t>
            </a:r>
            <a:endParaRPr lang="en-US" baseline="-25000" dirty="0"/>
          </a:p>
        </p:txBody>
      </p:sp>
    </p:spTree>
    <p:extLst>
      <p:ext uri="{BB962C8B-B14F-4D97-AF65-F5344CB8AC3E}">
        <p14:creationId xmlns:p14="http://schemas.microsoft.com/office/powerpoint/2010/main" val="1862525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17700"/>
            <a:ext cx="9144000"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6"/>
          <p:cNvSpPr>
            <a:spLocks noChangeArrowheads="1"/>
          </p:cNvSpPr>
          <p:nvPr/>
        </p:nvSpPr>
        <p:spPr bwMode="auto">
          <a:xfrm>
            <a:off x="152400" y="390855"/>
            <a:ext cx="8686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dirty="0"/>
              <a:t>High-force high-deflection piezoelectric diaphragm actuator</a:t>
            </a:r>
          </a:p>
        </p:txBody>
      </p:sp>
      <p:sp>
        <p:nvSpPr>
          <p:cNvPr id="4" name="TextBox 3"/>
          <p:cNvSpPr txBox="1"/>
          <p:nvPr/>
        </p:nvSpPr>
        <p:spPr>
          <a:xfrm>
            <a:off x="1447800" y="5257800"/>
            <a:ext cx="3004412" cy="646331"/>
          </a:xfrm>
          <a:prstGeom prst="rect">
            <a:avLst/>
          </a:prstGeom>
          <a:noFill/>
        </p:spPr>
        <p:txBody>
          <a:bodyPr wrap="none" rtlCol="0">
            <a:spAutoFit/>
          </a:bodyPr>
          <a:lstStyle/>
          <a:p>
            <a:r>
              <a:rPr lang="en-US" dirty="0" smtClean="0"/>
              <a:t>Materials:</a:t>
            </a:r>
          </a:p>
          <a:p>
            <a:r>
              <a:rPr lang="en-US" dirty="0" err="1" smtClean="0"/>
              <a:t>Pb</a:t>
            </a:r>
            <a:r>
              <a:rPr lang="en-US" dirty="0" smtClean="0"/>
              <a:t>(</a:t>
            </a:r>
            <a:r>
              <a:rPr lang="en-US" dirty="0" err="1" smtClean="0"/>
              <a:t>ZrTi</a:t>
            </a:r>
            <a:r>
              <a:rPr lang="en-US" dirty="0" smtClean="0"/>
              <a:t>)O</a:t>
            </a:r>
            <a:r>
              <a:rPr lang="en-US" baseline="-25000" dirty="0" smtClean="0"/>
              <a:t>3</a:t>
            </a:r>
            <a:r>
              <a:rPr lang="en-US" dirty="0" smtClean="0"/>
              <a:t>, BaTiO</a:t>
            </a:r>
            <a:r>
              <a:rPr lang="en-US" baseline="-25000" dirty="0" smtClean="0"/>
              <a:t>3</a:t>
            </a:r>
            <a:r>
              <a:rPr lang="en-US" dirty="0" smtClean="0"/>
              <a:t>, PbTiO</a:t>
            </a:r>
            <a:r>
              <a:rPr lang="en-US" baseline="-25000" dirty="0" smtClean="0"/>
              <a:t>3</a:t>
            </a:r>
            <a:endParaRPr lang="en-US" baseline="-25000" dirty="0"/>
          </a:p>
        </p:txBody>
      </p:sp>
    </p:spTree>
    <p:extLst>
      <p:ext uri="{BB962C8B-B14F-4D97-AF65-F5344CB8AC3E}">
        <p14:creationId xmlns:p14="http://schemas.microsoft.com/office/powerpoint/2010/main" val="1463572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6337" y="228600"/>
            <a:ext cx="6781800" cy="434932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88722" y="5867400"/>
            <a:ext cx="6248400" cy="369332"/>
          </a:xfrm>
          <a:prstGeom prst="rect">
            <a:avLst/>
          </a:prstGeom>
        </p:spPr>
        <p:txBody>
          <a:bodyPr wrap="square">
            <a:spAutoFit/>
          </a:bodyPr>
          <a:lstStyle/>
          <a:p>
            <a:r>
              <a:rPr lang="en-US" dirty="0" smtClean="0"/>
              <a:t>http://</a:t>
            </a:r>
            <a:r>
              <a:rPr lang="en-US" dirty="0" err="1" smtClean="0"/>
              <a:t>www.wtec.org</a:t>
            </a:r>
            <a:r>
              <a:rPr lang="en-US" dirty="0" smtClean="0"/>
              <a:t>/</a:t>
            </a:r>
            <a:r>
              <a:rPr lang="en-US" dirty="0" err="1" smtClean="0"/>
              <a:t>loyola</a:t>
            </a:r>
            <a:r>
              <a:rPr lang="en-US" dirty="0" smtClean="0"/>
              <a:t>/mems/c5_s3.htm</a:t>
            </a:r>
            <a:endParaRPr lang="en-US" dirty="0"/>
          </a:p>
        </p:txBody>
      </p:sp>
      <p:sp>
        <p:nvSpPr>
          <p:cNvPr id="7" name="Rectangle 6"/>
          <p:cNvSpPr/>
          <p:nvPr/>
        </p:nvSpPr>
        <p:spPr>
          <a:xfrm>
            <a:off x="1447800" y="4465679"/>
            <a:ext cx="6542314" cy="369332"/>
          </a:xfrm>
          <a:prstGeom prst="rect">
            <a:avLst/>
          </a:prstGeom>
        </p:spPr>
        <p:txBody>
          <a:bodyPr wrap="square">
            <a:spAutoFit/>
          </a:bodyPr>
          <a:lstStyle/>
          <a:p>
            <a:r>
              <a:rPr lang="en-US" dirty="0" smtClean="0"/>
              <a:t>Yokogawa resonant pressure sensor</a:t>
            </a:r>
            <a:endParaRPr lang="en-US" dirty="0"/>
          </a:p>
        </p:txBody>
      </p:sp>
      <p:sp>
        <p:nvSpPr>
          <p:cNvPr id="8" name="Rectangle 7"/>
          <p:cNvSpPr/>
          <p:nvPr/>
        </p:nvSpPr>
        <p:spPr>
          <a:xfrm>
            <a:off x="152400" y="4944070"/>
            <a:ext cx="8884722" cy="584775"/>
          </a:xfrm>
          <a:prstGeom prst="rect">
            <a:avLst/>
          </a:prstGeom>
        </p:spPr>
        <p:txBody>
          <a:bodyPr wrap="square">
            <a:spAutoFit/>
          </a:bodyPr>
          <a:lstStyle/>
          <a:p>
            <a:r>
              <a:rPr lang="en-US" sz="1600" smtClean="0"/>
              <a:t>The resonator is excited by the application of an alternating current in a DC magnetic biasing field, with a variable-gain amplifier used to maintain a constant vibration amplitude.</a:t>
            </a:r>
            <a:endParaRPr lang="en-US" sz="1600"/>
          </a:p>
        </p:txBody>
      </p:sp>
    </p:spTree>
    <p:extLst>
      <p:ext uri="{BB962C8B-B14F-4D97-AF65-F5344CB8AC3E}">
        <p14:creationId xmlns:p14="http://schemas.microsoft.com/office/powerpoint/2010/main" val="2044589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Basic Characteristics</a:t>
            </a:r>
            <a:endParaRPr lang="en-US" dirty="0"/>
          </a:p>
        </p:txBody>
      </p:sp>
      <p:sp>
        <p:nvSpPr>
          <p:cNvPr id="5" name="Content Placeholder 4"/>
          <p:cNvSpPr>
            <a:spLocks noGrp="1"/>
          </p:cNvSpPr>
          <p:nvPr>
            <p:ph idx="1"/>
          </p:nvPr>
        </p:nvSpPr>
        <p:spPr/>
        <p:txBody>
          <a:bodyPr>
            <a:normAutofit/>
          </a:bodyPr>
          <a:lstStyle/>
          <a:p>
            <a:r>
              <a:rPr lang="en-US" sz="2400" smtClean="0"/>
              <a:t>At zero field, the centers of positive and negative charges coincide.</a:t>
            </a:r>
          </a:p>
          <a:p>
            <a:r>
              <a:rPr lang="en-US" sz="2400" smtClean="0"/>
              <a:t>Upon application of a dc or static electric field, there is short range migration of charges.</a:t>
            </a:r>
          </a:p>
          <a:p>
            <a:r>
              <a:rPr lang="en-US" sz="2400" smtClean="0"/>
              <a:t>However, there is a limited movement of charges leading to the formation of charge dipoles and the material, in this state, is considered as ‘polarized’. These dipoles are aligned in the direction of the applied field.</a:t>
            </a:r>
            <a:endParaRPr lang="en-US" sz="2400" dirty="0"/>
          </a:p>
        </p:txBody>
      </p:sp>
      <p:pic>
        <p:nvPicPr>
          <p:cNvPr id="6" name="Picture 5"/>
          <p:cNvPicPr/>
          <p:nvPr/>
        </p:nvPicPr>
        <p:blipFill>
          <a:blip r:embed="rId2" cstate="print"/>
          <a:srcRect/>
          <a:stretch>
            <a:fillRect/>
          </a:stretch>
        </p:blipFill>
        <p:spPr bwMode="auto">
          <a:xfrm>
            <a:off x="1901825" y="4452620"/>
            <a:ext cx="4956175" cy="2329180"/>
          </a:xfrm>
          <a:prstGeom prst="rect">
            <a:avLst/>
          </a:prstGeom>
          <a:noFill/>
          <a:ln w="9525">
            <a:noFill/>
            <a:miter lim="800000"/>
            <a:headEnd/>
            <a:tailEnd/>
          </a:ln>
        </p:spPr>
      </p:pic>
      <p:sp>
        <p:nvSpPr>
          <p:cNvPr id="7" name="Left Arrow 6"/>
          <p:cNvSpPr/>
          <p:nvPr/>
        </p:nvSpPr>
        <p:spPr>
          <a:xfrm>
            <a:off x="3810000" y="4953000"/>
            <a:ext cx="1143000" cy="152400"/>
          </a:xfrm>
          <a:prstGeom prst="lef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4953000" y="4831960"/>
            <a:ext cx="338629" cy="369332"/>
          </a:xfrm>
          <a:prstGeom prst="rect">
            <a:avLst/>
          </a:prstGeom>
          <a:noFill/>
        </p:spPr>
        <p:txBody>
          <a:bodyPr wrap="none" rtlCol="0">
            <a:spAutoFit/>
          </a:bodyPr>
          <a:lstStyle/>
          <a:p>
            <a:r>
              <a:rPr lang="en-US" b="1" dirty="0" smtClean="0">
                <a:latin typeface="Arial"/>
                <a:cs typeface="Arial"/>
              </a:rPr>
              <a:t>E</a:t>
            </a:r>
            <a:endParaRPr lang="en-US" b="1" dirty="0">
              <a:latin typeface="Arial"/>
              <a:cs typeface="Arial"/>
            </a:endParaRPr>
          </a:p>
        </p:txBody>
      </p:sp>
      <p:grpSp>
        <p:nvGrpSpPr>
          <p:cNvPr id="12" name="Group 11"/>
          <p:cNvGrpSpPr/>
          <p:nvPr/>
        </p:nvGrpSpPr>
        <p:grpSpPr>
          <a:xfrm>
            <a:off x="2095500" y="4855210"/>
            <a:ext cx="762000" cy="762000"/>
            <a:chOff x="7772400" y="4820292"/>
            <a:chExt cx="762000" cy="762000"/>
          </a:xfrm>
        </p:grpSpPr>
        <p:cxnSp>
          <p:nvCxnSpPr>
            <p:cNvPr id="10" name="Straight Connector 9"/>
            <p:cNvCxnSpPr/>
            <p:nvPr/>
          </p:nvCxnSpPr>
          <p:spPr>
            <a:xfrm>
              <a:off x="7772400" y="5201292"/>
              <a:ext cx="762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7772400" y="5201292"/>
              <a:ext cx="762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5884315" y="4856032"/>
            <a:ext cx="762000" cy="762000"/>
            <a:chOff x="7772400" y="4820292"/>
            <a:chExt cx="762000" cy="762000"/>
          </a:xfrm>
        </p:grpSpPr>
        <p:cxnSp>
          <p:nvCxnSpPr>
            <p:cNvPr id="14" name="Straight Connector 13"/>
            <p:cNvCxnSpPr/>
            <p:nvPr/>
          </p:nvCxnSpPr>
          <p:spPr>
            <a:xfrm>
              <a:off x="7772400" y="5201292"/>
              <a:ext cx="762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7772400" y="5201292"/>
              <a:ext cx="762000"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425824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Basic Characteristics</a:t>
            </a:r>
            <a:endParaRPr lang="en-US" dirty="0"/>
          </a:p>
        </p:txBody>
      </p:sp>
      <p:sp>
        <p:nvSpPr>
          <p:cNvPr id="3" name="Content Placeholder 2"/>
          <p:cNvSpPr>
            <a:spLocks noGrp="1"/>
          </p:cNvSpPr>
          <p:nvPr>
            <p:ph idx="1"/>
          </p:nvPr>
        </p:nvSpPr>
        <p:spPr/>
        <p:txBody>
          <a:bodyPr>
            <a:normAutofit/>
          </a:bodyPr>
          <a:lstStyle/>
          <a:p>
            <a:r>
              <a:rPr lang="en-US" dirty="0"/>
              <a:t>The applied field can also align the dipoles that were already present in the material i.e. material containing dipoles without application of the field</a:t>
            </a:r>
            <a:r>
              <a:rPr lang="en-US" dirty="0" smtClean="0"/>
              <a:t>.</a:t>
            </a:r>
          </a:p>
          <a:p>
            <a:pPr lvl="1"/>
            <a:r>
              <a:rPr lang="en-US" dirty="0" smtClean="0"/>
              <a:t>Polar materials</a:t>
            </a:r>
            <a:endParaRPr lang="en-US" dirty="0"/>
          </a:p>
          <a:p>
            <a:r>
              <a:rPr lang="en-US" dirty="0"/>
              <a:t>Of course, both these effects may be present in single material i.e. dipoles can be aligned as well as be induced by the applied field.</a:t>
            </a:r>
          </a:p>
          <a:p>
            <a:r>
              <a:rPr lang="en-US" dirty="0">
                <a:solidFill>
                  <a:srgbClr val="800000"/>
                </a:solidFill>
              </a:rPr>
              <a:t>Net effect is called as ‘Polarization’ of the material.</a:t>
            </a:r>
          </a:p>
        </p:txBody>
      </p:sp>
    </p:spTree>
    <p:extLst>
      <p:ext uri="{BB962C8B-B14F-4D97-AF65-F5344CB8AC3E}">
        <p14:creationId xmlns:p14="http://schemas.microsoft.com/office/powerpoint/2010/main" val="9269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43000" y="533400"/>
            <a:ext cx="3405976" cy="523220"/>
          </a:xfrm>
          <a:prstGeom prst="rect">
            <a:avLst/>
          </a:prstGeom>
          <a:noFill/>
        </p:spPr>
        <p:txBody>
          <a:bodyPr wrap="none" rtlCol="0">
            <a:spAutoFit/>
          </a:bodyPr>
          <a:lstStyle/>
          <a:p>
            <a:r>
              <a:rPr lang="en-US" sz="2800" dirty="0" smtClean="0">
                <a:solidFill>
                  <a:srgbClr val="0000FF"/>
                </a:solidFill>
              </a:rPr>
              <a:t>Dipole Moment (</a:t>
            </a:r>
            <a:r>
              <a:rPr lang="en-US" sz="2800" dirty="0" err="1" smtClean="0">
                <a:solidFill>
                  <a:srgbClr val="0000FF"/>
                </a:solidFill>
              </a:rPr>
              <a:t>C.m</a:t>
            </a:r>
            <a:r>
              <a:rPr lang="en-US" sz="2800" dirty="0" smtClean="0">
                <a:solidFill>
                  <a:srgbClr val="0000FF"/>
                </a:solidFill>
              </a:rPr>
              <a:t>)</a:t>
            </a:r>
            <a:endParaRPr lang="en-US" sz="2800" dirty="0">
              <a:solidFill>
                <a:srgbClr val="0000FF"/>
              </a:solidFill>
            </a:endParaRPr>
          </a:p>
        </p:txBody>
      </p:sp>
      <p:sp>
        <p:nvSpPr>
          <p:cNvPr id="7" name="TextBox 6"/>
          <p:cNvSpPr txBox="1"/>
          <p:nvPr/>
        </p:nvSpPr>
        <p:spPr>
          <a:xfrm>
            <a:off x="1143000" y="1676400"/>
            <a:ext cx="3046727" cy="523220"/>
          </a:xfrm>
          <a:prstGeom prst="rect">
            <a:avLst/>
          </a:prstGeom>
          <a:noFill/>
        </p:spPr>
        <p:txBody>
          <a:bodyPr wrap="none" rtlCol="0">
            <a:spAutoFit/>
          </a:bodyPr>
          <a:lstStyle/>
          <a:p>
            <a:r>
              <a:rPr lang="en-US" sz="2800" dirty="0" smtClean="0">
                <a:solidFill>
                  <a:srgbClr val="0000FF"/>
                </a:solidFill>
              </a:rPr>
              <a:t>Polarization (C/m</a:t>
            </a:r>
            <a:r>
              <a:rPr lang="en-US" sz="2800" baseline="30000" dirty="0" smtClean="0">
                <a:solidFill>
                  <a:srgbClr val="0000FF"/>
                </a:solidFill>
              </a:rPr>
              <a:t>2</a:t>
            </a:r>
            <a:r>
              <a:rPr lang="en-US" sz="2800" dirty="0" smtClean="0">
                <a:solidFill>
                  <a:srgbClr val="0000FF"/>
                </a:solidFill>
              </a:rPr>
              <a:t>)</a:t>
            </a:r>
            <a:endParaRPr lang="en-US" sz="2800" dirty="0">
              <a:solidFill>
                <a:srgbClr val="0000FF"/>
              </a:solidFill>
            </a:endParaRPr>
          </a:p>
        </p:txBody>
      </p:sp>
      <p:sp>
        <p:nvSpPr>
          <p:cNvPr id="8" name="TextBox 7"/>
          <p:cNvSpPr txBox="1"/>
          <p:nvPr/>
        </p:nvSpPr>
        <p:spPr>
          <a:xfrm>
            <a:off x="1143000" y="2209800"/>
            <a:ext cx="3352800" cy="830997"/>
          </a:xfrm>
          <a:prstGeom prst="rect">
            <a:avLst/>
          </a:prstGeom>
          <a:noFill/>
        </p:spPr>
        <p:txBody>
          <a:bodyPr wrap="square" rtlCol="0">
            <a:spAutoFit/>
          </a:bodyPr>
          <a:lstStyle/>
          <a:p>
            <a:r>
              <a:rPr lang="en-US" sz="2400" dirty="0" smtClean="0">
                <a:solidFill>
                  <a:srgbClr val="0000FF"/>
                </a:solidFill>
              </a:rPr>
              <a:t>(Dipole moment per unit volume)</a:t>
            </a:r>
            <a:endParaRPr lang="en-US" sz="2400" dirty="0">
              <a:solidFill>
                <a:srgbClr val="0000FF"/>
              </a:solidFill>
            </a:endParaRPr>
          </a:p>
        </p:txBody>
      </p:sp>
      <p:sp>
        <p:nvSpPr>
          <p:cNvPr id="9" name="TextBox 8"/>
          <p:cNvSpPr txBox="1"/>
          <p:nvPr/>
        </p:nvSpPr>
        <p:spPr>
          <a:xfrm>
            <a:off x="1219200" y="3429000"/>
            <a:ext cx="6699270" cy="461665"/>
          </a:xfrm>
          <a:prstGeom prst="rect">
            <a:avLst/>
          </a:prstGeom>
          <a:noFill/>
        </p:spPr>
        <p:txBody>
          <a:bodyPr wrap="none" rtlCol="0">
            <a:spAutoFit/>
          </a:bodyPr>
          <a:lstStyle/>
          <a:p>
            <a:r>
              <a:rPr lang="en-US" sz="2400" dirty="0" smtClean="0">
                <a:solidFill>
                  <a:srgbClr val="0000FF"/>
                </a:solidFill>
              </a:rPr>
              <a:t>So, if all the dipoles were aligned in a direction, then</a:t>
            </a:r>
            <a:endParaRPr lang="en-US" sz="2400" dirty="0">
              <a:solidFill>
                <a:srgbClr val="0000FF"/>
              </a:solidFill>
            </a:endParaRPr>
          </a:p>
        </p:txBody>
      </p:sp>
      <p:sp>
        <p:nvSpPr>
          <p:cNvPr id="10" name="Rectangle 9"/>
          <p:cNvSpPr/>
          <p:nvPr/>
        </p:nvSpPr>
        <p:spPr>
          <a:xfrm>
            <a:off x="3801514" y="4048780"/>
            <a:ext cx="1227686" cy="523220"/>
          </a:xfrm>
          <a:prstGeom prst="rect">
            <a:avLst/>
          </a:prstGeom>
        </p:spPr>
        <p:txBody>
          <a:bodyPr wrap="none">
            <a:spAutoFit/>
          </a:bodyPr>
          <a:lstStyle/>
          <a:p>
            <a:r>
              <a:rPr lang="en-US" sz="2800" i="1" dirty="0" smtClean="0"/>
              <a:t>P=N</a:t>
            </a:r>
            <a:r>
              <a:rPr lang="en-US" sz="2800" i="1" dirty="0"/>
              <a:t>.</a:t>
            </a:r>
            <a:r>
              <a:rPr lang="en-US" sz="2800" i="1" dirty="0">
                <a:sym typeface="Symbol"/>
              </a:rPr>
              <a:t></a:t>
            </a:r>
            <a:r>
              <a:rPr lang="en-US" sz="2800" dirty="0"/>
              <a:t> </a:t>
            </a:r>
          </a:p>
        </p:txBody>
      </p:sp>
      <p:sp>
        <p:nvSpPr>
          <p:cNvPr id="11" name="TextBox 10"/>
          <p:cNvSpPr txBox="1"/>
          <p:nvPr/>
        </p:nvSpPr>
        <p:spPr>
          <a:xfrm>
            <a:off x="1219200" y="4800600"/>
            <a:ext cx="7772400" cy="830997"/>
          </a:xfrm>
          <a:prstGeom prst="rect">
            <a:avLst/>
          </a:prstGeom>
          <a:noFill/>
        </p:spPr>
        <p:txBody>
          <a:bodyPr wrap="square" rtlCol="0">
            <a:spAutoFit/>
          </a:bodyPr>
          <a:lstStyle/>
          <a:p>
            <a:r>
              <a:rPr lang="en-US" sz="2400" dirty="0" smtClean="0">
                <a:solidFill>
                  <a:srgbClr val="0000FF"/>
                </a:solidFill>
              </a:rPr>
              <a:t>Conversely, if all the dipoles were aligned in random directions, then</a:t>
            </a:r>
            <a:endParaRPr lang="en-US" sz="2400" dirty="0">
              <a:solidFill>
                <a:srgbClr val="0000FF"/>
              </a:solidFill>
            </a:endParaRPr>
          </a:p>
        </p:txBody>
      </p:sp>
      <p:sp>
        <p:nvSpPr>
          <p:cNvPr id="12" name="Rectangle 11"/>
          <p:cNvSpPr/>
          <p:nvPr/>
        </p:nvSpPr>
        <p:spPr>
          <a:xfrm>
            <a:off x="3801514" y="5420380"/>
            <a:ext cx="1847598" cy="523220"/>
          </a:xfrm>
          <a:prstGeom prst="rect">
            <a:avLst/>
          </a:prstGeom>
        </p:spPr>
        <p:txBody>
          <a:bodyPr wrap="none">
            <a:spAutoFit/>
          </a:bodyPr>
          <a:lstStyle/>
          <a:p>
            <a:r>
              <a:rPr lang="en-US" sz="2800" i="1" dirty="0" smtClean="0"/>
              <a:t>P=N.Σ</a:t>
            </a:r>
            <a:r>
              <a:rPr lang="en-US" sz="2800" i="1" dirty="0" smtClean="0">
                <a:sym typeface="Symbol"/>
              </a:rPr>
              <a:t>=</a:t>
            </a:r>
            <a:r>
              <a:rPr lang="en-US" sz="2800" dirty="0" smtClean="0">
                <a:sym typeface="Symbol"/>
              </a:rPr>
              <a:t>0</a:t>
            </a:r>
            <a:r>
              <a:rPr lang="en-US" sz="2800" dirty="0" smtClean="0"/>
              <a:t> </a:t>
            </a:r>
            <a:endParaRPr lang="en-US" sz="2800" dirty="0"/>
          </a:p>
        </p:txBody>
      </p:sp>
      <p:sp>
        <p:nvSpPr>
          <p:cNvPr id="13" name="Right Brace 12"/>
          <p:cNvSpPr/>
          <p:nvPr/>
        </p:nvSpPr>
        <p:spPr>
          <a:xfrm>
            <a:off x="6324600" y="381000"/>
            <a:ext cx="381000" cy="22098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TextBox 13"/>
          <p:cNvSpPr txBox="1"/>
          <p:nvPr/>
        </p:nvSpPr>
        <p:spPr>
          <a:xfrm>
            <a:off x="6705600" y="1143000"/>
            <a:ext cx="1415371" cy="584776"/>
          </a:xfrm>
          <a:prstGeom prst="rect">
            <a:avLst/>
          </a:prstGeom>
          <a:noFill/>
        </p:spPr>
        <p:txBody>
          <a:bodyPr wrap="none" rtlCol="0">
            <a:spAutoFit/>
          </a:bodyPr>
          <a:lstStyle/>
          <a:p>
            <a:r>
              <a:rPr lang="en-US" sz="3200" dirty="0" smtClean="0">
                <a:solidFill>
                  <a:srgbClr val="800000"/>
                </a:solidFill>
              </a:rPr>
              <a:t>Vectors</a:t>
            </a:r>
            <a:endParaRPr lang="en-US" sz="3200" dirty="0">
              <a:solidFill>
                <a:srgbClr val="800000"/>
              </a:solidFill>
            </a:endParaRPr>
          </a:p>
        </p:txBody>
      </p:sp>
      <mc:AlternateContent xmlns:mc="http://schemas.openxmlformats.org/markup-compatibility/2006">
        <mc:Choice xmlns:a14="http://schemas.microsoft.com/office/drawing/2010/main" Requires="a14">
          <p:sp>
            <p:nvSpPr>
              <p:cNvPr id="2" name="TextBox 1"/>
              <p:cNvSpPr txBox="1"/>
              <p:nvPr/>
            </p:nvSpPr>
            <p:spPr>
              <a:xfrm>
                <a:off x="4983288" y="546847"/>
                <a:ext cx="1331647" cy="430887"/>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800" b="0" i="1" smtClean="0">
                          <a:latin typeface="Cambria Math" charset="0"/>
                          <a:ea typeface="Cambria Math" charset="0"/>
                          <a:cs typeface="Cambria Math" charset="0"/>
                        </a:rPr>
                        <m:t>𝜇</m:t>
                      </m:r>
                      <m:r>
                        <a:rPr lang="en-US" sz="2800" b="0" i="1" smtClean="0">
                          <a:latin typeface="Cambria Math" charset="0"/>
                          <a:ea typeface="Cambria Math" charset="0"/>
                          <a:cs typeface="Cambria Math" charset="0"/>
                        </a:rPr>
                        <m:t>=</m:t>
                      </m:r>
                      <m:r>
                        <a:rPr lang="en-US" sz="2800" b="0" i="1" smtClean="0">
                          <a:latin typeface="Cambria Math" charset="0"/>
                        </a:rPr>
                        <m:t>𝑞</m:t>
                      </m:r>
                      <m:r>
                        <a:rPr lang="en-US" sz="2800" b="0" i="1" smtClean="0">
                          <a:latin typeface="Cambria Math" charset="0"/>
                        </a:rPr>
                        <m:t>.</m:t>
                      </m:r>
                      <m:r>
                        <a:rPr lang="en-US" sz="2800" b="0" i="1" smtClean="0">
                          <a:latin typeface="Cambria Math" charset="0"/>
                        </a:rPr>
                        <m:t>𝑑</m:t>
                      </m:r>
                    </m:oMath>
                  </m:oMathPara>
                </a14:m>
                <a:endParaRPr lang="en-US" sz="2800" dirty="0"/>
              </a:p>
            </p:txBody>
          </p:sp>
        </mc:Choice>
        <mc:Fallback>
          <p:sp>
            <p:nvSpPr>
              <p:cNvPr id="2" name="TextBox 1"/>
              <p:cNvSpPr txBox="1">
                <a:spLocks noRot="1" noChangeAspect="1" noMove="1" noResize="1" noEditPoints="1" noAdjustHandles="1" noChangeArrowheads="1" noChangeShapeType="1" noTextEdit="1"/>
              </p:cNvSpPr>
              <p:nvPr/>
            </p:nvSpPr>
            <p:spPr>
              <a:xfrm>
                <a:off x="4983288" y="546847"/>
                <a:ext cx="1331647" cy="430887"/>
              </a:xfrm>
              <a:prstGeom prst="rect">
                <a:avLst/>
              </a:prstGeom>
              <a:blipFill rotWithShape="0">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TextBox 14"/>
              <p:cNvSpPr txBox="1"/>
              <p:nvPr/>
            </p:nvSpPr>
            <p:spPr>
              <a:xfrm>
                <a:off x="4909229" y="1768733"/>
                <a:ext cx="1478482" cy="83304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800" b="0" i="1" smtClean="0">
                          <a:latin typeface="Cambria Math" charset="0"/>
                          <a:ea typeface="Cambria Math" charset="0"/>
                          <a:cs typeface="Cambria Math" charset="0"/>
                        </a:rPr>
                        <m:t>𝑃</m:t>
                      </m:r>
                      <m:r>
                        <a:rPr lang="en-US" sz="2800" b="0" i="1" smtClean="0">
                          <a:latin typeface="Cambria Math" charset="0"/>
                          <a:ea typeface="Cambria Math" charset="0"/>
                          <a:cs typeface="Cambria Math" charset="0"/>
                        </a:rPr>
                        <m:t>=</m:t>
                      </m:r>
                      <m:f>
                        <m:fPr>
                          <m:ctrlPr>
                            <a:rPr lang="mr-IN" sz="2800" b="0" i="1" smtClean="0">
                              <a:latin typeface="Cambria Math" charset="0"/>
                              <a:ea typeface="Cambria Math" charset="0"/>
                              <a:cs typeface="Cambria Math" charset="0"/>
                            </a:rPr>
                          </m:ctrlPr>
                        </m:fPr>
                        <m:num>
                          <m:nary>
                            <m:naryPr>
                              <m:chr m:val="∑"/>
                              <m:subHide m:val="on"/>
                              <m:supHide m:val="on"/>
                              <m:ctrlPr>
                                <a:rPr lang="mr-IN" sz="2800" b="0" i="1" smtClean="0">
                                  <a:latin typeface="Cambria Math" charset="0"/>
                                  <a:ea typeface="Cambria Math" charset="0"/>
                                  <a:cs typeface="Cambria Math" charset="0"/>
                                </a:rPr>
                              </m:ctrlPr>
                            </m:naryPr>
                            <m:sub/>
                            <m:sup/>
                            <m:e>
                              <m:r>
                                <a:rPr lang="en-US" sz="2800" i="1">
                                  <a:latin typeface="Cambria Math" charset="0"/>
                                  <a:ea typeface="Cambria Math" charset="0"/>
                                  <a:cs typeface="Cambria Math" charset="0"/>
                                </a:rPr>
                                <m:t>𝜇</m:t>
                              </m:r>
                            </m:e>
                          </m:nary>
                          <m:r>
                            <m:rPr>
                              <m:nor/>
                            </m:rPr>
                            <a:rPr lang="en-US" sz="2800" dirty="0"/>
                            <m:t> </m:t>
                          </m:r>
                        </m:num>
                        <m:den>
                          <m:r>
                            <a:rPr lang="en-US" sz="2800" b="0" i="1" smtClean="0">
                              <a:latin typeface="Cambria Math" charset="0"/>
                              <a:ea typeface="Cambria Math" charset="0"/>
                              <a:cs typeface="Cambria Math" charset="0"/>
                            </a:rPr>
                            <m:t>𝑉</m:t>
                          </m:r>
                        </m:den>
                      </m:f>
                    </m:oMath>
                  </m:oMathPara>
                </a14:m>
                <a:endParaRPr lang="en-US" sz="2800" dirty="0"/>
              </a:p>
            </p:txBody>
          </p:sp>
        </mc:Choice>
        <mc:Fallback>
          <p:sp>
            <p:nvSpPr>
              <p:cNvPr id="15" name="TextBox 14"/>
              <p:cNvSpPr txBox="1">
                <a:spLocks noRot="1" noChangeAspect="1" noMove="1" noResize="1" noEditPoints="1" noAdjustHandles="1" noChangeArrowheads="1" noChangeShapeType="1" noTextEdit="1"/>
              </p:cNvSpPr>
              <p:nvPr/>
            </p:nvSpPr>
            <p:spPr>
              <a:xfrm>
                <a:off x="4909229" y="1768733"/>
                <a:ext cx="1478482" cy="833049"/>
              </a:xfrm>
              <a:prstGeom prst="rect">
                <a:avLst/>
              </a:prstGeom>
              <a:blipFill rotWithShape="0">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7613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animBg="1"/>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1"/>
          <p:cNvSpPr>
            <a:spLocks noGrp="1"/>
          </p:cNvSpPr>
          <p:nvPr>
            <p:ph type="title"/>
          </p:nvPr>
        </p:nvSpPr>
        <p:spPr>
          <a:xfrm>
            <a:off x="457200" y="0"/>
            <a:ext cx="8229600" cy="685800"/>
          </a:xfrm>
        </p:spPr>
        <p:txBody>
          <a:bodyPr/>
          <a:lstStyle/>
          <a:p>
            <a:pPr eaLnBrk="1" hangingPunct="1"/>
            <a:r>
              <a:rPr lang="en-US" altLang="en-US" sz="4000">
                <a:ea typeface="Mangal" charset="0"/>
                <a:cs typeface="Mangal" charset="0"/>
              </a:rPr>
              <a:t>Capacitor</a:t>
            </a:r>
            <a:endParaRPr lang="en-US" altLang="en-US" sz="4000">
              <a:ea typeface="Arial Unicode MS" charset="0"/>
            </a:endParaRPr>
          </a:p>
        </p:txBody>
      </p:sp>
      <p:sp>
        <p:nvSpPr>
          <p:cNvPr id="11272" name="Rectangle 8"/>
          <p:cNvSpPr>
            <a:spLocks noGrp="1" noChangeArrowheads="1"/>
          </p:cNvSpPr>
          <p:nvPr>
            <p:ph type="body" idx="1"/>
          </p:nvPr>
        </p:nvSpPr>
        <p:spPr>
          <a:xfrm>
            <a:off x="381000" y="762000"/>
            <a:ext cx="8382000" cy="2057400"/>
          </a:xfrm>
        </p:spPr>
        <p:txBody>
          <a:bodyPr/>
          <a:lstStyle/>
          <a:p>
            <a:r>
              <a:rPr lang="en-US" altLang="en-US" sz="2400" dirty="0"/>
              <a:t>The </a:t>
            </a:r>
            <a:r>
              <a:rPr lang="en-US" altLang="en-US" sz="2400" dirty="0" smtClean="0"/>
              <a:t>air-gap </a:t>
            </a:r>
            <a:r>
              <a:rPr lang="en-US" altLang="en-US" sz="2400" dirty="0"/>
              <a:t>can store energy</a:t>
            </a:r>
          </a:p>
          <a:p>
            <a:r>
              <a:rPr lang="en-US" altLang="en-US" sz="2400" dirty="0"/>
              <a:t>If we can move charges </a:t>
            </a:r>
            <a:r>
              <a:rPr lang="en-US" altLang="en-US" sz="2400" dirty="0" smtClean="0"/>
              <a:t>temporarily, </a:t>
            </a:r>
            <a:r>
              <a:rPr lang="en-US" altLang="en-US" sz="2400" dirty="0"/>
              <a:t>more charge can be stored</a:t>
            </a:r>
          </a:p>
          <a:p>
            <a:r>
              <a:rPr lang="en-US" altLang="en-US" sz="2400" dirty="0"/>
              <a:t>Bound charge around ionic cores in a material can lead to dielectric properties</a:t>
            </a:r>
          </a:p>
          <a:p>
            <a:endParaRPr lang="en-US" altLang="en-US" sz="2400" dirty="0"/>
          </a:p>
        </p:txBody>
      </p:sp>
      <p:pic>
        <p:nvPicPr>
          <p:cNvPr id="11267" name="Picture 3"/>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l="7068" t="33781" r="54010" b="17503"/>
          <a:stretch>
            <a:fillRect/>
          </a:stretch>
        </p:blipFill>
        <p:spPr>
          <a:xfrm>
            <a:off x="533400" y="2819400"/>
            <a:ext cx="3733800" cy="3505200"/>
          </a:xfrm>
        </p:spPr>
      </p:pic>
      <p:sp>
        <p:nvSpPr>
          <p:cNvPr id="11271" name="Text Box 7"/>
          <p:cNvSpPr txBox="1">
            <a:spLocks noChangeArrowheads="1"/>
          </p:cNvSpPr>
          <p:nvPr/>
        </p:nvSpPr>
        <p:spPr bwMode="auto">
          <a:xfrm>
            <a:off x="517525" y="3389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en-US" altLang="en-US"/>
          </a:p>
        </p:txBody>
      </p:sp>
      <p:sp>
        <p:nvSpPr>
          <p:cNvPr id="11273" name="Oval 9"/>
          <p:cNvSpPr>
            <a:spLocks noChangeArrowheads="1"/>
          </p:cNvSpPr>
          <p:nvPr/>
        </p:nvSpPr>
        <p:spPr bwMode="auto">
          <a:xfrm>
            <a:off x="1905000" y="3352801"/>
            <a:ext cx="685800" cy="1752599"/>
          </a:xfrm>
          <a:prstGeom prst="ellipse">
            <a:avLst/>
          </a:prstGeom>
          <a:solidFill>
            <a:schemeClr val="accent1">
              <a:alpha val="17000"/>
            </a:schemeClr>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74" name="Line 10"/>
          <p:cNvSpPr>
            <a:spLocks noChangeShapeType="1"/>
          </p:cNvSpPr>
          <p:nvPr/>
        </p:nvSpPr>
        <p:spPr bwMode="auto">
          <a:xfrm>
            <a:off x="2667000" y="4191000"/>
            <a:ext cx="167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5" name="Text Box 11"/>
          <p:cNvSpPr txBox="1">
            <a:spLocks noChangeArrowheads="1"/>
          </p:cNvSpPr>
          <p:nvPr/>
        </p:nvSpPr>
        <p:spPr bwMode="auto">
          <a:xfrm>
            <a:off x="4403725" y="3998913"/>
            <a:ext cx="2165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en-US"/>
              <a:t>Dipolar Polarization</a:t>
            </a:r>
          </a:p>
        </p:txBody>
      </p:sp>
      <p:sp>
        <p:nvSpPr>
          <p:cNvPr id="11276" name="Line 12"/>
          <p:cNvSpPr>
            <a:spLocks noChangeShapeType="1"/>
          </p:cNvSpPr>
          <p:nvPr/>
        </p:nvSpPr>
        <p:spPr bwMode="auto">
          <a:xfrm>
            <a:off x="3505200" y="3124200"/>
            <a:ext cx="12954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1277" name="Text Box 13"/>
          <p:cNvSpPr txBox="1">
            <a:spLocks noChangeArrowheads="1"/>
          </p:cNvSpPr>
          <p:nvPr/>
        </p:nvSpPr>
        <p:spPr bwMode="auto">
          <a:xfrm>
            <a:off x="4784725" y="3160713"/>
            <a:ext cx="1733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en-US"/>
              <a:t>Surface charge</a:t>
            </a:r>
          </a:p>
        </p:txBody>
      </p:sp>
      <p:sp>
        <p:nvSpPr>
          <p:cNvPr id="11278" name="Text Box 14"/>
          <p:cNvSpPr txBox="1">
            <a:spLocks noChangeArrowheads="1"/>
          </p:cNvSpPr>
          <p:nvPr/>
        </p:nvSpPr>
        <p:spPr bwMode="auto">
          <a:xfrm>
            <a:off x="4632325" y="5294313"/>
            <a:ext cx="43592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altLang="en-US" dirty="0"/>
              <a:t>Not possible to distinguish between two by </a:t>
            </a:r>
            <a:r>
              <a:rPr lang="en-US" altLang="en-US" dirty="0" smtClean="0"/>
              <a:t>Gauss’s </a:t>
            </a:r>
            <a:r>
              <a:rPr lang="en-US" altLang="en-US" dirty="0"/>
              <a:t>law</a:t>
            </a:r>
          </a:p>
        </p:txBody>
      </p:sp>
      <mc:AlternateContent xmlns:mc="http://schemas.openxmlformats.org/markup-compatibility/2006" xmlns:a14="http://schemas.microsoft.com/office/drawing/2010/main">
        <mc:Choice Requires="a14">
          <p:sp>
            <p:nvSpPr>
              <p:cNvPr id="2" name="TextBox 1"/>
              <p:cNvSpPr txBox="1"/>
              <p:nvPr/>
            </p:nvSpPr>
            <p:spPr>
              <a:xfrm>
                <a:off x="4988690" y="5871338"/>
                <a:ext cx="1325619" cy="7264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limLoc m:val="undOvr"/>
                          <m:subHide m:val="on"/>
                          <m:supHide m:val="on"/>
                          <m:ctrlPr>
                            <a:rPr lang="en-US" i="1" smtClean="0">
                              <a:latin typeface="Cambria Math" charset="0"/>
                            </a:rPr>
                          </m:ctrlPr>
                        </m:naryPr>
                        <m:sub/>
                        <m:sup/>
                        <m:e>
                          <m:r>
                            <a:rPr lang="en-US" b="0" i="1" smtClean="0">
                              <a:latin typeface="Cambria Math" charset="0"/>
                            </a:rPr>
                            <m:t>𝐸</m:t>
                          </m:r>
                          <m:r>
                            <a:rPr lang="en-US" b="0" i="1" smtClean="0">
                              <a:latin typeface="Cambria Math" charset="0"/>
                            </a:rPr>
                            <m:t>.</m:t>
                          </m:r>
                          <m:r>
                            <a:rPr lang="en-US" b="0" i="1" smtClean="0">
                              <a:latin typeface="Cambria Math" charset="0"/>
                            </a:rPr>
                            <m:t>𝑑𝐴</m:t>
                          </m:r>
                        </m:e>
                      </m:nary>
                      <m:r>
                        <a:rPr lang="en-US" b="0" i="1" smtClean="0">
                          <a:latin typeface="Cambria Math" charset="0"/>
                        </a:rPr>
                        <m:t>=</m:t>
                      </m:r>
                      <m:f>
                        <m:fPr>
                          <m:ctrlPr>
                            <a:rPr lang="mr-IN" b="0" i="1" smtClean="0">
                              <a:latin typeface="Cambria Math" charset="0"/>
                            </a:rPr>
                          </m:ctrlPr>
                        </m:fPr>
                        <m:num>
                          <m:r>
                            <a:rPr lang="en-US" b="0" i="1" smtClean="0">
                              <a:latin typeface="Cambria Math" charset="0"/>
                            </a:rPr>
                            <m:t>𝑄</m:t>
                          </m:r>
                        </m:num>
                        <m:den>
                          <m:sSub>
                            <m:sSubPr>
                              <m:ctrlPr>
                                <a:rPr lang="en-US" b="0" i="1" smtClean="0">
                                  <a:latin typeface="Cambria Math" charset="0"/>
                                  <a:ea typeface="Cambria Math" charset="0"/>
                                  <a:cs typeface="Cambria Math" charset="0"/>
                                </a:rPr>
                              </m:ctrlPr>
                            </m:sSubPr>
                            <m:e>
                              <m:r>
                                <a:rPr lang="mr-IN" b="0" i="1" smtClean="0">
                                  <a:latin typeface="Cambria Math" charset="0"/>
                                  <a:ea typeface="Cambria Math" charset="0"/>
                                  <a:cs typeface="Cambria Math" charset="0"/>
                                </a:rPr>
                                <m:t>𝜀</m:t>
                              </m:r>
                            </m:e>
                            <m:sub>
                              <m:r>
                                <a:rPr lang="en-US" b="0" i="1" smtClean="0">
                                  <a:latin typeface="Cambria Math" charset="0"/>
                                  <a:ea typeface="Cambria Math" charset="0"/>
                                  <a:cs typeface="Cambria Math" charset="0"/>
                                </a:rPr>
                                <m:t>𝑜</m:t>
                              </m:r>
                            </m:sub>
                          </m:sSub>
                        </m:den>
                      </m:f>
                    </m:oMath>
                  </m:oMathPara>
                </a14:m>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4988690" y="5871338"/>
                <a:ext cx="1325619" cy="726481"/>
              </a:xfrm>
              <a:prstGeom prst="rect">
                <a:avLst/>
              </a:prstGeom>
              <a:blipFill rotWithShape="0">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76118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27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1274"/>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1275"/>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1127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1127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4" grpId="0" animBg="1" autoUpdateAnimBg="0"/>
      <p:bldP spid="11275" grpId="0" autoUpdateAnimBg="0"/>
      <p:bldP spid="11276" grpId="0" animBg="1" autoUpdateAnimBg="0"/>
      <p:bldP spid="11277" grpId="0" autoUpdateAnimBg="0"/>
      <p:bldP spid="11278" grpId="0" autoUpdateAnimBg="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Polarization and Surface Charge</a:t>
            </a:r>
            <a:endParaRPr lang="en-US" dirty="0"/>
          </a:p>
        </p:txBody>
      </p:sp>
      <p:pic>
        <p:nvPicPr>
          <p:cNvPr id="4" name="Picture 3"/>
          <p:cNvPicPr/>
          <p:nvPr/>
        </p:nvPicPr>
        <p:blipFill>
          <a:blip r:embed="rId2" cstate="print"/>
          <a:srcRect/>
          <a:stretch>
            <a:fillRect/>
          </a:stretch>
        </p:blipFill>
        <p:spPr bwMode="auto">
          <a:xfrm>
            <a:off x="838200" y="1143000"/>
            <a:ext cx="7239000" cy="3352800"/>
          </a:xfrm>
          <a:prstGeom prst="rect">
            <a:avLst/>
          </a:prstGeom>
          <a:noFill/>
          <a:ln w="9525">
            <a:noFill/>
            <a:miter lim="800000"/>
            <a:headEnd/>
            <a:tailEnd/>
          </a:ln>
        </p:spPr>
      </p:pic>
      <p:sp>
        <p:nvSpPr>
          <p:cNvPr id="6" name="Rectangle 5"/>
          <p:cNvSpPr/>
          <p:nvPr/>
        </p:nvSpPr>
        <p:spPr>
          <a:xfrm>
            <a:off x="1219200" y="5105400"/>
            <a:ext cx="3448230" cy="523220"/>
          </a:xfrm>
          <a:prstGeom prst="rect">
            <a:avLst/>
          </a:prstGeom>
        </p:spPr>
        <p:txBody>
          <a:bodyPr wrap="none">
            <a:spAutoFit/>
          </a:bodyPr>
          <a:lstStyle/>
          <a:p>
            <a:r>
              <a:rPr lang="en-US" sz="2800" dirty="0" smtClean="0"/>
              <a:t>Surface </a:t>
            </a:r>
            <a:r>
              <a:rPr lang="en-US" sz="2800" dirty="0"/>
              <a:t>charge </a:t>
            </a:r>
            <a:r>
              <a:rPr lang="en-US" sz="2800" dirty="0" smtClean="0"/>
              <a:t>density</a:t>
            </a:r>
            <a:endParaRPr lang="en-US" sz="2800" dirty="0"/>
          </a:p>
        </p:txBody>
      </p:sp>
      <p:pic>
        <p:nvPicPr>
          <p:cNvPr id="3" name="Picture 2"/>
          <p:cNvPicPr>
            <a:picLocks noChangeAspect="1"/>
          </p:cNvPicPr>
          <p:nvPr/>
        </p:nvPicPr>
        <p:blipFill>
          <a:blip r:embed="rId3"/>
          <a:stretch>
            <a:fillRect/>
          </a:stretch>
        </p:blipFill>
        <p:spPr>
          <a:xfrm>
            <a:off x="5257800" y="4744710"/>
            <a:ext cx="2266950" cy="1244600"/>
          </a:xfrm>
          <a:prstGeom prst="rect">
            <a:avLst/>
          </a:prstGeom>
        </p:spPr>
      </p:pic>
    </p:spTree>
    <p:extLst>
      <p:ext uri="{BB962C8B-B14F-4D97-AF65-F5344CB8AC3E}">
        <p14:creationId xmlns:p14="http://schemas.microsoft.com/office/powerpoint/2010/main" val="13058187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Parallel Plate Capacitor (Vacuum)</a:t>
            </a:r>
            <a:endParaRPr lang="en-US" dirty="0"/>
          </a:p>
        </p:txBody>
      </p:sp>
      <p:pic>
        <p:nvPicPr>
          <p:cNvPr id="33796" name="Picture 4"/>
          <p:cNvPicPr>
            <a:picLocks noGrp="1" noChangeAspect="1" noChangeArrowheads="1"/>
          </p:cNvPicPr>
          <p:nvPr>
            <p:ph idx="4294967295"/>
          </p:nvPr>
        </p:nvPicPr>
        <p:blipFill rotWithShape="1">
          <a:blip r:embed="rId4" cstate="print"/>
          <a:srcRect l="20488" t="15762" r="33709" b="9171"/>
          <a:stretch/>
        </p:blipFill>
        <p:spPr>
          <a:xfrm>
            <a:off x="152400" y="838200"/>
            <a:ext cx="4331413" cy="5765800"/>
          </a:xfrm>
          <a:noFill/>
          <a:ln/>
        </p:spPr>
      </p:pic>
      <p:graphicFrame>
        <p:nvGraphicFramePr>
          <p:cNvPr id="3" name="Object 2"/>
          <p:cNvGraphicFramePr>
            <a:graphicFrameLocks noChangeAspect="1"/>
          </p:cNvGraphicFramePr>
          <p:nvPr>
            <p:extLst/>
          </p:nvPr>
        </p:nvGraphicFramePr>
        <p:xfrm>
          <a:off x="4495800" y="1143000"/>
          <a:ext cx="1524000" cy="1115786"/>
        </p:xfrm>
        <a:graphic>
          <a:graphicData uri="http://schemas.openxmlformats.org/presentationml/2006/ole">
            <mc:AlternateContent xmlns:mc="http://schemas.openxmlformats.org/markup-compatibility/2006">
              <mc:Choice xmlns:v="urn:schemas-microsoft-com:vml" Requires="v">
                <p:oleObj spid="_x0000_s25645" name="Equation" r:id="rId5" imgW="711200" imgH="520700" progId="Equation.3">
                  <p:embed/>
                </p:oleObj>
              </mc:Choice>
              <mc:Fallback>
                <p:oleObj name="Equation" r:id="rId5" imgW="711200" imgH="520700" progId="Equation.3">
                  <p:embed/>
                  <p:pic>
                    <p:nvPicPr>
                      <p:cNvPr id="0" name=""/>
                      <p:cNvPicPr/>
                      <p:nvPr/>
                    </p:nvPicPr>
                    <p:blipFill>
                      <a:blip r:embed="rId6"/>
                      <a:stretch>
                        <a:fillRect/>
                      </a:stretch>
                    </p:blipFill>
                    <p:spPr>
                      <a:xfrm>
                        <a:off x="4495800" y="1143000"/>
                        <a:ext cx="1524000" cy="1115786"/>
                      </a:xfrm>
                      <a:prstGeom prst="rect">
                        <a:avLst/>
                      </a:prstGeom>
                    </p:spPr>
                  </p:pic>
                </p:oleObj>
              </mc:Fallback>
            </mc:AlternateContent>
          </a:graphicData>
        </a:graphic>
      </p:graphicFrame>
      <p:graphicFrame>
        <p:nvGraphicFramePr>
          <p:cNvPr id="6" name="Object 5"/>
          <p:cNvGraphicFramePr>
            <a:graphicFrameLocks noChangeAspect="1"/>
          </p:cNvGraphicFramePr>
          <p:nvPr>
            <p:extLst/>
          </p:nvPr>
        </p:nvGraphicFramePr>
        <p:xfrm>
          <a:off x="4495800" y="2209800"/>
          <a:ext cx="3919538" cy="1360487"/>
        </p:xfrm>
        <a:graphic>
          <a:graphicData uri="http://schemas.openxmlformats.org/presentationml/2006/ole">
            <mc:AlternateContent xmlns:mc="http://schemas.openxmlformats.org/markup-compatibility/2006">
              <mc:Choice xmlns:v="urn:schemas-microsoft-com:vml" Requires="v">
                <p:oleObj spid="_x0000_s25646" name="Equation" r:id="rId7" imgW="1828800" imgH="635000" progId="Equation.3">
                  <p:embed/>
                </p:oleObj>
              </mc:Choice>
              <mc:Fallback>
                <p:oleObj name="Equation" r:id="rId7" imgW="1828800" imgH="635000" progId="Equation.3">
                  <p:embed/>
                  <p:pic>
                    <p:nvPicPr>
                      <p:cNvPr id="0" name=""/>
                      <p:cNvPicPr/>
                      <p:nvPr/>
                    </p:nvPicPr>
                    <p:blipFill>
                      <a:blip r:embed="rId8"/>
                      <a:stretch>
                        <a:fillRect/>
                      </a:stretch>
                    </p:blipFill>
                    <p:spPr>
                      <a:xfrm>
                        <a:off x="4495800" y="2209800"/>
                        <a:ext cx="3919538" cy="1360487"/>
                      </a:xfrm>
                      <a:prstGeom prst="rect">
                        <a:avLst/>
                      </a:prstGeom>
                    </p:spPr>
                  </p:pic>
                </p:oleObj>
              </mc:Fallback>
            </mc:AlternateContent>
          </a:graphicData>
        </a:graphic>
      </p:graphicFrame>
      <p:graphicFrame>
        <p:nvGraphicFramePr>
          <p:cNvPr id="7" name="Object 6"/>
          <p:cNvGraphicFramePr>
            <a:graphicFrameLocks noChangeAspect="1"/>
          </p:cNvGraphicFramePr>
          <p:nvPr>
            <p:extLst/>
          </p:nvPr>
        </p:nvGraphicFramePr>
        <p:xfrm>
          <a:off x="4572000" y="3505200"/>
          <a:ext cx="2803525" cy="1360488"/>
        </p:xfrm>
        <a:graphic>
          <a:graphicData uri="http://schemas.openxmlformats.org/presentationml/2006/ole">
            <mc:AlternateContent xmlns:mc="http://schemas.openxmlformats.org/markup-compatibility/2006">
              <mc:Choice xmlns:v="urn:schemas-microsoft-com:vml" Requires="v">
                <p:oleObj spid="_x0000_s25647" name="Equation" r:id="rId9" imgW="1308100" imgH="635000" progId="Equation.3">
                  <p:embed/>
                </p:oleObj>
              </mc:Choice>
              <mc:Fallback>
                <p:oleObj name="Equation" r:id="rId9" imgW="1308100" imgH="635000" progId="Equation.3">
                  <p:embed/>
                  <p:pic>
                    <p:nvPicPr>
                      <p:cNvPr id="0" name=""/>
                      <p:cNvPicPr/>
                      <p:nvPr/>
                    </p:nvPicPr>
                    <p:blipFill>
                      <a:blip r:embed="rId10"/>
                      <a:stretch>
                        <a:fillRect/>
                      </a:stretch>
                    </p:blipFill>
                    <p:spPr>
                      <a:xfrm>
                        <a:off x="4572000" y="3505200"/>
                        <a:ext cx="2803525" cy="1360488"/>
                      </a:xfrm>
                      <a:prstGeom prst="rect">
                        <a:avLst/>
                      </a:prstGeom>
                    </p:spPr>
                  </p:pic>
                </p:oleObj>
              </mc:Fallback>
            </mc:AlternateContent>
          </a:graphicData>
        </a:graphic>
      </p:graphicFrame>
      <p:sp>
        <p:nvSpPr>
          <p:cNvPr id="4" name="TextBox 3"/>
          <p:cNvSpPr txBox="1"/>
          <p:nvPr/>
        </p:nvSpPr>
        <p:spPr>
          <a:xfrm>
            <a:off x="4495800" y="685800"/>
            <a:ext cx="2852063" cy="523220"/>
          </a:xfrm>
          <a:prstGeom prst="rect">
            <a:avLst/>
          </a:prstGeom>
          <a:noFill/>
        </p:spPr>
        <p:txBody>
          <a:bodyPr wrap="none" rtlCol="0">
            <a:spAutoFit/>
          </a:bodyPr>
          <a:lstStyle/>
          <a:p>
            <a:r>
              <a:rPr lang="en-US" sz="2800" dirty="0" smtClean="0">
                <a:solidFill>
                  <a:srgbClr val="FF0000"/>
                </a:solidFill>
              </a:rPr>
              <a:t>Maxwell Equation</a:t>
            </a:r>
            <a:endParaRPr lang="en-US" sz="2800" dirty="0">
              <a:solidFill>
                <a:srgbClr val="FF0000"/>
              </a:solidFill>
            </a:endParaRPr>
          </a:p>
        </p:txBody>
      </p:sp>
      <p:grpSp>
        <p:nvGrpSpPr>
          <p:cNvPr id="9" name="Group 8"/>
          <p:cNvGrpSpPr/>
          <p:nvPr/>
        </p:nvGrpSpPr>
        <p:grpSpPr>
          <a:xfrm>
            <a:off x="4495800" y="4953000"/>
            <a:ext cx="4191000" cy="1219200"/>
            <a:chOff x="4724400" y="4953000"/>
            <a:chExt cx="4191000" cy="1219200"/>
          </a:xfrm>
        </p:grpSpPr>
        <p:graphicFrame>
          <p:nvGraphicFramePr>
            <p:cNvPr id="8" name="Object 7"/>
            <p:cNvGraphicFramePr>
              <a:graphicFrameLocks noChangeAspect="1"/>
            </p:cNvGraphicFramePr>
            <p:nvPr>
              <p:extLst/>
            </p:nvPr>
          </p:nvGraphicFramePr>
          <p:xfrm>
            <a:off x="4724400" y="5029200"/>
            <a:ext cx="4029075" cy="1116012"/>
          </p:xfrm>
          <a:graphic>
            <a:graphicData uri="http://schemas.openxmlformats.org/presentationml/2006/ole">
              <mc:AlternateContent xmlns:mc="http://schemas.openxmlformats.org/markup-compatibility/2006">
                <mc:Choice xmlns:v="urn:schemas-microsoft-com:vml" Requires="v">
                  <p:oleObj spid="_x0000_s25648" name="Equation" r:id="rId11" imgW="1879600" imgH="520700" progId="Equation.3">
                    <p:embed/>
                  </p:oleObj>
                </mc:Choice>
                <mc:Fallback>
                  <p:oleObj name="Equation" r:id="rId11" imgW="1879600" imgH="520700" progId="Equation.3">
                    <p:embed/>
                    <p:pic>
                      <p:nvPicPr>
                        <p:cNvPr id="0" name=""/>
                        <p:cNvPicPr/>
                        <p:nvPr/>
                      </p:nvPicPr>
                      <p:blipFill>
                        <a:blip r:embed="rId12"/>
                        <a:stretch>
                          <a:fillRect/>
                        </a:stretch>
                      </p:blipFill>
                      <p:spPr>
                        <a:xfrm>
                          <a:off x="4724400" y="5029200"/>
                          <a:ext cx="4029075" cy="1116012"/>
                        </a:xfrm>
                        <a:prstGeom prst="rect">
                          <a:avLst/>
                        </a:prstGeom>
                      </p:spPr>
                    </p:pic>
                  </p:oleObj>
                </mc:Fallback>
              </mc:AlternateContent>
            </a:graphicData>
          </a:graphic>
        </p:graphicFrame>
        <p:sp>
          <p:nvSpPr>
            <p:cNvPr id="5" name="Rectangle 4"/>
            <p:cNvSpPr/>
            <p:nvPr/>
          </p:nvSpPr>
          <p:spPr>
            <a:xfrm>
              <a:off x="7315200" y="4953000"/>
              <a:ext cx="1600200" cy="1219200"/>
            </a:xfrm>
            <a:prstGeom prst="rect">
              <a:avLst/>
            </a:prstGeom>
            <a:solidFill>
              <a:srgbClr val="C0504D">
                <a:alpha val="12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5972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Capacitor with a Dielectric</a:t>
            </a:r>
            <a:endParaRPr lang="en-US" dirty="0"/>
          </a:p>
        </p:txBody>
      </p:sp>
      <p:pic>
        <p:nvPicPr>
          <p:cNvPr id="3" name="Picture 2"/>
          <p:cNvPicPr>
            <a:picLocks noChangeAspect="1"/>
          </p:cNvPicPr>
          <p:nvPr/>
        </p:nvPicPr>
        <p:blipFill>
          <a:blip r:embed="rId3"/>
          <a:stretch>
            <a:fillRect/>
          </a:stretch>
        </p:blipFill>
        <p:spPr>
          <a:xfrm>
            <a:off x="152400" y="914400"/>
            <a:ext cx="5486400" cy="3187700"/>
          </a:xfrm>
          <a:prstGeom prst="rect">
            <a:avLst/>
          </a:prstGeom>
        </p:spPr>
      </p:pic>
      <p:graphicFrame>
        <p:nvGraphicFramePr>
          <p:cNvPr id="6" name="Object 5"/>
          <p:cNvGraphicFramePr>
            <a:graphicFrameLocks noChangeAspect="1"/>
          </p:cNvGraphicFramePr>
          <p:nvPr>
            <p:extLst/>
          </p:nvPr>
        </p:nvGraphicFramePr>
        <p:xfrm>
          <a:off x="5943600" y="1219200"/>
          <a:ext cx="1687512" cy="1035050"/>
        </p:xfrm>
        <a:graphic>
          <a:graphicData uri="http://schemas.openxmlformats.org/presentationml/2006/ole">
            <mc:AlternateContent xmlns:mc="http://schemas.openxmlformats.org/markup-compatibility/2006">
              <mc:Choice xmlns:v="urn:schemas-microsoft-com:vml" Requires="v">
                <p:oleObj spid="_x0000_s26636" name="Equation" r:id="rId4" imgW="787400" imgH="482600" progId="Equation.3">
                  <p:embed/>
                </p:oleObj>
              </mc:Choice>
              <mc:Fallback>
                <p:oleObj name="Equation" r:id="rId4" imgW="787400" imgH="482600" progId="Equation.3">
                  <p:embed/>
                  <p:pic>
                    <p:nvPicPr>
                      <p:cNvPr id="0" name=""/>
                      <p:cNvPicPr/>
                      <p:nvPr/>
                    </p:nvPicPr>
                    <p:blipFill>
                      <a:blip r:embed="rId5"/>
                      <a:stretch>
                        <a:fillRect/>
                      </a:stretch>
                    </p:blipFill>
                    <p:spPr>
                      <a:xfrm>
                        <a:off x="5943600" y="1219200"/>
                        <a:ext cx="1687512" cy="1035050"/>
                      </a:xfrm>
                      <a:prstGeom prst="rect">
                        <a:avLst/>
                      </a:prstGeom>
                    </p:spPr>
                  </p:pic>
                </p:oleObj>
              </mc:Fallback>
            </mc:AlternateContent>
          </a:graphicData>
        </a:graphic>
      </p:graphicFrame>
      <p:sp>
        <p:nvSpPr>
          <p:cNvPr id="8" name="TextBox 7"/>
          <p:cNvSpPr txBox="1"/>
          <p:nvPr/>
        </p:nvSpPr>
        <p:spPr>
          <a:xfrm>
            <a:off x="4876800" y="2362200"/>
            <a:ext cx="4267200" cy="830997"/>
          </a:xfrm>
          <a:prstGeom prst="rect">
            <a:avLst/>
          </a:prstGeom>
          <a:noFill/>
        </p:spPr>
        <p:txBody>
          <a:bodyPr wrap="square" rtlCol="0">
            <a:spAutoFit/>
          </a:bodyPr>
          <a:lstStyle/>
          <a:p>
            <a:r>
              <a:rPr lang="el-GR" sz="2400" dirty="0" smtClean="0"/>
              <a:t>ε</a:t>
            </a:r>
            <a:r>
              <a:rPr lang="el-GR" sz="2400" baseline="-25000" dirty="0" smtClean="0"/>
              <a:t>r</a:t>
            </a:r>
            <a:r>
              <a:rPr lang="en-US" sz="2400" dirty="0" smtClean="0"/>
              <a:t> : Relative dielectric constant of the dielectric (&gt;1)</a:t>
            </a:r>
            <a:endParaRPr lang="en-US" sz="2400" dirty="0"/>
          </a:p>
        </p:txBody>
      </p:sp>
      <p:sp>
        <p:nvSpPr>
          <p:cNvPr id="9" name="TextBox 8"/>
          <p:cNvSpPr txBox="1"/>
          <p:nvPr/>
        </p:nvSpPr>
        <p:spPr>
          <a:xfrm>
            <a:off x="4800600" y="3657600"/>
            <a:ext cx="4191000" cy="1200328"/>
          </a:xfrm>
          <a:prstGeom prst="rect">
            <a:avLst/>
          </a:prstGeom>
          <a:noFill/>
        </p:spPr>
        <p:txBody>
          <a:bodyPr wrap="square" rtlCol="0">
            <a:spAutoFit/>
          </a:bodyPr>
          <a:lstStyle/>
          <a:p>
            <a:r>
              <a:rPr lang="en-US" sz="2400" dirty="0" smtClean="0"/>
              <a:t>As a result to sustain same polarization, the voltage dropped reduces. </a:t>
            </a:r>
          </a:p>
        </p:txBody>
      </p:sp>
      <p:sp>
        <p:nvSpPr>
          <p:cNvPr id="10" name="Rectangle 9"/>
          <p:cNvSpPr/>
          <p:nvPr/>
        </p:nvSpPr>
        <p:spPr>
          <a:xfrm>
            <a:off x="0" y="4942454"/>
            <a:ext cx="9144000" cy="1938992"/>
          </a:xfrm>
          <a:prstGeom prst="rect">
            <a:avLst/>
          </a:prstGeom>
        </p:spPr>
        <p:txBody>
          <a:bodyPr wrap="square">
            <a:spAutoFit/>
          </a:bodyPr>
          <a:lstStyle/>
          <a:p>
            <a:pPr marL="342900" indent="-342900">
              <a:buFont typeface="Arial"/>
              <a:buChar char="•"/>
            </a:pPr>
            <a:r>
              <a:rPr lang="en-US" sz="2400" dirty="0"/>
              <a:t>In other words, other requires lesser voltage to sustain similar charge </a:t>
            </a:r>
            <a:r>
              <a:rPr lang="en-US" sz="2400" dirty="0" smtClean="0"/>
              <a:t>storage </a:t>
            </a:r>
            <a:r>
              <a:rPr lang="en-US" sz="2400" dirty="0" smtClean="0">
                <a:solidFill>
                  <a:srgbClr val="800000"/>
                </a:solidFill>
              </a:rPr>
              <a:t>OR</a:t>
            </a:r>
          </a:p>
          <a:p>
            <a:pPr marL="342900" indent="-342900">
              <a:buFont typeface="Arial"/>
              <a:buChar char="•"/>
            </a:pPr>
            <a:r>
              <a:rPr lang="en-US" sz="2400" dirty="0" smtClean="0"/>
              <a:t>If the voltage is kept same, the charge density goes up.</a:t>
            </a:r>
          </a:p>
          <a:p>
            <a:pPr marL="342900" indent="-342900">
              <a:buFont typeface="Arial"/>
              <a:buChar char="•"/>
            </a:pPr>
            <a:r>
              <a:rPr lang="en-US" sz="2400" dirty="0" smtClean="0"/>
              <a:t>This is what works for DRAMs with high dielectric constant materials.</a:t>
            </a:r>
            <a:endParaRPr lang="en-US" sz="2400" dirty="0"/>
          </a:p>
        </p:txBody>
      </p:sp>
      <p:cxnSp>
        <p:nvCxnSpPr>
          <p:cNvPr id="5" name="Straight Connector 4"/>
          <p:cNvCxnSpPr/>
          <p:nvPr/>
        </p:nvCxnSpPr>
        <p:spPr>
          <a:xfrm>
            <a:off x="3352800" y="2124960"/>
            <a:ext cx="6858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311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a:stretch>
            <a:fillRect/>
          </a:stretch>
        </p:blipFill>
        <p:spPr bwMode="auto">
          <a:xfrm>
            <a:off x="1905000" y="1524000"/>
            <a:ext cx="5313045" cy="3648392"/>
          </a:xfrm>
          <a:prstGeom prst="rect">
            <a:avLst/>
          </a:prstGeom>
          <a:noFill/>
          <a:ln w="9525">
            <a:noFill/>
            <a:miter lim="800000"/>
            <a:headEnd/>
            <a:tailEnd/>
          </a:ln>
        </p:spPr>
      </p:pic>
      <p:sp>
        <p:nvSpPr>
          <p:cNvPr id="5" name="Title 4"/>
          <p:cNvSpPr>
            <a:spLocks noGrp="1"/>
          </p:cNvSpPr>
          <p:nvPr>
            <p:ph type="title"/>
          </p:nvPr>
        </p:nvSpPr>
        <p:spPr/>
        <p:txBody>
          <a:bodyPr>
            <a:normAutofit/>
          </a:bodyPr>
          <a:lstStyle/>
          <a:p>
            <a:r>
              <a:rPr lang="en-US" dirty="0"/>
              <a:t>Capacitor with a Dielectric</a:t>
            </a:r>
          </a:p>
        </p:txBody>
      </p:sp>
    </p:spTree>
    <p:extLst>
      <p:ext uri="{BB962C8B-B14F-4D97-AF65-F5344CB8AC3E}">
        <p14:creationId xmlns:p14="http://schemas.microsoft.com/office/powerpoint/2010/main" val="21164713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219200" y="914400"/>
            <a:ext cx="6737838" cy="838200"/>
          </a:xfrm>
          <a:prstGeom prst="rect">
            <a:avLst/>
          </a:prstGeom>
        </p:spPr>
      </p:pic>
      <p:sp>
        <p:nvSpPr>
          <p:cNvPr id="6" name="TextBox 5"/>
          <p:cNvSpPr txBox="1"/>
          <p:nvPr/>
        </p:nvSpPr>
        <p:spPr>
          <a:xfrm>
            <a:off x="609600" y="304800"/>
            <a:ext cx="3933539" cy="523220"/>
          </a:xfrm>
          <a:prstGeom prst="rect">
            <a:avLst/>
          </a:prstGeom>
          <a:noFill/>
        </p:spPr>
        <p:txBody>
          <a:bodyPr wrap="none" rtlCol="0">
            <a:spAutoFit/>
          </a:bodyPr>
          <a:lstStyle/>
          <a:p>
            <a:r>
              <a:rPr lang="en-US" sz="2800" dirty="0" smtClean="0">
                <a:solidFill>
                  <a:srgbClr val="FF0000"/>
                </a:solidFill>
              </a:rPr>
              <a:t>For a capacitor in vacuum</a:t>
            </a:r>
            <a:endParaRPr lang="en-US" sz="2800" dirty="0">
              <a:solidFill>
                <a:srgbClr val="FF0000"/>
              </a:solidFill>
            </a:endParaRPr>
          </a:p>
        </p:txBody>
      </p:sp>
      <p:pic>
        <p:nvPicPr>
          <p:cNvPr id="7" name="Picture 6"/>
          <p:cNvPicPr>
            <a:picLocks noChangeAspect="1"/>
          </p:cNvPicPr>
          <p:nvPr/>
        </p:nvPicPr>
        <p:blipFill>
          <a:blip r:embed="rId3"/>
          <a:stretch>
            <a:fillRect/>
          </a:stretch>
        </p:blipFill>
        <p:spPr>
          <a:xfrm>
            <a:off x="1143001" y="2726436"/>
            <a:ext cx="7162799" cy="931164"/>
          </a:xfrm>
          <a:prstGeom prst="rect">
            <a:avLst/>
          </a:prstGeom>
        </p:spPr>
      </p:pic>
      <p:sp>
        <p:nvSpPr>
          <p:cNvPr id="8" name="TextBox 7"/>
          <p:cNvSpPr txBox="1"/>
          <p:nvPr/>
        </p:nvSpPr>
        <p:spPr>
          <a:xfrm>
            <a:off x="593249" y="2133600"/>
            <a:ext cx="4740751" cy="523220"/>
          </a:xfrm>
          <a:prstGeom prst="rect">
            <a:avLst/>
          </a:prstGeom>
          <a:noFill/>
        </p:spPr>
        <p:txBody>
          <a:bodyPr wrap="none" rtlCol="0">
            <a:spAutoFit/>
          </a:bodyPr>
          <a:lstStyle/>
          <a:p>
            <a:r>
              <a:rPr lang="en-US" sz="2800" dirty="0" smtClean="0">
                <a:solidFill>
                  <a:srgbClr val="FF0000"/>
                </a:solidFill>
              </a:rPr>
              <a:t>For a capacitor with a dielectric</a:t>
            </a:r>
            <a:endParaRPr lang="en-US" sz="2800" dirty="0">
              <a:solidFill>
                <a:srgbClr val="FF0000"/>
              </a:solidFill>
            </a:endParaRPr>
          </a:p>
        </p:txBody>
      </p:sp>
      <p:pic>
        <p:nvPicPr>
          <p:cNvPr id="9" name="Picture 8"/>
          <p:cNvPicPr>
            <a:picLocks noChangeAspect="1"/>
          </p:cNvPicPr>
          <p:nvPr/>
        </p:nvPicPr>
        <p:blipFill>
          <a:blip r:embed="rId4"/>
          <a:stretch>
            <a:fillRect/>
          </a:stretch>
        </p:blipFill>
        <p:spPr>
          <a:xfrm>
            <a:off x="1219200" y="4419600"/>
            <a:ext cx="6629400" cy="723207"/>
          </a:xfrm>
          <a:prstGeom prst="rect">
            <a:avLst/>
          </a:prstGeom>
        </p:spPr>
      </p:pic>
      <p:sp>
        <p:nvSpPr>
          <p:cNvPr id="10" name="TextBox 9"/>
          <p:cNvSpPr txBox="1"/>
          <p:nvPr/>
        </p:nvSpPr>
        <p:spPr>
          <a:xfrm>
            <a:off x="6934200" y="5486400"/>
            <a:ext cx="2133599" cy="707886"/>
          </a:xfrm>
          <a:prstGeom prst="rect">
            <a:avLst/>
          </a:prstGeom>
          <a:noFill/>
        </p:spPr>
        <p:txBody>
          <a:bodyPr wrap="square" rtlCol="0">
            <a:spAutoFit/>
          </a:bodyPr>
          <a:lstStyle/>
          <a:p>
            <a:r>
              <a:rPr lang="en-US" sz="2000" b="1" dirty="0" smtClean="0">
                <a:solidFill>
                  <a:srgbClr val="800000"/>
                </a:solidFill>
              </a:rPr>
              <a:t>Extra term due to Dielectric</a:t>
            </a:r>
            <a:endParaRPr lang="en-US" sz="2000" b="1" dirty="0">
              <a:solidFill>
                <a:srgbClr val="800000"/>
              </a:solidFill>
            </a:endParaRPr>
          </a:p>
        </p:txBody>
      </p:sp>
      <p:sp>
        <p:nvSpPr>
          <p:cNvPr id="11" name="Down Arrow 10"/>
          <p:cNvSpPr/>
          <p:nvPr/>
        </p:nvSpPr>
        <p:spPr>
          <a:xfrm>
            <a:off x="7543800" y="5029200"/>
            <a:ext cx="228600" cy="3810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5"/>
          <a:stretch>
            <a:fillRect/>
          </a:stretch>
        </p:blipFill>
        <p:spPr>
          <a:xfrm>
            <a:off x="1752600" y="5772727"/>
            <a:ext cx="2590800" cy="628073"/>
          </a:xfrm>
          <a:prstGeom prst="rect">
            <a:avLst/>
          </a:prstGeom>
        </p:spPr>
      </p:pic>
      <p:cxnSp>
        <p:nvCxnSpPr>
          <p:cNvPr id="16" name="Straight Arrow Connector 15"/>
          <p:cNvCxnSpPr/>
          <p:nvPr/>
        </p:nvCxnSpPr>
        <p:spPr>
          <a:xfrm flipH="1">
            <a:off x="4343400" y="5029200"/>
            <a:ext cx="3200400" cy="914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0" y="5177135"/>
            <a:ext cx="3172663" cy="461665"/>
          </a:xfrm>
          <a:prstGeom prst="rect">
            <a:avLst/>
          </a:prstGeom>
          <a:noFill/>
        </p:spPr>
        <p:txBody>
          <a:bodyPr wrap="none" rtlCol="0">
            <a:spAutoFit/>
          </a:bodyPr>
          <a:lstStyle/>
          <a:p>
            <a:r>
              <a:rPr lang="en-US" sz="2400" dirty="0" smtClean="0">
                <a:solidFill>
                  <a:srgbClr val="0000FF"/>
                </a:solidFill>
              </a:rPr>
              <a:t>Dielectric Displacement</a:t>
            </a:r>
            <a:endParaRPr lang="en-US" sz="2400" dirty="0">
              <a:solidFill>
                <a:srgbClr val="0000FF"/>
              </a:solidFill>
            </a:endParaRPr>
          </a:p>
        </p:txBody>
      </p:sp>
      <p:sp>
        <p:nvSpPr>
          <p:cNvPr id="2" name="Rectangle 1"/>
          <p:cNvSpPr/>
          <p:nvPr/>
        </p:nvSpPr>
        <p:spPr>
          <a:xfrm>
            <a:off x="1524000" y="5638800"/>
            <a:ext cx="3200400" cy="914400"/>
          </a:xfrm>
          <a:prstGeom prst="rect">
            <a:avLst/>
          </a:prstGeom>
          <a:noFill/>
          <a:ln w="28575"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44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animBg="1"/>
      <p:bldP spid="19" grpId="0"/>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895600" y="457200"/>
            <a:ext cx="2016000" cy="520258"/>
          </a:xfrm>
          <a:prstGeom prst="rect">
            <a:avLst/>
          </a:prstGeom>
        </p:spPr>
      </p:pic>
      <p:pic>
        <p:nvPicPr>
          <p:cNvPr id="5" name="Picture 4"/>
          <p:cNvPicPr>
            <a:picLocks noChangeAspect="1"/>
          </p:cNvPicPr>
          <p:nvPr/>
        </p:nvPicPr>
        <p:blipFill>
          <a:blip r:embed="rId3"/>
          <a:stretch>
            <a:fillRect/>
          </a:stretch>
        </p:blipFill>
        <p:spPr>
          <a:xfrm>
            <a:off x="2133600" y="1524000"/>
            <a:ext cx="3852000" cy="540632"/>
          </a:xfrm>
          <a:prstGeom prst="rect">
            <a:avLst/>
          </a:prstGeom>
        </p:spPr>
      </p:pic>
      <p:pic>
        <p:nvPicPr>
          <p:cNvPr id="6" name="Picture 5"/>
          <p:cNvPicPr>
            <a:picLocks noChangeAspect="1"/>
          </p:cNvPicPr>
          <p:nvPr/>
        </p:nvPicPr>
        <p:blipFill>
          <a:blip r:embed="rId4"/>
          <a:stretch>
            <a:fillRect/>
          </a:stretch>
        </p:blipFill>
        <p:spPr>
          <a:xfrm>
            <a:off x="1676400" y="2590800"/>
            <a:ext cx="3273750" cy="540000"/>
          </a:xfrm>
          <a:prstGeom prst="rect">
            <a:avLst/>
          </a:prstGeom>
        </p:spPr>
      </p:pic>
      <p:pic>
        <p:nvPicPr>
          <p:cNvPr id="7" name="Picture 6"/>
          <p:cNvPicPr>
            <a:picLocks noChangeAspect="1"/>
          </p:cNvPicPr>
          <p:nvPr/>
        </p:nvPicPr>
        <p:blipFill>
          <a:blip r:embed="rId5"/>
          <a:stretch>
            <a:fillRect/>
          </a:stretch>
        </p:blipFill>
        <p:spPr>
          <a:xfrm>
            <a:off x="5105400" y="2590800"/>
            <a:ext cx="1518750" cy="540000"/>
          </a:xfrm>
          <a:prstGeom prst="rect">
            <a:avLst/>
          </a:prstGeom>
        </p:spPr>
      </p:pic>
      <p:pic>
        <p:nvPicPr>
          <p:cNvPr id="8" name="Picture 7"/>
          <p:cNvPicPr>
            <a:picLocks noChangeAspect="1"/>
          </p:cNvPicPr>
          <p:nvPr/>
        </p:nvPicPr>
        <p:blipFill>
          <a:blip r:embed="rId6"/>
          <a:stretch>
            <a:fillRect/>
          </a:stretch>
        </p:blipFill>
        <p:spPr>
          <a:xfrm>
            <a:off x="2362200" y="4038600"/>
            <a:ext cx="4000500" cy="1066800"/>
          </a:xfrm>
          <a:prstGeom prst="rect">
            <a:avLst/>
          </a:prstGeom>
        </p:spPr>
      </p:pic>
      <p:sp>
        <p:nvSpPr>
          <p:cNvPr id="9" name="Rectangle 8"/>
          <p:cNvSpPr/>
          <p:nvPr/>
        </p:nvSpPr>
        <p:spPr>
          <a:xfrm>
            <a:off x="228600" y="3352800"/>
            <a:ext cx="4093388" cy="584776"/>
          </a:xfrm>
          <a:prstGeom prst="rect">
            <a:avLst/>
          </a:prstGeom>
        </p:spPr>
        <p:txBody>
          <a:bodyPr wrap="none">
            <a:spAutoFit/>
          </a:bodyPr>
          <a:lstStyle/>
          <a:p>
            <a:r>
              <a:rPr lang="en-US" sz="3200" dirty="0" smtClean="0">
                <a:solidFill>
                  <a:srgbClr val="0000FF"/>
                </a:solidFill>
              </a:rPr>
              <a:t>Dielectric </a:t>
            </a:r>
            <a:r>
              <a:rPr lang="en-US" sz="3200" dirty="0">
                <a:solidFill>
                  <a:srgbClr val="0000FF"/>
                </a:solidFill>
              </a:rPr>
              <a:t>susceptibility </a:t>
            </a:r>
          </a:p>
        </p:txBody>
      </p:sp>
      <p:sp>
        <p:nvSpPr>
          <p:cNvPr id="10" name="Rectangle 9"/>
          <p:cNvSpPr/>
          <p:nvPr/>
        </p:nvSpPr>
        <p:spPr>
          <a:xfrm>
            <a:off x="76200" y="5334000"/>
            <a:ext cx="8915400" cy="1200328"/>
          </a:xfrm>
          <a:prstGeom prst="rect">
            <a:avLst/>
          </a:prstGeom>
        </p:spPr>
        <p:txBody>
          <a:bodyPr wrap="square">
            <a:spAutoFit/>
          </a:bodyPr>
          <a:lstStyle/>
          <a:p>
            <a:r>
              <a:rPr lang="en-US" sz="2400" dirty="0" smtClean="0">
                <a:solidFill>
                  <a:srgbClr val="0000FF"/>
                </a:solidFill>
              </a:rPr>
              <a:t>Susceptibility </a:t>
            </a:r>
            <a:r>
              <a:rPr lang="en-US" sz="2400" dirty="0">
                <a:solidFill>
                  <a:srgbClr val="0000FF"/>
                </a:solidFill>
              </a:rPr>
              <a:t>is </a:t>
            </a:r>
            <a:r>
              <a:rPr lang="en-US" sz="2400" dirty="0" smtClean="0">
                <a:solidFill>
                  <a:srgbClr val="0000FF"/>
                </a:solidFill>
              </a:rPr>
              <a:t>ratio </a:t>
            </a:r>
            <a:r>
              <a:rPr lang="en-US" sz="2400" dirty="0">
                <a:solidFill>
                  <a:srgbClr val="0000FF"/>
                </a:solidFill>
              </a:rPr>
              <a:t>of polarized charge or excess charge to the surface charge in a vacuum </a:t>
            </a:r>
            <a:r>
              <a:rPr lang="en-US" sz="2400" dirty="0" smtClean="0">
                <a:solidFill>
                  <a:srgbClr val="0000FF"/>
                </a:solidFill>
              </a:rPr>
              <a:t>capacitor: expresses response of the capacitor to the applied field, determined by dielectric constant.</a:t>
            </a:r>
            <a:endParaRPr lang="en-US" sz="2400" dirty="0">
              <a:solidFill>
                <a:srgbClr val="0000FF"/>
              </a:solidFill>
            </a:endParaRPr>
          </a:p>
        </p:txBody>
      </p:sp>
      <p:sp>
        <p:nvSpPr>
          <p:cNvPr id="2" name="Rectangle 1"/>
          <p:cNvSpPr/>
          <p:nvPr/>
        </p:nvSpPr>
        <p:spPr>
          <a:xfrm>
            <a:off x="2057400" y="4038600"/>
            <a:ext cx="4419600" cy="1066800"/>
          </a:xfrm>
          <a:prstGeom prst="rect">
            <a:avLst/>
          </a:prstGeom>
          <a:noFill/>
          <a:ln w="28575"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227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52400" y="228600"/>
          <a:ext cx="3434232" cy="6039492"/>
        </p:xfrm>
        <a:graphic>
          <a:graphicData uri="http://schemas.openxmlformats.org/drawingml/2006/table">
            <a:tbl>
              <a:tblPr/>
              <a:tblGrid>
                <a:gridCol w="2518526"/>
                <a:gridCol w="915706"/>
              </a:tblGrid>
              <a:tr h="143722">
                <a:tc>
                  <a:txBody>
                    <a:bodyPr/>
                    <a:lstStyle/>
                    <a:p>
                      <a:pPr algn="l"/>
                      <a:r>
                        <a:rPr lang="en-US" sz="1600" dirty="0"/>
                        <a:t>air</a:t>
                      </a:r>
                    </a:p>
                  </a:txBody>
                  <a:tcPr marL="20532" marR="20532" marT="10266" marB="10266" anchor="ctr">
                    <a:lnL>
                      <a:noFill/>
                    </a:lnL>
                    <a:lnR>
                      <a:noFill/>
                    </a:lnR>
                    <a:lnT>
                      <a:noFill/>
                    </a:lnT>
                    <a:lnB>
                      <a:noFill/>
                    </a:lnB>
                  </a:tcPr>
                </a:tc>
                <a:tc>
                  <a:txBody>
                    <a:bodyPr/>
                    <a:lstStyle/>
                    <a:p>
                      <a:r>
                        <a:rPr lang="en-US" sz="1600" dirty="0"/>
                        <a:t>1.005364</a:t>
                      </a:r>
                    </a:p>
                  </a:txBody>
                  <a:tcPr marL="20532" marR="20532" marT="10266" marB="10266" anchor="ctr">
                    <a:lnL>
                      <a:noFill/>
                    </a:lnL>
                    <a:lnR>
                      <a:noFill/>
                    </a:lnR>
                    <a:lnT>
                      <a:noFill/>
                    </a:lnT>
                    <a:lnB>
                      <a:noFill/>
                    </a:lnB>
                  </a:tcPr>
                </a:tc>
              </a:tr>
              <a:tr h="143722">
                <a:tc>
                  <a:txBody>
                    <a:bodyPr/>
                    <a:lstStyle/>
                    <a:p>
                      <a:pPr algn="l"/>
                      <a:r>
                        <a:rPr lang="en-US" sz="1600" dirty="0"/>
                        <a:t>glass</a:t>
                      </a:r>
                    </a:p>
                  </a:txBody>
                  <a:tcPr marL="20532" marR="20532" marT="10266" marB="10266" anchor="ctr">
                    <a:lnL>
                      <a:noFill/>
                    </a:lnL>
                    <a:lnR>
                      <a:noFill/>
                    </a:lnR>
                    <a:lnT>
                      <a:noFill/>
                    </a:lnT>
                    <a:lnB>
                      <a:noFill/>
                    </a:lnB>
                  </a:tcPr>
                </a:tc>
                <a:tc>
                  <a:txBody>
                    <a:bodyPr/>
                    <a:lstStyle/>
                    <a:p>
                      <a:r>
                        <a:rPr lang="en-US" sz="1600" dirty="0"/>
                        <a:t>4 - 7</a:t>
                      </a:r>
                    </a:p>
                  </a:txBody>
                  <a:tcPr marL="20532" marR="20532" marT="10266" marB="10266" anchor="ctr">
                    <a:lnL>
                      <a:noFill/>
                    </a:lnL>
                    <a:lnR>
                      <a:noFill/>
                    </a:lnR>
                    <a:lnT>
                      <a:noFill/>
                    </a:lnT>
                    <a:lnB>
                      <a:noFill/>
                    </a:lnB>
                  </a:tcPr>
                </a:tc>
              </a:tr>
              <a:tr h="82127">
                <a:tc>
                  <a:txBody>
                    <a:bodyPr/>
                    <a:lstStyle/>
                    <a:p>
                      <a:pPr algn="l"/>
                      <a:r>
                        <a:rPr lang="en-US" sz="1600"/>
                        <a:t>glass, pyrex 7740</a:t>
                      </a:r>
                    </a:p>
                  </a:txBody>
                  <a:tcPr marL="20532" marR="20532" marT="10266" marB="10266" anchor="ctr">
                    <a:lnL>
                      <a:noFill/>
                    </a:lnL>
                    <a:lnR>
                      <a:noFill/>
                    </a:lnR>
                    <a:lnT>
                      <a:noFill/>
                    </a:lnT>
                    <a:lnB>
                      <a:noFill/>
                    </a:lnB>
                  </a:tcPr>
                </a:tc>
                <a:tc>
                  <a:txBody>
                    <a:bodyPr/>
                    <a:lstStyle/>
                    <a:p>
                      <a:r>
                        <a:rPr lang="en-US" sz="1600"/>
                        <a:t>5.0</a:t>
                      </a:r>
                    </a:p>
                  </a:txBody>
                  <a:tcPr marL="20532" marR="20532" marT="10266" marB="10266" anchor="ctr">
                    <a:lnL>
                      <a:noFill/>
                    </a:lnL>
                    <a:lnR>
                      <a:noFill/>
                    </a:lnR>
                    <a:lnT>
                      <a:noFill/>
                    </a:lnT>
                    <a:lnB>
                      <a:noFill/>
                    </a:lnB>
                  </a:tcPr>
                </a:tc>
              </a:tr>
              <a:tr h="205317">
                <a:tc>
                  <a:txBody>
                    <a:bodyPr/>
                    <a:lstStyle/>
                    <a:p>
                      <a:pPr algn="l"/>
                      <a:r>
                        <a:rPr lang="en-US" sz="1600"/>
                        <a:t>gutta percha</a:t>
                      </a:r>
                    </a:p>
                  </a:txBody>
                  <a:tcPr marL="20532" marR="20532" marT="10266" marB="10266" anchor="ctr">
                    <a:lnL>
                      <a:noFill/>
                    </a:lnL>
                    <a:lnR>
                      <a:noFill/>
                    </a:lnR>
                    <a:lnT>
                      <a:noFill/>
                    </a:lnT>
                    <a:lnB>
                      <a:noFill/>
                    </a:lnB>
                  </a:tcPr>
                </a:tc>
                <a:tc>
                  <a:txBody>
                    <a:bodyPr/>
                    <a:lstStyle/>
                    <a:p>
                      <a:r>
                        <a:rPr lang="en-US" sz="1600"/>
                        <a:t>2.6</a:t>
                      </a:r>
                    </a:p>
                  </a:txBody>
                  <a:tcPr marL="20532" marR="20532" marT="10266" marB="10266" anchor="ctr">
                    <a:lnL>
                      <a:noFill/>
                    </a:lnL>
                    <a:lnR>
                      <a:noFill/>
                    </a:lnR>
                    <a:lnT>
                      <a:noFill/>
                    </a:lnT>
                    <a:lnB>
                      <a:noFill/>
                    </a:lnB>
                  </a:tcPr>
                </a:tc>
              </a:tr>
              <a:tr h="82127">
                <a:tc>
                  <a:txBody>
                    <a:bodyPr/>
                    <a:lstStyle/>
                    <a:p>
                      <a:pPr algn="l"/>
                      <a:r>
                        <a:rPr lang="en-US" sz="1600"/>
                        <a:t>jet fuel (jet a)</a:t>
                      </a:r>
                    </a:p>
                  </a:txBody>
                  <a:tcPr marL="20532" marR="20532" marT="10266" marB="10266" anchor="ctr">
                    <a:lnL>
                      <a:noFill/>
                    </a:lnL>
                    <a:lnR>
                      <a:noFill/>
                    </a:lnR>
                    <a:lnT>
                      <a:noFill/>
                    </a:lnT>
                    <a:lnB>
                      <a:noFill/>
                    </a:lnB>
                  </a:tcPr>
                </a:tc>
                <a:tc>
                  <a:txBody>
                    <a:bodyPr/>
                    <a:lstStyle/>
                    <a:p>
                      <a:r>
                        <a:rPr lang="en-US" sz="1600"/>
                        <a:t>1.7</a:t>
                      </a:r>
                    </a:p>
                  </a:txBody>
                  <a:tcPr marL="20532" marR="20532" marT="10266" marB="10266" anchor="ctr">
                    <a:lnL>
                      <a:noFill/>
                    </a:lnL>
                    <a:lnR>
                      <a:noFill/>
                    </a:lnR>
                    <a:lnT>
                      <a:noFill/>
                    </a:lnT>
                    <a:lnB>
                      <a:noFill/>
                    </a:lnB>
                  </a:tcPr>
                </a:tc>
              </a:tr>
              <a:tr h="82127">
                <a:tc>
                  <a:txBody>
                    <a:bodyPr/>
                    <a:lstStyle/>
                    <a:p>
                      <a:pPr algn="l"/>
                      <a:r>
                        <a:rPr lang="en-US" sz="1600"/>
                        <a:t>lead oxide</a:t>
                      </a:r>
                    </a:p>
                  </a:txBody>
                  <a:tcPr marL="20532" marR="20532" marT="10266" marB="10266" anchor="ctr">
                    <a:lnL>
                      <a:noFill/>
                    </a:lnL>
                    <a:lnR>
                      <a:noFill/>
                    </a:lnR>
                    <a:lnT>
                      <a:noFill/>
                    </a:lnT>
                    <a:lnB>
                      <a:noFill/>
                    </a:lnB>
                  </a:tcPr>
                </a:tc>
                <a:tc>
                  <a:txBody>
                    <a:bodyPr/>
                    <a:lstStyle/>
                    <a:p>
                      <a:r>
                        <a:rPr lang="en-US" sz="1600"/>
                        <a:t>25.9</a:t>
                      </a:r>
                    </a:p>
                  </a:txBody>
                  <a:tcPr marL="20532" marR="20532" marT="10266" marB="10266" anchor="ctr">
                    <a:lnL>
                      <a:noFill/>
                    </a:lnL>
                    <a:lnR>
                      <a:noFill/>
                    </a:lnR>
                    <a:lnT>
                      <a:noFill/>
                    </a:lnT>
                    <a:lnB>
                      <a:noFill/>
                    </a:lnB>
                  </a:tcPr>
                </a:tc>
              </a:tr>
              <a:tr h="143722">
                <a:tc>
                  <a:txBody>
                    <a:bodyPr/>
                    <a:lstStyle/>
                    <a:p>
                      <a:pPr algn="l"/>
                      <a:r>
                        <a:rPr lang="en-US" sz="1600"/>
                        <a:t>lead magnesium niobate</a:t>
                      </a:r>
                    </a:p>
                  </a:txBody>
                  <a:tcPr marL="20532" marR="20532" marT="10266" marB="10266" anchor="ctr">
                    <a:lnL>
                      <a:noFill/>
                    </a:lnL>
                    <a:lnR>
                      <a:noFill/>
                    </a:lnR>
                    <a:lnT>
                      <a:noFill/>
                    </a:lnT>
                    <a:lnB>
                      <a:noFill/>
                    </a:lnB>
                  </a:tcPr>
                </a:tc>
                <a:tc>
                  <a:txBody>
                    <a:bodyPr/>
                    <a:lstStyle/>
                    <a:p>
                      <a:r>
                        <a:rPr lang="en-US" sz="1600"/>
                        <a:t>10,000</a:t>
                      </a:r>
                    </a:p>
                  </a:txBody>
                  <a:tcPr marL="20532" marR="20532" marT="10266" marB="10266" anchor="ctr">
                    <a:lnL>
                      <a:noFill/>
                    </a:lnL>
                    <a:lnR>
                      <a:noFill/>
                    </a:lnR>
                    <a:lnT>
                      <a:noFill/>
                    </a:lnT>
                    <a:lnB>
                      <a:noFill/>
                    </a:lnB>
                  </a:tcPr>
                </a:tc>
              </a:tr>
              <a:tr h="82127">
                <a:tc>
                  <a:txBody>
                    <a:bodyPr/>
                    <a:lstStyle/>
                    <a:p>
                      <a:pPr algn="l"/>
                      <a:r>
                        <a:rPr lang="en-US" sz="1600"/>
                        <a:t>lead sulfide (galena)</a:t>
                      </a:r>
                    </a:p>
                  </a:txBody>
                  <a:tcPr marL="20532" marR="20532" marT="10266" marB="10266" anchor="ctr">
                    <a:lnL>
                      <a:noFill/>
                    </a:lnL>
                    <a:lnR>
                      <a:noFill/>
                    </a:lnR>
                    <a:lnT>
                      <a:noFill/>
                    </a:lnT>
                    <a:lnB>
                      <a:noFill/>
                    </a:lnB>
                  </a:tcPr>
                </a:tc>
                <a:tc>
                  <a:txBody>
                    <a:bodyPr/>
                    <a:lstStyle/>
                    <a:p>
                      <a:r>
                        <a:rPr lang="en-US" sz="1600"/>
                        <a:t>200</a:t>
                      </a:r>
                    </a:p>
                  </a:txBody>
                  <a:tcPr marL="20532" marR="20532" marT="10266" marB="10266" anchor="ctr">
                    <a:lnL>
                      <a:noFill/>
                    </a:lnL>
                    <a:lnR>
                      <a:noFill/>
                    </a:lnR>
                    <a:lnT>
                      <a:noFill/>
                    </a:lnT>
                    <a:lnB>
                      <a:noFill/>
                    </a:lnB>
                  </a:tcPr>
                </a:tc>
              </a:tr>
              <a:tr h="82127">
                <a:tc>
                  <a:txBody>
                    <a:bodyPr/>
                    <a:lstStyle/>
                    <a:p>
                      <a:pPr algn="l"/>
                      <a:r>
                        <a:rPr lang="en-US" sz="1600"/>
                        <a:t>lead titanate</a:t>
                      </a:r>
                    </a:p>
                  </a:txBody>
                  <a:tcPr marL="20532" marR="20532" marT="10266" marB="10266" anchor="ctr">
                    <a:lnL>
                      <a:noFill/>
                    </a:lnL>
                    <a:lnR>
                      <a:noFill/>
                    </a:lnR>
                    <a:lnT>
                      <a:noFill/>
                    </a:lnT>
                    <a:lnB>
                      <a:noFill/>
                    </a:lnB>
                  </a:tcPr>
                </a:tc>
                <a:tc>
                  <a:txBody>
                    <a:bodyPr/>
                    <a:lstStyle/>
                    <a:p>
                      <a:r>
                        <a:rPr lang="en-US" sz="1600"/>
                        <a:t>200</a:t>
                      </a:r>
                    </a:p>
                  </a:txBody>
                  <a:tcPr marL="20532" marR="20532" marT="10266" marB="10266" anchor="ctr">
                    <a:lnL>
                      <a:noFill/>
                    </a:lnL>
                    <a:lnR>
                      <a:noFill/>
                    </a:lnR>
                    <a:lnT>
                      <a:noFill/>
                    </a:lnT>
                    <a:lnB>
                      <a:noFill/>
                    </a:lnB>
                  </a:tcPr>
                </a:tc>
              </a:tr>
              <a:tr h="143722">
                <a:tc>
                  <a:txBody>
                    <a:bodyPr/>
                    <a:lstStyle/>
                    <a:p>
                      <a:pPr algn="l"/>
                      <a:r>
                        <a:rPr lang="en-US" sz="1600" dirty="0"/>
                        <a:t>paper</a:t>
                      </a:r>
                    </a:p>
                  </a:txBody>
                  <a:tcPr marL="20532" marR="20532" marT="10266" marB="10266" anchor="ctr">
                    <a:lnL>
                      <a:noFill/>
                    </a:lnL>
                    <a:lnR>
                      <a:noFill/>
                    </a:lnR>
                    <a:lnT>
                      <a:noFill/>
                    </a:lnT>
                    <a:lnB>
                      <a:noFill/>
                    </a:lnB>
                  </a:tcPr>
                </a:tc>
                <a:tc>
                  <a:txBody>
                    <a:bodyPr/>
                    <a:lstStyle/>
                    <a:p>
                      <a:r>
                        <a:rPr lang="en-US" sz="1600"/>
                        <a:t>3.3, 3.5</a:t>
                      </a:r>
                    </a:p>
                  </a:txBody>
                  <a:tcPr marL="20532" marR="20532" marT="10266" marB="10266" anchor="ctr">
                    <a:lnL>
                      <a:noFill/>
                    </a:lnL>
                    <a:lnR>
                      <a:noFill/>
                    </a:lnR>
                    <a:lnT>
                      <a:noFill/>
                    </a:lnT>
                    <a:lnB>
                      <a:noFill/>
                    </a:lnB>
                  </a:tcPr>
                </a:tc>
              </a:tr>
              <a:tr h="82127">
                <a:tc>
                  <a:txBody>
                    <a:bodyPr/>
                    <a:lstStyle/>
                    <a:p>
                      <a:pPr algn="l"/>
                      <a:r>
                        <a:rPr lang="en-US" sz="1600"/>
                        <a:t>plexiglas</a:t>
                      </a:r>
                    </a:p>
                  </a:txBody>
                  <a:tcPr marL="20532" marR="20532" marT="10266" marB="10266" anchor="ctr">
                    <a:lnL>
                      <a:noFill/>
                    </a:lnL>
                    <a:lnR>
                      <a:noFill/>
                    </a:lnR>
                    <a:lnT>
                      <a:noFill/>
                    </a:lnT>
                    <a:lnB>
                      <a:noFill/>
                    </a:lnB>
                  </a:tcPr>
                </a:tc>
                <a:tc>
                  <a:txBody>
                    <a:bodyPr/>
                    <a:lstStyle/>
                    <a:p>
                      <a:r>
                        <a:rPr lang="en-US" sz="1600"/>
                        <a:t>3.1</a:t>
                      </a:r>
                    </a:p>
                  </a:txBody>
                  <a:tcPr marL="20532" marR="20532" marT="10266" marB="10266" anchor="ctr">
                    <a:lnL>
                      <a:noFill/>
                    </a:lnL>
                    <a:lnR>
                      <a:noFill/>
                    </a:lnR>
                    <a:lnT>
                      <a:noFill/>
                    </a:lnT>
                    <a:lnB>
                      <a:noFill/>
                    </a:lnB>
                  </a:tcPr>
                </a:tc>
              </a:tr>
              <a:tr h="143722">
                <a:tc>
                  <a:txBody>
                    <a:bodyPr/>
                    <a:lstStyle/>
                    <a:p>
                      <a:pPr algn="l"/>
                      <a:r>
                        <a:rPr lang="en-US" sz="1600"/>
                        <a:t>polyester</a:t>
                      </a:r>
                    </a:p>
                  </a:txBody>
                  <a:tcPr marL="20532" marR="20532" marT="10266" marB="10266" anchor="ctr">
                    <a:lnL>
                      <a:noFill/>
                    </a:lnL>
                    <a:lnR>
                      <a:noFill/>
                    </a:lnR>
                    <a:lnT>
                      <a:noFill/>
                    </a:lnT>
                    <a:lnB>
                      <a:noFill/>
                    </a:lnB>
                  </a:tcPr>
                </a:tc>
                <a:tc>
                  <a:txBody>
                    <a:bodyPr/>
                    <a:lstStyle/>
                    <a:p>
                      <a:r>
                        <a:rPr lang="en-US" sz="1600"/>
                        <a:t>3.2 - 4.3</a:t>
                      </a:r>
                    </a:p>
                  </a:txBody>
                  <a:tcPr marL="20532" marR="20532" marT="10266" marB="10266" anchor="ctr">
                    <a:lnL>
                      <a:noFill/>
                    </a:lnL>
                    <a:lnR>
                      <a:noFill/>
                    </a:lnR>
                    <a:lnT>
                      <a:noFill/>
                    </a:lnT>
                    <a:lnB>
                      <a:noFill/>
                    </a:lnB>
                  </a:tcPr>
                </a:tc>
              </a:tr>
              <a:tr h="82127">
                <a:tc>
                  <a:txBody>
                    <a:bodyPr/>
                    <a:lstStyle/>
                    <a:p>
                      <a:pPr algn="l"/>
                      <a:r>
                        <a:rPr lang="en-US" sz="1600"/>
                        <a:t>polyethylene</a:t>
                      </a:r>
                    </a:p>
                  </a:txBody>
                  <a:tcPr marL="20532" marR="20532" marT="10266" marB="10266" anchor="ctr">
                    <a:lnL>
                      <a:noFill/>
                    </a:lnL>
                    <a:lnR>
                      <a:noFill/>
                    </a:lnR>
                    <a:lnT>
                      <a:noFill/>
                    </a:lnT>
                    <a:lnB>
                      <a:noFill/>
                    </a:lnB>
                  </a:tcPr>
                </a:tc>
                <a:tc>
                  <a:txBody>
                    <a:bodyPr/>
                    <a:lstStyle/>
                    <a:p>
                      <a:r>
                        <a:rPr lang="en-US" sz="1600"/>
                        <a:t>2.26</a:t>
                      </a:r>
                    </a:p>
                  </a:txBody>
                  <a:tcPr marL="20532" marR="20532" marT="10266" marB="10266" anchor="ctr">
                    <a:lnL>
                      <a:noFill/>
                    </a:lnL>
                    <a:lnR>
                      <a:noFill/>
                    </a:lnR>
                    <a:lnT>
                      <a:noFill/>
                    </a:lnT>
                    <a:lnB>
                      <a:noFill/>
                    </a:lnB>
                  </a:tcPr>
                </a:tc>
              </a:tr>
              <a:tr h="143722">
                <a:tc>
                  <a:txBody>
                    <a:bodyPr/>
                    <a:lstStyle/>
                    <a:p>
                      <a:pPr algn="l"/>
                      <a:r>
                        <a:rPr lang="en-US" sz="1600"/>
                        <a:t>polypropylene</a:t>
                      </a:r>
                    </a:p>
                  </a:txBody>
                  <a:tcPr marL="20532" marR="20532" marT="10266" marB="10266" anchor="ctr">
                    <a:lnL>
                      <a:noFill/>
                    </a:lnL>
                    <a:lnR>
                      <a:noFill/>
                    </a:lnR>
                    <a:lnT>
                      <a:noFill/>
                    </a:lnT>
                    <a:lnB>
                      <a:noFill/>
                    </a:lnB>
                  </a:tcPr>
                </a:tc>
                <a:tc>
                  <a:txBody>
                    <a:bodyPr/>
                    <a:lstStyle/>
                    <a:p>
                      <a:r>
                        <a:rPr lang="en-US" sz="1600"/>
                        <a:t>2.2 - 2.3</a:t>
                      </a:r>
                    </a:p>
                  </a:txBody>
                  <a:tcPr marL="20532" marR="20532" marT="10266" marB="10266" anchor="ctr">
                    <a:lnL>
                      <a:noFill/>
                    </a:lnL>
                    <a:lnR>
                      <a:noFill/>
                    </a:lnR>
                    <a:lnT>
                      <a:noFill/>
                    </a:lnT>
                    <a:lnB>
                      <a:noFill/>
                    </a:lnB>
                  </a:tcPr>
                </a:tc>
              </a:tr>
              <a:tr h="82127">
                <a:tc>
                  <a:txBody>
                    <a:bodyPr/>
                    <a:lstStyle/>
                    <a:p>
                      <a:pPr algn="l"/>
                      <a:r>
                        <a:rPr lang="en-US" sz="1600"/>
                        <a:t>polystyrene</a:t>
                      </a:r>
                    </a:p>
                  </a:txBody>
                  <a:tcPr marL="20532" marR="20532" marT="10266" marB="10266" anchor="ctr">
                    <a:lnL>
                      <a:noFill/>
                    </a:lnL>
                    <a:lnR>
                      <a:noFill/>
                    </a:lnR>
                    <a:lnT>
                      <a:noFill/>
                    </a:lnT>
                    <a:lnB>
                      <a:noFill/>
                    </a:lnB>
                  </a:tcPr>
                </a:tc>
                <a:tc>
                  <a:txBody>
                    <a:bodyPr/>
                    <a:lstStyle/>
                    <a:p>
                      <a:r>
                        <a:rPr lang="en-US" sz="1600"/>
                        <a:t>2.55</a:t>
                      </a:r>
                    </a:p>
                  </a:txBody>
                  <a:tcPr marL="20532" marR="20532" marT="10266" marB="10266" anchor="ctr">
                    <a:lnL>
                      <a:noFill/>
                    </a:lnL>
                    <a:lnR>
                      <a:noFill/>
                    </a:lnR>
                    <a:lnT>
                      <a:noFill/>
                    </a:lnT>
                    <a:lnB>
                      <a:noFill/>
                    </a:lnB>
                  </a:tcPr>
                </a:tc>
              </a:tr>
              <a:tr h="143722">
                <a:tc>
                  <a:txBody>
                    <a:bodyPr/>
                    <a:lstStyle/>
                    <a:p>
                      <a:pPr algn="l"/>
                      <a:r>
                        <a:rPr lang="en-US" sz="1600"/>
                        <a:t>polyvinyl chloride (pvc)</a:t>
                      </a:r>
                    </a:p>
                  </a:txBody>
                  <a:tcPr marL="20532" marR="20532" marT="10266" marB="10266" anchor="ctr">
                    <a:lnL>
                      <a:noFill/>
                    </a:lnL>
                    <a:lnR>
                      <a:noFill/>
                    </a:lnR>
                    <a:lnT>
                      <a:noFill/>
                    </a:lnT>
                    <a:lnB>
                      <a:noFill/>
                    </a:lnB>
                  </a:tcPr>
                </a:tc>
                <a:tc>
                  <a:txBody>
                    <a:bodyPr/>
                    <a:lstStyle/>
                    <a:p>
                      <a:r>
                        <a:rPr lang="en-US" sz="1600"/>
                        <a:t>4.5</a:t>
                      </a:r>
                    </a:p>
                  </a:txBody>
                  <a:tcPr marL="20532" marR="20532" marT="10266" marB="10266" anchor="ctr">
                    <a:lnL>
                      <a:noFill/>
                    </a:lnL>
                    <a:lnR>
                      <a:noFill/>
                    </a:lnR>
                    <a:lnT>
                      <a:noFill/>
                    </a:lnT>
                    <a:lnB>
                      <a:noFill/>
                    </a:lnB>
                  </a:tcPr>
                </a:tc>
              </a:tr>
              <a:tr h="82127">
                <a:tc>
                  <a:txBody>
                    <a:bodyPr/>
                    <a:lstStyle/>
                    <a:p>
                      <a:pPr algn="l"/>
                      <a:r>
                        <a:rPr lang="en-US" sz="1600"/>
                        <a:t>porcelain</a:t>
                      </a:r>
                    </a:p>
                  </a:txBody>
                  <a:tcPr marL="20532" marR="20532" marT="10266" marB="10266" anchor="ctr">
                    <a:lnL>
                      <a:noFill/>
                    </a:lnL>
                    <a:lnR>
                      <a:noFill/>
                    </a:lnR>
                    <a:lnT>
                      <a:noFill/>
                    </a:lnT>
                    <a:lnB>
                      <a:noFill/>
                    </a:lnB>
                  </a:tcPr>
                </a:tc>
                <a:tc>
                  <a:txBody>
                    <a:bodyPr/>
                    <a:lstStyle/>
                    <a:p>
                      <a:r>
                        <a:rPr lang="en-US" sz="1600"/>
                        <a:t>6 - 8</a:t>
                      </a:r>
                    </a:p>
                  </a:txBody>
                  <a:tcPr marL="20532" marR="20532" marT="10266" marB="10266" anchor="ctr">
                    <a:lnL>
                      <a:noFill/>
                    </a:lnL>
                    <a:lnR>
                      <a:noFill/>
                    </a:lnR>
                    <a:lnT>
                      <a:noFill/>
                    </a:lnT>
                    <a:lnB>
                      <a:noFill/>
                    </a:lnB>
                  </a:tcPr>
                </a:tc>
              </a:tr>
              <a:tr h="82127">
                <a:tc>
                  <a:txBody>
                    <a:bodyPr/>
                    <a:lstStyle/>
                    <a:p>
                      <a:pPr algn="l"/>
                      <a:r>
                        <a:rPr lang="en-US" sz="1600"/>
                        <a:t>potassium niobate</a:t>
                      </a:r>
                    </a:p>
                  </a:txBody>
                  <a:tcPr marL="20532" marR="20532" marT="10266" marB="10266" anchor="ctr">
                    <a:lnL>
                      <a:noFill/>
                    </a:lnL>
                    <a:lnR>
                      <a:noFill/>
                    </a:lnR>
                    <a:lnT>
                      <a:noFill/>
                    </a:lnT>
                    <a:lnB>
                      <a:noFill/>
                    </a:lnB>
                  </a:tcPr>
                </a:tc>
                <a:tc>
                  <a:txBody>
                    <a:bodyPr/>
                    <a:lstStyle/>
                    <a:p>
                      <a:r>
                        <a:rPr lang="en-US" sz="1600"/>
                        <a:t>700</a:t>
                      </a:r>
                    </a:p>
                  </a:txBody>
                  <a:tcPr marL="20532" marR="20532" marT="10266" marB="10266" anchor="ctr">
                    <a:lnL>
                      <a:noFill/>
                    </a:lnL>
                    <a:lnR>
                      <a:noFill/>
                    </a:lnR>
                    <a:lnT>
                      <a:noFill/>
                    </a:lnT>
                    <a:lnB>
                      <a:noFill/>
                    </a:lnB>
                  </a:tcPr>
                </a:tc>
              </a:tr>
              <a:tr h="143722">
                <a:tc>
                  <a:txBody>
                    <a:bodyPr/>
                    <a:lstStyle/>
                    <a:p>
                      <a:pPr algn="l"/>
                      <a:r>
                        <a:rPr lang="en-US" sz="1600"/>
                        <a:t>potassium tantalate niobate, 0 ℃</a:t>
                      </a:r>
                    </a:p>
                  </a:txBody>
                  <a:tcPr marL="20532" marR="20532" marT="10266" marB="10266" anchor="ctr">
                    <a:lnL>
                      <a:noFill/>
                    </a:lnL>
                    <a:lnR>
                      <a:noFill/>
                    </a:lnR>
                    <a:lnT>
                      <a:noFill/>
                    </a:lnT>
                    <a:lnB>
                      <a:noFill/>
                    </a:lnB>
                  </a:tcPr>
                </a:tc>
                <a:tc>
                  <a:txBody>
                    <a:bodyPr/>
                    <a:lstStyle/>
                    <a:p>
                      <a:r>
                        <a:rPr lang="en-US" sz="1600"/>
                        <a:t>34,000</a:t>
                      </a:r>
                    </a:p>
                  </a:txBody>
                  <a:tcPr marL="20532" marR="20532" marT="10266" marB="10266" anchor="ctr">
                    <a:lnL>
                      <a:noFill/>
                    </a:lnL>
                    <a:lnR>
                      <a:noFill/>
                    </a:lnR>
                    <a:lnT>
                      <a:noFill/>
                    </a:lnT>
                    <a:lnB>
                      <a:noFill/>
                    </a:lnB>
                  </a:tcPr>
                </a:tc>
              </a:tr>
              <a:tr h="143722">
                <a:tc>
                  <a:txBody>
                    <a:bodyPr/>
                    <a:lstStyle/>
                    <a:p>
                      <a:pPr algn="l"/>
                      <a:r>
                        <a:rPr lang="en-US" sz="1600" dirty="0"/>
                        <a:t>potassium </a:t>
                      </a:r>
                      <a:r>
                        <a:rPr lang="en-US" sz="1600" dirty="0" err="1"/>
                        <a:t>tantalate</a:t>
                      </a:r>
                      <a:r>
                        <a:rPr lang="en-US" sz="1600" dirty="0"/>
                        <a:t> </a:t>
                      </a:r>
                      <a:r>
                        <a:rPr lang="en-US" sz="1600" dirty="0" err="1"/>
                        <a:t>niobate</a:t>
                      </a:r>
                      <a:r>
                        <a:rPr lang="en-US" sz="1600" dirty="0"/>
                        <a:t>, 20 ℃</a:t>
                      </a:r>
                    </a:p>
                  </a:txBody>
                  <a:tcPr marL="20532" marR="20532" marT="10266" marB="10266" anchor="ctr">
                    <a:lnL>
                      <a:noFill/>
                    </a:lnL>
                    <a:lnR>
                      <a:noFill/>
                    </a:lnR>
                    <a:lnT>
                      <a:noFill/>
                    </a:lnT>
                    <a:lnB>
                      <a:noFill/>
                    </a:lnB>
                  </a:tcPr>
                </a:tc>
                <a:tc>
                  <a:txBody>
                    <a:bodyPr/>
                    <a:lstStyle/>
                    <a:p>
                      <a:r>
                        <a:rPr lang="en-US" sz="1600" dirty="0"/>
                        <a:t>6,000</a:t>
                      </a:r>
                    </a:p>
                  </a:txBody>
                  <a:tcPr marL="20532" marR="20532" marT="10266" marB="10266" anchor="ctr">
                    <a:lnL>
                      <a:noFill/>
                    </a:lnL>
                    <a:lnR>
                      <a:noFill/>
                    </a:lnR>
                    <a:lnT>
                      <a:noFill/>
                    </a:lnT>
                    <a:lnB>
                      <a:noFill/>
                    </a:lnB>
                  </a:tcPr>
                </a:tc>
              </a:tr>
              <a:tr h="143722">
                <a:tc>
                  <a:txBody>
                    <a:bodyPr/>
                    <a:lstStyle/>
                    <a:p>
                      <a:pPr algn="l"/>
                      <a:r>
                        <a:rPr lang="en-US" sz="1600" dirty="0" smtClean="0"/>
                        <a:t>diamond</a:t>
                      </a:r>
                      <a:endParaRPr lang="en-US" sz="1600" dirty="0"/>
                    </a:p>
                  </a:txBody>
                  <a:tcPr marL="20532" marR="20532" marT="10266" marB="10266" anchor="ctr">
                    <a:lnL>
                      <a:noFill/>
                    </a:lnL>
                    <a:lnR>
                      <a:noFill/>
                    </a:lnR>
                    <a:lnT>
                      <a:noFill/>
                    </a:lnT>
                    <a:lnB>
                      <a:noFill/>
                    </a:lnB>
                  </a:tcPr>
                </a:tc>
                <a:tc>
                  <a:txBody>
                    <a:bodyPr/>
                    <a:lstStyle/>
                    <a:p>
                      <a:r>
                        <a:rPr lang="en-US" sz="1600" dirty="0"/>
                        <a:t>5.87</a:t>
                      </a:r>
                    </a:p>
                  </a:txBody>
                  <a:tcPr marL="20532" marR="20532" marT="10266" marB="10266" anchor="ctr">
                    <a:lnL>
                      <a:noFill/>
                    </a:lnL>
                    <a:lnR>
                      <a:noFill/>
                    </a:lnR>
                    <a:lnT>
                      <a:noFill/>
                    </a:lnT>
                    <a:lnB>
                      <a:noFill/>
                    </a:lnB>
                  </a:tcPr>
                </a:tc>
              </a:tr>
            </a:tbl>
          </a:graphicData>
        </a:graphic>
      </p:graphicFrame>
      <p:graphicFrame>
        <p:nvGraphicFramePr>
          <p:cNvPr id="4" name="Table 3"/>
          <p:cNvGraphicFramePr>
            <a:graphicFrameLocks noGrp="1"/>
          </p:cNvGraphicFramePr>
          <p:nvPr/>
        </p:nvGraphicFramePr>
        <p:xfrm>
          <a:off x="4267200" y="152400"/>
          <a:ext cx="3999215" cy="5621562"/>
        </p:xfrm>
        <a:graphic>
          <a:graphicData uri="http://schemas.openxmlformats.org/drawingml/2006/table">
            <a:tbl>
              <a:tblPr/>
              <a:tblGrid>
                <a:gridCol w="2999413"/>
                <a:gridCol w="999802"/>
              </a:tblGrid>
              <a:tr h="360246">
                <a:tc>
                  <a:txBody>
                    <a:bodyPr/>
                    <a:lstStyle/>
                    <a:p>
                      <a:pPr algn="l"/>
                      <a:r>
                        <a:rPr lang="en-US" sz="1600" dirty="0"/>
                        <a:t>quartz, </a:t>
                      </a:r>
                      <a:r>
                        <a:rPr lang="en-US" sz="1600" dirty="0" smtClean="0"/>
                        <a:t>crystalline</a:t>
                      </a:r>
                      <a:endParaRPr lang="en-US" sz="1600" dirty="0"/>
                    </a:p>
                  </a:txBody>
                  <a:tcPr marL="20532" marR="20532" marT="10266" marB="10266" anchor="ctr">
                    <a:lnL>
                      <a:noFill/>
                    </a:lnL>
                    <a:lnR>
                      <a:noFill/>
                    </a:lnR>
                    <a:lnT>
                      <a:noFill/>
                    </a:lnT>
                    <a:lnB>
                      <a:noFill/>
                    </a:lnB>
                  </a:tcPr>
                </a:tc>
                <a:tc>
                  <a:txBody>
                    <a:bodyPr/>
                    <a:lstStyle/>
                    <a:p>
                      <a:r>
                        <a:rPr lang="en-US" sz="1600"/>
                        <a:t>4.60</a:t>
                      </a:r>
                    </a:p>
                  </a:txBody>
                  <a:tcPr marL="20532" marR="20532" marT="10266" marB="10266" anchor="ctr">
                    <a:lnL>
                      <a:noFill/>
                    </a:lnL>
                    <a:lnR>
                      <a:noFill/>
                    </a:lnR>
                    <a:lnT>
                      <a:noFill/>
                    </a:lnT>
                    <a:lnB>
                      <a:noFill/>
                    </a:lnB>
                  </a:tcPr>
                </a:tc>
              </a:tr>
              <a:tr h="205855">
                <a:tc>
                  <a:txBody>
                    <a:bodyPr/>
                    <a:lstStyle/>
                    <a:p>
                      <a:pPr algn="l"/>
                      <a:r>
                        <a:rPr lang="en-US" sz="1600" dirty="0"/>
                        <a:t>quartz, fused</a:t>
                      </a:r>
                    </a:p>
                  </a:txBody>
                  <a:tcPr marL="20532" marR="20532" marT="10266" marB="10266" anchor="ctr">
                    <a:lnL>
                      <a:noFill/>
                    </a:lnL>
                    <a:lnR>
                      <a:noFill/>
                    </a:lnR>
                    <a:lnT>
                      <a:noFill/>
                    </a:lnT>
                    <a:lnB>
                      <a:noFill/>
                    </a:lnB>
                  </a:tcPr>
                </a:tc>
                <a:tc>
                  <a:txBody>
                    <a:bodyPr/>
                    <a:lstStyle/>
                    <a:p>
                      <a:r>
                        <a:rPr lang="en-US" sz="1600" dirty="0"/>
                        <a:t>3.8</a:t>
                      </a:r>
                    </a:p>
                  </a:txBody>
                  <a:tcPr marL="20532" marR="20532" marT="10266" marB="10266" anchor="ctr">
                    <a:lnL>
                      <a:noFill/>
                    </a:lnL>
                    <a:lnR>
                      <a:noFill/>
                    </a:lnR>
                    <a:lnT>
                      <a:noFill/>
                    </a:lnT>
                    <a:lnB>
                      <a:noFill/>
                    </a:lnB>
                  </a:tcPr>
                </a:tc>
              </a:tr>
              <a:tr h="205855">
                <a:tc>
                  <a:txBody>
                    <a:bodyPr/>
                    <a:lstStyle/>
                    <a:p>
                      <a:pPr algn="l"/>
                      <a:r>
                        <a:rPr lang="en-US" sz="1600" dirty="0"/>
                        <a:t>rubber, vulcanized</a:t>
                      </a:r>
                    </a:p>
                  </a:txBody>
                  <a:tcPr marL="20532" marR="20532" marT="10266" marB="10266" anchor="ctr">
                    <a:lnL>
                      <a:noFill/>
                    </a:lnL>
                    <a:lnR>
                      <a:noFill/>
                    </a:lnR>
                    <a:lnT>
                      <a:noFill/>
                    </a:lnT>
                    <a:lnB>
                      <a:noFill/>
                    </a:lnB>
                  </a:tcPr>
                </a:tc>
                <a:tc>
                  <a:txBody>
                    <a:bodyPr/>
                    <a:lstStyle/>
                    <a:p>
                      <a:r>
                        <a:rPr lang="en-US" sz="1600"/>
                        <a:t>2.9</a:t>
                      </a:r>
                    </a:p>
                  </a:txBody>
                  <a:tcPr marL="20532" marR="20532" marT="10266" marB="10266" anchor="ctr">
                    <a:lnL>
                      <a:noFill/>
                    </a:lnL>
                    <a:lnR>
                      <a:noFill/>
                    </a:lnR>
                    <a:lnT>
                      <a:noFill/>
                    </a:lnT>
                    <a:lnB>
                      <a:noFill/>
                    </a:lnB>
                  </a:tcPr>
                </a:tc>
              </a:tr>
              <a:tr h="205855">
                <a:tc>
                  <a:txBody>
                    <a:bodyPr/>
                    <a:lstStyle/>
                    <a:p>
                      <a:pPr algn="l"/>
                      <a:r>
                        <a:rPr lang="en-US" sz="1600" dirty="0"/>
                        <a:t>salt</a:t>
                      </a:r>
                    </a:p>
                  </a:txBody>
                  <a:tcPr marL="20532" marR="20532" marT="10266" marB="10266" anchor="ctr">
                    <a:lnL>
                      <a:noFill/>
                    </a:lnL>
                    <a:lnR>
                      <a:noFill/>
                    </a:lnR>
                    <a:lnT>
                      <a:noFill/>
                    </a:lnT>
                    <a:lnB>
                      <a:noFill/>
                    </a:lnB>
                  </a:tcPr>
                </a:tc>
                <a:tc>
                  <a:txBody>
                    <a:bodyPr/>
                    <a:lstStyle/>
                    <a:p>
                      <a:r>
                        <a:rPr lang="en-US" sz="1600"/>
                        <a:t>5.9</a:t>
                      </a:r>
                    </a:p>
                  </a:txBody>
                  <a:tcPr marL="20532" marR="20532" marT="10266" marB="10266" anchor="ctr">
                    <a:lnL>
                      <a:noFill/>
                    </a:lnL>
                    <a:lnR>
                      <a:noFill/>
                    </a:lnR>
                    <a:lnT>
                      <a:noFill/>
                    </a:lnT>
                    <a:lnB>
                      <a:noFill/>
                    </a:lnB>
                  </a:tcPr>
                </a:tc>
              </a:tr>
              <a:tr h="205855">
                <a:tc>
                  <a:txBody>
                    <a:bodyPr/>
                    <a:lstStyle/>
                    <a:p>
                      <a:pPr algn="l"/>
                      <a:r>
                        <a:rPr lang="en-US" sz="1600" dirty="0"/>
                        <a:t>selenium</a:t>
                      </a:r>
                    </a:p>
                  </a:txBody>
                  <a:tcPr marL="20532" marR="20532" marT="10266" marB="10266" anchor="ctr">
                    <a:lnL>
                      <a:noFill/>
                    </a:lnL>
                    <a:lnR>
                      <a:noFill/>
                    </a:lnR>
                    <a:lnT>
                      <a:noFill/>
                    </a:lnT>
                    <a:lnB>
                      <a:noFill/>
                    </a:lnB>
                  </a:tcPr>
                </a:tc>
                <a:tc>
                  <a:txBody>
                    <a:bodyPr/>
                    <a:lstStyle/>
                    <a:p>
                      <a:r>
                        <a:rPr lang="en-US" sz="1600"/>
                        <a:t>6.0</a:t>
                      </a:r>
                    </a:p>
                  </a:txBody>
                  <a:tcPr marL="20532" marR="20532" marT="10266" marB="10266" anchor="ctr">
                    <a:lnL>
                      <a:noFill/>
                    </a:lnL>
                    <a:lnR>
                      <a:noFill/>
                    </a:lnR>
                    <a:lnT>
                      <a:noFill/>
                    </a:lnT>
                    <a:lnB>
                      <a:noFill/>
                    </a:lnB>
                  </a:tcPr>
                </a:tc>
              </a:tr>
              <a:tr h="205855">
                <a:tc>
                  <a:txBody>
                    <a:bodyPr/>
                    <a:lstStyle/>
                    <a:p>
                      <a:pPr algn="l"/>
                      <a:r>
                        <a:rPr lang="en-US" sz="1600" dirty="0"/>
                        <a:t>silicon</a:t>
                      </a:r>
                    </a:p>
                  </a:txBody>
                  <a:tcPr marL="20532" marR="20532" marT="10266" marB="10266" anchor="ctr">
                    <a:lnL>
                      <a:noFill/>
                    </a:lnL>
                    <a:lnR>
                      <a:noFill/>
                    </a:lnR>
                    <a:lnT>
                      <a:noFill/>
                    </a:lnT>
                    <a:lnB>
                      <a:noFill/>
                    </a:lnB>
                  </a:tcPr>
                </a:tc>
                <a:tc>
                  <a:txBody>
                    <a:bodyPr/>
                    <a:lstStyle/>
                    <a:p>
                      <a:r>
                        <a:rPr lang="en-US" sz="1600"/>
                        <a:t>11.8</a:t>
                      </a:r>
                    </a:p>
                  </a:txBody>
                  <a:tcPr marL="20532" marR="20532" marT="10266" marB="10266" anchor="ctr">
                    <a:lnL>
                      <a:noFill/>
                    </a:lnL>
                    <a:lnR>
                      <a:noFill/>
                    </a:lnR>
                    <a:lnT>
                      <a:noFill/>
                    </a:lnT>
                    <a:lnB>
                      <a:noFill/>
                    </a:lnB>
                  </a:tcPr>
                </a:tc>
              </a:tr>
              <a:tr h="360246">
                <a:tc>
                  <a:txBody>
                    <a:bodyPr/>
                    <a:lstStyle/>
                    <a:p>
                      <a:pPr algn="l"/>
                      <a:r>
                        <a:rPr lang="en-US" sz="1600" dirty="0"/>
                        <a:t>silicon carbide (</a:t>
                      </a:r>
                      <a:r>
                        <a:rPr lang="el-GR" sz="1600" dirty="0"/>
                        <a:t>α</a:t>
                      </a:r>
                      <a:r>
                        <a:rPr lang="en-US" sz="1600" dirty="0" err="1"/>
                        <a:t>SiC</a:t>
                      </a:r>
                      <a:r>
                        <a:rPr lang="en-US" sz="1600" dirty="0"/>
                        <a:t>)</a:t>
                      </a:r>
                    </a:p>
                  </a:txBody>
                  <a:tcPr marL="20532" marR="20532" marT="10266" marB="10266" anchor="ctr">
                    <a:lnL>
                      <a:noFill/>
                    </a:lnL>
                    <a:lnR>
                      <a:noFill/>
                    </a:lnR>
                    <a:lnT>
                      <a:noFill/>
                    </a:lnT>
                    <a:lnB>
                      <a:noFill/>
                    </a:lnB>
                  </a:tcPr>
                </a:tc>
                <a:tc>
                  <a:txBody>
                    <a:bodyPr/>
                    <a:lstStyle/>
                    <a:p>
                      <a:r>
                        <a:rPr lang="en-US" sz="1600"/>
                        <a:t>10.2</a:t>
                      </a:r>
                    </a:p>
                  </a:txBody>
                  <a:tcPr marL="20532" marR="20532" marT="10266" marB="10266" anchor="ctr">
                    <a:lnL>
                      <a:noFill/>
                    </a:lnL>
                    <a:lnR>
                      <a:noFill/>
                    </a:lnR>
                    <a:lnT>
                      <a:noFill/>
                    </a:lnT>
                    <a:lnB>
                      <a:noFill/>
                    </a:lnB>
                  </a:tcPr>
                </a:tc>
              </a:tr>
              <a:tr h="205855">
                <a:tc>
                  <a:txBody>
                    <a:bodyPr/>
                    <a:lstStyle/>
                    <a:p>
                      <a:pPr algn="l"/>
                      <a:r>
                        <a:rPr lang="en-US" sz="1600" dirty="0"/>
                        <a:t>silicon dioxide</a:t>
                      </a:r>
                    </a:p>
                  </a:txBody>
                  <a:tcPr marL="20532" marR="20532" marT="10266" marB="10266" anchor="ctr">
                    <a:lnL>
                      <a:noFill/>
                    </a:lnL>
                    <a:lnR>
                      <a:noFill/>
                    </a:lnR>
                    <a:lnT>
                      <a:noFill/>
                    </a:lnT>
                    <a:lnB>
                      <a:noFill/>
                    </a:lnB>
                  </a:tcPr>
                </a:tc>
                <a:tc>
                  <a:txBody>
                    <a:bodyPr/>
                    <a:lstStyle/>
                    <a:p>
                      <a:r>
                        <a:rPr lang="en-US" sz="1600"/>
                        <a:t>4.5</a:t>
                      </a:r>
                    </a:p>
                  </a:txBody>
                  <a:tcPr marL="20532" marR="20532" marT="10266" marB="10266" anchor="ctr">
                    <a:lnL>
                      <a:noFill/>
                    </a:lnL>
                    <a:lnR>
                      <a:noFill/>
                    </a:lnR>
                    <a:lnT>
                      <a:noFill/>
                    </a:lnT>
                    <a:lnB>
                      <a:noFill/>
                    </a:lnB>
                  </a:tcPr>
                </a:tc>
              </a:tr>
              <a:tr h="360246">
                <a:tc>
                  <a:txBody>
                    <a:bodyPr/>
                    <a:lstStyle/>
                    <a:p>
                      <a:pPr algn="l"/>
                      <a:r>
                        <a:rPr lang="en-US" sz="1600" dirty="0"/>
                        <a:t>silicone oil</a:t>
                      </a:r>
                    </a:p>
                  </a:txBody>
                  <a:tcPr marL="20532" marR="20532" marT="10266" marB="10266" anchor="ctr">
                    <a:lnL>
                      <a:noFill/>
                    </a:lnL>
                    <a:lnR>
                      <a:noFill/>
                    </a:lnR>
                    <a:lnT>
                      <a:noFill/>
                    </a:lnT>
                    <a:lnB>
                      <a:noFill/>
                    </a:lnB>
                  </a:tcPr>
                </a:tc>
                <a:tc>
                  <a:txBody>
                    <a:bodyPr/>
                    <a:lstStyle/>
                    <a:p>
                      <a:r>
                        <a:rPr lang="en-US" sz="1600"/>
                        <a:t>2.7 - 2.8</a:t>
                      </a:r>
                    </a:p>
                  </a:txBody>
                  <a:tcPr marL="20532" marR="20532" marT="10266" marB="10266" anchor="ctr">
                    <a:lnL>
                      <a:noFill/>
                    </a:lnL>
                    <a:lnR>
                      <a:noFill/>
                    </a:lnR>
                    <a:lnT>
                      <a:noFill/>
                    </a:lnT>
                    <a:lnB>
                      <a:noFill/>
                    </a:lnB>
                  </a:tcPr>
                </a:tc>
              </a:tr>
              <a:tr h="360246">
                <a:tc>
                  <a:txBody>
                    <a:bodyPr/>
                    <a:lstStyle/>
                    <a:p>
                      <a:pPr algn="l"/>
                      <a:r>
                        <a:rPr lang="en-US" sz="1600" dirty="0"/>
                        <a:t>soil</a:t>
                      </a:r>
                    </a:p>
                  </a:txBody>
                  <a:tcPr marL="20532" marR="20532" marT="10266" marB="10266" anchor="ctr">
                    <a:lnL>
                      <a:noFill/>
                    </a:lnL>
                    <a:lnR>
                      <a:noFill/>
                    </a:lnR>
                    <a:lnT>
                      <a:noFill/>
                    </a:lnT>
                    <a:lnB>
                      <a:noFill/>
                    </a:lnB>
                  </a:tcPr>
                </a:tc>
                <a:tc>
                  <a:txBody>
                    <a:bodyPr/>
                    <a:lstStyle/>
                    <a:p>
                      <a:r>
                        <a:rPr lang="en-US" sz="1600"/>
                        <a:t>10 - 20</a:t>
                      </a:r>
                    </a:p>
                  </a:txBody>
                  <a:tcPr marL="20532" marR="20532" marT="10266" marB="10266" anchor="ctr">
                    <a:lnL>
                      <a:noFill/>
                    </a:lnL>
                    <a:lnR>
                      <a:noFill/>
                    </a:lnR>
                    <a:lnT>
                      <a:noFill/>
                    </a:lnT>
                    <a:lnB>
                      <a:noFill/>
                    </a:lnB>
                  </a:tcPr>
                </a:tc>
              </a:tr>
              <a:tr h="360246">
                <a:tc>
                  <a:txBody>
                    <a:bodyPr/>
                    <a:lstStyle/>
                    <a:p>
                      <a:pPr algn="l"/>
                      <a:r>
                        <a:rPr lang="en-US" sz="1600" dirty="0"/>
                        <a:t>strontium </a:t>
                      </a:r>
                      <a:r>
                        <a:rPr lang="en-US" sz="1600" dirty="0" err="1"/>
                        <a:t>titanate</a:t>
                      </a:r>
                      <a:r>
                        <a:rPr lang="en-US" sz="1600" dirty="0"/>
                        <a:t>, +25 ℃</a:t>
                      </a:r>
                    </a:p>
                  </a:txBody>
                  <a:tcPr marL="20532" marR="20532" marT="10266" marB="10266" anchor="ctr">
                    <a:lnL>
                      <a:noFill/>
                    </a:lnL>
                    <a:lnR>
                      <a:noFill/>
                    </a:lnR>
                    <a:lnT>
                      <a:noFill/>
                    </a:lnT>
                    <a:lnB>
                      <a:noFill/>
                    </a:lnB>
                  </a:tcPr>
                </a:tc>
                <a:tc>
                  <a:txBody>
                    <a:bodyPr/>
                    <a:lstStyle/>
                    <a:p>
                      <a:r>
                        <a:rPr lang="en-US" sz="1600"/>
                        <a:t>332</a:t>
                      </a:r>
                    </a:p>
                  </a:txBody>
                  <a:tcPr marL="20532" marR="20532" marT="10266" marB="10266" anchor="ctr">
                    <a:lnL>
                      <a:noFill/>
                    </a:lnL>
                    <a:lnR>
                      <a:noFill/>
                    </a:lnR>
                    <a:lnT>
                      <a:noFill/>
                    </a:lnT>
                    <a:lnB>
                      <a:noFill/>
                    </a:lnB>
                  </a:tcPr>
                </a:tc>
              </a:tr>
              <a:tr h="360246">
                <a:tc>
                  <a:txBody>
                    <a:bodyPr/>
                    <a:lstStyle/>
                    <a:p>
                      <a:pPr algn="l"/>
                      <a:r>
                        <a:rPr lang="en-US" sz="1600" dirty="0"/>
                        <a:t>strontium </a:t>
                      </a:r>
                      <a:r>
                        <a:rPr lang="en-US" sz="1600" dirty="0" err="1"/>
                        <a:t>titanate</a:t>
                      </a:r>
                      <a:r>
                        <a:rPr lang="en-US" sz="1600" dirty="0"/>
                        <a:t>, –195 ℃</a:t>
                      </a:r>
                    </a:p>
                  </a:txBody>
                  <a:tcPr marL="20532" marR="20532" marT="10266" marB="10266" anchor="ctr">
                    <a:lnL>
                      <a:noFill/>
                    </a:lnL>
                    <a:lnR>
                      <a:noFill/>
                    </a:lnR>
                    <a:lnT>
                      <a:noFill/>
                    </a:lnT>
                    <a:lnB>
                      <a:noFill/>
                    </a:lnB>
                  </a:tcPr>
                </a:tc>
                <a:tc>
                  <a:txBody>
                    <a:bodyPr/>
                    <a:lstStyle/>
                    <a:p>
                      <a:r>
                        <a:rPr lang="en-US" sz="1600"/>
                        <a:t>2080</a:t>
                      </a:r>
                    </a:p>
                  </a:txBody>
                  <a:tcPr marL="20532" marR="20532" marT="10266" marB="10266" anchor="ctr">
                    <a:lnL>
                      <a:noFill/>
                    </a:lnL>
                    <a:lnR>
                      <a:noFill/>
                    </a:lnR>
                    <a:lnT>
                      <a:noFill/>
                    </a:lnT>
                    <a:lnB>
                      <a:noFill/>
                    </a:lnB>
                  </a:tcPr>
                </a:tc>
              </a:tr>
              <a:tr h="205855">
                <a:tc>
                  <a:txBody>
                    <a:bodyPr/>
                    <a:lstStyle/>
                    <a:p>
                      <a:pPr algn="l"/>
                      <a:r>
                        <a:rPr lang="en-US" sz="1600"/>
                        <a:t>sulfur</a:t>
                      </a:r>
                    </a:p>
                  </a:txBody>
                  <a:tcPr marL="20532" marR="20532" marT="10266" marB="10266" anchor="ctr">
                    <a:lnL>
                      <a:noFill/>
                    </a:lnL>
                    <a:lnR>
                      <a:noFill/>
                    </a:lnR>
                    <a:lnT>
                      <a:noFill/>
                    </a:lnT>
                    <a:lnB>
                      <a:noFill/>
                    </a:lnB>
                  </a:tcPr>
                </a:tc>
                <a:tc>
                  <a:txBody>
                    <a:bodyPr/>
                    <a:lstStyle/>
                    <a:p>
                      <a:r>
                        <a:rPr lang="en-US" sz="1600"/>
                        <a:t>3.7</a:t>
                      </a:r>
                    </a:p>
                  </a:txBody>
                  <a:tcPr marL="20532" marR="20532" marT="10266" marB="10266" anchor="ctr">
                    <a:lnL>
                      <a:noFill/>
                    </a:lnL>
                    <a:lnR>
                      <a:noFill/>
                    </a:lnR>
                    <a:lnT>
                      <a:noFill/>
                    </a:lnT>
                    <a:lnB>
                      <a:noFill/>
                    </a:lnB>
                  </a:tcPr>
                </a:tc>
              </a:tr>
              <a:tr h="205855">
                <a:tc>
                  <a:txBody>
                    <a:bodyPr/>
                    <a:lstStyle/>
                    <a:p>
                      <a:pPr algn="l"/>
                      <a:r>
                        <a:rPr lang="en-US" sz="1600"/>
                        <a:t>tantalum pentoxide</a:t>
                      </a:r>
                    </a:p>
                  </a:txBody>
                  <a:tcPr marL="20532" marR="20532" marT="10266" marB="10266" anchor="ctr">
                    <a:lnL>
                      <a:noFill/>
                    </a:lnL>
                    <a:lnR>
                      <a:noFill/>
                    </a:lnR>
                    <a:lnT>
                      <a:noFill/>
                    </a:lnT>
                    <a:lnB>
                      <a:noFill/>
                    </a:lnB>
                  </a:tcPr>
                </a:tc>
                <a:tc>
                  <a:txBody>
                    <a:bodyPr/>
                    <a:lstStyle/>
                    <a:p>
                      <a:r>
                        <a:rPr lang="en-US" sz="1600"/>
                        <a:t>27</a:t>
                      </a:r>
                    </a:p>
                  </a:txBody>
                  <a:tcPr marL="20532" marR="20532" marT="10266" marB="10266" anchor="ctr">
                    <a:lnL>
                      <a:noFill/>
                    </a:lnL>
                    <a:lnR>
                      <a:noFill/>
                    </a:lnR>
                    <a:lnT>
                      <a:noFill/>
                    </a:lnT>
                    <a:lnB>
                      <a:noFill/>
                    </a:lnB>
                  </a:tcPr>
                </a:tc>
              </a:tr>
              <a:tr h="205855">
                <a:tc>
                  <a:txBody>
                    <a:bodyPr/>
                    <a:lstStyle/>
                    <a:p>
                      <a:pPr algn="l"/>
                      <a:r>
                        <a:rPr lang="en-US" sz="1600"/>
                        <a:t>teflon</a:t>
                      </a:r>
                    </a:p>
                  </a:txBody>
                  <a:tcPr marL="20532" marR="20532" marT="10266" marB="10266" anchor="ctr">
                    <a:lnL>
                      <a:noFill/>
                    </a:lnL>
                    <a:lnR>
                      <a:noFill/>
                    </a:lnR>
                    <a:lnT>
                      <a:noFill/>
                    </a:lnT>
                    <a:lnB>
                      <a:noFill/>
                    </a:lnB>
                  </a:tcPr>
                </a:tc>
                <a:tc>
                  <a:txBody>
                    <a:bodyPr/>
                    <a:lstStyle/>
                    <a:p>
                      <a:r>
                        <a:rPr lang="en-US" sz="1600"/>
                        <a:t>2.1</a:t>
                      </a:r>
                    </a:p>
                  </a:txBody>
                  <a:tcPr marL="20532" marR="20532" marT="10266" marB="10266" anchor="ctr">
                    <a:lnL>
                      <a:noFill/>
                    </a:lnL>
                    <a:lnR>
                      <a:noFill/>
                    </a:lnR>
                    <a:lnT>
                      <a:noFill/>
                    </a:lnT>
                    <a:lnB>
                      <a:noFill/>
                    </a:lnB>
                  </a:tcPr>
                </a:tc>
              </a:tr>
              <a:tr h="360246">
                <a:tc>
                  <a:txBody>
                    <a:bodyPr/>
                    <a:lstStyle/>
                    <a:p>
                      <a:pPr algn="l"/>
                      <a:r>
                        <a:rPr lang="en-US" sz="1600"/>
                        <a:t>tin antimonide</a:t>
                      </a:r>
                    </a:p>
                  </a:txBody>
                  <a:tcPr marL="20532" marR="20532" marT="10266" marB="10266" anchor="ctr">
                    <a:lnL>
                      <a:noFill/>
                    </a:lnL>
                    <a:lnR>
                      <a:noFill/>
                    </a:lnR>
                    <a:lnT>
                      <a:noFill/>
                    </a:lnT>
                    <a:lnB>
                      <a:noFill/>
                    </a:lnB>
                  </a:tcPr>
                </a:tc>
                <a:tc>
                  <a:txBody>
                    <a:bodyPr/>
                    <a:lstStyle/>
                    <a:p>
                      <a:r>
                        <a:rPr lang="en-US" sz="1600"/>
                        <a:t>147</a:t>
                      </a:r>
                    </a:p>
                  </a:txBody>
                  <a:tcPr marL="20532" marR="20532" marT="10266" marB="10266" anchor="ctr">
                    <a:lnL>
                      <a:noFill/>
                    </a:lnL>
                    <a:lnR>
                      <a:noFill/>
                    </a:lnR>
                    <a:lnT>
                      <a:noFill/>
                    </a:lnT>
                    <a:lnB>
                      <a:noFill/>
                    </a:lnB>
                  </a:tcPr>
                </a:tc>
              </a:tr>
              <a:tr h="360246">
                <a:tc>
                  <a:txBody>
                    <a:bodyPr/>
                    <a:lstStyle/>
                    <a:p>
                      <a:pPr algn="l"/>
                      <a:r>
                        <a:rPr lang="en-US" sz="1600" dirty="0"/>
                        <a:t>tin telluride</a:t>
                      </a:r>
                    </a:p>
                  </a:txBody>
                  <a:tcPr marL="20532" marR="20532" marT="10266" marB="10266" anchor="ctr">
                    <a:lnL>
                      <a:noFill/>
                    </a:lnL>
                    <a:lnR>
                      <a:noFill/>
                    </a:lnR>
                    <a:lnT>
                      <a:noFill/>
                    </a:lnT>
                    <a:lnB>
                      <a:noFill/>
                    </a:lnB>
                  </a:tcPr>
                </a:tc>
                <a:tc>
                  <a:txBody>
                    <a:bodyPr/>
                    <a:lstStyle/>
                    <a:p>
                      <a:r>
                        <a:rPr lang="en-US" sz="1600"/>
                        <a:t>1770</a:t>
                      </a:r>
                    </a:p>
                  </a:txBody>
                  <a:tcPr marL="20532" marR="20532" marT="10266" marB="10266" anchor="ctr">
                    <a:lnL>
                      <a:noFill/>
                    </a:lnL>
                    <a:lnR>
                      <a:noFill/>
                    </a:lnR>
                    <a:lnT>
                      <a:noFill/>
                    </a:lnT>
                    <a:lnB>
                      <a:noFill/>
                    </a:lnB>
                  </a:tcPr>
                </a:tc>
              </a:tr>
              <a:tr h="360246">
                <a:tc>
                  <a:txBody>
                    <a:bodyPr/>
                    <a:lstStyle/>
                    <a:p>
                      <a:pPr algn="l"/>
                      <a:r>
                        <a:rPr lang="en-US" sz="1600" dirty="0"/>
                        <a:t>titanium dioxide (</a:t>
                      </a:r>
                      <a:r>
                        <a:rPr lang="en-US" sz="1600" dirty="0" err="1"/>
                        <a:t>rutile</a:t>
                      </a:r>
                      <a:r>
                        <a:rPr lang="en-US" sz="1600" dirty="0"/>
                        <a:t>)</a:t>
                      </a:r>
                    </a:p>
                  </a:txBody>
                  <a:tcPr marL="20532" marR="20532" marT="10266" marB="10266" anchor="ctr">
                    <a:lnL>
                      <a:noFill/>
                    </a:lnL>
                    <a:lnR>
                      <a:noFill/>
                    </a:lnR>
                    <a:lnT>
                      <a:noFill/>
                    </a:lnT>
                    <a:lnB>
                      <a:noFill/>
                    </a:lnB>
                  </a:tcPr>
                </a:tc>
                <a:tc>
                  <a:txBody>
                    <a:bodyPr/>
                    <a:lstStyle/>
                    <a:p>
                      <a:r>
                        <a:rPr lang="en-US" sz="1600" dirty="0"/>
                        <a:t>114</a:t>
                      </a:r>
                    </a:p>
                  </a:txBody>
                  <a:tcPr marL="20532" marR="20532" marT="10266" marB="10266" anchor="ctr">
                    <a:lnL>
                      <a:noFill/>
                    </a:lnL>
                    <a:lnR>
                      <a:noFill/>
                    </a:lnR>
                    <a:lnT>
                      <a:noFill/>
                    </a:lnT>
                    <a:lnB>
                      <a:noFill/>
                    </a:lnB>
                  </a:tcPr>
                </a:tc>
              </a:tr>
            </a:tbl>
          </a:graphicData>
        </a:graphic>
      </p:graphicFrame>
    </p:spTree>
    <p:extLst>
      <p:ext uri="{BB962C8B-B14F-4D97-AF65-F5344CB8AC3E}">
        <p14:creationId xmlns:p14="http://schemas.microsoft.com/office/powerpoint/2010/main" val="18367600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2">
            <a:extLst>
              <a:ext uri="{28A0092B-C50C-407E-A947-70E740481C1C}">
                <a14:useLocalDpi xmlns:a14="http://schemas.microsoft.com/office/drawing/2010/main" val="0"/>
              </a:ext>
            </a:extLst>
          </a:blip>
          <a:srcRect l="23438" t="27083" r="8594" b="15625"/>
          <a:stretch>
            <a:fillRect/>
          </a:stretch>
        </p:blipFill>
        <p:spPr bwMode="auto">
          <a:xfrm>
            <a:off x="381000" y="533400"/>
            <a:ext cx="8229600" cy="520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 Box 4"/>
          <p:cNvSpPr txBox="1">
            <a:spLocks noChangeArrowheads="1"/>
          </p:cNvSpPr>
          <p:nvPr/>
        </p:nvSpPr>
        <p:spPr bwMode="auto">
          <a:xfrm>
            <a:off x="3921390" y="0"/>
            <a:ext cx="51988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en-US" dirty="0"/>
              <a:t>Ref</a:t>
            </a:r>
            <a:r>
              <a:rPr lang="en-US" altLang="en-US" dirty="0" smtClean="0"/>
              <a:t>: Materials Science </a:t>
            </a:r>
            <a:r>
              <a:rPr lang="en-US" altLang="en-US" smtClean="0"/>
              <a:t>and Engineering, </a:t>
            </a:r>
            <a:r>
              <a:rPr lang="en-US" altLang="en-US" dirty="0"/>
              <a:t>Callister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Autofit/>
          </a:bodyPr>
          <a:lstStyle/>
          <a:p>
            <a:r>
              <a:rPr lang="en-US" sz="2800" u="sng" dirty="0"/>
              <a:t>Compare Optical (index of refraction) and Electrical Measurements of </a:t>
            </a:r>
            <a:r>
              <a:rPr lang="en-US" sz="2800" u="sng" dirty="0">
                <a:sym typeface="Symbol" pitchFamily="18" charset="2"/>
              </a:rPr>
              <a:t></a:t>
            </a:r>
            <a:r>
              <a:rPr lang="en-US" sz="2800" u="sng" dirty="0"/>
              <a:t> </a:t>
            </a:r>
            <a:endParaRPr lang="en-US" sz="2800" dirty="0"/>
          </a:p>
        </p:txBody>
      </p:sp>
      <p:grpSp>
        <p:nvGrpSpPr>
          <p:cNvPr id="5" name="Group 4"/>
          <p:cNvGrpSpPr/>
          <p:nvPr/>
        </p:nvGrpSpPr>
        <p:grpSpPr>
          <a:xfrm>
            <a:off x="2209800" y="1524000"/>
            <a:ext cx="3884513" cy="584776"/>
            <a:chOff x="1981200" y="1371600"/>
            <a:chExt cx="3884513" cy="584776"/>
          </a:xfrm>
        </p:grpSpPr>
        <p:sp>
          <p:nvSpPr>
            <p:cNvPr id="3" name="TextBox 2"/>
            <p:cNvSpPr txBox="1"/>
            <p:nvPr/>
          </p:nvSpPr>
          <p:spPr>
            <a:xfrm>
              <a:off x="1981200" y="1371600"/>
              <a:ext cx="1447800" cy="584776"/>
            </a:xfrm>
            <a:prstGeom prst="rect">
              <a:avLst/>
            </a:prstGeom>
            <a:noFill/>
          </p:spPr>
          <p:txBody>
            <a:bodyPr wrap="square" rtlCol="0">
              <a:spAutoFit/>
            </a:bodyPr>
            <a:lstStyle/>
            <a:p>
              <a:r>
                <a:rPr lang="el-GR" sz="3200" dirty="0" smtClean="0"/>
                <a:t>ε</a:t>
              </a:r>
              <a:r>
                <a:rPr lang="el-GR" sz="3200" baseline="-25000" dirty="0" smtClean="0"/>
                <a:t>r</a:t>
              </a:r>
              <a:r>
                <a:rPr lang="en-US" sz="3200" baseline="-25000" dirty="0" smtClean="0"/>
                <a:t> </a:t>
              </a:r>
              <a:r>
                <a:rPr lang="en-US" sz="3200" dirty="0" smtClean="0"/>
                <a:t>= n</a:t>
              </a:r>
              <a:r>
                <a:rPr lang="en-US" sz="3200" baseline="30000" dirty="0" smtClean="0"/>
                <a:t>2</a:t>
              </a:r>
              <a:endParaRPr lang="en-US" sz="3200" baseline="30000" dirty="0"/>
            </a:p>
          </p:txBody>
        </p:sp>
        <p:sp>
          <p:nvSpPr>
            <p:cNvPr id="4" name="TextBox 3"/>
            <p:cNvSpPr txBox="1"/>
            <p:nvPr/>
          </p:nvSpPr>
          <p:spPr>
            <a:xfrm>
              <a:off x="3200400" y="1504890"/>
              <a:ext cx="2665313" cy="400110"/>
            </a:xfrm>
            <a:prstGeom prst="rect">
              <a:avLst/>
            </a:prstGeom>
            <a:noFill/>
          </p:spPr>
          <p:txBody>
            <a:bodyPr wrap="none" rtlCol="0">
              <a:spAutoFit/>
            </a:bodyPr>
            <a:lstStyle/>
            <a:p>
              <a:r>
                <a:rPr lang="en-US" sz="2000" dirty="0" smtClean="0">
                  <a:solidFill>
                    <a:srgbClr val="0000FF"/>
                  </a:solidFill>
                </a:rPr>
                <a:t>Electromagnetic Theory</a:t>
              </a:r>
              <a:endParaRPr lang="en-US" sz="2000" dirty="0">
                <a:solidFill>
                  <a:srgbClr val="0000FF"/>
                </a:solidFill>
              </a:endParaRPr>
            </a:p>
          </p:txBody>
        </p:sp>
      </p:grpSp>
      <p:sp>
        <p:nvSpPr>
          <p:cNvPr id="6" name="TextBox 5"/>
          <p:cNvSpPr txBox="1"/>
          <p:nvPr/>
        </p:nvSpPr>
        <p:spPr>
          <a:xfrm>
            <a:off x="5618572" y="3405886"/>
            <a:ext cx="2306228" cy="369332"/>
          </a:xfrm>
          <a:prstGeom prst="rect">
            <a:avLst/>
          </a:prstGeom>
          <a:noFill/>
        </p:spPr>
        <p:txBody>
          <a:bodyPr wrap="none" rtlCol="0">
            <a:spAutoFit/>
          </a:bodyPr>
          <a:lstStyle/>
          <a:p>
            <a:r>
              <a:rPr lang="en-US" dirty="0" smtClean="0"/>
              <a:t>Electronic Polarization</a:t>
            </a:r>
            <a:endParaRPr lang="en-US" dirty="0"/>
          </a:p>
        </p:txBody>
      </p:sp>
      <p:sp>
        <p:nvSpPr>
          <p:cNvPr id="9" name="TextBox 8"/>
          <p:cNvSpPr txBox="1"/>
          <p:nvPr/>
        </p:nvSpPr>
        <p:spPr>
          <a:xfrm>
            <a:off x="5638800" y="4003818"/>
            <a:ext cx="3229219" cy="369332"/>
          </a:xfrm>
          <a:prstGeom prst="rect">
            <a:avLst/>
          </a:prstGeom>
          <a:noFill/>
        </p:spPr>
        <p:txBody>
          <a:bodyPr wrap="none" rtlCol="0">
            <a:spAutoFit/>
          </a:bodyPr>
          <a:lstStyle/>
          <a:p>
            <a:r>
              <a:rPr lang="en-US" dirty="0" smtClean="0"/>
              <a:t>Electronic and Ionic Polarization</a:t>
            </a:r>
            <a:endParaRPr lang="en-US" dirty="0"/>
          </a:p>
        </p:txBody>
      </p:sp>
      <p:sp>
        <p:nvSpPr>
          <p:cNvPr id="10" name="TextBox 9"/>
          <p:cNvSpPr txBox="1"/>
          <p:nvPr/>
        </p:nvSpPr>
        <p:spPr>
          <a:xfrm>
            <a:off x="5638800" y="4382869"/>
            <a:ext cx="3505200" cy="646331"/>
          </a:xfrm>
          <a:prstGeom prst="rect">
            <a:avLst/>
          </a:prstGeom>
          <a:noFill/>
        </p:spPr>
        <p:txBody>
          <a:bodyPr wrap="square" rtlCol="0">
            <a:spAutoFit/>
          </a:bodyPr>
          <a:lstStyle/>
          <a:p>
            <a:r>
              <a:rPr lang="en-US" dirty="0" smtClean="0"/>
              <a:t>Electronic, Ionic and Dipolar Polarization</a:t>
            </a:r>
            <a:endParaRPr lang="en-US" dirty="0"/>
          </a:p>
        </p:txBody>
      </p:sp>
      <p:pic>
        <p:nvPicPr>
          <p:cNvPr id="11" name="Picture 10"/>
          <p:cNvPicPr>
            <a:picLocks noChangeAspect="1"/>
          </p:cNvPicPr>
          <p:nvPr/>
        </p:nvPicPr>
        <p:blipFill rotWithShape="1">
          <a:blip r:embed="rId3"/>
          <a:srcRect r="59981" b="16684"/>
          <a:stretch/>
        </p:blipFill>
        <p:spPr>
          <a:xfrm>
            <a:off x="533400" y="2895600"/>
            <a:ext cx="4948991" cy="2171700"/>
          </a:xfrm>
          <a:prstGeom prst="rect">
            <a:avLst/>
          </a:prstGeom>
        </p:spPr>
      </p:pic>
      <p:sp>
        <p:nvSpPr>
          <p:cNvPr id="12" name="Right Arrow 11"/>
          <p:cNvSpPr/>
          <p:nvPr/>
        </p:nvSpPr>
        <p:spPr>
          <a:xfrm>
            <a:off x="5334000" y="4114800"/>
            <a:ext cx="304800" cy="228600"/>
          </a:xfrm>
          <a:prstGeom prst="rightArrow">
            <a:avLst/>
          </a:prstGeom>
          <a:solidFill>
            <a:schemeClr val="accent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Arrow 14"/>
          <p:cNvSpPr/>
          <p:nvPr/>
        </p:nvSpPr>
        <p:spPr>
          <a:xfrm>
            <a:off x="5334000" y="4474824"/>
            <a:ext cx="304800" cy="228600"/>
          </a:xfrm>
          <a:prstGeom prst="rightArrow">
            <a:avLst/>
          </a:prstGeom>
          <a:solidFill>
            <a:schemeClr val="accent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ight Arrow 15"/>
          <p:cNvSpPr/>
          <p:nvPr/>
        </p:nvSpPr>
        <p:spPr>
          <a:xfrm>
            <a:off x="5334000" y="3505200"/>
            <a:ext cx="304800" cy="228600"/>
          </a:xfrm>
          <a:prstGeom prst="rightArrow">
            <a:avLst/>
          </a:prstGeom>
          <a:solidFill>
            <a:schemeClr val="accent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058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2"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Origin of Polarization</a:t>
            </a:r>
            <a:endParaRPr lang="en-US" dirty="0"/>
          </a:p>
        </p:txBody>
      </p:sp>
      <p:sp>
        <p:nvSpPr>
          <p:cNvPr id="4" name="Content Placeholder 3"/>
          <p:cNvSpPr>
            <a:spLocks noGrp="1"/>
          </p:cNvSpPr>
          <p:nvPr>
            <p:ph idx="1"/>
          </p:nvPr>
        </p:nvSpPr>
        <p:spPr/>
        <p:txBody>
          <a:bodyPr>
            <a:normAutofit/>
          </a:bodyPr>
          <a:lstStyle/>
          <a:p>
            <a:r>
              <a:rPr lang="en-US" dirty="0" smtClean="0"/>
              <a:t>True </a:t>
            </a:r>
            <a:r>
              <a:rPr lang="en-US" dirty="0"/>
              <a:t>dipoles creating polarization in materials (not surface effect)</a:t>
            </a:r>
          </a:p>
          <a:p>
            <a:r>
              <a:rPr lang="en-US" dirty="0" smtClean="0"/>
              <a:t>What </a:t>
            </a:r>
            <a:r>
              <a:rPr lang="en-US" dirty="0"/>
              <a:t>is the response of these various dipole mechanisms to various E-field frequencies?</a:t>
            </a:r>
          </a:p>
          <a:p>
            <a:r>
              <a:rPr lang="en-US" dirty="0" smtClean="0"/>
              <a:t>Polarization mechanisms and their frequency dependence</a:t>
            </a:r>
            <a:endParaRPr lang="en-US" dirty="0"/>
          </a:p>
          <a:p>
            <a:pPr lvl="1"/>
            <a:r>
              <a:rPr lang="en-US" dirty="0"/>
              <a:t>electronic polarization </a:t>
            </a:r>
            <a:endParaRPr lang="en-US" dirty="0" smtClean="0"/>
          </a:p>
          <a:p>
            <a:pPr lvl="1"/>
            <a:r>
              <a:rPr lang="en-US" dirty="0" smtClean="0"/>
              <a:t>ionic </a:t>
            </a:r>
            <a:r>
              <a:rPr lang="en-US" dirty="0"/>
              <a:t>polarization </a:t>
            </a:r>
            <a:endParaRPr lang="en-US" dirty="0" smtClean="0"/>
          </a:p>
          <a:p>
            <a:pPr lvl="1"/>
            <a:r>
              <a:rPr lang="en-US" dirty="0" smtClean="0"/>
              <a:t>molecular </a:t>
            </a:r>
            <a:r>
              <a:rPr lang="en-US" dirty="0"/>
              <a:t>polarization </a:t>
            </a:r>
            <a:endParaRPr lang="en-US" dirty="0" smtClean="0"/>
          </a:p>
        </p:txBody>
      </p:sp>
    </p:spTree>
    <p:extLst>
      <p:ext uri="{BB962C8B-B14F-4D97-AF65-F5344CB8AC3E}">
        <p14:creationId xmlns:p14="http://schemas.microsoft.com/office/powerpoint/2010/main" val="15495363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457200" y="274638"/>
            <a:ext cx="8229600" cy="715962"/>
          </a:xfrm>
        </p:spPr>
        <p:txBody>
          <a:bodyPr/>
          <a:lstStyle/>
          <a:p>
            <a:r>
              <a:rPr lang="en-US" altLang="en-US">
                <a:ea typeface="Arial Unicode MS" charset="0"/>
              </a:rPr>
              <a:t>Types of Polarization</a:t>
            </a:r>
          </a:p>
        </p:txBody>
      </p:sp>
      <p:sp>
        <p:nvSpPr>
          <p:cNvPr id="17411" name="Rectangle 3"/>
          <p:cNvSpPr>
            <a:spLocks noGrp="1" noChangeArrowheads="1"/>
          </p:cNvSpPr>
          <p:nvPr>
            <p:ph type="body" idx="4294967295"/>
          </p:nvPr>
        </p:nvSpPr>
        <p:spPr>
          <a:xfrm>
            <a:off x="228600" y="1143000"/>
            <a:ext cx="4038600" cy="1295400"/>
          </a:xfrm>
        </p:spPr>
        <p:txBody>
          <a:bodyPr/>
          <a:lstStyle/>
          <a:p>
            <a:r>
              <a:rPr lang="en-US" altLang="en-US" sz="2000" dirty="0">
                <a:solidFill>
                  <a:srgbClr val="3333FF"/>
                </a:solidFill>
                <a:ea typeface="Arial" charset="0"/>
                <a:cs typeface="Arial" charset="0"/>
              </a:rPr>
              <a:t>Electronic Polarization (</a:t>
            </a:r>
            <a:r>
              <a:rPr lang="en-US" altLang="en-US" sz="2000" dirty="0">
                <a:solidFill>
                  <a:srgbClr val="3333FF"/>
                </a:solidFill>
                <a:ea typeface="Arial" charset="0"/>
                <a:cs typeface="Arial" charset="0"/>
                <a:sym typeface="Symbol" charset="2"/>
              </a:rPr>
              <a:t></a:t>
            </a:r>
            <a:r>
              <a:rPr lang="en-US" altLang="en-US" sz="2000" baseline="-25000" dirty="0">
                <a:solidFill>
                  <a:srgbClr val="3333FF"/>
                </a:solidFill>
                <a:ea typeface="Arial" charset="0"/>
                <a:cs typeface="Arial" charset="0"/>
                <a:sym typeface="Symbol" charset="2"/>
              </a:rPr>
              <a:t>e</a:t>
            </a:r>
            <a:r>
              <a:rPr lang="en-US" altLang="en-US" sz="2000" dirty="0">
                <a:solidFill>
                  <a:srgbClr val="3333FF"/>
                </a:solidFill>
                <a:ea typeface="Arial" charset="0"/>
                <a:cs typeface="Arial" charset="0"/>
                <a:sym typeface="Symbol" charset="2"/>
              </a:rPr>
              <a:t>)</a:t>
            </a:r>
          </a:p>
          <a:p>
            <a:endParaRPr lang="en-US" altLang="en-US" sz="2000" dirty="0">
              <a:solidFill>
                <a:srgbClr val="3333FF"/>
              </a:solidFill>
              <a:ea typeface="Arial" charset="0"/>
              <a:cs typeface="Arial" charset="0"/>
            </a:endParaRPr>
          </a:p>
          <a:p>
            <a:endParaRPr lang="en-US" altLang="en-US" sz="2000" dirty="0">
              <a:solidFill>
                <a:srgbClr val="3333FF"/>
              </a:solidFill>
              <a:ea typeface="Arial" charset="0"/>
              <a:cs typeface="Arial" charset="0"/>
            </a:endParaRPr>
          </a:p>
        </p:txBody>
      </p:sp>
      <p:pic>
        <p:nvPicPr>
          <p:cNvPr id="17412"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066800"/>
            <a:ext cx="149860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419600"/>
            <a:ext cx="28098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3581400"/>
            <a:ext cx="29718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07124" y="1600200"/>
            <a:ext cx="1864613" cy="369332"/>
          </a:xfrm>
          <a:prstGeom prst="rect">
            <a:avLst/>
          </a:prstGeom>
          <a:noFill/>
        </p:spPr>
        <p:txBody>
          <a:bodyPr wrap="none" rtlCol="0">
            <a:spAutoFit/>
          </a:bodyPr>
          <a:lstStyle/>
          <a:p>
            <a:r>
              <a:rPr lang="en-US" smtClean="0"/>
              <a:t>Elemental solids</a:t>
            </a:r>
            <a:endParaRPr lang="en-US"/>
          </a:p>
        </p:txBody>
      </p:sp>
      <p:sp>
        <p:nvSpPr>
          <p:cNvPr id="8" name="TextBox 7"/>
          <p:cNvSpPr txBox="1"/>
          <p:nvPr/>
        </p:nvSpPr>
        <p:spPr>
          <a:xfrm>
            <a:off x="607124" y="6235184"/>
            <a:ext cx="1326004" cy="369332"/>
          </a:xfrm>
          <a:prstGeom prst="rect">
            <a:avLst/>
          </a:prstGeom>
          <a:noFill/>
        </p:spPr>
        <p:txBody>
          <a:bodyPr wrap="none" rtlCol="0">
            <a:spAutoFit/>
          </a:bodyPr>
          <a:lstStyle/>
          <a:p>
            <a:r>
              <a:rPr lang="en-US" dirty="0" smtClean="0"/>
              <a:t>Ionic solids</a:t>
            </a:r>
            <a:endParaRPr lang="en-US" dirty="0"/>
          </a:p>
        </p:txBody>
      </p:sp>
      <p:sp>
        <p:nvSpPr>
          <p:cNvPr id="3" name="Rectangle 2"/>
          <p:cNvSpPr/>
          <p:nvPr/>
        </p:nvSpPr>
        <p:spPr>
          <a:xfrm>
            <a:off x="607124" y="3684494"/>
            <a:ext cx="2627642" cy="369332"/>
          </a:xfrm>
          <a:prstGeom prst="rect">
            <a:avLst/>
          </a:prstGeom>
        </p:spPr>
        <p:txBody>
          <a:bodyPr wrap="none">
            <a:spAutoFit/>
          </a:bodyPr>
          <a:lstStyle/>
          <a:p>
            <a:pPr marL="285750" indent="-285750">
              <a:buFont typeface="Arial" charset="0"/>
              <a:buChar char="•"/>
            </a:pPr>
            <a:r>
              <a:rPr lang="en-US" altLang="en-US" dirty="0">
                <a:solidFill>
                  <a:srgbClr val="3333FF"/>
                </a:solidFill>
              </a:rPr>
              <a:t>Ionic Polarization (</a:t>
            </a:r>
            <a:r>
              <a:rPr lang="en-US" altLang="en-US" dirty="0">
                <a:solidFill>
                  <a:srgbClr val="3333FF"/>
                </a:solidFill>
                <a:sym typeface="Symbol" charset="2"/>
              </a:rPr>
              <a:t></a:t>
            </a:r>
            <a:r>
              <a:rPr lang="en-US" altLang="en-US" baseline="-25000" dirty="0" err="1">
                <a:solidFill>
                  <a:srgbClr val="3333FF"/>
                </a:solidFill>
                <a:sym typeface="Symbol" charset="2"/>
              </a:rPr>
              <a:t>i</a:t>
            </a:r>
            <a:r>
              <a:rPr lang="en-US" altLang="en-US" dirty="0">
                <a:solidFill>
                  <a:srgbClr val="3333FF"/>
                </a:solidFill>
                <a:sym typeface="Symbol" charset="2"/>
              </a:rPr>
              <a:t>)</a:t>
            </a:r>
            <a:endParaRPr lang="en-US" altLang="en-US" dirty="0">
              <a:solidFill>
                <a:srgbClr val="3333FF"/>
              </a:solidFill>
            </a:endParaRPr>
          </a:p>
        </p:txBody>
      </p:sp>
    </p:spTree>
    <p:extLst>
      <p:ext uri="{BB962C8B-B14F-4D97-AF65-F5344CB8AC3E}">
        <p14:creationId xmlns:p14="http://schemas.microsoft.com/office/powerpoint/2010/main" val="210969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4294967295"/>
          </p:nvPr>
        </p:nvSpPr>
        <p:spPr>
          <a:xfrm>
            <a:off x="457200" y="533400"/>
            <a:ext cx="8229600" cy="582613"/>
          </a:xfrm>
        </p:spPr>
        <p:txBody>
          <a:bodyPr/>
          <a:lstStyle/>
          <a:p>
            <a:r>
              <a:rPr lang="en-US" altLang="en-US" dirty="0">
                <a:solidFill>
                  <a:srgbClr val="3333FF"/>
                </a:solidFill>
                <a:ea typeface="Arial" charset="0"/>
                <a:cs typeface="Arial" charset="0"/>
              </a:rPr>
              <a:t>Orientation Polarization (</a:t>
            </a:r>
            <a:r>
              <a:rPr lang="en-US" altLang="en-US" dirty="0">
                <a:solidFill>
                  <a:srgbClr val="3333FF"/>
                </a:solidFill>
                <a:ea typeface="Arial" charset="0"/>
                <a:cs typeface="Arial" charset="0"/>
                <a:sym typeface="Symbol" charset="2"/>
              </a:rPr>
              <a:t></a:t>
            </a:r>
            <a:r>
              <a:rPr lang="en-US" altLang="en-US" baseline="-25000" dirty="0">
                <a:solidFill>
                  <a:srgbClr val="3333FF"/>
                </a:solidFill>
                <a:ea typeface="Arial" charset="0"/>
                <a:cs typeface="Arial" charset="0"/>
                <a:sym typeface="Symbol" charset="2"/>
              </a:rPr>
              <a:t>o</a:t>
            </a:r>
            <a:r>
              <a:rPr lang="en-US" altLang="en-US" dirty="0" smtClean="0">
                <a:solidFill>
                  <a:srgbClr val="3333FF"/>
                </a:solidFill>
                <a:ea typeface="Arial" charset="0"/>
                <a:cs typeface="Arial" charset="0"/>
                <a:sym typeface="Symbol" charset="2"/>
              </a:rPr>
              <a:t>)</a:t>
            </a:r>
            <a:endParaRPr lang="en-US" altLang="en-US" dirty="0">
              <a:solidFill>
                <a:srgbClr val="3333FF"/>
              </a:solidFill>
              <a:ea typeface="Arial" charset="0"/>
              <a:cs typeface="Arial" charset="0"/>
              <a:sym typeface="Symbol" charset="2"/>
            </a:endParaRPr>
          </a:p>
        </p:txBody>
      </p:sp>
      <p:pic>
        <p:nvPicPr>
          <p:cNvPr id="1843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71600"/>
            <a:ext cx="27432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273175"/>
            <a:ext cx="2867025"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9" descr="water_with_fie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244600"/>
            <a:ext cx="27432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p:cNvPicPr>
            <a:picLocks noChangeAspect="1"/>
          </p:cNvPicPr>
          <p:nvPr/>
        </p:nvPicPr>
        <p:blipFill rotWithShape="1">
          <a:blip r:embed="rId5"/>
          <a:srcRect t="33013" b="46216"/>
          <a:stretch/>
        </p:blipFill>
        <p:spPr>
          <a:xfrm>
            <a:off x="457200" y="3733800"/>
            <a:ext cx="7315200" cy="1981200"/>
          </a:xfrm>
          <a:prstGeom prst="rect">
            <a:avLst/>
          </a:prstGeom>
        </p:spPr>
      </p:pic>
      <p:sp>
        <p:nvSpPr>
          <p:cNvPr id="25" name="TextBox 24"/>
          <p:cNvSpPr txBox="1"/>
          <p:nvPr/>
        </p:nvSpPr>
        <p:spPr>
          <a:xfrm>
            <a:off x="5867400" y="5218093"/>
            <a:ext cx="3352800" cy="954107"/>
          </a:xfrm>
          <a:prstGeom prst="rect">
            <a:avLst/>
          </a:prstGeom>
          <a:noFill/>
        </p:spPr>
        <p:txBody>
          <a:bodyPr wrap="square" rtlCol="0">
            <a:spAutoFit/>
          </a:bodyPr>
          <a:lstStyle/>
          <a:p>
            <a:r>
              <a:rPr lang="en-US" sz="2800" dirty="0" smtClean="0">
                <a:solidFill>
                  <a:srgbClr val="0000FF"/>
                </a:solidFill>
              </a:rPr>
              <a:t>Polar Molecules such as Ice</a:t>
            </a:r>
            <a:endParaRPr lang="en-US" sz="2800" dirty="0">
              <a:solidFill>
                <a:srgbClr val="0000FF"/>
              </a:solidFill>
            </a:endParaRPr>
          </a:p>
        </p:txBody>
      </p:sp>
    </p:spTree>
    <p:extLst>
      <p:ext uri="{BB962C8B-B14F-4D97-AF65-F5344CB8AC3E}">
        <p14:creationId xmlns:p14="http://schemas.microsoft.com/office/powerpoint/2010/main" val="5524115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62572" b="4750"/>
          <a:stretch/>
        </p:blipFill>
        <p:spPr>
          <a:xfrm>
            <a:off x="762000" y="1752600"/>
            <a:ext cx="7315200" cy="3116877"/>
          </a:xfrm>
          <a:prstGeom prst="rect">
            <a:avLst/>
          </a:prstGeom>
        </p:spPr>
      </p:pic>
      <p:sp>
        <p:nvSpPr>
          <p:cNvPr id="22" name="Rectangle 3"/>
          <p:cNvSpPr txBox="1">
            <a:spLocks noChangeArrowheads="1"/>
          </p:cNvSpPr>
          <p:nvPr/>
        </p:nvSpPr>
        <p:spPr bwMode="auto">
          <a:xfrm>
            <a:off x="457200" y="533400"/>
            <a:ext cx="8229600"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accent2"/>
                </a:solidFill>
                <a:latin typeface="Palatino Linotype" charset="0"/>
                <a:ea typeface="+mn-ea"/>
                <a:cs typeface="+mn-cs"/>
              </a:defRPr>
            </a:lvl1pPr>
            <a:lvl2pPr marL="742950" indent="-285750" algn="l" rtl="0" eaLnBrk="0" fontAlgn="base" hangingPunct="0">
              <a:spcBef>
                <a:spcPct val="20000"/>
              </a:spcBef>
              <a:spcAft>
                <a:spcPct val="0"/>
              </a:spcAft>
              <a:buFont typeface="Courier New" charset="0"/>
              <a:buChar char="o"/>
              <a:defRPr sz="2800">
                <a:solidFill>
                  <a:srgbClr val="FF0000"/>
                </a:solidFill>
                <a:latin typeface="Palatino Linotype" charset="0"/>
                <a:cs typeface="+mn-cs"/>
              </a:defRPr>
            </a:lvl2pPr>
            <a:lvl3pPr marL="1143000" indent="-228600" algn="l" rtl="0" eaLnBrk="0" fontAlgn="base" hangingPunct="0">
              <a:spcBef>
                <a:spcPct val="20000"/>
              </a:spcBef>
              <a:spcAft>
                <a:spcPct val="0"/>
              </a:spcAft>
              <a:buFont typeface="Wingdings" charset="2"/>
              <a:buChar char="§"/>
              <a:defRPr sz="2400">
                <a:solidFill>
                  <a:srgbClr val="008000"/>
                </a:solidFill>
                <a:latin typeface="Palatino Linotype" charset="0"/>
                <a:cs typeface="+mn-cs"/>
              </a:defRPr>
            </a:lvl3pPr>
            <a:lvl4pPr marL="1600200" indent="-228600" algn="l" rtl="0" eaLnBrk="0" fontAlgn="base" hangingPunct="0">
              <a:spcBef>
                <a:spcPct val="20000"/>
              </a:spcBef>
              <a:spcAft>
                <a:spcPct val="0"/>
              </a:spcAft>
              <a:buChar char="–"/>
              <a:defRPr sz="2000">
                <a:solidFill>
                  <a:schemeClr val="tx1"/>
                </a:solidFill>
                <a:latin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r>
              <a:rPr lang="en-US" altLang="en-US" kern="0" dirty="0" smtClean="0">
                <a:solidFill>
                  <a:srgbClr val="3333FF"/>
                </a:solidFill>
                <a:ea typeface="Arial" charset="0"/>
                <a:cs typeface="Arial" charset="0"/>
              </a:rPr>
              <a:t>Interfacial Polarization (</a:t>
            </a:r>
            <a:r>
              <a:rPr lang="en-US" altLang="en-US" kern="0" dirty="0" smtClean="0">
                <a:solidFill>
                  <a:srgbClr val="3333FF"/>
                </a:solidFill>
                <a:ea typeface="Arial" charset="0"/>
                <a:cs typeface="Arial" charset="0"/>
                <a:sym typeface="Symbol" charset="2"/>
              </a:rPr>
              <a:t></a:t>
            </a:r>
            <a:r>
              <a:rPr lang="en-US" altLang="en-US" kern="0" baseline="-25000" dirty="0" smtClean="0">
                <a:solidFill>
                  <a:srgbClr val="3333FF"/>
                </a:solidFill>
                <a:ea typeface="Arial" charset="0"/>
                <a:cs typeface="Arial" charset="0"/>
                <a:sym typeface="Symbol" charset="2"/>
              </a:rPr>
              <a:t>o</a:t>
            </a:r>
            <a:r>
              <a:rPr lang="en-US" altLang="en-US" kern="0" dirty="0" smtClean="0">
                <a:solidFill>
                  <a:srgbClr val="3333FF"/>
                </a:solidFill>
                <a:ea typeface="Arial" charset="0"/>
                <a:cs typeface="Arial" charset="0"/>
                <a:sym typeface="Symbol" charset="2"/>
              </a:rPr>
              <a:t>)</a:t>
            </a:r>
            <a:endParaRPr lang="en-US" altLang="en-US" kern="0" dirty="0">
              <a:solidFill>
                <a:srgbClr val="3333FF"/>
              </a:solidFill>
              <a:ea typeface="Arial" charset="0"/>
              <a:cs typeface="Arial" charset="0"/>
              <a:sym typeface="Symbol" charset="2"/>
            </a:endParaRPr>
          </a:p>
        </p:txBody>
      </p:sp>
    </p:spTree>
    <p:extLst>
      <p:ext uri="{BB962C8B-B14F-4D97-AF65-F5344CB8AC3E}">
        <p14:creationId xmlns:p14="http://schemas.microsoft.com/office/powerpoint/2010/main" val="1329928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a:stretch>
            <a:fillRect/>
          </a:stretch>
        </p:blipFill>
        <p:spPr bwMode="auto">
          <a:xfrm>
            <a:off x="685800" y="1143000"/>
            <a:ext cx="7696200" cy="5562600"/>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dirty="0" smtClean="0"/>
              <a:t>Frequency Dependence</a:t>
            </a:r>
            <a:endParaRPr lang="en-US" dirty="0"/>
          </a:p>
        </p:txBody>
      </p:sp>
      <p:sp>
        <p:nvSpPr>
          <p:cNvPr id="4" name="Left Arrow 3"/>
          <p:cNvSpPr/>
          <p:nvPr/>
        </p:nvSpPr>
        <p:spPr>
          <a:xfrm>
            <a:off x="3733800" y="1219200"/>
            <a:ext cx="2590800" cy="2286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352800" y="619780"/>
            <a:ext cx="3904084" cy="523220"/>
          </a:xfrm>
          <a:prstGeom prst="rect">
            <a:avLst/>
          </a:prstGeom>
          <a:noFill/>
        </p:spPr>
        <p:txBody>
          <a:bodyPr wrap="none" rtlCol="0">
            <a:spAutoFit/>
          </a:bodyPr>
          <a:lstStyle/>
          <a:p>
            <a:r>
              <a:rPr lang="en-US" sz="2800" dirty="0" smtClean="0">
                <a:solidFill>
                  <a:srgbClr val="0000FF"/>
                </a:solidFill>
              </a:rPr>
              <a:t>Increasing Mass of dipole</a:t>
            </a:r>
            <a:endParaRPr lang="en-US" sz="2800" dirty="0">
              <a:solidFill>
                <a:srgbClr val="0000FF"/>
              </a:solidFill>
            </a:endParaRPr>
          </a:p>
        </p:txBody>
      </p:sp>
    </p:spTree>
    <p:extLst>
      <p:ext uri="{BB962C8B-B14F-4D97-AF65-F5344CB8AC3E}">
        <p14:creationId xmlns:p14="http://schemas.microsoft.com/office/powerpoint/2010/main" val="18285429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z="2800">
                <a:ea typeface="Arial Unicode MS" charset="0"/>
              </a:rPr>
              <a:t>Dielectric Constant vs. Frequency</a:t>
            </a:r>
          </a:p>
        </p:txBody>
      </p:sp>
      <p:pic>
        <p:nvPicPr>
          <p:cNvPr id="1946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371600"/>
            <a:ext cx="6172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Text Box 8"/>
          <p:cNvSpPr txBox="1">
            <a:spLocks noChangeArrowheads="1"/>
          </p:cNvSpPr>
          <p:nvPr/>
        </p:nvSpPr>
        <p:spPr bwMode="auto">
          <a:xfrm>
            <a:off x="2193925" y="4240213"/>
            <a:ext cx="1644650" cy="3667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t>Space Charge</a:t>
            </a:r>
          </a:p>
        </p:txBody>
      </p:sp>
      <p:sp>
        <p:nvSpPr>
          <p:cNvPr id="19463" name="Text Box 9"/>
          <p:cNvSpPr txBox="1">
            <a:spLocks noChangeArrowheads="1"/>
          </p:cNvSpPr>
          <p:nvPr/>
        </p:nvSpPr>
        <p:spPr bwMode="auto">
          <a:xfrm>
            <a:off x="4851400" y="3822700"/>
            <a:ext cx="838200"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ltLang="en-US"/>
              <a:t>Ionic</a:t>
            </a:r>
          </a:p>
        </p:txBody>
      </p:sp>
      <p:sp>
        <p:nvSpPr>
          <p:cNvPr id="19464" name="Text Box 10"/>
          <p:cNvSpPr txBox="1">
            <a:spLocks noChangeArrowheads="1"/>
          </p:cNvSpPr>
          <p:nvPr/>
        </p:nvSpPr>
        <p:spPr bwMode="auto">
          <a:xfrm>
            <a:off x="3213100" y="2478088"/>
            <a:ext cx="1054100" cy="3667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ltLang="en-US"/>
              <a:t>Dipolar</a:t>
            </a:r>
          </a:p>
        </p:txBody>
      </p:sp>
      <p:sp>
        <p:nvSpPr>
          <p:cNvPr id="19465" name="Text Box 11"/>
          <p:cNvSpPr txBox="1">
            <a:spLocks noChangeArrowheads="1"/>
          </p:cNvSpPr>
          <p:nvPr/>
        </p:nvSpPr>
        <p:spPr bwMode="auto">
          <a:xfrm>
            <a:off x="6096000" y="4038600"/>
            <a:ext cx="1371600"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ltLang="en-US"/>
              <a:t>Electronic</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p:extLst/>
          </p:nvPr>
        </p:nvGraphicFramePr>
        <p:xfrm>
          <a:off x="1447800" y="1828800"/>
          <a:ext cx="6629401" cy="1777365"/>
        </p:xfrm>
        <a:graphic>
          <a:graphicData uri="http://schemas.openxmlformats.org/drawingml/2006/table">
            <a:tbl>
              <a:tblPr/>
              <a:tblGrid>
                <a:gridCol w="1657350"/>
                <a:gridCol w="877421"/>
                <a:gridCol w="974912"/>
                <a:gridCol w="3119718"/>
              </a:tblGrid>
              <a:tr h="355473">
                <a:tc>
                  <a:txBody>
                    <a:bodyPr/>
                    <a:lstStyle/>
                    <a:p>
                      <a:pPr marL="0" marR="0">
                        <a:lnSpc>
                          <a:spcPct val="115000"/>
                        </a:lnSpc>
                        <a:spcBef>
                          <a:spcPts val="0"/>
                        </a:spcBef>
                        <a:spcAft>
                          <a:spcPts val="0"/>
                        </a:spcAft>
                      </a:pPr>
                      <a:r>
                        <a:rPr lang="en-US" sz="2000" b="1" dirty="0">
                          <a:latin typeface="Times New Roman"/>
                          <a:ea typeface="Times New Roman"/>
                        </a:rPr>
                        <a:t>Material</a:t>
                      </a:r>
                      <a:endParaRPr lang="en-US" sz="2400" b="1" dirty="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b="1" dirty="0">
                          <a:latin typeface="Times New Roman"/>
                          <a:ea typeface="Times New Roman"/>
                          <a:sym typeface="Symbol"/>
                        </a:rPr>
                        <a:t></a:t>
                      </a:r>
                      <a:r>
                        <a:rPr lang="en-US" sz="2000" b="1" baseline="-25000" dirty="0">
                          <a:latin typeface="Times New Roman"/>
                          <a:ea typeface="Times New Roman"/>
                        </a:rPr>
                        <a:t>r</a:t>
                      </a:r>
                      <a:endParaRPr lang="en-US" sz="2400" b="1" dirty="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b="1" dirty="0">
                          <a:latin typeface="Times New Roman"/>
                          <a:ea typeface="Times New Roman"/>
                        </a:rPr>
                        <a:t>n</a:t>
                      </a:r>
                      <a:r>
                        <a:rPr lang="en-US" sz="2000" b="1" baseline="30000" dirty="0">
                          <a:latin typeface="Times New Roman"/>
                          <a:ea typeface="Times New Roman"/>
                        </a:rPr>
                        <a:t>2</a:t>
                      </a:r>
                      <a:endParaRPr lang="en-US" sz="2400" b="1" dirty="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b="1" dirty="0">
                          <a:latin typeface="Times New Roman"/>
                          <a:ea typeface="Times New Roman"/>
                        </a:rPr>
                        <a:t>Dominant mechanisms</a:t>
                      </a:r>
                      <a:endParaRPr lang="en-US" sz="2400" b="1" dirty="0">
                        <a:latin typeface="Times New Roman"/>
                        <a:ea typeface="Times New Roman"/>
                      </a:endParaRPr>
                    </a:p>
                  </a:txBody>
                  <a:tcPr marL="68580" marR="68580" marT="0" marB="0">
                    <a:lnL>
                      <a:noFill/>
                    </a:lnL>
                    <a:lnR>
                      <a:noFill/>
                    </a:lnR>
                    <a:lnT>
                      <a:noFill/>
                    </a:lnT>
                    <a:lnB>
                      <a:noFill/>
                    </a:lnB>
                  </a:tcPr>
                </a:tc>
              </a:tr>
              <a:tr h="355473">
                <a:tc>
                  <a:txBody>
                    <a:bodyPr/>
                    <a:lstStyle/>
                    <a:p>
                      <a:pPr marL="0" marR="0">
                        <a:lnSpc>
                          <a:spcPct val="115000"/>
                        </a:lnSpc>
                        <a:spcBef>
                          <a:spcPts val="0"/>
                        </a:spcBef>
                        <a:spcAft>
                          <a:spcPts val="0"/>
                        </a:spcAft>
                      </a:pPr>
                      <a:r>
                        <a:rPr lang="en-US" sz="2000">
                          <a:latin typeface="Times New Roman"/>
                          <a:ea typeface="Times New Roman"/>
                        </a:rPr>
                        <a:t>C (Diamond)</a:t>
                      </a:r>
                      <a:endParaRPr lang="en-US" sz="240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dirty="0">
                          <a:latin typeface="Times New Roman"/>
                          <a:ea typeface="Times New Roman"/>
                        </a:rPr>
                        <a:t>~5.7</a:t>
                      </a:r>
                      <a:endParaRPr lang="en-US" sz="2400" dirty="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dirty="0">
                          <a:latin typeface="Times New Roman"/>
                          <a:ea typeface="Times New Roman"/>
                        </a:rPr>
                        <a:t>5.85</a:t>
                      </a:r>
                      <a:endParaRPr lang="en-US" sz="2400" dirty="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dirty="0">
                          <a:latin typeface="Times New Roman"/>
                          <a:ea typeface="Times New Roman"/>
                        </a:rPr>
                        <a:t>Electronic</a:t>
                      </a:r>
                      <a:endParaRPr lang="en-US" sz="2400" dirty="0">
                        <a:latin typeface="Times New Roman"/>
                        <a:ea typeface="Times New Roman"/>
                      </a:endParaRPr>
                    </a:p>
                  </a:txBody>
                  <a:tcPr marL="68580" marR="68580" marT="0" marB="0">
                    <a:lnL>
                      <a:noFill/>
                    </a:lnL>
                    <a:lnR>
                      <a:noFill/>
                    </a:lnR>
                    <a:lnT>
                      <a:noFill/>
                    </a:lnT>
                    <a:lnB>
                      <a:noFill/>
                    </a:lnB>
                  </a:tcPr>
                </a:tc>
              </a:tr>
              <a:tr h="355473">
                <a:tc>
                  <a:txBody>
                    <a:bodyPr/>
                    <a:lstStyle/>
                    <a:p>
                      <a:pPr marL="0" marR="0">
                        <a:lnSpc>
                          <a:spcPct val="115000"/>
                        </a:lnSpc>
                        <a:spcBef>
                          <a:spcPts val="0"/>
                        </a:spcBef>
                        <a:spcAft>
                          <a:spcPts val="0"/>
                        </a:spcAft>
                      </a:pPr>
                      <a:r>
                        <a:rPr lang="en-US" sz="2000">
                          <a:latin typeface="Times New Roman"/>
                          <a:ea typeface="Times New Roman"/>
                        </a:rPr>
                        <a:t>Ge</a:t>
                      </a:r>
                      <a:endParaRPr lang="en-US" sz="240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a:latin typeface="Times New Roman"/>
                          <a:ea typeface="Times New Roman"/>
                        </a:rPr>
                        <a:t>~16</a:t>
                      </a:r>
                      <a:endParaRPr lang="en-US" sz="240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dirty="0">
                          <a:latin typeface="Times New Roman"/>
                          <a:ea typeface="Times New Roman"/>
                        </a:rPr>
                        <a:t>16.73</a:t>
                      </a:r>
                      <a:endParaRPr lang="en-US" sz="2400" dirty="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dirty="0">
                          <a:latin typeface="Times New Roman"/>
                          <a:ea typeface="Times New Roman"/>
                        </a:rPr>
                        <a:t>Electronic</a:t>
                      </a:r>
                      <a:endParaRPr lang="en-US" sz="2400" dirty="0">
                        <a:latin typeface="Times New Roman"/>
                        <a:ea typeface="Times New Roman"/>
                      </a:endParaRPr>
                    </a:p>
                  </a:txBody>
                  <a:tcPr marL="68580" marR="68580" marT="0" marB="0">
                    <a:lnL>
                      <a:noFill/>
                    </a:lnL>
                    <a:lnR>
                      <a:noFill/>
                    </a:lnR>
                    <a:lnT>
                      <a:noFill/>
                    </a:lnT>
                    <a:lnB>
                      <a:noFill/>
                    </a:lnB>
                  </a:tcPr>
                </a:tc>
              </a:tr>
              <a:tr h="355473">
                <a:tc>
                  <a:txBody>
                    <a:bodyPr/>
                    <a:lstStyle/>
                    <a:p>
                      <a:pPr marL="0" marR="0">
                        <a:lnSpc>
                          <a:spcPct val="115000"/>
                        </a:lnSpc>
                        <a:spcBef>
                          <a:spcPts val="0"/>
                        </a:spcBef>
                        <a:spcAft>
                          <a:spcPts val="0"/>
                        </a:spcAft>
                      </a:pPr>
                      <a:r>
                        <a:rPr lang="en-US" sz="2000">
                          <a:latin typeface="Times New Roman"/>
                          <a:ea typeface="Times New Roman"/>
                        </a:rPr>
                        <a:t>NaCl</a:t>
                      </a:r>
                      <a:endParaRPr lang="en-US" sz="240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a:latin typeface="Times New Roman"/>
                          <a:ea typeface="Times New Roman"/>
                        </a:rPr>
                        <a:t>~5.9</a:t>
                      </a:r>
                      <a:endParaRPr lang="en-US" sz="240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a:latin typeface="Times New Roman"/>
                          <a:ea typeface="Times New Roman"/>
                        </a:rPr>
                        <a:t>2.37</a:t>
                      </a:r>
                      <a:endParaRPr lang="en-US" sz="240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dirty="0">
                          <a:latin typeface="Times New Roman"/>
                          <a:ea typeface="Times New Roman"/>
                        </a:rPr>
                        <a:t>Electronic and Ionic</a:t>
                      </a:r>
                      <a:endParaRPr lang="en-US" sz="2400" dirty="0">
                        <a:latin typeface="Times New Roman"/>
                        <a:ea typeface="Times New Roman"/>
                      </a:endParaRPr>
                    </a:p>
                  </a:txBody>
                  <a:tcPr marL="68580" marR="68580" marT="0" marB="0">
                    <a:lnL>
                      <a:noFill/>
                    </a:lnL>
                    <a:lnR>
                      <a:noFill/>
                    </a:lnR>
                    <a:lnT>
                      <a:noFill/>
                    </a:lnT>
                    <a:lnB>
                      <a:noFill/>
                    </a:lnB>
                  </a:tcPr>
                </a:tc>
              </a:tr>
              <a:tr h="355473">
                <a:tc>
                  <a:txBody>
                    <a:bodyPr/>
                    <a:lstStyle/>
                    <a:p>
                      <a:pPr marL="0" marR="0">
                        <a:lnSpc>
                          <a:spcPct val="115000"/>
                        </a:lnSpc>
                        <a:spcBef>
                          <a:spcPts val="0"/>
                        </a:spcBef>
                        <a:spcAft>
                          <a:spcPts val="0"/>
                        </a:spcAft>
                      </a:pPr>
                      <a:r>
                        <a:rPr lang="en-US" sz="2000">
                          <a:latin typeface="Times New Roman"/>
                          <a:ea typeface="Times New Roman"/>
                        </a:rPr>
                        <a:t>Water (H</a:t>
                      </a:r>
                      <a:r>
                        <a:rPr lang="en-US" sz="2000" baseline="-25000">
                          <a:latin typeface="Times New Roman"/>
                          <a:ea typeface="Times New Roman"/>
                        </a:rPr>
                        <a:t>2</a:t>
                      </a:r>
                      <a:r>
                        <a:rPr lang="en-US" sz="2000">
                          <a:latin typeface="Times New Roman"/>
                          <a:ea typeface="Times New Roman"/>
                        </a:rPr>
                        <a:t>O)</a:t>
                      </a:r>
                      <a:endParaRPr lang="en-US" sz="240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a:latin typeface="Times New Roman"/>
                          <a:ea typeface="Times New Roman"/>
                        </a:rPr>
                        <a:t>~80</a:t>
                      </a:r>
                      <a:endParaRPr lang="en-US" sz="240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a:latin typeface="Times New Roman"/>
                          <a:ea typeface="Times New Roman"/>
                        </a:rPr>
                        <a:t>1.77</a:t>
                      </a:r>
                      <a:endParaRPr lang="en-US" sz="2400">
                        <a:latin typeface="Times New Roman"/>
                        <a:ea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2000" dirty="0">
                          <a:latin typeface="Times New Roman"/>
                          <a:ea typeface="Times New Roman"/>
                        </a:rPr>
                        <a:t>Electronic, Ionic and Dipolar</a:t>
                      </a:r>
                      <a:endParaRPr lang="en-US" sz="2400" dirty="0">
                        <a:latin typeface="Times New Roman"/>
                        <a:ea typeface="Times New Roman"/>
                      </a:endParaRPr>
                    </a:p>
                  </a:txBody>
                  <a:tcPr marL="68580" marR="68580" marT="0" marB="0">
                    <a:lnL>
                      <a:noFill/>
                    </a:lnL>
                    <a:lnR>
                      <a:noFill/>
                    </a:lnR>
                    <a:lnT>
                      <a:noFill/>
                    </a:lnT>
                    <a:lnB>
                      <a:noFill/>
                    </a:lnB>
                  </a:tcPr>
                </a:tc>
              </a:tr>
            </a:tbl>
          </a:graphicData>
        </a:graphic>
      </p:graphicFrame>
    </p:spTree>
    <p:extLst>
      <p:ext uri="{BB962C8B-B14F-4D97-AF65-F5344CB8AC3E}">
        <p14:creationId xmlns:p14="http://schemas.microsoft.com/office/powerpoint/2010/main" val="18306073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457200" y="274638"/>
            <a:ext cx="8229600" cy="715962"/>
          </a:xfrm>
        </p:spPr>
        <p:txBody>
          <a:bodyPr/>
          <a:lstStyle/>
          <a:p>
            <a:r>
              <a:rPr lang="en-US" altLang="en-US">
                <a:ea typeface="Arial Unicode MS" charset="0"/>
              </a:rPr>
              <a:t>Dielectric Strength</a:t>
            </a:r>
          </a:p>
        </p:txBody>
      </p:sp>
      <p:sp>
        <p:nvSpPr>
          <p:cNvPr id="14339" name="Rectangle 3"/>
          <p:cNvSpPr>
            <a:spLocks noGrp="1" noChangeArrowheads="1"/>
          </p:cNvSpPr>
          <p:nvPr>
            <p:ph type="body" idx="4294967295"/>
          </p:nvPr>
        </p:nvSpPr>
        <p:spPr>
          <a:xfrm>
            <a:off x="152400" y="3886200"/>
            <a:ext cx="5334000" cy="2239963"/>
          </a:xfrm>
        </p:spPr>
        <p:txBody>
          <a:bodyPr/>
          <a:lstStyle/>
          <a:p>
            <a:pPr>
              <a:lnSpc>
                <a:spcPct val="80000"/>
              </a:lnSpc>
            </a:pPr>
            <a:r>
              <a:rPr lang="en-US" altLang="en-US" sz="1800">
                <a:solidFill>
                  <a:srgbClr val="A50021"/>
                </a:solidFill>
                <a:ea typeface="Arial" charset="0"/>
                <a:cs typeface="Arial" charset="0"/>
              </a:rPr>
              <a:t>Intrinsic Mechanisms </a:t>
            </a:r>
          </a:p>
          <a:p>
            <a:pPr lvl="1">
              <a:lnSpc>
                <a:spcPct val="80000"/>
              </a:lnSpc>
            </a:pPr>
            <a:r>
              <a:rPr lang="en-US" altLang="en-US" sz="1600">
                <a:solidFill>
                  <a:schemeClr val="tx1"/>
                </a:solidFill>
                <a:ea typeface="Arial" charset="0"/>
                <a:cs typeface="Arial" charset="0"/>
              </a:rPr>
              <a:t>Rise in electron temperature</a:t>
            </a:r>
          </a:p>
          <a:p>
            <a:pPr lvl="1">
              <a:lnSpc>
                <a:spcPct val="80000"/>
              </a:lnSpc>
            </a:pPr>
            <a:r>
              <a:rPr lang="en-US" altLang="en-US" sz="1600">
                <a:solidFill>
                  <a:schemeClr val="tx1"/>
                </a:solidFill>
                <a:ea typeface="Arial" charset="0"/>
                <a:cs typeface="Arial" charset="0"/>
              </a:rPr>
              <a:t>Population increase in the conduction band</a:t>
            </a:r>
          </a:p>
          <a:p>
            <a:pPr>
              <a:lnSpc>
                <a:spcPct val="80000"/>
              </a:lnSpc>
            </a:pPr>
            <a:r>
              <a:rPr lang="en-US" altLang="en-US" sz="1800">
                <a:solidFill>
                  <a:srgbClr val="A50021"/>
                </a:solidFill>
                <a:ea typeface="Arial" charset="0"/>
                <a:cs typeface="Arial" charset="0"/>
              </a:rPr>
              <a:t>Thermal Breakdown</a:t>
            </a:r>
          </a:p>
          <a:p>
            <a:pPr lvl="1">
              <a:lnSpc>
                <a:spcPct val="80000"/>
              </a:lnSpc>
            </a:pPr>
            <a:r>
              <a:rPr lang="en-US" altLang="en-US" sz="1600">
                <a:solidFill>
                  <a:schemeClr val="tx1"/>
                </a:solidFill>
                <a:ea typeface="Arial" charset="0"/>
                <a:cs typeface="Arial" charset="0"/>
              </a:rPr>
              <a:t>Joule heating, faster than dissipation</a:t>
            </a:r>
          </a:p>
          <a:p>
            <a:pPr lvl="1">
              <a:lnSpc>
                <a:spcPct val="80000"/>
              </a:lnSpc>
            </a:pPr>
            <a:r>
              <a:rPr lang="en-US" altLang="en-US" sz="1600">
                <a:solidFill>
                  <a:schemeClr val="tx1"/>
                </a:solidFill>
                <a:ea typeface="Arial" charset="0"/>
                <a:cs typeface="Arial" charset="0"/>
              </a:rPr>
              <a:t>Reduces the intrinsic dielectric strength</a:t>
            </a:r>
          </a:p>
          <a:p>
            <a:pPr>
              <a:lnSpc>
                <a:spcPct val="80000"/>
              </a:lnSpc>
            </a:pPr>
            <a:r>
              <a:rPr lang="en-US" altLang="en-US" sz="1800">
                <a:solidFill>
                  <a:srgbClr val="A50021"/>
                </a:solidFill>
                <a:ea typeface="Arial" charset="0"/>
                <a:cs typeface="Arial" charset="0"/>
              </a:rPr>
              <a:t>Discharge breakdown</a:t>
            </a:r>
          </a:p>
          <a:p>
            <a:pPr lvl="1">
              <a:lnSpc>
                <a:spcPct val="80000"/>
              </a:lnSpc>
            </a:pPr>
            <a:r>
              <a:rPr lang="en-US" altLang="en-US" sz="1600">
                <a:solidFill>
                  <a:schemeClr val="tx1"/>
                </a:solidFill>
                <a:ea typeface="Arial" charset="0"/>
                <a:cs typeface="Arial" charset="0"/>
              </a:rPr>
              <a:t>Ionization in the vicinity of the dielectric followed by subsequent breakdown</a:t>
            </a:r>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371600"/>
            <a:ext cx="3152775"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tangle 5"/>
          <p:cNvSpPr>
            <a:spLocks noChangeArrowheads="1"/>
          </p:cNvSpPr>
          <p:nvPr/>
        </p:nvSpPr>
        <p:spPr bwMode="auto">
          <a:xfrm>
            <a:off x="5257800" y="4597400"/>
            <a:ext cx="3657600"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600" b="1">
                <a:solidFill>
                  <a:srgbClr val="A50021"/>
                </a:solidFill>
              </a:rPr>
              <a:t>1:</a:t>
            </a:r>
            <a:r>
              <a:rPr lang="en-US" altLang="en-US" sz="1600"/>
              <a:t> Free ions accelerated by the field induce a current. </a:t>
            </a:r>
          </a:p>
          <a:p>
            <a:r>
              <a:rPr lang="en-US" altLang="en-US" sz="1600" b="1">
                <a:solidFill>
                  <a:srgbClr val="A50021"/>
                </a:solidFill>
              </a:rPr>
              <a:t>2:</a:t>
            </a:r>
            <a:r>
              <a:rPr lang="en-US" altLang="en-US" sz="1600"/>
              <a:t> These will be saturated after a certain voltage and give a constant current, </a:t>
            </a:r>
          </a:p>
          <a:p>
            <a:r>
              <a:rPr lang="en-US" altLang="en-US" sz="1600" b="1">
                <a:solidFill>
                  <a:srgbClr val="A50021"/>
                </a:solidFill>
              </a:rPr>
              <a:t>3 and 4</a:t>
            </a:r>
            <a:r>
              <a:rPr lang="en-US" altLang="en-US" sz="1600" b="1"/>
              <a:t>:</a:t>
            </a:r>
            <a:r>
              <a:rPr lang="en-US" altLang="en-US" sz="1600"/>
              <a:t> Caused by ion avalanche</a:t>
            </a:r>
          </a:p>
        </p:txBody>
      </p:sp>
      <p:sp>
        <p:nvSpPr>
          <p:cNvPr id="14343" name="Rectangle 7"/>
          <p:cNvSpPr>
            <a:spLocks noChangeArrowheads="1"/>
          </p:cNvSpPr>
          <p:nvPr/>
        </p:nvSpPr>
        <p:spPr bwMode="auto">
          <a:xfrm>
            <a:off x="152400" y="1752600"/>
            <a:ext cx="4572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347663" indent="-347663" eaLnBrk="0" hangingPunct="0">
              <a:defRPr>
                <a:solidFill>
                  <a:schemeClr val="tx1"/>
                </a:solidFill>
                <a:latin typeface="Arial" charset="0"/>
                <a:ea typeface="Arial" charset="0"/>
                <a:cs typeface="Arial" charset="0"/>
              </a:defRPr>
            </a:lvl1pPr>
            <a:lvl2pPr marL="461963" eaLnBrk="0" hangingPunct="0">
              <a:defRPr>
                <a:solidFill>
                  <a:schemeClr val="tx1"/>
                </a:solidFill>
                <a:latin typeface="Arial" charset="0"/>
                <a:ea typeface="Arial" charset="0"/>
                <a:cs typeface="Arial" charset="0"/>
              </a:defRPr>
            </a:lvl2pPr>
            <a:lvl3pPr eaLnBrk="0" hangingPunct="0">
              <a:defRPr>
                <a:solidFill>
                  <a:schemeClr val="tx1"/>
                </a:solidFill>
                <a:latin typeface="Arial" charset="0"/>
                <a:ea typeface="Arial" charset="0"/>
                <a:cs typeface="Arial" charset="0"/>
              </a:defRPr>
            </a:lvl3pPr>
            <a:lvl4pPr eaLnBrk="0" hangingPunct="0">
              <a:defRPr>
                <a:solidFill>
                  <a:schemeClr val="tx1"/>
                </a:solidFill>
                <a:latin typeface="Arial" charset="0"/>
                <a:ea typeface="Arial" charset="0"/>
                <a:cs typeface="Arial" charset="0"/>
              </a:defRPr>
            </a:lvl4pPr>
            <a:lvl5pPr eaLnBrk="0" hangingPunct="0">
              <a:defRPr>
                <a:solidFill>
                  <a:schemeClr val="tx1"/>
                </a:solidFill>
                <a:latin typeface="Arial" charset="0"/>
                <a:ea typeface="Arial" charset="0"/>
                <a:cs typeface="Arial" charset="0"/>
              </a:defRPr>
            </a:lvl5pPr>
            <a:lvl6pPr eaLnBrk="0" fontAlgn="base" hangingPunct="0">
              <a:spcBef>
                <a:spcPct val="0"/>
              </a:spcBef>
              <a:spcAft>
                <a:spcPct val="0"/>
              </a:spcAft>
              <a:defRPr>
                <a:solidFill>
                  <a:schemeClr val="tx1"/>
                </a:solidFill>
                <a:latin typeface="Arial" charset="0"/>
                <a:ea typeface="Arial" charset="0"/>
                <a:cs typeface="Arial" charset="0"/>
              </a:defRPr>
            </a:lvl6pPr>
            <a:lvl7pPr eaLnBrk="0" fontAlgn="base" hangingPunct="0">
              <a:spcBef>
                <a:spcPct val="0"/>
              </a:spcBef>
              <a:spcAft>
                <a:spcPct val="0"/>
              </a:spcAft>
              <a:defRPr>
                <a:solidFill>
                  <a:schemeClr val="tx1"/>
                </a:solidFill>
                <a:latin typeface="Arial" charset="0"/>
                <a:ea typeface="Arial" charset="0"/>
                <a:cs typeface="Arial" charset="0"/>
              </a:defRPr>
            </a:lvl7pPr>
            <a:lvl8pPr eaLnBrk="0" fontAlgn="base" hangingPunct="0">
              <a:spcBef>
                <a:spcPct val="0"/>
              </a:spcBef>
              <a:spcAft>
                <a:spcPct val="0"/>
              </a:spcAft>
              <a:defRPr>
                <a:solidFill>
                  <a:schemeClr val="tx1"/>
                </a:solidFill>
                <a:latin typeface="Arial" charset="0"/>
                <a:ea typeface="Arial" charset="0"/>
                <a:cs typeface="Arial" charset="0"/>
              </a:defRPr>
            </a:lvl8pPr>
            <a:lvl9pPr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buFontTx/>
              <a:buChar char="•"/>
            </a:pPr>
            <a:r>
              <a:rPr lang="en-US" altLang="en-US">
                <a:solidFill>
                  <a:schemeClr val="accent2"/>
                </a:solidFill>
              </a:rPr>
              <a:t>Parameter of usefulness</a:t>
            </a:r>
          </a:p>
          <a:p>
            <a:pPr eaLnBrk="1" hangingPunct="1">
              <a:buFontTx/>
              <a:buChar char="•"/>
            </a:pPr>
            <a:r>
              <a:rPr lang="en-US" altLang="en-US">
                <a:solidFill>
                  <a:schemeClr val="accent2"/>
                </a:solidFill>
              </a:rPr>
              <a:t>Defined as maximum field which dielectric can withstand before failure</a:t>
            </a:r>
          </a:p>
          <a:p>
            <a:pPr eaLnBrk="1" hangingPunct="1">
              <a:buFontTx/>
              <a:buChar char="•"/>
            </a:pPr>
            <a:r>
              <a:rPr lang="en-US" altLang="en-US">
                <a:solidFill>
                  <a:schemeClr val="accent2"/>
                </a:solidFill>
              </a:rPr>
              <a:t>Marked by sudden and rapid increase in the conductivity i.e. high electron concentration in the conduction band.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4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4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339">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339">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339">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339">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339">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339">
                                            <p:txEl>
                                              <p:pRg st="6" end="6"/>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33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P spid="14341" grpId="0"/>
      <p:bldP spid="1434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p:txBody>
          <a:bodyPr/>
          <a:lstStyle/>
          <a:p>
            <a:r>
              <a:rPr lang="en-US" altLang="en-US" sz="2800"/>
              <a:t>Classification of Dielectrics</a:t>
            </a:r>
          </a:p>
        </p:txBody>
      </p:sp>
      <p:sp>
        <p:nvSpPr>
          <p:cNvPr id="21507" name="Content Placeholder 2"/>
          <p:cNvSpPr>
            <a:spLocks noGrp="1"/>
          </p:cNvSpPr>
          <p:nvPr>
            <p:ph idx="4294967295"/>
          </p:nvPr>
        </p:nvSpPr>
        <p:spPr/>
        <p:txBody>
          <a:bodyPr/>
          <a:lstStyle/>
          <a:p>
            <a:r>
              <a:rPr lang="en-US" altLang="en-US" sz="2800"/>
              <a:t>Non-polar dielectrics</a:t>
            </a:r>
          </a:p>
          <a:p>
            <a:pPr lvl="1"/>
            <a:r>
              <a:rPr lang="en-US" altLang="en-US" sz="2400"/>
              <a:t>Dielectrics having no dipole moment in the absence of electric field</a:t>
            </a:r>
          </a:p>
          <a:p>
            <a:pPr lvl="1"/>
            <a:r>
              <a:rPr lang="en-US" altLang="en-US" sz="2400"/>
              <a:t>Example: Inert gases, N</a:t>
            </a:r>
            <a:r>
              <a:rPr lang="en-US" altLang="en-US" sz="2400" baseline="-25000"/>
              <a:t>2</a:t>
            </a:r>
            <a:r>
              <a:rPr lang="en-US" altLang="en-US" sz="2400"/>
              <a:t>, CH</a:t>
            </a:r>
            <a:r>
              <a:rPr lang="en-US" altLang="en-US" sz="2400" baseline="-25000"/>
              <a:t>4</a:t>
            </a:r>
          </a:p>
          <a:p>
            <a:r>
              <a:rPr lang="en-US" altLang="en-US" sz="2800"/>
              <a:t>Polar Dielectrics</a:t>
            </a:r>
          </a:p>
          <a:p>
            <a:pPr lvl="1"/>
            <a:r>
              <a:rPr lang="en-US" altLang="en-US" sz="2400"/>
              <a:t>Dielectrics having finite dipole moment in the absence of electric field</a:t>
            </a:r>
          </a:p>
          <a:p>
            <a:pPr lvl="1"/>
            <a:r>
              <a:rPr lang="en-US" altLang="en-US" sz="2400"/>
              <a:t>Permanent dipole moment</a:t>
            </a:r>
          </a:p>
          <a:p>
            <a:pPr lvl="1"/>
            <a:r>
              <a:rPr lang="en-US" altLang="en-US" sz="2400"/>
              <a:t>Example; H</a:t>
            </a:r>
            <a:r>
              <a:rPr lang="en-US" altLang="en-US" sz="2400" baseline="-25000"/>
              <a:t>2</a:t>
            </a:r>
            <a:r>
              <a:rPr lang="en-US" altLang="en-US" sz="2400"/>
              <a:t>O, CH</a:t>
            </a:r>
            <a:r>
              <a:rPr lang="en-US" altLang="en-US" sz="2400" baseline="-25000"/>
              <a:t>3</a:t>
            </a:r>
            <a:r>
              <a:rPr lang="en-US" altLang="en-US" sz="2400"/>
              <a:t>Cl etc</a:t>
            </a:r>
          </a:p>
        </p:txBody>
      </p:sp>
      <p:pic>
        <p:nvPicPr>
          <p:cNvPr id="21510" name="Picture 22" descr="molecul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319588"/>
            <a:ext cx="2078038"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11" name="Group 9"/>
          <p:cNvGrpSpPr>
            <a:grpSpLocks/>
          </p:cNvGrpSpPr>
          <p:nvPr/>
        </p:nvGrpSpPr>
        <p:grpSpPr bwMode="auto">
          <a:xfrm>
            <a:off x="6172200" y="2133600"/>
            <a:ext cx="2070100" cy="457200"/>
            <a:chOff x="6172200" y="2971800"/>
            <a:chExt cx="2070847" cy="457200"/>
          </a:xfrm>
        </p:grpSpPr>
        <p:sp>
          <p:nvSpPr>
            <p:cNvPr id="7" name="Oval 6"/>
            <p:cNvSpPr/>
            <p:nvPr/>
          </p:nvSpPr>
          <p:spPr>
            <a:xfrm>
              <a:off x="6172200" y="2971800"/>
              <a:ext cx="457365"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rgbClr val="C00000"/>
                  </a:solidFill>
                </a:rPr>
                <a:t>+</a:t>
              </a:r>
            </a:p>
          </p:txBody>
        </p:sp>
        <p:sp>
          <p:nvSpPr>
            <p:cNvPr id="8" name="Oval 7"/>
            <p:cNvSpPr/>
            <p:nvPr/>
          </p:nvSpPr>
          <p:spPr>
            <a:xfrm>
              <a:off x="6978941" y="2971800"/>
              <a:ext cx="457365"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rgbClr val="C00000"/>
                  </a:solidFill>
                </a:rPr>
                <a:t>-</a:t>
              </a:r>
            </a:p>
          </p:txBody>
        </p:sp>
        <p:sp>
          <p:nvSpPr>
            <p:cNvPr id="9" name="Oval 8"/>
            <p:cNvSpPr/>
            <p:nvPr/>
          </p:nvSpPr>
          <p:spPr>
            <a:xfrm>
              <a:off x="7785682" y="2971800"/>
              <a:ext cx="457365"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rgbClr val="C00000"/>
                  </a:solidFill>
                </a:rPr>
                <a:t>+</a:t>
              </a: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Crystallographic Considerations</a:t>
            </a:r>
            <a:endParaRPr lang="en-US" dirty="0"/>
          </a:p>
        </p:txBody>
      </p:sp>
      <p:sp>
        <p:nvSpPr>
          <p:cNvPr id="3" name="Content Placeholder 2"/>
          <p:cNvSpPr>
            <a:spLocks noGrp="1"/>
          </p:cNvSpPr>
          <p:nvPr>
            <p:ph idx="1"/>
          </p:nvPr>
        </p:nvSpPr>
        <p:spPr/>
        <p:txBody>
          <a:bodyPr/>
          <a:lstStyle/>
          <a:p>
            <a:r>
              <a:rPr lang="en-US" dirty="0" smtClean="0"/>
              <a:t>Total of Crystal systems: 7</a:t>
            </a:r>
          </a:p>
          <a:p>
            <a:endParaRPr lang="en-US" dirty="0" smtClean="0"/>
          </a:p>
          <a:p>
            <a:r>
              <a:rPr lang="en-US" dirty="0" err="1" smtClean="0"/>
              <a:t>Bravais</a:t>
            </a:r>
            <a:r>
              <a:rPr lang="en-US" dirty="0" smtClean="0"/>
              <a:t> Lattices: 14</a:t>
            </a:r>
          </a:p>
          <a:p>
            <a:endParaRPr lang="en-US" dirty="0"/>
          </a:p>
          <a:p>
            <a:r>
              <a:rPr lang="en-US" dirty="0" smtClean="0"/>
              <a:t>Point groups: 32 (based on symmetry considerations)</a:t>
            </a:r>
          </a:p>
          <a:p>
            <a:endParaRPr lang="en-US" dirty="0"/>
          </a:p>
        </p:txBody>
      </p:sp>
    </p:spTree>
    <p:extLst>
      <p:ext uri="{BB962C8B-B14F-4D97-AF65-F5344CB8AC3E}">
        <p14:creationId xmlns:p14="http://schemas.microsoft.com/office/powerpoint/2010/main" val="1461018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of Symmetry</a:t>
            </a:r>
            <a:endParaRPr lang="en-US" dirty="0"/>
          </a:p>
        </p:txBody>
      </p:sp>
      <p:sp>
        <p:nvSpPr>
          <p:cNvPr id="3" name="Content Placeholder 2"/>
          <p:cNvSpPr>
            <a:spLocks noGrp="1"/>
          </p:cNvSpPr>
          <p:nvPr>
            <p:ph idx="1"/>
          </p:nvPr>
        </p:nvSpPr>
        <p:spPr/>
        <p:txBody>
          <a:bodyPr/>
          <a:lstStyle/>
          <a:p>
            <a:r>
              <a:rPr lang="en-US" dirty="0"/>
              <a:t>The term </a:t>
            </a:r>
            <a:r>
              <a:rPr lang="en-US" dirty="0" err="1"/>
              <a:t>centrosymmetric</a:t>
            </a:r>
            <a:r>
              <a:rPr lang="en-US" dirty="0"/>
              <a:t> refers to a space group which contains an inversion center as one of its symmetry elements </a:t>
            </a:r>
            <a:endParaRPr lang="en-US" i="1" dirty="0" smtClean="0"/>
          </a:p>
          <a:p>
            <a:r>
              <a:rPr lang="en-US" dirty="0" smtClean="0"/>
              <a:t>For </a:t>
            </a:r>
            <a:r>
              <a:rPr lang="en-US" dirty="0"/>
              <a:t>every point (x, y, z) in the unit cell, there is an indistinguishable point (-x, -y, -z). </a:t>
            </a:r>
            <a:endParaRPr lang="x-none" dirty="0"/>
          </a:p>
          <a:p>
            <a:endParaRPr lang="en-US" dirty="0"/>
          </a:p>
        </p:txBody>
      </p:sp>
      <p:pic>
        <p:nvPicPr>
          <p:cNvPr id="4" name="Picture 3"/>
          <p:cNvPicPr>
            <a:picLocks noChangeAspect="1"/>
          </p:cNvPicPr>
          <p:nvPr/>
        </p:nvPicPr>
        <p:blipFill>
          <a:blip r:embed="rId2"/>
          <a:stretch>
            <a:fillRect/>
          </a:stretch>
        </p:blipFill>
        <p:spPr>
          <a:xfrm>
            <a:off x="2133600" y="3657600"/>
            <a:ext cx="4356100" cy="2819400"/>
          </a:xfrm>
          <a:prstGeom prst="rect">
            <a:avLst/>
          </a:prstGeom>
        </p:spPr>
      </p:pic>
    </p:spTree>
    <p:extLst>
      <p:ext uri="{BB962C8B-B14F-4D97-AF65-F5344CB8AC3E}">
        <p14:creationId xmlns:p14="http://schemas.microsoft.com/office/powerpoint/2010/main" val="9595138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nvPr>
        </p:nvGraphicFramePr>
        <p:xfrm>
          <a:off x="685800" y="773238"/>
          <a:ext cx="1752600" cy="4720592"/>
        </p:xfrm>
        <a:graphic>
          <a:graphicData uri="http://schemas.openxmlformats.org/drawingml/2006/table">
            <a:tbl>
              <a:tblPr firstRow="1" bandRow="1">
                <a:tableStyleId>{5C22544A-7EE6-4342-B048-85BDC9FD1C3A}</a:tableStyleId>
              </a:tblPr>
              <a:tblGrid>
                <a:gridCol w="1752600"/>
              </a:tblGrid>
              <a:tr h="904240">
                <a:tc>
                  <a:txBody>
                    <a:bodyPr/>
                    <a:lstStyle/>
                    <a:p>
                      <a:pPr>
                        <a:lnSpc>
                          <a:spcPct val="100000"/>
                        </a:lnSpc>
                        <a:spcAft>
                          <a:spcPts val="0"/>
                        </a:spcAft>
                      </a:pPr>
                      <a:r>
                        <a:rPr lang="en-US" sz="2000" dirty="0">
                          <a:solidFill>
                            <a:srgbClr val="0000FF"/>
                          </a:solidFill>
                          <a:effectLst/>
                          <a:latin typeface="Times New Roman"/>
                          <a:ea typeface="Calibri"/>
                        </a:rPr>
                        <a:t>Crystal </a:t>
                      </a:r>
                      <a:endParaRPr lang="x-none" sz="2000" dirty="0">
                        <a:solidFill>
                          <a:srgbClr val="0000FF"/>
                        </a:solidFill>
                        <a:effectLst/>
                        <a:latin typeface="Times New Roman"/>
                        <a:ea typeface="Calibri"/>
                      </a:endParaRPr>
                    </a:p>
                    <a:p>
                      <a:pPr>
                        <a:lnSpc>
                          <a:spcPct val="100000"/>
                        </a:lnSpc>
                        <a:spcAft>
                          <a:spcPts val="0"/>
                        </a:spcAft>
                      </a:pPr>
                      <a:r>
                        <a:rPr lang="en-US" sz="2000" dirty="0">
                          <a:solidFill>
                            <a:srgbClr val="0000FF"/>
                          </a:solidFill>
                          <a:effectLst/>
                          <a:latin typeface="Times New Roman"/>
                          <a:ea typeface="Calibri"/>
                        </a:rPr>
                        <a:t>class</a:t>
                      </a:r>
                      <a:endParaRPr lang="x-none" sz="2000" dirty="0">
                        <a:solidFill>
                          <a:srgbClr val="0000FF"/>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r>
              <a:tr h="238760">
                <a:tc>
                  <a:txBody>
                    <a:bodyPr/>
                    <a:lstStyle/>
                    <a:p>
                      <a:pPr>
                        <a:lnSpc>
                          <a:spcPct val="115000"/>
                        </a:lnSpc>
                        <a:spcAft>
                          <a:spcPts val="1000"/>
                        </a:spcAft>
                      </a:pPr>
                      <a:r>
                        <a:rPr lang="en-US" sz="2000" b="1" dirty="0">
                          <a:solidFill>
                            <a:srgbClr val="800000"/>
                          </a:solidFill>
                          <a:effectLst/>
                          <a:latin typeface="Times New Roman"/>
                          <a:ea typeface="Calibri"/>
                        </a:rPr>
                        <a:t>Cubic</a:t>
                      </a:r>
                      <a:endParaRPr lang="x-none" sz="2000" b="1" dirty="0">
                        <a:solidFill>
                          <a:srgbClr val="800000"/>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15202">
                <a:tc>
                  <a:txBody>
                    <a:bodyPr/>
                    <a:lstStyle/>
                    <a:p>
                      <a:pPr>
                        <a:lnSpc>
                          <a:spcPct val="115000"/>
                        </a:lnSpc>
                        <a:spcAft>
                          <a:spcPts val="1000"/>
                        </a:spcAft>
                      </a:pPr>
                      <a:r>
                        <a:rPr lang="en-US" sz="2000" b="1" dirty="0" smtClean="0">
                          <a:solidFill>
                            <a:srgbClr val="800000"/>
                          </a:solidFill>
                          <a:effectLst/>
                          <a:latin typeface="Times New Roman"/>
                          <a:ea typeface="Calibri"/>
                        </a:rPr>
                        <a:t>Tetragonal</a:t>
                      </a:r>
                      <a:endParaRPr lang="x-none" sz="2000" b="1" dirty="0">
                        <a:solidFill>
                          <a:srgbClr val="800000"/>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639064">
                <a:tc>
                  <a:txBody>
                    <a:bodyPr/>
                    <a:lstStyle/>
                    <a:p>
                      <a:pPr>
                        <a:lnSpc>
                          <a:spcPct val="115000"/>
                        </a:lnSpc>
                        <a:spcAft>
                          <a:spcPts val="1000"/>
                        </a:spcAft>
                      </a:pPr>
                      <a:r>
                        <a:rPr lang="en-US" sz="2000" b="1" dirty="0">
                          <a:solidFill>
                            <a:srgbClr val="800000"/>
                          </a:solidFill>
                          <a:effectLst/>
                          <a:latin typeface="Times New Roman"/>
                          <a:ea typeface="Calibri"/>
                        </a:rPr>
                        <a:t>Orthorhombic </a:t>
                      </a:r>
                      <a:endParaRPr lang="x-none" sz="2000" b="1" dirty="0">
                        <a:solidFill>
                          <a:srgbClr val="800000"/>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656336">
                <a:tc>
                  <a:txBody>
                    <a:bodyPr/>
                    <a:lstStyle/>
                    <a:p>
                      <a:pPr>
                        <a:lnSpc>
                          <a:spcPct val="115000"/>
                        </a:lnSpc>
                        <a:spcAft>
                          <a:spcPts val="1000"/>
                        </a:spcAft>
                      </a:pPr>
                      <a:r>
                        <a:rPr lang="en-US" sz="2000" b="1" dirty="0">
                          <a:solidFill>
                            <a:srgbClr val="800000"/>
                          </a:solidFill>
                          <a:effectLst/>
                          <a:latin typeface="Times New Roman"/>
                          <a:ea typeface="Calibri"/>
                        </a:rPr>
                        <a:t>Hexagonal </a:t>
                      </a:r>
                      <a:endParaRPr lang="x-none" sz="2000" b="1" dirty="0">
                        <a:solidFill>
                          <a:srgbClr val="800000"/>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nSpc>
                          <a:spcPct val="115000"/>
                        </a:lnSpc>
                        <a:spcAft>
                          <a:spcPts val="1000"/>
                        </a:spcAft>
                      </a:pPr>
                      <a:r>
                        <a:rPr lang="en-US" sz="2000" b="1" dirty="0" err="1">
                          <a:solidFill>
                            <a:srgbClr val="800000"/>
                          </a:solidFill>
                          <a:effectLst/>
                          <a:latin typeface="Times New Roman"/>
                          <a:ea typeface="Calibri"/>
                        </a:rPr>
                        <a:t>Trigonal</a:t>
                      </a:r>
                      <a:r>
                        <a:rPr lang="en-US" sz="2000" b="1" dirty="0">
                          <a:solidFill>
                            <a:srgbClr val="800000"/>
                          </a:solidFill>
                          <a:effectLst/>
                          <a:latin typeface="Times New Roman"/>
                          <a:ea typeface="Calibri"/>
                        </a:rPr>
                        <a:t> </a:t>
                      </a:r>
                      <a:endParaRPr lang="x-none" sz="2000" b="1" dirty="0">
                        <a:solidFill>
                          <a:srgbClr val="800000"/>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nSpc>
                          <a:spcPct val="115000"/>
                        </a:lnSpc>
                        <a:spcAft>
                          <a:spcPts val="1000"/>
                        </a:spcAft>
                      </a:pPr>
                      <a:r>
                        <a:rPr lang="en-US" sz="2000" b="1" dirty="0">
                          <a:solidFill>
                            <a:srgbClr val="800000"/>
                          </a:solidFill>
                          <a:effectLst/>
                          <a:latin typeface="Times New Roman"/>
                          <a:ea typeface="Calibri"/>
                        </a:rPr>
                        <a:t>Monoclinic </a:t>
                      </a:r>
                      <a:endParaRPr lang="x-none" sz="2000" b="1" dirty="0">
                        <a:solidFill>
                          <a:srgbClr val="800000"/>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nSpc>
                          <a:spcPct val="115000"/>
                        </a:lnSpc>
                        <a:spcAft>
                          <a:spcPts val="1000"/>
                        </a:spcAft>
                      </a:pPr>
                      <a:r>
                        <a:rPr lang="en-US" sz="2000" b="1" dirty="0">
                          <a:solidFill>
                            <a:srgbClr val="800000"/>
                          </a:solidFill>
                          <a:effectLst/>
                          <a:latin typeface="Times New Roman"/>
                          <a:ea typeface="Calibri"/>
                        </a:rPr>
                        <a:t>Triclinic</a:t>
                      </a:r>
                      <a:endParaRPr lang="x-none" sz="2000" b="1" dirty="0">
                        <a:solidFill>
                          <a:srgbClr val="800000"/>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r>
              <a:tr h="370840">
                <a:tc>
                  <a:txBody>
                    <a:bodyPr/>
                    <a:lstStyle/>
                    <a:p>
                      <a:pPr>
                        <a:lnSpc>
                          <a:spcPct val="115000"/>
                        </a:lnSpc>
                        <a:spcAft>
                          <a:spcPts val="1000"/>
                        </a:spcAft>
                      </a:pPr>
                      <a:r>
                        <a:rPr lang="en-US" sz="2000" b="1" dirty="0">
                          <a:effectLst/>
                          <a:latin typeface="Times New Roman"/>
                          <a:ea typeface="Calibri"/>
                        </a:rPr>
                        <a:t>Total Number</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r>
            </a:tbl>
          </a:graphicData>
        </a:graphic>
      </p:graphicFrame>
      <p:graphicFrame>
        <p:nvGraphicFramePr>
          <p:cNvPr id="2" name="Table 1"/>
          <p:cNvGraphicFramePr>
            <a:graphicFrameLocks noGrp="1"/>
          </p:cNvGraphicFramePr>
          <p:nvPr>
            <p:extLst/>
          </p:nvPr>
        </p:nvGraphicFramePr>
        <p:xfrm>
          <a:off x="4724400" y="762000"/>
          <a:ext cx="4193540" cy="4746689"/>
        </p:xfrm>
        <a:graphic>
          <a:graphicData uri="http://schemas.openxmlformats.org/drawingml/2006/table">
            <a:tbl>
              <a:tblPr firstRow="1" bandRow="1">
                <a:tableStyleId>{5C22544A-7EE6-4342-B048-85BDC9FD1C3A}</a:tableStyleId>
              </a:tblPr>
              <a:tblGrid>
                <a:gridCol w="762000"/>
                <a:gridCol w="762000"/>
                <a:gridCol w="609600"/>
                <a:gridCol w="535940"/>
                <a:gridCol w="716280"/>
                <a:gridCol w="807720"/>
              </a:tblGrid>
              <a:tr h="533400">
                <a:tc gridSpan="6">
                  <a:txBody>
                    <a:bodyPr/>
                    <a:lstStyle/>
                    <a:p>
                      <a:pPr>
                        <a:lnSpc>
                          <a:spcPct val="115000"/>
                        </a:lnSpc>
                        <a:spcAft>
                          <a:spcPts val="1000"/>
                        </a:spcAft>
                      </a:pPr>
                      <a:r>
                        <a:rPr lang="en-US" sz="2000" dirty="0" err="1">
                          <a:solidFill>
                            <a:srgbClr val="0000FF"/>
                          </a:solidFill>
                          <a:effectLst/>
                          <a:latin typeface="Times New Roman"/>
                          <a:ea typeface="Calibri"/>
                        </a:rPr>
                        <a:t>Noncentrosymmetric</a:t>
                      </a:r>
                      <a:r>
                        <a:rPr lang="en-US" sz="2000" dirty="0">
                          <a:solidFill>
                            <a:srgbClr val="0000FF"/>
                          </a:solidFill>
                          <a:effectLst/>
                          <a:latin typeface="Times New Roman"/>
                          <a:ea typeface="Calibri"/>
                        </a:rPr>
                        <a:t> Point </a:t>
                      </a:r>
                      <a:r>
                        <a:rPr lang="en-US" sz="2000" dirty="0" smtClean="0">
                          <a:solidFill>
                            <a:srgbClr val="0000FF"/>
                          </a:solidFill>
                          <a:effectLst/>
                          <a:latin typeface="Times New Roman"/>
                          <a:ea typeface="Calibri"/>
                        </a:rPr>
                        <a:t>groups</a:t>
                      </a: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2">
                  <a:txBody>
                    <a:bodyPr/>
                    <a:lstStyle/>
                    <a:p>
                      <a:pPr>
                        <a:lnSpc>
                          <a:spcPct val="115000"/>
                        </a:lnSpc>
                        <a:spcAft>
                          <a:spcPts val="1000"/>
                        </a:spcAft>
                      </a:pPr>
                      <a:r>
                        <a:rPr lang="en-US" sz="2000" b="1" dirty="0">
                          <a:effectLst/>
                          <a:latin typeface="Times New Roman"/>
                          <a:ea typeface="Calibri"/>
                        </a:rPr>
                        <a:t>Polar</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gridSpan="4">
                  <a:txBody>
                    <a:bodyPr/>
                    <a:lstStyle/>
                    <a:p>
                      <a:pPr>
                        <a:lnSpc>
                          <a:spcPct val="115000"/>
                        </a:lnSpc>
                        <a:spcAft>
                          <a:spcPts val="1000"/>
                        </a:spcAft>
                      </a:pPr>
                      <a:r>
                        <a:rPr lang="en-US" sz="2000" b="1" dirty="0">
                          <a:effectLst/>
                          <a:latin typeface="Times New Roman"/>
                          <a:ea typeface="Calibri"/>
                        </a:rPr>
                        <a:t>Non-polar</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238760">
                <a:tc gridSpan="2">
                  <a:txBody>
                    <a:bodyPr/>
                    <a:lstStyle/>
                    <a:p>
                      <a:pPr>
                        <a:lnSpc>
                          <a:spcPct val="115000"/>
                        </a:lnSpc>
                        <a:spcAft>
                          <a:spcPts val="1000"/>
                        </a:spcAft>
                      </a:pPr>
                      <a:r>
                        <a:rPr lang="en-US" sz="2000" dirty="0">
                          <a:effectLst/>
                          <a:latin typeface="Times New Roman"/>
                          <a:ea typeface="Calibri"/>
                        </a:rPr>
                        <a:t>none</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gridSpan="2">
                  <a:txBody>
                    <a:bodyPr/>
                    <a:lstStyle/>
                    <a:p>
                      <a:pPr>
                        <a:lnSpc>
                          <a:spcPct val="115000"/>
                        </a:lnSpc>
                        <a:spcAft>
                          <a:spcPts val="1000"/>
                        </a:spcAft>
                      </a:pPr>
                      <a:r>
                        <a:rPr lang="en-US" sz="2000" dirty="0">
                          <a:solidFill>
                            <a:srgbClr val="FF0000"/>
                          </a:solidFill>
                          <a:effectLst/>
                          <a:latin typeface="Times New Roman"/>
                          <a:ea typeface="Calibri"/>
                        </a:rPr>
                        <a:t>432</a:t>
                      </a:r>
                      <a:endParaRPr lang="x-none" sz="2000" dirty="0">
                        <a:solidFill>
                          <a:srgbClr val="FF0000"/>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a:txBody>
                    <a:bodyPr/>
                    <a:lstStyle/>
                    <a:p>
                      <a:pPr>
                        <a:lnSpc>
                          <a:spcPct val="115000"/>
                        </a:lnSpc>
                        <a:spcAft>
                          <a:spcPts val="1000"/>
                        </a:spcAft>
                      </a:pPr>
                      <a:r>
                        <a:rPr lang="en-US" sz="2000">
                          <a:effectLst/>
                          <a:latin typeface="Cambria Math"/>
                          <a:ea typeface="Calibri"/>
                          <a:cs typeface="Cambria Math"/>
                        </a:rPr>
                        <a:t>3m</a:t>
                      </a:r>
                      <a:endParaRPr lang="x-none" sz="2000">
                        <a:effectLst/>
                        <a:latin typeface="Cambria Math"/>
                        <a:ea typeface="Calibri"/>
                        <a:cs typeface="Cambria Math"/>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23</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26440">
                <a:tc>
                  <a:txBody>
                    <a:bodyPr/>
                    <a:lstStyle/>
                    <a:p>
                      <a:pPr>
                        <a:lnSpc>
                          <a:spcPct val="115000"/>
                        </a:lnSpc>
                        <a:spcAft>
                          <a:spcPts val="1000"/>
                        </a:spcAft>
                      </a:pPr>
                      <a:r>
                        <a:rPr lang="en-US" sz="2000" dirty="0">
                          <a:effectLst/>
                          <a:latin typeface="Times New Roman"/>
                          <a:ea typeface="Calibri"/>
                        </a:rPr>
                        <a:t>4</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4mm</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2">
                  <a:txBody>
                    <a:bodyPr/>
                    <a:lstStyle/>
                    <a:p>
                      <a:pPr>
                        <a:lnSpc>
                          <a:spcPct val="115000"/>
                        </a:lnSpc>
                        <a:spcAft>
                          <a:spcPts val="1000"/>
                        </a:spcAft>
                      </a:pPr>
                      <a:r>
                        <a:rPr lang="en-US" sz="2000" dirty="0">
                          <a:effectLst/>
                          <a:latin typeface="Cambria Math"/>
                          <a:ea typeface="Calibri"/>
                          <a:cs typeface="Cambria Math"/>
                        </a:rPr>
                        <a:t>4</a:t>
                      </a:r>
                      <a:endParaRPr lang="x-none" sz="2000" dirty="0">
                        <a:effectLst/>
                        <a:latin typeface="Cambria Math"/>
                        <a:ea typeface="Calibri"/>
                        <a:cs typeface="Cambria Math"/>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a:txBody>
                    <a:bodyPr/>
                    <a:lstStyle/>
                    <a:p>
                      <a:pPr>
                        <a:lnSpc>
                          <a:spcPct val="115000"/>
                        </a:lnSpc>
                        <a:spcAft>
                          <a:spcPts val="1000"/>
                        </a:spcAft>
                      </a:pPr>
                      <a:r>
                        <a:rPr lang="en-US" sz="2000">
                          <a:effectLst/>
                          <a:latin typeface="Cambria Math"/>
                          <a:ea typeface="Calibri"/>
                          <a:cs typeface="Cambria Math"/>
                        </a:rPr>
                        <a:t>42m</a:t>
                      </a:r>
                      <a:endParaRPr lang="x-none" sz="2000">
                        <a:effectLst/>
                        <a:latin typeface="Cambria Math"/>
                        <a:ea typeface="Calibri"/>
                        <a:cs typeface="Cambria Math"/>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22</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639064">
                <a:tc gridSpan="2">
                  <a:txBody>
                    <a:bodyPr/>
                    <a:lstStyle/>
                    <a:p>
                      <a:pPr>
                        <a:lnSpc>
                          <a:spcPct val="115000"/>
                        </a:lnSpc>
                        <a:spcAft>
                          <a:spcPts val="1000"/>
                        </a:spcAft>
                      </a:pPr>
                      <a:r>
                        <a:rPr lang="en-US" sz="2000" dirty="0">
                          <a:effectLst/>
                          <a:latin typeface="Times New Roman"/>
                          <a:ea typeface="Calibri"/>
                        </a:rPr>
                        <a:t>mm2</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gridSpan="4">
                  <a:txBody>
                    <a:bodyPr/>
                    <a:lstStyle/>
                    <a:p>
                      <a:pPr>
                        <a:lnSpc>
                          <a:spcPct val="115000"/>
                        </a:lnSpc>
                        <a:spcAft>
                          <a:spcPts val="1000"/>
                        </a:spcAft>
                      </a:pPr>
                      <a:r>
                        <a:rPr lang="en-US" sz="2000" dirty="0">
                          <a:effectLst/>
                          <a:latin typeface="Times New Roman"/>
                          <a:ea typeface="Calibri"/>
                        </a:rPr>
                        <a:t>222</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pPr>
                        <a:lnSpc>
                          <a:spcPct val="115000"/>
                        </a:lnSpc>
                        <a:spcAft>
                          <a:spcPts val="1000"/>
                        </a:spcAft>
                      </a:pPr>
                      <a:r>
                        <a:rPr lang="en-US" sz="2000" dirty="0">
                          <a:effectLst/>
                          <a:latin typeface="Times New Roman"/>
                          <a:ea typeface="Calibri"/>
                        </a:rPr>
                        <a:t>6</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6mm</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Cambria Math"/>
                          <a:ea typeface="Calibri"/>
                          <a:cs typeface="Cambria Math"/>
                        </a:rPr>
                        <a:t>6</a:t>
                      </a:r>
                      <a:endParaRPr lang="x-none" sz="2000" dirty="0">
                        <a:effectLst/>
                        <a:latin typeface="Cambria Math"/>
                        <a:ea typeface="Calibri"/>
                        <a:cs typeface="Cambria Math"/>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a:effectLst/>
                          <a:latin typeface="Cambria Math"/>
                          <a:ea typeface="Calibri"/>
                          <a:cs typeface="Cambria Math"/>
                        </a:rPr>
                        <a:t>6m2</a:t>
                      </a:r>
                      <a:endParaRPr lang="x-none" sz="2000">
                        <a:effectLst/>
                        <a:latin typeface="Cambria Math"/>
                        <a:ea typeface="Calibri"/>
                        <a:cs typeface="Cambria Math"/>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2">
                  <a:txBody>
                    <a:bodyPr/>
                    <a:lstStyle/>
                    <a:p>
                      <a:pPr>
                        <a:lnSpc>
                          <a:spcPct val="115000"/>
                        </a:lnSpc>
                        <a:spcAft>
                          <a:spcPts val="1000"/>
                        </a:spcAft>
                      </a:pPr>
                      <a:r>
                        <a:rPr lang="en-US" sz="2000" dirty="0">
                          <a:effectLst/>
                          <a:latin typeface="Times New Roman"/>
                          <a:ea typeface="Calibri"/>
                        </a:rPr>
                        <a:t>622</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r>
              <a:tr h="370840">
                <a:tc>
                  <a:txBody>
                    <a:bodyPr/>
                    <a:lstStyle/>
                    <a:p>
                      <a:pPr>
                        <a:lnSpc>
                          <a:spcPct val="115000"/>
                        </a:lnSpc>
                        <a:spcAft>
                          <a:spcPts val="1000"/>
                        </a:spcAft>
                      </a:pPr>
                      <a:r>
                        <a:rPr lang="en-US" sz="2000" dirty="0">
                          <a:effectLst/>
                          <a:latin typeface="Times New Roman"/>
                          <a:ea typeface="Calibri"/>
                        </a:rPr>
                        <a:t>3</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a:effectLst/>
                          <a:latin typeface="Times New Roman"/>
                          <a:ea typeface="Calibri"/>
                        </a:rPr>
                        <a:t>3m</a:t>
                      </a:r>
                      <a:endParaRPr lang="x-none" sz="200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4">
                  <a:txBody>
                    <a:bodyPr/>
                    <a:lstStyle/>
                    <a:p>
                      <a:pPr>
                        <a:lnSpc>
                          <a:spcPct val="115000"/>
                        </a:lnSpc>
                        <a:spcAft>
                          <a:spcPts val="1000"/>
                        </a:spcAft>
                      </a:pPr>
                      <a:r>
                        <a:rPr lang="en-US" sz="2000" dirty="0">
                          <a:effectLst/>
                          <a:latin typeface="Times New Roman"/>
                          <a:ea typeface="Calibri"/>
                        </a:rPr>
                        <a:t>32</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pPr>
                        <a:lnSpc>
                          <a:spcPct val="115000"/>
                        </a:lnSpc>
                        <a:spcAft>
                          <a:spcPts val="1000"/>
                        </a:spcAft>
                      </a:pPr>
                      <a:r>
                        <a:rPr lang="en-US" sz="2000" dirty="0">
                          <a:effectLst/>
                          <a:latin typeface="Times New Roman"/>
                          <a:ea typeface="Calibri"/>
                        </a:rPr>
                        <a:t>2</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a:effectLst/>
                          <a:latin typeface="Times New Roman"/>
                          <a:ea typeface="Calibri"/>
                        </a:rPr>
                        <a:t>m</a:t>
                      </a:r>
                      <a:endParaRPr lang="x-none" sz="200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4">
                  <a:txBody>
                    <a:bodyPr/>
                    <a:lstStyle/>
                    <a:p>
                      <a:pPr>
                        <a:lnSpc>
                          <a:spcPct val="115000"/>
                        </a:lnSpc>
                        <a:spcAft>
                          <a:spcPts val="1000"/>
                        </a:spcAft>
                      </a:pPr>
                      <a:r>
                        <a:rPr lang="en-US" sz="2000" dirty="0">
                          <a:effectLst/>
                          <a:latin typeface="Times New Roman"/>
                          <a:ea typeface="Calibri"/>
                        </a:rPr>
                        <a:t>none</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2">
                  <a:txBody>
                    <a:bodyPr/>
                    <a:lstStyle/>
                    <a:p>
                      <a:pPr>
                        <a:lnSpc>
                          <a:spcPct val="115000"/>
                        </a:lnSpc>
                        <a:spcAft>
                          <a:spcPts val="1000"/>
                        </a:spcAft>
                      </a:pPr>
                      <a:r>
                        <a:rPr lang="en-US" sz="2000" dirty="0">
                          <a:effectLst/>
                          <a:latin typeface="Times New Roman"/>
                          <a:ea typeface="Calibri"/>
                        </a:rPr>
                        <a:t>1</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gridSpan="4">
                  <a:txBody>
                    <a:bodyPr/>
                    <a:lstStyle/>
                    <a:p>
                      <a:pPr>
                        <a:lnSpc>
                          <a:spcPct val="115000"/>
                        </a:lnSpc>
                        <a:spcAft>
                          <a:spcPts val="1000"/>
                        </a:spcAft>
                      </a:pPr>
                      <a:r>
                        <a:rPr lang="en-US" sz="2000" dirty="0">
                          <a:effectLst/>
                          <a:latin typeface="Times New Roman"/>
                          <a:ea typeface="Calibri"/>
                        </a:rPr>
                        <a:t>none</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2">
                  <a:txBody>
                    <a:bodyPr/>
                    <a:lstStyle/>
                    <a:p>
                      <a:pPr>
                        <a:lnSpc>
                          <a:spcPct val="115000"/>
                        </a:lnSpc>
                        <a:spcAft>
                          <a:spcPts val="1000"/>
                        </a:spcAft>
                      </a:pPr>
                      <a:r>
                        <a:rPr lang="en-US" sz="2000" b="1" dirty="0">
                          <a:effectLst/>
                          <a:latin typeface="Times New Roman"/>
                          <a:ea typeface="Calibri"/>
                        </a:rPr>
                        <a:t>10 groups</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gridSpan="4">
                  <a:txBody>
                    <a:bodyPr/>
                    <a:lstStyle/>
                    <a:p>
                      <a:pPr>
                        <a:lnSpc>
                          <a:spcPct val="115000"/>
                        </a:lnSpc>
                        <a:spcAft>
                          <a:spcPts val="1000"/>
                        </a:spcAft>
                      </a:pPr>
                      <a:r>
                        <a:rPr lang="en-US" sz="2000" b="1" dirty="0">
                          <a:effectLst/>
                          <a:latin typeface="Times New Roman"/>
                          <a:ea typeface="Calibri"/>
                        </a:rPr>
                        <a:t>11 groups</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graphicFrame>
        <p:nvGraphicFramePr>
          <p:cNvPr id="3" name="Table 2"/>
          <p:cNvGraphicFramePr>
            <a:graphicFrameLocks noGrp="1"/>
          </p:cNvGraphicFramePr>
          <p:nvPr>
            <p:extLst/>
          </p:nvPr>
        </p:nvGraphicFramePr>
        <p:xfrm>
          <a:off x="2488942" y="773238"/>
          <a:ext cx="2133600" cy="4693796"/>
        </p:xfrm>
        <a:graphic>
          <a:graphicData uri="http://schemas.openxmlformats.org/drawingml/2006/table">
            <a:tbl>
              <a:tblPr firstRow="1" bandRow="1">
                <a:tableStyleId>{5C22544A-7EE6-4342-B048-85BDC9FD1C3A}</a:tableStyleId>
              </a:tblPr>
              <a:tblGrid>
                <a:gridCol w="1295400"/>
                <a:gridCol w="838200"/>
              </a:tblGrid>
              <a:tr h="903162">
                <a:tc gridSpan="2">
                  <a:txBody>
                    <a:bodyPr/>
                    <a:lstStyle/>
                    <a:p>
                      <a:pPr>
                        <a:lnSpc>
                          <a:spcPct val="100000"/>
                        </a:lnSpc>
                        <a:spcAft>
                          <a:spcPts val="0"/>
                        </a:spcAft>
                      </a:pPr>
                      <a:r>
                        <a:rPr lang="en-US" sz="2000" dirty="0">
                          <a:solidFill>
                            <a:srgbClr val="0000FF"/>
                          </a:solidFill>
                          <a:effectLst/>
                          <a:latin typeface="Times New Roman"/>
                          <a:ea typeface="Calibri"/>
                        </a:rPr>
                        <a:t>Centro symmetric</a:t>
                      </a:r>
                      <a:endParaRPr lang="x-none" sz="2000" dirty="0">
                        <a:solidFill>
                          <a:srgbClr val="0000FF"/>
                        </a:solidFill>
                        <a:effectLst/>
                        <a:latin typeface="Times New Roman"/>
                        <a:ea typeface="Calibri"/>
                      </a:endParaRPr>
                    </a:p>
                    <a:p>
                      <a:pPr>
                        <a:lnSpc>
                          <a:spcPct val="100000"/>
                        </a:lnSpc>
                        <a:spcAft>
                          <a:spcPts val="0"/>
                        </a:spcAft>
                      </a:pPr>
                      <a:r>
                        <a:rPr lang="en-US" sz="2000" dirty="0">
                          <a:solidFill>
                            <a:srgbClr val="0000FF"/>
                          </a:solidFill>
                          <a:effectLst/>
                          <a:latin typeface="Times New Roman"/>
                          <a:ea typeface="Calibri"/>
                        </a:rPr>
                        <a:t>Point groups</a:t>
                      </a:r>
                      <a:endParaRPr lang="x-none" sz="2000" dirty="0">
                        <a:solidFill>
                          <a:srgbClr val="0000FF"/>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r>
              <a:tr h="238760">
                <a:tc>
                  <a:txBody>
                    <a:bodyPr/>
                    <a:lstStyle/>
                    <a:p>
                      <a:pPr>
                        <a:lnSpc>
                          <a:spcPct val="115000"/>
                        </a:lnSpc>
                        <a:spcAft>
                          <a:spcPts val="1000"/>
                        </a:spcAft>
                      </a:pPr>
                      <a:r>
                        <a:rPr lang="en-US" sz="2000" dirty="0">
                          <a:effectLst/>
                          <a:latin typeface="Times New Roman"/>
                          <a:ea typeface="Calibri"/>
                        </a:rPr>
                        <a:t>m3</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m3m</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nSpc>
                          <a:spcPct val="115000"/>
                        </a:lnSpc>
                        <a:spcAft>
                          <a:spcPts val="1000"/>
                        </a:spcAft>
                      </a:pPr>
                      <a:r>
                        <a:rPr lang="en-US" sz="2000" dirty="0">
                          <a:effectLst/>
                          <a:latin typeface="Times New Roman"/>
                          <a:ea typeface="Calibri"/>
                        </a:rPr>
                        <a:t>4 or m</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a:effectLst/>
                          <a:latin typeface="Times New Roman"/>
                          <a:ea typeface="Calibri"/>
                        </a:rPr>
                        <a:t>4 or mmm</a:t>
                      </a:r>
                      <a:endParaRPr lang="x-none" sz="200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639064">
                <a:tc gridSpan="2">
                  <a:txBody>
                    <a:bodyPr/>
                    <a:lstStyle/>
                    <a:p>
                      <a:pPr>
                        <a:lnSpc>
                          <a:spcPct val="115000"/>
                        </a:lnSpc>
                        <a:spcAft>
                          <a:spcPts val="1000"/>
                        </a:spcAft>
                      </a:pPr>
                      <a:r>
                        <a:rPr lang="en-US" sz="2000" dirty="0">
                          <a:effectLst/>
                          <a:latin typeface="Times New Roman"/>
                          <a:ea typeface="Calibri"/>
                        </a:rPr>
                        <a:t>mmm</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r>
              <a:tr h="370840">
                <a:tc>
                  <a:txBody>
                    <a:bodyPr/>
                    <a:lstStyle/>
                    <a:p>
                      <a:pPr>
                        <a:lnSpc>
                          <a:spcPct val="115000"/>
                        </a:lnSpc>
                        <a:spcAft>
                          <a:spcPts val="1000"/>
                        </a:spcAft>
                      </a:pPr>
                      <a:r>
                        <a:rPr lang="en-US" sz="2000" dirty="0">
                          <a:effectLst/>
                          <a:latin typeface="Times New Roman"/>
                          <a:ea typeface="Calibri"/>
                        </a:rPr>
                        <a:t>6 or m</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6 or mmm</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a:lnSpc>
                          <a:spcPct val="115000"/>
                        </a:lnSpc>
                        <a:spcAft>
                          <a:spcPts val="1000"/>
                        </a:spcAft>
                      </a:pPr>
                      <a:r>
                        <a:rPr lang="en-US" sz="2000" dirty="0">
                          <a:effectLst/>
                          <a:latin typeface="Cambria Math"/>
                          <a:ea typeface="Calibri"/>
                          <a:cs typeface="Cambria Math"/>
                        </a:rPr>
                        <a:t>3</a:t>
                      </a:r>
                      <a:endParaRPr lang="x-none" sz="2000" dirty="0">
                        <a:effectLst/>
                        <a:latin typeface="Cambria Math"/>
                        <a:ea typeface="Calibri"/>
                        <a:cs typeface="Cambria Math"/>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a:effectLst/>
                          <a:latin typeface="Cambria Math"/>
                          <a:ea typeface="Calibri"/>
                          <a:cs typeface="Cambria Math"/>
                        </a:rPr>
                        <a:t>3m</a:t>
                      </a:r>
                      <a:endParaRPr lang="x-none" sz="2000">
                        <a:effectLst/>
                        <a:latin typeface="Cambria Math"/>
                        <a:ea typeface="Calibri"/>
                        <a:cs typeface="Cambria Math"/>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2">
                  <a:txBody>
                    <a:bodyPr/>
                    <a:lstStyle/>
                    <a:p>
                      <a:pPr>
                        <a:lnSpc>
                          <a:spcPct val="115000"/>
                        </a:lnSpc>
                        <a:spcAft>
                          <a:spcPts val="1000"/>
                        </a:spcAft>
                      </a:pPr>
                      <a:r>
                        <a:rPr lang="en-US" sz="2000" dirty="0">
                          <a:effectLst/>
                          <a:latin typeface="Times New Roman"/>
                          <a:ea typeface="Calibri"/>
                        </a:rPr>
                        <a:t>2 or m</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r>
              <a:tr h="370840">
                <a:tc gridSpan="2">
                  <a:txBody>
                    <a:bodyPr/>
                    <a:lstStyle/>
                    <a:p>
                      <a:pPr>
                        <a:lnSpc>
                          <a:spcPct val="115000"/>
                        </a:lnSpc>
                        <a:spcAft>
                          <a:spcPts val="1000"/>
                        </a:spcAft>
                      </a:pPr>
                      <a:r>
                        <a:rPr lang="en-US" sz="2000" dirty="0">
                          <a:effectLst/>
                          <a:latin typeface="Cambria Math"/>
                          <a:ea typeface="Calibri"/>
                          <a:cs typeface="Cambria Math"/>
                        </a:rPr>
                        <a:t>1</a:t>
                      </a:r>
                      <a:endParaRPr lang="x-none" sz="2000" dirty="0">
                        <a:effectLst/>
                        <a:latin typeface="Cambria Math"/>
                        <a:ea typeface="Calibri"/>
                        <a:cs typeface="Cambria Math"/>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r>
              <a:tr h="370840">
                <a:tc gridSpan="2">
                  <a:txBody>
                    <a:bodyPr/>
                    <a:lstStyle/>
                    <a:p>
                      <a:pPr>
                        <a:lnSpc>
                          <a:spcPct val="115000"/>
                        </a:lnSpc>
                        <a:spcAft>
                          <a:spcPts val="1000"/>
                        </a:spcAft>
                      </a:pPr>
                      <a:r>
                        <a:rPr lang="en-US" sz="2000" b="1" dirty="0">
                          <a:effectLst/>
                          <a:latin typeface="Times New Roman"/>
                          <a:ea typeface="Calibri"/>
                        </a:rPr>
                        <a:t>11 groups</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r>
            </a:tbl>
          </a:graphicData>
        </a:graphic>
      </p:graphicFrame>
    </p:spTree>
    <p:extLst>
      <p:ext uri="{BB962C8B-B14F-4D97-AF65-F5344CB8AC3E}">
        <p14:creationId xmlns:p14="http://schemas.microsoft.com/office/powerpoint/2010/main" val="109428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685800" y="762000"/>
          <a:ext cx="4193540" cy="4746689"/>
        </p:xfrm>
        <a:graphic>
          <a:graphicData uri="http://schemas.openxmlformats.org/drawingml/2006/table">
            <a:tbl>
              <a:tblPr firstRow="1" bandRow="1">
                <a:tableStyleId>{5C22544A-7EE6-4342-B048-85BDC9FD1C3A}</a:tableStyleId>
              </a:tblPr>
              <a:tblGrid>
                <a:gridCol w="762000"/>
                <a:gridCol w="762000"/>
                <a:gridCol w="609600"/>
                <a:gridCol w="535940"/>
                <a:gridCol w="716280"/>
                <a:gridCol w="807720"/>
              </a:tblGrid>
              <a:tr h="533400">
                <a:tc gridSpan="6">
                  <a:txBody>
                    <a:bodyPr/>
                    <a:lstStyle/>
                    <a:p>
                      <a:pPr>
                        <a:lnSpc>
                          <a:spcPct val="115000"/>
                        </a:lnSpc>
                        <a:spcAft>
                          <a:spcPts val="1000"/>
                        </a:spcAft>
                      </a:pPr>
                      <a:r>
                        <a:rPr lang="en-US" sz="2000" dirty="0" err="1">
                          <a:solidFill>
                            <a:srgbClr val="0000FF"/>
                          </a:solidFill>
                          <a:effectLst/>
                          <a:latin typeface="Times New Roman"/>
                          <a:ea typeface="Calibri"/>
                        </a:rPr>
                        <a:t>Noncentrosymmetric</a:t>
                      </a:r>
                      <a:r>
                        <a:rPr lang="en-US" sz="2000" dirty="0">
                          <a:solidFill>
                            <a:srgbClr val="0000FF"/>
                          </a:solidFill>
                          <a:effectLst/>
                          <a:latin typeface="Times New Roman"/>
                          <a:ea typeface="Calibri"/>
                        </a:rPr>
                        <a:t> Point </a:t>
                      </a:r>
                      <a:r>
                        <a:rPr lang="en-US" sz="2000" dirty="0" smtClean="0">
                          <a:solidFill>
                            <a:srgbClr val="0000FF"/>
                          </a:solidFill>
                          <a:effectLst/>
                          <a:latin typeface="Times New Roman"/>
                          <a:ea typeface="Calibri"/>
                        </a:rPr>
                        <a:t>groups</a:t>
                      </a: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2">
                  <a:txBody>
                    <a:bodyPr/>
                    <a:lstStyle/>
                    <a:p>
                      <a:pPr>
                        <a:lnSpc>
                          <a:spcPct val="115000"/>
                        </a:lnSpc>
                        <a:spcAft>
                          <a:spcPts val="1000"/>
                        </a:spcAft>
                      </a:pPr>
                      <a:r>
                        <a:rPr lang="en-US" sz="2000" b="1" dirty="0">
                          <a:effectLst/>
                          <a:latin typeface="Times New Roman"/>
                          <a:ea typeface="Calibri"/>
                        </a:rPr>
                        <a:t>Polar</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gridSpan="4">
                  <a:txBody>
                    <a:bodyPr/>
                    <a:lstStyle/>
                    <a:p>
                      <a:pPr>
                        <a:lnSpc>
                          <a:spcPct val="115000"/>
                        </a:lnSpc>
                        <a:spcAft>
                          <a:spcPts val="1000"/>
                        </a:spcAft>
                      </a:pPr>
                      <a:r>
                        <a:rPr lang="en-US" sz="2000" b="1" dirty="0">
                          <a:effectLst/>
                          <a:latin typeface="Times New Roman"/>
                          <a:ea typeface="Calibri"/>
                        </a:rPr>
                        <a:t>Non-polar</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238760">
                <a:tc gridSpan="2">
                  <a:txBody>
                    <a:bodyPr/>
                    <a:lstStyle/>
                    <a:p>
                      <a:pPr>
                        <a:lnSpc>
                          <a:spcPct val="115000"/>
                        </a:lnSpc>
                        <a:spcAft>
                          <a:spcPts val="1000"/>
                        </a:spcAft>
                      </a:pPr>
                      <a:r>
                        <a:rPr lang="en-US" sz="2000" dirty="0">
                          <a:effectLst/>
                          <a:latin typeface="Times New Roman"/>
                          <a:ea typeface="Calibri"/>
                        </a:rPr>
                        <a:t>none</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gridSpan="2">
                  <a:txBody>
                    <a:bodyPr/>
                    <a:lstStyle/>
                    <a:p>
                      <a:pPr>
                        <a:lnSpc>
                          <a:spcPct val="115000"/>
                        </a:lnSpc>
                        <a:spcAft>
                          <a:spcPts val="1000"/>
                        </a:spcAft>
                      </a:pPr>
                      <a:r>
                        <a:rPr lang="en-US" sz="2000" dirty="0">
                          <a:solidFill>
                            <a:srgbClr val="FF0000"/>
                          </a:solidFill>
                          <a:effectLst/>
                          <a:latin typeface="Times New Roman"/>
                          <a:ea typeface="Calibri"/>
                        </a:rPr>
                        <a:t>432</a:t>
                      </a:r>
                      <a:endParaRPr lang="x-none" sz="2000" dirty="0">
                        <a:solidFill>
                          <a:srgbClr val="FF0000"/>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a:txBody>
                    <a:bodyPr/>
                    <a:lstStyle/>
                    <a:p>
                      <a:pPr>
                        <a:lnSpc>
                          <a:spcPct val="115000"/>
                        </a:lnSpc>
                        <a:spcAft>
                          <a:spcPts val="1000"/>
                        </a:spcAft>
                      </a:pPr>
                      <a:r>
                        <a:rPr lang="en-US" sz="2000">
                          <a:effectLst/>
                          <a:latin typeface="Cambria Math"/>
                          <a:ea typeface="Calibri"/>
                          <a:cs typeface="Cambria Math"/>
                        </a:rPr>
                        <a:t>3m</a:t>
                      </a:r>
                      <a:endParaRPr lang="x-none" sz="2000">
                        <a:effectLst/>
                        <a:latin typeface="Cambria Math"/>
                        <a:ea typeface="Calibri"/>
                        <a:cs typeface="Cambria Math"/>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23</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26440">
                <a:tc>
                  <a:txBody>
                    <a:bodyPr/>
                    <a:lstStyle/>
                    <a:p>
                      <a:pPr>
                        <a:lnSpc>
                          <a:spcPct val="115000"/>
                        </a:lnSpc>
                        <a:spcAft>
                          <a:spcPts val="1000"/>
                        </a:spcAft>
                      </a:pPr>
                      <a:r>
                        <a:rPr lang="en-US" sz="2000" dirty="0">
                          <a:effectLst/>
                          <a:latin typeface="Times New Roman"/>
                          <a:ea typeface="Calibri"/>
                        </a:rPr>
                        <a:t>4</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4mm</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2">
                  <a:txBody>
                    <a:bodyPr/>
                    <a:lstStyle/>
                    <a:p>
                      <a:pPr>
                        <a:lnSpc>
                          <a:spcPct val="115000"/>
                        </a:lnSpc>
                        <a:spcAft>
                          <a:spcPts val="1000"/>
                        </a:spcAft>
                      </a:pPr>
                      <a:r>
                        <a:rPr lang="en-US" sz="2000" dirty="0">
                          <a:effectLst/>
                          <a:latin typeface="Cambria Math"/>
                          <a:ea typeface="Calibri"/>
                          <a:cs typeface="Cambria Math"/>
                        </a:rPr>
                        <a:t>4</a:t>
                      </a:r>
                      <a:endParaRPr lang="x-none" sz="2000" dirty="0">
                        <a:effectLst/>
                        <a:latin typeface="Cambria Math"/>
                        <a:ea typeface="Calibri"/>
                        <a:cs typeface="Cambria Math"/>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a:txBody>
                    <a:bodyPr/>
                    <a:lstStyle/>
                    <a:p>
                      <a:pPr>
                        <a:lnSpc>
                          <a:spcPct val="115000"/>
                        </a:lnSpc>
                        <a:spcAft>
                          <a:spcPts val="1000"/>
                        </a:spcAft>
                      </a:pPr>
                      <a:r>
                        <a:rPr lang="en-US" sz="2000">
                          <a:effectLst/>
                          <a:latin typeface="Cambria Math"/>
                          <a:ea typeface="Calibri"/>
                          <a:cs typeface="Cambria Math"/>
                        </a:rPr>
                        <a:t>42m</a:t>
                      </a:r>
                      <a:endParaRPr lang="x-none" sz="2000">
                        <a:effectLst/>
                        <a:latin typeface="Cambria Math"/>
                        <a:ea typeface="Calibri"/>
                        <a:cs typeface="Cambria Math"/>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22</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639064">
                <a:tc gridSpan="2">
                  <a:txBody>
                    <a:bodyPr/>
                    <a:lstStyle/>
                    <a:p>
                      <a:pPr>
                        <a:lnSpc>
                          <a:spcPct val="115000"/>
                        </a:lnSpc>
                        <a:spcAft>
                          <a:spcPts val="1000"/>
                        </a:spcAft>
                      </a:pPr>
                      <a:r>
                        <a:rPr lang="en-US" sz="2000" dirty="0">
                          <a:effectLst/>
                          <a:latin typeface="Times New Roman"/>
                          <a:ea typeface="Calibri"/>
                        </a:rPr>
                        <a:t>mm2</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gridSpan="4">
                  <a:txBody>
                    <a:bodyPr/>
                    <a:lstStyle/>
                    <a:p>
                      <a:pPr>
                        <a:lnSpc>
                          <a:spcPct val="115000"/>
                        </a:lnSpc>
                        <a:spcAft>
                          <a:spcPts val="1000"/>
                        </a:spcAft>
                      </a:pPr>
                      <a:r>
                        <a:rPr lang="en-US" sz="2000" dirty="0">
                          <a:effectLst/>
                          <a:latin typeface="Times New Roman"/>
                          <a:ea typeface="Calibri"/>
                        </a:rPr>
                        <a:t>222</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pPr>
                        <a:lnSpc>
                          <a:spcPct val="115000"/>
                        </a:lnSpc>
                        <a:spcAft>
                          <a:spcPts val="1000"/>
                        </a:spcAft>
                      </a:pPr>
                      <a:r>
                        <a:rPr lang="en-US" sz="2000" dirty="0">
                          <a:effectLst/>
                          <a:latin typeface="Times New Roman"/>
                          <a:ea typeface="Calibri"/>
                        </a:rPr>
                        <a:t>6</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6mm</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Cambria Math"/>
                          <a:ea typeface="Calibri"/>
                          <a:cs typeface="Cambria Math"/>
                        </a:rPr>
                        <a:t>6</a:t>
                      </a:r>
                      <a:endParaRPr lang="x-none" sz="2000" dirty="0">
                        <a:effectLst/>
                        <a:latin typeface="Cambria Math"/>
                        <a:ea typeface="Calibri"/>
                        <a:cs typeface="Cambria Math"/>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a:effectLst/>
                          <a:latin typeface="Cambria Math"/>
                          <a:ea typeface="Calibri"/>
                          <a:cs typeface="Cambria Math"/>
                        </a:rPr>
                        <a:t>6m2</a:t>
                      </a:r>
                      <a:endParaRPr lang="x-none" sz="2000">
                        <a:effectLst/>
                        <a:latin typeface="Cambria Math"/>
                        <a:ea typeface="Calibri"/>
                        <a:cs typeface="Cambria Math"/>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2">
                  <a:txBody>
                    <a:bodyPr/>
                    <a:lstStyle/>
                    <a:p>
                      <a:pPr>
                        <a:lnSpc>
                          <a:spcPct val="115000"/>
                        </a:lnSpc>
                        <a:spcAft>
                          <a:spcPts val="1000"/>
                        </a:spcAft>
                      </a:pPr>
                      <a:r>
                        <a:rPr lang="en-US" sz="2000" dirty="0">
                          <a:effectLst/>
                          <a:latin typeface="Times New Roman"/>
                          <a:ea typeface="Calibri"/>
                        </a:rPr>
                        <a:t>622</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r>
              <a:tr h="370840">
                <a:tc>
                  <a:txBody>
                    <a:bodyPr/>
                    <a:lstStyle/>
                    <a:p>
                      <a:pPr>
                        <a:lnSpc>
                          <a:spcPct val="115000"/>
                        </a:lnSpc>
                        <a:spcAft>
                          <a:spcPts val="1000"/>
                        </a:spcAft>
                      </a:pPr>
                      <a:r>
                        <a:rPr lang="en-US" sz="2000" dirty="0">
                          <a:effectLst/>
                          <a:latin typeface="Times New Roman"/>
                          <a:ea typeface="Calibri"/>
                        </a:rPr>
                        <a:t>3</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a:effectLst/>
                          <a:latin typeface="Times New Roman"/>
                          <a:ea typeface="Calibri"/>
                        </a:rPr>
                        <a:t>3m</a:t>
                      </a:r>
                      <a:endParaRPr lang="x-none" sz="200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4">
                  <a:txBody>
                    <a:bodyPr/>
                    <a:lstStyle/>
                    <a:p>
                      <a:pPr>
                        <a:lnSpc>
                          <a:spcPct val="115000"/>
                        </a:lnSpc>
                        <a:spcAft>
                          <a:spcPts val="1000"/>
                        </a:spcAft>
                      </a:pPr>
                      <a:r>
                        <a:rPr lang="en-US" sz="2000" dirty="0">
                          <a:effectLst/>
                          <a:latin typeface="Times New Roman"/>
                          <a:ea typeface="Calibri"/>
                        </a:rPr>
                        <a:t>32</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pPr>
                        <a:lnSpc>
                          <a:spcPct val="115000"/>
                        </a:lnSpc>
                        <a:spcAft>
                          <a:spcPts val="1000"/>
                        </a:spcAft>
                      </a:pPr>
                      <a:r>
                        <a:rPr lang="en-US" sz="2000" dirty="0">
                          <a:effectLst/>
                          <a:latin typeface="Times New Roman"/>
                          <a:ea typeface="Calibri"/>
                        </a:rPr>
                        <a:t>2</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a:effectLst/>
                          <a:latin typeface="Times New Roman"/>
                          <a:ea typeface="Calibri"/>
                        </a:rPr>
                        <a:t>m</a:t>
                      </a:r>
                      <a:endParaRPr lang="x-none" sz="200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4">
                  <a:txBody>
                    <a:bodyPr/>
                    <a:lstStyle/>
                    <a:p>
                      <a:pPr>
                        <a:lnSpc>
                          <a:spcPct val="115000"/>
                        </a:lnSpc>
                        <a:spcAft>
                          <a:spcPts val="1000"/>
                        </a:spcAft>
                      </a:pPr>
                      <a:r>
                        <a:rPr lang="en-US" sz="2000" dirty="0">
                          <a:effectLst/>
                          <a:latin typeface="Times New Roman"/>
                          <a:ea typeface="Calibri"/>
                        </a:rPr>
                        <a:t>none</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2">
                  <a:txBody>
                    <a:bodyPr/>
                    <a:lstStyle/>
                    <a:p>
                      <a:pPr>
                        <a:lnSpc>
                          <a:spcPct val="115000"/>
                        </a:lnSpc>
                        <a:spcAft>
                          <a:spcPts val="1000"/>
                        </a:spcAft>
                      </a:pPr>
                      <a:r>
                        <a:rPr lang="en-US" sz="2000" dirty="0">
                          <a:effectLst/>
                          <a:latin typeface="Times New Roman"/>
                          <a:ea typeface="Calibri"/>
                        </a:rPr>
                        <a:t>1</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gridSpan="4">
                  <a:txBody>
                    <a:bodyPr/>
                    <a:lstStyle/>
                    <a:p>
                      <a:pPr>
                        <a:lnSpc>
                          <a:spcPct val="115000"/>
                        </a:lnSpc>
                        <a:spcAft>
                          <a:spcPts val="1000"/>
                        </a:spcAft>
                      </a:pPr>
                      <a:r>
                        <a:rPr lang="en-US" sz="2000" dirty="0">
                          <a:effectLst/>
                          <a:latin typeface="Times New Roman"/>
                          <a:ea typeface="Calibri"/>
                        </a:rPr>
                        <a:t>none</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2">
                  <a:txBody>
                    <a:bodyPr/>
                    <a:lstStyle/>
                    <a:p>
                      <a:pPr>
                        <a:lnSpc>
                          <a:spcPct val="115000"/>
                        </a:lnSpc>
                        <a:spcAft>
                          <a:spcPts val="1000"/>
                        </a:spcAft>
                      </a:pPr>
                      <a:r>
                        <a:rPr lang="en-US" sz="2000" b="1" dirty="0">
                          <a:effectLst/>
                          <a:latin typeface="Times New Roman"/>
                          <a:ea typeface="Calibri"/>
                        </a:rPr>
                        <a:t>10 groups</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gridSpan="4">
                  <a:txBody>
                    <a:bodyPr/>
                    <a:lstStyle/>
                    <a:p>
                      <a:pPr>
                        <a:lnSpc>
                          <a:spcPct val="115000"/>
                        </a:lnSpc>
                        <a:spcAft>
                          <a:spcPts val="1000"/>
                        </a:spcAft>
                      </a:pPr>
                      <a:r>
                        <a:rPr lang="en-US" sz="2000" b="1" dirty="0">
                          <a:effectLst/>
                          <a:latin typeface="Times New Roman"/>
                          <a:ea typeface="Calibri"/>
                        </a:rPr>
                        <a:t>11 groups</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5" name="Right Arrow 4"/>
          <p:cNvSpPr/>
          <p:nvPr/>
        </p:nvSpPr>
        <p:spPr>
          <a:xfrm>
            <a:off x="5181600" y="2895600"/>
            <a:ext cx="914400" cy="6096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172200" y="2895600"/>
            <a:ext cx="2399766" cy="954107"/>
          </a:xfrm>
          <a:prstGeom prst="rect">
            <a:avLst/>
          </a:prstGeom>
          <a:noFill/>
        </p:spPr>
        <p:txBody>
          <a:bodyPr wrap="none" rtlCol="0">
            <a:spAutoFit/>
          </a:bodyPr>
          <a:lstStyle/>
          <a:p>
            <a:r>
              <a:rPr lang="en-US" sz="2800" dirty="0" err="1" smtClean="0"/>
              <a:t>Piezoelectrics</a:t>
            </a:r>
            <a:endParaRPr lang="en-US" sz="2800" dirty="0" smtClean="0"/>
          </a:p>
          <a:p>
            <a:r>
              <a:rPr lang="en-US" sz="2800" dirty="0" smtClean="0"/>
              <a:t>(except 432)</a:t>
            </a:r>
            <a:endParaRPr lang="en-US" sz="2800" dirty="0"/>
          </a:p>
        </p:txBody>
      </p:sp>
      <p:sp>
        <p:nvSpPr>
          <p:cNvPr id="7" name="TextBox 6"/>
          <p:cNvSpPr txBox="1"/>
          <p:nvPr/>
        </p:nvSpPr>
        <p:spPr>
          <a:xfrm>
            <a:off x="2743200" y="1676400"/>
            <a:ext cx="338629" cy="369332"/>
          </a:xfrm>
          <a:prstGeom prst="rect">
            <a:avLst/>
          </a:prstGeom>
          <a:noFill/>
        </p:spPr>
        <p:txBody>
          <a:bodyPr wrap="none" rtlCol="0">
            <a:spAutoFit/>
          </a:bodyPr>
          <a:lstStyle/>
          <a:p>
            <a:r>
              <a:rPr lang="en-US" dirty="0" smtClean="0">
                <a:solidFill>
                  <a:srgbClr val="FF0000"/>
                </a:solidFill>
              </a:rPr>
              <a:t>X</a:t>
            </a:r>
            <a:endParaRPr lang="en-US" dirty="0">
              <a:solidFill>
                <a:srgbClr val="FF0000"/>
              </a:solidFill>
            </a:endParaRPr>
          </a:p>
        </p:txBody>
      </p:sp>
      <p:sp>
        <p:nvSpPr>
          <p:cNvPr id="9" name="TextBox 8"/>
          <p:cNvSpPr txBox="1"/>
          <p:nvPr/>
        </p:nvSpPr>
        <p:spPr>
          <a:xfrm>
            <a:off x="6324600" y="4648200"/>
            <a:ext cx="325668" cy="369332"/>
          </a:xfrm>
          <a:prstGeom prst="rect">
            <a:avLst/>
          </a:prstGeom>
          <a:noFill/>
        </p:spPr>
        <p:txBody>
          <a:bodyPr wrap="none" rtlCol="0">
            <a:spAutoFit/>
          </a:bodyPr>
          <a:lstStyle/>
          <a:p>
            <a:r>
              <a:rPr lang="en-US" dirty="0" smtClean="0"/>
              <a:t>F</a:t>
            </a:r>
            <a:endParaRPr lang="en-US" dirty="0"/>
          </a:p>
        </p:txBody>
      </p:sp>
      <p:pic>
        <p:nvPicPr>
          <p:cNvPr id="10" name="Picture 9"/>
          <p:cNvPicPr>
            <a:picLocks noChangeAspect="1"/>
          </p:cNvPicPr>
          <p:nvPr/>
        </p:nvPicPr>
        <p:blipFill>
          <a:blip r:embed="rId2"/>
          <a:stretch>
            <a:fillRect/>
          </a:stretch>
        </p:blipFill>
        <p:spPr>
          <a:xfrm>
            <a:off x="5867400" y="4114800"/>
            <a:ext cx="2667000" cy="2179538"/>
          </a:xfrm>
          <a:prstGeom prst="rect">
            <a:avLst/>
          </a:prstGeom>
        </p:spPr>
      </p:pic>
    </p:spTree>
    <p:extLst>
      <p:ext uri="{BB962C8B-B14F-4D97-AF65-F5344CB8AC3E}">
        <p14:creationId xmlns:p14="http://schemas.microsoft.com/office/powerpoint/2010/main" val="6133028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685800" y="762000"/>
          <a:ext cx="4193540" cy="4746689"/>
        </p:xfrm>
        <a:graphic>
          <a:graphicData uri="http://schemas.openxmlformats.org/drawingml/2006/table">
            <a:tbl>
              <a:tblPr firstRow="1" bandRow="1">
                <a:tableStyleId>{5C22544A-7EE6-4342-B048-85BDC9FD1C3A}</a:tableStyleId>
              </a:tblPr>
              <a:tblGrid>
                <a:gridCol w="762000"/>
                <a:gridCol w="762000"/>
                <a:gridCol w="609600"/>
                <a:gridCol w="535940"/>
                <a:gridCol w="716280"/>
                <a:gridCol w="807720"/>
              </a:tblGrid>
              <a:tr h="533400">
                <a:tc gridSpan="6">
                  <a:txBody>
                    <a:bodyPr/>
                    <a:lstStyle/>
                    <a:p>
                      <a:pPr>
                        <a:lnSpc>
                          <a:spcPct val="115000"/>
                        </a:lnSpc>
                        <a:spcAft>
                          <a:spcPts val="1000"/>
                        </a:spcAft>
                      </a:pPr>
                      <a:r>
                        <a:rPr lang="en-US" sz="2000" dirty="0" err="1">
                          <a:solidFill>
                            <a:srgbClr val="0000FF"/>
                          </a:solidFill>
                          <a:effectLst/>
                          <a:latin typeface="Times New Roman"/>
                          <a:ea typeface="Calibri"/>
                        </a:rPr>
                        <a:t>Noncentrosymmetric</a:t>
                      </a:r>
                      <a:r>
                        <a:rPr lang="en-US" sz="2000" dirty="0">
                          <a:solidFill>
                            <a:srgbClr val="0000FF"/>
                          </a:solidFill>
                          <a:effectLst/>
                          <a:latin typeface="Times New Roman"/>
                          <a:ea typeface="Calibri"/>
                        </a:rPr>
                        <a:t> Point </a:t>
                      </a:r>
                      <a:r>
                        <a:rPr lang="en-US" sz="2000" dirty="0" smtClean="0">
                          <a:solidFill>
                            <a:srgbClr val="0000FF"/>
                          </a:solidFill>
                          <a:effectLst/>
                          <a:latin typeface="Times New Roman"/>
                          <a:ea typeface="Calibri"/>
                        </a:rPr>
                        <a:t>groups</a:t>
                      </a: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2">
                  <a:txBody>
                    <a:bodyPr/>
                    <a:lstStyle/>
                    <a:p>
                      <a:pPr>
                        <a:lnSpc>
                          <a:spcPct val="115000"/>
                        </a:lnSpc>
                        <a:spcAft>
                          <a:spcPts val="1000"/>
                        </a:spcAft>
                      </a:pPr>
                      <a:r>
                        <a:rPr lang="en-US" sz="2000" b="1" dirty="0">
                          <a:effectLst/>
                          <a:latin typeface="Times New Roman"/>
                          <a:ea typeface="Calibri"/>
                        </a:rPr>
                        <a:t>Polar</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gridSpan="4">
                  <a:txBody>
                    <a:bodyPr/>
                    <a:lstStyle/>
                    <a:p>
                      <a:pPr>
                        <a:lnSpc>
                          <a:spcPct val="115000"/>
                        </a:lnSpc>
                        <a:spcAft>
                          <a:spcPts val="1000"/>
                        </a:spcAft>
                      </a:pPr>
                      <a:r>
                        <a:rPr lang="en-US" sz="2000" b="1" dirty="0">
                          <a:solidFill>
                            <a:srgbClr val="FF0000"/>
                          </a:solidFill>
                          <a:effectLst/>
                          <a:latin typeface="Times New Roman"/>
                          <a:ea typeface="Calibri"/>
                        </a:rPr>
                        <a:t>Non-</a:t>
                      </a:r>
                      <a:r>
                        <a:rPr lang="en-US" sz="2000" b="1" dirty="0" smtClean="0">
                          <a:solidFill>
                            <a:srgbClr val="FF0000"/>
                          </a:solidFill>
                          <a:effectLst/>
                          <a:latin typeface="Times New Roman"/>
                          <a:ea typeface="Calibri"/>
                        </a:rPr>
                        <a:t>polar (X)</a:t>
                      </a:r>
                      <a:endParaRPr lang="x-none" sz="2000" b="1" dirty="0">
                        <a:solidFill>
                          <a:srgbClr val="FF0000"/>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238760">
                <a:tc gridSpan="2">
                  <a:txBody>
                    <a:bodyPr/>
                    <a:lstStyle/>
                    <a:p>
                      <a:pPr>
                        <a:lnSpc>
                          <a:spcPct val="115000"/>
                        </a:lnSpc>
                        <a:spcAft>
                          <a:spcPts val="1000"/>
                        </a:spcAft>
                      </a:pPr>
                      <a:r>
                        <a:rPr lang="en-US" sz="2000" dirty="0">
                          <a:effectLst/>
                          <a:latin typeface="Times New Roman"/>
                          <a:ea typeface="Calibri"/>
                        </a:rPr>
                        <a:t>none</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gridSpan="2">
                  <a:txBody>
                    <a:bodyPr/>
                    <a:lstStyle/>
                    <a:p>
                      <a:pPr>
                        <a:lnSpc>
                          <a:spcPct val="115000"/>
                        </a:lnSpc>
                        <a:spcAft>
                          <a:spcPts val="1000"/>
                        </a:spcAft>
                      </a:pPr>
                      <a:r>
                        <a:rPr lang="en-US" sz="2000" dirty="0">
                          <a:solidFill>
                            <a:srgbClr val="FF0000"/>
                          </a:solidFill>
                          <a:effectLst/>
                          <a:latin typeface="Times New Roman"/>
                          <a:ea typeface="Calibri"/>
                        </a:rPr>
                        <a:t>432</a:t>
                      </a:r>
                      <a:endParaRPr lang="x-none" sz="2000" dirty="0">
                        <a:solidFill>
                          <a:srgbClr val="FF0000"/>
                        </a:solidFill>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a:txBody>
                    <a:bodyPr/>
                    <a:lstStyle/>
                    <a:p>
                      <a:pPr>
                        <a:lnSpc>
                          <a:spcPct val="115000"/>
                        </a:lnSpc>
                        <a:spcAft>
                          <a:spcPts val="1000"/>
                        </a:spcAft>
                      </a:pPr>
                      <a:r>
                        <a:rPr lang="en-US" sz="2000" dirty="0">
                          <a:effectLst/>
                          <a:latin typeface="Cambria Math"/>
                          <a:ea typeface="Calibri"/>
                          <a:cs typeface="Cambria Math"/>
                        </a:rPr>
                        <a:t>3m</a:t>
                      </a:r>
                      <a:endParaRPr lang="x-none" sz="2000" dirty="0">
                        <a:effectLst/>
                        <a:latin typeface="Cambria Math"/>
                        <a:ea typeface="Calibri"/>
                        <a:cs typeface="Cambria Math"/>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23</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26440">
                <a:tc>
                  <a:txBody>
                    <a:bodyPr/>
                    <a:lstStyle/>
                    <a:p>
                      <a:pPr>
                        <a:lnSpc>
                          <a:spcPct val="115000"/>
                        </a:lnSpc>
                        <a:spcAft>
                          <a:spcPts val="1000"/>
                        </a:spcAft>
                      </a:pPr>
                      <a:r>
                        <a:rPr lang="en-US" sz="2000" dirty="0">
                          <a:effectLst/>
                          <a:latin typeface="Times New Roman"/>
                          <a:ea typeface="Calibri"/>
                        </a:rPr>
                        <a:t>4</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4mm</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2">
                  <a:txBody>
                    <a:bodyPr/>
                    <a:lstStyle/>
                    <a:p>
                      <a:pPr>
                        <a:lnSpc>
                          <a:spcPct val="115000"/>
                        </a:lnSpc>
                        <a:spcAft>
                          <a:spcPts val="1000"/>
                        </a:spcAft>
                      </a:pPr>
                      <a:r>
                        <a:rPr lang="en-US" sz="2000" dirty="0">
                          <a:effectLst/>
                          <a:latin typeface="Cambria Math"/>
                          <a:ea typeface="Calibri"/>
                          <a:cs typeface="Cambria Math"/>
                        </a:rPr>
                        <a:t>4</a:t>
                      </a:r>
                      <a:endParaRPr lang="x-none" sz="2000" dirty="0">
                        <a:effectLst/>
                        <a:latin typeface="Cambria Math"/>
                        <a:ea typeface="Calibri"/>
                        <a:cs typeface="Cambria Math"/>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a:txBody>
                    <a:bodyPr/>
                    <a:lstStyle/>
                    <a:p>
                      <a:pPr>
                        <a:lnSpc>
                          <a:spcPct val="115000"/>
                        </a:lnSpc>
                        <a:spcAft>
                          <a:spcPts val="1000"/>
                        </a:spcAft>
                      </a:pPr>
                      <a:r>
                        <a:rPr lang="en-US" sz="2000" dirty="0">
                          <a:effectLst/>
                          <a:latin typeface="Cambria Math"/>
                          <a:ea typeface="Calibri"/>
                          <a:cs typeface="Cambria Math"/>
                        </a:rPr>
                        <a:t>42m</a:t>
                      </a:r>
                      <a:endParaRPr lang="x-none" sz="2000" dirty="0">
                        <a:effectLst/>
                        <a:latin typeface="Cambria Math"/>
                        <a:ea typeface="Calibri"/>
                        <a:cs typeface="Cambria Math"/>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22</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639064">
                <a:tc gridSpan="2">
                  <a:txBody>
                    <a:bodyPr/>
                    <a:lstStyle/>
                    <a:p>
                      <a:pPr>
                        <a:lnSpc>
                          <a:spcPct val="115000"/>
                        </a:lnSpc>
                        <a:spcAft>
                          <a:spcPts val="1000"/>
                        </a:spcAft>
                      </a:pPr>
                      <a:r>
                        <a:rPr lang="en-US" sz="2000" dirty="0">
                          <a:effectLst/>
                          <a:latin typeface="Times New Roman"/>
                          <a:ea typeface="Calibri"/>
                        </a:rPr>
                        <a:t>mm2</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gridSpan="4">
                  <a:txBody>
                    <a:bodyPr/>
                    <a:lstStyle/>
                    <a:p>
                      <a:pPr>
                        <a:lnSpc>
                          <a:spcPct val="115000"/>
                        </a:lnSpc>
                        <a:spcAft>
                          <a:spcPts val="1000"/>
                        </a:spcAft>
                      </a:pPr>
                      <a:r>
                        <a:rPr lang="en-US" sz="2000" dirty="0">
                          <a:effectLst/>
                          <a:latin typeface="Times New Roman"/>
                          <a:ea typeface="Calibri"/>
                        </a:rPr>
                        <a:t>222</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pPr>
                        <a:lnSpc>
                          <a:spcPct val="115000"/>
                        </a:lnSpc>
                        <a:spcAft>
                          <a:spcPts val="1000"/>
                        </a:spcAft>
                      </a:pPr>
                      <a:r>
                        <a:rPr lang="en-US" sz="2000" dirty="0">
                          <a:effectLst/>
                          <a:latin typeface="Times New Roman"/>
                          <a:ea typeface="Calibri"/>
                        </a:rPr>
                        <a:t>6</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Times New Roman"/>
                          <a:ea typeface="Calibri"/>
                        </a:rPr>
                        <a:t>6mm</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dirty="0">
                          <a:effectLst/>
                          <a:latin typeface="Cambria Math"/>
                          <a:ea typeface="Calibri"/>
                          <a:cs typeface="Cambria Math"/>
                        </a:rPr>
                        <a:t>6</a:t>
                      </a:r>
                      <a:endParaRPr lang="x-none" sz="2000" dirty="0">
                        <a:effectLst/>
                        <a:latin typeface="Cambria Math"/>
                        <a:ea typeface="Calibri"/>
                        <a:cs typeface="Cambria Math"/>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a:effectLst/>
                          <a:latin typeface="Cambria Math"/>
                          <a:ea typeface="Calibri"/>
                          <a:cs typeface="Cambria Math"/>
                        </a:rPr>
                        <a:t>6m2</a:t>
                      </a:r>
                      <a:endParaRPr lang="x-none" sz="2000">
                        <a:effectLst/>
                        <a:latin typeface="Cambria Math"/>
                        <a:ea typeface="Calibri"/>
                        <a:cs typeface="Cambria Math"/>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2">
                  <a:txBody>
                    <a:bodyPr/>
                    <a:lstStyle/>
                    <a:p>
                      <a:pPr>
                        <a:lnSpc>
                          <a:spcPct val="115000"/>
                        </a:lnSpc>
                        <a:spcAft>
                          <a:spcPts val="1000"/>
                        </a:spcAft>
                      </a:pPr>
                      <a:r>
                        <a:rPr lang="en-US" sz="2000" dirty="0">
                          <a:effectLst/>
                          <a:latin typeface="Times New Roman"/>
                          <a:ea typeface="Calibri"/>
                        </a:rPr>
                        <a:t>622</a:t>
                      </a:r>
                      <a:endParaRPr lang="x-none" sz="2000" dirty="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r>
              <a:tr h="370840">
                <a:tc>
                  <a:txBody>
                    <a:bodyPr/>
                    <a:lstStyle/>
                    <a:p>
                      <a:pPr>
                        <a:lnSpc>
                          <a:spcPct val="115000"/>
                        </a:lnSpc>
                        <a:spcAft>
                          <a:spcPts val="1000"/>
                        </a:spcAft>
                      </a:pPr>
                      <a:r>
                        <a:rPr lang="en-US" sz="2000" dirty="0">
                          <a:effectLst/>
                          <a:latin typeface="Times New Roman"/>
                          <a:ea typeface="Calibri"/>
                        </a:rPr>
                        <a:t>3</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a:effectLst/>
                          <a:latin typeface="Times New Roman"/>
                          <a:ea typeface="Calibri"/>
                        </a:rPr>
                        <a:t>3m</a:t>
                      </a:r>
                      <a:endParaRPr lang="x-none" sz="200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4">
                  <a:txBody>
                    <a:bodyPr/>
                    <a:lstStyle/>
                    <a:p>
                      <a:pPr>
                        <a:lnSpc>
                          <a:spcPct val="115000"/>
                        </a:lnSpc>
                        <a:spcAft>
                          <a:spcPts val="1000"/>
                        </a:spcAft>
                      </a:pPr>
                      <a:r>
                        <a:rPr lang="en-US" sz="2000" dirty="0">
                          <a:effectLst/>
                          <a:latin typeface="Times New Roman"/>
                          <a:ea typeface="Calibri"/>
                        </a:rPr>
                        <a:t>32</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pPr>
                        <a:lnSpc>
                          <a:spcPct val="115000"/>
                        </a:lnSpc>
                        <a:spcAft>
                          <a:spcPts val="1000"/>
                        </a:spcAft>
                      </a:pPr>
                      <a:r>
                        <a:rPr lang="en-US" sz="2000" dirty="0">
                          <a:effectLst/>
                          <a:latin typeface="Times New Roman"/>
                          <a:ea typeface="Calibri"/>
                        </a:rPr>
                        <a:t>2</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2000">
                          <a:effectLst/>
                          <a:latin typeface="Times New Roman"/>
                          <a:ea typeface="Calibri"/>
                        </a:rPr>
                        <a:t>m</a:t>
                      </a:r>
                      <a:endParaRPr lang="x-none" sz="2000">
                        <a:effectLst/>
                        <a:latin typeface="Times New Roman"/>
                        <a:ea typeface="Calibri"/>
                      </a:endParaRPr>
                    </a:p>
                  </a:txBody>
                  <a:tcPr marL="68580" marR="68580" marT="0" marB="0">
                    <a:lnL w="12700"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gridSpan="4">
                  <a:txBody>
                    <a:bodyPr/>
                    <a:lstStyle/>
                    <a:p>
                      <a:pPr>
                        <a:lnSpc>
                          <a:spcPct val="115000"/>
                        </a:lnSpc>
                        <a:spcAft>
                          <a:spcPts val="1000"/>
                        </a:spcAft>
                      </a:pPr>
                      <a:r>
                        <a:rPr lang="en-US" sz="2000" dirty="0">
                          <a:effectLst/>
                          <a:latin typeface="Times New Roman"/>
                          <a:ea typeface="Calibri"/>
                        </a:rPr>
                        <a:t>none</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2">
                  <a:txBody>
                    <a:bodyPr/>
                    <a:lstStyle/>
                    <a:p>
                      <a:pPr>
                        <a:lnSpc>
                          <a:spcPct val="115000"/>
                        </a:lnSpc>
                        <a:spcAft>
                          <a:spcPts val="1000"/>
                        </a:spcAft>
                      </a:pPr>
                      <a:r>
                        <a:rPr lang="en-US" sz="2000" dirty="0">
                          <a:effectLst/>
                          <a:latin typeface="Times New Roman"/>
                          <a:ea typeface="Calibri"/>
                        </a:rPr>
                        <a:t>1</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gridSpan="4">
                  <a:txBody>
                    <a:bodyPr/>
                    <a:lstStyle/>
                    <a:p>
                      <a:pPr>
                        <a:lnSpc>
                          <a:spcPct val="115000"/>
                        </a:lnSpc>
                        <a:spcAft>
                          <a:spcPts val="1000"/>
                        </a:spcAft>
                      </a:pPr>
                      <a:r>
                        <a:rPr lang="en-US" sz="2000" dirty="0">
                          <a:effectLst/>
                          <a:latin typeface="Times New Roman"/>
                          <a:ea typeface="Calibri"/>
                        </a:rPr>
                        <a:t>none</a:t>
                      </a:r>
                      <a:endParaRPr lang="x-none" sz="2000"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70840">
                <a:tc gridSpan="2">
                  <a:txBody>
                    <a:bodyPr/>
                    <a:lstStyle/>
                    <a:p>
                      <a:pPr>
                        <a:lnSpc>
                          <a:spcPct val="115000"/>
                        </a:lnSpc>
                        <a:spcAft>
                          <a:spcPts val="1000"/>
                        </a:spcAft>
                      </a:pPr>
                      <a:r>
                        <a:rPr lang="en-US" sz="2000" b="1" dirty="0">
                          <a:effectLst/>
                          <a:latin typeface="Times New Roman"/>
                          <a:ea typeface="Calibri"/>
                        </a:rPr>
                        <a:t>10 groups</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gridSpan="4">
                  <a:txBody>
                    <a:bodyPr/>
                    <a:lstStyle/>
                    <a:p>
                      <a:pPr>
                        <a:lnSpc>
                          <a:spcPct val="115000"/>
                        </a:lnSpc>
                        <a:spcAft>
                          <a:spcPts val="1000"/>
                        </a:spcAft>
                      </a:pPr>
                      <a:r>
                        <a:rPr lang="en-US" sz="2000" b="1" dirty="0">
                          <a:effectLst/>
                          <a:latin typeface="Times New Roman"/>
                          <a:ea typeface="Calibri"/>
                        </a:rPr>
                        <a:t>11 groups</a:t>
                      </a:r>
                      <a:endParaRPr lang="x-none" sz="2000" b="1" dirty="0">
                        <a:effectLst/>
                        <a:latin typeface="Times New Roman"/>
                        <a:ea typeface="Calibri"/>
                      </a:endParaRPr>
                    </a:p>
                  </a:txBody>
                  <a:tcPr marL="68580" marR="68580" marT="0" marB="0">
                    <a:lnL w="28575" cap="flat" cmpd="sng" algn="ctr">
                      <a:solidFill>
                        <a:scrgbClr r="0" g="0" b="0"/>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3" name="Right Arrow 2"/>
          <p:cNvSpPr/>
          <p:nvPr/>
        </p:nvSpPr>
        <p:spPr>
          <a:xfrm>
            <a:off x="5181600" y="2895600"/>
            <a:ext cx="914400" cy="6096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6172200" y="2895600"/>
            <a:ext cx="2239866" cy="523220"/>
          </a:xfrm>
          <a:prstGeom prst="rect">
            <a:avLst/>
          </a:prstGeom>
          <a:noFill/>
        </p:spPr>
        <p:txBody>
          <a:bodyPr wrap="none" rtlCol="0">
            <a:spAutoFit/>
          </a:bodyPr>
          <a:lstStyle/>
          <a:p>
            <a:r>
              <a:rPr lang="en-US" sz="2800" dirty="0" err="1" smtClean="0"/>
              <a:t>Pyroelectrics</a:t>
            </a:r>
            <a:endParaRPr lang="en-US" sz="2800" dirty="0"/>
          </a:p>
        </p:txBody>
      </p:sp>
      <p:sp>
        <p:nvSpPr>
          <p:cNvPr id="5" name="TextBox 4"/>
          <p:cNvSpPr txBox="1"/>
          <p:nvPr/>
        </p:nvSpPr>
        <p:spPr>
          <a:xfrm>
            <a:off x="2209800" y="685800"/>
            <a:ext cx="2639527" cy="4508927"/>
          </a:xfrm>
          <a:prstGeom prst="rect">
            <a:avLst/>
          </a:prstGeom>
          <a:noFill/>
        </p:spPr>
        <p:txBody>
          <a:bodyPr wrap="none" rtlCol="0">
            <a:spAutoFit/>
          </a:bodyPr>
          <a:lstStyle/>
          <a:p>
            <a:r>
              <a:rPr lang="en-US" sz="28700" dirty="0" smtClean="0">
                <a:solidFill>
                  <a:srgbClr val="FF0000"/>
                </a:solidFill>
              </a:rPr>
              <a:t>X</a:t>
            </a:r>
            <a:endParaRPr lang="en-US" sz="28700" dirty="0">
              <a:solidFill>
                <a:srgbClr val="FF0000"/>
              </a:solidFill>
            </a:endParaRPr>
          </a:p>
        </p:txBody>
      </p:sp>
      <p:sp>
        <p:nvSpPr>
          <p:cNvPr id="6" name="TextBox 5"/>
          <p:cNvSpPr txBox="1"/>
          <p:nvPr/>
        </p:nvSpPr>
        <p:spPr>
          <a:xfrm>
            <a:off x="6248400" y="3429000"/>
            <a:ext cx="2019265" cy="369332"/>
          </a:xfrm>
          <a:prstGeom prst="rect">
            <a:avLst/>
          </a:prstGeom>
          <a:noFill/>
        </p:spPr>
        <p:txBody>
          <a:bodyPr wrap="none" rtlCol="0">
            <a:spAutoFit/>
          </a:bodyPr>
          <a:lstStyle/>
          <a:p>
            <a:r>
              <a:rPr lang="en-US" dirty="0" smtClean="0"/>
              <a:t>(10 Polar Groups)</a:t>
            </a:r>
            <a:endParaRPr lang="en-US" dirty="0"/>
          </a:p>
        </p:txBody>
      </p:sp>
      <p:pic>
        <p:nvPicPr>
          <p:cNvPr id="9" name="Picture 8"/>
          <p:cNvPicPr>
            <a:picLocks noChangeAspect="1"/>
          </p:cNvPicPr>
          <p:nvPr/>
        </p:nvPicPr>
        <p:blipFill>
          <a:blip r:embed="rId2"/>
          <a:stretch>
            <a:fillRect/>
          </a:stretch>
        </p:blipFill>
        <p:spPr>
          <a:xfrm>
            <a:off x="5410200" y="3962400"/>
            <a:ext cx="3276422" cy="2743200"/>
          </a:xfrm>
          <a:prstGeom prst="rect">
            <a:avLst/>
          </a:prstGeom>
        </p:spPr>
      </p:pic>
    </p:spTree>
    <p:extLst>
      <p:ext uri="{BB962C8B-B14F-4D97-AF65-F5344CB8AC3E}">
        <p14:creationId xmlns:p14="http://schemas.microsoft.com/office/powerpoint/2010/main" val="20069443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Pyroelectrics</a:t>
            </a:r>
            <a:endParaRPr lang="en-US" dirty="0"/>
          </a:p>
        </p:txBody>
      </p:sp>
      <p:sp>
        <p:nvSpPr>
          <p:cNvPr id="3" name="Content Placeholder 2"/>
          <p:cNvSpPr>
            <a:spLocks noGrp="1"/>
          </p:cNvSpPr>
          <p:nvPr>
            <p:ph idx="1"/>
          </p:nvPr>
        </p:nvSpPr>
        <p:spPr/>
        <p:txBody>
          <a:bodyPr/>
          <a:lstStyle/>
          <a:p>
            <a:r>
              <a:rPr lang="en-US" sz="2400" dirty="0" smtClean="0"/>
              <a:t>Polar Crystals</a:t>
            </a:r>
          </a:p>
          <a:p>
            <a:pPr lvl="1"/>
            <a:r>
              <a:rPr lang="en-US" sz="2400" dirty="0" smtClean="0"/>
              <a:t>These </a:t>
            </a:r>
            <a:r>
              <a:rPr lang="en-US" sz="2400" dirty="0"/>
              <a:t>crystals can be spontaneously polarized and polarization can be compensated through external or internal conductivity or twinning or domain formation.</a:t>
            </a:r>
            <a:endParaRPr lang="x-none" sz="2400" dirty="0"/>
          </a:p>
          <a:p>
            <a:endParaRPr lang="en-US" sz="2400" dirty="0" smtClean="0"/>
          </a:p>
          <a:p>
            <a:r>
              <a:rPr lang="en-US" sz="2400" dirty="0" smtClean="0"/>
              <a:t>Since </a:t>
            </a:r>
            <a:r>
              <a:rPr lang="en-US" sz="2400" dirty="0"/>
              <a:t>spontaneous polarization depends upon the temperature, a change is temperature leads to development of electric charge on faces of the crystal perpendicular to the polar axis. </a:t>
            </a:r>
          </a:p>
          <a:p>
            <a:pPr lvl="1"/>
            <a:r>
              <a:rPr lang="en-US" sz="2400" dirty="0" err="1"/>
              <a:t>Pyroelectric</a:t>
            </a:r>
            <a:r>
              <a:rPr lang="en-US" sz="2400" dirty="0"/>
              <a:t> effect. </a:t>
            </a:r>
          </a:p>
          <a:p>
            <a:pPr lvl="1"/>
            <a:r>
              <a:rPr lang="en-US" sz="2400" dirty="0"/>
              <a:t>All 10 classes of polar crystals are </a:t>
            </a:r>
            <a:r>
              <a:rPr lang="en-US" sz="2400" dirty="0" err="1"/>
              <a:t>pyroelectric</a:t>
            </a:r>
            <a:r>
              <a:rPr lang="en-US" sz="2400" dirty="0"/>
              <a:t>.</a:t>
            </a:r>
            <a:endParaRPr lang="x-none" sz="2400" dirty="0"/>
          </a:p>
          <a:p>
            <a:endParaRPr lang="en-US" sz="2400" dirty="0"/>
          </a:p>
        </p:txBody>
      </p:sp>
    </p:spTree>
    <p:extLst>
      <p:ext uri="{BB962C8B-B14F-4D97-AF65-F5344CB8AC3E}">
        <p14:creationId xmlns:p14="http://schemas.microsoft.com/office/powerpoint/2010/main" val="1886016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Ferroelectrics</a:t>
            </a:r>
            <a:endParaRPr lang="en-US" dirty="0"/>
          </a:p>
        </p:txBody>
      </p:sp>
      <p:sp>
        <p:nvSpPr>
          <p:cNvPr id="3" name="Content Placeholder 2"/>
          <p:cNvSpPr>
            <a:spLocks noGrp="1"/>
          </p:cNvSpPr>
          <p:nvPr>
            <p:ph idx="1"/>
          </p:nvPr>
        </p:nvSpPr>
        <p:spPr/>
        <p:txBody>
          <a:bodyPr/>
          <a:lstStyle/>
          <a:p>
            <a:r>
              <a:rPr lang="en-US" sz="2800" dirty="0" smtClean="0"/>
              <a:t>In </a:t>
            </a:r>
            <a:r>
              <a:rPr lang="en-US" sz="2800" dirty="0"/>
              <a:t>the some of these polar non-</a:t>
            </a:r>
            <a:r>
              <a:rPr lang="en-US" sz="2800" dirty="0" err="1"/>
              <a:t>centrosymmetric</a:t>
            </a:r>
            <a:r>
              <a:rPr lang="en-US" sz="2800" dirty="0"/>
              <a:t> crystals, the polarization along the polar axis can be reversed by reversing the polarity of electric field. </a:t>
            </a:r>
            <a:endParaRPr lang="en-US" sz="2800" dirty="0" smtClean="0"/>
          </a:p>
          <a:p>
            <a:pPr lvl="1"/>
            <a:r>
              <a:rPr lang="en-US" sz="2400" dirty="0" smtClean="0"/>
              <a:t>Ferroelectric materials</a:t>
            </a:r>
          </a:p>
          <a:p>
            <a:pPr lvl="1"/>
            <a:r>
              <a:rPr lang="en-US" sz="2400" dirty="0" smtClean="0"/>
              <a:t>Spontaneously polarizable with </a:t>
            </a:r>
            <a:r>
              <a:rPr lang="en-US" sz="2400" dirty="0"/>
              <a:t>reversible polarization</a:t>
            </a:r>
            <a:r>
              <a:rPr lang="en-US" sz="2400" dirty="0" smtClean="0"/>
              <a:t>.</a:t>
            </a:r>
            <a:endParaRPr lang="en-US" sz="2400" dirty="0"/>
          </a:p>
        </p:txBody>
      </p:sp>
      <p:pic>
        <p:nvPicPr>
          <p:cNvPr id="4" name="Picture 3"/>
          <p:cNvPicPr>
            <a:picLocks noChangeAspect="1"/>
          </p:cNvPicPr>
          <p:nvPr/>
        </p:nvPicPr>
        <p:blipFill>
          <a:blip r:embed="rId2"/>
          <a:stretch>
            <a:fillRect/>
          </a:stretch>
        </p:blipFill>
        <p:spPr>
          <a:xfrm>
            <a:off x="3657600" y="3433482"/>
            <a:ext cx="1832548" cy="3200400"/>
          </a:xfrm>
          <a:prstGeom prst="rect">
            <a:avLst/>
          </a:prstGeom>
        </p:spPr>
      </p:pic>
    </p:spTree>
    <p:extLst>
      <p:ext uri="{BB962C8B-B14F-4D97-AF65-F5344CB8AC3E}">
        <p14:creationId xmlns:p14="http://schemas.microsoft.com/office/powerpoint/2010/main" val="1421021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Picture 6"/>
          <p:cNvPicPr>
            <a:picLocks noChangeAspect="1"/>
          </p:cNvPicPr>
          <p:nvPr/>
        </p:nvPicPr>
        <p:blipFill rotWithShape="1">
          <a:blip r:embed="rId2"/>
          <a:srcRect r="58415" b="5080"/>
          <a:stretch/>
        </p:blipFill>
        <p:spPr>
          <a:xfrm>
            <a:off x="1981200" y="1219200"/>
            <a:ext cx="4767635" cy="4874177"/>
          </a:xfrm>
          <a:prstGeom prst="rect">
            <a:avLst/>
          </a:prstGeom>
        </p:spPr>
      </p:pic>
      <p:sp>
        <p:nvSpPr>
          <p:cNvPr id="8" name="TextBox 7"/>
          <p:cNvSpPr txBox="1"/>
          <p:nvPr/>
        </p:nvSpPr>
        <p:spPr>
          <a:xfrm>
            <a:off x="2819400" y="4724400"/>
            <a:ext cx="3135105" cy="369332"/>
          </a:xfrm>
          <a:prstGeom prst="rect">
            <a:avLst/>
          </a:prstGeom>
          <a:noFill/>
        </p:spPr>
        <p:txBody>
          <a:bodyPr wrap="none" rtlCol="0">
            <a:spAutoFit/>
          </a:bodyPr>
          <a:lstStyle/>
          <a:p>
            <a:r>
              <a:rPr lang="en-US" dirty="0" smtClean="0"/>
              <a:t>20 </a:t>
            </a:r>
            <a:r>
              <a:rPr lang="en-US" dirty="0" err="1" smtClean="0"/>
              <a:t>Noncentrosymmetric</a:t>
            </a:r>
            <a:r>
              <a:rPr lang="en-US" dirty="0" smtClean="0"/>
              <a:t> PGs</a:t>
            </a:r>
            <a:endParaRPr lang="en-US" dirty="0"/>
          </a:p>
        </p:txBody>
      </p:sp>
      <p:sp>
        <p:nvSpPr>
          <p:cNvPr id="9" name="TextBox 8"/>
          <p:cNvSpPr txBox="1"/>
          <p:nvPr/>
        </p:nvSpPr>
        <p:spPr>
          <a:xfrm>
            <a:off x="4038600" y="3962400"/>
            <a:ext cx="1531902" cy="369332"/>
          </a:xfrm>
          <a:prstGeom prst="rect">
            <a:avLst/>
          </a:prstGeom>
          <a:noFill/>
        </p:spPr>
        <p:txBody>
          <a:bodyPr wrap="none" rtlCol="0">
            <a:spAutoFit/>
          </a:bodyPr>
          <a:lstStyle/>
          <a:p>
            <a:r>
              <a:rPr lang="en-US" dirty="0" smtClean="0"/>
              <a:t>10 polar PGs</a:t>
            </a:r>
            <a:endParaRPr lang="en-US" dirty="0"/>
          </a:p>
        </p:txBody>
      </p:sp>
    </p:spTree>
    <p:extLst>
      <p:ext uri="{BB962C8B-B14F-4D97-AF65-F5344CB8AC3E}">
        <p14:creationId xmlns:p14="http://schemas.microsoft.com/office/powerpoint/2010/main" val="3097254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9"/>
          <p:cNvSpPr txBox="1">
            <a:spLocks noChangeArrowheads="1"/>
          </p:cNvSpPr>
          <p:nvPr/>
        </p:nvSpPr>
        <p:spPr bwMode="auto">
          <a:xfrm>
            <a:off x="152400" y="4953000"/>
            <a:ext cx="8761413"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ltLang="en-US" sz="1600" b="1">
                <a:solidFill>
                  <a:srgbClr val="3333FF"/>
                </a:solidFill>
                <a:ea typeface="Mangal" charset="0"/>
                <a:cs typeface="Mangal" charset="0"/>
              </a:rPr>
              <a:t>Piezoelectric Materials: </a:t>
            </a:r>
            <a:r>
              <a:rPr lang="en-US" altLang="en-US" sz="1600">
                <a:solidFill>
                  <a:srgbClr val="3333FF"/>
                </a:solidFill>
                <a:ea typeface="Mangal" charset="0"/>
                <a:cs typeface="Mangal" charset="0"/>
              </a:rPr>
              <a:t>Non Centro-symmetric structure is only requirement</a:t>
            </a:r>
          </a:p>
          <a:p>
            <a:pPr eaLnBrk="1" hangingPunct="1">
              <a:spcBef>
                <a:spcPct val="50000"/>
              </a:spcBef>
            </a:pPr>
            <a:r>
              <a:rPr lang="en-US" altLang="en-US" sz="1600" b="1">
                <a:solidFill>
                  <a:srgbClr val="3333FF"/>
                </a:solidFill>
                <a:ea typeface="Mangal" charset="0"/>
                <a:cs typeface="Mangal" charset="0"/>
              </a:rPr>
              <a:t>Applications:</a:t>
            </a:r>
            <a:r>
              <a:rPr lang="en-US" altLang="en-US" sz="1600">
                <a:solidFill>
                  <a:srgbClr val="3333FF"/>
                </a:solidFill>
                <a:ea typeface="Mangal" charset="0"/>
                <a:cs typeface="Mangal" charset="0"/>
              </a:rPr>
              <a:t> Transducers, Resonators etc.</a:t>
            </a:r>
          </a:p>
        </p:txBody>
      </p:sp>
      <p:grpSp>
        <p:nvGrpSpPr>
          <p:cNvPr id="22531" name="Group 11"/>
          <p:cNvGrpSpPr>
            <a:grpSpLocks/>
          </p:cNvGrpSpPr>
          <p:nvPr/>
        </p:nvGrpSpPr>
        <p:grpSpPr bwMode="auto">
          <a:xfrm>
            <a:off x="1447800" y="838200"/>
            <a:ext cx="2903538" cy="3649663"/>
            <a:chOff x="3936" y="391"/>
            <a:chExt cx="1981" cy="2299"/>
          </a:xfrm>
        </p:grpSpPr>
        <p:sp>
          <p:nvSpPr>
            <p:cNvPr id="22535" name="Rectangle 12"/>
            <p:cNvSpPr>
              <a:spLocks noChangeArrowheads="1"/>
            </p:cNvSpPr>
            <p:nvPr/>
          </p:nvSpPr>
          <p:spPr bwMode="auto">
            <a:xfrm>
              <a:off x="5025" y="890"/>
              <a:ext cx="817" cy="1179"/>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2536" name="Rectangle 13"/>
            <p:cNvSpPr>
              <a:spLocks noChangeArrowheads="1"/>
            </p:cNvSpPr>
            <p:nvPr/>
          </p:nvSpPr>
          <p:spPr bwMode="auto">
            <a:xfrm>
              <a:off x="4964" y="981"/>
              <a:ext cx="953" cy="998"/>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2537" name="Line 14"/>
            <p:cNvSpPr>
              <a:spLocks noChangeShapeType="1"/>
            </p:cNvSpPr>
            <p:nvPr/>
          </p:nvSpPr>
          <p:spPr bwMode="auto">
            <a:xfrm>
              <a:off x="5469" y="391"/>
              <a:ext cx="0" cy="49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538" name="Line 15"/>
            <p:cNvSpPr>
              <a:spLocks noChangeShapeType="1"/>
            </p:cNvSpPr>
            <p:nvPr/>
          </p:nvSpPr>
          <p:spPr bwMode="auto">
            <a:xfrm flipV="1">
              <a:off x="5469" y="2060"/>
              <a:ext cx="0" cy="40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539" name="Text Box 16"/>
            <p:cNvSpPr txBox="1">
              <a:spLocks noChangeArrowheads="1"/>
            </p:cNvSpPr>
            <p:nvPr/>
          </p:nvSpPr>
          <p:spPr bwMode="auto">
            <a:xfrm>
              <a:off x="5252" y="2478"/>
              <a:ext cx="63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ltLang="en-US" sz="1600">
                  <a:ea typeface="Mangal" charset="0"/>
                  <a:cs typeface="Mangal" charset="0"/>
                </a:rPr>
                <a:t>Stress</a:t>
              </a:r>
            </a:p>
          </p:txBody>
        </p:sp>
        <p:sp>
          <p:nvSpPr>
            <p:cNvPr id="22540" name="Text Box 17"/>
            <p:cNvSpPr txBox="1">
              <a:spLocks noChangeArrowheads="1"/>
            </p:cNvSpPr>
            <p:nvPr/>
          </p:nvSpPr>
          <p:spPr bwMode="auto">
            <a:xfrm>
              <a:off x="3936" y="1344"/>
              <a:ext cx="953"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ltLang="en-US" sz="1600">
                  <a:ea typeface="Mangal" charset="0"/>
                  <a:cs typeface="Mangal" charset="0"/>
                </a:rPr>
                <a:t>Charge development</a:t>
              </a:r>
            </a:p>
          </p:txBody>
        </p:sp>
        <p:sp>
          <p:nvSpPr>
            <p:cNvPr id="22541" name="Line 18"/>
            <p:cNvSpPr>
              <a:spLocks noChangeShapeType="1"/>
            </p:cNvSpPr>
            <p:nvPr/>
          </p:nvSpPr>
          <p:spPr bwMode="auto">
            <a:xfrm>
              <a:off x="4708" y="1434"/>
              <a:ext cx="226" cy="4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2534" name="Rectangle 19"/>
          <p:cNvSpPr>
            <a:spLocks noChangeArrowheads="1"/>
          </p:cNvSpPr>
          <p:nvPr/>
        </p:nvSpPr>
        <p:spPr bwMode="auto">
          <a:xfrm>
            <a:off x="1219200" y="0"/>
            <a:ext cx="678180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US" altLang="en-US" sz="3600">
                <a:solidFill>
                  <a:srgbClr val="A50021"/>
                </a:solidFill>
                <a:latin typeface="Arial Rounded MT Bold" charset="0"/>
                <a:ea typeface="Arial Unicode MS" charset="0"/>
              </a:rPr>
              <a:t>Piezoelectric Effect</a:t>
            </a:r>
          </a:p>
        </p:txBody>
      </p:sp>
      <p:graphicFrame>
        <p:nvGraphicFramePr>
          <p:cNvPr id="22544" name="Object 16"/>
          <p:cNvGraphicFramePr>
            <a:graphicFrameLocks noChangeAspect="1"/>
          </p:cNvGraphicFramePr>
          <p:nvPr/>
        </p:nvGraphicFramePr>
        <p:xfrm>
          <a:off x="5638800" y="2209800"/>
          <a:ext cx="3048000" cy="1139825"/>
        </p:xfrm>
        <a:graphic>
          <a:graphicData uri="http://schemas.openxmlformats.org/presentationml/2006/ole">
            <mc:AlternateContent xmlns:mc="http://schemas.openxmlformats.org/markup-compatibility/2006">
              <mc:Choice xmlns:v="urn:schemas-microsoft-com:vml" Requires="v">
                <p:oleObj spid="_x0000_s22566" name="Equation" r:id="rId4" imgW="1765080" imgH="660240" progId="Equation.DSMT4">
                  <p:embed/>
                </p:oleObj>
              </mc:Choice>
              <mc:Fallback>
                <p:oleObj name="Equation" r:id="rId4" imgW="1765080" imgH="660240" progId="Equation.DSMT4">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2209800"/>
                        <a:ext cx="3048000"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r>
              <a:rPr lang="en-US" altLang="en-US" sz="2800"/>
              <a:t>Piezoelectric effect</a:t>
            </a:r>
          </a:p>
        </p:txBody>
      </p:sp>
      <p:pic>
        <p:nvPicPr>
          <p:cNvPr id="23555" name="Picture 4" descr="piez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0050" y="1193800"/>
            <a:ext cx="6016625" cy="491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endParaRPr lang="en-US" altLang="en-US"/>
          </a:p>
        </p:txBody>
      </p:sp>
      <p:pic>
        <p:nvPicPr>
          <p:cNvPr id="68612" name="Picture 4"/>
          <p:cNvPicPr>
            <a:picLocks noChangeAspect="1" noChangeArrowheads="1"/>
          </p:cNvPicPr>
          <p:nvPr/>
        </p:nvPicPr>
        <p:blipFill>
          <a:blip r:embed="rId2">
            <a:extLst>
              <a:ext uri="{28A0092B-C50C-407E-A947-70E740481C1C}">
                <a14:useLocalDpi xmlns:a14="http://schemas.microsoft.com/office/drawing/2010/main" val="0"/>
              </a:ext>
            </a:extLst>
          </a:blip>
          <a:srcRect l="16634" t="42421" r="44971" b="29013"/>
          <a:stretch>
            <a:fillRect/>
          </a:stretch>
        </p:blipFill>
        <p:spPr bwMode="auto">
          <a:xfrm>
            <a:off x="152400" y="152400"/>
            <a:ext cx="4572000" cy="272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8613" name="Picture 5"/>
          <p:cNvPicPr>
            <a:picLocks noChangeAspect="1" noChangeArrowheads="1"/>
          </p:cNvPicPr>
          <p:nvPr/>
        </p:nvPicPr>
        <p:blipFill>
          <a:blip r:embed="rId3">
            <a:extLst>
              <a:ext uri="{28A0092B-C50C-407E-A947-70E740481C1C}">
                <a14:useLocalDpi xmlns:a14="http://schemas.microsoft.com/office/drawing/2010/main" val="0"/>
              </a:ext>
            </a:extLst>
          </a:blip>
          <a:srcRect l="16748" t="42543" r="44971" b="28606"/>
          <a:stretch>
            <a:fillRect/>
          </a:stretch>
        </p:blipFill>
        <p:spPr bwMode="auto">
          <a:xfrm>
            <a:off x="4800600" y="152400"/>
            <a:ext cx="4343400"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8614" name="Picture 6"/>
          <p:cNvPicPr>
            <a:picLocks noChangeAspect="1" noChangeArrowheads="1"/>
          </p:cNvPicPr>
          <p:nvPr/>
        </p:nvPicPr>
        <p:blipFill>
          <a:blip r:embed="rId4">
            <a:extLst>
              <a:ext uri="{28A0092B-C50C-407E-A947-70E740481C1C}">
                <a14:useLocalDpi xmlns:a14="http://schemas.microsoft.com/office/drawing/2010/main" val="0"/>
              </a:ext>
            </a:extLst>
          </a:blip>
          <a:srcRect l="16748" t="42421" r="47331" b="30702"/>
          <a:stretch>
            <a:fillRect/>
          </a:stretch>
        </p:blipFill>
        <p:spPr bwMode="auto">
          <a:xfrm>
            <a:off x="152400" y="3130550"/>
            <a:ext cx="4572000" cy="273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8615" name="Picture 7"/>
          <p:cNvPicPr>
            <a:picLocks noChangeAspect="1" noChangeArrowheads="1"/>
          </p:cNvPicPr>
          <p:nvPr/>
        </p:nvPicPr>
        <p:blipFill>
          <a:blip r:embed="rId5">
            <a:extLst>
              <a:ext uri="{28A0092B-C50C-407E-A947-70E740481C1C}">
                <a14:useLocalDpi xmlns:a14="http://schemas.microsoft.com/office/drawing/2010/main" val="0"/>
              </a:ext>
            </a:extLst>
          </a:blip>
          <a:srcRect l="16960" t="43661" r="47217" b="29156"/>
          <a:stretch>
            <a:fillRect/>
          </a:stretch>
        </p:blipFill>
        <p:spPr bwMode="auto">
          <a:xfrm>
            <a:off x="4724400" y="3108325"/>
            <a:ext cx="4419600" cy="268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86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86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86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a:t>
            </a:r>
            <a:endParaRPr lang="en-US" dirty="0"/>
          </a:p>
        </p:txBody>
      </p:sp>
      <p:pic>
        <p:nvPicPr>
          <p:cNvPr id="1026" name="Picture 2" descr="https://upload.wikimedia.org/wikipedia/commons/thumb/a/a8/Slip-stick_actuator_operation.svg/300px-Slip-stick_actuator_operation.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9300" y="793375"/>
            <a:ext cx="2857500" cy="30956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858000" y="3920376"/>
            <a:ext cx="1159292" cy="369332"/>
          </a:xfrm>
          <a:prstGeom prst="rect">
            <a:avLst/>
          </a:prstGeom>
          <a:noFill/>
        </p:spPr>
        <p:txBody>
          <a:bodyPr wrap="none" rtlCol="0">
            <a:spAutoFit/>
          </a:bodyPr>
          <a:lstStyle/>
          <a:p>
            <a:r>
              <a:rPr lang="en-US" smtClean="0"/>
              <a:t>Actuators</a:t>
            </a:r>
            <a:endParaRPr lang="en-US"/>
          </a:p>
        </p:txBody>
      </p:sp>
      <p:sp>
        <p:nvSpPr>
          <p:cNvPr id="7" name="TextBox 6"/>
          <p:cNvSpPr txBox="1"/>
          <p:nvPr/>
        </p:nvSpPr>
        <p:spPr>
          <a:xfrm>
            <a:off x="381001" y="1066800"/>
            <a:ext cx="5374450" cy="4524315"/>
          </a:xfrm>
          <a:prstGeom prst="rect">
            <a:avLst/>
          </a:prstGeom>
          <a:noFill/>
        </p:spPr>
        <p:txBody>
          <a:bodyPr wrap="square" rtlCol="0">
            <a:spAutoFit/>
          </a:bodyPr>
          <a:lstStyle/>
          <a:p>
            <a:pPr marL="285750" indent="-285750">
              <a:buFont typeface="Arial" charset="0"/>
              <a:buChar char="•"/>
            </a:pPr>
            <a:r>
              <a:rPr lang="en-US" dirty="0"/>
              <a:t>Atomic force microscopes and scanning tunneling microscopes </a:t>
            </a:r>
            <a:endParaRPr lang="en-US" dirty="0" smtClean="0"/>
          </a:p>
          <a:p>
            <a:pPr marL="285750" indent="-285750">
              <a:buFont typeface="Arial" charset="0"/>
              <a:buChar char="•"/>
            </a:pPr>
            <a:endParaRPr lang="en-US" dirty="0" smtClean="0"/>
          </a:p>
          <a:p>
            <a:pPr marL="285750" indent="-285750">
              <a:buFont typeface="Arial" charset="0"/>
              <a:buChar char="•"/>
            </a:pPr>
            <a:r>
              <a:rPr lang="en-US" dirty="0" smtClean="0"/>
              <a:t>Inkjet printers</a:t>
            </a:r>
          </a:p>
          <a:p>
            <a:pPr marL="285750" indent="-285750">
              <a:buFont typeface="Arial" charset="0"/>
              <a:buChar char="•"/>
            </a:pPr>
            <a:endParaRPr lang="en-US" dirty="0" smtClean="0"/>
          </a:p>
          <a:p>
            <a:pPr marL="285750" indent="-285750">
              <a:buFont typeface="Arial" charset="0"/>
              <a:buChar char="•"/>
            </a:pPr>
            <a:r>
              <a:rPr lang="en-US" dirty="0" smtClean="0"/>
              <a:t>Diesel engines</a:t>
            </a:r>
          </a:p>
          <a:p>
            <a:pPr marL="285750" indent="-285750">
              <a:buFont typeface="Arial" charset="0"/>
              <a:buChar char="•"/>
            </a:pPr>
            <a:endParaRPr lang="en-US" dirty="0" smtClean="0"/>
          </a:p>
          <a:p>
            <a:pPr marL="285750" indent="-285750">
              <a:buFont typeface="Arial" charset="0"/>
              <a:buChar char="•"/>
            </a:pPr>
            <a:r>
              <a:rPr lang="en-US" dirty="0" smtClean="0"/>
              <a:t>X-ray shutters</a:t>
            </a:r>
          </a:p>
          <a:p>
            <a:pPr marL="285750" indent="-285750">
              <a:buFont typeface="Arial" charset="0"/>
              <a:buChar char="•"/>
            </a:pPr>
            <a:endParaRPr lang="en-US" dirty="0" smtClean="0"/>
          </a:p>
          <a:p>
            <a:pPr marL="285750" indent="-285750">
              <a:buFont typeface="Arial" charset="0"/>
              <a:buChar char="•"/>
            </a:pPr>
            <a:r>
              <a:rPr lang="en-US" dirty="0" smtClean="0"/>
              <a:t>XY </a:t>
            </a:r>
            <a:r>
              <a:rPr lang="en-US" dirty="0"/>
              <a:t>stages for micro scanning used in infrared cameras</a:t>
            </a:r>
            <a:r>
              <a:rPr lang="en-US" dirty="0" smtClean="0"/>
              <a:t>.</a:t>
            </a:r>
          </a:p>
          <a:p>
            <a:pPr marL="285750" indent="-285750">
              <a:buFont typeface="Arial" charset="0"/>
              <a:buChar char="•"/>
            </a:pPr>
            <a:endParaRPr lang="en-US" dirty="0" smtClean="0"/>
          </a:p>
          <a:p>
            <a:pPr marL="285750" indent="-285750">
              <a:buFont typeface="Arial" charset="0"/>
              <a:buChar char="•"/>
            </a:pPr>
            <a:r>
              <a:rPr lang="en-US" dirty="0" smtClean="0"/>
              <a:t>Motion of a patient </a:t>
            </a:r>
            <a:r>
              <a:rPr lang="en-US" dirty="0"/>
              <a:t>precisely inside active CT and MRI </a:t>
            </a:r>
            <a:r>
              <a:rPr lang="en-US" dirty="0" smtClean="0"/>
              <a:t>scanners</a:t>
            </a:r>
          </a:p>
          <a:p>
            <a:pPr marL="285750" indent="-285750">
              <a:buFont typeface="Arial" charset="0"/>
              <a:buChar char="•"/>
            </a:pPr>
            <a:endParaRPr lang="en-US" dirty="0" smtClean="0"/>
          </a:p>
          <a:p>
            <a:pPr marL="285750" indent="-285750">
              <a:buFont typeface="Arial" charset="0"/>
              <a:buChar char="•"/>
            </a:pPr>
            <a:r>
              <a:rPr lang="en-US" dirty="0" smtClean="0"/>
              <a:t>Ultrasound imaging</a:t>
            </a:r>
            <a:endParaRPr lang="en-US" dirty="0"/>
          </a:p>
        </p:txBody>
      </p:sp>
      <p:pic>
        <p:nvPicPr>
          <p:cNvPr id="1028" name="Picture 4" descr="https://upload.wikimedia.org/wikipedia/commons/d/d3/2007-07-24_Piezoelectric_buzz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4646" y="4466174"/>
            <a:ext cx="2286000" cy="171371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986240" y="6329779"/>
            <a:ext cx="902811" cy="369332"/>
          </a:xfrm>
          <a:prstGeom prst="rect">
            <a:avLst/>
          </a:prstGeom>
          <a:noFill/>
        </p:spPr>
        <p:txBody>
          <a:bodyPr wrap="none" rtlCol="0">
            <a:spAutoFit/>
          </a:bodyPr>
          <a:lstStyle/>
          <a:p>
            <a:r>
              <a:rPr lang="en-US" smtClean="0"/>
              <a:t>Buzzer</a:t>
            </a:r>
            <a:endParaRPr lang="en-US"/>
          </a:p>
        </p:txBody>
      </p:sp>
    </p:spTree>
    <p:extLst>
      <p:ext uri="{BB962C8B-B14F-4D97-AF65-F5344CB8AC3E}">
        <p14:creationId xmlns:p14="http://schemas.microsoft.com/office/powerpoint/2010/main" val="12919900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sz="2800"/>
              <a:t>Piezoelectric effect</a:t>
            </a:r>
          </a:p>
        </p:txBody>
      </p:sp>
      <p:sp>
        <p:nvSpPr>
          <p:cNvPr id="24579" name="Rectangle 4"/>
          <p:cNvSpPr>
            <a:spLocks noChangeAspect="1" noChangeArrowheads="1"/>
          </p:cNvSpPr>
          <p:nvPr/>
        </p:nvSpPr>
        <p:spPr bwMode="auto">
          <a:xfrm>
            <a:off x="6172200" y="1504950"/>
            <a:ext cx="2590800" cy="2035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4580" name="Text Box 5"/>
          <p:cNvSpPr txBox="1">
            <a:spLocks noChangeArrowheads="1"/>
          </p:cNvSpPr>
          <p:nvPr/>
        </p:nvSpPr>
        <p:spPr bwMode="auto">
          <a:xfrm>
            <a:off x="914400" y="1809750"/>
            <a:ext cx="18811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2000">
                <a:latin typeface="Times New Roman" charset="0"/>
              </a:rPr>
              <a:t>Unit Cell at Rest</a:t>
            </a:r>
            <a:endParaRPr lang="en-US" altLang="en-US" sz="2400">
              <a:latin typeface="Times New Roman" charset="0"/>
            </a:endParaRPr>
          </a:p>
        </p:txBody>
      </p:sp>
      <p:grpSp>
        <p:nvGrpSpPr>
          <p:cNvPr id="24581" name="Group 6"/>
          <p:cNvGrpSpPr>
            <a:grpSpLocks/>
          </p:cNvGrpSpPr>
          <p:nvPr/>
        </p:nvGrpSpPr>
        <p:grpSpPr bwMode="auto">
          <a:xfrm>
            <a:off x="6096000" y="1504950"/>
            <a:ext cx="2667000" cy="1828800"/>
            <a:chOff x="3072" y="720"/>
            <a:chExt cx="1680" cy="1152"/>
          </a:xfrm>
        </p:grpSpPr>
        <p:sp>
          <p:nvSpPr>
            <p:cNvPr id="24615" name="Oval 7"/>
            <p:cNvSpPr>
              <a:spLocks noChangeArrowheads="1"/>
            </p:cNvSpPr>
            <p:nvPr/>
          </p:nvSpPr>
          <p:spPr bwMode="auto">
            <a:xfrm>
              <a:off x="3897" y="754"/>
              <a:ext cx="133" cy="137"/>
            </a:xfrm>
            <a:prstGeom prst="ellipse">
              <a:avLst/>
            </a:prstGeom>
            <a:solidFill>
              <a:srgbClr val="CCCCFF"/>
            </a:solidFill>
            <a:ln w="7938">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4616" name="Rectangle 8"/>
            <p:cNvSpPr>
              <a:spLocks noChangeArrowheads="1"/>
            </p:cNvSpPr>
            <p:nvPr/>
          </p:nvSpPr>
          <p:spPr bwMode="auto">
            <a:xfrm>
              <a:off x="3948" y="765"/>
              <a:ext cx="35"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300">
                  <a:solidFill>
                    <a:srgbClr val="000000"/>
                  </a:solidFill>
                  <a:latin typeface="Times New Roman" charset="0"/>
                </a:rPr>
                <a:t>-</a:t>
              </a:r>
              <a:endParaRPr lang="en-US" altLang="en-US" sz="2400">
                <a:latin typeface="Times New Roman" charset="0"/>
              </a:endParaRPr>
            </a:p>
          </p:txBody>
        </p:sp>
        <p:sp>
          <p:nvSpPr>
            <p:cNvPr id="24617" name="Oval 9"/>
            <p:cNvSpPr>
              <a:spLocks noChangeArrowheads="1"/>
            </p:cNvSpPr>
            <p:nvPr/>
          </p:nvSpPr>
          <p:spPr bwMode="auto">
            <a:xfrm>
              <a:off x="3897" y="1569"/>
              <a:ext cx="133" cy="131"/>
            </a:xfrm>
            <a:prstGeom prst="ellipse">
              <a:avLst/>
            </a:prstGeom>
            <a:solidFill>
              <a:srgbClr val="00CC99"/>
            </a:solidFill>
            <a:ln w="7938">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4618" name="Rectangle 10"/>
            <p:cNvSpPr>
              <a:spLocks noChangeArrowheads="1"/>
            </p:cNvSpPr>
            <p:nvPr/>
          </p:nvSpPr>
          <p:spPr bwMode="auto">
            <a:xfrm>
              <a:off x="3936" y="1574"/>
              <a:ext cx="59"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300">
                  <a:solidFill>
                    <a:srgbClr val="000000"/>
                  </a:solidFill>
                  <a:latin typeface="Times New Roman" charset="0"/>
                </a:rPr>
                <a:t>+</a:t>
              </a:r>
              <a:endParaRPr lang="en-US" altLang="en-US" sz="2400">
                <a:latin typeface="Times New Roman" charset="0"/>
              </a:endParaRPr>
            </a:p>
          </p:txBody>
        </p:sp>
        <p:sp>
          <p:nvSpPr>
            <p:cNvPr id="24619" name="Oval 11"/>
            <p:cNvSpPr>
              <a:spLocks noChangeArrowheads="1"/>
            </p:cNvSpPr>
            <p:nvPr/>
          </p:nvSpPr>
          <p:spPr bwMode="auto">
            <a:xfrm>
              <a:off x="4080" y="816"/>
              <a:ext cx="132" cy="131"/>
            </a:xfrm>
            <a:prstGeom prst="ellipse">
              <a:avLst/>
            </a:prstGeom>
            <a:solidFill>
              <a:srgbClr val="00CC99"/>
            </a:solidFill>
            <a:ln w="7938">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4620" name="Rectangle 12"/>
            <p:cNvSpPr>
              <a:spLocks noChangeArrowheads="1"/>
            </p:cNvSpPr>
            <p:nvPr/>
          </p:nvSpPr>
          <p:spPr bwMode="auto">
            <a:xfrm>
              <a:off x="4128" y="816"/>
              <a:ext cx="59"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300">
                  <a:solidFill>
                    <a:srgbClr val="000000"/>
                  </a:solidFill>
                  <a:latin typeface="Times New Roman" charset="0"/>
                </a:rPr>
                <a:t>+</a:t>
              </a:r>
              <a:endParaRPr lang="en-US" altLang="en-US" sz="2400">
                <a:latin typeface="Times New Roman" charset="0"/>
              </a:endParaRPr>
            </a:p>
          </p:txBody>
        </p:sp>
        <p:sp>
          <p:nvSpPr>
            <p:cNvPr id="24621" name="Oval 13"/>
            <p:cNvSpPr>
              <a:spLocks noChangeArrowheads="1"/>
            </p:cNvSpPr>
            <p:nvPr/>
          </p:nvSpPr>
          <p:spPr bwMode="auto">
            <a:xfrm>
              <a:off x="4080" y="1536"/>
              <a:ext cx="132" cy="136"/>
            </a:xfrm>
            <a:prstGeom prst="ellipse">
              <a:avLst/>
            </a:prstGeom>
            <a:solidFill>
              <a:srgbClr val="CCCCFF"/>
            </a:solidFill>
            <a:ln w="7938">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4622" name="Rectangle 14"/>
            <p:cNvSpPr>
              <a:spLocks noChangeArrowheads="1"/>
            </p:cNvSpPr>
            <p:nvPr/>
          </p:nvSpPr>
          <p:spPr bwMode="auto">
            <a:xfrm flipH="1">
              <a:off x="4128" y="1536"/>
              <a:ext cx="80"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300">
                  <a:solidFill>
                    <a:srgbClr val="000000"/>
                  </a:solidFill>
                  <a:latin typeface="Times New Roman" charset="0"/>
                </a:rPr>
                <a:t>-</a:t>
              </a:r>
              <a:endParaRPr lang="en-US" altLang="en-US" sz="2400">
                <a:latin typeface="Times New Roman" charset="0"/>
              </a:endParaRPr>
            </a:p>
          </p:txBody>
        </p:sp>
        <p:sp>
          <p:nvSpPr>
            <p:cNvPr id="24623" name="Oval 15"/>
            <p:cNvSpPr>
              <a:spLocks noChangeArrowheads="1"/>
            </p:cNvSpPr>
            <p:nvPr/>
          </p:nvSpPr>
          <p:spPr bwMode="auto">
            <a:xfrm>
              <a:off x="3696" y="816"/>
              <a:ext cx="149" cy="136"/>
            </a:xfrm>
            <a:prstGeom prst="ellipse">
              <a:avLst/>
            </a:prstGeom>
            <a:solidFill>
              <a:srgbClr val="00CC99"/>
            </a:solidFill>
            <a:ln w="7938">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4624" name="Rectangle 16"/>
            <p:cNvSpPr>
              <a:spLocks noChangeArrowheads="1"/>
            </p:cNvSpPr>
            <p:nvPr/>
          </p:nvSpPr>
          <p:spPr bwMode="auto">
            <a:xfrm>
              <a:off x="3744" y="816"/>
              <a:ext cx="6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300">
                  <a:solidFill>
                    <a:srgbClr val="000000"/>
                  </a:solidFill>
                  <a:latin typeface="Times New Roman" charset="0"/>
                </a:rPr>
                <a:t>+</a:t>
              </a:r>
              <a:endParaRPr lang="en-US" altLang="en-US" sz="2400">
                <a:latin typeface="Times New Roman" charset="0"/>
              </a:endParaRPr>
            </a:p>
          </p:txBody>
        </p:sp>
        <p:sp>
          <p:nvSpPr>
            <p:cNvPr id="24625" name="Oval 17"/>
            <p:cNvSpPr>
              <a:spLocks noChangeArrowheads="1"/>
            </p:cNvSpPr>
            <p:nvPr/>
          </p:nvSpPr>
          <p:spPr bwMode="auto">
            <a:xfrm>
              <a:off x="3696" y="1536"/>
              <a:ext cx="132" cy="136"/>
            </a:xfrm>
            <a:prstGeom prst="ellipse">
              <a:avLst/>
            </a:prstGeom>
            <a:solidFill>
              <a:srgbClr val="CCCCFF"/>
            </a:solidFill>
            <a:ln w="7938">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4626" name="Rectangle 18"/>
            <p:cNvSpPr>
              <a:spLocks noChangeArrowheads="1"/>
            </p:cNvSpPr>
            <p:nvPr/>
          </p:nvSpPr>
          <p:spPr bwMode="auto">
            <a:xfrm>
              <a:off x="3744" y="1536"/>
              <a:ext cx="35"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300">
                  <a:solidFill>
                    <a:srgbClr val="000000"/>
                  </a:solidFill>
                  <a:latin typeface="Times New Roman" charset="0"/>
                </a:rPr>
                <a:t>-</a:t>
              </a:r>
              <a:endParaRPr lang="en-US" altLang="en-US" sz="2400">
                <a:latin typeface="Times New Roman" charset="0"/>
              </a:endParaRPr>
            </a:p>
          </p:txBody>
        </p:sp>
        <p:sp>
          <p:nvSpPr>
            <p:cNvPr id="24627" name="Line 19"/>
            <p:cNvSpPr>
              <a:spLocks noChangeShapeType="1"/>
            </p:cNvSpPr>
            <p:nvPr/>
          </p:nvSpPr>
          <p:spPr bwMode="auto">
            <a:xfrm>
              <a:off x="3976" y="884"/>
              <a:ext cx="1" cy="723"/>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28" name="Line 20"/>
            <p:cNvSpPr>
              <a:spLocks noChangeAspect="1" noChangeShapeType="1"/>
            </p:cNvSpPr>
            <p:nvPr/>
          </p:nvSpPr>
          <p:spPr bwMode="auto">
            <a:xfrm flipV="1">
              <a:off x="3792" y="912"/>
              <a:ext cx="336" cy="624"/>
            </a:xfrm>
            <a:prstGeom prst="line">
              <a:avLst/>
            </a:prstGeom>
            <a:noFill/>
            <a:ln w="8001">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29" name="Line 21"/>
            <p:cNvSpPr>
              <a:spLocks noChangeShapeType="1"/>
            </p:cNvSpPr>
            <p:nvPr/>
          </p:nvSpPr>
          <p:spPr bwMode="auto">
            <a:xfrm>
              <a:off x="3840" y="960"/>
              <a:ext cx="288" cy="576"/>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30" name="Line 22"/>
            <p:cNvSpPr>
              <a:spLocks noChangeShapeType="1"/>
            </p:cNvSpPr>
            <p:nvPr/>
          </p:nvSpPr>
          <p:spPr bwMode="auto">
            <a:xfrm>
              <a:off x="3696" y="720"/>
              <a:ext cx="0" cy="11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631" name="Line 23"/>
            <p:cNvSpPr>
              <a:spLocks noChangeShapeType="1"/>
            </p:cNvSpPr>
            <p:nvPr/>
          </p:nvSpPr>
          <p:spPr bwMode="auto">
            <a:xfrm>
              <a:off x="4224" y="720"/>
              <a:ext cx="0" cy="11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632" name="Line 24"/>
            <p:cNvSpPr>
              <a:spLocks noChangeShapeType="1"/>
            </p:cNvSpPr>
            <p:nvPr/>
          </p:nvSpPr>
          <p:spPr bwMode="auto">
            <a:xfrm>
              <a:off x="3072" y="1248"/>
              <a:ext cx="62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33" name="Line 25"/>
            <p:cNvSpPr>
              <a:spLocks noChangeShapeType="1"/>
            </p:cNvSpPr>
            <p:nvPr/>
          </p:nvSpPr>
          <p:spPr bwMode="auto">
            <a:xfrm flipH="1">
              <a:off x="4224" y="1248"/>
              <a:ext cx="52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24582" name="Text Box 26"/>
          <p:cNvSpPr txBox="1">
            <a:spLocks noChangeArrowheads="1"/>
          </p:cNvSpPr>
          <p:nvPr/>
        </p:nvSpPr>
        <p:spPr bwMode="auto">
          <a:xfrm>
            <a:off x="1066800" y="4248150"/>
            <a:ext cx="18049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2000">
                <a:latin typeface="Times New Roman" charset="0"/>
              </a:rPr>
              <a:t>Neutral Charge </a:t>
            </a:r>
            <a:endParaRPr lang="en-US" altLang="en-US" sz="2400">
              <a:latin typeface="Times New Roman" charset="0"/>
            </a:endParaRPr>
          </a:p>
        </p:txBody>
      </p:sp>
      <p:sp>
        <p:nvSpPr>
          <p:cNvPr id="24583" name="Text Box 27"/>
          <p:cNvSpPr txBox="1">
            <a:spLocks noChangeArrowheads="1"/>
          </p:cNvSpPr>
          <p:nvPr/>
        </p:nvSpPr>
        <p:spPr bwMode="auto">
          <a:xfrm>
            <a:off x="3505200" y="1352550"/>
            <a:ext cx="31178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a:latin typeface="Times New Roman" charset="0"/>
              </a:rPr>
              <a:t>Unit Cell Under Mechanical </a:t>
            </a:r>
          </a:p>
          <a:p>
            <a:r>
              <a:rPr lang="en-US" altLang="en-US">
                <a:latin typeface="Times New Roman" charset="0"/>
              </a:rPr>
              <a:t>Compression (“pushing” force):</a:t>
            </a:r>
          </a:p>
          <a:p>
            <a:r>
              <a:rPr lang="en-US" altLang="en-US">
                <a:latin typeface="Times New Roman" charset="0"/>
              </a:rPr>
              <a:t>Electrical polarity as shown   </a:t>
            </a:r>
          </a:p>
        </p:txBody>
      </p:sp>
      <p:grpSp>
        <p:nvGrpSpPr>
          <p:cNvPr id="24584" name="Group 28"/>
          <p:cNvGrpSpPr>
            <a:grpSpLocks/>
          </p:cNvGrpSpPr>
          <p:nvPr/>
        </p:nvGrpSpPr>
        <p:grpSpPr bwMode="auto">
          <a:xfrm>
            <a:off x="5943600" y="4076700"/>
            <a:ext cx="2895600" cy="1401763"/>
            <a:chOff x="2944" y="2584"/>
            <a:chExt cx="1824" cy="883"/>
          </a:xfrm>
        </p:grpSpPr>
        <p:sp>
          <p:nvSpPr>
            <p:cNvPr id="24595" name="Oval 29"/>
            <p:cNvSpPr>
              <a:spLocks noChangeArrowheads="1"/>
            </p:cNvSpPr>
            <p:nvPr/>
          </p:nvSpPr>
          <p:spPr bwMode="auto">
            <a:xfrm>
              <a:off x="3827" y="2584"/>
              <a:ext cx="115" cy="117"/>
            </a:xfrm>
            <a:prstGeom prst="ellipse">
              <a:avLst/>
            </a:prstGeom>
            <a:solidFill>
              <a:srgbClr val="CCCCFF"/>
            </a:solidFill>
            <a:ln w="7938">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4596" name="Rectangle 30"/>
            <p:cNvSpPr>
              <a:spLocks noChangeArrowheads="1"/>
            </p:cNvSpPr>
            <p:nvPr/>
          </p:nvSpPr>
          <p:spPr bwMode="auto">
            <a:xfrm>
              <a:off x="3856" y="2594"/>
              <a:ext cx="32"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200">
                  <a:solidFill>
                    <a:srgbClr val="000000"/>
                  </a:solidFill>
                  <a:latin typeface="Times New Roman" charset="0"/>
                </a:rPr>
                <a:t>-</a:t>
              </a:r>
              <a:endParaRPr lang="en-US" altLang="en-US" sz="2400">
                <a:latin typeface="Times New Roman" charset="0"/>
              </a:endParaRPr>
            </a:p>
          </p:txBody>
        </p:sp>
        <p:sp>
          <p:nvSpPr>
            <p:cNvPr id="24597" name="Oval 31"/>
            <p:cNvSpPr>
              <a:spLocks noChangeArrowheads="1"/>
            </p:cNvSpPr>
            <p:nvPr/>
          </p:nvSpPr>
          <p:spPr bwMode="auto">
            <a:xfrm>
              <a:off x="3827" y="3342"/>
              <a:ext cx="115" cy="122"/>
            </a:xfrm>
            <a:prstGeom prst="ellipse">
              <a:avLst/>
            </a:prstGeom>
            <a:solidFill>
              <a:srgbClr val="00CC99"/>
            </a:solidFill>
            <a:ln w="7938">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4598" name="Rectangle 32"/>
            <p:cNvSpPr>
              <a:spLocks noChangeArrowheads="1"/>
            </p:cNvSpPr>
            <p:nvPr/>
          </p:nvSpPr>
          <p:spPr bwMode="auto">
            <a:xfrm>
              <a:off x="3862" y="3352"/>
              <a:ext cx="5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200">
                  <a:solidFill>
                    <a:srgbClr val="000000"/>
                  </a:solidFill>
                  <a:latin typeface="Times New Roman" charset="0"/>
                </a:rPr>
                <a:t>+</a:t>
              </a:r>
              <a:endParaRPr lang="en-US" altLang="en-US" sz="2400">
                <a:latin typeface="Times New Roman" charset="0"/>
              </a:endParaRPr>
            </a:p>
          </p:txBody>
        </p:sp>
        <p:sp>
          <p:nvSpPr>
            <p:cNvPr id="24599" name="Oval 33"/>
            <p:cNvSpPr>
              <a:spLocks noChangeArrowheads="1"/>
            </p:cNvSpPr>
            <p:nvPr/>
          </p:nvSpPr>
          <p:spPr bwMode="auto">
            <a:xfrm>
              <a:off x="4176" y="2928"/>
              <a:ext cx="119" cy="121"/>
            </a:xfrm>
            <a:prstGeom prst="ellipse">
              <a:avLst/>
            </a:prstGeom>
            <a:solidFill>
              <a:srgbClr val="00CC99"/>
            </a:solidFill>
            <a:ln w="7938">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4600" name="Rectangle 34"/>
            <p:cNvSpPr>
              <a:spLocks noChangeArrowheads="1"/>
            </p:cNvSpPr>
            <p:nvPr/>
          </p:nvSpPr>
          <p:spPr bwMode="auto">
            <a:xfrm>
              <a:off x="4224" y="2928"/>
              <a:ext cx="5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200">
                  <a:solidFill>
                    <a:srgbClr val="000000"/>
                  </a:solidFill>
                  <a:latin typeface="Times New Roman" charset="0"/>
                </a:rPr>
                <a:t>+</a:t>
              </a:r>
              <a:endParaRPr lang="en-US" altLang="en-US" sz="2400">
                <a:latin typeface="Times New Roman" charset="0"/>
              </a:endParaRPr>
            </a:p>
          </p:txBody>
        </p:sp>
        <p:sp>
          <p:nvSpPr>
            <p:cNvPr id="24601" name="Oval 35"/>
            <p:cNvSpPr>
              <a:spLocks noChangeArrowheads="1"/>
            </p:cNvSpPr>
            <p:nvPr/>
          </p:nvSpPr>
          <p:spPr bwMode="auto">
            <a:xfrm>
              <a:off x="4176" y="3072"/>
              <a:ext cx="119" cy="116"/>
            </a:xfrm>
            <a:prstGeom prst="ellipse">
              <a:avLst/>
            </a:prstGeom>
            <a:solidFill>
              <a:srgbClr val="CCCCFF"/>
            </a:solidFill>
            <a:ln w="7938">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4602" name="Rectangle 36"/>
            <p:cNvSpPr>
              <a:spLocks noChangeArrowheads="1"/>
            </p:cNvSpPr>
            <p:nvPr/>
          </p:nvSpPr>
          <p:spPr bwMode="auto">
            <a:xfrm>
              <a:off x="4224" y="3072"/>
              <a:ext cx="32"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200">
                  <a:solidFill>
                    <a:srgbClr val="000000"/>
                  </a:solidFill>
                  <a:latin typeface="Times New Roman" charset="0"/>
                </a:rPr>
                <a:t>-</a:t>
              </a:r>
              <a:endParaRPr lang="en-US" altLang="en-US" sz="2400">
                <a:latin typeface="Times New Roman" charset="0"/>
              </a:endParaRPr>
            </a:p>
          </p:txBody>
        </p:sp>
        <p:sp>
          <p:nvSpPr>
            <p:cNvPr id="24603" name="Rectangle 37"/>
            <p:cNvSpPr>
              <a:spLocks noChangeArrowheads="1"/>
            </p:cNvSpPr>
            <p:nvPr/>
          </p:nvSpPr>
          <p:spPr bwMode="auto">
            <a:xfrm>
              <a:off x="3552" y="2928"/>
              <a:ext cx="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200">
                  <a:solidFill>
                    <a:srgbClr val="000000"/>
                  </a:solidFill>
                  <a:latin typeface="Times New Roman" charset="0"/>
                </a:rPr>
                <a:t>+</a:t>
              </a:r>
              <a:endParaRPr lang="en-US" altLang="en-US" sz="2400">
                <a:latin typeface="Times New Roman" charset="0"/>
              </a:endParaRPr>
            </a:p>
          </p:txBody>
        </p:sp>
        <p:sp>
          <p:nvSpPr>
            <p:cNvPr id="24604" name="Oval 38"/>
            <p:cNvSpPr>
              <a:spLocks noChangeArrowheads="1"/>
            </p:cNvSpPr>
            <p:nvPr/>
          </p:nvSpPr>
          <p:spPr bwMode="auto">
            <a:xfrm>
              <a:off x="3504" y="3072"/>
              <a:ext cx="129" cy="126"/>
            </a:xfrm>
            <a:prstGeom prst="ellipse">
              <a:avLst/>
            </a:prstGeom>
            <a:solidFill>
              <a:srgbClr val="CCCCFF"/>
            </a:solidFill>
            <a:ln w="7938">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4605" name="Rectangle 39"/>
            <p:cNvSpPr>
              <a:spLocks noChangeArrowheads="1"/>
            </p:cNvSpPr>
            <p:nvPr/>
          </p:nvSpPr>
          <p:spPr bwMode="auto">
            <a:xfrm>
              <a:off x="3552" y="3072"/>
              <a:ext cx="32"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200">
                  <a:solidFill>
                    <a:srgbClr val="000000"/>
                  </a:solidFill>
                  <a:latin typeface="Times New Roman" charset="0"/>
                </a:rPr>
                <a:t>-</a:t>
              </a:r>
              <a:endParaRPr lang="en-US" altLang="en-US" sz="2400">
                <a:latin typeface="Times New Roman" charset="0"/>
              </a:endParaRPr>
            </a:p>
          </p:txBody>
        </p:sp>
        <p:sp>
          <p:nvSpPr>
            <p:cNvPr id="24606" name="Line 40"/>
            <p:cNvSpPr>
              <a:spLocks noChangeShapeType="1"/>
            </p:cNvSpPr>
            <p:nvPr/>
          </p:nvSpPr>
          <p:spPr bwMode="auto">
            <a:xfrm>
              <a:off x="3896" y="2701"/>
              <a:ext cx="1" cy="64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07" name="Line 41"/>
            <p:cNvSpPr>
              <a:spLocks noChangeShapeType="1"/>
            </p:cNvSpPr>
            <p:nvPr/>
          </p:nvSpPr>
          <p:spPr bwMode="auto">
            <a:xfrm flipV="1">
              <a:off x="3648" y="2976"/>
              <a:ext cx="528" cy="144"/>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08" name="Line 42"/>
            <p:cNvSpPr>
              <a:spLocks noChangeShapeType="1"/>
            </p:cNvSpPr>
            <p:nvPr/>
          </p:nvSpPr>
          <p:spPr bwMode="auto">
            <a:xfrm>
              <a:off x="3600" y="2976"/>
              <a:ext cx="576" cy="144"/>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09" name="Oval 43"/>
            <p:cNvSpPr>
              <a:spLocks noChangeArrowheads="1"/>
            </p:cNvSpPr>
            <p:nvPr/>
          </p:nvSpPr>
          <p:spPr bwMode="auto">
            <a:xfrm>
              <a:off x="3504" y="2928"/>
              <a:ext cx="119" cy="121"/>
            </a:xfrm>
            <a:prstGeom prst="ellipse">
              <a:avLst/>
            </a:prstGeom>
            <a:solidFill>
              <a:srgbClr val="00CC99"/>
            </a:solidFill>
            <a:ln w="8001">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sz="2400">
                <a:latin typeface="Times New Roman" charset="0"/>
              </a:endParaRPr>
            </a:p>
          </p:txBody>
        </p:sp>
        <p:sp>
          <p:nvSpPr>
            <p:cNvPr id="24610" name="Text Box 44"/>
            <p:cNvSpPr txBox="1">
              <a:spLocks noChangeArrowheads="1"/>
            </p:cNvSpPr>
            <p:nvPr/>
          </p:nvSpPr>
          <p:spPr bwMode="auto">
            <a:xfrm>
              <a:off x="3472" y="2834"/>
              <a:ext cx="2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1600">
                  <a:latin typeface="Times New Roman" charset="0"/>
                </a:rPr>
                <a:t> </a:t>
              </a:r>
            </a:p>
          </p:txBody>
        </p:sp>
        <p:sp>
          <p:nvSpPr>
            <p:cNvPr id="24611" name="Line 45"/>
            <p:cNvSpPr>
              <a:spLocks noChangeShapeType="1"/>
            </p:cNvSpPr>
            <p:nvPr/>
          </p:nvSpPr>
          <p:spPr bwMode="auto">
            <a:xfrm flipH="1">
              <a:off x="3520" y="2738"/>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612" name="Line 46"/>
            <p:cNvSpPr>
              <a:spLocks noChangeShapeType="1"/>
            </p:cNvSpPr>
            <p:nvPr/>
          </p:nvSpPr>
          <p:spPr bwMode="auto">
            <a:xfrm flipH="1">
              <a:off x="4288" y="2738"/>
              <a:ext cx="0"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613" name="Line 47"/>
            <p:cNvSpPr>
              <a:spLocks noChangeShapeType="1"/>
            </p:cNvSpPr>
            <p:nvPr/>
          </p:nvSpPr>
          <p:spPr bwMode="auto">
            <a:xfrm flipH="1">
              <a:off x="2944" y="3026"/>
              <a:ext cx="57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614" name="Line 48"/>
            <p:cNvSpPr>
              <a:spLocks noChangeShapeType="1"/>
            </p:cNvSpPr>
            <p:nvPr/>
          </p:nvSpPr>
          <p:spPr bwMode="auto">
            <a:xfrm>
              <a:off x="4288" y="3026"/>
              <a:ext cx="48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24585" name="Text Box 49"/>
          <p:cNvSpPr txBox="1">
            <a:spLocks noChangeArrowheads="1"/>
          </p:cNvSpPr>
          <p:nvPr/>
        </p:nvSpPr>
        <p:spPr bwMode="auto">
          <a:xfrm>
            <a:off x="3581400" y="4248150"/>
            <a:ext cx="28130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a:latin typeface="Times New Roman" charset="0"/>
              </a:rPr>
              <a:t>Unit Cell Under mechanical </a:t>
            </a:r>
          </a:p>
          <a:p>
            <a:r>
              <a:rPr lang="en-US" altLang="en-US">
                <a:latin typeface="Times New Roman" charset="0"/>
              </a:rPr>
              <a:t>Tension (“pulling” force):</a:t>
            </a:r>
          </a:p>
          <a:p>
            <a:r>
              <a:rPr lang="en-US" altLang="en-US">
                <a:latin typeface="Times New Roman" charset="0"/>
              </a:rPr>
              <a:t>Electrical polarity reverses.  </a:t>
            </a:r>
          </a:p>
        </p:txBody>
      </p:sp>
      <p:sp>
        <p:nvSpPr>
          <p:cNvPr id="24586" name="Text Box 50"/>
          <p:cNvSpPr txBox="1">
            <a:spLocks noChangeArrowheads="1"/>
          </p:cNvSpPr>
          <p:nvPr/>
        </p:nvSpPr>
        <p:spPr bwMode="auto">
          <a:xfrm>
            <a:off x="7086600" y="971550"/>
            <a:ext cx="85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2400">
                <a:latin typeface="Times New Roman" charset="0"/>
              </a:rPr>
              <a:t>+ + +</a:t>
            </a:r>
          </a:p>
        </p:txBody>
      </p:sp>
      <p:sp>
        <p:nvSpPr>
          <p:cNvPr id="24587" name="Text Box 51"/>
          <p:cNvSpPr txBox="1">
            <a:spLocks noChangeArrowheads="1"/>
          </p:cNvSpPr>
          <p:nvPr/>
        </p:nvSpPr>
        <p:spPr bwMode="auto">
          <a:xfrm>
            <a:off x="7162800" y="3257550"/>
            <a:ext cx="64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2400">
                <a:latin typeface="Times New Roman" charset="0"/>
              </a:rPr>
              <a:t>- - -</a:t>
            </a:r>
          </a:p>
        </p:txBody>
      </p:sp>
      <p:sp>
        <p:nvSpPr>
          <p:cNvPr id="24588" name="Text Box 52"/>
          <p:cNvSpPr txBox="1">
            <a:spLocks noChangeArrowheads="1"/>
          </p:cNvSpPr>
          <p:nvPr/>
        </p:nvSpPr>
        <p:spPr bwMode="auto">
          <a:xfrm>
            <a:off x="7086600" y="5676900"/>
            <a:ext cx="85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2400">
                <a:latin typeface="Times New Roman" charset="0"/>
              </a:rPr>
              <a:t>+ + +</a:t>
            </a:r>
          </a:p>
        </p:txBody>
      </p:sp>
      <p:sp>
        <p:nvSpPr>
          <p:cNvPr id="24589" name="Text Box 53"/>
          <p:cNvSpPr txBox="1">
            <a:spLocks noChangeArrowheads="1"/>
          </p:cNvSpPr>
          <p:nvPr/>
        </p:nvSpPr>
        <p:spPr bwMode="auto">
          <a:xfrm>
            <a:off x="7162800" y="3543300"/>
            <a:ext cx="64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2400">
                <a:latin typeface="Times New Roman" charset="0"/>
              </a:rPr>
              <a:t>- - -</a:t>
            </a:r>
          </a:p>
        </p:txBody>
      </p:sp>
      <p:sp>
        <p:nvSpPr>
          <p:cNvPr id="24590" name="Text Box 54"/>
          <p:cNvSpPr txBox="1">
            <a:spLocks noChangeArrowheads="1"/>
          </p:cNvSpPr>
          <p:nvPr/>
        </p:nvSpPr>
        <p:spPr bwMode="auto">
          <a:xfrm>
            <a:off x="6765925" y="5048250"/>
            <a:ext cx="3127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a:latin typeface="Times New Roman" charset="0"/>
              </a:rPr>
              <a:t>+</a:t>
            </a:r>
          </a:p>
        </p:txBody>
      </p:sp>
      <p:sp>
        <p:nvSpPr>
          <p:cNvPr id="24591" name="Text Box 55"/>
          <p:cNvSpPr txBox="1">
            <a:spLocks noChangeArrowheads="1"/>
          </p:cNvSpPr>
          <p:nvPr/>
        </p:nvSpPr>
        <p:spPr bwMode="auto">
          <a:xfrm>
            <a:off x="4852988" y="2944813"/>
            <a:ext cx="18113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2400">
                <a:latin typeface="Times New Roman" charset="0"/>
              </a:rPr>
              <a:t>“+” = Silicon</a:t>
            </a:r>
          </a:p>
        </p:txBody>
      </p:sp>
      <p:sp>
        <p:nvSpPr>
          <p:cNvPr id="24592" name="Text Box 56"/>
          <p:cNvSpPr txBox="1">
            <a:spLocks noChangeArrowheads="1"/>
          </p:cNvSpPr>
          <p:nvPr/>
        </p:nvSpPr>
        <p:spPr bwMode="auto">
          <a:xfrm>
            <a:off x="4881563" y="3554413"/>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r>
              <a:rPr lang="en-US" altLang="en-US" sz="2400">
                <a:latin typeface="Times New Roman" charset="0"/>
              </a:rPr>
              <a:t>“-”  = Oxygen</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z="2800"/>
              <a:t>Piezoelectric effect</a:t>
            </a:r>
          </a:p>
        </p:txBody>
      </p:sp>
      <p:pic>
        <p:nvPicPr>
          <p:cNvPr id="25603" name="Picture 4" descr="c06f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096963"/>
            <a:ext cx="4348163"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5" descr="piezo1"/>
          <p:cNvPicPr>
            <a:picLocks noChangeAspect="1" noChangeArrowheads="1"/>
          </p:cNvPicPr>
          <p:nvPr/>
        </p:nvPicPr>
        <p:blipFill>
          <a:blip r:embed="rId4">
            <a:extLst>
              <a:ext uri="{28A0092B-C50C-407E-A947-70E740481C1C}">
                <a14:useLocalDpi xmlns:a14="http://schemas.microsoft.com/office/drawing/2010/main" val="0"/>
              </a:ext>
            </a:extLst>
          </a:blip>
          <a:srcRect r="15685"/>
          <a:stretch>
            <a:fillRect/>
          </a:stretch>
        </p:blipFill>
        <p:spPr bwMode="auto">
          <a:xfrm>
            <a:off x="228600" y="2925763"/>
            <a:ext cx="5410200" cy="355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Rectangle 6"/>
          <p:cNvSpPr>
            <a:spLocks noChangeArrowheads="1"/>
          </p:cNvSpPr>
          <p:nvPr/>
        </p:nvSpPr>
        <p:spPr bwMode="auto">
          <a:xfrm>
            <a:off x="5983288" y="3449638"/>
            <a:ext cx="1033462" cy="6651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5606" name="Text Box 7"/>
          <p:cNvSpPr txBox="1">
            <a:spLocks noChangeArrowheads="1"/>
          </p:cNvSpPr>
          <p:nvPr/>
        </p:nvSpPr>
        <p:spPr bwMode="auto">
          <a:xfrm>
            <a:off x="6629400" y="3352800"/>
            <a:ext cx="16859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latin typeface="Comic Sans MS" charset="0"/>
              </a:rPr>
              <a:t>P: polarization</a:t>
            </a:r>
          </a:p>
          <a:p>
            <a:pPr eaLnBrk="1" hangingPunct="1"/>
            <a:r>
              <a:rPr lang="en-US" altLang="en-US">
                <a:latin typeface="Comic Sans MS" charset="0"/>
              </a:rPr>
              <a:t>F: Force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r>
              <a:rPr lang="en-US" altLang="en-US" sz="2800"/>
              <a:t>Piezoelectric effect</a:t>
            </a:r>
          </a:p>
        </p:txBody>
      </p:sp>
      <p:sp>
        <p:nvSpPr>
          <p:cNvPr id="26627" name="Text Box 6"/>
          <p:cNvSpPr txBox="1">
            <a:spLocks noChangeArrowheads="1"/>
          </p:cNvSpPr>
          <p:nvPr/>
        </p:nvSpPr>
        <p:spPr bwMode="auto">
          <a:xfrm>
            <a:off x="3092450" y="5189538"/>
            <a:ext cx="316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2000">
                <a:latin typeface="Comic Sans MS" charset="0"/>
              </a:rPr>
              <a:t>Linearity of piezo-effect</a:t>
            </a:r>
          </a:p>
        </p:txBody>
      </p:sp>
      <p:pic>
        <p:nvPicPr>
          <p:cNvPr id="26628" name="Picture 7" descr="pi_p855_s_u_i4c_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1313" y="1279525"/>
            <a:ext cx="611505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r>
              <a:rPr lang="en-US" altLang="en-US" sz="2800"/>
              <a:t>Piezoelectric effect</a:t>
            </a:r>
          </a:p>
        </p:txBody>
      </p:sp>
      <p:sp>
        <p:nvSpPr>
          <p:cNvPr id="27651" name="Text Box 6"/>
          <p:cNvSpPr txBox="1">
            <a:spLocks noChangeArrowheads="1"/>
          </p:cNvSpPr>
          <p:nvPr/>
        </p:nvSpPr>
        <p:spPr bwMode="auto">
          <a:xfrm>
            <a:off x="1093788" y="2873375"/>
            <a:ext cx="8175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2000">
                <a:latin typeface="Comic Sans MS" charset="0"/>
              </a:rPr>
              <a:t>PVDF</a:t>
            </a:r>
          </a:p>
        </p:txBody>
      </p:sp>
      <p:pic>
        <p:nvPicPr>
          <p:cNvPr id="27652" name="Picture 7" descr="sensor2_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50" y="1808163"/>
            <a:ext cx="2501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8" descr="fig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213" y="1781175"/>
            <a:ext cx="60198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r>
              <a:rPr lang="en-US" altLang="en-US">
                <a:ea typeface="Arial Unicode MS" charset="0"/>
              </a:rPr>
              <a:t>Pyroelectricity</a:t>
            </a:r>
          </a:p>
        </p:txBody>
      </p:sp>
      <p:sp>
        <p:nvSpPr>
          <p:cNvPr id="28675" name="Rectangle 3"/>
          <p:cNvSpPr>
            <a:spLocks noGrp="1" noChangeArrowheads="1"/>
          </p:cNvSpPr>
          <p:nvPr>
            <p:ph type="body" idx="4294967295"/>
          </p:nvPr>
        </p:nvSpPr>
        <p:spPr>
          <a:xfrm>
            <a:off x="456987" y="1204118"/>
            <a:ext cx="4572000" cy="4068763"/>
          </a:xfrm>
        </p:spPr>
        <p:txBody>
          <a:bodyPr/>
          <a:lstStyle/>
          <a:p>
            <a:pPr eaLnBrk="1" hangingPunct="1">
              <a:spcBef>
                <a:spcPct val="50000"/>
              </a:spcBef>
            </a:pPr>
            <a:r>
              <a:rPr lang="en-US" altLang="en-US" sz="2000">
                <a:solidFill>
                  <a:srgbClr val="3333FF"/>
                </a:solidFill>
                <a:ea typeface="Arial" charset="0"/>
                <a:cs typeface="Arial" charset="0"/>
              </a:rPr>
              <a:t>In addition to piezoelectricity, have a unique polar axis</a:t>
            </a:r>
          </a:p>
          <a:p>
            <a:pPr eaLnBrk="1" hangingPunct="1">
              <a:spcBef>
                <a:spcPct val="50000"/>
              </a:spcBef>
            </a:pPr>
            <a:r>
              <a:rPr lang="en-US" altLang="en-US" sz="2000" dirty="0">
                <a:solidFill>
                  <a:srgbClr val="3333FF"/>
                </a:solidFill>
                <a:ea typeface="Arial" charset="0"/>
                <a:cs typeface="Arial" charset="0"/>
              </a:rPr>
              <a:t>Non-centrosymmetric crystals exhibit this effect</a:t>
            </a:r>
          </a:p>
          <a:p>
            <a:pPr eaLnBrk="1" hangingPunct="1">
              <a:spcBef>
                <a:spcPct val="50000"/>
              </a:spcBef>
            </a:pPr>
            <a:r>
              <a:rPr lang="en-US" altLang="en-US" sz="2000" dirty="0">
                <a:solidFill>
                  <a:srgbClr val="3333FF"/>
                </a:solidFill>
                <a:ea typeface="Arial" charset="0"/>
                <a:cs typeface="Arial" charset="0"/>
              </a:rPr>
              <a:t>Applications: imaging, detectors</a:t>
            </a:r>
          </a:p>
          <a:p>
            <a:endParaRPr lang="en-US" altLang="en-US" sz="2000" dirty="0">
              <a:solidFill>
                <a:srgbClr val="3333FF"/>
              </a:solidFill>
              <a:ea typeface="Arial" charset="0"/>
              <a:cs typeface="Arial" charset="0"/>
            </a:endParaRPr>
          </a:p>
        </p:txBody>
      </p:sp>
      <p:grpSp>
        <p:nvGrpSpPr>
          <p:cNvPr id="28676" name="Group 3"/>
          <p:cNvGrpSpPr>
            <a:grpSpLocks/>
          </p:cNvGrpSpPr>
          <p:nvPr/>
        </p:nvGrpSpPr>
        <p:grpSpPr bwMode="auto">
          <a:xfrm>
            <a:off x="6019800" y="389281"/>
            <a:ext cx="2900363" cy="3989388"/>
            <a:chOff x="2666" y="709"/>
            <a:chExt cx="1407" cy="2177"/>
          </a:xfrm>
        </p:grpSpPr>
        <p:sp>
          <p:nvSpPr>
            <p:cNvPr id="28680" name="Rectangle 4"/>
            <p:cNvSpPr>
              <a:spLocks noChangeArrowheads="1"/>
            </p:cNvSpPr>
            <p:nvPr/>
          </p:nvSpPr>
          <p:spPr bwMode="auto">
            <a:xfrm>
              <a:off x="2781" y="1163"/>
              <a:ext cx="862" cy="163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8681" name="Rectangle 5"/>
            <p:cNvSpPr>
              <a:spLocks noChangeArrowheads="1"/>
            </p:cNvSpPr>
            <p:nvPr/>
          </p:nvSpPr>
          <p:spPr bwMode="auto">
            <a:xfrm>
              <a:off x="2666" y="1072"/>
              <a:ext cx="1088" cy="1814"/>
            </a:xfrm>
            <a:prstGeom prst="rect">
              <a:avLst/>
            </a:prstGeom>
            <a:noFill/>
            <a:ln w="9525">
              <a:solidFill>
                <a:schemeClr val="tx1"/>
              </a:solidFill>
              <a:prstDash val="dash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8682" name="Text Box 6"/>
            <p:cNvSpPr txBox="1">
              <a:spLocks noChangeArrowheads="1"/>
            </p:cNvSpPr>
            <p:nvPr/>
          </p:nvSpPr>
          <p:spPr bwMode="auto">
            <a:xfrm>
              <a:off x="3099" y="1798"/>
              <a:ext cx="225"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ea typeface="Mangal" charset="0"/>
                  <a:cs typeface="Mangal" charset="0"/>
                  <a:sym typeface="Symbol" charset="2"/>
                </a:rPr>
                <a:t></a:t>
              </a:r>
              <a:r>
                <a:rPr lang="en-US" altLang="en-US">
                  <a:ea typeface="Mangal" charset="0"/>
                  <a:cs typeface="Mangal" charset="0"/>
                </a:rPr>
                <a:t>T</a:t>
              </a:r>
            </a:p>
          </p:txBody>
        </p:sp>
        <p:sp>
          <p:nvSpPr>
            <p:cNvPr id="28683" name="Text Box 7"/>
            <p:cNvSpPr txBox="1">
              <a:spLocks noChangeArrowheads="1"/>
            </p:cNvSpPr>
            <p:nvPr/>
          </p:nvSpPr>
          <p:spPr bwMode="auto">
            <a:xfrm>
              <a:off x="3075" y="709"/>
              <a:ext cx="998"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ltLang="en-US" sz="1600">
                  <a:ea typeface="Mangal" charset="0"/>
                  <a:cs typeface="Mangal" charset="0"/>
                </a:rPr>
                <a:t>Charge</a:t>
              </a:r>
            </a:p>
          </p:txBody>
        </p:sp>
        <p:cxnSp>
          <p:nvCxnSpPr>
            <p:cNvPr id="28684" name="AutoShape 8"/>
            <p:cNvCxnSpPr>
              <a:cxnSpLocks noChangeShapeType="1"/>
            </p:cNvCxnSpPr>
            <p:nvPr/>
          </p:nvCxnSpPr>
          <p:spPr bwMode="auto">
            <a:xfrm rot="5400000">
              <a:off x="3226" y="829"/>
              <a:ext cx="151" cy="364"/>
            </a:xfrm>
            <a:prstGeom prst="curvedConnector3">
              <a:avLst>
                <a:gd name="adj1" fmla="val 49667"/>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grpSp>
      <p:pic>
        <p:nvPicPr>
          <p:cNvPr id="28677" name="Picture 13" descr="Equ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257800"/>
            <a:ext cx="1566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533400" y="5715000"/>
            <a:ext cx="5029200" cy="369888"/>
          </a:xfrm>
          <a:prstGeom prst="rect">
            <a:avLst/>
          </a:prstGeom>
        </p:spPr>
        <p:txBody>
          <a:bodyPr>
            <a:spAutoFit/>
          </a:bodyPr>
          <a:lstStyle/>
          <a:p>
            <a:pPr eaLnBrk="0" hangingPunct="0">
              <a:defRPr/>
            </a:pPr>
            <a:r>
              <a:rPr lang="en-US" b="1" dirty="0">
                <a:solidFill>
                  <a:schemeClr val="accent2">
                    <a:lumMod val="75000"/>
                  </a:schemeClr>
                </a:solidFill>
                <a:ea typeface="+mn-ea"/>
              </a:rPr>
              <a:t>where</a:t>
            </a:r>
            <a:r>
              <a:rPr lang="en-US" b="1" i="1" dirty="0">
                <a:solidFill>
                  <a:schemeClr val="accent2">
                    <a:lumMod val="75000"/>
                  </a:schemeClr>
                </a:solidFill>
                <a:ea typeface="+mn-ea"/>
              </a:rPr>
              <a:t> p</a:t>
            </a:r>
            <a:r>
              <a:rPr lang="en-US" b="1" dirty="0">
                <a:solidFill>
                  <a:schemeClr val="accent2">
                    <a:lumMod val="75000"/>
                  </a:schemeClr>
                </a:solidFill>
                <a:ea typeface="+mn-ea"/>
              </a:rPr>
              <a:t> = </a:t>
            </a:r>
            <a:r>
              <a:rPr lang="en-US" b="1" dirty="0" err="1">
                <a:solidFill>
                  <a:schemeClr val="accent2">
                    <a:lumMod val="75000"/>
                  </a:schemeClr>
                </a:solidFill>
                <a:ea typeface="+mn-ea"/>
              </a:rPr>
              <a:t>pyroelectric</a:t>
            </a:r>
            <a:r>
              <a:rPr lang="en-US" b="1" dirty="0">
                <a:solidFill>
                  <a:schemeClr val="accent2">
                    <a:lumMod val="75000"/>
                  </a:schemeClr>
                </a:solidFill>
                <a:ea typeface="+mn-ea"/>
              </a:rPr>
              <a:t> coefficient (C m</a:t>
            </a:r>
            <a:r>
              <a:rPr lang="en-US" b="1" baseline="30000" dirty="0">
                <a:solidFill>
                  <a:schemeClr val="accent2">
                    <a:lumMod val="75000"/>
                  </a:schemeClr>
                </a:solidFill>
                <a:ea typeface="+mn-ea"/>
              </a:rPr>
              <a:t>-2 </a:t>
            </a:r>
            <a:r>
              <a:rPr lang="en-US" b="1" dirty="0">
                <a:solidFill>
                  <a:schemeClr val="accent2">
                    <a:lumMod val="75000"/>
                  </a:schemeClr>
                </a:solidFill>
                <a:ea typeface="+mn-ea"/>
              </a:rPr>
              <a:t>T</a:t>
            </a:r>
            <a:r>
              <a:rPr lang="en-US" b="1" baseline="30000" dirty="0">
                <a:solidFill>
                  <a:schemeClr val="accent2">
                    <a:lumMod val="75000"/>
                  </a:schemeClr>
                </a:solidFill>
                <a:ea typeface="+mn-ea"/>
              </a:rPr>
              <a:t>-1</a:t>
            </a:r>
            <a:r>
              <a:rPr lang="en-US" b="1" dirty="0">
                <a:solidFill>
                  <a:schemeClr val="accent2">
                    <a:lumMod val="75000"/>
                  </a:schemeClr>
                </a:solidFill>
                <a:ea typeface="+mn-ea"/>
              </a:rPr>
              <a:t>).</a:t>
            </a:r>
          </a:p>
        </p:txBody>
      </p:sp>
      <p:pic>
        <p:nvPicPr>
          <p:cNvPr id="28679"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114800"/>
            <a:ext cx="47625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0" name="Picture 2" descr="mage result for Pyroelectric applica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0219" y="4630000"/>
            <a:ext cx="3333750" cy="20478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r>
              <a:rPr lang="en-US" altLang="en-US">
                <a:ea typeface="Arial Unicode MS" charset="0"/>
              </a:rPr>
              <a:t>Ferroelectricity</a:t>
            </a:r>
          </a:p>
        </p:txBody>
      </p:sp>
      <p:sp>
        <p:nvSpPr>
          <p:cNvPr id="29699" name="Rectangle 3"/>
          <p:cNvSpPr>
            <a:spLocks noGrp="1" noChangeArrowheads="1"/>
          </p:cNvSpPr>
          <p:nvPr>
            <p:ph type="body" idx="4294967295"/>
          </p:nvPr>
        </p:nvSpPr>
        <p:spPr>
          <a:xfrm>
            <a:off x="457200" y="1600200"/>
            <a:ext cx="4267200" cy="4525963"/>
          </a:xfrm>
        </p:spPr>
        <p:txBody>
          <a:bodyPr/>
          <a:lstStyle/>
          <a:p>
            <a:r>
              <a:rPr lang="en-US" altLang="en-US" sz="2400">
                <a:solidFill>
                  <a:srgbClr val="3333FF"/>
                </a:solidFill>
                <a:ea typeface="Arial" charset="0"/>
                <a:cs typeface="Arial" charset="0"/>
              </a:rPr>
              <a:t>Pyroelectric materials with reversible polarization upon reversal of applied field</a:t>
            </a:r>
          </a:p>
          <a:p>
            <a:r>
              <a:rPr lang="en-US" altLang="en-US" sz="2400">
                <a:solidFill>
                  <a:srgbClr val="3333FF"/>
                </a:solidFill>
                <a:ea typeface="Arial" charset="0"/>
                <a:cs typeface="Arial" charset="0"/>
              </a:rPr>
              <a:t>Remnant polarization at zero field</a:t>
            </a:r>
          </a:p>
          <a:p>
            <a:endParaRPr lang="en-US" altLang="en-US" sz="2400">
              <a:solidFill>
                <a:srgbClr val="3333FF"/>
              </a:solidFill>
              <a:ea typeface="Arial" charset="0"/>
              <a:cs typeface="Arial" charset="0"/>
            </a:endParaRPr>
          </a:p>
          <a:p>
            <a:r>
              <a:rPr lang="en-US" altLang="en-US" sz="2400">
                <a:solidFill>
                  <a:srgbClr val="3333FF"/>
                </a:solidFill>
                <a:ea typeface="Arial" charset="0"/>
                <a:cs typeface="Arial" charset="0"/>
              </a:rPr>
              <a:t>Applications</a:t>
            </a:r>
          </a:p>
          <a:p>
            <a:pPr lvl="1"/>
            <a:r>
              <a:rPr lang="en-US" altLang="en-US" sz="2000">
                <a:solidFill>
                  <a:srgbClr val="3333FF"/>
                </a:solidFill>
                <a:ea typeface="Arial" charset="0"/>
                <a:cs typeface="Arial" charset="0"/>
              </a:rPr>
              <a:t>Memories</a:t>
            </a:r>
          </a:p>
          <a:p>
            <a:pPr lvl="1"/>
            <a:r>
              <a:rPr lang="en-US" altLang="en-US" sz="2000">
                <a:solidFill>
                  <a:srgbClr val="3333FF"/>
                </a:solidFill>
                <a:ea typeface="Arial" charset="0"/>
                <a:cs typeface="Arial" charset="0"/>
              </a:rPr>
              <a:t>Sensors</a:t>
            </a:r>
          </a:p>
          <a:p>
            <a:pPr lvl="1"/>
            <a:r>
              <a:rPr lang="en-US" altLang="en-US" sz="2000">
                <a:solidFill>
                  <a:srgbClr val="3333FF"/>
                </a:solidFill>
                <a:ea typeface="Arial" charset="0"/>
                <a:cs typeface="Arial" charset="0"/>
              </a:rPr>
              <a:t>Actuators</a:t>
            </a:r>
          </a:p>
        </p:txBody>
      </p:sp>
      <p:pic>
        <p:nvPicPr>
          <p:cNvPr id="29700" name="Picture 21"/>
          <p:cNvPicPr>
            <a:picLocks noChangeAspect="1" noChangeArrowheads="1"/>
          </p:cNvPicPr>
          <p:nvPr/>
        </p:nvPicPr>
        <p:blipFill>
          <a:blip r:embed="rId2">
            <a:lum contrast="18000"/>
            <a:extLst>
              <a:ext uri="{28A0092B-C50C-407E-A947-70E740481C1C}">
                <a14:useLocalDpi xmlns:a14="http://schemas.microsoft.com/office/drawing/2010/main" val="0"/>
              </a:ext>
            </a:extLst>
          </a:blip>
          <a:srcRect l="3865" t="16983" r="5698" b="10417"/>
          <a:stretch>
            <a:fillRect/>
          </a:stretch>
        </p:blipFill>
        <p:spPr bwMode="auto">
          <a:xfrm>
            <a:off x="4687888" y="1606550"/>
            <a:ext cx="4379912"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0"/>
          <p:cNvSpPr>
            <a:spLocks noGrp="1"/>
          </p:cNvSpPr>
          <p:nvPr>
            <p:ph type="title" idx="4294967295"/>
          </p:nvPr>
        </p:nvSpPr>
        <p:spPr/>
        <p:txBody>
          <a:bodyPr/>
          <a:lstStyle/>
          <a:p>
            <a:pPr eaLnBrk="1" hangingPunct="1"/>
            <a:endParaRPr lang="en-US" altLang="en-US" sz="2800">
              <a:ea typeface="Arial Unicode MS" charset="0"/>
            </a:endParaRPr>
          </a:p>
        </p:txBody>
      </p:sp>
      <p:pic>
        <p:nvPicPr>
          <p:cNvPr id="30723"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14650" t="10101" r="18437" b="25920"/>
          <a:stretch>
            <a:fillRect/>
          </a:stretch>
        </p:blipFill>
        <p:spPr>
          <a:xfrm>
            <a:off x="457200" y="533400"/>
            <a:ext cx="8229600" cy="5900738"/>
          </a:xfr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lstStyle/>
          <a:p>
            <a:r>
              <a:rPr lang="en-US" altLang="en-US">
                <a:ea typeface="Arial Unicode MS" charset="0"/>
              </a:rPr>
              <a:t>Domain Formation</a:t>
            </a:r>
          </a:p>
        </p:txBody>
      </p:sp>
      <p:grpSp>
        <p:nvGrpSpPr>
          <p:cNvPr id="31747" name="Group 4"/>
          <p:cNvGrpSpPr>
            <a:grpSpLocks/>
          </p:cNvGrpSpPr>
          <p:nvPr/>
        </p:nvGrpSpPr>
        <p:grpSpPr bwMode="auto">
          <a:xfrm>
            <a:off x="1752600" y="1676400"/>
            <a:ext cx="6400800" cy="4343400"/>
            <a:chOff x="3029" y="1071"/>
            <a:chExt cx="3039" cy="2001"/>
          </a:xfrm>
        </p:grpSpPr>
        <p:sp>
          <p:nvSpPr>
            <p:cNvPr id="31748" name="Text Box 5"/>
            <p:cNvSpPr txBox="1">
              <a:spLocks noChangeArrowheads="1"/>
            </p:cNvSpPr>
            <p:nvPr/>
          </p:nvSpPr>
          <p:spPr bwMode="auto">
            <a:xfrm>
              <a:off x="3029" y="2568"/>
              <a:ext cx="3039"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600" b="1">
                  <a:ea typeface="Mangal" charset="0"/>
                  <a:cs typeface="Mangal" charset="0"/>
                </a:rPr>
                <a:t>Reorientation of domains in a polycrystalline ferroelectric material after poling</a:t>
              </a:r>
            </a:p>
          </p:txBody>
        </p:sp>
        <p:pic>
          <p:nvPicPr>
            <p:cNvPr id="31749" name="Picture 6" descr="pol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2" y="1071"/>
              <a:ext cx="2520" cy="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Text Box 7"/>
            <p:cNvSpPr txBox="1">
              <a:spLocks noChangeArrowheads="1"/>
            </p:cNvSpPr>
            <p:nvPr/>
          </p:nvSpPr>
          <p:spPr bwMode="auto">
            <a:xfrm>
              <a:off x="3288" y="2295"/>
              <a:ext cx="10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200">
                  <a:ea typeface="Mangal" charset="0"/>
                  <a:cs typeface="Mangal" charset="0"/>
                </a:rPr>
                <a:t>before poling, P</a:t>
              </a:r>
              <a:r>
                <a:rPr lang="en-US" altLang="en-US" sz="1200" baseline="-25000">
                  <a:ea typeface="Mangal" charset="0"/>
                  <a:cs typeface="Mangal" charset="0"/>
                </a:rPr>
                <a:t>R</a:t>
              </a:r>
              <a:r>
                <a:rPr lang="en-US" altLang="en-US" sz="1200">
                  <a:ea typeface="Mangal" charset="0"/>
                  <a:cs typeface="Mangal" charset="0"/>
                </a:rPr>
                <a:t>=0</a:t>
              </a:r>
            </a:p>
          </p:txBody>
        </p:sp>
        <p:sp>
          <p:nvSpPr>
            <p:cNvPr id="31751" name="Text Box 8"/>
            <p:cNvSpPr txBox="1">
              <a:spLocks noChangeArrowheads="1"/>
            </p:cNvSpPr>
            <p:nvPr/>
          </p:nvSpPr>
          <p:spPr bwMode="auto">
            <a:xfrm>
              <a:off x="4656" y="2295"/>
              <a:ext cx="10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200">
                  <a:ea typeface="Mangal" charset="0"/>
                  <a:cs typeface="Mangal" charset="0"/>
                </a:rPr>
                <a:t>After Poling, P</a:t>
              </a:r>
              <a:r>
                <a:rPr lang="en-US" altLang="en-US" sz="1200" baseline="-25000">
                  <a:ea typeface="Mangal" charset="0"/>
                  <a:cs typeface="Mangal" charset="0"/>
                </a:rPr>
                <a:t>R</a:t>
              </a:r>
              <a:r>
                <a:rPr lang="en-US" altLang="en-US" sz="1200">
                  <a:ea typeface="Mangal" charset="0"/>
                  <a:cs typeface="Mangal" charset="0"/>
                  <a:sym typeface="Symbol" charset="2"/>
                </a:rPr>
                <a:t></a:t>
              </a:r>
              <a:r>
                <a:rPr lang="en-US" altLang="en-US" sz="1200">
                  <a:ea typeface="Mangal" charset="0"/>
                  <a:cs typeface="Mangal" charset="0"/>
                </a:rPr>
                <a:t>0</a:t>
              </a:r>
            </a:p>
          </p:txBody>
        </p:sp>
        <p:grpSp>
          <p:nvGrpSpPr>
            <p:cNvPr id="31752" name="Group 9"/>
            <p:cNvGrpSpPr>
              <a:grpSpLocks/>
            </p:cNvGrpSpPr>
            <p:nvPr/>
          </p:nvGrpSpPr>
          <p:grpSpPr bwMode="auto">
            <a:xfrm>
              <a:off x="5664" y="1215"/>
              <a:ext cx="288" cy="360"/>
              <a:chOff x="9621" y="3424"/>
              <a:chExt cx="720" cy="900"/>
            </a:xfrm>
          </p:grpSpPr>
          <p:sp>
            <p:nvSpPr>
              <p:cNvPr id="31756" name="Line 10"/>
              <p:cNvSpPr>
                <a:spLocks noChangeShapeType="1"/>
              </p:cNvSpPr>
              <p:nvPr/>
            </p:nvSpPr>
            <p:spPr bwMode="auto">
              <a:xfrm flipV="1">
                <a:off x="9621" y="3424"/>
                <a:ext cx="0" cy="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757" name="Text Box 11"/>
              <p:cNvSpPr txBox="1">
                <a:spLocks noChangeArrowheads="1"/>
              </p:cNvSpPr>
              <p:nvPr/>
            </p:nvSpPr>
            <p:spPr bwMode="auto">
              <a:xfrm>
                <a:off x="9621" y="3544"/>
                <a:ext cx="72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200">
                    <a:ea typeface="Mangal" charset="0"/>
                    <a:cs typeface="Mangal" charset="0"/>
                  </a:rPr>
                  <a:t>E</a:t>
                </a:r>
              </a:p>
            </p:txBody>
          </p:sp>
        </p:grpSp>
        <p:grpSp>
          <p:nvGrpSpPr>
            <p:cNvPr id="31753" name="Group 12"/>
            <p:cNvGrpSpPr>
              <a:grpSpLocks/>
            </p:cNvGrpSpPr>
            <p:nvPr/>
          </p:nvGrpSpPr>
          <p:grpSpPr bwMode="auto">
            <a:xfrm>
              <a:off x="5664" y="1647"/>
              <a:ext cx="288" cy="360"/>
              <a:chOff x="9621" y="3424"/>
              <a:chExt cx="720" cy="900"/>
            </a:xfrm>
          </p:grpSpPr>
          <p:sp>
            <p:nvSpPr>
              <p:cNvPr id="31754" name="Line 13"/>
              <p:cNvSpPr>
                <a:spLocks noChangeShapeType="1"/>
              </p:cNvSpPr>
              <p:nvPr/>
            </p:nvSpPr>
            <p:spPr bwMode="auto">
              <a:xfrm flipV="1">
                <a:off x="9621" y="3424"/>
                <a:ext cx="0" cy="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755" name="Text Box 14"/>
              <p:cNvSpPr txBox="1">
                <a:spLocks noChangeArrowheads="1"/>
              </p:cNvSpPr>
              <p:nvPr/>
            </p:nvSpPr>
            <p:spPr bwMode="auto">
              <a:xfrm>
                <a:off x="9621" y="3544"/>
                <a:ext cx="72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200">
                    <a:ea typeface="Mangal" charset="0"/>
                    <a:cs typeface="Mangal" charset="0"/>
                  </a:rPr>
                  <a:t>P</a:t>
                </a:r>
                <a:r>
                  <a:rPr lang="en-US" altLang="en-US" sz="1200" baseline="-25000">
                    <a:ea typeface="Mangal" charset="0"/>
                    <a:cs typeface="Mangal" charset="0"/>
                  </a:rPr>
                  <a:t>R</a:t>
                </a:r>
                <a:endParaRPr lang="en-US" altLang="en-US" sz="1200">
                  <a:ea typeface="Mangal" charset="0"/>
                  <a:cs typeface="Mangal" charset="0"/>
                </a:endParaRPr>
              </a:p>
            </p:txBody>
          </p:sp>
        </p:grpSp>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r>
              <a:rPr lang="en-US" altLang="en-US">
                <a:ea typeface="Arial Unicode MS" charset="0"/>
              </a:rPr>
              <a:t>Dielectric Const vs Temperature</a:t>
            </a:r>
          </a:p>
        </p:txBody>
      </p:sp>
      <p:sp>
        <p:nvSpPr>
          <p:cNvPr id="32772" name="Rectangle 2"/>
          <p:cNvSpPr>
            <a:spLocks noChangeArrowheads="1"/>
          </p:cNvSpPr>
          <p:nvPr/>
        </p:nvSpPr>
        <p:spPr bwMode="auto">
          <a:xfrm>
            <a:off x="4343400" y="2667000"/>
            <a:ext cx="4267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200" b="1">
                <a:solidFill>
                  <a:srgbClr val="A50021"/>
                </a:solidFill>
                <a:latin typeface="Verdana" charset="0"/>
                <a:ea typeface="Arial Unicode MS" charset="0"/>
              </a:rPr>
              <a:t>Vaiation of Dielectric constant  and polarization with temperature (Potassium Dihydrogen Phosphate, a ferroelectric)</a:t>
            </a:r>
          </a:p>
        </p:txBody>
      </p:sp>
      <p:pic>
        <p:nvPicPr>
          <p:cNvPr id="32773" name="Picture 3" descr="scan0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2600"/>
            <a:ext cx="3948113"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p:cNvSpPr txBox="1">
            <a:spLocks noChangeArrowheads="1"/>
          </p:cNvSpPr>
          <p:nvPr/>
        </p:nvSpPr>
        <p:spPr bwMode="auto">
          <a:xfrm>
            <a:off x="1714500" y="188913"/>
            <a:ext cx="6286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spcBef>
                <a:spcPct val="50000"/>
              </a:spcBef>
            </a:pPr>
            <a:r>
              <a:rPr lang="en-US" altLang="en-US" sz="2400" b="1">
                <a:solidFill>
                  <a:srgbClr val="A50021"/>
                </a:solidFill>
                <a:latin typeface="Arial Rounded MT Bold" charset="0"/>
                <a:ea typeface="Mangal" charset="0"/>
                <a:cs typeface="Mangal" charset="0"/>
              </a:rPr>
              <a:t>Spontaneous Polarization: Ferroelectrics</a:t>
            </a:r>
          </a:p>
        </p:txBody>
      </p:sp>
      <p:graphicFrame>
        <p:nvGraphicFramePr>
          <p:cNvPr id="5122" name="Object 4"/>
          <p:cNvGraphicFramePr>
            <a:graphicFrameLocks noChangeAspect="1"/>
          </p:cNvGraphicFramePr>
          <p:nvPr/>
        </p:nvGraphicFramePr>
        <p:xfrm>
          <a:off x="2057400" y="2895600"/>
          <a:ext cx="1131888" cy="817563"/>
        </p:xfrm>
        <a:graphic>
          <a:graphicData uri="http://schemas.openxmlformats.org/presentationml/2006/ole">
            <mc:AlternateContent xmlns:mc="http://schemas.openxmlformats.org/markup-compatibility/2006">
              <mc:Choice xmlns:v="urn:schemas-microsoft-com:vml" Requires="v">
                <p:oleObj spid="_x0000_s5151" name="Equation" r:id="rId3" imgW="685800" imgH="431640" progId="Equation.3">
                  <p:embed/>
                </p:oleObj>
              </mc:Choice>
              <mc:Fallback>
                <p:oleObj name="Equation" r:id="rId3" imgW="685800" imgH="43164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2895600"/>
                        <a:ext cx="1131888" cy="817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pic>
        <p:nvPicPr>
          <p:cNvPr id="5124" name="Picture 5" descr="Scan0001"/>
          <p:cNvPicPr>
            <a:picLocks noChangeAspect="1" noChangeArrowheads="1"/>
          </p:cNvPicPr>
          <p:nvPr/>
        </p:nvPicPr>
        <p:blipFill>
          <a:blip r:embed="rId5">
            <a:extLst>
              <a:ext uri="{28A0092B-C50C-407E-A947-70E740481C1C}">
                <a14:useLocalDpi xmlns:a14="http://schemas.microsoft.com/office/drawing/2010/main" val="0"/>
              </a:ext>
            </a:extLst>
          </a:blip>
          <a:srcRect b="10622"/>
          <a:stretch>
            <a:fillRect/>
          </a:stretch>
        </p:blipFill>
        <p:spPr bwMode="auto">
          <a:xfrm>
            <a:off x="4419600" y="838200"/>
            <a:ext cx="4492625"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 Box 6"/>
          <p:cNvSpPr txBox="1">
            <a:spLocks noChangeArrowheads="1"/>
          </p:cNvSpPr>
          <p:nvPr/>
        </p:nvSpPr>
        <p:spPr bwMode="auto">
          <a:xfrm>
            <a:off x="457200" y="5410200"/>
            <a:ext cx="345757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ltLang="en-US" sz="1200">
                <a:ea typeface="Mangal" charset="0"/>
                <a:cs typeface="Mangal" charset="0"/>
              </a:rPr>
              <a:t>The Curie-Weiss law illustrated for (Ba,Sr)TiO</a:t>
            </a:r>
            <a:r>
              <a:rPr lang="en-US" altLang="en-US" sz="1200" baseline="-25000">
                <a:ea typeface="Mangal" charset="0"/>
                <a:cs typeface="Mangal" charset="0"/>
              </a:rPr>
              <a:t>3</a:t>
            </a:r>
            <a:r>
              <a:rPr lang="en-US" altLang="en-US" sz="1200">
                <a:ea typeface="Mangal" charset="0"/>
                <a:cs typeface="Mangal" charset="0"/>
              </a:rPr>
              <a:t> </a:t>
            </a:r>
          </a:p>
          <a:p>
            <a:pPr eaLnBrk="1" hangingPunct="1">
              <a:spcBef>
                <a:spcPct val="50000"/>
              </a:spcBef>
            </a:pPr>
            <a:r>
              <a:rPr lang="en-US" altLang="en-US" sz="1200">
                <a:ea typeface="Mangal" charset="0"/>
                <a:cs typeface="Mangal" charset="0"/>
              </a:rPr>
              <a:t>From L.L.Hench and J.K.West,Principles of Electronic Ceramics,Wiley,1990,p.243.</a:t>
            </a:r>
          </a:p>
        </p:txBody>
      </p:sp>
      <p:sp>
        <p:nvSpPr>
          <p:cNvPr id="5126" name="Text Box 7"/>
          <p:cNvSpPr txBox="1">
            <a:spLocks noChangeArrowheads="1"/>
          </p:cNvSpPr>
          <p:nvPr/>
        </p:nvSpPr>
        <p:spPr bwMode="auto">
          <a:xfrm>
            <a:off x="1371600" y="2133600"/>
            <a:ext cx="21955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ct val="50000"/>
              </a:spcBef>
            </a:pPr>
            <a:r>
              <a:rPr lang="en-US" altLang="en-US" b="1">
                <a:ea typeface="Mangal" charset="0"/>
                <a:cs typeface="Mangal" charset="0"/>
              </a:rPr>
              <a:t>Curie-Weiss Law</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457200" y="274638"/>
            <a:ext cx="8229600" cy="792162"/>
          </a:xfrm>
        </p:spPr>
        <p:txBody>
          <a:bodyPr/>
          <a:lstStyle/>
          <a:p>
            <a:pPr eaLnBrk="1" hangingPunct="1"/>
            <a:r>
              <a:rPr lang="en-US" altLang="en-US" sz="2800">
                <a:ea typeface="Arial Unicode MS" charset="0"/>
              </a:rPr>
              <a:t>Ferroelectrics</a:t>
            </a:r>
          </a:p>
        </p:txBody>
      </p:sp>
      <p:pic>
        <p:nvPicPr>
          <p:cNvPr id="33795" name="Picture 3"/>
          <p:cNvPicPr>
            <a:picLocks noGrp="1" noChangeAspect="1" noChangeArrowheads="1"/>
          </p:cNvPicPr>
          <p:nvPr>
            <p:ph idx="4294967295"/>
          </p:nvPr>
        </p:nvPicPr>
        <p:blipFill>
          <a:blip r:embed="rId2">
            <a:lum contrast="18000"/>
            <a:extLst>
              <a:ext uri="{28A0092B-C50C-407E-A947-70E740481C1C}">
                <a14:useLocalDpi xmlns:a14="http://schemas.microsoft.com/office/drawing/2010/main" val="0"/>
              </a:ext>
            </a:extLst>
          </a:blip>
          <a:srcRect l="3787" t="16837" r="5313" b="12451"/>
          <a:stretch>
            <a:fillRect/>
          </a:stretch>
        </p:blipFill>
        <p:spPr>
          <a:xfrm>
            <a:off x="3886200" y="3048000"/>
            <a:ext cx="4876800" cy="2844800"/>
          </a:xfrm>
        </p:spPr>
      </p:pic>
      <p:pic>
        <p:nvPicPr>
          <p:cNvPr id="33796" name="Picture 4"/>
          <p:cNvPicPr>
            <a:picLocks noGrp="1" noChangeAspect="1" noChangeArrowheads="1"/>
          </p:cNvPicPr>
          <p:nvPr>
            <p:ph sz="half" idx="4294967295"/>
          </p:nvPr>
        </p:nvPicPr>
        <p:blipFill>
          <a:blip r:embed="rId3">
            <a:lum contrast="24000"/>
            <a:extLst>
              <a:ext uri="{28A0092B-C50C-407E-A947-70E740481C1C}">
                <a14:useLocalDpi xmlns:a14="http://schemas.microsoft.com/office/drawing/2010/main" val="0"/>
              </a:ext>
            </a:extLst>
          </a:blip>
          <a:srcRect l="16341" t="12706" r="24493" b="10579"/>
          <a:stretch>
            <a:fillRect/>
          </a:stretch>
        </p:blipFill>
        <p:spPr>
          <a:xfrm>
            <a:off x="457200" y="2895600"/>
            <a:ext cx="3055938" cy="3221038"/>
          </a:xfrm>
          <a:noFill/>
        </p:spPr>
      </p:pic>
      <p:sp>
        <p:nvSpPr>
          <p:cNvPr id="33797" name="Text Box 5"/>
          <p:cNvSpPr txBox="1">
            <a:spLocks noChangeArrowheads="1"/>
          </p:cNvSpPr>
          <p:nvPr/>
        </p:nvSpPr>
        <p:spPr bwMode="auto">
          <a:xfrm>
            <a:off x="584200" y="1125538"/>
            <a:ext cx="77549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46100" indent="-546100"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buFontTx/>
              <a:buChar char="•"/>
            </a:pPr>
            <a:r>
              <a:rPr lang="en-US" altLang="en-US" sz="2000" b="1">
                <a:ea typeface="Mangal" charset="0"/>
                <a:cs typeface="Mangal" charset="0"/>
              </a:rPr>
              <a:t>Each unit cell a dipole!</a:t>
            </a:r>
          </a:p>
          <a:p>
            <a:pPr eaLnBrk="1" hangingPunct="1">
              <a:buFontTx/>
              <a:buChar char="•"/>
            </a:pPr>
            <a:r>
              <a:rPr lang="en-US" altLang="en-US" sz="2000" b="1">
                <a:ea typeface="Mangal" charset="0"/>
                <a:cs typeface="Mangal" charset="0"/>
              </a:rPr>
              <a:t>Large P</a:t>
            </a:r>
            <a:r>
              <a:rPr lang="en-US" altLang="en-US" sz="2000" b="1" baseline="-25000">
                <a:ea typeface="Mangal" charset="0"/>
                <a:cs typeface="Mangal" charset="0"/>
              </a:rPr>
              <a:t>R</a:t>
            </a:r>
            <a:r>
              <a:rPr lang="en-US" altLang="en-US" sz="2000" b="1">
                <a:ea typeface="Mangal" charset="0"/>
                <a:cs typeface="Mangal" charset="0"/>
              </a:rPr>
              <a:t> (remnant polarization, P(E=0))</a:t>
            </a:r>
          </a:p>
          <a:p>
            <a:pPr eaLnBrk="1" hangingPunct="1">
              <a:buFontTx/>
              <a:buChar char="•"/>
            </a:pPr>
            <a:r>
              <a:rPr lang="en-US" altLang="en-US" sz="2000" b="1">
                <a:ea typeface="Mangal" charset="0"/>
                <a:cs typeface="Mangal" charset="0"/>
              </a:rPr>
              <a:t>Coercive Field E</a:t>
            </a:r>
            <a:r>
              <a:rPr lang="en-US" altLang="en-US" sz="2000" b="1" baseline="-25000">
                <a:ea typeface="Mangal" charset="0"/>
                <a:cs typeface="Mangal" charset="0"/>
              </a:rPr>
              <a:t>C</a:t>
            </a:r>
            <a:r>
              <a:rPr lang="en-US" altLang="en-US" sz="2000" b="1">
                <a:ea typeface="Mangal" charset="0"/>
                <a:cs typeface="Mangal" charset="0"/>
              </a:rPr>
              <a:t>, electric field required to bring P back to zero.</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4818" name="Group 2"/>
          <p:cNvGrpSpPr>
            <a:grpSpLocks/>
          </p:cNvGrpSpPr>
          <p:nvPr/>
        </p:nvGrpSpPr>
        <p:grpSpPr bwMode="auto">
          <a:xfrm>
            <a:off x="0" y="2781300"/>
            <a:ext cx="5334000" cy="2906713"/>
            <a:chOff x="2601" y="5688"/>
            <a:chExt cx="7380" cy="4576"/>
          </a:xfrm>
        </p:grpSpPr>
        <p:grpSp>
          <p:nvGrpSpPr>
            <p:cNvPr id="34856" name="Group 3"/>
            <p:cNvGrpSpPr>
              <a:grpSpLocks/>
            </p:cNvGrpSpPr>
            <p:nvPr/>
          </p:nvGrpSpPr>
          <p:grpSpPr bwMode="auto">
            <a:xfrm>
              <a:off x="3321" y="5688"/>
              <a:ext cx="5940" cy="4036"/>
              <a:chOff x="3321" y="5688"/>
              <a:chExt cx="5940" cy="4036"/>
            </a:xfrm>
          </p:grpSpPr>
          <p:grpSp>
            <p:nvGrpSpPr>
              <p:cNvPr id="34858" name="Group 4"/>
              <p:cNvGrpSpPr>
                <a:grpSpLocks/>
              </p:cNvGrpSpPr>
              <p:nvPr/>
            </p:nvGrpSpPr>
            <p:grpSpPr bwMode="auto">
              <a:xfrm>
                <a:off x="3321" y="5688"/>
                <a:ext cx="2608" cy="4036"/>
                <a:chOff x="3321" y="5688"/>
                <a:chExt cx="2608" cy="4036"/>
              </a:xfrm>
            </p:grpSpPr>
            <p:grpSp>
              <p:nvGrpSpPr>
                <p:cNvPr id="34871" name="Group 5"/>
                <p:cNvGrpSpPr>
                  <a:grpSpLocks/>
                </p:cNvGrpSpPr>
                <p:nvPr/>
              </p:nvGrpSpPr>
              <p:grpSpPr bwMode="auto">
                <a:xfrm>
                  <a:off x="3321" y="5688"/>
                  <a:ext cx="2608" cy="3541"/>
                  <a:chOff x="3321" y="5688"/>
                  <a:chExt cx="2608" cy="3541"/>
                </a:xfrm>
              </p:grpSpPr>
              <p:grpSp>
                <p:nvGrpSpPr>
                  <p:cNvPr id="34873" name="Group 6"/>
                  <p:cNvGrpSpPr>
                    <a:grpSpLocks/>
                  </p:cNvGrpSpPr>
                  <p:nvPr/>
                </p:nvGrpSpPr>
                <p:grpSpPr bwMode="auto">
                  <a:xfrm>
                    <a:off x="3321" y="5688"/>
                    <a:ext cx="2608" cy="2551"/>
                    <a:chOff x="3321" y="5688"/>
                    <a:chExt cx="2608" cy="2551"/>
                  </a:xfrm>
                </p:grpSpPr>
                <p:sp>
                  <p:nvSpPr>
                    <p:cNvPr id="34878" name="Line 7"/>
                    <p:cNvSpPr>
                      <a:spLocks noChangeShapeType="1"/>
                    </p:cNvSpPr>
                    <p:nvPr/>
                  </p:nvSpPr>
                  <p:spPr bwMode="auto">
                    <a:xfrm>
                      <a:off x="4625" y="5688"/>
                      <a:ext cx="0" cy="25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79" name="Line 8"/>
                    <p:cNvSpPr>
                      <a:spLocks noChangeShapeType="1"/>
                    </p:cNvSpPr>
                    <p:nvPr/>
                  </p:nvSpPr>
                  <p:spPr bwMode="auto">
                    <a:xfrm>
                      <a:off x="3979" y="5688"/>
                      <a:ext cx="0" cy="25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80" name="Line 9"/>
                    <p:cNvSpPr>
                      <a:spLocks noChangeShapeType="1"/>
                    </p:cNvSpPr>
                    <p:nvPr/>
                  </p:nvSpPr>
                  <p:spPr bwMode="auto">
                    <a:xfrm>
                      <a:off x="5250" y="5688"/>
                      <a:ext cx="0" cy="255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81" name="Line 10"/>
                    <p:cNvSpPr>
                      <a:spLocks noChangeShapeType="1"/>
                    </p:cNvSpPr>
                    <p:nvPr/>
                  </p:nvSpPr>
                  <p:spPr bwMode="auto">
                    <a:xfrm>
                      <a:off x="3321" y="6949"/>
                      <a:ext cx="26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82" name="Line 11"/>
                    <p:cNvSpPr>
                      <a:spLocks noChangeShapeType="1"/>
                    </p:cNvSpPr>
                    <p:nvPr/>
                  </p:nvSpPr>
                  <p:spPr bwMode="auto">
                    <a:xfrm>
                      <a:off x="3321" y="6273"/>
                      <a:ext cx="26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83" name="Line 12"/>
                    <p:cNvSpPr>
                      <a:spLocks noChangeShapeType="1"/>
                    </p:cNvSpPr>
                    <p:nvPr/>
                  </p:nvSpPr>
                  <p:spPr bwMode="auto">
                    <a:xfrm>
                      <a:off x="3321" y="7660"/>
                      <a:ext cx="260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84" name="Oval 13"/>
                    <p:cNvSpPr>
                      <a:spLocks noChangeArrowheads="1"/>
                    </p:cNvSpPr>
                    <p:nvPr/>
                  </p:nvSpPr>
                  <p:spPr bwMode="auto">
                    <a:xfrm>
                      <a:off x="3846" y="6120"/>
                      <a:ext cx="290" cy="303"/>
                    </a:xfrm>
                    <a:prstGeom prst="ellipse">
                      <a:avLst/>
                    </a:prstGeom>
                    <a:solidFill>
                      <a:srgbClr val="80808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85" name="Oval 14"/>
                    <p:cNvSpPr>
                      <a:spLocks noChangeArrowheads="1"/>
                    </p:cNvSpPr>
                    <p:nvPr/>
                  </p:nvSpPr>
                  <p:spPr bwMode="auto">
                    <a:xfrm>
                      <a:off x="3833" y="6797"/>
                      <a:ext cx="290" cy="304"/>
                    </a:xfrm>
                    <a:prstGeom prst="ellipse">
                      <a:avLst/>
                    </a:prstGeom>
                    <a:solidFill>
                      <a:srgbClr val="80808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86" name="Oval 15"/>
                    <p:cNvSpPr>
                      <a:spLocks noChangeArrowheads="1"/>
                    </p:cNvSpPr>
                    <p:nvPr/>
                  </p:nvSpPr>
                  <p:spPr bwMode="auto">
                    <a:xfrm>
                      <a:off x="3835" y="7497"/>
                      <a:ext cx="289" cy="303"/>
                    </a:xfrm>
                    <a:prstGeom prst="ellipse">
                      <a:avLst/>
                    </a:prstGeom>
                    <a:solidFill>
                      <a:srgbClr val="80808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87" name="Oval 16"/>
                    <p:cNvSpPr>
                      <a:spLocks noChangeArrowheads="1"/>
                    </p:cNvSpPr>
                    <p:nvPr/>
                  </p:nvSpPr>
                  <p:spPr bwMode="auto">
                    <a:xfrm>
                      <a:off x="4459" y="6797"/>
                      <a:ext cx="290" cy="304"/>
                    </a:xfrm>
                    <a:prstGeom prst="ellipse">
                      <a:avLst/>
                    </a:prstGeom>
                    <a:solidFill>
                      <a:srgbClr val="80808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88" name="Oval 17"/>
                    <p:cNvSpPr>
                      <a:spLocks noChangeArrowheads="1"/>
                    </p:cNvSpPr>
                    <p:nvPr/>
                  </p:nvSpPr>
                  <p:spPr bwMode="auto">
                    <a:xfrm>
                      <a:off x="4480" y="7510"/>
                      <a:ext cx="290" cy="304"/>
                    </a:xfrm>
                    <a:prstGeom prst="ellipse">
                      <a:avLst/>
                    </a:prstGeom>
                    <a:solidFill>
                      <a:srgbClr val="80808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89" name="Oval 18"/>
                    <p:cNvSpPr>
                      <a:spLocks noChangeArrowheads="1"/>
                    </p:cNvSpPr>
                    <p:nvPr/>
                  </p:nvSpPr>
                  <p:spPr bwMode="auto">
                    <a:xfrm>
                      <a:off x="5105" y="6797"/>
                      <a:ext cx="290" cy="304"/>
                    </a:xfrm>
                    <a:prstGeom prst="ellipse">
                      <a:avLst/>
                    </a:prstGeom>
                    <a:solidFill>
                      <a:srgbClr val="80808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90" name="Oval 19"/>
                    <p:cNvSpPr>
                      <a:spLocks noChangeArrowheads="1"/>
                    </p:cNvSpPr>
                    <p:nvPr/>
                  </p:nvSpPr>
                  <p:spPr bwMode="auto">
                    <a:xfrm>
                      <a:off x="5105" y="7497"/>
                      <a:ext cx="290" cy="303"/>
                    </a:xfrm>
                    <a:prstGeom prst="ellipse">
                      <a:avLst/>
                    </a:prstGeom>
                    <a:solidFill>
                      <a:srgbClr val="80808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91" name="Oval 20"/>
                    <p:cNvSpPr>
                      <a:spLocks noChangeArrowheads="1"/>
                    </p:cNvSpPr>
                    <p:nvPr/>
                  </p:nvSpPr>
                  <p:spPr bwMode="auto">
                    <a:xfrm>
                      <a:off x="4480" y="6120"/>
                      <a:ext cx="290" cy="303"/>
                    </a:xfrm>
                    <a:prstGeom prst="ellipse">
                      <a:avLst/>
                    </a:prstGeom>
                    <a:solidFill>
                      <a:srgbClr val="80808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92" name="Oval 21"/>
                    <p:cNvSpPr>
                      <a:spLocks noChangeArrowheads="1"/>
                    </p:cNvSpPr>
                    <p:nvPr/>
                  </p:nvSpPr>
                  <p:spPr bwMode="auto">
                    <a:xfrm>
                      <a:off x="5105" y="6132"/>
                      <a:ext cx="290" cy="303"/>
                    </a:xfrm>
                    <a:prstGeom prst="ellipse">
                      <a:avLst/>
                    </a:prstGeom>
                    <a:solidFill>
                      <a:srgbClr val="80808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93" name="Oval 22"/>
                    <p:cNvSpPr>
                      <a:spLocks noChangeArrowheads="1"/>
                    </p:cNvSpPr>
                    <p:nvPr/>
                  </p:nvSpPr>
                  <p:spPr bwMode="auto">
                    <a:xfrm>
                      <a:off x="4145" y="6191"/>
                      <a:ext cx="145" cy="151"/>
                    </a:xfrm>
                    <a:prstGeom prst="ellipse">
                      <a:avLst/>
                    </a:prstGeom>
                    <a:solidFill>
                      <a:srgbClr val="00000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94" name="Oval 23"/>
                    <p:cNvSpPr>
                      <a:spLocks noChangeArrowheads="1"/>
                    </p:cNvSpPr>
                    <p:nvPr/>
                  </p:nvSpPr>
                  <p:spPr bwMode="auto">
                    <a:xfrm>
                      <a:off x="4781" y="6191"/>
                      <a:ext cx="145" cy="151"/>
                    </a:xfrm>
                    <a:prstGeom prst="ellipse">
                      <a:avLst/>
                    </a:prstGeom>
                    <a:solidFill>
                      <a:srgbClr val="00000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95" name="Oval 24"/>
                    <p:cNvSpPr>
                      <a:spLocks noChangeArrowheads="1"/>
                    </p:cNvSpPr>
                    <p:nvPr/>
                  </p:nvSpPr>
                  <p:spPr bwMode="auto">
                    <a:xfrm>
                      <a:off x="5404" y="6867"/>
                      <a:ext cx="145" cy="151"/>
                    </a:xfrm>
                    <a:prstGeom prst="ellipse">
                      <a:avLst/>
                    </a:prstGeom>
                    <a:solidFill>
                      <a:srgbClr val="00000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96" name="Oval 25"/>
                    <p:cNvSpPr>
                      <a:spLocks noChangeArrowheads="1"/>
                    </p:cNvSpPr>
                    <p:nvPr/>
                  </p:nvSpPr>
                  <p:spPr bwMode="auto">
                    <a:xfrm>
                      <a:off x="4759" y="6867"/>
                      <a:ext cx="145" cy="151"/>
                    </a:xfrm>
                    <a:prstGeom prst="ellipse">
                      <a:avLst/>
                    </a:prstGeom>
                    <a:solidFill>
                      <a:srgbClr val="00000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97" name="Oval 26"/>
                    <p:cNvSpPr>
                      <a:spLocks noChangeArrowheads="1"/>
                    </p:cNvSpPr>
                    <p:nvPr/>
                  </p:nvSpPr>
                  <p:spPr bwMode="auto">
                    <a:xfrm>
                      <a:off x="4136" y="6868"/>
                      <a:ext cx="144" cy="152"/>
                    </a:xfrm>
                    <a:prstGeom prst="ellipse">
                      <a:avLst/>
                    </a:prstGeom>
                    <a:solidFill>
                      <a:srgbClr val="00000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98" name="Oval 27"/>
                    <p:cNvSpPr>
                      <a:spLocks noChangeArrowheads="1"/>
                    </p:cNvSpPr>
                    <p:nvPr/>
                  </p:nvSpPr>
                  <p:spPr bwMode="auto">
                    <a:xfrm>
                      <a:off x="4326" y="7579"/>
                      <a:ext cx="144" cy="152"/>
                    </a:xfrm>
                    <a:prstGeom prst="ellipse">
                      <a:avLst/>
                    </a:prstGeom>
                    <a:solidFill>
                      <a:srgbClr val="00000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99" name="Oval 28"/>
                    <p:cNvSpPr>
                      <a:spLocks noChangeArrowheads="1"/>
                    </p:cNvSpPr>
                    <p:nvPr/>
                  </p:nvSpPr>
                  <p:spPr bwMode="auto">
                    <a:xfrm>
                      <a:off x="4961" y="7591"/>
                      <a:ext cx="145" cy="152"/>
                    </a:xfrm>
                    <a:prstGeom prst="ellipse">
                      <a:avLst/>
                    </a:prstGeom>
                    <a:solidFill>
                      <a:srgbClr val="00000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900" name="Oval 29"/>
                    <p:cNvSpPr>
                      <a:spLocks noChangeArrowheads="1"/>
                    </p:cNvSpPr>
                    <p:nvPr/>
                  </p:nvSpPr>
                  <p:spPr bwMode="auto">
                    <a:xfrm>
                      <a:off x="3688" y="7579"/>
                      <a:ext cx="145" cy="152"/>
                    </a:xfrm>
                    <a:prstGeom prst="ellipse">
                      <a:avLst/>
                    </a:prstGeom>
                    <a:solidFill>
                      <a:srgbClr val="00000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901" name="Oval 30"/>
                    <p:cNvSpPr>
                      <a:spLocks noChangeArrowheads="1"/>
                    </p:cNvSpPr>
                    <p:nvPr/>
                  </p:nvSpPr>
                  <p:spPr bwMode="auto">
                    <a:xfrm>
                      <a:off x="5404" y="6191"/>
                      <a:ext cx="145" cy="151"/>
                    </a:xfrm>
                    <a:prstGeom prst="ellipse">
                      <a:avLst/>
                    </a:prstGeom>
                    <a:solidFill>
                      <a:srgbClr val="00000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grpSp>
              <p:sp>
                <p:nvSpPr>
                  <p:cNvPr id="34874" name="Oval 31"/>
                  <p:cNvSpPr>
                    <a:spLocks noChangeArrowheads="1"/>
                  </p:cNvSpPr>
                  <p:nvPr/>
                </p:nvSpPr>
                <p:spPr bwMode="auto">
                  <a:xfrm>
                    <a:off x="3901" y="8618"/>
                    <a:ext cx="289" cy="303"/>
                  </a:xfrm>
                  <a:prstGeom prst="ellipse">
                    <a:avLst/>
                  </a:prstGeom>
                  <a:solidFill>
                    <a:srgbClr val="80808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75" name="Oval 32"/>
                  <p:cNvSpPr>
                    <a:spLocks noChangeArrowheads="1"/>
                  </p:cNvSpPr>
                  <p:nvPr/>
                </p:nvSpPr>
                <p:spPr bwMode="auto">
                  <a:xfrm>
                    <a:off x="4770" y="8770"/>
                    <a:ext cx="145" cy="151"/>
                  </a:xfrm>
                  <a:prstGeom prst="ellipse">
                    <a:avLst/>
                  </a:prstGeom>
                  <a:solidFill>
                    <a:srgbClr val="000000"/>
                  </a:solidFill>
                  <a:ln w="9525">
                    <a:solidFill>
                      <a:srgbClr val="000000"/>
                    </a:solidFill>
                    <a:round/>
                    <a:headEnd/>
                    <a:tailEnd/>
                  </a:ln>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76" name="Text Box 33"/>
                  <p:cNvSpPr txBox="1">
                    <a:spLocks noChangeArrowheads="1"/>
                  </p:cNvSpPr>
                  <p:nvPr/>
                </p:nvSpPr>
                <p:spPr bwMode="auto">
                  <a:xfrm>
                    <a:off x="4166" y="8608"/>
                    <a:ext cx="435"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000">
                        <a:ea typeface="Mangal" charset="0"/>
                        <a:cs typeface="Mangal" charset="0"/>
                      </a:rPr>
                      <a:t>A</a:t>
                    </a:r>
                    <a:endParaRPr lang="en-US" altLang="en-US">
                      <a:ea typeface="Mangal" charset="0"/>
                      <a:cs typeface="Mangal" charset="0"/>
                    </a:endParaRPr>
                  </a:p>
                </p:txBody>
              </p:sp>
              <p:sp>
                <p:nvSpPr>
                  <p:cNvPr id="34877" name="Text Box 34"/>
                  <p:cNvSpPr txBox="1">
                    <a:spLocks noChangeArrowheads="1"/>
                  </p:cNvSpPr>
                  <p:nvPr/>
                </p:nvSpPr>
                <p:spPr bwMode="auto">
                  <a:xfrm>
                    <a:off x="4870" y="8622"/>
                    <a:ext cx="434" cy="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000">
                        <a:ea typeface="Mangal" charset="0"/>
                        <a:cs typeface="Mangal" charset="0"/>
                      </a:rPr>
                      <a:t>B</a:t>
                    </a:r>
                    <a:endParaRPr lang="en-US" altLang="en-US">
                      <a:ea typeface="Mangal" charset="0"/>
                      <a:cs typeface="Mangal" charset="0"/>
                    </a:endParaRPr>
                  </a:p>
                </p:txBody>
              </p:sp>
            </p:grpSp>
            <p:sp>
              <p:nvSpPr>
                <p:cNvPr id="34872" name="Text Box 35"/>
                <p:cNvSpPr txBox="1">
                  <a:spLocks noChangeArrowheads="1"/>
                </p:cNvSpPr>
                <p:nvPr/>
              </p:nvSpPr>
              <p:spPr bwMode="auto">
                <a:xfrm>
                  <a:off x="4424" y="9117"/>
                  <a:ext cx="579" cy="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000">
                      <a:ea typeface="Mangal" charset="0"/>
                      <a:cs typeface="Mangal" charset="0"/>
                    </a:rPr>
                    <a:t>(a)</a:t>
                  </a:r>
                  <a:endParaRPr lang="en-US" altLang="en-US">
                    <a:ea typeface="Mangal" charset="0"/>
                    <a:cs typeface="Mangal" charset="0"/>
                  </a:endParaRPr>
                </a:p>
              </p:txBody>
            </p:sp>
          </p:grpSp>
          <p:grpSp>
            <p:nvGrpSpPr>
              <p:cNvPr id="34859" name="Group 36"/>
              <p:cNvGrpSpPr>
                <a:grpSpLocks/>
              </p:cNvGrpSpPr>
              <p:nvPr/>
            </p:nvGrpSpPr>
            <p:grpSpPr bwMode="auto">
              <a:xfrm>
                <a:off x="6386" y="6272"/>
                <a:ext cx="2875" cy="3452"/>
                <a:chOff x="6566" y="9872"/>
                <a:chExt cx="2875" cy="3452"/>
              </a:xfrm>
            </p:grpSpPr>
            <p:grpSp>
              <p:nvGrpSpPr>
                <p:cNvPr id="34860" name="Group 37"/>
                <p:cNvGrpSpPr>
                  <a:grpSpLocks/>
                </p:cNvGrpSpPr>
                <p:nvPr/>
              </p:nvGrpSpPr>
              <p:grpSpPr bwMode="auto">
                <a:xfrm>
                  <a:off x="6566" y="9872"/>
                  <a:ext cx="2875" cy="1391"/>
                  <a:chOff x="6229" y="6760"/>
                  <a:chExt cx="3572" cy="1650"/>
                </a:xfrm>
              </p:grpSpPr>
              <p:sp>
                <p:nvSpPr>
                  <p:cNvPr id="34862" name="Line 38"/>
                  <p:cNvSpPr>
                    <a:spLocks noChangeShapeType="1"/>
                  </p:cNvSpPr>
                  <p:nvPr/>
                </p:nvSpPr>
                <p:spPr bwMode="auto">
                  <a:xfrm>
                    <a:off x="6243" y="6760"/>
                    <a:ext cx="108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63" name="Line 39"/>
                  <p:cNvSpPr>
                    <a:spLocks noChangeShapeType="1"/>
                  </p:cNvSpPr>
                  <p:nvPr/>
                </p:nvSpPr>
                <p:spPr bwMode="auto">
                  <a:xfrm>
                    <a:off x="8721" y="6762"/>
                    <a:ext cx="108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64" name="Line 40"/>
                  <p:cNvSpPr>
                    <a:spLocks noChangeShapeType="1"/>
                  </p:cNvSpPr>
                  <p:nvPr/>
                </p:nvSpPr>
                <p:spPr bwMode="auto">
                  <a:xfrm>
                    <a:off x="6271" y="7564"/>
                    <a:ext cx="108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65" name="Line 41"/>
                  <p:cNvSpPr>
                    <a:spLocks noChangeShapeType="1"/>
                  </p:cNvSpPr>
                  <p:nvPr/>
                </p:nvSpPr>
                <p:spPr bwMode="auto">
                  <a:xfrm>
                    <a:off x="7489" y="7564"/>
                    <a:ext cx="108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66" name="Line 42"/>
                  <p:cNvSpPr>
                    <a:spLocks noChangeShapeType="1"/>
                  </p:cNvSpPr>
                  <p:nvPr/>
                </p:nvSpPr>
                <p:spPr bwMode="auto">
                  <a:xfrm>
                    <a:off x="8721" y="7564"/>
                    <a:ext cx="108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67" name="Line 43"/>
                  <p:cNvSpPr>
                    <a:spLocks noChangeShapeType="1"/>
                  </p:cNvSpPr>
                  <p:nvPr/>
                </p:nvSpPr>
                <p:spPr bwMode="auto">
                  <a:xfrm>
                    <a:off x="7461" y="6760"/>
                    <a:ext cx="108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68" name="Line 44"/>
                  <p:cNvSpPr>
                    <a:spLocks noChangeShapeType="1"/>
                  </p:cNvSpPr>
                  <p:nvPr/>
                </p:nvSpPr>
                <p:spPr bwMode="auto">
                  <a:xfrm flipH="1">
                    <a:off x="6229" y="8408"/>
                    <a:ext cx="108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69" name="Line 45"/>
                  <p:cNvSpPr>
                    <a:spLocks noChangeShapeType="1"/>
                  </p:cNvSpPr>
                  <p:nvPr/>
                </p:nvSpPr>
                <p:spPr bwMode="auto">
                  <a:xfrm flipH="1">
                    <a:off x="8721" y="8410"/>
                    <a:ext cx="108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70" name="Line 46"/>
                  <p:cNvSpPr>
                    <a:spLocks noChangeShapeType="1"/>
                  </p:cNvSpPr>
                  <p:nvPr/>
                </p:nvSpPr>
                <p:spPr bwMode="auto">
                  <a:xfrm flipH="1">
                    <a:off x="7461" y="8408"/>
                    <a:ext cx="108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34861" name="Text Box 47"/>
                <p:cNvSpPr txBox="1">
                  <a:spLocks noChangeArrowheads="1"/>
                </p:cNvSpPr>
                <p:nvPr/>
              </p:nvSpPr>
              <p:spPr bwMode="auto">
                <a:xfrm>
                  <a:off x="7847" y="12717"/>
                  <a:ext cx="580" cy="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000">
                      <a:ea typeface="Mangal" charset="0"/>
                      <a:cs typeface="Mangal" charset="0"/>
                    </a:rPr>
                    <a:t>(b)</a:t>
                  </a:r>
                  <a:endParaRPr lang="en-US" altLang="en-US">
                    <a:ea typeface="Mangal" charset="0"/>
                    <a:cs typeface="Mangal" charset="0"/>
                  </a:endParaRPr>
                </a:p>
              </p:txBody>
            </p:sp>
          </p:grpSp>
        </p:grpSp>
        <p:sp>
          <p:nvSpPr>
            <p:cNvPr id="34857" name="Text Box 48"/>
            <p:cNvSpPr txBox="1">
              <a:spLocks noChangeArrowheads="1"/>
            </p:cNvSpPr>
            <p:nvPr/>
          </p:nvSpPr>
          <p:spPr bwMode="auto">
            <a:xfrm>
              <a:off x="2601" y="9544"/>
              <a:ext cx="738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600" b="1" i="1">
                  <a:ea typeface="Mangal" charset="0"/>
                  <a:cs typeface="Mangal" charset="0"/>
                </a:rPr>
                <a:t>Schematic representation of structure and dipoles in a hypothetical 2-D crystal</a:t>
              </a:r>
              <a:endParaRPr lang="en-US" altLang="en-US" sz="1600" b="1">
                <a:ea typeface="Mangal" charset="0"/>
                <a:cs typeface="Mangal" charset="0"/>
              </a:endParaRPr>
            </a:p>
          </p:txBody>
        </p:sp>
      </p:grpSp>
      <p:grpSp>
        <p:nvGrpSpPr>
          <p:cNvPr id="34819" name="Group 49"/>
          <p:cNvGrpSpPr>
            <a:grpSpLocks/>
          </p:cNvGrpSpPr>
          <p:nvPr/>
        </p:nvGrpSpPr>
        <p:grpSpPr bwMode="auto">
          <a:xfrm>
            <a:off x="6100763" y="2819400"/>
            <a:ext cx="1631950" cy="2133600"/>
            <a:chOff x="3822" y="11024"/>
            <a:chExt cx="2781" cy="3692"/>
          </a:xfrm>
        </p:grpSpPr>
        <p:grpSp>
          <p:nvGrpSpPr>
            <p:cNvPr id="34825" name="Group 50"/>
            <p:cNvGrpSpPr>
              <a:grpSpLocks/>
            </p:cNvGrpSpPr>
            <p:nvPr/>
          </p:nvGrpSpPr>
          <p:grpSpPr bwMode="auto">
            <a:xfrm>
              <a:off x="3822" y="11024"/>
              <a:ext cx="2507" cy="2695"/>
              <a:chOff x="3822" y="11024"/>
              <a:chExt cx="2507" cy="2695"/>
            </a:xfrm>
          </p:grpSpPr>
          <p:sp>
            <p:nvSpPr>
              <p:cNvPr id="34832" name="Oval 51"/>
              <p:cNvSpPr>
                <a:spLocks noChangeAspect="1" noChangeArrowheads="1"/>
              </p:cNvSpPr>
              <p:nvPr/>
            </p:nvSpPr>
            <p:spPr bwMode="auto">
              <a:xfrm>
                <a:off x="4554" y="12634"/>
                <a:ext cx="230" cy="240"/>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33" name="Oval 52"/>
              <p:cNvSpPr>
                <a:spLocks noChangeAspect="1" noChangeArrowheads="1"/>
              </p:cNvSpPr>
              <p:nvPr/>
            </p:nvSpPr>
            <p:spPr bwMode="auto">
              <a:xfrm>
                <a:off x="5367" y="11874"/>
                <a:ext cx="230" cy="241"/>
              </a:xfrm>
              <a:prstGeom prst="ellipse">
                <a:avLst/>
              </a:prstGeom>
              <a:solidFill>
                <a:srgbClr val="00008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grpSp>
            <p:nvGrpSpPr>
              <p:cNvPr id="34834" name="Group 53"/>
              <p:cNvGrpSpPr>
                <a:grpSpLocks/>
              </p:cNvGrpSpPr>
              <p:nvPr/>
            </p:nvGrpSpPr>
            <p:grpSpPr bwMode="auto">
              <a:xfrm>
                <a:off x="3944" y="11136"/>
                <a:ext cx="2272" cy="2471"/>
                <a:chOff x="768" y="2106"/>
                <a:chExt cx="1341" cy="1396"/>
              </a:xfrm>
            </p:grpSpPr>
            <p:sp>
              <p:nvSpPr>
                <p:cNvPr id="34850" name="Rectangle 54"/>
                <p:cNvSpPr>
                  <a:spLocks noChangeAspect="1" noChangeArrowheads="1"/>
                </p:cNvSpPr>
                <p:nvPr/>
              </p:nvSpPr>
              <p:spPr bwMode="auto">
                <a:xfrm>
                  <a:off x="768" y="2592"/>
                  <a:ext cx="909" cy="910"/>
                </a:xfrm>
                <a:prstGeom prst="rect">
                  <a:avLst/>
                </a:prstGeom>
                <a:noFill/>
                <a:ln w="19050">
                  <a:solidFill>
                    <a:srgbClr val="00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51" name="Rectangle 55"/>
                <p:cNvSpPr>
                  <a:spLocks noChangeAspect="1" noChangeArrowheads="1"/>
                </p:cNvSpPr>
                <p:nvPr/>
              </p:nvSpPr>
              <p:spPr bwMode="auto">
                <a:xfrm>
                  <a:off x="1200" y="2112"/>
                  <a:ext cx="909" cy="910"/>
                </a:xfrm>
                <a:prstGeom prst="rect">
                  <a:avLst/>
                </a:prstGeom>
                <a:noFill/>
                <a:ln w="19050">
                  <a:solidFill>
                    <a:srgbClr val="00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52" name="Line 56"/>
                <p:cNvSpPr>
                  <a:spLocks noChangeShapeType="1"/>
                </p:cNvSpPr>
                <p:nvPr/>
              </p:nvSpPr>
              <p:spPr bwMode="auto">
                <a:xfrm flipV="1">
                  <a:off x="1677" y="3021"/>
                  <a:ext cx="432" cy="480"/>
                </a:xfrm>
                <a:prstGeom prst="line">
                  <a:avLst/>
                </a:prstGeom>
                <a:noFill/>
                <a:ln w="1905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nchor="ctr"/>
                <a:lstStyle/>
                <a:p>
                  <a:endParaRPr lang="en-US"/>
                </a:p>
              </p:txBody>
            </p:sp>
            <p:sp>
              <p:nvSpPr>
                <p:cNvPr id="34853" name="Line 57"/>
                <p:cNvSpPr>
                  <a:spLocks noChangeShapeType="1"/>
                </p:cNvSpPr>
                <p:nvPr/>
              </p:nvSpPr>
              <p:spPr bwMode="auto">
                <a:xfrm flipV="1">
                  <a:off x="768" y="2106"/>
                  <a:ext cx="432" cy="480"/>
                </a:xfrm>
                <a:prstGeom prst="line">
                  <a:avLst/>
                </a:prstGeom>
                <a:noFill/>
                <a:ln w="1905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nchor="ctr"/>
                <a:lstStyle/>
                <a:p>
                  <a:endParaRPr lang="en-US"/>
                </a:p>
              </p:txBody>
            </p:sp>
            <p:sp>
              <p:nvSpPr>
                <p:cNvPr id="34854" name="Line 58"/>
                <p:cNvSpPr>
                  <a:spLocks noChangeShapeType="1"/>
                </p:cNvSpPr>
                <p:nvPr/>
              </p:nvSpPr>
              <p:spPr bwMode="auto">
                <a:xfrm flipV="1">
                  <a:off x="768" y="3018"/>
                  <a:ext cx="432" cy="480"/>
                </a:xfrm>
                <a:prstGeom prst="line">
                  <a:avLst/>
                </a:prstGeom>
                <a:noFill/>
                <a:ln w="1905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nchor="ctr"/>
                <a:lstStyle/>
                <a:p>
                  <a:endParaRPr lang="en-US"/>
                </a:p>
              </p:txBody>
            </p:sp>
            <p:sp>
              <p:nvSpPr>
                <p:cNvPr id="34855" name="Line 59"/>
                <p:cNvSpPr>
                  <a:spLocks noChangeShapeType="1"/>
                </p:cNvSpPr>
                <p:nvPr/>
              </p:nvSpPr>
              <p:spPr bwMode="auto">
                <a:xfrm flipV="1">
                  <a:off x="1677" y="2112"/>
                  <a:ext cx="432" cy="480"/>
                </a:xfrm>
                <a:prstGeom prst="line">
                  <a:avLst/>
                </a:prstGeom>
                <a:noFill/>
                <a:ln w="1905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nchor="ctr"/>
                <a:lstStyle/>
                <a:p>
                  <a:endParaRPr lang="en-US"/>
                </a:p>
              </p:txBody>
            </p:sp>
          </p:grpSp>
          <p:sp>
            <p:nvSpPr>
              <p:cNvPr id="34835" name="Oval 60"/>
              <p:cNvSpPr>
                <a:spLocks noChangeAspect="1" noChangeArrowheads="1"/>
              </p:cNvSpPr>
              <p:nvPr/>
            </p:nvSpPr>
            <p:spPr bwMode="auto">
              <a:xfrm>
                <a:off x="4229" y="12288"/>
                <a:ext cx="162" cy="170"/>
              </a:xfrm>
              <a:prstGeom prst="ellipse">
                <a:avLst/>
              </a:prstGeom>
              <a:solidFill>
                <a:srgbClr val="FFFFFF"/>
              </a:solidFill>
              <a:ln w="12700">
                <a:solidFill>
                  <a:srgbClr val="000000"/>
                </a:solidFill>
                <a:round/>
                <a:headEnd type="none" w="sm" len="sm"/>
                <a:tailEnd type="none" w="sm" len="sm"/>
              </a:ln>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36" name="Oval 61"/>
              <p:cNvSpPr>
                <a:spLocks noChangeAspect="1" noChangeArrowheads="1"/>
              </p:cNvSpPr>
              <p:nvPr/>
            </p:nvSpPr>
            <p:spPr bwMode="auto">
              <a:xfrm>
                <a:off x="5001" y="13101"/>
                <a:ext cx="163" cy="170"/>
              </a:xfrm>
              <a:prstGeom prst="ellipse">
                <a:avLst/>
              </a:prstGeom>
              <a:solidFill>
                <a:srgbClr val="FFFFFF"/>
              </a:solidFill>
              <a:ln w="12700">
                <a:solidFill>
                  <a:srgbClr val="000000"/>
                </a:solidFill>
                <a:round/>
                <a:headEnd type="none" w="sm" len="sm"/>
                <a:tailEnd type="none" w="sm" len="sm"/>
              </a:ln>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37" name="Oval 62"/>
              <p:cNvSpPr>
                <a:spLocks noChangeAspect="1" noChangeArrowheads="1"/>
              </p:cNvSpPr>
              <p:nvPr/>
            </p:nvSpPr>
            <p:spPr bwMode="auto">
              <a:xfrm>
                <a:off x="5778" y="12288"/>
                <a:ext cx="163" cy="170"/>
              </a:xfrm>
              <a:prstGeom prst="ellipse">
                <a:avLst/>
              </a:prstGeom>
              <a:solidFill>
                <a:srgbClr val="FFFFFF"/>
              </a:solidFill>
              <a:ln w="12700">
                <a:solidFill>
                  <a:srgbClr val="000000"/>
                </a:solidFill>
                <a:round/>
                <a:headEnd type="none" w="sm" len="sm"/>
                <a:tailEnd type="none" w="sm" len="sm"/>
              </a:ln>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38" name="Oval 63"/>
              <p:cNvSpPr>
                <a:spLocks noChangeAspect="1" noChangeArrowheads="1"/>
              </p:cNvSpPr>
              <p:nvPr/>
            </p:nvSpPr>
            <p:spPr bwMode="auto">
              <a:xfrm>
                <a:off x="4635" y="12719"/>
                <a:ext cx="163" cy="170"/>
              </a:xfrm>
              <a:prstGeom prst="ellipse">
                <a:avLst/>
              </a:prstGeom>
              <a:solidFill>
                <a:srgbClr val="FFFFFF"/>
              </a:solidFill>
              <a:ln w="12700">
                <a:solidFill>
                  <a:srgbClr val="000000"/>
                </a:solidFill>
                <a:round/>
                <a:headEnd type="none" w="sm" len="sm"/>
                <a:tailEnd type="none" w="sm" len="sm"/>
              </a:ln>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39" name="Oval 64"/>
              <p:cNvSpPr>
                <a:spLocks noChangeAspect="1" noChangeArrowheads="1"/>
              </p:cNvSpPr>
              <p:nvPr/>
            </p:nvSpPr>
            <p:spPr bwMode="auto">
              <a:xfrm>
                <a:off x="4996" y="11486"/>
                <a:ext cx="163" cy="170"/>
              </a:xfrm>
              <a:prstGeom prst="ellipse">
                <a:avLst/>
              </a:prstGeom>
              <a:solidFill>
                <a:srgbClr val="FFFFFF"/>
              </a:solidFill>
              <a:ln w="12700">
                <a:solidFill>
                  <a:srgbClr val="000000"/>
                </a:solidFill>
                <a:round/>
                <a:headEnd type="none" w="sm" len="sm"/>
                <a:tailEnd type="none" w="sm" len="sm"/>
              </a:ln>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40" name="Oval 65"/>
              <p:cNvSpPr>
                <a:spLocks noChangeAspect="1" noChangeArrowheads="1"/>
              </p:cNvSpPr>
              <p:nvPr/>
            </p:nvSpPr>
            <p:spPr bwMode="auto">
              <a:xfrm>
                <a:off x="5372" y="11863"/>
                <a:ext cx="163" cy="170"/>
              </a:xfrm>
              <a:prstGeom prst="ellipse">
                <a:avLst/>
              </a:prstGeom>
              <a:solidFill>
                <a:srgbClr val="FFFFFF"/>
              </a:solidFill>
              <a:ln w="12700">
                <a:solidFill>
                  <a:srgbClr val="000000"/>
                </a:solidFill>
                <a:round/>
                <a:headEnd type="none" w="sm" len="sm"/>
                <a:tailEnd type="none" w="sm" len="sm"/>
              </a:ln>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41" name="Oval 66"/>
              <p:cNvSpPr>
                <a:spLocks noChangeArrowheads="1"/>
              </p:cNvSpPr>
              <p:nvPr/>
            </p:nvSpPr>
            <p:spPr bwMode="auto">
              <a:xfrm>
                <a:off x="5011" y="12299"/>
                <a:ext cx="163" cy="170"/>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42" name="Oval 67"/>
              <p:cNvSpPr>
                <a:spLocks noChangeAspect="1" noChangeArrowheads="1"/>
              </p:cNvSpPr>
              <p:nvPr/>
            </p:nvSpPr>
            <p:spPr bwMode="auto">
              <a:xfrm>
                <a:off x="3822" y="13478"/>
                <a:ext cx="230" cy="241"/>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43" name="Oval 68"/>
              <p:cNvSpPr>
                <a:spLocks noChangeAspect="1" noChangeArrowheads="1"/>
              </p:cNvSpPr>
              <p:nvPr/>
            </p:nvSpPr>
            <p:spPr bwMode="auto">
              <a:xfrm>
                <a:off x="5367" y="13478"/>
                <a:ext cx="230" cy="241"/>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44" name="Oval 69"/>
              <p:cNvSpPr>
                <a:spLocks noChangeAspect="1" noChangeArrowheads="1"/>
              </p:cNvSpPr>
              <p:nvPr/>
            </p:nvSpPr>
            <p:spPr bwMode="auto">
              <a:xfrm>
                <a:off x="3827" y="11874"/>
                <a:ext cx="230" cy="241"/>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45" name="Oval 70"/>
              <p:cNvSpPr>
                <a:spLocks noChangeAspect="1" noChangeArrowheads="1"/>
              </p:cNvSpPr>
              <p:nvPr/>
            </p:nvSpPr>
            <p:spPr bwMode="auto">
              <a:xfrm>
                <a:off x="6099" y="12628"/>
                <a:ext cx="230" cy="241"/>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46" name="Oval 71"/>
              <p:cNvSpPr>
                <a:spLocks noChangeAspect="1" noChangeArrowheads="1"/>
              </p:cNvSpPr>
              <p:nvPr/>
            </p:nvSpPr>
            <p:spPr bwMode="auto">
              <a:xfrm>
                <a:off x="6099" y="11024"/>
                <a:ext cx="230" cy="241"/>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47" name="Oval 72"/>
              <p:cNvSpPr>
                <a:spLocks noChangeAspect="1" noChangeArrowheads="1"/>
              </p:cNvSpPr>
              <p:nvPr/>
            </p:nvSpPr>
            <p:spPr bwMode="auto">
              <a:xfrm>
                <a:off x="4559" y="11024"/>
                <a:ext cx="230" cy="241"/>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48" name="Line 73"/>
              <p:cNvSpPr>
                <a:spLocks noChangeShapeType="1"/>
              </p:cNvSpPr>
              <p:nvPr/>
            </p:nvSpPr>
            <p:spPr bwMode="auto">
              <a:xfrm flipV="1">
                <a:off x="5245" y="12166"/>
                <a:ext cx="0" cy="425"/>
              </a:xfrm>
              <a:prstGeom prst="line">
                <a:avLst/>
              </a:prstGeom>
              <a:noFill/>
              <a:ln w="12700">
                <a:solidFill>
                  <a:srgbClr val="000000"/>
                </a:solidFill>
                <a:round/>
                <a:headEnd type="none" w="sm" len="sm"/>
                <a:tailEnd type="triangle" w="sm" len="sm"/>
              </a:ln>
              <a:extLst>
                <a:ext uri="{909E8E84-426E-40DD-AFC4-6F175D3DCCD1}">
                  <a14:hiddenFill xmlns:a14="http://schemas.microsoft.com/office/drawing/2010/main">
                    <a:noFill/>
                  </a14:hiddenFill>
                </a:ext>
              </a:extLst>
            </p:spPr>
            <p:txBody>
              <a:bodyPr anchor="ctr"/>
              <a:lstStyle/>
              <a:p>
                <a:endParaRPr lang="en-US"/>
              </a:p>
            </p:txBody>
          </p:sp>
          <p:sp>
            <p:nvSpPr>
              <p:cNvPr id="34849" name="Line 74"/>
              <p:cNvSpPr>
                <a:spLocks noChangeShapeType="1"/>
              </p:cNvSpPr>
              <p:nvPr/>
            </p:nvSpPr>
            <p:spPr bwMode="auto">
              <a:xfrm>
                <a:off x="4107" y="12166"/>
                <a:ext cx="0" cy="425"/>
              </a:xfrm>
              <a:prstGeom prst="line">
                <a:avLst/>
              </a:prstGeom>
              <a:noFill/>
              <a:ln w="12700">
                <a:solidFill>
                  <a:srgbClr val="000000"/>
                </a:solidFill>
                <a:round/>
                <a:headEnd type="none" w="sm" len="sm"/>
                <a:tailEnd type="triangle" w="sm" len="sm"/>
              </a:ln>
              <a:extLst>
                <a:ext uri="{909E8E84-426E-40DD-AFC4-6F175D3DCCD1}">
                  <a14:hiddenFill xmlns:a14="http://schemas.microsoft.com/office/drawing/2010/main">
                    <a:noFill/>
                  </a14:hiddenFill>
                </a:ext>
              </a:extLst>
            </p:spPr>
            <p:txBody>
              <a:bodyPr anchor="ctr"/>
              <a:lstStyle/>
              <a:p>
                <a:endParaRPr lang="en-US"/>
              </a:p>
            </p:txBody>
          </p:sp>
        </p:grpSp>
        <p:sp>
          <p:nvSpPr>
            <p:cNvPr id="34826" name="Oval 75"/>
            <p:cNvSpPr>
              <a:spLocks noChangeAspect="1" noChangeArrowheads="1"/>
            </p:cNvSpPr>
            <p:nvPr/>
          </p:nvSpPr>
          <p:spPr bwMode="auto">
            <a:xfrm>
              <a:off x="4188" y="14037"/>
              <a:ext cx="230" cy="240"/>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27" name="Oval 76"/>
            <p:cNvSpPr>
              <a:spLocks noChangeAspect="1" noChangeArrowheads="1"/>
            </p:cNvSpPr>
            <p:nvPr/>
          </p:nvSpPr>
          <p:spPr bwMode="auto">
            <a:xfrm>
              <a:off x="5163" y="14101"/>
              <a:ext cx="163" cy="170"/>
            </a:xfrm>
            <a:prstGeom prst="ellipse">
              <a:avLst/>
            </a:prstGeom>
            <a:solidFill>
              <a:srgbClr val="FFFFFF"/>
            </a:solidFill>
            <a:ln w="12700">
              <a:solidFill>
                <a:srgbClr val="000000"/>
              </a:solidFill>
              <a:round/>
              <a:headEnd type="none" w="sm" len="sm"/>
              <a:tailEnd type="none" w="sm" len="sm"/>
            </a:ln>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28" name="Oval 77"/>
            <p:cNvSpPr>
              <a:spLocks noChangeArrowheads="1"/>
            </p:cNvSpPr>
            <p:nvPr/>
          </p:nvSpPr>
          <p:spPr bwMode="auto">
            <a:xfrm>
              <a:off x="5925" y="14110"/>
              <a:ext cx="163" cy="171"/>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type="none" w="sm" len="sm"/>
                  <a:tailEnd type="none" w="sm" len="sm"/>
                </a14:hiddenLine>
              </a:ext>
            </a:extLst>
          </p:spPr>
          <p:txBody>
            <a:bodyPr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4829" name="Text Box 78"/>
            <p:cNvSpPr txBox="1">
              <a:spLocks noChangeArrowheads="1"/>
            </p:cNvSpPr>
            <p:nvPr/>
          </p:nvSpPr>
          <p:spPr bwMode="auto">
            <a:xfrm>
              <a:off x="4491" y="13894"/>
              <a:ext cx="722" cy="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000">
                  <a:ea typeface="Mangal" charset="0"/>
                  <a:cs typeface="Mangal" charset="0"/>
                </a:rPr>
                <a:t>A</a:t>
              </a:r>
              <a:endParaRPr lang="en-US" altLang="en-US">
                <a:ea typeface="Mangal" charset="0"/>
                <a:cs typeface="Mangal" charset="0"/>
              </a:endParaRPr>
            </a:p>
          </p:txBody>
        </p:sp>
        <p:sp>
          <p:nvSpPr>
            <p:cNvPr id="34830" name="Text Box 79"/>
            <p:cNvSpPr txBox="1">
              <a:spLocks noChangeArrowheads="1"/>
            </p:cNvSpPr>
            <p:nvPr/>
          </p:nvSpPr>
          <p:spPr bwMode="auto">
            <a:xfrm>
              <a:off x="5326" y="13888"/>
              <a:ext cx="448" cy="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000">
                  <a:ea typeface="Mangal" charset="0"/>
                  <a:cs typeface="Mangal" charset="0"/>
                </a:rPr>
                <a:t>O</a:t>
              </a:r>
              <a:endParaRPr lang="en-US" altLang="en-US">
                <a:ea typeface="Mangal" charset="0"/>
                <a:cs typeface="Mangal" charset="0"/>
              </a:endParaRPr>
            </a:p>
          </p:txBody>
        </p:sp>
        <p:sp>
          <p:nvSpPr>
            <p:cNvPr id="34831" name="Text Box 80"/>
            <p:cNvSpPr txBox="1">
              <a:spLocks noChangeArrowheads="1"/>
            </p:cNvSpPr>
            <p:nvPr/>
          </p:nvSpPr>
          <p:spPr bwMode="auto">
            <a:xfrm>
              <a:off x="6190" y="13899"/>
              <a:ext cx="413" cy="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000">
                  <a:ea typeface="Mangal" charset="0"/>
                  <a:cs typeface="Mangal" charset="0"/>
                </a:rPr>
                <a:t>B</a:t>
              </a:r>
              <a:endParaRPr lang="en-US" altLang="en-US">
                <a:ea typeface="Mangal" charset="0"/>
                <a:cs typeface="Mangal" charset="0"/>
              </a:endParaRPr>
            </a:p>
          </p:txBody>
        </p:sp>
      </p:grpSp>
      <p:sp>
        <p:nvSpPr>
          <p:cNvPr id="34820" name="Text Box 81"/>
          <p:cNvSpPr txBox="1">
            <a:spLocks noChangeArrowheads="1"/>
          </p:cNvSpPr>
          <p:nvPr/>
        </p:nvSpPr>
        <p:spPr bwMode="auto">
          <a:xfrm>
            <a:off x="5395913" y="5038725"/>
            <a:ext cx="3671887"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400" b="1" i="1">
                <a:ea typeface="Mangal" charset="0"/>
                <a:cs typeface="Mangal" charset="0"/>
              </a:rPr>
              <a:t>A typical ABO</a:t>
            </a:r>
            <a:r>
              <a:rPr lang="en-US" altLang="en-US" sz="1400" b="1" i="1" baseline="-25000">
                <a:ea typeface="Mangal" charset="0"/>
                <a:cs typeface="Mangal" charset="0"/>
              </a:rPr>
              <a:t>3</a:t>
            </a:r>
            <a:r>
              <a:rPr lang="en-US" altLang="en-US" sz="1400" b="1" i="1">
                <a:ea typeface="Mangal" charset="0"/>
                <a:cs typeface="Mangal" charset="0"/>
              </a:rPr>
              <a:t> perovskite unit-cell e.g. PbTiO</a:t>
            </a:r>
            <a:r>
              <a:rPr lang="en-US" altLang="en-US" sz="1400" b="1" i="1" baseline="-25000">
                <a:ea typeface="Mangal" charset="0"/>
                <a:cs typeface="Mangal" charset="0"/>
              </a:rPr>
              <a:t>3</a:t>
            </a:r>
            <a:r>
              <a:rPr lang="en-US" altLang="en-US" sz="1400" b="1" i="1">
                <a:ea typeface="Mangal" charset="0"/>
                <a:cs typeface="Mangal" charset="0"/>
              </a:rPr>
              <a:t>. Remanent polarization is zero when the structure is cubic (paraelectric phase) and it is non-zero in the ferroelectric phase which has tetragonal structure.</a:t>
            </a:r>
            <a:endParaRPr lang="en-US" altLang="en-US" sz="1400" b="1">
              <a:ea typeface="Mangal" charset="0"/>
              <a:cs typeface="Mangal" charset="0"/>
            </a:endParaRPr>
          </a:p>
        </p:txBody>
      </p:sp>
      <p:sp>
        <p:nvSpPr>
          <p:cNvPr id="34821" name="Title 93"/>
          <p:cNvSpPr>
            <a:spLocks noGrp="1"/>
          </p:cNvSpPr>
          <p:nvPr>
            <p:ph type="title" idx="4294967295"/>
          </p:nvPr>
        </p:nvSpPr>
        <p:spPr>
          <a:xfrm>
            <a:off x="533400" y="0"/>
            <a:ext cx="8229600" cy="715963"/>
          </a:xfrm>
        </p:spPr>
        <p:txBody>
          <a:bodyPr/>
          <a:lstStyle/>
          <a:p>
            <a:pPr eaLnBrk="1" hangingPunct="1"/>
            <a:r>
              <a:rPr lang="en-US" altLang="en-US" sz="2800">
                <a:ea typeface="Arial Unicode MS" charset="0"/>
              </a:rPr>
              <a:t>Ferroelectrics</a:t>
            </a:r>
          </a:p>
        </p:txBody>
      </p:sp>
      <p:sp>
        <p:nvSpPr>
          <p:cNvPr id="34822" name="Rectangle 89"/>
          <p:cNvSpPr>
            <a:spLocks noGrp="1" noChangeArrowheads="1"/>
          </p:cNvSpPr>
          <p:nvPr>
            <p:ph type="body" idx="4294967295"/>
          </p:nvPr>
        </p:nvSpPr>
        <p:spPr>
          <a:xfrm>
            <a:off x="457200" y="838200"/>
            <a:ext cx="8229600" cy="1295400"/>
          </a:xfrm>
        </p:spPr>
        <p:txBody>
          <a:bodyPr/>
          <a:lstStyle/>
          <a:p>
            <a:pPr>
              <a:spcBef>
                <a:spcPts val="1200"/>
              </a:spcBef>
            </a:pPr>
            <a:r>
              <a:rPr lang="en-US" altLang="en-US" sz="2000">
                <a:ea typeface="Arial" charset="0"/>
                <a:cs typeface="Arial" charset="0"/>
              </a:rPr>
              <a:t>Most ferroelectrics are perovskite structured</a:t>
            </a:r>
          </a:p>
          <a:p>
            <a:pPr>
              <a:spcBef>
                <a:spcPts val="1200"/>
              </a:spcBef>
            </a:pPr>
            <a:r>
              <a:rPr lang="en-US" altLang="en-US" sz="2000">
                <a:ea typeface="Arial" charset="0"/>
                <a:cs typeface="Arial" charset="0"/>
              </a:rPr>
              <a:t>Lack of a centre of symmetry is a requirement: most ferroelectric materials are Tetragonal or orthorhombic</a:t>
            </a:r>
          </a:p>
          <a:p>
            <a:pPr>
              <a:spcBef>
                <a:spcPts val="1200"/>
              </a:spcBef>
            </a:pPr>
            <a:r>
              <a:rPr lang="en-US" altLang="en-US" sz="2000">
                <a:ea typeface="Arial" charset="0"/>
                <a:cs typeface="Arial" charset="0"/>
              </a:rPr>
              <a:t>Local metastable positions away from equilibrium are created</a:t>
            </a:r>
          </a:p>
          <a:p>
            <a:pPr>
              <a:spcBef>
                <a:spcPts val="1200"/>
              </a:spcBef>
            </a:pPr>
            <a:endParaRPr lang="en-US" altLang="en-US" sz="2000">
              <a:ea typeface="Arial" charset="0"/>
              <a:cs typeface="Arial"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0"/>
          <p:cNvSpPr>
            <a:spLocks noGrp="1"/>
          </p:cNvSpPr>
          <p:nvPr>
            <p:ph type="title" idx="4294967295"/>
          </p:nvPr>
        </p:nvSpPr>
        <p:spPr/>
        <p:txBody>
          <a:bodyPr/>
          <a:lstStyle/>
          <a:p>
            <a:pPr eaLnBrk="1" hangingPunct="1"/>
            <a:r>
              <a:rPr lang="en-US" altLang="en-US" sz="2800">
                <a:ea typeface="Arial Unicode MS" charset="0"/>
              </a:rPr>
              <a:t>Properties of Common Ferroelectrics</a:t>
            </a:r>
          </a:p>
        </p:txBody>
      </p:sp>
      <p:pic>
        <p:nvPicPr>
          <p:cNvPr id="35843" name="Picture 2" descr="Scan000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5504" t="12766" r="4587" b="9361"/>
          <a:stretch>
            <a:fillRect/>
          </a:stretch>
        </p:blipFill>
        <p:spPr>
          <a:xfrm>
            <a:off x="380999" y="914401"/>
            <a:ext cx="8569377" cy="5334000"/>
          </a:xfr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r>
              <a:rPr lang="en-US" altLang="en-US" sz="2800"/>
              <a:t>Perovskite Structure</a:t>
            </a:r>
          </a:p>
        </p:txBody>
      </p:sp>
      <p:sp>
        <p:nvSpPr>
          <p:cNvPr id="133123" name="Rectangle 3"/>
          <p:cNvSpPr>
            <a:spLocks noGrp="1" noChangeArrowheads="1"/>
          </p:cNvSpPr>
          <p:nvPr>
            <p:ph idx="4294967295"/>
          </p:nvPr>
        </p:nvSpPr>
        <p:spPr/>
        <p:txBody>
          <a:bodyPr/>
          <a:lstStyle/>
          <a:p>
            <a:pPr>
              <a:lnSpc>
                <a:spcPct val="90000"/>
              </a:lnSpc>
            </a:pPr>
            <a:r>
              <a:rPr lang="en-US" altLang="en-US" sz="2400" i="1"/>
              <a:t>ABO</a:t>
            </a:r>
            <a:r>
              <a:rPr lang="en-US" altLang="en-US" sz="2400" i="1" baseline="-25000"/>
              <a:t>3</a:t>
            </a:r>
            <a:r>
              <a:rPr lang="en-US" altLang="en-US" sz="2400" i="1"/>
              <a:t> type of structure: </a:t>
            </a:r>
            <a:r>
              <a:rPr lang="en-US" altLang="en-US" sz="2400"/>
              <a:t>BaTiO</a:t>
            </a:r>
            <a:r>
              <a:rPr lang="en-US" altLang="en-US" sz="2400" baseline="-25000"/>
              <a:t>3</a:t>
            </a:r>
            <a:r>
              <a:rPr lang="en-US" altLang="en-US" sz="2400"/>
              <a:t> , CaTiO</a:t>
            </a:r>
            <a:r>
              <a:rPr lang="en-US" altLang="en-US" sz="2400" baseline="-25000"/>
              <a:t>3</a:t>
            </a:r>
            <a:r>
              <a:rPr lang="en-US" altLang="en-US" sz="2400"/>
              <a:t> , SrTiO</a:t>
            </a:r>
            <a:r>
              <a:rPr lang="en-US" altLang="en-US" sz="2400" baseline="-25000"/>
              <a:t>3</a:t>
            </a:r>
            <a:r>
              <a:rPr lang="en-US" altLang="en-US" sz="2400"/>
              <a:t>, </a:t>
            </a:r>
          </a:p>
          <a:p>
            <a:pPr>
              <a:lnSpc>
                <a:spcPct val="90000"/>
              </a:lnSpc>
            </a:pPr>
            <a:r>
              <a:rPr lang="en-US" altLang="en-US" sz="2400"/>
              <a:t>Distortions common: could be non-cubic</a:t>
            </a:r>
          </a:p>
          <a:p>
            <a:pPr>
              <a:lnSpc>
                <a:spcPct val="90000"/>
              </a:lnSpc>
            </a:pPr>
            <a:r>
              <a:rPr lang="en-US" altLang="en-US" sz="2400"/>
              <a:t>Known as the </a:t>
            </a:r>
            <a:r>
              <a:rPr lang="en-US" altLang="en-US" sz="2400" b="1"/>
              <a:t>BaTiO</a:t>
            </a:r>
            <a:r>
              <a:rPr lang="en-US" altLang="en-US" sz="2400" b="1" baseline="-25000"/>
              <a:t>3</a:t>
            </a:r>
            <a:r>
              <a:rPr lang="en-US" altLang="en-US" sz="2400"/>
              <a:t> or </a:t>
            </a:r>
            <a:r>
              <a:rPr lang="en-US" altLang="en-US" sz="2400" b="1"/>
              <a:t>CaTiO</a:t>
            </a:r>
            <a:r>
              <a:rPr lang="en-US" altLang="en-US" sz="2400" b="1" baseline="-25000"/>
              <a:t>3</a:t>
            </a:r>
            <a:r>
              <a:rPr lang="en-US" altLang="en-US" sz="2400"/>
              <a:t> lattice </a:t>
            </a:r>
          </a:p>
          <a:p>
            <a:pPr>
              <a:lnSpc>
                <a:spcPct val="90000"/>
              </a:lnSpc>
            </a:pPr>
            <a:r>
              <a:rPr lang="en-US" altLang="en-US" sz="2400" i="1"/>
              <a:t>Three</a:t>
            </a:r>
            <a:r>
              <a:rPr lang="en-US" altLang="en-US" sz="2400"/>
              <a:t> different atoms in the base: ABO</a:t>
            </a:r>
            <a:r>
              <a:rPr lang="en-US" altLang="en-US" sz="2400" baseline="-25000"/>
              <a:t>3</a:t>
            </a:r>
            <a:r>
              <a:rPr lang="en-US" altLang="en-US" sz="2400"/>
              <a:t> </a:t>
            </a:r>
          </a:p>
          <a:p>
            <a:pPr>
              <a:lnSpc>
                <a:spcPct val="90000"/>
              </a:lnSpc>
            </a:pPr>
            <a:r>
              <a:rPr lang="en-US" altLang="en-US" sz="2400"/>
              <a:t>A at </a:t>
            </a:r>
            <a:r>
              <a:rPr lang="en-US" altLang="en-US" sz="2400" b="1"/>
              <a:t>(0,0,0)</a:t>
            </a:r>
            <a:r>
              <a:rPr lang="en-US" altLang="en-US" sz="2400"/>
              <a:t>, </a:t>
            </a:r>
            <a:r>
              <a:rPr lang="en-US" altLang="en-US" sz="2400" b="1"/>
              <a:t>O</a:t>
            </a:r>
            <a:r>
              <a:rPr lang="en-US" altLang="en-US" sz="2400"/>
              <a:t> at </a:t>
            </a:r>
            <a:r>
              <a:rPr lang="en-US" altLang="en-US" sz="2400" b="1"/>
              <a:t>(½, ½, ,0)</a:t>
            </a:r>
            <a:r>
              <a:rPr lang="en-US" altLang="en-US" sz="2400"/>
              <a:t> and </a:t>
            </a:r>
            <a:r>
              <a:rPr lang="en-US" altLang="en-US" sz="2400" b="1"/>
              <a:t>B </a:t>
            </a:r>
            <a:r>
              <a:rPr lang="en-US" altLang="en-US" sz="2400"/>
              <a:t>at </a:t>
            </a:r>
            <a:r>
              <a:rPr lang="en-US" altLang="en-US" sz="2400" b="1"/>
              <a:t>(½, ½, ½)</a:t>
            </a:r>
            <a:r>
              <a:rPr lang="en-US" altLang="en-US" sz="2400"/>
              <a:t>. </a:t>
            </a:r>
          </a:p>
          <a:p>
            <a:pPr lvl="1">
              <a:lnSpc>
                <a:spcPct val="90000"/>
              </a:lnSpc>
            </a:pPr>
            <a:r>
              <a:rPr lang="en-US" altLang="en-US" sz="2000"/>
              <a:t>Primitive Cubic Lattice</a:t>
            </a:r>
          </a:p>
          <a:p>
            <a:pPr>
              <a:lnSpc>
                <a:spcPct val="90000"/>
              </a:lnSpc>
            </a:pPr>
            <a:r>
              <a:rPr lang="en-US" altLang="en-US" sz="2400"/>
              <a:t>Co-ordinations</a:t>
            </a:r>
          </a:p>
          <a:p>
            <a:pPr lvl="1">
              <a:lnSpc>
                <a:spcPct val="90000"/>
              </a:lnSpc>
            </a:pPr>
            <a:r>
              <a:rPr lang="en-US" altLang="en-US" sz="2000"/>
              <a:t>B: Octahedral</a:t>
            </a:r>
          </a:p>
          <a:p>
            <a:pPr lvl="1">
              <a:lnSpc>
                <a:spcPct val="90000"/>
              </a:lnSpc>
            </a:pPr>
            <a:r>
              <a:rPr lang="en-US" altLang="en-US" sz="2000"/>
              <a:t>A: 12-fold </a:t>
            </a:r>
          </a:p>
          <a:p>
            <a:pPr lvl="1">
              <a:lnSpc>
                <a:spcPct val="90000"/>
              </a:lnSpc>
            </a:pPr>
            <a:endParaRPr lang="en-US" altLang="en-US" sz="200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anim calcmode="lin" valueType="num">
                                      <p:cBhvr additive="base">
                                        <p:cTn id="7" dur="500" fill="hold"/>
                                        <p:tgtEl>
                                          <p:spTgt spid="133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23">
                                            <p:txEl>
                                              <p:pRg st="1" end="1"/>
                                            </p:txEl>
                                          </p:spTgt>
                                        </p:tgtEl>
                                        <p:attrNameLst>
                                          <p:attrName>style.visibility</p:attrName>
                                        </p:attrNameLst>
                                      </p:cBhvr>
                                      <p:to>
                                        <p:strVal val="visible"/>
                                      </p:to>
                                    </p:set>
                                    <p:anim calcmode="lin" valueType="num">
                                      <p:cBhvr additive="base">
                                        <p:cTn id="13" dur="500" fill="hold"/>
                                        <p:tgtEl>
                                          <p:spTgt spid="133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3123">
                                            <p:txEl>
                                              <p:pRg st="2" end="2"/>
                                            </p:txEl>
                                          </p:spTgt>
                                        </p:tgtEl>
                                        <p:attrNameLst>
                                          <p:attrName>style.visibility</p:attrName>
                                        </p:attrNameLst>
                                      </p:cBhvr>
                                      <p:to>
                                        <p:strVal val="visible"/>
                                      </p:to>
                                    </p:set>
                                    <p:anim calcmode="lin" valueType="num">
                                      <p:cBhvr additive="base">
                                        <p:cTn id="19" dur="500" fill="hold"/>
                                        <p:tgtEl>
                                          <p:spTgt spid="133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3123">
                                            <p:txEl>
                                              <p:pRg st="3" end="3"/>
                                            </p:txEl>
                                          </p:spTgt>
                                        </p:tgtEl>
                                        <p:attrNameLst>
                                          <p:attrName>style.visibility</p:attrName>
                                        </p:attrNameLst>
                                      </p:cBhvr>
                                      <p:to>
                                        <p:strVal val="visible"/>
                                      </p:to>
                                    </p:set>
                                    <p:anim calcmode="lin" valueType="num">
                                      <p:cBhvr additive="base">
                                        <p:cTn id="25" dur="500" fill="hold"/>
                                        <p:tgtEl>
                                          <p:spTgt spid="1331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3123">
                                            <p:txEl>
                                              <p:pRg st="4" end="4"/>
                                            </p:txEl>
                                          </p:spTgt>
                                        </p:tgtEl>
                                        <p:attrNameLst>
                                          <p:attrName>style.visibility</p:attrName>
                                        </p:attrNameLst>
                                      </p:cBhvr>
                                      <p:to>
                                        <p:strVal val="visible"/>
                                      </p:to>
                                    </p:set>
                                    <p:anim calcmode="lin" valueType="num">
                                      <p:cBhvr additive="base">
                                        <p:cTn id="31" dur="500" fill="hold"/>
                                        <p:tgtEl>
                                          <p:spTgt spid="1331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312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33123">
                                            <p:txEl>
                                              <p:pRg st="5" end="5"/>
                                            </p:txEl>
                                          </p:spTgt>
                                        </p:tgtEl>
                                        <p:attrNameLst>
                                          <p:attrName>style.visibility</p:attrName>
                                        </p:attrNameLst>
                                      </p:cBhvr>
                                      <p:to>
                                        <p:strVal val="visible"/>
                                      </p:to>
                                    </p:set>
                                    <p:anim calcmode="lin" valueType="num">
                                      <p:cBhvr additive="base">
                                        <p:cTn id="35" dur="500" fill="hold"/>
                                        <p:tgtEl>
                                          <p:spTgt spid="13312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3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3123">
                                            <p:txEl>
                                              <p:pRg st="6" end="6"/>
                                            </p:txEl>
                                          </p:spTgt>
                                        </p:tgtEl>
                                        <p:attrNameLst>
                                          <p:attrName>style.visibility</p:attrName>
                                        </p:attrNameLst>
                                      </p:cBhvr>
                                      <p:to>
                                        <p:strVal val="visible"/>
                                      </p:to>
                                    </p:set>
                                    <p:anim calcmode="lin" valueType="num">
                                      <p:cBhvr additive="base">
                                        <p:cTn id="41" dur="500" fill="hold"/>
                                        <p:tgtEl>
                                          <p:spTgt spid="13312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3312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33123">
                                            <p:txEl>
                                              <p:pRg st="7" end="7"/>
                                            </p:txEl>
                                          </p:spTgt>
                                        </p:tgtEl>
                                        <p:attrNameLst>
                                          <p:attrName>style.visibility</p:attrName>
                                        </p:attrNameLst>
                                      </p:cBhvr>
                                      <p:to>
                                        <p:strVal val="visible"/>
                                      </p:to>
                                    </p:set>
                                    <p:anim calcmode="lin" valueType="num">
                                      <p:cBhvr additive="base">
                                        <p:cTn id="45" dur="500" fill="hold"/>
                                        <p:tgtEl>
                                          <p:spTgt spid="13312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33123">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33123">
                                            <p:txEl>
                                              <p:pRg st="8" end="8"/>
                                            </p:txEl>
                                          </p:spTgt>
                                        </p:tgtEl>
                                        <p:attrNameLst>
                                          <p:attrName>style.visibility</p:attrName>
                                        </p:attrNameLst>
                                      </p:cBhvr>
                                      <p:to>
                                        <p:strVal val="visible"/>
                                      </p:to>
                                    </p:set>
                                    <p:anim calcmode="lin" valueType="num">
                                      <p:cBhvr additive="base">
                                        <p:cTn id="49" dur="500" fill="hold"/>
                                        <p:tgtEl>
                                          <p:spTgt spid="13312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3312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build="p"/>
    </p:bld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r>
              <a:rPr lang="en-US" altLang="en-US" sz="2800"/>
              <a:t>Perovskite</a:t>
            </a:r>
          </a:p>
        </p:txBody>
      </p:sp>
      <p:sp>
        <p:nvSpPr>
          <p:cNvPr id="37891" name="Content Placeholder 8"/>
          <p:cNvSpPr>
            <a:spLocks noGrp="1"/>
          </p:cNvSpPr>
          <p:nvPr>
            <p:ph idx="4294967295"/>
          </p:nvPr>
        </p:nvSpPr>
        <p:spPr/>
        <p:txBody>
          <a:bodyPr/>
          <a:lstStyle/>
          <a:p>
            <a:endParaRPr lang="en-US" altLang="en-US" sz="2800"/>
          </a:p>
        </p:txBody>
      </p:sp>
      <p:grpSp>
        <p:nvGrpSpPr>
          <p:cNvPr id="37894" name="Group 11"/>
          <p:cNvGrpSpPr>
            <a:grpSpLocks/>
          </p:cNvGrpSpPr>
          <p:nvPr/>
        </p:nvGrpSpPr>
        <p:grpSpPr bwMode="auto">
          <a:xfrm>
            <a:off x="1219200" y="914400"/>
            <a:ext cx="6477000" cy="4953000"/>
            <a:chOff x="768" y="576"/>
            <a:chExt cx="4080" cy="3120"/>
          </a:xfrm>
        </p:grpSpPr>
        <p:pic>
          <p:nvPicPr>
            <p:cNvPr id="37895" name="Picture 8" descr="scan0013"/>
            <p:cNvPicPr>
              <a:picLocks noChangeAspect="1" noChangeArrowheads="1"/>
            </p:cNvPicPr>
            <p:nvPr/>
          </p:nvPicPr>
          <p:blipFill>
            <a:blip r:embed="rId3">
              <a:extLst>
                <a:ext uri="{28A0092B-C50C-407E-A947-70E740481C1C}">
                  <a14:useLocalDpi xmlns:a14="http://schemas.microsoft.com/office/drawing/2010/main" val="0"/>
                </a:ext>
              </a:extLst>
            </a:blip>
            <a:srcRect l="5365" t="17999" b="10001"/>
            <a:stretch>
              <a:fillRect/>
            </a:stretch>
          </p:blipFill>
          <p:spPr bwMode="auto">
            <a:xfrm rot="-260522">
              <a:off x="768" y="816"/>
              <a:ext cx="4080" cy="2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6" name="Rectangle 9"/>
            <p:cNvSpPr>
              <a:spLocks noChangeArrowheads="1"/>
            </p:cNvSpPr>
            <p:nvPr/>
          </p:nvSpPr>
          <p:spPr bwMode="auto">
            <a:xfrm>
              <a:off x="4368" y="576"/>
              <a:ext cx="336" cy="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37897" name="Rectangle 10"/>
            <p:cNvSpPr>
              <a:spLocks noChangeArrowheads="1"/>
            </p:cNvSpPr>
            <p:nvPr/>
          </p:nvSpPr>
          <p:spPr bwMode="auto">
            <a:xfrm>
              <a:off x="816" y="3408"/>
              <a:ext cx="336" cy="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r>
              <a:rPr lang="en-US" altLang="en-US" sz="2800"/>
              <a:t>Tetragonal BaTiO</a:t>
            </a:r>
            <a:r>
              <a:rPr lang="en-US" altLang="en-US" sz="2800" baseline="-25000"/>
              <a:t>3</a:t>
            </a:r>
            <a:endParaRPr lang="en-US" altLang="en-US" sz="2800"/>
          </a:p>
        </p:txBody>
      </p:sp>
      <p:pic>
        <p:nvPicPr>
          <p:cNvPr id="38917" name="Picture 4" descr="scan0014"/>
          <p:cNvPicPr>
            <a:picLocks noChangeAspect="1" noChangeArrowheads="1"/>
          </p:cNvPicPr>
          <p:nvPr/>
        </p:nvPicPr>
        <p:blipFill>
          <a:blip r:embed="rId3">
            <a:extLst>
              <a:ext uri="{28A0092B-C50C-407E-A947-70E740481C1C}">
                <a14:useLocalDpi xmlns:a14="http://schemas.microsoft.com/office/drawing/2010/main" val="0"/>
              </a:ext>
            </a:extLst>
          </a:blip>
          <a:srcRect l="21822" t="20195" r="11229" b="14360"/>
          <a:stretch>
            <a:fillRect/>
          </a:stretch>
        </p:blipFill>
        <p:spPr bwMode="auto">
          <a:xfrm rot="180000">
            <a:off x="2165350" y="1689100"/>
            <a:ext cx="4568825" cy="421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7" name="Title 6"/>
          <p:cNvSpPr>
            <a:spLocks noGrp="1"/>
          </p:cNvSpPr>
          <p:nvPr>
            <p:ph type="title" idx="4294967295"/>
          </p:nvPr>
        </p:nvSpPr>
        <p:spPr/>
        <p:txBody>
          <a:bodyPr/>
          <a:lstStyle/>
          <a:p>
            <a:r>
              <a:rPr lang="en-US" altLang="en-US" sz="2800"/>
              <a:t>Tolerance Factor</a:t>
            </a:r>
          </a:p>
        </p:txBody>
      </p:sp>
      <p:graphicFrame>
        <p:nvGraphicFramePr>
          <p:cNvPr id="6146" name="Object 2"/>
          <p:cNvGraphicFramePr>
            <a:graphicFrameLocks noGrp="1" noChangeAspect="1"/>
          </p:cNvGraphicFramePr>
          <p:nvPr>
            <p:ph idx="4294967295"/>
          </p:nvPr>
        </p:nvGraphicFramePr>
        <p:xfrm>
          <a:off x="2952750" y="2819400"/>
          <a:ext cx="2305050" cy="1076325"/>
        </p:xfrm>
        <a:graphic>
          <a:graphicData uri="http://schemas.openxmlformats.org/presentationml/2006/ole">
            <mc:AlternateContent xmlns:mc="http://schemas.openxmlformats.org/markup-compatibility/2006">
              <mc:Choice xmlns:v="urn:schemas-microsoft-com:vml" Requires="v">
                <p:oleObj spid="_x0000_s6174" name="Equation" r:id="rId4" imgW="952200" imgH="444240" progId="Equation.DSMT4">
                  <p:embed/>
                </p:oleObj>
              </mc:Choice>
              <mc:Fallback>
                <p:oleObj name="Equation" r:id="rId4" imgW="952200" imgH="44424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2750" y="2819400"/>
                        <a:ext cx="2305050" cy="1076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6150" name="Text Box 8"/>
          <p:cNvSpPr txBox="1">
            <a:spLocks noChangeArrowheads="1"/>
          </p:cNvSpPr>
          <p:nvPr/>
        </p:nvSpPr>
        <p:spPr bwMode="auto">
          <a:xfrm>
            <a:off x="2193925" y="4456113"/>
            <a:ext cx="4978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solidFill>
                  <a:srgbClr val="A50021"/>
                </a:solidFill>
              </a:rPr>
              <a:t>t=1 for ideal perovskite</a:t>
            </a:r>
          </a:p>
          <a:p>
            <a:pPr eaLnBrk="1" hangingPunct="1"/>
            <a:r>
              <a:rPr lang="en-US" altLang="en-US">
                <a:solidFill>
                  <a:schemeClr val="accent2"/>
                </a:solidFill>
              </a:rPr>
              <a:t>t&lt;1 for most perovskite with distorted structures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Title 6"/>
          <p:cNvSpPr>
            <a:spLocks noGrp="1"/>
          </p:cNvSpPr>
          <p:nvPr>
            <p:ph type="title" idx="4294967295"/>
          </p:nvPr>
        </p:nvSpPr>
        <p:spPr/>
        <p:txBody>
          <a:bodyPr/>
          <a:lstStyle/>
          <a:p>
            <a:endParaRPr lang="en-US" altLang="en-US" sz="2800"/>
          </a:p>
        </p:txBody>
      </p:sp>
      <p:sp>
        <p:nvSpPr>
          <p:cNvPr id="39939" name="Content Placeholder 7"/>
          <p:cNvSpPr>
            <a:spLocks noGrp="1"/>
          </p:cNvSpPr>
          <p:nvPr>
            <p:ph idx="4294967295"/>
          </p:nvPr>
        </p:nvSpPr>
        <p:spPr/>
        <p:txBody>
          <a:bodyPr/>
          <a:lstStyle/>
          <a:p>
            <a:endParaRPr lang="en-US" altLang="en-US" sz="2800"/>
          </a:p>
        </p:txBody>
      </p:sp>
      <p:pic>
        <p:nvPicPr>
          <p:cNvPr id="39942" name="Picture 4" descr="scan0015"/>
          <p:cNvPicPr>
            <a:picLocks noChangeAspect="1" noChangeArrowheads="1"/>
          </p:cNvPicPr>
          <p:nvPr/>
        </p:nvPicPr>
        <p:blipFill>
          <a:blip r:embed="rId3">
            <a:extLst>
              <a:ext uri="{28A0092B-C50C-407E-A947-70E740481C1C}">
                <a14:useLocalDpi xmlns:a14="http://schemas.microsoft.com/office/drawing/2010/main" val="0"/>
              </a:ext>
            </a:extLst>
          </a:blip>
          <a:srcRect t="6674" b="14703"/>
          <a:stretch>
            <a:fillRect/>
          </a:stretch>
        </p:blipFill>
        <p:spPr bwMode="auto">
          <a:xfrm rot="60000">
            <a:off x="74613" y="76200"/>
            <a:ext cx="6478587" cy="631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3" name="Text Box 7"/>
          <p:cNvSpPr txBox="1">
            <a:spLocks noChangeArrowheads="1"/>
          </p:cNvSpPr>
          <p:nvPr/>
        </p:nvSpPr>
        <p:spPr bwMode="auto">
          <a:xfrm>
            <a:off x="5791200" y="1295400"/>
            <a:ext cx="32004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buFontTx/>
              <a:buAutoNum type="alphaLcParenBoth"/>
            </a:pPr>
            <a:r>
              <a:rPr lang="en-US" altLang="en-US" sz="1600" b="1">
                <a:solidFill>
                  <a:srgbClr val="A50021"/>
                </a:solidFill>
              </a:rPr>
              <a:t>Dimensions of a pseudocubic unit-cell of BaTiO</a:t>
            </a:r>
            <a:r>
              <a:rPr lang="en-US" altLang="en-US" sz="1600" b="1" baseline="-25000">
                <a:solidFill>
                  <a:srgbClr val="A50021"/>
                </a:solidFill>
              </a:rPr>
              <a:t>3 </a:t>
            </a:r>
            <a:r>
              <a:rPr lang="en-US" altLang="en-US" sz="1600" b="1">
                <a:solidFill>
                  <a:srgbClr val="A50021"/>
                </a:solidFill>
              </a:rPr>
              <a:t>(Phil Mag, 7, 1019, (1949))</a:t>
            </a:r>
          </a:p>
        </p:txBody>
      </p:sp>
      <p:sp>
        <p:nvSpPr>
          <p:cNvPr id="39944" name="Text Box 8"/>
          <p:cNvSpPr txBox="1">
            <a:spLocks noChangeArrowheads="1"/>
          </p:cNvSpPr>
          <p:nvPr/>
        </p:nvSpPr>
        <p:spPr bwMode="auto">
          <a:xfrm>
            <a:off x="5794375" y="3792538"/>
            <a:ext cx="30765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ea typeface="Arial"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buFontTx/>
              <a:buAutoNum type="alphaLcParenBoth" startAt="2"/>
            </a:pPr>
            <a:r>
              <a:rPr lang="en-US" altLang="en-US" sz="1600" b="1">
                <a:solidFill>
                  <a:srgbClr val="A50021"/>
                </a:solidFill>
              </a:rPr>
              <a:t>Temperature dependence of dielectric constant (Phys. Rev., 76, 1221 (1949) </a:t>
            </a:r>
          </a:p>
          <a:p>
            <a:pPr eaLnBrk="1" hangingPunct="1"/>
            <a:endParaRPr lang="en-US" altLang="en-US" sz="1600" b="1">
              <a:solidFill>
                <a:srgbClr val="A5002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t>Summary</a:t>
            </a:r>
            <a:endParaRPr lang="en-US" altLang="en-US" dirty="0"/>
          </a:p>
        </p:txBody>
      </p:sp>
      <p:sp>
        <p:nvSpPr>
          <p:cNvPr id="40963" name="Content Placeholder 2"/>
          <p:cNvSpPr>
            <a:spLocks noGrp="1"/>
          </p:cNvSpPr>
          <p:nvPr>
            <p:ph idx="1"/>
          </p:nvPr>
        </p:nvSpPr>
        <p:spPr/>
        <p:txBody>
          <a:bodyPr/>
          <a:lstStyle/>
          <a:p>
            <a:r>
              <a:rPr lang="en-US" altLang="en-US" sz="2400" dirty="0" smtClean="0"/>
              <a:t>Dielectrics are insulating materials with </a:t>
            </a:r>
            <a:r>
              <a:rPr lang="en-US" altLang="en-US" sz="2400" dirty="0" err="1" smtClean="0"/>
              <a:t>Eg</a:t>
            </a:r>
            <a:r>
              <a:rPr lang="en-US" altLang="en-US" sz="2400" dirty="0" smtClean="0"/>
              <a:t> &gt; 3 eV</a:t>
            </a:r>
          </a:p>
          <a:p>
            <a:r>
              <a:rPr lang="en-US" altLang="en-US" sz="2400" dirty="0" smtClean="0"/>
              <a:t>A dielectric material increases the charge storage capacity of plate capacitor: dielectric constant</a:t>
            </a:r>
          </a:p>
          <a:p>
            <a:r>
              <a:rPr lang="en-US" altLang="en-US" sz="2400" dirty="0" smtClean="0"/>
              <a:t>Every dielectric has a breakdown strength</a:t>
            </a:r>
          </a:p>
          <a:p>
            <a:r>
              <a:rPr lang="en-US" altLang="en-US" sz="2400" dirty="0" smtClean="0"/>
              <a:t>Types of polarization</a:t>
            </a:r>
          </a:p>
          <a:p>
            <a:pPr lvl="1"/>
            <a:r>
              <a:rPr lang="en-US" altLang="en-US" sz="2000" dirty="0" smtClean="0"/>
              <a:t>Electronic, Ionic, Molecular, Space charge</a:t>
            </a:r>
          </a:p>
          <a:p>
            <a:pPr lvl="1"/>
            <a:r>
              <a:rPr lang="en-US" altLang="en-US" sz="2000" dirty="0" smtClean="0"/>
              <a:t>Strong frequency dependence</a:t>
            </a:r>
            <a:endParaRPr lang="en-US" altLang="en-US" sz="2000" dirty="0" smtClean="0"/>
          </a:p>
          <a:p>
            <a:r>
              <a:rPr lang="en-US" altLang="en-US" sz="2400" dirty="0" smtClean="0"/>
              <a:t>Dielectrics can be defined as Polar and Nonpolar dielectrics</a:t>
            </a:r>
          </a:p>
          <a:p>
            <a:r>
              <a:rPr lang="en-US" altLang="en-US" sz="2400" dirty="0" smtClean="0"/>
              <a:t>Polar dielectrics are those having finite dipole moment at RT</a:t>
            </a:r>
          </a:p>
          <a:p>
            <a:pPr lvl="1"/>
            <a:r>
              <a:rPr lang="en-US" altLang="en-US" sz="2000" dirty="0" smtClean="0"/>
              <a:t>Defined as Ferro-, Pyro- and Piezo-electrics depending on the nature of polarization and dependence on stress, temperature and electrical field.</a:t>
            </a:r>
          </a:p>
          <a:p>
            <a:pPr lvl="1"/>
            <a:r>
              <a:rPr lang="en-US" altLang="en-US" sz="2000" dirty="0" smtClean="0"/>
              <a:t>Find applications in variety of areas</a:t>
            </a:r>
            <a:endParaRPr lang="en-US" altLang="en-US" sz="2000" dirty="0" smtClean="0"/>
          </a:p>
          <a:p>
            <a:endParaRPr lang="en-US" alt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ESO214">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ESO214">
      <a:majorFont>
        <a:latin typeface="Verdana"/>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611</TotalTime>
  <Words>1938</Words>
  <Application>Microsoft Macintosh PowerPoint</Application>
  <PresentationFormat>On-screen Show (4:3)</PresentationFormat>
  <Paragraphs>510</Paragraphs>
  <Slides>58</Slides>
  <Notes>17</Notes>
  <HiddenSlides>12</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75" baseType="lpstr">
      <vt:lpstr>Arial Rounded MT Bold</vt:lpstr>
      <vt:lpstr>Arial Unicode MS</vt:lpstr>
      <vt:lpstr>Book Antiqua</vt:lpstr>
      <vt:lpstr>Calibri</vt:lpstr>
      <vt:lpstr>Cambria Math</vt:lpstr>
      <vt:lpstr>Comic Sans MS</vt:lpstr>
      <vt:lpstr>Courier New</vt:lpstr>
      <vt:lpstr>Mangal</vt:lpstr>
      <vt:lpstr>ＭＳ Ｐゴシック</vt:lpstr>
      <vt:lpstr>Palatino Linotype</vt:lpstr>
      <vt:lpstr>Symbol</vt:lpstr>
      <vt:lpstr>Times New Roman</vt:lpstr>
      <vt:lpstr>Verdana</vt:lpstr>
      <vt:lpstr>Wingdings</vt:lpstr>
      <vt:lpstr>Arial</vt:lpstr>
      <vt:lpstr>2_ESO214</vt:lpstr>
      <vt:lpstr>Equation</vt:lpstr>
      <vt:lpstr>Dielectric Materials</vt:lpstr>
      <vt:lpstr>Why are these important?</vt:lpstr>
      <vt:lpstr>PowerPoint Presentation</vt:lpstr>
      <vt:lpstr>PowerPoint Presentation</vt:lpstr>
      <vt:lpstr>PowerPoint Presentation</vt:lpstr>
      <vt:lpstr>Basic Characteristics</vt:lpstr>
      <vt:lpstr>Basic Characteristics</vt:lpstr>
      <vt:lpstr>PowerPoint Presentation</vt:lpstr>
      <vt:lpstr>Capacitor</vt:lpstr>
      <vt:lpstr>Polarization and Surface Charge</vt:lpstr>
      <vt:lpstr>Parallel Plate Capacitor (Vacuum)</vt:lpstr>
      <vt:lpstr>Capacitor with a Dielectric</vt:lpstr>
      <vt:lpstr>Capacitor with a Dielectric</vt:lpstr>
      <vt:lpstr>PowerPoint Presentation</vt:lpstr>
      <vt:lpstr>PowerPoint Presentation</vt:lpstr>
      <vt:lpstr>PowerPoint Presentation</vt:lpstr>
      <vt:lpstr>PowerPoint Presentation</vt:lpstr>
      <vt:lpstr>Compare Optical (index of refraction) and Electrical Measurements of  </vt:lpstr>
      <vt:lpstr>Origin of Polarization</vt:lpstr>
      <vt:lpstr>Types of Polarization</vt:lpstr>
      <vt:lpstr>PowerPoint Presentation</vt:lpstr>
      <vt:lpstr>PowerPoint Presentation</vt:lpstr>
      <vt:lpstr>Frequency Dependence</vt:lpstr>
      <vt:lpstr>Dielectric Constant vs. Frequency</vt:lpstr>
      <vt:lpstr>PowerPoint Presentation</vt:lpstr>
      <vt:lpstr>Dielectric Strength</vt:lpstr>
      <vt:lpstr>Classification of Dielectrics</vt:lpstr>
      <vt:lpstr>Crystallographic Considerations</vt:lpstr>
      <vt:lpstr>Center of Symmetry</vt:lpstr>
      <vt:lpstr>PowerPoint Presentation</vt:lpstr>
      <vt:lpstr>PowerPoint Presentation</vt:lpstr>
      <vt:lpstr>PowerPoint Presentation</vt:lpstr>
      <vt:lpstr>Pyroelectrics</vt:lpstr>
      <vt:lpstr>Ferroelectrics</vt:lpstr>
      <vt:lpstr>PowerPoint Presentation</vt:lpstr>
      <vt:lpstr>PowerPoint Presentation</vt:lpstr>
      <vt:lpstr>Piezoelectric effect</vt:lpstr>
      <vt:lpstr>PowerPoint Presentation</vt:lpstr>
      <vt:lpstr>Applications</vt:lpstr>
      <vt:lpstr>Piezoelectric effect</vt:lpstr>
      <vt:lpstr>Piezoelectric effect</vt:lpstr>
      <vt:lpstr>Piezoelectric effect</vt:lpstr>
      <vt:lpstr>Piezoelectric effect</vt:lpstr>
      <vt:lpstr>Pyroelectricity</vt:lpstr>
      <vt:lpstr>Ferroelectricity</vt:lpstr>
      <vt:lpstr>PowerPoint Presentation</vt:lpstr>
      <vt:lpstr>Domain Formation</vt:lpstr>
      <vt:lpstr>Dielectric Const vs Temperature</vt:lpstr>
      <vt:lpstr>PowerPoint Presentation</vt:lpstr>
      <vt:lpstr>Ferroelectrics</vt:lpstr>
      <vt:lpstr>Ferroelectrics</vt:lpstr>
      <vt:lpstr>Properties of Common Ferroelectrics</vt:lpstr>
      <vt:lpstr>Perovskite Structure</vt:lpstr>
      <vt:lpstr>Perovskite</vt:lpstr>
      <vt:lpstr>Tetragonal BaTiO3</vt:lpstr>
      <vt:lpstr>Tolerance Factor</vt:lpstr>
      <vt:lpstr>PowerPoint Presentation</vt:lpstr>
      <vt:lpstr>Summary</vt:lpstr>
    </vt:vector>
  </TitlesOfParts>
  <Company>IIT Kanpur</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Dielectric Materials</dc:title>
  <dc:creator>A Garg</dc:creator>
  <cp:lastModifiedBy>Ashish Garg</cp:lastModifiedBy>
  <cp:revision>43</cp:revision>
  <cp:lastPrinted>2017-11-09T18:39:00Z</cp:lastPrinted>
  <dcterms:created xsi:type="dcterms:W3CDTF">2006-10-30T05:06:57Z</dcterms:created>
  <dcterms:modified xsi:type="dcterms:W3CDTF">2017-11-09T18:39:03Z</dcterms:modified>
</cp:coreProperties>
</file>