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15"/>
  </p:notesMasterIdLst>
  <p:handoutMasterIdLst>
    <p:handoutMasterId r:id="rId116"/>
  </p:handoutMasterIdLst>
  <p:sldIdLst>
    <p:sldId id="269" r:id="rId2"/>
    <p:sldId id="765" r:id="rId3"/>
    <p:sldId id="1944" r:id="rId4"/>
    <p:sldId id="1945" r:id="rId5"/>
    <p:sldId id="1946" r:id="rId6"/>
    <p:sldId id="1947" r:id="rId7"/>
    <p:sldId id="1948" r:id="rId8"/>
    <p:sldId id="1949" r:id="rId9"/>
    <p:sldId id="1950" r:id="rId10"/>
    <p:sldId id="1951" r:id="rId11"/>
    <p:sldId id="766" r:id="rId12"/>
    <p:sldId id="2166" r:id="rId13"/>
    <p:sldId id="2167" r:id="rId14"/>
    <p:sldId id="275" r:id="rId15"/>
    <p:sldId id="273" r:id="rId16"/>
    <p:sldId id="274" r:id="rId17"/>
    <p:sldId id="277" r:id="rId18"/>
    <p:sldId id="278" r:id="rId19"/>
    <p:sldId id="280" r:id="rId20"/>
    <p:sldId id="284" r:id="rId21"/>
    <p:sldId id="404" r:id="rId22"/>
    <p:sldId id="1952" r:id="rId23"/>
    <p:sldId id="1953" r:id="rId24"/>
    <p:sldId id="1954" r:id="rId25"/>
    <p:sldId id="1955" r:id="rId26"/>
    <p:sldId id="1956" r:id="rId27"/>
    <p:sldId id="1957" r:id="rId28"/>
    <p:sldId id="1958" r:id="rId29"/>
    <p:sldId id="1959" r:id="rId30"/>
    <p:sldId id="1963" r:id="rId31"/>
    <p:sldId id="1967" r:id="rId32"/>
    <p:sldId id="1960" r:id="rId33"/>
    <p:sldId id="1962" r:id="rId34"/>
    <p:sldId id="287" r:id="rId35"/>
    <p:sldId id="293" r:id="rId36"/>
    <p:sldId id="294" r:id="rId37"/>
    <p:sldId id="295" r:id="rId38"/>
    <p:sldId id="296" r:id="rId39"/>
    <p:sldId id="288" r:id="rId40"/>
    <p:sldId id="289" r:id="rId41"/>
    <p:sldId id="282" r:id="rId42"/>
    <p:sldId id="283" r:id="rId43"/>
    <p:sldId id="297" r:id="rId44"/>
    <p:sldId id="298" r:id="rId45"/>
    <p:sldId id="299" r:id="rId46"/>
    <p:sldId id="300" r:id="rId47"/>
    <p:sldId id="1964" r:id="rId48"/>
    <p:sldId id="301" r:id="rId49"/>
    <p:sldId id="302" r:id="rId50"/>
    <p:sldId id="1965" r:id="rId51"/>
    <p:sldId id="305" r:id="rId52"/>
    <p:sldId id="306" r:id="rId53"/>
    <p:sldId id="307" r:id="rId54"/>
    <p:sldId id="308" r:id="rId55"/>
    <p:sldId id="309" r:id="rId56"/>
    <p:sldId id="2017" r:id="rId57"/>
    <p:sldId id="310" r:id="rId58"/>
    <p:sldId id="311" r:id="rId59"/>
    <p:sldId id="1966" r:id="rId60"/>
    <p:sldId id="313" r:id="rId61"/>
    <p:sldId id="314" r:id="rId62"/>
    <p:sldId id="315" r:id="rId63"/>
    <p:sldId id="316" r:id="rId64"/>
    <p:sldId id="317" r:id="rId65"/>
    <p:sldId id="318" r:id="rId66"/>
    <p:sldId id="319" r:id="rId67"/>
    <p:sldId id="321" r:id="rId68"/>
    <p:sldId id="322" r:id="rId69"/>
    <p:sldId id="326" r:id="rId70"/>
    <p:sldId id="327" r:id="rId71"/>
    <p:sldId id="328" r:id="rId72"/>
    <p:sldId id="330" r:id="rId73"/>
    <p:sldId id="331" r:id="rId74"/>
    <p:sldId id="332" r:id="rId75"/>
    <p:sldId id="334" r:id="rId76"/>
    <p:sldId id="340" r:id="rId77"/>
    <p:sldId id="335" r:id="rId78"/>
    <p:sldId id="336" r:id="rId79"/>
    <p:sldId id="337" r:id="rId80"/>
    <p:sldId id="1968" r:id="rId81"/>
    <p:sldId id="1969" r:id="rId82"/>
    <p:sldId id="360" r:id="rId83"/>
    <p:sldId id="362" r:id="rId84"/>
    <p:sldId id="361" r:id="rId85"/>
    <p:sldId id="341" r:id="rId86"/>
    <p:sldId id="1970" r:id="rId87"/>
    <p:sldId id="2018" r:id="rId88"/>
    <p:sldId id="2019" r:id="rId89"/>
    <p:sldId id="2038" r:id="rId90"/>
    <p:sldId id="368" r:id="rId91"/>
    <p:sldId id="1976" r:id="rId92"/>
    <p:sldId id="1971" r:id="rId93"/>
    <p:sldId id="1977" r:id="rId94"/>
    <p:sldId id="1973" r:id="rId95"/>
    <p:sldId id="1978" r:id="rId96"/>
    <p:sldId id="1992" r:id="rId97"/>
    <p:sldId id="1993" r:id="rId98"/>
    <p:sldId id="1994" r:id="rId99"/>
    <p:sldId id="1995" r:id="rId100"/>
    <p:sldId id="1996" r:id="rId101"/>
    <p:sldId id="1997" r:id="rId102"/>
    <p:sldId id="1998" r:id="rId103"/>
    <p:sldId id="2000" r:id="rId104"/>
    <p:sldId id="2001" r:id="rId105"/>
    <p:sldId id="2003" r:id="rId106"/>
    <p:sldId id="2002" r:id="rId107"/>
    <p:sldId id="2004" r:id="rId108"/>
    <p:sldId id="2012" r:id="rId109"/>
    <p:sldId id="1972" r:id="rId110"/>
    <p:sldId id="1975" r:id="rId111"/>
    <p:sldId id="1974" r:id="rId112"/>
    <p:sldId id="344" r:id="rId113"/>
    <p:sldId id="345" r:id="rId114"/>
  </p:sldIdLst>
  <p:sldSz cx="12192000" cy="6858000"/>
  <p:notesSz cx="7315200" cy="9601200"/>
  <p:defaultTextStyle>
    <a:defPPr>
      <a:defRPr lang="en-US"/>
    </a:defPPr>
    <a:lvl1pPr algn="l" rtl="0" eaLnBrk="0" fontAlgn="base" hangingPunct="0">
      <a:spcBef>
        <a:spcPct val="0"/>
      </a:spcBef>
      <a:spcAft>
        <a:spcPct val="0"/>
      </a:spcAft>
      <a:defRPr sz="800" kern="1200">
        <a:solidFill>
          <a:schemeClr val="tx1"/>
        </a:solidFill>
        <a:latin typeface="SAS Monospace"/>
        <a:ea typeface="+mn-ea"/>
        <a:cs typeface="+mn-cs"/>
      </a:defRPr>
    </a:lvl1pPr>
    <a:lvl2pPr marL="457200" algn="l" rtl="0" eaLnBrk="0" fontAlgn="base" hangingPunct="0">
      <a:spcBef>
        <a:spcPct val="0"/>
      </a:spcBef>
      <a:spcAft>
        <a:spcPct val="0"/>
      </a:spcAft>
      <a:defRPr sz="800" kern="1200">
        <a:solidFill>
          <a:schemeClr val="tx1"/>
        </a:solidFill>
        <a:latin typeface="SAS Monospace"/>
        <a:ea typeface="+mn-ea"/>
        <a:cs typeface="+mn-cs"/>
      </a:defRPr>
    </a:lvl2pPr>
    <a:lvl3pPr marL="914400" algn="l" rtl="0" eaLnBrk="0" fontAlgn="base" hangingPunct="0">
      <a:spcBef>
        <a:spcPct val="0"/>
      </a:spcBef>
      <a:spcAft>
        <a:spcPct val="0"/>
      </a:spcAft>
      <a:defRPr sz="800" kern="1200">
        <a:solidFill>
          <a:schemeClr val="tx1"/>
        </a:solidFill>
        <a:latin typeface="SAS Monospace"/>
        <a:ea typeface="+mn-ea"/>
        <a:cs typeface="+mn-cs"/>
      </a:defRPr>
    </a:lvl3pPr>
    <a:lvl4pPr marL="1371600" algn="l" rtl="0" eaLnBrk="0" fontAlgn="base" hangingPunct="0">
      <a:spcBef>
        <a:spcPct val="0"/>
      </a:spcBef>
      <a:spcAft>
        <a:spcPct val="0"/>
      </a:spcAft>
      <a:defRPr sz="800" kern="1200">
        <a:solidFill>
          <a:schemeClr val="tx1"/>
        </a:solidFill>
        <a:latin typeface="SAS Monospace"/>
        <a:ea typeface="+mn-ea"/>
        <a:cs typeface="+mn-cs"/>
      </a:defRPr>
    </a:lvl4pPr>
    <a:lvl5pPr marL="1828800" algn="l" rtl="0" eaLnBrk="0" fontAlgn="base" hangingPunct="0">
      <a:spcBef>
        <a:spcPct val="0"/>
      </a:spcBef>
      <a:spcAft>
        <a:spcPct val="0"/>
      </a:spcAft>
      <a:defRPr sz="800" kern="1200">
        <a:solidFill>
          <a:schemeClr val="tx1"/>
        </a:solidFill>
        <a:latin typeface="SAS Monospace"/>
        <a:ea typeface="+mn-ea"/>
        <a:cs typeface="+mn-cs"/>
      </a:defRPr>
    </a:lvl5pPr>
    <a:lvl6pPr marL="2286000" algn="l" defTabSz="914400" rtl="0" eaLnBrk="1" latinLnBrk="0" hangingPunct="1">
      <a:defRPr sz="800" kern="1200">
        <a:solidFill>
          <a:schemeClr val="tx1"/>
        </a:solidFill>
        <a:latin typeface="SAS Monospace"/>
        <a:ea typeface="+mn-ea"/>
        <a:cs typeface="+mn-cs"/>
      </a:defRPr>
    </a:lvl6pPr>
    <a:lvl7pPr marL="2743200" algn="l" defTabSz="914400" rtl="0" eaLnBrk="1" latinLnBrk="0" hangingPunct="1">
      <a:defRPr sz="800" kern="1200">
        <a:solidFill>
          <a:schemeClr val="tx1"/>
        </a:solidFill>
        <a:latin typeface="SAS Monospace"/>
        <a:ea typeface="+mn-ea"/>
        <a:cs typeface="+mn-cs"/>
      </a:defRPr>
    </a:lvl7pPr>
    <a:lvl8pPr marL="3200400" algn="l" defTabSz="914400" rtl="0" eaLnBrk="1" latinLnBrk="0" hangingPunct="1">
      <a:defRPr sz="800" kern="1200">
        <a:solidFill>
          <a:schemeClr val="tx1"/>
        </a:solidFill>
        <a:latin typeface="SAS Monospace"/>
        <a:ea typeface="+mn-ea"/>
        <a:cs typeface="+mn-cs"/>
      </a:defRPr>
    </a:lvl8pPr>
    <a:lvl9pPr marL="3657600" algn="l" defTabSz="914400" rtl="0" eaLnBrk="1" latinLnBrk="0" hangingPunct="1">
      <a:defRPr sz="800" kern="1200">
        <a:solidFill>
          <a:schemeClr val="tx1"/>
        </a:solidFill>
        <a:latin typeface="SAS Monospace"/>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3300"/>
    <a:srgbClr val="FFFF00"/>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581" autoAdjust="0"/>
  </p:normalViewPr>
  <p:slideViewPr>
    <p:cSldViewPr>
      <p:cViewPr varScale="1">
        <p:scale>
          <a:sx n="72" d="100"/>
          <a:sy n="72" d="100"/>
        </p:scale>
        <p:origin x="660" y="7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3784"/>
    </p:cViewPr>
  </p:sorterViewPr>
  <p:notesViewPr>
    <p:cSldViewPr>
      <p:cViewPr varScale="1">
        <p:scale>
          <a:sx n="58" d="100"/>
          <a:sy n="58" d="100"/>
        </p:scale>
        <p:origin x="-1782" y="-90"/>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presProps" Target="pres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500" b="1">
                <a:solidFill>
                  <a:schemeClr val="tx1"/>
                </a:solidFill>
              </a:rPr>
              <a:t>CAT 2025</a:t>
            </a:r>
            <a:r>
              <a:rPr lang="en-US" sz="2500" b="1" baseline="0">
                <a:solidFill>
                  <a:schemeClr val="tx1"/>
                </a:solidFill>
              </a:rPr>
              <a:t> </a:t>
            </a:r>
            <a:r>
              <a:rPr lang="en-US" sz="2500" b="1">
                <a:solidFill>
                  <a:schemeClr val="tx1"/>
                </a:solidFill>
              </a:rPr>
              <a:t>Median Marks Marks for 99 percentile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25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drawing1.xml.rels><?xml version="1.0" encoding="UTF-8" standalone="yes"?>
<Relationships xmlns="http://schemas.openxmlformats.org/package/2006/relationships"><Relationship Id="rId1" Type="http://schemas.openxmlformats.org/officeDocument/2006/relationships/image" Target="../media/image22.png"/></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image" Target="../media/image25.wmf"/></Relationships>
</file>

<file path=ppt/drawings/drawing1.xml><?xml version="1.0" encoding="utf-8"?>
<c:userShapes xmlns:c="http://schemas.openxmlformats.org/drawingml/2006/chart">
  <cdr:relSizeAnchor xmlns:cdr="http://schemas.openxmlformats.org/drawingml/2006/chartDrawing">
    <cdr:from>
      <cdr:x>0</cdr:x>
      <cdr:y>0</cdr:y>
    </cdr:from>
    <cdr:to>
      <cdr:x>0.99797</cdr:x>
      <cdr:y>1</cdr:y>
    </cdr:to>
    <cdr:pic>
      <cdr:nvPicPr>
        <cdr:cNvPr id="3" name="chart">
          <a:extLst xmlns:a="http://schemas.openxmlformats.org/drawingml/2006/main">
            <a:ext uri="{FF2B5EF4-FFF2-40B4-BE49-F238E27FC236}">
              <a16:creationId xmlns:a16="http://schemas.microsoft.com/office/drawing/2014/main" id="{C05E05C4-D970-42A2-BBA9-7578E17BF5BC}"/>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0" y="0"/>
          <a:ext cx="10972800" cy="4724400"/>
        </a:xfrm>
        <a:prstGeom xmlns:a="http://schemas.openxmlformats.org/drawingml/2006/main" prst="rect">
          <a:avLst/>
        </a:prstGeom>
      </cdr:spPr>
    </cdr:pic>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988E123C-69D2-4509-9C20-92CEDE93FC16}"/>
              </a:ext>
            </a:extLst>
          </p:cNvPr>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4915" tIns="47457" rIns="94915" bIns="47457" numCol="1" anchor="t"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100355" name="Rectangle 3">
            <a:extLst>
              <a:ext uri="{FF2B5EF4-FFF2-40B4-BE49-F238E27FC236}">
                <a16:creationId xmlns:a16="http://schemas.microsoft.com/office/drawing/2014/main" id="{33F6B710-DCDC-4C2B-BBD3-F49EA6643DFD}"/>
              </a:ext>
            </a:extLst>
          </p:cNvPr>
          <p:cNvSpPr>
            <a:spLocks noGrp="1" noChangeArrowheads="1"/>
          </p:cNvSpPr>
          <p:nvPr>
            <p:ph type="dt" sz="quarter" idx="1"/>
          </p:nvPr>
        </p:nvSpPr>
        <p:spPr bwMode="auto">
          <a:xfrm>
            <a:off x="4143375" y="0"/>
            <a:ext cx="3170238" cy="481013"/>
          </a:xfrm>
          <a:prstGeom prst="rect">
            <a:avLst/>
          </a:prstGeom>
          <a:noFill/>
          <a:ln w="9525">
            <a:noFill/>
            <a:miter lim="800000"/>
            <a:headEnd/>
            <a:tailEnd/>
          </a:ln>
          <a:effectLst/>
        </p:spPr>
        <p:txBody>
          <a:bodyPr vert="horz" wrap="square" lIns="94915" tIns="47457" rIns="94915" bIns="47457" numCol="1" anchor="t" anchorCtr="0" compatLnSpc="1">
            <a:prstTxWarp prst="textNoShape">
              <a:avLst/>
            </a:prstTxWarp>
          </a:bodyPr>
          <a:lstStyle>
            <a:lvl1pPr algn="r" defTabSz="949325" eaLnBrk="1" hangingPunct="1">
              <a:defRPr sz="1200">
                <a:latin typeface="Arial" charset="0"/>
              </a:defRPr>
            </a:lvl1pPr>
          </a:lstStyle>
          <a:p>
            <a:pPr>
              <a:defRPr/>
            </a:pPr>
            <a:endParaRPr lang="en-US"/>
          </a:p>
        </p:txBody>
      </p:sp>
      <p:sp>
        <p:nvSpPr>
          <p:cNvPr id="100356" name="Rectangle 4">
            <a:extLst>
              <a:ext uri="{FF2B5EF4-FFF2-40B4-BE49-F238E27FC236}">
                <a16:creationId xmlns:a16="http://schemas.microsoft.com/office/drawing/2014/main" id="{4412D512-C35F-43DE-A11B-A1701314CC74}"/>
              </a:ext>
            </a:extLst>
          </p:cNvPr>
          <p:cNvSpPr>
            <a:spLocks noGrp="1" noChangeArrowheads="1"/>
          </p:cNvSpPr>
          <p:nvPr>
            <p:ph type="ftr" sz="quarter" idx="2"/>
          </p:nvPr>
        </p:nvSpPr>
        <p:spPr bwMode="auto">
          <a:xfrm>
            <a:off x="0" y="9118600"/>
            <a:ext cx="3170238" cy="481013"/>
          </a:xfrm>
          <a:prstGeom prst="rect">
            <a:avLst/>
          </a:prstGeom>
          <a:noFill/>
          <a:ln w="9525">
            <a:noFill/>
            <a:miter lim="800000"/>
            <a:headEnd/>
            <a:tailEnd/>
          </a:ln>
          <a:effectLst/>
        </p:spPr>
        <p:txBody>
          <a:bodyPr vert="horz" wrap="square" lIns="94915" tIns="47457" rIns="94915" bIns="47457" numCol="1" anchor="b"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100357" name="Rectangle 5">
            <a:extLst>
              <a:ext uri="{FF2B5EF4-FFF2-40B4-BE49-F238E27FC236}">
                <a16:creationId xmlns:a16="http://schemas.microsoft.com/office/drawing/2014/main" id="{1487074A-81F0-40A4-A098-EF03F7FB2076}"/>
              </a:ext>
            </a:extLst>
          </p:cNvPr>
          <p:cNvSpPr>
            <a:spLocks noGrp="1" noChangeArrowheads="1"/>
          </p:cNvSpPr>
          <p:nvPr>
            <p:ph type="sldNum" sz="quarter" idx="3"/>
          </p:nvPr>
        </p:nvSpPr>
        <p:spPr bwMode="auto">
          <a:xfrm>
            <a:off x="4143375" y="9118600"/>
            <a:ext cx="3170238" cy="481013"/>
          </a:xfrm>
          <a:prstGeom prst="rect">
            <a:avLst/>
          </a:prstGeom>
          <a:noFill/>
          <a:ln w="9525">
            <a:noFill/>
            <a:miter lim="800000"/>
            <a:headEnd/>
            <a:tailEnd/>
          </a:ln>
          <a:effectLst/>
        </p:spPr>
        <p:txBody>
          <a:bodyPr vert="horz" wrap="square" lIns="94915" tIns="47457" rIns="94915" bIns="47457" numCol="1" anchor="b" anchorCtr="0" compatLnSpc="1">
            <a:prstTxWarp prst="textNoShape">
              <a:avLst/>
            </a:prstTxWarp>
          </a:bodyPr>
          <a:lstStyle>
            <a:lvl1pPr algn="r" defTabSz="949325" eaLnBrk="1" hangingPunct="1">
              <a:defRPr sz="1200">
                <a:latin typeface="Arial" panose="020B0604020202020204" pitchFamily="34" charset="0"/>
              </a:defRPr>
            </a:lvl1pPr>
          </a:lstStyle>
          <a:p>
            <a:pPr>
              <a:defRPr/>
            </a:pPr>
            <a:fld id="{76346472-D94C-4787-BB5B-779F343D4A2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5938" name="Rectangle 2">
            <a:extLst>
              <a:ext uri="{FF2B5EF4-FFF2-40B4-BE49-F238E27FC236}">
                <a16:creationId xmlns:a16="http://schemas.microsoft.com/office/drawing/2014/main" id="{A9631756-5525-4E7A-82BC-97A370AEA225}"/>
              </a:ext>
            </a:extLst>
          </p:cNvPr>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4924" tIns="47462" rIns="94924" bIns="47462" numCol="1" anchor="t"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295939" name="Rectangle 3">
            <a:extLst>
              <a:ext uri="{FF2B5EF4-FFF2-40B4-BE49-F238E27FC236}">
                <a16:creationId xmlns:a16="http://schemas.microsoft.com/office/drawing/2014/main" id="{4DEBCE59-BB3F-4BCB-9DBC-7138316A7DF0}"/>
              </a:ext>
            </a:extLst>
          </p:cNvPr>
          <p:cNvSpPr>
            <a:spLocks noGrp="1" noChangeArrowheads="1"/>
          </p:cNvSpPr>
          <p:nvPr>
            <p:ph type="dt" idx="1"/>
          </p:nvPr>
        </p:nvSpPr>
        <p:spPr bwMode="auto">
          <a:xfrm>
            <a:off x="4143375" y="0"/>
            <a:ext cx="3170238" cy="481013"/>
          </a:xfrm>
          <a:prstGeom prst="rect">
            <a:avLst/>
          </a:prstGeom>
          <a:noFill/>
          <a:ln w="9525">
            <a:noFill/>
            <a:miter lim="800000"/>
            <a:headEnd/>
            <a:tailEnd/>
          </a:ln>
          <a:effectLst/>
        </p:spPr>
        <p:txBody>
          <a:bodyPr vert="horz" wrap="square" lIns="94924" tIns="47462" rIns="94924" bIns="47462" numCol="1" anchor="t" anchorCtr="0" compatLnSpc="1">
            <a:prstTxWarp prst="textNoShape">
              <a:avLst/>
            </a:prstTxWarp>
          </a:bodyPr>
          <a:lstStyle>
            <a:lvl1pPr algn="r" defTabSz="949325" eaLnBrk="1" hangingPunct="1">
              <a:defRPr sz="1200">
                <a:latin typeface="Arial" charset="0"/>
              </a:defRPr>
            </a:lvl1pPr>
          </a:lstStyle>
          <a:p>
            <a:pPr>
              <a:defRPr/>
            </a:pPr>
            <a:endParaRPr lang="en-US"/>
          </a:p>
        </p:txBody>
      </p:sp>
      <p:sp>
        <p:nvSpPr>
          <p:cNvPr id="2052" name="Rectangle 4">
            <a:extLst>
              <a:ext uri="{FF2B5EF4-FFF2-40B4-BE49-F238E27FC236}">
                <a16:creationId xmlns:a16="http://schemas.microsoft.com/office/drawing/2014/main" id="{4BC78E93-2FE1-45D8-AA12-B8CE9B9601E8}"/>
              </a:ext>
            </a:extLst>
          </p:cNvPr>
          <p:cNvSpPr>
            <a:spLocks noGrp="1" noRot="1" noChangeAspect="1" noChangeArrowheads="1" noTextEdit="1"/>
          </p:cNvSpPr>
          <p:nvPr>
            <p:ph type="sldImg" idx="2"/>
          </p:nvPr>
        </p:nvSpPr>
        <p:spPr bwMode="auto">
          <a:xfrm>
            <a:off x="460375" y="720725"/>
            <a:ext cx="6396038" cy="35988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5941" name="Rectangle 5">
            <a:extLst>
              <a:ext uri="{FF2B5EF4-FFF2-40B4-BE49-F238E27FC236}">
                <a16:creationId xmlns:a16="http://schemas.microsoft.com/office/drawing/2014/main" id="{63C45739-8D8A-4840-B6DD-DC83BCAB01A6}"/>
              </a:ext>
            </a:extLst>
          </p:cNvPr>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4924" tIns="47462" rIns="94924" bIns="47462"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95942" name="Rectangle 6">
            <a:extLst>
              <a:ext uri="{FF2B5EF4-FFF2-40B4-BE49-F238E27FC236}">
                <a16:creationId xmlns:a16="http://schemas.microsoft.com/office/drawing/2014/main" id="{25D17836-26C3-47A3-88B8-734877D31DC0}"/>
              </a:ext>
            </a:extLst>
          </p:cNvPr>
          <p:cNvSpPr>
            <a:spLocks noGrp="1" noChangeArrowheads="1"/>
          </p:cNvSpPr>
          <p:nvPr>
            <p:ph type="ftr" sz="quarter" idx="4"/>
          </p:nvPr>
        </p:nvSpPr>
        <p:spPr bwMode="auto">
          <a:xfrm>
            <a:off x="0" y="9118600"/>
            <a:ext cx="3170238" cy="481013"/>
          </a:xfrm>
          <a:prstGeom prst="rect">
            <a:avLst/>
          </a:prstGeom>
          <a:noFill/>
          <a:ln w="9525">
            <a:noFill/>
            <a:miter lim="800000"/>
            <a:headEnd/>
            <a:tailEnd/>
          </a:ln>
          <a:effectLst/>
        </p:spPr>
        <p:txBody>
          <a:bodyPr vert="horz" wrap="square" lIns="94924" tIns="47462" rIns="94924" bIns="47462" numCol="1" anchor="b"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295943" name="Rectangle 7">
            <a:extLst>
              <a:ext uri="{FF2B5EF4-FFF2-40B4-BE49-F238E27FC236}">
                <a16:creationId xmlns:a16="http://schemas.microsoft.com/office/drawing/2014/main" id="{1022F8E7-5562-417D-90B5-CD25F2D2067E}"/>
              </a:ext>
            </a:extLst>
          </p:cNvPr>
          <p:cNvSpPr>
            <a:spLocks noGrp="1" noChangeArrowheads="1"/>
          </p:cNvSpPr>
          <p:nvPr>
            <p:ph type="sldNum" sz="quarter" idx="5"/>
          </p:nvPr>
        </p:nvSpPr>
        <p:spPr bwMode="auto">
          <a:xfrm>
            <a:off x="4143375" y="9118600"/>
            <a:ext cx="3170238" cy="481013"/>
          </a:xfrm>
          <a:prstGeom prst="rect">
            <a:avLst/>
          </a:prstGeom>
          <a:noFill/>
          <a:ln w="9525">
            <a:noFill/>
            <a:miter lim="800000"/>
            <a:headEnd/>
            <a:tailEnd/>
          </a:ln>
          <a:effectLst/>
        </p:spPr>
        <p:txBody>
          <a:bodyPr vert="horz" wrap="square" lIns="94924" tIns="47462" rIns="94924" bIns="47462" numCol="1" anchor="b" anchorCtr="0" compatLnSpc="1">
            <a:prstTxWarp prst="textNoShape">
              <a:avLst/>
            </a:prstTxWarp>
          </a:bodyPr>
          <a:lstStyle>
            <a:lvl1pPr algn="r" defTabSz="949325" eaLnBrk="1" hangingPunct="1">
              <a:defRPr sz="1200">
                <a:latin typeface="Arial" panose="020B0604020202020204" pitchFamily="34" charset="0"/>
              </a:defRPr>
            </a:lvl1pPr>
          </a:lstStyle>
          <a:p>
            <a:pPr>
              <a:defRPr/>
            </a:pPr>
            <a:fld id="{5A1471F8-BB0D-4C1E-B413-DFD13D6B2010}"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3797F6A0-3A4A-446E-8433-EE2A4FBFBCDD}"/>
              </a:ext>
            </a:extLst>
          </p:cNvPr>
          <p:cNvSpPr>
            <a:spLocks noGrp="1" noRot="1" noChangeAspect="1" noChangeArrowheads="1" noTextEdit="1"/>
          </p:cNvSpPr>
          <p:nvPr>
            <p:ph type="sldImg"/>
          </p:nvPr>
        </p:nvSpPr>
        <p:spPr>
          <a:ln/>
        </p:spPr>
      </p:sp>
      <p:sp>
        <p:nvSpPr>
          <p:cNvPr id="5123" name="Rectangle 3">
            <a:extLst>
              <a:ext uri="{FF2B5EF4-FFF2-40B4-BE49-F238E27FC236}">
                <a16:creationId xmlns:a16="http://schemas.microsoft.com/office/drawing/2014/main" id="{4880C227-F70D-432C-92DF-79B28997DCE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23138AC7-A2CF-446B-91AC-9B54438AD615}"/>
              </a:ext>
            </a:extLst>
          </p:cNvPr>
          <p:cNvSpPr>
            <a:spLocks noGrp="1" noRot="1" noChangeAspect="1" noChangeArrowheads="1" noTextEdit="1"/>
          </p:cNvSpPr>
          <p:nvPr>
            <p:ph type="sldImg"/>
          </p:nvPr>
        </p:nvSpPr>
        <p:spPr>
          <a:ln/>
        </p:spPr>
      </p:sp>
      <p:sp>
        <p:nvSpPr>
          <p:cNvPr id="22531" name="Rectangle 3">
            <a:extLst>
              <a:ext uri="{FF2B5EF4-FFF2-40B4-BE49-F238E27FC236}">
                <a16:creationId xmlns:a16="http://schemas.microsoft.com/office/drawing/2014/main" id="{87003D66-D3ED-4F30-9AD6-48599DE8A4F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18831399-5181-418F-AD8C-98A153B5B3F9}"/>
              </a:ext>
            </a:extLst>
          </p:cNvPr>
          <p:cNvSpPr>
            <a:spLocks noGrp="1" noRot="1" noChangeAspect="1" noChangeArrowheads="1" noTextEdit="1"/>
          </p:cNvSpPr>
          <p:nvPr>
            <p:ph type="sldImg"/>
          </p:nvPr>
        </p:nvSpPr>
        <p:spPr>
          <a:ln/>
        </p:spPr>
      </p:sp>
      <p:sp>
        <p:nvSpPr>
          <p:cNvPr id="63491" name="Rectangle 3">
            <a:extLst>
              <a:ext uri="{FF2B5EF4-FFF2-40B4-BE49-F238E27FC236}">
                <a16:creationId xmlns:a16="http://schemas.microsoft.com/office/drawing/2014/main" id="{1527DFAA-0797-4C81-8E0A-EF25E029230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5DBEFA3B-BAEA-4E48-BD0D-6E8F18A3EE76}"/>
              </a:ext>
            </a:extLst>
          </p:cNvPr>
          <p:cNvSpPr>
            <a:spLocks noGrp="1" noRot="1" noChangeAspect="1" noChangeArrowheads="1" noTextEdit="1"/>
          </p:cNvSpPr>
          <p:nvPr>
            <p:ph type="sldImg"/>
          </p:nvPr>
        </p:nvSpPr>
        <p:spPr>
          <a:ln/>
        </p:spPr>
      </p:sp>
      <p:sp>
        <p:nvSpPr>
          <p:cNvPr id="94211" name="Rectangle 3">
            <a:extLst>
              <a:ext uri="{FF2B5EF4-FFF2-40B4-BE49-F238E27FC236}">
                <a16:creationId xmlns:a16="http://schemas.microsoft.com/office/drawing/2014/main" id="{B25EF819-1282-4D9F-84A9-32627BB76D8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1AD9F6CA-B70A-47B5-8902-89AFD5A50726}"/>
              </a:ext>
            </a:extLst>
          </p:cNvPr>
          <p:cNvSpPr>
            <a:spLocks noGrp="1" noRot="1" noChangeAspect="1" noChangeArrowheads="1" noTextEdit="1"/>
          </p:cNvSpPr>
          <p:nvPr>
            <p:ph type="sldImg"/>
          </p:nvPr>
        </p:nvSpPr>
        <p:spPr>
          <a:ln/>
        </p:spPr>
      </p:sp>
      <p:sp>
        <p:nvSpPr>
          <p:cNvPr id="96259" name="Rectangle 3">
            <a:extLst>
              <a:ext uri="{FF2B5EF4-FFF2-40B4-BE49-F238E27FC236}">
                <a16:creationId xmlns:a16="http://schemas.microsoft.com/office/drawing/2014/main" id="{74AC9F86-1E25-4A87-9543-F1598FFA125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E5EDF588-38C6-4B85-B3A0-B797DCCFF9A8}"/>
              </a:ext>
            </a:extLst>
          </p:cNvPr>
          <p:cNvSpPr>
            <a:spLocks noGrp="1" noRot="1" noChangeAspect="1" noChangeArrowheads="1" noTextEdit="1"/>
          </p:cNvSpPr>
          <p:nvPr>
            <p:ph type="sldImg"/>
          </p:nvPr>
        </p:nvSpPr>
        <p:spPr>
          <a:ln/>
        </p:spPr>
      </p:sp>
      <p:sp>
        <p:nvSpPr>
          <p:cNvPr id="98307" name="Rectangle 3">
            <a:extLst>
              <a:ext uri="{FF2B5EF4-FFF2-40B4-BE49-F238E27FC236}">
                <a16:creationId xmlns:a16="http://schemas.microsoft.com/office/drawing/2014/main" id="{0697ED0C-F258-4562-80A1-D2CFF93FE84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IN"/>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IN"/>
          </a:p>
        </p:txBody>
      </p:sp>
      <p:sp>
        <p:nvSpPr>
          <p:cNvPr id="4" name="Rectangle 4">
            <a:extLst>
              <a:ext uri="{FF2B5EF4-FFF2-40B4-BE49-F238E27FC236}">
                <a16:creationId xmlns:a16="http://schemas.microsoft.com/office/drawing/2014/main" id="{221D2E47-85D3-4CEE-A158-CD59D71C769D}"/>
              </a:ext>
            </a:extLst>
          </p:cNvPr>
          <p:cNvSpPr>
            <a:spLocks noGrp="1" noChangeArrowheads="1"/>
          </p:cNvSpPr>
          <p:nvPr>
            <p:ph type="dt" sz="half" idx="10"/>
          </p:nvPr>
        </p:nvSpPr>
        <p:spPr>
          <a:ln/>
        </p:spPr>
        <p:txBody>
          <a:bodyPr/>
          <a:lstStyle>
            <a:lvl1pPr>
              <a:defRPr/>
            </a:lvl1pPr>
          </a:lstStyle>
          <a:p>
            <a:pPr>
              <a:defRPr/>
            </a:pPr>
            <a:r>
              <a:rPr lang="en-US"/>
              <a:t>IME602:DATA ANALYSIS</a:t>
            </a:r>
          </a:p>
        </p:txBody>
      </p:sp>
      <p:sp>
        <p:nvSpPr>
          <p:cNvPr id="5" name="Rectangle 5">
            <a:extLst>
              <a:ext uri="{FF2B5EF4-FFF2-40B4-BE49-F238E27FC236}">
                <a16:creationId xmlns:a16="http://schemas.microsoft.com/office/drawing/2014/main" id="{ED9FB989-3369-4163-B633-80AF82035225}"/>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F45F1AA6-9D16-4006-B43C-4BF0AA2ED92E}"/>
              </a:ext>
            </a:extLst>
          </p:cNvPr>
          <p:cNvSpPr>
            <a:spLocks noGrp="1" noChangeArrowheads="1"/>
          </p:cNvSpPr>
          <p:nvPr>
            <p:ph type="sldNum" sz="quarter" idx="12"/>
          </p:nvPr>
        </p:nvSpPr>
        <p:spPr>
          <a:ln/>
        </p:spPr>
        <p:txBody>
          <a:bodyPr/>
          <a:lstStyle>
            <a:lvl1pPr>
              <a:defRPr/>
            </a:lvl1pPr>
          </a:lstStyle>
          <a:p>
            <a:pPr>
              <a:defRPr/>
            </a:pPr>
            <a:fld id="{4ABFA6FB-DF25-47EB-9EF4-2964C1026E93}" type="slidenum">
              <a:rPr lang="en-US" altLang="en-US"/>
              <a:pPr>
                <a:defRPr/>
              </a:pPr>
              <a:t>‹#›</a:t>
            </a:fld>
            <a:endParaRPr lang="en-US" altLang="en-US"/>
          </a:p>
        </p:txBody>
      </p:sp>
    </p:spTree>
    <p:extLst>
      <p:ext uri="{BB962C8B-B14F-4D97-AF65-F5344CB8AC3E}">
        <p14:creationId xmlns:p14="http://schemas.microsoft.com/office/powerpoint/2010/main" val="2625810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a:extLst>
              <a:ext uri="{FF2B5EF4-FFF2-40B4-BE49-F238E27FC236}">
                <a16:creationId xmlns:a16="http://schemas.microsoft.com/office/drawing/2014/main" id="{88A7218F-3F66-4938-BE52-92467F242464}"/>
              </a:ext>
            </a:extLst>
          </p:cNvPr>
          <p:cNvSpPr>
            <a:spLocks noGrp="1" noChangeArrowheads="1"/>
          </p:cNvSpPr>
          <p:nvPr>
            <p:ph type="dt" sz="half" idx="10"/>
          </p:nvPr>
        </p:nvSpPr>
        <p:spPr>
          <a:ln/>
        </p:spPr>
        <p:txBody>
          <a:bodyPr/>
          <a:lstStyle>
            <a:lvl1pPr>
              <a:defRPr/>
            </a:lvl1pPr>
          </a:lstStyle>
          <a:p>
            <a:pPr>
              <a:defRPr/>
            </a:pPr>
            <a:r>
              <a:rPr lang="en-US"/>
              <a:t>IME602:DATA ANALYSIS</a:t>
            </a:r>
          </a:p>
        </p:txBody>
      </p:sp>
      <p:sp>
        <p:nvSpPr>
          <p:cNvPr id="5" name="Rectangle 5">
            <a:extLst>
              <a:ext uri="{FF2B5EF4-FFF2-40B4-BE49-F238E27FC236}">
                <a16:creationId xmlns:a16="http://schemas.microsoft.com/office/drawing/2014/main" id="{4D9891CA-19D1-43D8-8171-7C13754BA302}"/>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8B98E596-49D7-4776-82B9-E2B301E7D13E}"/>
              </a:ext>
            </a:extLst>
          </p:cNvPr>
          <p:cNvSpPr>
            <a:spLocks noGrp="1" noChangeArrowheads="1"/>
          </p:cNvSpPr>
          <p:nvPr>
            <p:ph type="sldNum" sz="quarter" idx="12"/>
          </p:nvPr>
        </p:nvSpPr>
        <p:spPr>
          <a:ln/>
        </p:spPr>
        <p:txBody>
          <a:bodyPr/>
          <a:lstStyle>
            <a:lvl1pPr>
              <a:defRPr/>
            </a:lvl1pPr>
          </a:lstStyle>
          <a:p>
            <a:pPr>
              <a:defRPr/>
            </a:pPr>
            <a:fld id="{060A7724-08D2-42BD-86C4-CE6E3DA5A21C}" type="slidenum">
              <a:rPr lang="en-US" altLang="en-US"/>
              <a:pPr>
                <a:defRPr/>
              </a:pPr>
              <a:t>‹#›</a:t>
            </a:fld>
            <a:endParaRPr lang="en-US" altLang="en-US"/>
          </a:p>
        </p:txBody>
      </p:sp>
    </p:spTree>
    <p:extLst>
      <p:ext uri="{BB962C8B-B14F-4D97-AF65-F5344CB8AC3E}">
        <p14:creationId xmlns:p14="http://schemas.microsoft.com/office/powerpoint/2010/main" val="982816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a:extLst>
              <a:ext uri="{FF2B5EF4-FFF2-40B4-BE49-F238E27FC236}">
                <a16:creationId xmlns:a16="http://schemas.microsoft.com/office/drawing/2014/main" id="{5069060C-2344-4C0B-A97F-71AF60AC24B2}"/>
              </a:ext>
            </a:extLst>
          </p:cNvPr>
          <p:cNvSpPr>
            <a:spLocks noGrp="1" noChangeArrowheads="1"/>
          </p:cNvSpPr>
          <p:nvPr>
            <p:ph type="dt" sz="half" idx="10"/>
          </p:nvPr>
        </p:nvSpPr>
        <p:spPr>
          <a:ln/>
        </p:spPr>
        <p:txBody>
          <a:bodyPr/>
          <a:lstStyle>
            <a:lvl1pPr>
              <a:defRPr/>
            </a:lvl1pPr>
          </a:lstStyle>
          <a:p>
            <a:pPr>
              <a:defRPr/>
            </a:pPr>
            <a:r>
              <a:rPr lang="en-US"/>
              <a:t>IME602:DATA ANALYSIS</a:t>
            </a:r>
          </a:p>
        </p:txBody>
      </p:sp>
      <p:sp>
        <p:nvSpPr>
          <p:cNvPr id="5" name="Rectangle 5">
            <a:extLst>
              <a:ext uri="{FF2B5EF4-FFF2-40B4-BE49-F238E27FC236}">
                <a16:creationId xmlns:a16="http://schemas.microsoft.com/office/drawing/2014/main" id="{45D8BD7B-F72D-4927-834C-6FD1E273E062}"/>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02557E2C-654A-4583-9262-8FA8BC76C01F}"/>
              </a:ext>
            </a:extLst>
          </p:cNvPr>
          <p:cNvSpPr>
            <a:spLocks noGrp="1" noChangeArrowheads="1"/>
          </p:cNvSpPr>
          <p:nvPr>
            <p:ph type="sldNum" sz="quarter" idx="12"/>
          </p:nvPr>
        </p:nvSpPr>
        <p:spPr>
          <a:ln/>
        </p:spPr>
        <p:txBody>
          <a:bodyPr/>
          <a:lstStyle>
            <a:lvl1pPr>
              <a:defRPr/>
            </a:lvl1pPr>
          </a:lstStyle>
          <a:p>
            <a:pPr>
              <a:defRPr/>
            </a:pPr>
            <a:fld id="{AC84B087-88D6-4846-9683-C5439DF66BC1}" type="slidenum">
              <a:rPr lang="en-US" altLang="en-US"/>
              <a:pPr>
                <a:defRPr/>
              </a:pPr>
              <a:t>‹#›</a:t>
            </a:fld>
            <a:endParaRPr lang="en-US" altLang="en-US"/>
          </a:p>
        </p:txBody>
      </p:sp>
    </p:spTree>
    <p:extLst>
      <p:ext uri="{BB962C8B-B14F-4D97-AF65-F5344CB8AC3E}">
        <p14:creationId xmlns:p14="http://schemas.microsoft.com/office/powerpoint/2010/main" val="34738018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en-IN"/>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4">
            <a:extLst>
              <a:ext uri="{FF2B5EF4-FFF2-40B4-BE49-F238E27FC236}">
                <a16:creationId xmlns:a16="http://schemas.microsoft.com/office/drawing/2014/main" id="{5896110D-7F26-4B3C-AB3A-FCD6C72D4EAA}"/>
              </a:ext>
            </a:extLst>
          </p:cNvPr>
          <p:cNvSpPr>
            <a:spLocks noGrp="1" noChangeArrowheads="1"/>
          </p:cNvSpPr>
          <p:nvPr>
            <p:ph type="dt" sz="half" idx="10"/>
          </p:nvPr>
        </p:nvSpPr>
        <p:spPr>
          <a:ln/>
        </p:spPr>
        <p:txBody>
          <a:bodyPr/>
          <a:lstStyle>
            <a:lvl1pPr>
              <a:defRPr/>
            </a:lvl1pPr>
          </a:lstStyle>
          <a:p>
            <a:pPr>
              <a:defRPr/>
            </a:pPr>
            <a:r>
              <a:rPr lang="en-US"/>
              <a:t>IME602:DATA ANALYSIS</a:t>
            </a:r>
          </a:p>
        </p:txBody>
      </p:sp>
      <p:sp>
        <p:nvSpPr>
          <p:cNvPr id="6" name="Rectangle 5">
            <a:extLst>
              <a:ext uri="{FF2B5EF4-FFF2-40B4-BE49-F238E27FC236}">
                <a16:creationId xmlns:a16="http://schemas.microsoft.com/office/drawing/2014/main" id="{6118417D-17BB-4FF4-B8E1-DADF0ED7C13D}"/>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7" name="Rectangle 6">
            <a:extLst>
              <a:ext uri="{FF2B5EF4-FFF2-40B4-BE49-F238E27FC236}">
                <a16:creationId xmlns:a16="http://schemas.microsoft.com/office/drawing/2014/main" id="{FE509060-2296-4FF2-BA7E-38AECA4B282C}"/>
              </a:ext>
            </a:extLst>
          </p:cNvPr>
          <p:cNvSpPr>
            <a:spLocks noGrp="1" noChangeArrowheads="1"/>
          </p:cNvSpPr>
          <p:nvPr>
            <p:ph type="sldNum" sz="quarter" idx="12"/>
          </p:nvPr>
        </p:nvSpPr>
        <p:spPr>
          <a:ln/>
        </p:spPr>
        <p:txBody>
          <a:bodyPr/>
          <a:lstStyle>
            <a:lvl1pPr>
              <a:defRPr/>
            </a:lvl1pPr>
          </a:lstStyle>
          <a:p>
            <a:pPr>
              <a:defRPr/>
            </a:pPr>
            <a:fld id="{006D240D-6C94-4F06-B154-F20E7542B167}" type="slidenum">
              <a:rPr lang="en-US" altLang="en-US"/>
              <a:pPr>
                <a:defRPr/>
              </a:pPr>
              <a:t>‹#›</a:t>
            </a:fld>
            <a:endParaRPr lang="en-US" altLang="en-US"/>
          </a:p>
        </p:txBody>
      </p:sp>
    </p:spTree>
    <p:extLst>
      <p:ext uri="{BB962C8B-B14F-4D97-AF65-F5344CB8AC3E}">
        <p14:creationId xmlns:p14="http://schemas.microsoft.com/office/powerpoint/2010/main" val="12966190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en-IN"/>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Content Placeholder 4"/>
          <p:cNvSpPr>
            <a:spLocks noGrp="1"/>
          </p:cNvSpPr>
          <p:nvPr>
            <p:ph sz="quarter" idx="3"/>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Rectangle 4">
            <a:extLst>
              <a:ext uri="{FF2B5EF4-FFF2-40B4-BE49-F238E27FC236}">
                <a16:creationId xmlns:a16="http://schemas.microsoft.com/office/drawing/2014/main" id="{F6244630-EC2B-42B6-BF51-2A4EC977BE94}"/>
              </a:ext>
            </a:extLst>
          </p:cNvPr>
          <p:cNvSpPr>
            <a:spLocks noGrp="1" noChangeArrowheads="1"/>
          </p:cNvSpPr>
          <p:nvPr>
            <p:ph type="dt" sz="half" idx="10"/>
          </p:nvPr>
        </p:nvSpPr>
        <p:spPr>
          <a:ln/>
        </p:spPr>
        <p:txBody>
          <a:bodyPr/>
          <a:lstStyle>
            <a:lvl1pPr>
              <a:defRPr/>
            </a:lvl1pPr>
          </a:lstStyle>
          <a:p>
            <a:pPr>
              <a:defRPr/>
            </a:pPr>
            <a:r>
              <a:rPr lang="en-US"/>
              <a:t>IME602:DATA ANALYSIS</a:t>
            </a:r>
          </a:p>
        </p:txBody>
      </p:sp>
      <p:sp>
        <p:nvSpPr>
          <p:cNvPr id="7" name="Rectangle 5">
            <a:extLst>
              <a:ext uri="{FF2B5EF4-FFF2-40B4-BE49-F238E27FC236}">
                <a16:creationId xmlns:a16="http://schemas.microsoft.com/office/drawing/2014/main" id="{31AD3ABB-407C-488E-B0BC-EE4D228BA7B2}"/>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8" name="Rectangle 6">
            <a:extLst>
              <a:ext uri="{FF2B5EF4-FFF2-40B4-BE49-F238E27FC236}">
                <a16:creationId xmlns:a16="http://schemas.microsoft.com/office/drawing/2014/main" id="{0C9BFBCA-CE4A-43CE-B8D0-14AAC460B7A7}"/>
              </a:ext>
            </a:extLst>
          </p:cNvPr>
          <p:cNvSpPr>
            <a:spLocks noGrp="1" noChangeArrowheads="1"/>
          </p:cNvSpPr>
          <p:nvPr>
            <p:ph type="sldNum" sz="quarter" idx="12"/>
          </p:nvPr>
        </p:nvSpPr>
        <p:spPr>
          <a:ln/>
        </p:spPr>
        <p:txBody>
          <a:bodyPr/>
          <a:lstStyle>
            <a:lvl1pPr>
              <a:defRPr/>
            </a:lvl1pPr>
          </a:lstStyle>
          <a:p>
            <a:pPr>
              <a:defRPr/>
            </a:pPr>
            <a:fld id="{D0E13E5A-B7DF-4F90-B9A8-6E2E7EDA7D6C}" type="slidenum">
              <a:rPr lang="en-US" altLang="en-US"/>
              <a:pPr>
                <a:defRPr/>
              </a:pPr>
              <a:t>‹#›</a:t>
            </a:fld>
            <a:endParaRPr lang="en-US" altLang="en-US"/>
          </a:p>
        </p:txBody>
      </p:sp>
    </p:spTree>
    <p:extLst>
      <p:ext uri="{BB962C8B-B14F-4D97-AF65-F5344CB8AC3E}">
        <p14:creationId xmlns:p14="http://schemas.microsoft.com/office/powerpoint/2010/main" val="226008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a:extLst>
              <a:ext uri="{FF2B5EF4-FFF2-40B4-BE49-F238E27FC236}">
                <a16:creationId xmlns:a16="http://schemas.microsoft.com/office/drawing/2014/main" id="{3620F101-B6E1-47BE-A69C-3A600F7FC9B9}"/>
              </a:ext>
            </a:extLst>
          </p:cNvPr>
          <p:cNvSpPr>
            <a:spLocks noGrp="1" noChangeArrowheads="1"/>
          </p:cNvSpPr>
          <p:nvPr>
            <p:ph type="dt" sz="half" idx="10"/>
          </p:nvPr>
        </p:nvSpPr>
        <p:spPr>
          <a:ln/>
        </p:spPr>
        <p:txBody>
          <a:bodyPr/>
          <a:lstStyle>
            <a:lvl1pPr>
              <a:defRPr/>
            </a:lvl1pPr>
          </a:lstStyle>
          <a:p>
            <a:pPr>
              <a:defRPr/>
            </a:pPr>
            <a:r>
              <a:rPr lang="en-US"/>
              <a:t>IME602:DATA ANALYSIS</a:t>
            </a:r>
          </a:p>
        </p:txBody>
      </p:sp>
      <p:sp>
        <p:nvSpPr>
          <p:cNvPr id="5" name="Rectangle 5">
            <a:extLst>
              <a:ext uri="{FF2B5EF4-FFF2-40B4-BE49-F238E27FC236}">
                <a16:creationId xmlns:a16="http://schemas.microsoft.com/office/drawing/2014/main" id="{EDDF51F6-151D-4FFB-A289-5E9F6C7E3B0E}"/>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37397449-6316-4A06-9698-865002079531}"/>
              </a:ext>
            </a:extLst>
          </p:cNvPr>
          <p:cNvSpPr>
            <a:spLocks noGrp="1" noChangeArrowheads="1"/>
          </p:cNvSpPr>
          <p:nvPr>
            <p:ph type="sldNum" sz="quarter" idx="12"/>
          </p:nvPr>
        </p:nvSpPr>
        <p:spPr>
          <a:ln/>
        </p:spPr>
        <p:txBody>
          <a:bodyPr/>
          <a:lstStyle>
            <a:lvl1pPr>
              <a:defRPr/>
            </a:lvl1pPr>
          </a:lstStyle>
          <a:p>
            <a:pPr>
              <a:defRPr/>
            </a:pPr>
            <a:fld id="{3C86731E-742E-4303-A933-26FC7B2CB0E5}" type="slidenum">
              <a:rPr lang="en-US" altLang="en-US"/>
              <a:pPr>
                <a:defRPr/>
              </a:pPr>
              <a:t>‹#›</a:t>
            </a:fld>
            <a:endParaRPr lang="en-US" altLang="en-US"/>
          </a:p>
        </p:txBody>
      </p:sp>
    </p:spTree>
    <p:extLst>
      <p:ext uri="{BB962C8B-B14F-4D97-AF65-F5344CB8AC3E}">
        <p14:creationId xmlns:p14="http://schemas.microsoft.com/office/powerpoint/2010/main" val="2533818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IN"/>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BA897CFF-9C19-4E07-9CF0-4270F390D7FC}"/>
              </a:ext>
            </a:extLst>
          </p:cNvPr>
          <p:cNvSpPr>
            <a:spLocks noGrp="1" noChangeArrowheads="1"/>
          </p:cNvSpPr>
          <p:nvPr>
            <p:ph type="dt" sz="half" idx="10"/>
          </p:nvPr>
        </p:nvSpPr>
        <p:spPr>
          <a:ln/>
        </p:spPr>
        <p:txBody>
          <a:bodyPr/>
          <a:lstStyle>
            <a:lvl1pPr>
              <a:defRPr/>
            </a:lvl1pPr>
          </a:lstStyle>
          <a:p>
            <a:pPr>
              <a:defRPr/>
            </a:pPr>
            <a:r>
              <a:rPr lang="en-US"/>
              <a:t>IME602:DATA ANALYSIS</a:t>
            </a:r>
          </a:p>
        </p:txBody>
      </p:sp>
      <p:sp>
        <p:nvSpPr>
          <p:cNvPr id="5" name="Rectangle 5">
            <a:extLst>
              <a:ext uri="{FF2B5EF4-FFF2-40B4-BE49-F238E27FC236}">
                <a16:creationId xmlns:a16="http://schemas.microsoft.com/office/drawing/2014/main" id="{1E317E35-1E28-4963-BC6B-46DBC8C08A44}"/>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AC6FA12F-55C3-4CD2-8CCA-7C384F73104A}"/>
              </a:ext>
            </a:extLst>
          </p:cNvPr>
          <p:cNvSpPr>
            <a:spLocks noGrp="1" noChangeArrowheads="1"/>
          </p:cNvSpPr>
          <p:nvPr>
            <p:ph type="sldNum" sz="quarter" idx="12"/>
          </p:nvPr>
        </p:nvSpPr>
        <p:spPr>
          <a:ln/>
        </p:spPr>
        <p:txBody>
          <a:bodyPr/>
          <a:lstStyle>
            <a:lvl1pPr>
              <a:defRPr/>
            </a:lvl1pPr>
          </a:lstStyle>
          <a:p>
            <a:pPr>
              <a:defRPr/>
            </a:pPr>
            <a:fld id="{B17B5758-366F-48EB-B93F-4B92EE6F72F0}" type="slidenum">
              <a:rPr lang="en-US" altLang="en-US"/>
              <a:pPr>
                <a:defRPr/>
              </a:pPr>
              <a:t>‹#›</a:t>
            </a:fld>
            <a:endParaRPr lang="en-US" altLang="en-US"/>
          </a:p>
        </p:txBody>
      </p:sp>
    </p:spTree>
    <p:extLst>
      <p:ext uri="{BB962C8B-B14F-4D97-AF65-F5344CB8AC3E}">
        <p14:creationId xmlns:p14="http://schemas.microsoft.com/office/powerpoint/2010/main" val="2263934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4">
            <a:extLst>
              <a:ext uri="{FF2B5EF4-FFF2-40B4-BE49-F238E27FC236}">
                <a16:creationId xmlns:a16="http://schemas.microsoft.com/office/drawing/2014/main" id="{8B6EDFEC-1F25-4EAC-9DEC-47A40D368489}"/>
              </a:ext>
            </a:extLst>
          </p:cNvPr>
          <p:cNvSpPr>
            <a:spLocks noGrp="1" noChangeArrowheads="1"/>
          </p:cNvSpPr>
          <p:nvPr>
            <p:ph type="dt" sz="half" idx="10"/>
          </p:nvPr>
        </p:nvSpPr>
        <p:spPr>
          <a:ln/>
        </p:spPr>
        <p:txBody>
          <a:bodyPr/>
          <a:lstStyle>
            <a:lvl1pPr>
              <a:defRPr/>
            </a:lvl1pPr>
          </a:lstStyle>
          <a:p>
            <a:pPr>
              <a:defRPr/>
            </a:pPr>
            <a:r>
              <a:rPr lang="en-US"/>
              <a:t>IME602:DATA ANALYSIS</a:t>
            </a:r>
          </a:p>
        </p:txBody>
      </p:sp>
      <p:sp>
        <p:nvSpPr>
          <p:cNvPr id="6" name="Rectangle 5">
            <a:extLst>
              <a:ext uri="{FF2B5EF4-FFF2-40B4-BE49-F238E27FC236}">
                <a16:creationId xmlns:a16="http://schemas.microsoft.com/office/drawing/2014/main" id="{E36B0023-85A1-4BF8-A016-2D586F34224B}"/>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7" name="Rectangle 6">
            <a:extLst>
              <a:ext uri="{FF2B5EF4-FFF2-40B4-BE49-F238E27FC236}">
                <a16:creationId xmlns:a16="http://schemas.microsoft.com/office/drawing/2014/main" id="{4C116C23-59C9-4026-BE94-43033BBE5857}"/>
              </a:ext>
            </a:extLst>
          </p:cNvPr>
          <p:cNvSpPr>
            <a:spLocks noGrp="1" noChangeArrowheads="1"/>
          </p:cNvSpPr>
          <p:nvPr>
            <p:ph type="sldNum" sz="quarter" idx="12"/>
          </p:nvPr>
        </p:nvSpPr>
        <p:spPr>
          <a:ln/>
        </p:spPr>
        <p:txBody>
          <a:bodyPr/>
          <a:lstStyle>
            <a:lvl1pPr>
              <a:defRPr/>
            </a:lvl1pPr>
          </a:lstStyle>
          <a:p>
            <a:pPr>
              <a:defRPr/>
            </a:pPr>
            <a:fld id="{B0D84445-D36E-4200-B720-AFCDD087F6D9}" type="slidenum">
              <a:rPr lang="en-US" altLang="en-US"/>
              <a:pPr>
                <a:defRPr/>
              </a:pPr>
              <a:t>‹#›</a:t>
            </a:fld>
            <a:endParaRPr lang="en-US" altLang="en-US"/>
          </a:p>
        </p:txBody>
      </p:sp>
    </p:spTree>
    <p:extLst>
      <p:ext uri="{BB962C8B-B14F-4D97-AF65-F5344CB8AC3E}">
        <p14:creationId xmlns:p14="http://schemas.microsoft.com/office/powerpoint/2010/main" val="1994524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N"/>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Rectangle 4">
            <a:extLst>
              <a:ext uri="{FF2B5EF4-FFF2-40B4-BE49-F238E27FC236}">
                <a16:creationId xmlns:a16="http://schemas.microsoft.com/office/drawing/2014/main" id="{610840BE-94E3-42EA-97AF-8E7D26C623F9}"/>
              </a:ext>
            </a:extLst>
          </p:cNvPr>
          <p:cNvSpPr>
            <a:spLocks noGrp="1" noChangeArrowheads="1"/>
          </p:cNvSpPr>
          <p:nvPr>
            <p:ph type="dt" sz="half" idx="10"/>
          </p:nvPr>
        </p:nvSpPr>
        <p:spPr>
          <a:ln/>
        </p:spPr>
        <p:txBody>
          <a:bodyPr/>
          <a:lstStyle>
            <a:lvl1pPr>
              <a:defRPr/>
            </a:lvl1pPr>
          </a:lstStyle>
          <a:p>
            <a:pPr>
              <a:defRPr/>
            </a:pPr>
            <a:r>
              <a:rPr lang="en-US"/>
              <a:t>IME602:DATA ANALYSIS</a:t>
            </a:r>
          </a:p>
        </p:txBody>
      </p:sp>
      <p:sp>
        <p:nvSpPr>
          <p:cNvPr id="8" name="Rectangle 5">
            <a:extLst>
              <a:ext uri="{FF2B5EF4-FFF2-40B4-BE49-F238E27FC236}">
                <a16:creationId xmlns:a16="http://schemas.microsoft.com/office/drawing/2014/main" id="{8203289C-85E1-4AA3-AB72-64A1C7DBF41D}"/>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9" name="Rectangle 6">
            <a:extLst>
              <a:ext uri="{FF2B5EF4-FFF2-40B4-BE49-F238E27FC236}">
                <a16:creationId xmlns:a16="http://schemas.microsoft.com/office/drawing/2014/main" id="{13006D2A-5C56-4D7D-AE40-D622506A3F37}"/>
              </a:ext>
            </a:extLst>
          </p:cNvPr>
          <p:cNvSpPr>
            <a:spLocks noGrp="1" noChangeArrowheads="1"/>
          </p:cNvSpPr>
          <p:nvPr>
            <p:ph type="sldNum" sz="quarter" idx="12"/>
          </p:nvPr>
        </p:nvSpPr>
        <p:spPr>
          <a:ln/>
        </p:spPr>
        <p:txBody>
          <a:bodyPr/>
          <a:lstStyle>
            <a:lvl1pPr>
              <a:defRPr/>
            </a:lvl1pPr>
          </a:lstStyle>
          <a:p>
            <a:pPr>
              <a:defRPr/>
            </a:pPr>
            <a:fld id="{B20F72D3-C9D7-409A-A948-1CE16A49642D}" type="slidenum">
              <a:rPr lang="en-US" altLang="en-US"/>
              <a:pPr>
                <a:defRPr/>
              </a:pPr>
              <a:t>‹#›</a:t>
            </a:fld>
            <a:endParaRPr lang="en-US" altLang="en-US"/>
          </a:p>
        </p:txBody>
      </p:sp>
    </p:spTree>
    <p:extLst>
      <p:ext uri="{BB962C8B-B14F-4D97-AF65-F5344CB8AC3E}">
        <p14:creationId xmlns:p14="http://schemas.microsoft.com/office/powerpoint/2010/main" val="508418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Rectangle 4">
            <a:extLst>
              <a:ext uri="{FF2B5EF4-FFF2-40B4-BE49-F238E27FC236}">
                <a16:creationId xmlns:a16="http://schemas.microsoft.com/office/drawing/2014/main" id="{824A55D6-B055-49E2-97BC-4F412F4683BA}"/>
              </a:ext>
            </a:extLst>
          </p:cNvPr>
          <p:cNvSpPr>
            <a:spLocks noGrp="1" noChangeArrowheads="1"/>
          </p:cNvSpPr>
          <p:nvPr>
            <p:ph type="dt" sz="half" idx="10"/>
          </p:nvPr>
        </p:nvSpPr>
        <p:spPr>
          <a:ln/>
        </p:spPr>
        <p:txBody>
          <a:bodyPr/>
          <a:lstStyle>
            <a:lvl1pPr>
              <a:defRPr/>
            </a:lvl1pPr>
          </a:lstStyle>
          <a:p>
            <a:pPr>
              <a:defRPr/>
            </a:pPr>
            <a:r>
              <a:rPr lang="en-US"/>
              <a:t>IME602:DATA ANALYSIS</a:t>
            </a:r>
          </a:p>
        </p:txBody>
      </p:sp>
      <p:sp>
        <p:nvSpPr>
          <p:cNvPr id="4" name="Rectangle 5">
            <a:extLst>
              <a:ext uri="{FF2B5EF4-FFF2-40B4-BE49-F238E27FC236}">
                <a16:creationId xmlns:a16="http://schemas.microsoft.com/office/drawing/2014/main" id="{B862D717-F92D-456D-9DFE-4377E3A24087}"/>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5" name="Rectangle 6">
            <a:extLst>
              <a:ext uri="{FF2B5EF4-FFF2-40B4-BE49-F238E27FC236}">
                <a16:creationId xmlns:a16="http://schemas.microsoft.com/office/drawing/2014/main" id="{0C0CA52A-908A-4AA0-83B6-79CA878E2E45}"/>
              </a:ext>
            </a:extLst>
          </p:cNvPr>
          <p:cNvSpPr>
            <a:spLocks noGrp="1" noChangeArrowheads="1"/>
          </p:cNvSpPr>
          <p:nvPr>
            <p:ph type="sldNum" sz="quarter" idx="12"/>
          </p:nvPr>
        </p:nvSpPr>
        <p:spPr>
          <a:ln/>
        </p:spPr>
        <p:txBody>
          <a:bodyPr/>
          <a:lstStyle>
            <a:lvl1pPr>
              <a:defRPr/>
            </a:lvl1pPr>
          </a:lstStyle>
          <a:p>
            <a:pPr>
              <a:defRPr/>
            </a:pPr>
            <a:fld id="{0F9463A1-469B-430D-B865-074489BDD915}" type="slidenum">
              <a:rPr lang="en-US" altLang="en-US"/>
              <a:pPr>
                <a:defRPr/>
              </a:pPr>
              <a:t>‹#›</a:t>
            </a:fld>
            <a:endParaRPr lang="en-US" altLang="en-US"/>
          </a:p>
        </p:txBody>
      </p:sp>
    </p:spTree>
    <p:extLst>
      <p:ext uri="{BB962C8B-B14F-4D97-AF65-F5344CB8AC3E}">
        <p14:creationId xmlns:p14="http://schemas.microsoft.com/office/powerpoint/2010/main" val="66698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7C60994C-2BCC-4B79-BD3B-25EC0EDF0C91}"/>
              </a:ext>
            </a:extLst>
          </p:cNvPr>
          <p:cNvSpPr>
            <a:spLocks noGrp="1" noChangeArrowheads="1"/>
          </p:cNvSpPr>
          <p:nvPr>
            <p:ph type="dt" sz="half" idx="10"/>
          </p:nvPr>
        </p:nvSpPr>
        <p:spPr>
          <a:ln/>
        </p:spPr>
        <p:txBody>
          <a:bodyPr/>
          <a:lstStyle>
            <a:lvl1pPr>
              <a:defRPr/>
            </a:lvl1pPr>
          </a:lstStyle>
          <a:p>
            <a:pPr>
              <a:defRPr/>
            </a:pPr>
            <a:r>
              <a:rPr lang="en-US"/>
              <a:t>IME602:DATA ANALYSIS</a:t>
            </a:r>
          </a:p>
        </p:txBody>
      </p:sp>
      <p:sp>
        <p:nvSpPr>
          <p:cNvPr id="3" name="Rectangle 5">
            <a:extLst>
              <a:ext uri="{FF2B5EF4-FFF2-40B4-BE49-F238E27FC236}">
                <a16:creationId xmlns:a16="http://schemas.microsoft.com/office/drawing/2014/main" id="{3896D0E2-3E6E-48DB-B914-2405637437B2}"/>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4" name="Rectangle 6">
            <a:extLst>
              <a:ext uri="{FF2B5EF4-FFF2-40B4-BE49-F238E27FC236}">
                <a16:creationId xmlns:a16="http://schemas.microsoft.com/office/drawing/2014/main" id="{7CF27E54-58FC-49F9-82FB-C2B88FC0BE8C}"/>
              </a:ext>
            </a:extLst>
          </p:cNvPr>
          <p:cNvSpPr>
            <a:spLocks noGrp="1" noChangeArrowheads="1"/>
          </p:cNvSpPr>
          <p:nvPr>
            <p:ph type="sldNum" sz="quarter" idx="12"/>
          </p:nvPr>
        </p:nvSpPr>
        <p:spPr>
          <a:ln/>
        </p:spPr>
        <p:txBody>
          <a:bodyPr/>
          <a:lstStyle>
            <a:lvl1pPr>
              <a:defRPr/>
            </a:lvl1pPr>
          </a:lstStyle>
          <a:p>
            <a:pPr>
              <a:defRPr/>
            </a:pPr>
            <a:fld id="{D079C89D-06A0-4C31-AD05-5C7A70C3B3CC}" type="slidenum">
              <a:rPr lang="en-US" altLang="en-US"/>
              <a:pPr>
                <a:defRPr/>
              </a:pPr>
              <a:t>‹#›</a:t>
            </a:fld>
            <a:endParaRPr lang="en-US" altLang="en-US"/>
          </a:p>
        </p:txBody>
      </p:sp>
    </p:spTree>
    <p:extLst>
      <p:ext uri="{BB962C8B-B14F-4D97-AF65-F5344CB8AC3E}">
        <p14:creationId xmlns:p14="http://schemas.microsoft.com/office/powerpoint/2010/main" val="2190071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IN"/>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E4560608-95BC-4805-BE6B-266EE2193026}"/>
              </a:ext>
            </a:extLst>
          </p:cNvPr>
          <p:cNvSpPr>
            <a:spLocks noGrp="1" noChangeArrowheads="1"/>
          </p:cNvSpPr>
          <p:nvPr>
            <p:ph type="dt" sz="half" idx="10"/>
          </p:nvPr>
        </p:nvSpPr>
        <p:spPr>
          <a:ln/>
        </p:spPr>
        <p:txBody>
          <a:bodyPr/>
          <a:lstStyle>
            <a:lvl1pPr>
              <a:defRPr/>
            </a:lvl1pPr>
          </a:lstStyle>
          <a:p>
            <a:pPr>
              <a:defRPr/>
            </a:pPr>
            <a:r>
              <a:rPr lang="en-US"/>
              <a:t>IME602:DATA ANALYSIS</a:t>
            </a:r>
          </a:p>
        </p:txBody>
      </p:sp>
      <p:sp>
        <p:nvSpPr>
          <p:cNvPr id="6" name="Rectangle 5">
            <a:extLst>
              <a:ext uri="{FF2B5EF4-FFF2-40B4-BE49-F238E27FC236}">
                <a16:creationId xmlns:a16="http://schemas.microsoft.com/office/drawing/2014/main" id="{0DD9B8C2-B64E-4508-B38A-0A176196EA50}"/>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7" name="Rectangle 6">
            <a:extLst>
              <a:ext uri="{FF2B5EF4-FFF2-40B4-BE49-F238E27FC236}">
                <a16:creationId xmlns:a16="http://schemas.microsoft.com/office/drawing/2014/main" id="{1DC66127-16AA-4618-B6BF-CA8F5ECB2DC9}"/>
              </a:ext>
            </a:extLst>
          </p:cNvPr>
          <p:cNvSpPr>
            <a:spLocks noGrp="1" noChangeArrowheads="1"/>
          </p:cNvSpPr>
          <p:nvPr>
            <p:ph type="sldNum" sz="quarter" idx="12"/>
          </p:nvPr>
        </p:nvSpPr>
        <p:spPr>
          <a:ln/>
        </p:spPr>
        <p:txBody>
          <a:bodyPr/>
          <a:lstStyle>
            <a:lvl1pPr>
              <a:defRPr/>
            </a:lvl1pPr>
          </a:lstStyle>
          <a:p>
            <a:pPr>
              <a:defRPr/>
            </a:pPr>
            <a:fld id="{18A5B503-346E-4800-8685-CF43E7848ADC}" type="slidenum">
              <a:rPr lang="en-US" altLang="en-US"/>
              <a:pPr>
                <a:defRPr/>
              </a:pPr>
              <a:t>‹#›</a:t>
            </a:fld>
            <a:endParaRPr lang="en-US" altLang="en-US"/>
          </a:p>
        </p:txBody>
      </p:sp>
    </p:spTree>
    <p:extLst>
      <p:ext uri="{BB962C8B-B14F-4D97-AF65-F5344CB8AC3E}">
        <p14:creationId xmlns:p14="http://schemas.microsoft.com/office/powerpoint/2010/main" val="14230395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IN"/>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N"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962CFD17-D559-48CB-B11E-A74752DAFFEA}"/>
              </a:ext>
            </a:extLst>
          </p:cNvPr>
          <p:cNvSpPr>
            <a:spLocks noGrp="1" noChangeArrowheads="1"/>
          </p:cNvSpPr>
          <p:nvPr>
            <p:ph type="dt" sz="half" idx="10"/>
          </p:nvPr>
        </p:nvSpPr>
        <p:spPr>
          <a:ln/>
        </p:spPr>
        <p:txBody>
          <a:bodyPr/>
          <a:lstStyle>
            <a:lvl1pPr>
              <a:defRPr/>
            </a:lvl1pPr>
          </a:lstStyle>
          <a:p>
            <a:pPr>
              <a:defRPr/>
            </a:pPr>
            <a:r>
              <a:rPr lang="en-US"/>
              <a:t>IME602:DATA ANALYSIS</a:t>
            </a:r>
          </a:p>
        </p:txBody>
      </p:sp>
      <p:sp>
        <p:nvSpPr>
          <p:cNvPr id="6" name="Rectangle 5">
            <a:extLst>
              <a:ext uri="{FF2B5EF4-FFF2-40B4-BE49-F238E27FC236}">
                <a16:creationId xmlns:a16="http://schemas.microsoft.com/office/drawing/2014/main" id="{4D70789E-A035-469E-B267-2EBED0729DA0}"/>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7" name="Rectangle 6">
            <a:extLst>
              <a:ext uri="{FF2B5EF4-FFF2-40B4-BE49-F238E27FC236}">
                <a16:creationId xmlns:a16="http://schemas.microsoft.com/office/drawing/2014/main" id="{114D90F4-4894-488F-AC5E-7D84A4D08FE9}"/>
              </a:ext>
            </a:extLst>
          </p:cNvPr>
          <p:cNvSpPr>
            <a:spLocks noGrp="1" noChangeArrowheads="1"/>
          </p:cNvSpPr>
          <p:nvPr>
            <p:ph type="sldNum" sz="quarter" idx="12"/>
          </p:nvPr>
        </p:nvSpPr>
        <p:spPr>
          <a:ln/>
        </p:spPr>
        <p:txBody>
          <a:bodyPr/>
          <a:lstStyle>
            <a:lvl1pPr>
              <a:defRPr/>
            </a:lvl1pPr>
          </a:lstStyle>
          <a:p>
            <a:pPr>
              <a:defRPr/>
            </a:pPr>
            <a:fld id="{0FA029AD-A008-44E2-B305-368896B73EEE}" type="slidenum">
              <a:rPr lang="en-US" altLang="en-US"/>
              <a:pPr>
                <a:defRPr/>
              </a:pPr>
              <a:t>‹#›</a:t>
            </a:fld>
            <a:endParaRPr lang="en-US" altLang="en-US"/>
          </a:p>
        </p:txBody>
      </p:sp>
    </p:spTree>
    <p:extLst>
      <p:ext uri="{BB962C8B-B14F-4D97-AF65-F5344CB8AC3E}">
        <p14:creationId xmlns:p14="http://schemas.microsoft.com/office/powerpoint/2010/main" val="3258125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A7C3EA1F-2D46-44DE-B7AD-036551B7B2BE}"/>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317D9031-EFF1-4421-8FC8-A90B725103B4}"/>
              </a:ext>
            </a:extLst>
          </p:cNvPr>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1DD4EA13-D898-4F0A-8A46-B53199AECC00}"/>
              </a:ext>
            </a:extLst>
          </p:cNvPr>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latin typeface="+mn-lt"/>
              </a:defRPr>
            </a:lvl1pPr>
          </a:lstStyle>
          <a:p>
            <a:pPr>
              <a:defRPr/>
            </a:pPr>
            <a:r>
              <a:rPr lang="en-US"/>
              <a:t>IME602:DATA ANALYSIS</a:t>
            </a:r>
          </a:p>
        </p:txBody>
      </p:sp>
      <p:sp>
        <p:nvSpPr>
          <p:cNvPr id="1029" name="Rectangle 5">
            <a:extLst>
              <a:ext uri="{FF2B5EF4-FFF2-40B4-BE49-F238E27FC236}">
                <a16:creationId xmlns:a16="http://schemas.microsoft.com/office/drawing/2014/main" id="{7C2E5A6A-F8FA-49CE-9ED0-731924C2958D}"/>
              </a:ext>
            </a:extLst>
          </p:cNvPr>
          <p:cNvSpPr>
            <a:spLocks noGrp="1" noChangeArrowheads="1"/>
          </p:cNvSpPr>
          <p:nvPr>
            <p:ph type="ftr" sz="quarter" idx="3"/>
          </p:nvPr>
        </p:nvSpPr>
        <p:spPr bwMode="auto">
          <a:xfrm>
            <a:off x="4165600" y="6245225"/>
            <a:ext cx="3860800" cy="476250"/>
          </a:xfrm>
          <a:prstGeom prst="rect">
            <a:avLst/>
          </a:prstGeom>
          <a:noFill/>
          <a:ln w="9525">
            <a:solidFill>
              <a:schemeClr val="bg1"/>
            </a:solid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atin typeface="+mn-lt"/>
              </a:defRPr>
            </a:lvl1pPr>
          </a:lstStyle>
          <a:p>
            <a:pPr>
              <a:defRPr/>
            </a:pPr>
            <a:r>
              <a:rPr lang="en-US"/>
              <a:t>RNSengupta,IME Dept.,IIT Kanpur,INDIA</a:t>
            </a:r>
          </a:p>
        </p:txBody>
      </p:sp>
      <p:sp>
        <p:nvSpPr>
          <p:cNvPr id="1030" name="Rectangle 6">
            <a:extLst>
              <a:ext uri="{FF2B5EF4-FFF2-40B4-BE49-F238E27FC236}">
                <a16:creationId xmlns:a16="http://schemas.microsoft.com/office/drawing/2014/main" id="{B0996028-04BE-40F9-889B-3C67D107DACE}"/>
              </a:ext>
            </a:extLst>
          </p:cNvPr>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atin typeface="Arial" panose="020B0604020202020204" pitchFamily="34" charset="0"/>
              </a:defRPr>
            </a:lvl1pPr>
          </a:lstStyle>
          <a:p>
            <a:pPr>
              <a:defRPr/>
            </a:pPr>
            <a:fld id="{D6E7FA19-3E27-4064-84BB-09FC5A683E52}" type="slidenum">
              <a:rPr lang="en-US" altLang="en-US"/>
              <a:pPr>
                <a:defRPr/>
              </a:pPr>
              <a:t>‹#›</a:t>
            </a:fld>
            <a:endParaRPr lang="en-US" altLang="en-US"/>
          </a:p>
        </p:txBody>
      </p:sp>
      <p:pic>
        <p:nvPicPr>
          <p:cNvPr id="1031" name="Picture 7" descr="iitlogo">
            <a:extLst>
              <a:ext uri="{FF2B5EF4-FFF2-40B4-BE49-F238E27FC236}">
                <a16:creationId xmlns:a16="http://schemas.microsoft.com/office/drawing/2014/main" id="{C9E9F85B-2096-4D44-99C0-9E162F1A2402}"/>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0668000" y="6248400"/>
            <a:ext cx="406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3.xml"/></Relationships>
</file>

<file path=ppt/slides/_rels/slide10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https://www.minitab.com/" TargetMode="External"/><Relationship Id="rId3" Type="http://schemas.openxmlformats.org/officeDocument/2006/relationships/hyperlink" Target="https://www.iitk.ac.in/ccnew/" TargetMode="External"/><Relationship Id="rId7" Type="http://schemas.openxmlformats.org/officeDocument/2006/relationships/hyperlink" Target="https://www.stata.com/" TargetMode="External"/><Relationship Id="rId2" Type="http://schemas.openxmlformats.org/officeDocument/2006/relationships/hyperlink" Target="http://www.mathworks.com/" TargetMode="External"/><Relationship Id="rId1" Type="http://schemas.openxmlformats.org/officeDocument/2006/relationships/slideLayout" Target="../slideLayouts/slideLayout2.xml"/><Relationship Id="rId6" Type="http://schemas.openxmlformats.org/officeDocument/2006/relationships/hyperlink" Target="https://www.sas.com/en_in/home.html" TargetMode="External"/><Relationship Id="rId5" Type="http://schemas.openxmlformats.org/officeDocument/2006/relationships/hyperlink" Target="https://www.spss.co.in/" TargetMode="External"/><Relationship Id="rId4" Type="http://schemas.openxmlformats.org/officeDocument/2006/relationships/hyperlink" Target="https://www.r-project.org/" TargetMode="Externa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pkklib.iitk.ac.in/index.php/resources/e-books/e-text-books/33703:an-introduction-to-probability-and-statistics" TargetMode="External"/><Relationship Id="rId2" Type="http://schemas.openxmlformats.org/officeDocument/2006/relationships/hyperlink" Target="https://industri.fatek.unpatti.ac.id/wp-content/uploads/2019/03/088-Applied-Statistics-and-Probability-for-Engineers-Douglas-C.-Montgomery-George-C.-Runger-Edisi-5-2011.pdf" TargetMode="External"/><Relationship Id="rId1" Type="http://schemas.openxmlformats.org/officeDocument/2006/relationships/slideLayout" Target="../slideLayouts/slideLayout12.xml"/><Relationship Id="rId4" Type="http://schemas.openxmlformats.org/officeDocument/2006/relationships/hyperlink" Target="https://faculty.ksu.edu.sa/sites/default/files/introduction-to-probability-model-s.ross-math-cs.blog_.ir_.pdf" TargetMode="Externa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6.wmf"/><Relationship Id="rId5" Type="http://schemas.openxmlformats.org/officeDocument/2006/relationships/oleObject" Target="../embeddings/oleObject2.bin"/><Relationship Id="rId4" Type="http://schemas.openxmlformats.org/officeDocument/2006/relationships/image" Target="../media/image25.w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minerva.it.manchester.ac.uk/~saralees/statbook2.pdf" TargetMode="External"/><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kwcsangli.in/uploads/3--Introduction_to_Linear_Regression_Analysis__5th_ed._Douglas_C._Montgomery__Elizabeth_A._Peck__and_G._.pdf" TargetMode="External"/><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90EF5808-DF75-40BE-8A57-C4FA6B8D304F}"/>
              </a:ext>
            </a:extLst>
          </p:cNvPr>
          <p:cNvSpPr>
            <a:spLocks noGrp="1"/>
          </p:cNvSpPr>
          <p:nvPr>
            <p:ph type="dt" sz="quarter" idx="10"/>
          </p:nvPr>
        </p:nvSpPr>
        <p:spPr/>
        <p:txBody>
          <a:bodyPr/>
          <a:lstStyle/>
          <a:p>
            <a:pPr>
              <a:defRPr/>
            </a:pPr>
            <a:r>
              <a:rPr lang="en-US"/>
              <a:t>IME602:DATA ANALYSIS</a:t>
            </a:r>
          </a:p>
        </p:txBody>
      </p:sp>
      <p:sp>
        <p:nvSpPr>
          <p:cNvPr id="6" name="Footer Placeholder 4">
            <a:extLst>
              <a:ext uri="{FF2B5EF4-FFF2-40B4-BE49-F238E27FC236}">
                <a16:creationId xmlns:a16="http://schemas.microsoft.com/office/drawing/2014/main" id="{7A4B5EF4-9E65-40BC-AF26-FCA3CCF88D8F}"/>
              </a:ext>
            </a:extLst>
          </p:cNvPr>
          <p:cNvSpPr>
            <a:spLocks noGrp="1"/>
          </p:cNvSpPr>
          <p:nvPr>
            <p:ph type="ftr" sz="quarter" idx="11"/>
          </p:nvPr>
        </p:nvSpPr>
        <p:spPr/>
        <p:txBody>
          <a:bodyPr/>
          <a:lstStyle/>
          <a:p>
            <a:pPr>
              <a:defRPr/>
            </a:pPr>
            <a:r>
              <a:rPr lang="en-US"/>
              <a:t>RNSengupta,IME Dept.,IIT Kanpur,INDIA</a:t>
            </a:r>
          </a:p>
        </p:txBody>
      </p:sp>
      <p:sp>
        <p:nvSpPr>
          <p:cNvPr id="4100" name="Slide Number Placeholder 5">
            <a:extLst>
              <a:ext uri="{FF2B5EF4-FFF2-40B4-BE49-F238E27FC236}">
                <a16:creationId xmlns:a16="http://schemas.microsoft.com/office/drawing/2014/main" id="{7B8AC9AF-E911-4EA2-B4D4-59D05D5F2FF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377C3E9-FE31-4679-96B6-989CB38B5185}" type="slidenum">
              <a:rPr lang="en-US" altLang="en-US" sz="1400" smtClean="0"/>
              <a:pPr>
                <a:spcBef>
                  <a:spcPct val="0"/>
                </a:spcBef>
                <a:buFontTx/>
                <a:buNone/>
              </a:pPr>
              <a:t>1</a:t>
            </a:fld>
            <a:endParaRPr lang="en-US" altLang="en-US" sz="1400"/>
          </a:p>
        </p:txBody>
      </p:sp>
      <p:sp>
        <p:nvSpPr>
          <p:cNvPr id="4101" name="Rectangle 2">
            <a:extLst>
              <a:ext uri="{FF2B5EF4-FFF2-40B4-BE49-F238E27FC236}">
                <a16:creationId xmlns:a16="http://schemas.microsoft.com/office/drawing/2014/main" id="{FE3C39B7-AAD9-4D53-87BB-3E4DFCCF006D}"/>
              </a:ext>
            </a:extLst>
          </p:cNvPr>
          <p:cNvSpPr>
            <a:spLocks noGrp="1" noChangeArrowheads="1"/>
          </p:cNvSpPr>
          <p:nvPr>
            <p:ph type="title"/>
          </p:nvPr>
        </p:nvSpPr>
        <p:spPr>
          <a:xfrm>
            <a:off x="1981200" y="533400"/>
            <a:ext cx="8229600" cy="1905000"/>
          </a:xfrm>
        </p:spPr>
        <p:txBody>
          <a:bodyPr/>
          <a:lstStyle/>
          <a:p>
            <a:pPr eaLnBrk="1" hangingPunct="1"/>
            <a:r>
              <a:rPr lang="en-IN" altLang="en-US" sz="4500" b="1" dirty="0">
                <a:solidFill>
                  <a:srgbClr val="FF0000"/>
                </a:solidFill>
              </a:rPr>
              <a:t>IME602: Probability and Statistics-</a:t>
            </a:r>
            <a:r>
              <a:rPr lang="en-IN" altLang="en-US" sz="4500" b="1" dirty="0">
                <a:solidFill>
                  <a:srgbClr val="0000FF"/>
                </a:solidFill>
              </a:rPr>
              <a:t>DATA ANALYSIS</a:t>
            </a:r>
            <a:endParaRPr lang="en-US" altLang="en-US" sz="4500" b="1" dirty="0">
              <a:solidFill>
                <a:srgbClr val="0000FF"/>
              </a:solidFill>
            </a:endParaRPr>
          </a:p>
        </p:txBody>
      </p:sp>
      <p:sp>
        <p:nvSpPr>
          <p:cNvPr id="4102" name="Rectangle 3">
            <a:extLst>
              <a:ext uri="{FF2B5EF4-FFF2-40B4-BE49-F238E27FC236}">
                <a16:creationId xmlns:a16="http://schemas.microsoft.com/office/drawing/2014/main" id="{706BB8E0-469C-43E3-819B-0286E2583DD8}"/>
              </a:ext>
            </a:extLst>
          </p:cNvPr>
          <p:cNvSpPr>
            <a:spLocks noGrp="1" noChangeArrowheads="1"/>
          </p:cNvSpPr>
          <p:nvPr>
            <p:ph type="body" idx="1"/>
          </p:nvPr>
        </p:nvSpPr>
        <p:spPr>
          <a:xfrm>
            <a:off x="1981200" y="2667000"/>
            <a:ext cx="8229600" cy="1905000"/>
          </a:xfrm>
        </p:spPr>
        <p:txBody>
          <a:bodyPr/>
          <a:lstStyle/>
          <a:p>
            <a:pPr algn="ctr" eaLnBrk="1" hangingPunct="1">
              <a:lnSpc>
                <a:spcPct val="90000"/>
              </a:lnSpc>
              <a:buFontTx/>
              <a:buNone/>
            </a:pPr>
            <a:r>
              <a:rPr lang="en-US" altLang="en-US" sz="3000" b="1">
                <a:solidFill>
                  <a:srgbClr val="0000FF"/>
                </a:solidFill>
              </a:rPr>
              <a:t>Raghu Nandan Sengupta</a:t>
            </a:r>
          </a:p>
          <a:p>
            <a:pPr algn="ctr" eaLnBrk="1" hangingPunct="1">
              <a:lnSpc>
                <a:spcPct val="90000"/>
              </a:lnSpc>
              <a:buFontTx/>
              <a:buNone/>
            </a:pPr>
            <a:r>
              <a:rPr lang="en-US" altLang="en-US" sz="3000" b="1">
                <a:solidFill>
                  <a:srgbClr val="0000FF"/>
                </a:solidFill>
              </a:rPr>
              <a:t>Industrial &amp; Management Engineering Department</a:t>
            </a:r>
          </a:p>
          <a:p>
            <a:pPr algn="ctr" eaLnBrk="1" hangingPunct="1">
              <a:lnSpc>
                <a:spcPct val="90000"/>
              </a:lnSpc>
              <a:buFontTx/>
              <a:buNone/>
            </a:pPr>
            <a:r>
              <a:rPr lang="en-US" altLang="en-US" sz="3000" b="1">
                <a:solidFill>
                  <a:srgbClr val="0000FF"/>
                </a:solidFill>
              </a:rPr>
              <a:t>Indian Institute of Technology Kanpur</a:t>
            </a:r>
          </a:p>
        </p:txBody>
      </p:sp>
      <p:pic>
        <p:nvPicPr>
          <p:cNvPr id="4103" name="Picture 4" descr="iitlogo">
            <a:extLst>
              <a:ext uri="{FF2B5EF4-FFF2-40B4-BE49-F238E27FC236}">
                <a16:creationId xmlns:a16="http://schemas.microsoft.com/office/drawing/2014/main" id="{6407A876-D70B-4ACE-BF59-1DE2CC7C76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4800600"/>
            <a:ext cx="14478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a:extLst>
              <a:ext uri="{FF2B5EF4-FFF2-40B4-BE49-F238E27FC236}">
                <a16:creationId xmlns:a16="http://schemas.microsoft.com/office/drawing/2014/main" id="{EBB86576-8D57-4805-BD97-E5FF5E67DE66}"/>
              </a:ext>
            </a:extLst>
          </p:cNvPr>
          <p:cNvSpPr>
            <a:spLocks noGrp="1"/>
          </p:cNvSpPr>
          <p:nvPr>
            <p:ph type="dt" sz="quarter" idx="10"/>
          </p:nvPr>
        </p:nvSpPr>
        <p:spPr/>
        <p:txBody>
          <a:bodyPr/>
          <a:lstStyle/>
          <a:p>
            <a:pPr>
              <a:defRPr/>
            </a:pPr>
            <a:r>
              <a:rPr lang="en-US"/>
              <a:t>IME602:DATA ANALYSIS</a:t>
            </a:r>
          </a:p>
        </p:txBody>
      </p:sp>
      <p:sp>
        <p:nvSpPr>
          <p:cNvPr id="5" name="Footer Placeholder 5">
            <a:extLst>
              <a:ext uri="{FF2B5EF4-FFF2-40B4-BE49-F238E27FC236}">
                <a16:creationId xmlns:a16="http://schemas.microsoft.com/office/drawing/2014/main" id="{1236B48E-D9FD-4F19-919D-E05820B726BC}"/>
              </a:ext>
            </a:extLst>
          </p:cNvPr>
          <p:cNvSpPr>
            <a:spLocks noGrp="1"/>
          </p:cNvSpPr>
          <p:nvPr>
            <p:ph type="ftr" sz="quarter" idx="11"/>
          </p:nvPr>
        </p:nvSpPr>
        <p:spPr/>
        <p:txBody>
          <a:bodyPr/>
          <a:lstStyle/>
          <a:p>
            <a:pPr>
              <a:defRPr/>
            </a:pPr>
            <a:r>
              <a:rPr lang="en-US"/>
              <a:t>RNSengupta,IME Dept.,IIT Kanpur,INDIA</a:t>
            </a:r>
          </a:p>
        </p:txBody>
      </p:sp>
      <p:sp>
        <p:nvSpPr>
          <p:cNvPr id="14340" name="Slide Number Placeholder 6">
            <a:extLst>
              <a:ext uri="{FF2B5EF4-FFF2-40B4-BE49-F238E27FC236}">
                <a16:creationId xmlns:a16="http://schemas.microsoft.com/office/drawing/2014/main" id="{97CCEE38-20C5-40BC-80CE-ED017093BD2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B2B3FEF-5AE9-451C-9302-C91817559998}" type="slidenum">
              <a:rPr lang="en-US" altLang="en-US" sz="1400" smtClean="0"/>
              <a:pPr>
                <a:spcBef>
                  <a:spcPct val="0"/>
                </a:spcBef>
                <a:buFontTx/>
                <a:buNone/>
              </a:pPr>
              <a:t>10</a:t>
            </a:fld>
            <a:endParaRPr lang="en-US" altLang="en-US" sz="1400"/>
          </a:p>
        </p:txBody>
      </p:sp>
      <p:sp>
        <p:nvSpPr>
          <p:cNvPr id="14341" name="Rectangle 2">
            <a:extLst>
              <a:ext uri="{FF2B5EF4-FFF2-40B4-BE49-F238E27FC236}">
                <a16:creationId xmlns:a16="http://schemas.microsoft.com/office/drawing/2014/main" id="{3AE1E1C9-4BA5-4052-9CD7-A98678B436EE}"/>
              </a:ext>
            </a:extLst>
          </p:cNvPr>
          <p:cNvSpPr>
            <a:spLocks noGrp="1" noChangeArrowheads="1"/>
          </p:cNvSpPr>
          <p:nvPr>
            <p:ph type="title"/>
          </p:nvPr>
        </p:nvSpPr>
        <p:spPr>
          <a:xfrm>
            <a:off x="609600" y="274638"/>
            <a:ext cx="10972800" cy="944562"/>
          </a:xfrm>
        </p:spPr>
        <p:txBody>
          <a:bodyPr/>
          <a:lstStyle/>
          <a:p>
            <a:pPr eaLnBrk="1" hangingPunct="1"/>
            <a:r>
              <a:rPr lang="en-US" altLang="en-US" sz="3600" b="1">
                <a:solidFill>
                  <a:srgbClr val="FF0000"/>
                </a:solidFill>
              </a:rPr>
              <a:t>Reference Text Books</a:t>
            </a:r>
            <a:r>
              <a:rPr lang="en-US" altLang="en-US" sz="3600">
                <a:solidFill>
                  <a:schemeClr val="tx1"/>
                </a:solidFill>
              </a:rPr>
              <a:t> </a:t>
            </a:r>
            <a:r>
              <a:rPr lang="en-US" altLang="en-US" sz="3600" b="1">
                <a:solidFill>
                  <a:srgbClr val="0000FF"/>
                </a:solidFill>
              </a:rPr>
              <a:t>(contd…)</a:t>
            </a:r>
            <a:endParaRPr lang="en-US" altLang="en-US" sz="3500" b="1">
              <a:solidFill>
                <a:srgbClr val="0000FF"/>
              </a:solidFill>
            </a:endParaRPr>
          </a:p>
        </p:txBody>
      </p:sp>
      <p:sp>
        <p:nvSpPr>
          <p:cNvPr id="14342" name="Rectangle 3">
            <a:extLst>
              <a:ext uri="{FF2B5EF4-FFF2-40B4-BE49-F238E27FC236}">
                <a16:creationId xmlns:a16="http://schemas.microsoft.com/office/drawing/2014/main" id="{AF3E4D63-F775-4A8E-B415-F0015D93A0E2}"/>
              </a:ext>
            </a:extLst>
          </p:cNvPr>
          <p:cNvSpPr>
            <a:spLocks noGrp="1" noChangeArrowheads="1"/>
          </p:cNvSpPr>
          <p:nvPr>
            <p:ph type="body" sz="half" idx="1"/>
          </p:nvPr>
        </p:nvSpPr>
        <p:spPr>
          <a:xfrm>
            <a:off x="609600" y="1219200"/>
            <a:ext cx="10972800" cy="4906963"/>
          </a:xfrm>
        </p:spPr>
        <p:txBody>
          <a:bodyPr/>
          <a:lstStyle/>
          <a:p>
            <a:pPr marL="514350" indent="-514350" algn="just">
              <a:buFontTx/>
              <a:buAutoNum type="arabicParenR" startAt="15"/>
            </a:pPr>
            <a:r>
              <a:rPr lang="en-US" altLang="en-US" sz="2800"/>
              <a:t>Lehmann, E. L. and Romano, J. P., Testing Statistical Hypotheses, Springer Verlag Publishers, 2005, ISBN (10): 0387988645.</a:t>
            </a:r>
          </a:p>
          <a:p>
            <a:pPr marL="514350" indent="-514350" algn="just">
              <a:buFontTx/>
              <a:buAutoNum type="arabicParenR" startAt="15"/>
            </a:pPr>
            <a:r>
              <a:rPr lang="en-US" altLang="en-US" sz="2800"/>
              <a:t>Draper, N. R. and Smith, H., Applied Regression Analysis, Wiley &amp; Sons, 1981, ISBN (10): 0471170828.</a:t>
            </a:r>
          </a:p>
          <a:p>
            <a:pPr marL="514350" indent="-514350" algn="just">
              <a:buFontTx/>
              <a:buAutoNum type="arabicParenR" startAt="15"/>
            </a:pPr>
            <a:r>
              <a:rPr lang="en-US" altLang="en-US" sz="2800"/>
              <a:t>Walpole, R. E., Myers, R. H., Myers, S. L. and Ye, K., Probability and Statistics for Engineers and Scientists, Pearson Education, 2007, ISBN (10): 81-317-1552-3.</a:t>
            </a:r>
          </a:p>
          <a:p>
            <a:pPr marL="514350" indent="-514350" algn="just">
              <a:buFontTx/>
              <a:buAutoNum type="arabicParenR" startAt="15"/>
            </a:pPr>
            <a:r>
              <a:rPr lang="en-US" altLang="en-US" sz="2800"/>
              <a:t>Yule, G. U. and Kendall, M. G., An Introduction to the Theory of Statistics, Universal Book Stall, 1999, ISBN (10): 81-85461-71-6.</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5">
            <a:extLst>
              <a:ext uri="{FF2B5EF4-FFF2-40B4-BE49-F238E27FC236}">
                <a16:creationId xmlns:a16="http://schemas.microsoft.com/office/drawing/2014/main" id="{810F8958-95F2-4370-AE9D-4B2F9745A59F}"/>
              </a:ext>
            </a:extLst>
          </p:cNvPr>
          <p:cNvSpPr>
            <a:spLocks noGrp="1"/>
          </p:cNvSpPr>
          <p:nvPr>
            <p:ph type="dt" sz="quarter" idx="10"/>
          </p:nvPr>
        </p:nvSpPr>
        <p:spPr/>
        <p:txBody>
          <a:bodyPr/>
          <a:lstStyle/>
          <a:p>
            <a:pPr>
              <a:defRPr/>
            </a:pPr>
            <a:r>
              <a:rPr lang="en-US"/>
              <a:t>IME602:DATA ANALYSIS</a:t>
            </a:r>
          </a:p>
        </p:txBody>
      </p:sp>
      <p:sp>
        <p:nvSpPr>
          <p:cNvPr id="9" name="Footer Placeholder 6">
            <a:extLst>
              <a:ext uri="{FF2B5EF4-FFF2-40B4-BE49-F238E27FC236}">
                <a16:creationId xmlns:a16="http://schemas.microsoft.com/office/drawing/2014/main" id="{6DCBFDFE-A09B-4929-9302-BEEAAD44DC78}"/>
              </a:ext>
            </a:extLst>
          </p:cNvPr>
          <p:cNvSpPr>
            <a:spLocks noGrp="1"/>
          </p:cNvSpPr>
          <p:nvPr>
            <p:ph type="ftr" sz="quarter" idx="11"/>
          </p:nvPr>
        </p:nvSpPr>
        <p:spPr/>
        <p:txBody>
          <a:bodyPr/>
          <a:lstStyle/>
          <a:p>
            <a:pPr>
              <a:defRPr/>
            </a:pPr>
            <a:r>
              <a:rPr lang="en-US"/>
              <a:t>RNSengupta,IME Dept.,IIT Kanpur,INDIA</a:t>
            </a:r>
          </a:p>
        </p:txBody>
      </p:sp>
      <p:sp>
        <p:nvSpPr>
          <p:cNvPr id="109572" name="Slide Number Placeholder 7">
            <a:extLst>
              <a:ext uri="{FF2B5EF4-FFF2-40B4-BE49-F238E27FC236}">
                <a16:creationId xmlns:a16="http://schemas.microsoft.com/office/drawing/2014/main" id="{6AB3B65E-FC28-436B-A70D-A640A263761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DA9D2F2-A008-4DAF-89E9-FF223AC4DE08}" type="slidenum">
              <a:rPr lang="en-US" altLang="en-US" sz="1400" smtClean="0"/>
              <a:pPr>
                <a:spcBef>
                  <a:spcPct val="0"/>
                </a:spcBef>
                <a:buFontTx/>
                <a:buNone/>
              </a:pPr>
              <a:t>100</a:t>
            </a:fld>
            <a:endParaRPr lang="en-US" altLang="en-US" sz="1400"/>
          </a:p>
        </p:txBody>
      </p:sp>
      <p:sp>
        <p:nvSpPr>
          <p:cNvPr id="109573" name="Rectangle 2">
            <a:extLst>
              <a:ext uri="{FF2B5EF4-FFF2-40B4-BE49-F238E27FC236}">
                <a16:creationId xmlns:a16="http://schemas.microsoft.com/office/drawing/2014/main" id="{73B0482E-3DBE-4ABB-A3DB-92D4BC5D62EB}"/>
              </a:ext>
            </a:extLst>
          </p:cNvPr>
          <p:cNvSpPr>
            <a:spLocks noGrp="1" noChangeArrowheads="1"/>
          </p:cNvSpPr>
          <p:nvPr>
            <p:ph type="title"/>
          </p:nvPr>
        </p:nvSpPr>
        <p:spPr/>
        <p:txBody>
          <a:bodyPr/>
          <a:lstStyle/>
          <a:p>
            <a:pPr eaLnBrk="1" hangingPunct="1"/>
            <a:r>
              <a:rPr lang="en-US" altLang="en-US" sz="4000" b="1">
                <a:solidFill>
                  <a:srgbClr val="FF3300"/>
                </a:solidFill>
              </a:rPr>
              <a:t>Correlation Coefficient Graph (</a:t>
            </a:r>
            <a:r>
              <a:rPr lang="en-US" altLang="en-US" sz="4000" b="1">
                <a:solidFill>
                  <a:srgbClr val="FF3300"/>
                </a:solidFill>
                <a:sym typeface="Symbol" panose="05050102010706020507" pitchFamily="18" charset="2"/>
              </a:rPr>
              <a:t></a:t>
            </a:r>
            <a:r>
              <a:rPr lang="en-US" altLang="en-US" sz="4000" b="1" baseline="-25000">
                <a:solidFill>
                  <a:srgbClr val="FF3300"/>
                </a:solidFill>
                <a:sym typeface="Symbol" panose="05050102010706020507" pitchFamily="18" charset="2"/>
              </a:rPr>
              <a:t>X,Y </a:t>
            </a:r>
            <a:r>
              <a:rPr lang="en-US" altLang="en-US" sz="4000" b="1">
                <a:solidFill>
                  <a:srgbClr val="FF3300"/>
                </a:solidFill>
                <a:sym typeface="Symbol" panose="05050102010706020507" pitchFamily="18" charset="2"/>
              </a:rPr>
              <a:t> 0)</a:t>
            </a:r>
            <a:endParaRPr lang="en-US" altLang="en-US" sz="4000" b="1">
              <a:solidFill>
                <a:srgbClr val="FF3300"/>
              </a:solidFill>
            </a:endParaRPr>
          </a:p>
        </p:txBody>
      </p:sp>
      <p:pic>
        <p:nvPicPr>
          <p:cNvPr id="109574" name="Picture 1">
            <a:extLst>
              <a:ext uri="{FF2B5EF4-FFF2-40B4-BE49-F238E27FC236}">
                <a16:creationId xmlns:a16="http://schemas.microsoft.com/office/drawing/2014/main" id="{9495BD11-228B-48C9-BB7A-BFEAEB8CCD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417638"/>
            <a:ext cx="111252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575" name="Rectangle 3">
            <a:extLst>
              <a:ext uri="{FF2B5EF4-FFF2-40B4-BE49-F238E27FC236}">
                <a16:creationId xmlns:a16="http://schemas.microsoft.com/office/drawing/2014/main" id="{BF9A8AA4-8EF6-49F7-9AB8-A63382E3BB37}"/>
              </a:ext>
            </a:extLst>
          </p:cNvPr>
          <p:cNvSpPr>
            <a:spLocks noGrp="1" noChangeArrowheads="1"/>
          </p:cNvSpPr>
          <p:nvPr>
            <p:ph type="body" sz="half" idx="1"/>
          </p:nvPr>
        </p:nvSpPr>
        <p:spPr>
          <a:xfrm>
            <a:off x="609600" y="1417638"/>
            <a:ext cx="10972800" cy="4384675"/>
          </a:xfrm>
        </p:spPr>
        <p:txBody>
          <a:bodyPr/>
          <a:lstStyle/>
          <a:p>
            <a:pPr marL="0" indent="0" algn="just" eaLnBrk="1" hangingPunct="1">
              <a:buFontTx/>
              <a:buNone/>
            </a:pPr>
            <a:endParaRPr lang="en-US" altLang="en-US" sz="2500">
              <a:sym typeface="Symbol" panose="05050102010706020507" pitchFamily="18" charset="2"/>
            </a:endParaRPr>
          </a:p>
        </p:txBody>
      </p:sp>
      <p:sp>
        <p:nvSpPr>
          <p:cNvPr id="109576" name="Rectangle 5">
            <a:extLst>
              <a:ext uri="{FF2B5EF4-FFF2-40B4-BE49-F238E27FC236}">
                <a16:creationId xmlns:a16="http://schemas.microsoft.com/office/drawing/2014/main" id="{F37A36E7-9C00-4360-A6E4-26B5F85F3CEB}"/>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cxnSp>
        <p:nvCxnSpPr>
          <p:cNvPr id="109577" name="Straight Connector 3">
            <a:extLst>
              <a:ext uri="{FF2B5EF4-FFF2-40B4-BE49-F238E27FC236}">
                <a16:creationId xmlns:a16="http://schemas.microsoft.com/office/drawing/2014/main" id="{166F41D2-8AE7-49DC-96AD-1256661D12EA}"/>
              </a:ext>
            </a:extLst>
          </p:cNvPr>
          <p:cNvCxnSpPr>
            <a:cxnSpLocks noChangeShapeType="1"/>
            <a:stCxn id="109575" idx="2"/>
            <a:endCxn id="109575" idx="0"/>
          </p:cNvCxnSpPr>
          <p:nvPr/>
        </p:nvCxnSpPr>
        <p:spPr bwMode="auto">
          <a:xfrm flipV="1">
            <a:off x="6096000" y="1417638"/>
            <a:ext cx="0" cy="4384675"/>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109578" name="Straight Connector 10">
            <a:extLst>
              <a:ext uri="{FF2B5EF4-FFF2-40B4-BE49-F238E27FC236}">
                <a16:creationId xmlns:a16="http://schemas.microsoft.com/office/drawing/2014/main" id="{39CF2BBC-3C93-4EC1-9721-E96A6FC6D763}"/>
              </a:ext>
            </a:extLst>
          </p:cNvPr>
          <p:cNvCxnSpPr>
            <a:cxnSpLocks/>
            <a:stCxn id="109575" idx="3"/>
          </p:cNvCxnSpPr>
          <p:nvPr/>
        </p:nvCxnSpPr>
        <p:spPr bwMode="auto">
          <a:xfrm flipH="1">
            <a:off x="762000" y="3609975"/>
            <a:ext cx="10820400" cy="47625"/>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5">
            <a:extLst>
              <a:ext uri="{FF2B5EF4-FFF2-40B4-BE49-F238E27FC236}">
                <a16:creationId xmlns:a16="http://schemas.microsoft.com/office/drawing/2014/main" id="{810F8958-95F2-4370-AE9D-4B2F9745A59F}"/>
              </a:ext>
            </a:extLst>
          </p:cNvPr>
          <p:cNvSpPr>
            <a:spLocks noGrp="1"/>
          </p:cNvSpPr>
          <p:nvPr>
            <p:ph type="dt" sz="quarter" idx="10"/>
          </p:nvPr>
        </p:nvSpPr>
        <p:spPr/>
        <p:txBody>
          <a:bodyPr/>
          <a:lstStyle/>
          <a:p>
            <a:pPr>
              <a:defRPr/>
            </a:pPr>
            <a:r>
              <a:rPr lang="en-US"/>
              <a:t>IME602:DATA ANALYSIS</a:t>
            </a:r>
          </a:p>
        </p:txBody>
      </p:sp>
      <p:sp>
        <p:nvSpPr>
          <p:cNvPr id="9" name="Footer Placeholder 6">
            <a:extLst>
              <a:ext uri="{FF2B5EF4-FFF2-40B4-BE49-F238E27FC236}">
                <a16:creationId xmlns:a16="http://schemas.microsoft.com/office/drawing/2014/main" id="{6DCBFDFE-A09B-4929-9302-BEEAAD44DC78}"/>
              </a:ext>
            </a:extLst>
          </p:cNvPr>
          <p:cNvSpPr>
            <a:spLocks noGrp="1"/>
          </p:cNvSpPr>
          <p:nvPr>
            <p:ph type="ftr" sz="quarter" idx="11"/>
          </p:nvPr>
        </p:nvSpPr>
        <p:spPr/>
        <p:txBody>
          <a:bodyPr/>
          <a:lstStyle/>
          <a:p>
            <a:pPr>
              <a:defRPr/>
            </a:pPr>
            <a:r>
              <a:rPr lang="en-US"/>
              <a:t>RNSengupta,IME Dept.,IIT Kanpur,INDIA</a:t>
            </a:r>
          </a:p>
        </p:txBody>
      </p:sp>
      <p:sp>
        <p:nvSpPr>
          <p:cNvPr id="110596" name="Slide Number Placeholder 7">
            <a:extLst>
              <a:ext uri="{FF2B5EF4-FFF2-40B4-BE49-F238E27FC236}">
                <a16:creationId xmlns:a16="http://schemas.microsoft.com/office/drawing/2014/main" id="{75EF1896-07FF-4F9C-9C34-BFD95A1A249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7218552-C0EF-4188-8A35-70AF089FA8E8}" type="slidenum">
              <a:rPr lang="en-US" altLang="en-US" sz="1400" smtClean="0"/>
              <a:pPr>
                <a:spcBef>
                  <a:spcPct val="0"/>
                </a:spcBef>
                <a:buFontTx/>
                <a:buNone/>
              </a:pPr>
              <a:t>101</a:t>
            </a:fld>
            <a:endParaRPr lang="en-US" altLang="en-US" sz="1400"/>
          </a:p>
        </p:txBody>
      </p:sp>
      <p:sp>
        <p:nvSpPr>
          <p:cNvPr id="110597" name="Rectangle 2">
            <a:extLst>
              <a:ext uri="{FF2B5EF4-FFF2-40B4-BE49-F238E27FC236}">
                <a16:creationId xmlns:a16="http://schemas.microsoft.com/office/drawing/2014/main" id="{10723DCE-D8D3-4DE8-B930-8C9075A563DB}"/>
              </a:ext>
            </a:extLst>
          </p:cNvPr>
          <p:cNvSpPr>
            <a:spLocks noGrp="1" noChangeArrowheads="1"/>
          </p:cNvSpPr>
          <p:nvPr>
            <p:ph type="title"/>
          </p:nvPr>
        </p:nvSpPr>
        <p:spPr/>
        <p:txBody>
          <a:bodyPr/>
          <a:lstStyle/>
          <a:p>
            <a:pPr eaLnBrk="1" hangingPunct="1"/>
            <a:r>
              <a:rPr lang="en-US" altLang="en-US" sz="4000" b="1">
                <a:solidFill>
                  <a:srgbClr val="FF3300"/>
                </a:solidFill>
              </a:rPr>
              <a:t>Correlation Coefficient Graph (</a:t>
            </a:r>
            <a:r>
              <a:rPr lang="en-US" altLang="en-US" sz="4000" b="1">
                <a:solidFill>
                  <a:srgbClr val="FF3300"/>
                </a:solidFill>
                <a:sym typeface="Symbol" panose="05050102010706020507" pitchFamily="18" charset="2"/>
              </a:rPr>
              <a:t></a:t>
            </a:r>
            <a:r>
              <a:rPr lang="en-US" altLang="en-US" sz="4000" b="1" baseline="-25000">
                <a:solidFill>
                  <a:srgbClr val="FF3300"/>
                </a:solidFill>
                <a:sym typeface="Symbol" panose="05050102010706020507" pitchFamily="18" charset="2"/>
              </a:rPr>
              <a:t>X,Y </a:t>
            </a:r>
            <a:r>
              <a:rPr lang="en-US" altLang="en-US" sz="4000" b="1">
                <a:solidFill>
                  <a:srgbClr val="FF3300"/>
                </a:solidFill>
                <a:sym typeface="Symbol" panose="05050102010706020507" pitchFamily="18" charset="2"/>
              </a:rPr>
              <a:t>= +ve)</a:t>
            </a:r>
            <a:endParaRPr lang="en-US" altLang="en-US" sz="4000" b="1">
              <a:solidFill>
                <a:srgbClr val="FF0000"/>
              </a:solidFill>
            </a:endParaRPr>
          </a:p>
        </p:txBody>
      </p:sp>
      <p:pic>
        <p:nvPicPr>
          <p:cNvPr id="110598" name="Picture 2">
            <a:extLst>
              <a:ext uri="{FF2B5EF4-FFF2-40B4-BE49-F238E27FC236}">
                <a16:creationId xmlns:a16="http://schemas.microsoft.com/office/drawing/2014/main" id="{F4DBE889-A615-48FE-B3B7-2FB39DC2A6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 y="1422400"/>
            <a:ext cx="11125200" cy="460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599" name="Rectangle 5">
            <a:extLst>
              <a:ext uri="{FF2B5EF4-FFF2-40B4-BE49-F238E27FC236}">
                <a16:creationId xmlns:a16="http://schemas.microsoft.com/office/drawing/2014/main" id="{A15E2818-D866-4E85-8B94-81B6001605ED}"/>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cxnSp>
        <p:nvCxnSpPr>
          <p:cNvPr id="110600" name="Straight Connector 9">
            <a:extLst>
              <a:ext uri="{FF2B5EF4-FFF2-40B4-BE49-F238E27FC236}">
                <a16:creationId xmlns:a16="http://schemas.microsoft.com/office/drawing/2014/main" id="{666DC2CF-950F-48F5-92F9-8F562640A5E7}"/>
              </a:ext>
            </a:extLst>
          </p:cNvPr>
          <p:cNvCxnSpPr>
            <a:cxnSpLocks noChangeShapeType="1"/>
          </p:cNvCxnSpPr>
          <p:nvPr/>
        </p:nvCxnSpPr>
        <p:spPr bwMode="auto">
          <a:xfrm flipV="1">
            <a:off x="6096000" y="1417638"/>
            <a:ext cx="0" cy="4384675"/>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110601" name="Straight Connector 10">
            <a:extLst>
              <a:ext uri="{FF2B5EF4-FFF2-40B4-BE49-F238E27FC236}">
                <a16:creationId xmlns:a16="http://schemas.microsoft.com/office/drawing/2014/main" id="{C48A2660-EDA9-422C-A3A6-A8FD59FA9967}"/>
              </a:ext>
            </a:extLst>
          </p:cNvPr>
          <p:cNvCxnSpPr>
            <a:cxnSpLocks/>
          </p:cNvCxnSpPr>
          <p:nvPr/>
        </p:nvCxnSpPr>
        <p:spPr bwMode="auto">
          <a:xfrm flipH="1">
            <a:off x="762000" y="3609975"/>
            <a:ext cx="10820400" cy="47625"/>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110602" name="Straight Connector 9">
            <a:extLst>
              <a:ext uri="{FF2B5EF4-FFF2-40B4-BE49-F238E27FC236}">
                <a16:creationId xmlns:a16="http://schemas.microsoft.com/office/drawing/2014/main" id="{F029FF8D-4E32-40E7-AA8B-BBCCC7DFF925}"/>
              </a:ext>
            </a:extLst>
          </p:cNvPr>
          <p:cNvCxnSpPr>
            <a:cxnSpLocks noChangeShapeType="1"/>
          </p:cNvCxnSpPr>
          <p:nvPr/>
        </p:nvCxnSpPr>
        <p:spPr bwMode="auto">
          <a:xfrm flipV="1">
            <a:off x="2133600" y="1997075"/>
            <a:ext cx="8077200" cy="2971800"/>
          </a:xfrm>
          <a:prstGeom prst="line">
            <a:avLst/>
          </a:prstGeom>
          <a:noFill/>
          <a:ln w="38100" algn="ctr">
            <a:solidFill>
              <a:srgbClr val="0000FF"/>
            </a:solidFill>
            <a:prstDash val="sysDash"/>
            <a:round/>
            <a:headEnd/>
            <a:tailEnd/>
          </a:ln>
          <a:extLst>
            <a:ext uri="{909E8E84-426E-40DD-AFC4-6F175D3DCCD1}">
              <a14:hiddenFill xmlns:a14="http://schemas.microsoft.com/office/drawing/2010/main">
                <a:noFill/>
              </a14:hiddenFill>
            </a:ext>
          </a:extLst>
        </p:spPr>
      </p:cxnSp>
      <p:sp>
        <p:nvSpPr>
          <p:cNvPr id="110603" name="TextBox 6">
            <a:extLst>
              <a:ext uri="{FF2B5EF4-FFF2-40B4-BE49-F238E27FC236}">
                <a16:creationId xmlns:a16="http://schemas.microsoft.com/office/drawing/2014/main" id="{14BA894B-87D4-4FB1-AFF7-5BEBE549E5D5}"/>
              </a:ext>
            </a:extLst>
          </p:cNvPr>
          <p:cNvSpPr txBox="1">
            <a:spLocks noChangeArrowheads="1"/>
          </p:cNvSpPr>
          <p:nvPr/>
        </p:nvSpPr>
        <p:spPr bwMode="auto">
          <a:xfrm>
            <a:off x="1708150" y="1905000"/>
            <a:ext cx="1416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en-US" altLang="en-US" sz="2000" b="1">
                <a:latin typeface="SAS Monospace"/>
              </a:rPr>
              <a:t>Best fit line</a:t>
            </a:r>
          </a:p>
        </p:txBody>
      </p:sp>
      <p:cxnSp>
        <p:nvCxnSpPr>
          <p:cNvPr id="110604" name="Straight Arrow Connector 11">
            <a:extLst>
              <a:ext uri="{FF2B5EF4-FFF2-40B4-BE49-F238E27FC236}">
                <a16:creationId xmlns:a16="http://schemas.microsoft.com/office/drawing/2014/main" id="{00899C96-3F27-4A9B-8057-0BCFA0451291}"/>
              </a:ext>
            </a:extLst>
          </p:cNvPr>
          <p:cNvCxnSpPr>
            <a:cxnSpLocks/>
          </p:cNvCxnSpPr>
          <p:nvPr/>
        </p:nvCxnSpPr>
        <p:spPr bwMode="auto">
          <a:xfrm>
            <a:off x="3124200" y="2257425"/>
            <a:ext cx="1466850" cy="1857375"/>
          </a:xfrm>
          <a:prstGeom prst="straightConnector1">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5">
            <a:extLst>
              <a:ext uri="{FF2B5EF4-FFF2-40B4-BE49-F238E27FC236}">
                <a16:creationId xmlns:a16="http://schemas.microsoft.com/office/drawing/2014/main" id="{810F8958-95F2-4370-AE9D-4B2F9745A59F}"/>
              </a:ext>
            </a:extLst>
          </p:cNvPr>
          <p:cNvSpPr>
            <a:spLocks noGrp="1"/>
          </p:cNvSpPr>
          <p:nvPr>
            <p:ph type="dt" sz="quarter" idx="10"/>
          </p:nvPr>
        </p:nvSpPr>
        <p:spPr/>
        <p:txBody>
          <a:bodyPr/>
          <a:lstStyle/>
          <a:p>
            <a:pPr>
              <a:defRPr/>
            </a:pPr>
            <a:r>
              <a:rPr lang="en-US"/>
              <a:t>IME602:DATA ANALYSIS</a:t>
            </a:r>
          </a:p>
        </p:txBody>
      </p:sp>
      <p:sp>
        <p:nvSpPr>
          <p:cNvPr id="9" name="Footer Placeholder 6">
            <a:extLst>
              <a:ext uri="{FF2B5EF4-FFF2-40B4-BE49-F238E27FC236}">
                <a16:creationId xmlns:a16="http://schemas.microsoft.com/office/drawing/2014/main" id="{6DCBFDFE-A09B-4929-9302-BEEAAD44DC78}"/>
              </a:ext>
            </a:extLst>
          </p:cNvPr>
          <p:cNvSpPr>
            <a:spLocks noGrp="1"/>
          </p:cNvSpPr>
          <p:nvPr>
            <p:ph type="ftr" sz="quarter" idx="11"/>
          </p:nvPr>
        </p:nvSpPr>
        <p:spPr/>
        <p:txBody>
          <a:bodyPr/>
          <a:lstStyle/>
          <a:p>
            <a:pPr>
              <a:defRPr/>
            </a:pPr>
            <a:r>
              <a:rPr lang="en-US"/>
              <a:t>RNSengupta,IME Dept.,IIT Kanpur,INDIA</a:t>
            </a:r>
          </a:p>
        </p:txBody>
      </p:sp>
      <p:sp>
        <p:nvSpPr>
          <p:cNvPr id="111620" name="Slide Number Placeholder 7">
            <a:extLst>
              <a:ext uri="{FF2B5EF4-FFF2-40B4-BE49-F238E27FC236}">
                <a16:creationId xmlns:a16="http://schemas.microsoft.com/office/drawing/2014/main" id="{72051336-306E-42F0-B7E0-C6E1C086449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32AF94A-7A70-4915-8259-E8646E088FB2}" type="slidenum">
              <a:rPr lang="en-US" altLang="en-US" sz="1400" smtClean="0"/>
              <a:pPr>
                <a:spcBef>
                  <a:spcPct val="0"/>
                </a:spcBef>
                <a:buFontTx/>
                <a:buNone/>
              </a:pPr>
              <a:t>102</a:t>
            </a:fld>
            <a:endParaRPr lang="en-US" altLang="en-US" sz="1400"/>
          </a:p>
        </p:txBody>
      </p:sp>
      <p:sp>
        <p:nvSpPr>
          <p:cNvPr id="111621" name="Rectangle 2">
            <a:extLst>
              <a:ext uri="{FF2B5EF4-FFF2-40B4-BE49-F238E27FC236}">
                <a16:creationId xmlns:a16="http://schemas.microsoft.com/office/drawing/2014/main" id="{9A549254-9DC2-4C4F-9A74-C05644741E18}"/>
              </a:ext>
            </a:extLst>
          </p:cNvPr>
          <p:cNvSpPr>
            <a:spLocks noGrp="1" noChangeArrowheads="1"/>
          </p:cNvSpPr>
          <p:nvPr>
            <p:ph type="title"/>
          </p:nvPr>
        </p:nvSpPr>
        <p:spPr/>
        <p:txBody>
          <a:bodyPr/>
          <a:lstStyle/>
          <a:p>
            <a:pPr eaLnBrk="1" hangingPunct="1"/>
            <a:r>
              <a:rPr lang="en-US" altLang="en-US" sz="4000" b="1">
                <a:solidFill>
                  <a:srgbClr val="FF3300"/>
                </a:solidFill>
              </a:rPr>
              <a:t>Correlation Coefficient Graph (</a:t>
            </a:r>
            <a:r>
              <a:rPr lang="en-US" altLang="en-US" sz="4000" b="1">
                <a:solidFill>
                  <a:srgbClr val="FF3300"/>
                </a:solidFill>
                <a:sym typeface="Symbol" panose="05050102010706020507" pitchFamily="18" charset="2"/>
              </a:rPr>
              <a:t></a:t>
            </a:r>
            <a:r>
              <a:rPr lang="en-US" altLang="en-US" sz="4000" b="1" baseline="-25000">
                <a:solidFill>
                  <a:srgbClr val="FF3300"/>
                </a:solidFill>
                <a:sym typeface="Symbol" panose="05050102010706020507" pitchFamily="18" charset="2"/>
              </a:rPr>
              <a:t>X,Y </a:t>
            </a:r>
            <a:r>
              <a:rPr lang="en-US" altLang="en-US" sz="4000" b="1">
                <a:solidFill>
                  <a:srgbClr val="FF3300"/>
                </a:solidFill>
                <a:sym typeface="Symbol" panose="05050102010706020507" pitchFamily="18" charset="2"/>
              </a:rPr>
              <a:t>= -ve)</a:t>
            </a:r>
            <a:endParaRPr lang="en-US" altLang="en-US" sz="4000" b="1">
              <a:solidFill>
                <a:srgbClr val="FF0000"/>
              </a:solidFill>
            </a:endParaRPr>
          </a:p>
        </p:txBody>
      </p:sp>
      <p:sp>
        <p:nvSpPr>
          <p:cNvPr id="111622" name="Rectangle 3">
            <a:extLst>
              <a:ext uri="{FF2B5EF4-FFF2-40B4-BE49-F238E27FC236}">
                <a16:creationId xmlns:a16="http://schemas.microsoft.com/office/drawing/2014/main" id="{FD427CBA-4573-4C04-9C72-FCBD54A6BCA3}"/>
              </a:ext>
            </a:extLst>
          </p:cNvPr>
          <p:cNvSpPr>
            <a:spLocks noGrp="1" noChangeArrowheads="1"/>
          </p:cNvSpPr>
          <p:nvPr>
            <p:ph type="body" sz="half" idx="1"/>
          </p:nvPr>
        </p:nvSpPr>
        <p:spPr>
          <a:xfrm>
            <a:off x="609600" y="1474788"/>
            <a:ext cx="10972800" cy="4384675"/>
          </a:xfrm>
        </p:spPr>
        <p:txBody>
          <a:bodyPr/>
          <a:lstStyle/>
          <a:p>
            <a:pPr marL="0" indent="0" algn="just" eaLnBrk="1" hangingPunct="1">
              <a:buFontTx/>
              <a:buNone/>
            </a:pPr>
            <a:endParaRPr lang="en-US" altLang="en-US" sz="2500">
              <a:sym typeface="Symbol" panose="05050102010706020507" pitchFamily="18" charset="2"/>
            </a:endParaRPr>
          </a:p>
        </p:txBody>
      </p:sp>
      <p:sp>
        <p:nvSpPr>
          <p:cNvPr id="111623" name="Rectangle 5">
            <a:extLst>
              <a:ext uri="{FF2B5EF4-FFF2-40B4-BE49-F238E27FC236}">
                <a16:creationId xmlns:a16="http://schemas.microsoft.com/office/drawing/2014/main" id="{F2FF30ED-B165-437E-A265-5AEC3CB81D9C}"/>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pic>
        <p:nvPicPr>
          <p:cNvPr id="111624" name="Picture 1">
            <a:extLst>
              <a:ext uri="{FF2B5EF4-FFF2-40B4-BE49-F238E27FC236}">
                <a16:creationId xmlns:a16="http://schemas.microsoft.com/office/drawing/2014/main" id="{4299DB8F-5196-4BD4-A2E1-DD6C5382FD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474788"/>
            <a:ext cx="11125200" cy="467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1625" name="Straight Connector 9">
            <a:extLst>
              <a:ext uri="{FF2B5EF4-FFF2-40B4-BE49-F238E27FC236}">
                <a16:creationId xmlns:a16="http://schemas.microsoft.com/office/drawing/2014/main" id="{CC35883E-B880-4F08-A07B-09454ADE6481}"/>
              </a:ext>
            </a:extLst>
          </p:cNvPr>
          <p:cNvCxnSpPr>
            <a:cxnSpLocks noChangeShapeType="1"/>
          </p:cNvCxnSpPr>
          <p:nvPr/>
        </p:nvCxnSpPr>
        <p:spPr bwMode="auto">
          <a:xfrm flipV="1">
            <a:off x="6096000" y="1417638"/>
            <a:ext cx="0" cy="4384675"/>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111626" name="Straight Connector 10">
            <a:extLst>
              <a:ext uri="{FF2B5EF4-FFF2-40B4-BE49-F238E27FC236}">
                <a16:creationId xmlns:a16="http://schemas.microsoft.com/office/drawing/2014/main" id="{F4ACF35F-90E5-4FBD-B5A9-D07E7A3F8FBD}"/>
              </a:ext>
            </a:extLst>
          </p:cNvPr>
          <p:cNvCxnSpPr>
            <a:cxnSpLocks/>
          </p:cNvCxnSpPr>
          <p:nvPr/>
        </p:nvCxnSpPr>
        <p:spPr bwMode="auto">
          <a:xfrm flipH="1">
            <a:off x="762000" y="3719513"/>
            <a:ext cx="10820400" cy="47625"/>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111627" name="Straight Connector 9">
            <a:extLst>
              <a:ext uri="{FF2B5EF4-FFF2-40B4-BE49-F238E27FC236}">
                <a16:creationId xmlns:a16="http://schemas.microsoft.com/office/drawing/2014/main" id="{79788653-9CFE-489E-B4C1-C2DB262C6975}"/>
              </a:ext>
            </a:extLst>
          </p:cNvPr>
          <p:cNvCxnSpPr>
            <a:cxnSpLocks noChangeShapeType="1"/>
          </p:cNvCxnSpPr>
          <p:nvPr/>
        </p:nvCxnSpPr>
        <p:spPr bwMode="auto">
          <a:xfrm flipH="1" flipV="1">
            <a:off x="2239963" y="2097088"/>
            <a:ext cx="7239000" cy="3429000"/>
          </a:xfrm>
          <a:prstGeom prst="line">
            <a:avLst/>
          </a:prstGeom>
          <a:noFill/>
          <a:ln w="38100" algn="ctr">
            <a:solidFill>
              <a:srgbClr val="0000FF"/>
            </a:solidFill>
            <a:prstDash val="sysDash"/>
            <a:round/>
            <a:headEnd/>
            <a:tailEnd/>
          </a:ln>
          <a:extLst>
            <a:ext uri="{909E8E84-426E-40DD-AFC4-6F175D3DCCD1}">
              <a14:hiddenFill xmlns:a14="http://schemas.microsoft.com/office/drawing/2010/main">
                <a:noFill/>
              </a14:hiddenFill>
            </a:ext>
          </a:extLst>
        </p:spPr>
      </p:cxnSp>
      <p:sp>
        <p:nvSpPr>
          <p:cNvPr id="111628" name="TextBox 16">
            <a:extLst>
              <a:ext uri="{FF2B5EF4-FFF2-40B4-BE49-F238E27FC236}">
                <a16:creationId xmlns:a16="http://schemas.microsoft.com/office/drawing/2014/main" id="{9F653CD2-09AD-4296-BA6E-04AB32249E93}"/>
              </a:ext>
            </a:extLst>
          </p:cNvPr>
          <p:cNvSpPr txBox="1">
            <a:spLocks noChangeArrowheads="1"/>
          </p:cNvSpPr>
          <p:nvPr/>
        </p:nvSpPr>
        <p:spPr bwMode="auto">
          <a:xfrm>
            <a:off x="2749550" y="4564063"/>
            <a:ext cx="1416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en-US" altLang="en-US" sz="2000" b="1">
                <a:latin typeface="SAS Monospace"/>
              </a:rPr>
              <a:t>Best fit line</a:t>
            </a:r>
          </a:p>
        </p:txBody>
      </p:sp>
      <p:cxnSp>
        <p:nvCxnSpPr>
          <p:cNvPr id="111629" name="Straight Arrow Connector 17">
            <a:extLst>
              <a:ext uri="{FF2B5EF4-FFF2-40B4-BE49-F238E27FC236}">
                <a16:creationId xmlns:a16="http://schemas.microsoft.com/office/drawing/2014/main" id="{82DAAB6F-3343-4124-A73D-3577A7C77A40}"/>
              </a:ext>
            </a:extLst>
          </p:cNvPr>
          <p:cNvCxnSpPr>
            <a:cxnSpLocks/>
            <a:stCxn id="111628" idx="3"/>
          </p:cNvCxnSpPr>
          <p:nvPr/>
        </p:nvCxnSpPr>
        <p:spPr bwMode="auto">
          <a:xfrm flipV="1">
            <a:off x="4165600" y="4076700"/>
            <a:ext cx="2311400" cy="687388"/>
          </a:xfrm>
          <a:prstGeom prst="straightConnector1">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5">
            <a:extLst>
              <a:ext uri="{FF2B5EF4-FFF2-40B4-BE49-F238E27FC236}">
                <a16:creationId xmlns:a16="http://schemas.microsoft.com/office/drawing/2014/main" id="{810F8958-95F2-4370-AE9D-4B2F9745A59F}"/>
              </a:ext>
            </a:extLst>
          </p:cNvPr>
          <p:cNvSpPr>
            <a:spLocks noGrp="1"/>
          </p:cNvSpPr>
          <p:nvPr>
            <p:ph type="dt" sz="quarter" idx="10"/>
          </p:nvPr>
        </p:nvSpPr>
        <p:spPr/>
        <p:txBody>
          <a:bodyPr/>
          <a:lstStyle/>
          <a:p>
            <a:pPr>
              <a:defRPr/>
            </a:pPr>
            <a:r>
              <a:rPr lang="en-US"/>
              <a:t>IME602:DATA ANALYSIS</a:t>
            </a:r>
          </a:p>
        </p:txBody>
      </p:sp>
      <p:sp>
        <p:nvSpPr>
          <p:cNvPr id="9" name="Footer Placeholder 6">
            <a:extLst>
              <a:ext uri="{FF2B5EF4-FFF2-40B4-BE49-F238E27FC236}">
                <a16:creationId xmlns:a16="http://schemas.microsoft.com/office/drawing/2014/main" id="{6DCBFDFE-A09B-4929-9302-BEEAAD44DC78}"/>
              </a:ext>
            </a:extLst>
          </p:cNvPr>
          <p:cNvSpPr>
            <a:spLocks noGrp="1"/>
          </p:cNvSpPr>
          <p:nvPr>
            <p:ph type="ftr" sz="quarter" idx="11"/>
          </p:nvPr>
        </p:nvSpPr>
        <p:spPr/>
        <p:txBody>
          <a:bodyPr/>
          <a:lstStyle/>
          <a:p>
            <a:pPr>
              <a:defRPr/>
            </a:pPr>
            <a:r>
              <a:rPr lang="en-US"/>
              <a:t>RNSengupta,IME Dept.,IIT Kanpur,INDIA</a:t>
            </a:r>
          </a:p>
        </p:txBody>
      </p:sp>
      <p:sp>
        <p:nvSpPr>
          <p:cNvPr id="112644" name="Slide Number Placeholder 7">
            <a:extLst>
              <a:ext uri="{FF2B5EF4-FFF2-40B4-BE49-F238E27FC236}">
                <a16:creationId xmlns:a16="http://schemas.microsoft.com/office/drawing/2014/main" id="{C3CD5415-866A-4D5E-BB7B-1ED73E928F2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C69A587-F04C-47C2-AFAE-BED54CBBCEB0}" type="slidenum">
              <a:rPr lang="en-US" altLang="en-US" sz="1400" smtClean="0"/>
              <a:pPr>
                <a:spcBef>
                  <a:spcPct val="0"/>
                </a:spcBef>
                <a:buFontTx/>
                <a:buNone/>
              </a:pPr>
              <a:t>103</a:t>
            </a:fld>
            <a:endParaRPr lang="en-US" altLang="en-US" sz="1400"/>
          </a:p>
        </p:txBody>
      </p:sp>
      <p:sp>
        <p:nvSpPr>
          <p:cNvPr id="112645" name="Rectangle 2">
            <a:extLst>
              <a:ext uri="{FF2B5EF4-FFF2-40B4-BE49-F238E27FC236}">
                <a16:creationId xmlns:a16="http://schemas.microsoft.com/office/drawing/2014/main" id="{83619615-C64C-4C33-8829-8AC3E2F72514}"/>
              </a:ext>
            </a:extLst>
          </p:cNvPr>
          <p:cNvSpPr>
            <a:spLocks noGrp="1" noChangeArrowheads="1"/>
          </p:cNvSpPr>
          <p:nvPr>
            <p:ph type="title"/>
          </p:nvPr>
        </p:nvSpPr>
        <p:spPr/>
        <p:txBody>
          <a:bodyPr/>
          <a:lstStyle/>
          <a:p>
            <a:pPr eaLnBrk="1" hangingPunct="1"/>
            <a:r>
              <a:rPr lang="en-US" altLang="en-US" sz="4000" b="1">
                <a:solidFill>
                  <a:srgbClr val="FF0000"/>
                </a:solidFill>
              </a:rPr>
              <a:t>Co-Variance,Co-Skewness, Co-Kurtosis</a:t>
            </a:r>
          </a:p>
        </p:txBody>
      </p:sp>
      <p:sp>
        <p:nvSpPr>
          <p:cNvPr id="112646" name="Rectangle 3">
            <a:extLst>
              <a:ext uri="{FF2B5EF4-FFF2-40B4-BE49-F238E27FC236}">
                <a16:creationId xmlns:a16="http://schemas.microsoft.com/office/drawing/2014/main" id="{559FE039-BE2A-4504-A8C7-EA1EEF0BB599}"/>
              </a:ext>
            </a:extLst>
          </p:cNvPr>
          <p:cNvSpPr>
            <a:spLocks noGrp="1" noChangeArrowheads="1"/>
          </p:cNvSpPr>
          <p:nvPr>
            <p:ph type="body" sz="half" idx="1"/>
          </p:nvPr>
        </p:nvSpPr>
        <p:spPr>
          <a:xfrm>
            <a:off x="609600" y="1276350"/>
            <a:ext cx="10972800" cy="4525963"/>
          </a:xfrm>
        </p:spPr>
        <p:txBody>
          <a:bodyPr/>
          <a:lstStyle/>
          <a:p>
            <a:pPr algn="just" eaLnBrk="1" hangingPunct="1">
              <a:buFont typeface="Wingdings" panose="05000000000000000000" pitchFamily="2" charset="2"/>
              <a:buChar char="§"/>
            </a:pPr>
            <a:r>
              <a:rPr lang="en-US" altLang="en-US" sz="4500">
                <a:sym typeface="Symbol" panose="05050102010706020507" pitchFamily="18" charset="2"/>
              </a:rPr>
              <a:t>Cov(a</a:t>
            </a:r>
            <a:r>
              <a:rPr lang="en-US" altLang="en-US" sz="4500" baseline="-25000"/>
              <a:t>𝑖</a:t>
            </a:r>
            <a:r>
              <a:rPr lang="en-US" altLang="en-US" sz="4500">
                <a:sym typeface="Symbol" panose="05050102010706020507" pitchFamily="18" charset="2"/>
              </a:rPr>
              <a:t>X</a:t>
            </a:r>
            <a:r>
              <a:rPr lang="en-US" altLang="en-US" sz="4500" baseline="-25000"/>
              <a:t>𝑖</a:t>
            </a:r>
            <a:r>
              <a:rPr lang="en-US" altLang="en-US" sz="4500">
                <a:sym typeface="Symbol" panose="05050102010706020507" pitchFamily="18" charset="2"/>
              </a:rPr>
              <a:t>, b</a:t>
            </a:r>
            <a:r>
              <a:rPr lang="en-US" altLang="en-US" sz="4500" baseline="-25000">
                <a:sym typeface="Symbol" panose="05050102010706020507" pitchFamily="18" charset="2"/>
              </a:rPr>
              <a:t>𝑗</a:t>
            </a:r>
            <a:r>
              <a:rPr lang="en-US" altLang="en-US" sz="4500">
                <a:sym typeface="Symbol" panose="05050102010706020507" pitchFamily="18" charset="2"/>
              </a:rPr>
              <a:t>Y</a:t>
            </a:r>
            <a:r>
              <a:rPr lang="en-US" altLang="en-US" sz="4500" baseline="-25000">
                <a:sym typeface="Symbol" panose="05050102010706020507" pitchFamily="18" charset="2"/>
              </a:rPr>
              <a:t>𝑗</a:t>
            </a:r>
            <a:r>
              <a:rPr lang="en-US" altLang="en-US" sz="4500">
                <a:sym typeface="Symbol" panose="05050102010706020507" pitchFamily="18" charset="2"/>
              </a:rPr>
              <a:t>) = a</a:t>
            </a:r>
            <a:r>
              <a:rPr lang="en-US" altLang="en-US" sz="4500" baseline="-25000"/>
              <a:t>𝑖</a:t>
            </a:r>
            <a:r>
              <a:rPr lang="en-US" altLang="en-US" sz="4500">
                <a:sym typeface="Symbol" panose="05050102010706020507" pitchFamily="18" charset="2"/>
              </a:rPr>
              <a:t>b</a:t>
            </a:r>
            <a:r>
              <a:rPr lang="en-US" altLang="en-US" sz="4500" baseline="-25000">
                <a:sym typeface="Symbol" panose="05050102010706020507" pitchFamily="18" charset="2"/>
              </a:rPr>
              <a:t>𝑗</a:t>
            </a:r>
            <a:r>
              <a:rPr lang="en-US" altLang="en-US" sz="4500">
                <a:sym typeface="Symbol" panose="05050102010706020507" pitchFamily="18" charset="2"/>
              </a:rPr>
              <a:t>Cov(X</a:t>
            </a:r>
            <a:r>
              <a:rPr lang="en-US" altLang="en-US" sz="4500" baseline="-25000"/>
              <a:t>𝑖</a:t>
            </a:r>
            <a:r>
              <a:rPr lang="en-US" altLang="en-US" sz="4500">
                <a:sym typeface="Symbol" panose="05050102010706020507" pitchFamily="18" charset="2"/>
              </a:rPr>
              <a:t>,Y</a:t>
            </a:r>
            <a:r>
              <a:rPr lang="en-US" altLang="en-US" sz="4500" baseline="-25000">
                <a:sym typeface="Symbol" panose="05050102010706020507" pitchFamily="18" charset="2"/>
              </a:rPr>
              <a:t>𝑗</a:t>
            </a:r>
            <a:r>
              <a:rPr lang="en-US" altLang="en-US" sz="4500">
                <a:sym typeface="Symbol" panose="05050102010706020507" pitchFamily="18" charset="2"/>
              </a:rPr>
              <a:t>)</a:t>
            </a:r>
          </a:p>
          <a:p>
            <a:pPr algn="just" eaLnBrk="1" hangingPunct="1">
              <a:buClr>
                <a:schemeClr val="tx1"/>
              </a:buClr>
              <a:buFont typeface="Wingdings" panose="05000000000000000000" pitchFamily="2" charset="2"/>
              <a:buChar char="§"/>
            </a:pPr>
            <a:r>
              <a:rPr lang="en-US" altLang="en-US" sz="4500" b="1">
                <a:solidFill>
                  <a:srgbClr val="FF0000"/>
                </a:solidFill>
                <a:sym typeface="Symbol" panose="05050102010706020507" pitchFamily="18" charset="2"/>
              </a:rPr>
              <a:t>Co-Skewness(X,Y,Z)</a:t>
            </a:r>
            <a:r>
              <a:rPr lang="en-US" altLang="en-US" sz="4500">
                <a:sym typeface="Symbol" panose="05050102010706020507" pitchFamily="18" charset="2"/>
              </a:rPr>
              <a:t> = E[{XE(X)}{YE(Y)}{ZE(Z)}]</a:t>
            </a:r>
          </a:p>
          <a:p>
            <a:pPr algn="just" eaLnBrk="1" hangingPunct="1">
              <a:buClr>
                <a:schemeClr val="tx1"/>
              </a:buClr>
              <a:buFont typeface="Wingdings" panose="05000000000000000000" pitchFamily="2" charset="2"/>
              <a:buChar char="§"/>
            </a:pPr>
            <a:r>
              <a:rPr lang="en-US" altLang="en-US" sz="4500" b="1">
                <a:solidFill>
                  <a:srgbClr val="FF0000"/>
                </a:solidFill>
                <a:sym typeface="Symbol" panose="05050102010706020507" pitchFamily="18" charset="2"/>
              </a:rPr>
              <a:t>Skewness</a:t>
            </a:r>
            <a:r>
              <a:rPr lang="en-US" altLang="en-US" sz="4500">
                <a:sym typeface="Symbol" panose="05050102010706020507" pitchFamily="18" charset="2"/>
              </a:rPr>
              <a:t>: </a:t>
            </a:r>
            <a:r>
              <a:rPr lang="en-US" altLang="en-US" sz="4500" b="1">
                <a:solidFill>
                  <a:srgbClr val="FF0000"/>
                </a:solidFill>
                <a:sym typeface="Symbol" panose="05050102010706020507" pitchFamily="18" charset="2"/>
              </a:rPr>
              <a:t>s</a:t>
            </a:r>
            <a:r>
              <a:rPr lang="en-US" altLang="en-US" sz="4500" b="1" baseline="-25000">
                <a:solidFill>
                  <a:srgbClr val="FF0000"/>
                </a:solidFill>
                <a:sym typeface="Symbol" panose="05050102010706020507" pitchFamily="18" charset="2"/>
              </a:rPr>
              <a:t>X,Y,Z</a:t>
            </a:r>
            <a:r>
              <a:rPr lang="en-US" altLang="en-US" sz="4500">
                <a:sym typeface="Symbol" panose="05050102010706020507" pitchFamily="18" charset="2"/>
              </a:rPr>
              <a:t> = E[{XE(X)}{YE(Y)}{ZE(Z)}]/(</a:t>
            </a:r>
            <a:r>
              <a:rPr lang="en-US" altLang="en-US" sz="4500" baseline="-25000">
                <a:sym typeface="Symbol" panose="05050102010706020507" pitchFamily="18" charset="2"/>
              </a:rPr>
              <a:t>X</a:t>
            </a:r>
            <a:r>
              <a:rPr lang="en-US" altLang="en-US" sz="4500">
                <a:sym typeface="Symbol" panose="05050102010706020507" pitchFamily="18" charset="2"/>
              </a:rPr>
              <a:t></a:t>
            </a:r>
            <a:r>
              <a:rPr lang="en-US" altLang="en-US" sz="4500" baseline="-25000">
                <a:sym typeface="Symbol" panose="05050102010706020507" pitchFamily="18" charset="2"/>
              </a:rPr>
              <a:t>Y</a:t>
            </a:r>
            <a:r>
              <a:rPr lang="en-US" altLang="en-US" sz="4500">
                <a:sym typeface="Symbol" panose="05050102010706020507" pitchFamily="18" charset="2"/>
              </a:rPr>
              <a:t></a:t>
            </a:r>
            <a:r>
              <a:rPr lang="en-US" altLang="en-US" sz="4500" baseline="-25000">
                <a:sym typeface="Symbol" panose="05050102010706020507" pitchFamily="18" charset="2"/>
              </a:rPr>
              <a:t>Z</a:t>
            </a:r>
            <a:r>
              <a:rPr lang="en-US" altLang="en-US" sz="4500">
                <a:sym typeface="Symbol" panose="05050102010706020507" pitchFamily="18" charset="2"/>
              </a:rPr>
              <a:t>)</a:t>
            </a:r>
          </a:p>
        </p:txBody>
      </p:sp>
      <p:sp>
        <p:nvSpPr>
          <p:cNvPr id="112647" name="Rectangle 5">
            <a:extLst>
              <a:ext uri="{FF2B5EF4-FFF2-40B4-BE49-F238E27FC236}">
                <a16:creationId xmlns:a16="http://schemas.microsoft.com/office/drawing/2014/main" id="{D33C0ED6-335C-4881-9777-D1BA27F1BB2E}"/>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5">
            <a:extLst>
              <a:ext uri="{FF2B5EF4-FFF2-40B4-BE49-F238E27FC236}">
                <a16:creationId xmlns:a16="http://schemas.microsoft.com/office/drawing/2014/main" id="{810F8958-95F2-4370-AE9D-4B2F9745A59F}"/>
              </a:ext>
            </a:extLst>
          </p:cNvPr>
          <p:cNvSpPr>
            <a:spLocks noGrp="1"/>
          </p:cNvSpPr>
          <p:nvPr>
            <p:ph type="dt" sz="quarter" idx="10"/>
          </p:nvPr>
        </p:nvSpPr>
        <p:spPr/>
        <p:txBody>
          <a:bodyPr/>
          <a:lstStyle/>
          <a:p>
            <a:pPr>
              <a:defRPr/>
            </a:pPr>
            <a:r>
              <a:rPr lang="en-US"/>
              <a:t>IME602:DATA ANALYSIS</a:t>
            </a:r>
          </a:p>
        </p:txBody>
      </p:sp>
      <p:sp>
        <p:nvSpPr>
          <p:cNvPr id="9" name="Footer Placeholder 6">
            <a:extLst>
              <a:ext uri="{FF2B5EF4-FFF2-40B4-BE49-F238E27FC236}">
                <a16:creationId xmlns:a16="http://schemas.microsoft.com/office/drawing/2014/main" id="{6DCBFDFE-A09B-4929-9302-BEEAAD44DC78}"/>
              </a:ext>
            </a:extLst>
          </p:cNvPr>
          <p:cNvSpPr>
            <a:spLocks noGrp="1"/>
          </p:cNvSpPr>
          <p:nvPr>
            <p:ph type="ftr" sz="quarter" idx="11"/>
          </p:nvPr>
        </p:nvSpPr>
        <p:spPr/>
        <p:txBody>
          <a:bodyPr/>
          <a:lstStyle/>
          <a:p>
            <a:pPr>
              <a:defRPr/>
            </a:pPr>
            <a:r>
              <a:rPr lang="en-US"/>
              <a:t>RNSengupta,IME Dept.,IIT Kanpur,INDIA</a:t>
            </a:r>
          </a:p>
        </p:txBody>
      </p:sp>
      <p:sp>
        <p:nvSpPr>
          <p:cNvPr id="113668" name="Slide Number Placeholder 7">
            <a:extLst>
              <a:ext uri="{FF2B5EF4-FFF2-40B4-BE49-F238E27FC236}">
                <a16:creationId xmlns:a16="http://schemas.microsoft.com/office/drawing/2014/main" id="{474C6E0E-98D7-4818-85C2-376F79BDBF0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C73F1EA-D854-4794-A4AE-117957FA87FE}" type="slidenum">
              <a:rPr lang="en-US" altLang="en-US" sz="1400" smtClean="0"/>
              <a:pPr>
                <a:spcBef>
                  <a:spcPct val="0"/>
                </a:spcBef>
                <a:buFontTx/>
                <a:buNone/>
              </a:pPr>
              <a:t>104</a:t>
            </a:fld>
            <a:endParaRPr lang="en-US" altLang="en-US" sz="1400"/>
          </a:p>
        </p:txBody>
      </p:sp>
      <p:sp>
        <p:nvSpPr>
          <p:cNvPr id="113669" name="Rectangle 2">
            <a:extLst>
              <a:ext uri="{FF2B5EF4-FFF2-40B4-BE49-F238E27FC236}">
                <a16:creationId xmlns:a16="http://schemas.microsoft.com/office/drawing/2014/main" id="{2C23471A-7589-41A3-A0A1-C97BD269A36E}"/>
              </a:ext>
            </a:extLst>
          </p:cNvPr>
          <p:cNvSpPr>
            <a:spLocks noGrp="1" noChangeArrowheads="1"/>
          </p:cNvSpPr>
          <p:nvPr>
            <p:ph type="title"/>
          </p:nvPr>
        </p:nvSpPr>
        <p:spPr/>
        <p:txBody>
          <a:bodyPr/>
          <a:lstStyle/>
          <a:p>
            <a:pPr eaLnBrk="1" hangingPunct="1"/>
            <a:r>
              <a:rPr lang="en-US" altLang="en-US" sz="3500" b="1">
                <a:solidFill>
                  <a:srgbClr val="FF0000"/>
                </a:solidFill>
              </a:rPr>
              <a:t>Co-Variance,Co-Skewness, Co-Kurtosis </a:t>
            </a:r>
            <a:r>
              <a:rPr lang="en-US" altLang="en-US" sz="3500" b="1">
                <a:solidFill>
                  <a:schemeClr val="tx1"/>
                </a:solidFill>
              </a:rPr>
              <a:t>(</a:t>
            </a:r>
            <a:r>
              <a:rPr lang="en-US" altLang="en-US" sz="3500" b="1">
                <a:solidFill>
                  <a:srgbClr val="0000FF"/>
                </a:solidFill>
              </a:rPr>
              <a:t>contd…</a:t>
            </a:r>
            <a:r>
              <a:rPr lang="en-US" altLang="en-US" sz="3500" b="1">
                <a:solidFill>
                  <a:schemeClr val="tx1"/>
                </a:solidFill>
              </a:rPr>
              <a:t>)</a:t>
            </a:r>
            <a:endParaRPr lang="en-US" altLang="en-US" sz="3500" b="1">
              <a:solidFill>
                <a:srgbClr val="FF0000"/>
              </a:solidFill>
            </a:endParaRPr>
          </a:p>
        </p:txBody>
      </p:sp>
      <p:sp>
        <p:nvSpPr>
          <p:cNvPr id="113670" name="Rectangle 3">
            <a:extLst>
              <a:ext uri="{FF2B5EF4-FFF2-40B4-BE49-F238E27FC236}">
                <a16:creationId xmlns:a16="http://schemas.microsoft.com/office/drawing/2014/main" id="{CA0F3608-1CF9-490E-8194-25B1EB652DBF}"/>
              </a:ext>
            </a:extLst>
          </p:cNvPr>
          <p:cNvSpPr>
            <a:spLocks noGrp="1" noChangeArrowheads="1"/>
          </p:cNvSpPr>
          <p:nvPr>
            <p:ph type="body" sz="half" idx="1"/>
          </p:nvPr>
        </p:nvSpPr>
        <p:spPr>
          <a:xfrm>
            <a:off x="609600" y="1276350"/>
            <a:ext cx="10972800" cy="4525963"/>
          </a:xfrm>
        </p:spPr>
        <p:txBody>
          <a:bodyPr/>
          <a:lstStyle/>
          <a:p>
            <a:pPr algn="just" eaLnBrk="1" hangingPunct="1">
              <a:buClr>
                <a:schemeClr val="tx1"/>
              </a:buClr>
              <a:buFont typeface="Wingdings" panose="05000000000000000000" pitchFamily="2" charset="2"/>
              <a:buChar char="§"/>
            </a:pPr>
            <a:r>
              <a:rPr lang="en-US" altLang="en-US" sz="4500" b="1">
                <a:solidFill>
                  <a:srgbClr val="FF0000"/>
                </a:solidFill>
                <a:sym typeface="Symbol" panose="05050102010706020507" pitchFamily="18" charset="2"/>
              </a:rPr>
              <a:t>Co-Kurtosis(U,V,W,X)</a:t>
            </a:r>
            <a:r>
              <a:rPr lang="en-US" altLang="en-US" sz="4500">
                <a:sym typeface="Symbol" panose="05050102010706020507" pitchFamily="18" charset="2"/>
              </a:rPr>
              <a:t> = E[{UE(U)}{VE(V)}{WE(W)}{XE(X)}]</a:t>
            </a:r>
          </a:p>
          <a:p>
            <a:pPr algn="just" eaLnBrk="1" hangingPunct="1">
              <a:buClr>
                <a:schemeClr val="tx1"/>
              </a:buClr>
              <a:buFont typeface="Wingdings" panose="05000000000000000000" pitchFamily="2" charset="2"/>
              <a:buChar char="§"/>
            </a:pPr>
            <a:r>
              <a:rPr lang="en-US" altLang="en-US" sz="4500" b="1">
                <a:solidFill>
                  <a:srgbClr val="FF0000"/>
                </a:solidFill>
                <a:sym typeface="Symbol" panose="05050102010706020507" pitchFamily="18" charset="2"/>
              </a:rPr>
              <a:t>Kurtosis</a:t>
            </a:r>
            <a:r>
              <a:rPr lang="en-US" altLang="en-US" sz="4500">
                <a:sym typeface="Symbol" panose="05050102010706020507" pitchFamily="18" charset="2"/>
              </a:rPr>
              <a:t>: </a:t>
            </a:r>
            <a:r>
              <a:rPr lang="en-US" altLang="en-US" sz="4500" b="1">
                <a:solidFill>
                  <a:srgbClr val="FF0000"/>
                </a:solidFill>
                <a:sym typeface="Symbol" panose="05050102010706020507" pitchFamily="18" charset="2"/>
              </a:rPr>
              <a:t>k</a:t>
            </a:r>
            <a:r>
              <a:rPr lang="en-US" altLang="en-US" sz="4500" b="1" baseline="-25000">
                <a:solidFill>
                  <a:srgbClr val="FF0000"/>
                </a:solidFill>
                <a:sym typeface="Symbol" panose="05050102010706020507" pitchFamily="18" charset="2"/>
              </a:rPr>
              <a:t>U,V,W,X</a:t>
            </a:r>
            <a:r>
              <a:rPr lang="en-US" altLang="en-US" sz="4500">
                <a:sym typeface="Symbol" panose="05050102010706020507" pitchFamily="18" charset="2"/>
              </a:rPr>
              <a:t> = E[{UE(U)}{VE(V)}{WE(W)}{XE(X)}]/(</a:t>
            </a:r>
            <a:r>
              <a:rPr lang="en-US" altLang="en-US" sz="4500" baseline="-25000">
                <a:sym typeface="Symbol" panose="05050102010706020507" pitchFamily="18" charset="2"/>
              </a:rPr>
              <a:t>U</a:t>
            </a:r>
            <a:r>
              <a:rPr lang="en-US" altLang="en-US" sz="4500">
                <a:sym typeface="Symbol" panose="05050102010706020507" pitchFamily="18" charset="2"/>
              </a:rPr>
              <a:t></a:t>
            </a:r>
            <a:r>
              <a:rPr lang="en-US" altLang="en-US" sz="4500" baseline="-25000">
                <a:sym typeface="Symbol" panose="05050102010706020507" pitchFamily="18" charset="2"/>
              </a:rPr>
              <a:t>V</a:t>
            </a:r>
            <a:r>
              <a:rPr lang="en-US" altLang="en-US" sz="4500">
                <a:sym typeface="Symbol" panose="05050102010706020507" pitchFamily="18" charset="2"/>
              </a:rPr>
              <a:t></a:t>
            </a:r>
            <a:r>
              <a:rPr lang="en-US" altLang="en-US" sz="4500" baseline="-25000">
                <a:sym typeface="Symbol" panose="05050102010706020507" pitchFamily="18" charset="2"/>
              </a:rPr>
              <a:t>W</a:t>
            </a:r>
            <a:r>
              <a:rPr lang="en-US" altLang="en-US" sz="4500">
                <a:sym typeface="Symbol" panose="05050102010706020507" pitchFamily="18" charset="2"/>
              </a:rPr>
              <a:t></a:t>
            </a:r>
            <a:r>
              <a:rPr lang="en-US" altLang="en-US" sz="4500" baseline="-25000">
                <a:sym typeface="Symbol" panose="05050102010706020507" pitchFamily="18" charset="2"/>
              </a:rPr>
              <a:t>X</a:t>
            </a:r>
            <a:r>
              <a:rPr lang="en-US" altLang="en-US" sz="4500">
                <a:sym typeface="Symbol" panose="05050102010706020507" pitchFamily="18" charset="2"/>
              </a:rPr>
              <a:t>)</a:t>
            </a:r>
          </a:p>
        </p:txBody>
      </p:sp>
      <p:sp>
        <p:nvSpPr>
          <p:cNvPr id="113671" name="Rectangle 5">
            <a:extLst>
              <a:ext uri="{FF2B5EF4-FFF2-40B4-BE49-F238E27FC236}">
                <a16:creationId xmlns:a16="http://schemas.microsoft.com/office/drawing/2014/main" id="{83EC9F4A-8B37-4E7B-9875-C622AFDB070A}"/>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5">
            <a:extLst>
              <a:ext uri="{FF2B5EF4-FFF2-40B4-BE49-F238E27FC236}">
                <a16:creationId xmlns:a16="http://schemas.microsoft.com/office/drawing/2014/main" id="{810F8958-95F2-4370-AE9D-4B2F9745A59F}"/>
              </a:ext>
            </a:extLst>
          </p:cNvPr>
          <p:cNvSpPr>
            <a:spLocks noGrp="1"/>
          </p:cNvSpPr>
          <p:nvPr>
            <p:ph type="dt" sz="quarter" idx="10"/>
          </p:nvPr>
        </p:nvSpPr>
        <p:spPr/>
        <p:txBody>
          <a:bodyPr/>
          <a:lstStyle/>
          <a:p>
            <a:pPr>
              <a:defRPr/>
            </a:pPr>
            <a:r>
              <a:rPr lang="en-US"/>
              <a:t>IME602:DATA ANALYSIS</a:t>
            </a:r>
          </a:p>
        </p:txBody>
      </p:sp>
      <p:sp>
        <p:nvSpPr>
          <p:cNvPr id="9" name="Footer Placeholder 6">
            <a:extLst>
              <a:ext uri="{FF2B5EF4-FFF2-40B4-BE49-F238E27FC236}">
                <a16:creationId xmlns:a16="http://schemas.microsoft.com/office/drawing/2014/main" id="{6DCBFDFE-A09B-4929-9302-BEEAAD44DC78}"/>
              </a:ext>
            </a:extLst>
          </p:cNvPr>
          <p:cNvSpPr>
            <a:spLocks noGrp="1"/>
          </p:cNvSpPr>
          <p:nvPr>
            <p:ph type="ftr" sz="quarter" idx="11"/>
          </p:nvPr>
        </p:nvSpPr>
        <p:spPr/>
        <p:txBody>
          <a:bodyPr/>
          <a:lstStyle/>
          <a:p>
            <a:pPr>
              <a:defRPr/>
            </a:pPr>
            <a:r>
              <a:rPr lang="en-US"/>
              <a:t>RNSengupta,IME Dept.,IIT Kanpur,INDIA</a:t>
            </a:r>
          </a:p>
        </p:txBody>
      </p:sp>
      <p:sp>
        <p:nvSpPr>
          <p:cNvPr id="114692" name="Slide Number Placeholder 7">
            <a:extLst>
              <a:ext uri="{FF2B5EF4-FFF2-40B4-BE49-F238E27FC236}">
                <a16:creationId xmlns:a16="http://schemas.microsoft.com/office/drawing/2014/main" id="{B19EACE9-3E99-455C-B7A0-CB4088ADC1C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85658FA-60B9-4482-A3CF-02C75F0A9762}" type="slidenum">
              <a:rPr lang="en-US" altLang="en-US" sz="1400" smtClean="0"/>
              <a:pPr>
                <a:spcBef>
                  <a:spcPct val="0"/>
                </a:spcBef>
                <a:buFontTx/>
                <a:buNone/>
              </a:pPr>
              <a:t>105</a:t>
            </a:fld>
            <a:endParaRPr lang="en-US" altLang="en-US" sz="1400"/>
          </a:p>
        </p:txBody>
      </p:sp>
      <p:sp>
        <p:nvSpPr>
          <p:cNvPr id="114693" name="Rectangle 2">
            <a:extLst>
              <a:ext uri="{FF2B5EF4-FFF2-40B4-BE49-F238E27FC236}">
                <a16:creationId xmlns:a16="http://schemas.microsoft.com/office/drawing/2014/main" id="{6A62514A-5898-4DF0-A8E7-F312DBCF321D}"/>
              </a:ext>
            </a:extLst>
          </p:cNvPr>
          <p:cNvSpPr>
            <a:spLocks noGrp="1" noChangeArrowheads="1"/>
          </p:cNvSpPr>
          <p:nvPr>
            <p:ph type="title"/>
          </p:nvPr>
        </p:nvSpPr>
        <p:spPr/>
        <p:txBody>
          <a:bodyPr/>
          <a:lstStyle/>
          <a:p>
            <a:pPr eaLnBrk="1" hangingPunct="1"/>
            <a:r>
              <a:rPr lang="en-US" altLang="en-US" sz="4500" b="1">
                <a:solidFill>
                  <a:srgbClr val="FF0000"/>
                </a:solidFill>
              </a:rPr>
              <a:t>Expected Value, Variance</a:t>
            </a:r>
          </a:p>
        </p:txBody>
      </p:sp>
      <p:sp>
        <p:nvSpPr>
          <p:cNvPr id="114694" name="Rectangle 3">
            <a:extLst>
              <a:ext uri="{FF2B5EF4-FFF2-40B4-BE49-F238E27FC236}">
                <a16:creationId xmlns:a16="http://schemas.microsoft.com/office/drawing/2014/main" id="{96DC88A4-CEB3-4BA2-A2C2-561F84BEDF44}"/>
              </a:ext>
            </a:extLst>
          </p:cNvPr>
          <p:cNvSpPr>
            <a:spLocks noGrp="1" noChangeArrowheads="1"/>
          </p:cNvSpPr>
          <p:nvPr>
            <p:ph type="body" sz="half" idx="1"/>
          </p:nvPr>
        </p:nvSpPr>
        <p:spPr>
          <a:xfrm>
            <a:off x="609600" y="1276350"/>
            <a:ext cx="10972800" cy="4525963"/>
          </a:xfrm>
        </p:spPr>
        <p:txBody>
          <a:bodyPr/>
          <a:lstStyle/>
          <a:p>
            <a:pPr algn="just" eaLnBrk="1" hangingPunct="1">
              <a:buClr>
                <a:schemeClr val="tx1"/>
              </a:buClr>
              <a:buFont typeface="Wingdings" panose="05000000000000000000" pitchFamily="2" charset="2"/>
              <a:buChar char="§"/>
            </a:pPr>
            <a:r>
              <a:rPr lang="en-US" altLang="en-US" sz="4000" b="1">
                <a:solidFill>
                  <a:srgbClr val="FF0000"/>
                </a:solidFill>
                <a:sym typeface="Symbol" panose="05050102010706020507" pitchFamily="18" charset="2"/>
              </a:rPr>
              <a:t>Discrete Case</a:t>
            </a:r>
          </a:p>
          <a:p>
            <a:pPr lvl="1" algn="just" eaLnBrk="1" hangingPunct="1">
              <a:buClr>
                <a:schemeClr val="tx1"/>
              </a:buClr>
              <a:buFont typeface="Wingdings" panose="05000000000000000000" pitchFamily="2" charset="2"/>
              <a:buChar char="v"/>
            </a:pPr>
            <a:r>
              <a:rPr lang="en-US" altLang="en-US" sz="4000">
                <a:sym typeface="Symbol" panose="05050102010706020507" pitchFamily="18" charset="2"/>
              </a:rPr>
              <a:t>E(X) = </a:t>
            </a:r>
            <a:r>
              <a:rPr lang="en-US" altLang="en-US" sz="4000" baseline="-25000">
                <a:sym typeface="Symbol" panose="05050102010706020507" pitchFamily="18" charset="2"/>
              </a:rPr>
              <a:t>x</a:t>
            </a:r>
            <a:r>
              <a:rPr lang="en-US" altLang="en-US" sz="4000">
                <a:sym typeface="Symbol" panose="05050102010706020507" pitchFamily="18" charset="2"/>
              </a:rPr>
              <a:t>{xP(X=x)}</a:t>
            </a:r>
          </a:p>
          <a:p>
            <a:pPr lvl="1" algn="just" eaLnBrk="1" hangingPunct="1">
              <a:buClr>
                <a:schemeClr val="tx1"/>
              </a:buClr>
              <a:buFont typeface="Wingdings" panose="05000000000000000000" pitchFamily="2" charset="2"/>
              <a:buChar char="v"/>
            </a:pPr>
            <a:r>
              <a:rPr lang="en-US" altLang="en-US" sz="4000">
                <a:sym typeface="Symbol" panose="05050102010706020507" pitchFamily="18" charset="2"/>
              </a:rPr>
              <a:t>V(X) = </a:t>
            </a:r>
            <a:r>
              <a:rPr lang="en-US" altLang="en-US" sz="4000" baseline="-25000">
                <a:sym typeface="Symbol" panose="05050102010706020507" pitchFamily="18" charset="2"/>
              </a:rPr>
              <a:t>x</a:t>
            </a:r>
            <a:r>
              <a:rPr lang="en-US" altLang="en-US" sz="4000">
                <a:sym typeface="Symbol" panose="05050102010706020507" pitchFamily="18" charset="2"/>
              </a:rPr>
              <a:t>{xE(X)}</a:t>
            </a:r>
            <a:r>
              <a:rPr lang="en-US" altLang="en-US" sz="4000" baseline="30000">
                <a:sym typeface="Symbol" panose="05050102010706020507" pitchFamily="18" charset="2"/>
              </a:rPr>
              <a:t>2</a:t>
            </a:r>
            <a:r>
              <a:rPr lang="en-US" altLang="en-US" sz="4000">
                <a:sym typeface="Symbol" panose="05050102010706020507" pitchFamily="18" charset="2"/>
              </a:rPr>
              <a:t>P(X=x)</a:t>
            </a:r>
          </a:p>
          <a:p>
            <a:pPr algn="just" eaLnBrk="1" hangingPunct="1">
              <a:buClr>
                <a:schemeClr val="tx1"/>
              </a:buClr>
              <a:buFont typeface="Wingdings" panose="05000000000000000000" pitchFamily="2" charset="2"/>
              <a:buChar char="§"/>
            </a:pPr>
            <a:r>
              <a:rPr lang="en-US" altLang="en-US" sz="4000" b="1">
                <a:solidFill>
                  <a:srgbClr val="FF0000"/>
                </a:solidFill>
                <a:sym typeface="Symbol" panose="05050102010706020507" pitchFamily="18" charset="2"/>
              </a:rPr>
              <a:t>Continuous Case</a:t>
            </a:r>
          </a:p>
          <a:p>
            <a:pPr lvl="1" algn="just" eaLnBrk="1" hangingPunct="1">
              <a:buClr>
                <a:schemeClr val="tx1"/>
              </a:buClr>
              <a:buFont typeface="Wingdings" panose="05000000000000000000" pitchFamily="2" charset="2"/>
              <a:buChar char="v"/>
            </a:pPr>
            <a:r>
              <a:rPr lang="en-US" altLang="en-US" sz="4000">
                <a:sym typeface="Symbol" panose="05050102010706020507" pitchFamily="18" charset="2"/>
              </a:rPr>
              <a:t>E(X) = </a:t>
            </a:r>
            <a:r>
              <a:rPr lang="en-US" altLang="en-US" sz="4000" baseline="-25000">
                <a:sym typeface="Symbol" panose="05050102010706020507" pitchFamily="18" charset="2"/>
              </a:rPr>
              <a:t>x</a:t>
            </a:r>
            <a:r>
              <a:rPr lang="en-US" altLang="en-US" sz="4000">
                <a:sym typeface="Symbol" panose="05050102010706020507" pitchFamily="18" charset="2"/>
              </a:rPr>
              <a:t>xf(x)dx</a:t>
            </a:r>
          </a:p>
          <a:p>
            <a:pPr lvl="1" algn="just" eaLnBrk="1" hangingPunct="1">
              <a:buClr>
                <a:schemeClr val="tx1"/>
              </a:buClr>
              <a:buFont typeface="Wingdings" panose="05000000000000000000" pitchFamily="2" charset="2"/>
              <a:buChar char="v"/>
            </a:pPr>
            <a:r>
              <a:rPr lang="en-US" altLang="en-US" sz="4000">
                <a:sym typeface="Symbol" panose="05050102010706020507" pitchFamily="18" charset="2"/>
              </a:rPr>
              <a:t>V(X) = </a:t>
            </a:r>
            <a:r>
              <a:rPr lang="en-US" altLang="en-US" sz="4000" baseline="-25000">
                <a:sym typeface="Symbol" panose="05050102010706020507" pitchFamily="18" charset="2"/>
              </a:rPr>
              <a:t>x</a:t>
            </a:r>
            <a:r>
              <a:rPr lang="en-US" altLang="en-US" sz="4000">
                <a:sym typeface="Symbol" panose="05050102010706020507" pitchFamily="18" charset="2"/>
              </a:rPr>
              <a:t>{xE(X)}</a:t>
            </a:r>
            <a:r>
              <a:rPr lang="en-US" altLang="en-US" sz="4000" baseline="30000">
                <a:sym typeface="Symbol" panose="05050102010706020507" pitchFamily="18" charset="2"/>
              </a:rPr>
              <a:t>2</a:t>
            </a:r>
            <a:r>
              <a:rPr lang="en-US" altLang="en-US" sz="4000">
                <a:sym typeface="Symbol" panose="05050102010706020507" pitchFamily="18" charset="2"/>
              </a:rPr>
              <a:t>f(x)dx</a:t>
            </a:r>
          </a:p>
        </p:txBody>
      </p:sp>
      <p:sp>
        <p:nvSpPr>
          <p:cNvPr id="114695" name="Rectangle 5">
            <a:extLst>
              <a:ext uri="{FF2B5EF4-FFF2-40B4-BE49-F238E27FC236}">
                <a16:creationId xmlns:a16="http://schemas.microsoft.com/office/drawing/2014/main" id="{3BDF146B-B20F-4A93-8458-147930E38646}"/>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5">
            <a:extLst>
              <a:ext uri="{FF2B5EF4-FFF2-40B4-BE49-F238E27FC236}">
                <a16:creationId xmlns:a16="http://schemas.microsoft.com/office/drawing/2014/main" id="{810F8958-95F2-4370-AE9D-4B2F9745A59F}"/>
              </a:ext>
            </a:extLst>
          </p:cNvPr>
          <p:cNvSpPr>
            <a:spLocks noGrp="1"/>
          </p:cNvSpPr>
          <p:nvPr>
            <p:ph type="dt" sz="quarter" idx="10"/>
          </p:nvPr>
        </p:nvSpPr>
        <p:spPr/>
        <p:txBody>
          <a:bodyPr/>
          <a:lstStyle/>
          <a:p>
            <a:pPr>
              <a:defRPr/>
            </a:pPr>
            <a:r>
              <a:rPr lang="en-US"/>
              <a:t>IME602:DATA ANALYSIS</a:t>
            </a:r>
          </a:p>
        </p:txBody>
      </p:sp>
      <p:sp>
        <p:nvSpPr>
          <p:cNvPr id="9" name="Footer Placeholder 6">
            <a:extLst>
              <a:ext uri="{FF2B5EF4-FFF2-40B4-BE49-F238E27FC236}">
                <a16:creationId xmlns:a16="http://schemas.microsoft.com/office/drawing/2014/main" id="{6DCBFDFE-A09B-4929-9302-BEEAAD44DC78}"/>
              </a:ext>
            </a:extLst>
          </p:cNvPr>
          <p:cNvSpPr>
            <a:spLocks noGrp="1"/>
          </p:cNvSpPr>
          <p:nvPr>
            <p:ph type="ftr" sz="quarter" idx="11"/>
          </p:nvPr>
        </p:nvSpPr>
        <p:spPr/>
        <p:txBody>
          <a:bodyPr/>
          <a:lstStyle/>
          <a:p>
            <a:pPr>
              <a:defRPr/>
            </a:pPr>
            <a:r>
              <a:rPr lang="en-US"/>
              <a:t>RNSengupta,IME Dept.,IIT Kanpur,INDIA</a:t>
            </a:r>
          </a:p>
        </p:txBody>
      </p:sp>
      <p:sp>
        <p:nvSpPr>
          <p:cNvPr id="115716" name="Slide Number Placeholder 7">
            <a:extLst>
              <a:ext uri="{FF2B5EF4-FFF2-40B4-BE49-F238E27FC236}">
                <a16:creationId xmlns:a16="http://schemas.microsoft.com/office/drawing/2014/main" id="{2DC3AD99-0B94-407A-B1D2-9412B2DCD34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033B632-2D3E-4BD2-A95B-945FACC00C17}" type="slidenum">
              <a:rPr lang="en-US" altLang="en-US" sz="1400" smtClean="0"/>
              <a:pPr>
                <a:spcBef>
                  <a:spcPct val="0"/>
                </a:spcBef>
                <a:buFontTx/>
                <a:buNone/>
              </a:pPr>
              <a:t>106</a:t>
            </a:fld>
            <a:endParaRPr lang="en-US" altLang="en-US" sz="1400"/>
          </a:p>
        </p:txBody>
      </p:sp>
      <p:sp>
        <p:nvSpPr>
          <p:cNvPr id="115717" name="Rectangle 2">
            <a:extLst>
              <a:ext uri="{FF2B5EF4-FFF2-40B4-BE49-F238E27FC236}">
                <a16:creationId xmlns:a16="http://schemas.microsoft.com/office/drawing/2014/main" id="{22F2A785-1924-49F2-83ED-FD08E8353906}"/>
              </a:ext>
            </a:extLst>
          </p:cNvPr>
          <p:cNvSpPr>
            <a:spLocks noGrp="1" noChangeArrowheads="1"/>
          </p:cNvSpPr>
          <p:nvPr>
            <p:ph type="title"/>
          </p:nvPr>
        </p:nvSpPr>
        <p:spPr/>
        <p:txBody>
          <a:bodyPr/>
          <a:lstStyle/>
          <a:p>
            <a:pPr eaLnBrk="1" hangingPunct="1"/>
            <a:r>
              <a:rPr lang="en-US" altLang="en-US" sz="4000" b="1">
                <a:solidFill>
                  <a:srgbClr val="FF0000"/>
                </a:solidFill>
              </a:rPr>
              <a:t>Expected Value, Variance for discrete r.v</a:t>
            </a:r>
          </a:p>
        </p:txBody>
      </p:sp>
      <p:sp>
        <p:nvSpPr>
          <p:cNvPr id="108550" name="Rectangle 3">
            <a:extLst>
              <a:ext uri="{FF2B5EF4-FFF2-40B4-BE49-F238E27FC236}">
                <a16:creationId xmlns:a16="http://schemas.microsoft.com/office/drawing/2014/main" id="{0BDEF948-DEF1-4675-9606-D70B874DA7E7}"/>
              </a:ext>
            </a:extLst>
          </p:cNvPr>
          <p:cNvSpPr>
            <a:spLocks noGrp="1" noChangeArrowheads="1"/>
          </p:cNvSpPr>
          <p:nvPr>
            <p:ph type="body" sz="half" idx="1"/>
          </p:nvPr>
        </p:nvSpPr>
        <p:spPr>
          <a:xfrm>
            <a:off x="609600" y="1276350"/>
            <a:ext cx="10972800" cy="4525963"/>
          </a:xfrm>
          <a:extLst/>
        </p:spPr>
        <p:txBody>
          <a:bodyPr/>
          <a:lstStyle/>
          <a:p>
            <a:pPr algn="just" eaLnBrk="1" hangingPunct="1">
              <a:buClr>
                <a:schemeClr val="tx1"/>
              </a:buClr>
              <a:buFont typeface="Wingdings" panose="05000000000000000000" pitchFamily="2" charset="2"/>
              <a:buChar char="§"/>
              <a:defRPr/>
            </a:pPr>
            <a:r>
              <a:rPr lang="en-US" altLang="en-US" sz="3500" dirty="0">
                <a:sym typeface="Symbol" panose="05050102010706020507" pitchFamily="18" charset="2"/>
              </a:rPr>
              <a:t>E(X) = </a:t>
            </a:r>
            <a:r>
              <a:rPr lang="en-US" altLang="en-US" sz="3600" baseline="-25000" dirty="0">
                <a:sym typeface="Symbol" panose="05050102010706020507" pitchFamily="18" charset="2"/>
              </a:rPr>
              <a:t></a:t>
            </a:r>
            <a:r>
              <a:rPr lang="en-US" altLang="en-US" sz="3600" baseline="-25000" dirty="0" err="1">
                <a:sym typeface="Symbol" panose="05050102010706020507" pitchFamily="18" charset="2"/>
              </a:rPr>
              <a:t>x</a:t>
            </a:r>
            <a:r>
              <a:rPr lang="en-US" altLang="en-US" sz="3500" dirty="0" err="1">
                <a:sym typeface="Symbol" panose="05050102010706020507" pitchFamily="18" charset="2"/>
              </a:rPr>
              <a:t>xP</a:t>
            </a:r>
            <a:r>
              <a:rPr lang="en-US" altLang="en-US" sz="3500" dirty="0">
                <a:sym typeface="Symbol" panose="05050102010706020507" pitchFamily="18" charset="2"/>
              </a:rPr>
              <a:t>(X=x)</a:t>
            </a:r>
          </a:p>
          <a:p>
            <a:pPr algn="just" eaLnBrk="1" hangingPunct="1">
              <a:buClr>
                <a:schemeClr val="tx1"/>
              </a:buClr>
              <a:buFont typeface="Wingdings" panose="05000000000000000000" pitchFamily="2" charset="2"/>
              <a:buChar char="§"/>
              <a:defRPr/>
            </a:pPr>
            <a:r>
              <a:rPr lang="en-US" altLang="en-US" sz="3500" dirty="0">
                <a:sym typeface="Symbol" panose="05050102010706020507" pitchFamily="18" charset="2"/>
              </a:rPr>
              <a:t>V(X) = </a:t>
            </a:r>
            <a:r>
              <a:rPr lang="en-US" altLang="en-US" sz="3600" baseline="-25000" dirty="0">
                <a:sym typeface="Symbol" panose="05050102010706020507" pitchFamily="18" charset="2"/>
              </a:rPr>
              <a:t>x</a:t>
            </a:r>
            <a:r>
              <a:rPr lang="en-US" altLang="en-US" sz="3500" dirty="0">
                <a:sym typeface="Symbol" panose="05050102010706020507" pitchFamily="18" charset="2"/>
              </a:rPr>
              <a:t>{x  E(X)}</a:t>
            </a:r>
            <a:r>
              <a:rPr lang="en-US" altLang="en-US" sz="3500" baseline="30000" dirty="0">
                <a:sym typeface="Symbol" panose="05050102010706020507" pitchFamily="18" charset="2"/>
              </a:rPr>
              <a:t>2</a:t>
            </a:r>
            <a:r>
              <a:rPr lang="en-US" altLang="en-US" sz="3500" dirty="0">
                <a:sym typeface="Symbol" panose="05050102010706020507" pitchFamily="18" charset="2"/>
              </a:rPr>
              <a:t>P(X=x) = </a:t>
            </a:r>
            <a:r>
              <a:rPr lang="en-US" altLang="en-US" sz="3500" b="1" dirty="0">
                <a:solidFill>
                  <a:srgbClr val="0000FF"/>
                </a:solidFill>
                <a:highlight>
                  <a:srgbClr val="FFFF00"/>
                </a:highlight>
                <a:sym typeface="Symbol" panose="05050102010706020507" pitchFamily="18" charset="2"/>
              </a:rPr>
              <a:t>E(X</a:t>
            </a:r>
            <a:r>
              <a:rPr lang="en-US" altLang="en-US" sz="3500" b="1" baseline="30000" dirty="0">
                <a:solidFill>
                  <a:srgbClr val="0000FF"/>
                </a:solidFill>
                <a:highlight>
                  <a:srgbClr val="FFFF00"/>
                </a:highlight>
                <a:sym typeface="Symbol" panose="05050102010706020507" pitchFamily="18" charset="2"/>
              </a:rPr>
              <a:t>2</a:t>
            </a:r>
            <a:r>
              <a:rPr lang="en-US" altLang="en-US" sz="3500" b="1" dirty="0">
                <a:solidFill>
                  <a:srgbClr val="0000FF"/>
                </a:solidFill>
                <a:highlight>
                  <a:srgbClr val="FFFF00"/>
                </a:highlight>
                <a:sym typeface="Symbol" panose="05050102010706020507" pitchFamily="18" charset="2"/>
              </a:rPr>
              <a:t>)  {E(X)}</a:t>
            </a:r>
            <a:r>
              <a:rPr lang="en-US" altLang="en-US" sz="3500" b="1" baseline="30000" dirty="0">
                <a:solidFill>
                  <a:srgbClr val="0000FF"/>
                </a:solidFill>
                <a:highlight>
                  <a:srgbClr val="FFFF00"/>
                </a:highlight>
                <a:sym typeface="Symbol" panose="05050102010706020507" pitchFamily="18" charset="2"/>
              </a:rPr>
              <a:t>2</a:t>
            </a:r>
          </a:p>
          <a:p>
            <a:pPr algn="just" eaLnBrk="1" hangingPunct="1">
              <a:buClr>
                <a:schemeClr val="tx1"/>
              </a:buClr>
              <a:buFont typeface="Wingdings" panose="05000000000000000000" pitchFamily="2" charset="2"/>
              <a:buChar char="§"/>
              <a:defRPr/>
            </a:pPr>
            <a:r>
              <a:rPr lang="en-US" altLang="en-US" sz="3500" dirty="0">
                <a:sym typeface="Symbol" panose="05050102010706020507" pitchFamily="18" charset="2"/>
              </a:rPr>
              <a:t>X=(12, +4, +10, +22) with probabilities (1/2, 1/6, 1/6, 1/6)</a:t>
            </a:r>
          </a:p>
          <a:p>
            <a:pPr algn="just" eaLnBrk="1" hangingPunct="1">
              <a:buClr>
                <a:schemeClr val="tx1"/>
              </a:buClr>
              <a:buFont typeface="Wingdings" panose="05000000000000000000" pitchFamily="2" charset="2"/>
              <a:buChar char="§"/>
              <a:defRPr/>
            </a:pPr>
            <a:r>
              <a:rPr lang="en-US" altLang="en-US" sz="3500" dirty="0">
                <a:sym typeface="Symbol" panose="05050102010706020507" pitchFamily="18" charset="2"/>
              </a:rPr>
              <a:t>E(X) = 12(1/2) + 4(1/6) + 10(1/6) + 22(1/6) = 0</a:t>
            </a:r>
          </a:p>
          <a:p>
            <a:pPr algn="just" eaLnBrk="1" hangingPunct="1">
              <a:buClr>
                <a:schemeClr val="tx1"/>
              </a:buClr>
              <a:buFont typeface="Wingdings" panose="05000000000000000000" pitchFamily="2" charset="2"/>
              <a:buChar char="§"/>
              <a:defRPr/>
            </a:pPr>
            <a:r>
              <a:rPr lang="en-US" altLang="en-US" sz="3500" dirty="0">
                <a:sym typeface="Symbol" panose="05050102010706020507" pitchFamily="18" charset="2"/>
              </a:rPr>
              <a:t>V(X) = (12  0)</a:t>
            </a:r>
            <a:r>
              <a:rPr lang="en-US" altLang="en-US" sz="3500" baseline="30000" dirty="0">
                <a:sym typeface="Symbol" panose="05050102010706020507" pitchFamily="18" charset="2"/>
              </a:rPr>
              <a:t>2</a:t>
            </a:r>
            <a:r>
              <a:rPr lang="en-US" altLang="en-US" sz="3500" dirty="0">
                <a:sym typeface="Symbol" panose="05050102010706020507" pitchFamily="18" charset="2"/>
              </a:rPr>
              <a:t>(1/2) + (4  0)</a:t>
            </a:r>
            <a:r>
              <a:rPr lang="en-US" altLang="en-US" sz="3500" baseline="30000" dirty="0">
                <a:sym typeface="Symbol" panose="05050102010706020507" pitchFamily="18" charset="2"/>
              </a:rPr>
              <a:t>2</a:t>
            </a:r>
            <a:r>
              <a:rPr lang="en-US" altLang="en-US" sz="3500" dirty="0">
                <a:sym typeface="Symbol" panose="05050102010706020507" pitchFamily="18" charset="2"/>
              </a:rPr>
              <a:t>(1/6) + (10  0)</a:t>
            </a:r>
            <a:r>
              <a:rPr lang="en-US" altLang="en-US" sz="3500" baseline="30000" dirty="0">
                <a:sym typeface="Symbol" panose="05050102010706020507" pitchFamily="18" charset="2"/>
              </a:rPr>
              <a:t>2</a:t>
            </a:r>
            <a:r>
              <a:rPr lang="en-US" altLang="en-US" sz="3500" dirty="0">
                <a:sym typeface="Symbol" panose="05050102010706020507" pitchFamily="18" charset="2"/>
              </a:rPr>
              <a:t>(1/6) + (22  0)</a:t>
            </a:r>
            <a:r>
              <a:rPr lang="en-US" altLang="en-US" sz="3500" baseline="30000" dirty="0">
                <a:sym typeface="Symbol" panose="05050102010706020507" pitchFamily="18" charset="2"/>
              </a:rPr>
              <a:t>2</a:t>
            </a:r>
            <a:r>
              <a:rPr lang="en-US" altLang="en-US" sz="3500" dirty="0">
                <a:sym typeface="Symbol" panose="05050102010706020507" pitchFamily="18" charset="2"/>
              </a:rPr>
              <a:t>(1/6) = 172 </a:t>
            </a:r>
          </a:p>
        </p:txBody>
      </p:sp>
      <p:sp>
        <p:nvSpPr>
          <p:cNvPr id="115719" name="Rectangle 5">
            <a:extLst>
              <a:ext uri="{FF2B5EF4-FFF2-40B4-BE49-F238E27FC236}">
                <a16:creationId xmlns:a16="http://schemas.microsoft.com/office/drawing/2014/main" id="{33ED063A-E54A-4436-AB28-783F7ABF5FB3}"/>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5">
            <a:extLst>
              <a:ext uri="{FF2B5EF4-FFF2-40B4-BE49-F238E27FC236}">
                <a16:creationId xmlns:a16="http://schemas.microsoft.com/office/drawing/2014/main" id="{810F8958-95F2-4370-AE9D-4B2F9745A59F}"/>
              </a:ext>
            </a:extLst>
          </p:cNvPr>
          <p:cNvSpPr>
            <a:spLocks noGrp="1"/>
          </p:cNvSpPr>
          <p:nvPr>
            <p:ph type="dt" sz="quarter" idx="10"/>
          </p:nvPr>
        </p:nvSpPr>
        <p:spPr/>
        <p:txBody>
          <a:bodyPr/>
          <a:lstStyle/>
          <a:p>
            <a:pPr>
              <a:defRPr/>
            </a:pPr>
            <a:r>
              <a:rPr lang="en-US"/>
              <a:t>IME602:DATA ANALYSIS</a:t>
            </a:r>
          </a:p>
        </p:txBody>
      </p:sp>
      <p:sp>
        <p:nvSpPr>
          <p:cNvPr id="9" name="Footer Placeholder 6">
            <a:extLst>
              <a:ext uri="{FF2B5EF4-FFF2-40B4-BE49-F238E27FC236}">
                <a16:creationId xmlns:a16="http://schemas.microsoft.com/office/drawing/2014/main" id="{6DCBFDFE-A09B-4929-9302-BEEAAD44DC78}"/>
              </a:ext>
            </a:extLst>
          </p:cNvPr>
          <p:cNvSpPr>
            <a:spLocks noGrp="1"/>
          </p:cNvSpPr>
          <p:nvPr>
            <p:ph type="ftr" sz="quarter" idx="11"/>
          </p:nvPr>
        </p:nvSpPr>
        <p:spPr/>
        <p:txBody>
          <a:bodyPr/>
          <a:lstStyle/>
          <a:p>
            <a:pPr>
              <a:defRPr/>
            </a:pPr>
            <a:r>
              <a:rPr lang="en-US"/>
              <a:t>RNSengupta,IME Dept.,IIT Kanpur,INDIA</a:t>
            </a:r>
          </a:p>
        </p:txBody>
      </p:sp>
      <p:sp>
        <p:nvSpPr>
          <p:cNvPr id="116740" name="Slide Number Placeholder 7">
            <a:extLst>
              <a:ext uri="{FF2B5EF4-FFF2-40B4-BE49-F238E27FC236}">
                <a16:creationId xmlns:a16="http://schemas.microsoft.com/office/drawing/2014/main" id="{DFDCD52E-3027-4DB7-9D54-B3A0B8D031A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957828E-8C93-4FF8-9919-E21045B22AFE}" type="slidenum">
              <a:rPr lang="en-US" altLang="en-US" sz="1400" smtClean="0"/>
              <a:pPr>
                <a:spcBef>
                  <a:spcPct val="0"/>
                </a:spcBef>
                <a:buFontTx/>
                <a:buNone/>
              </a:pPr>
              <a:t>107</a:t>
            </a:fld>
            <a:endParaRPr lang="en-US" altLang="en-US" sz="1400"/>
          </a:p>
        </p:txBody>
      </p:sp>
      <p:sp>
        <p:nvSpPr>
          <p:cNvPr id="116741" name="Rectangle 2">
            <a:extLst>
              <a:ext uri="{FF2B5EF4-FFF2-40B4-BE49-F238E27FC236}">
                <a16:creationId xmlns:a16="http://schemas.microsoft.com/office/drawing/2014/main" id="{51E4F2BA-94E8-46C7-8516-212A2772F418}"/>
              </a:ext>
            </a:extLst>
          </p:cNvPr>
          <p:cNvSpPr>
            <a:spLocks noGrp="1" noChangeArrowheads="1"/>
          </p:cNvSpPr>
          <p:nvPr>
            <p:ph type="title"/>
          </p:nvPr>
        </p:nvSpPr>
        <p:spPr/>
        <p:txBody>
          <a:bodyPr/>
          <a:lstStyle/>
          <a:p>
            <a:pPr eaLnBrk="1" hangingPunct="1"/>
            <a:r>
              <a:rPr lang="en-US" altLang="en-US" sz="4000" b="1">
                <a:solidFill>
                  <a:srgbClr val="FF0000"/>
                </a:solidFill>
              </a:rPr>
              <a:t>Expected Value, Variance for continuous r.v</a:t>
            </a:r>
          </a:p>
        </p:txBody>
      </p:sp>
      <p:sp>
        <p:nvSpPr>
          <p:cNvPr id="116742" name="Rectangle 3">
            <a:extLst>
              <a:ext uri="{FF2B5EF4-FFF2-40B4-BE49-F238E27FC236}">
                <a16:creationId xmlns:a16="http://schemas.microsoft.com/office/drawing/2014/main" id="{9D136158-F535-4D5B-8978-FE74FDEE850D}"/>
              </a:ext>
            </a:extLst>
          </p:cNvPr>
          <p:cNvSpPr>
            <a:spLocks noGrp="1" noChangeArrowheads="1"/>
          </p:cNvSpPr>
          <p:nvPr>
            <p:ph type="body" sz="half" idx="1"/>
          </p:nvPr>
        </p:nvSpPr>
        <p:spPr>
          <a:xfrm>
            <a:off x="609600" y="1276350"/>
            <a:ext cx="10972800" cy="4525963"/>
          </a:xfrm>
        </p:spPr>
        <p:txBody>
          <a:bodyPr/>
          <a:lstStyle/>
          <a:p>
            <a:pPr algn="just" eaLnBrk="1" hangingPunct="1">
              <a:buClr>
                <a:schemeClr val="tx1"/>
              </a:buClr>
              <a:buFont typeface="Wingdings" panose="05000000000000000000" pitchFamily="2" charset="2"/>
              <a:buChar char="§"/>
            </a:pPr>
            <a:r>
              <a:rPr lang="en-US" altLang="en-US" sz="5000">
                <a:sym typeface="Symbol" panose="05050102010706020507" pitchFamily="18" charset="2"/>
              </a:rPr>
              <a:t>X  [1, 3] and f(x) = ½</a:t>
            </a:r>
          </a:p>
          <a:p>
            <a:pPr algn="just" eaLnBrk="1" hangingPunct="1">
              <a:buClr>
                <a:schemeClr val="tx1"/>
              </a:buClr>
              <a:buFont typeface="Wingdings" panose="05000000000000000000" pitchFamily="2" charset="2"/>
              <a:buChar char="§"/>
            </a:pPr>
            <a:r>
              <a:rPr lang="en-US" altLang="en-US" sz="5000">
                <a:sym typeface="Symbol" panose="05050102010706020507" pitchFamily="18" charset="2"/>
              </a:rPr>
              <a:t>E(X) = </a:t>
            </a:r>
            <a:r>
              <a:rPr lang="en-US" altLang="en-US" sz="5400" baseline="-25000">
                <a:sym typeface="Symbol" panose="05050102010706020507" pitchFamily="18" charset="2"/>
              </a:rPr>
              <a:t>x</a:t>
            </a:r>
            <a:r>
              <a:rPr lang="en-US" altLang="en-US" sz="5000">
                <a:sym typeface="Symbol" panose="05050102010706020507" pitchFamily="18" charset="2"/>
              </a:rPr>
              <a:t>xf(x)dx</a:t>
            </a:r>
          </a:p>
          <a:p>
            <a:pPr algn="just" eaLnBrk="1" hangingPunct="1">
              <a:buClr>
                <a:schemeClr val="tx1"/>
              </a:buClr>
              <a:buFont typeface="Wingdings" panose="05000000000000000000" pitchFamily="2" charset="2"/>
              <a:buChar char="§"/>
            </a:pPr>
            <a:r>
              <a:rPr lang="en-US" altLang="en-US" sz="5000">
                <a:sym typeface="Symbol" panose="05050102010706020507" pitchFamily="18" charset="2"/>
              </a:rPr>
              <a:t>E(X) = (1/2)xdx = (1/2)(x</a:t>
            </a:r>
            <a:r>
              <a:rPr lang="en-US" altLang="en-US" sz="5000" baseline="30000">
                <a:sym typeface="Symbol" panose="05050102010706020507" pitchFamily="18" charset="2"/>
              </a:rPr>
              <a:t>2</a:t>
            </a:r>
            <a:r>
              <a:rPr lang="en-US" altLang="en-US" sz="5000">
                <a:sym typeface="Symbol" panose="05050102010706020507" pitchFamily="18" charset="2"/>
              </a:rPr>
              <a:t>/2)</a:t>
            </a:r>
            <a:r>
              <a:rPr lang="en-US" altLang="en-US" sz="5000" baseline="-25000">
                <a:sym typeface="Symbol" panose="05050102010706020507" pitchFamily="18" charset="2"/>
              </a:rPr>
              <a:t>x=1,3</a:t>
            </a:r>
            <a:r>
              <a:rPr lang="en-US" altLang="en-US" sz="5000">
                <a:sym typeface="Symbol" panose="05050102010706020507" pitchFamily="18" charset="2"/>
              </a:rPr>
              <a:t> = (1/2)(3</a:t>
            </a:r>
            <a:r>
              <a:rPr lang="en-US" altLang="en-US" sz="5000" baseline="30000">
                <a:sym typeface="Symbol" panose="05050102010706020507" pitchFamily="18" charset="2"/>
              </a:rPr>
              <a:t>2</a:t>
            </a:r>
            <a:r>
              <a:rPr lang="en-US" altLang="en-US" sz="5000">
                <a:sym typeface="Symbol" panose="05050102010706020507" pitchFamily="18" charset="2"/>
              </a:rPr>
              <a:t>/2  1</a:t>
            </a:r>
            <a:r>
              <a:rPr lang="en-US" altLang="en-US" sz="5000" baseline="30000">
                <a:sym typeface="Symbol" panose="05050102010706020507" pitchFamily="18" charset="2"/>
              </a:rPr>
              <a:t>2</a:t>
            </a:r>
            <a:r>
              <a:rPr lang="en-US" altLang="en-US" sz="5000">
                <a:sym typeface="Symbol" panose="05050102010706020507" pitchFamily="18" charset="2"/>
              </a:rPr>
              <a:t>/2) = (1/2)(9/2  1/2) = 8/4 = 2  </a:t>
            </a:r>
          </a:p>
        </p:txBody>
      </p:sp>
      <p:sp>
        <p:nvSpPr>
          <p:cNvPr id="116743" name="Rectangle 5">
            <a:extLst>
              <a:ext uri="{FF2B5EF4-FFF2-40B4-BE49-F238E27FC236}">
                <a16:creationId xmlns:a16="http://schemas.microsoft.com/office/drawing/2014/main" id="{6D9A3E20-F98D-4AA4-A700-D50841DBA7AD}"/>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5">
            <a:extLst>
              <a:ext uri="{FF2B5EF4-FFF2-40B4-BE49-F238E27FC236}">
                <a16:creationId xmlns:a16="http://schemas.microsoft.com/office/drawing/2014/main" id="{810F8958-95F2-4370-AE9D-4B2F9745A59F}"/>
              </a:ext>
            </a:extLst>
          </p:cNvPr>
          <p:cNvSpPr>
            <a:spLocks noGrp="1"/>
          </p:cNvSpPr>
          <p:nvPr>
            <p:ph type="dt" sz="quarter" idx="10"/>
          </p:nvPr>
        </p:nvSpPr>
        <p:spPr/>
        <p:txBody>
          <a:bodyPr/>
          <a:lstStyle/>
          <a:p>
            <a:pPr>
              <a:defRPr/>
            </a:pPr>
            <a:r>
              <a:rPr lang="en-US"/>
              <a:t>IME602:DATA ANALYSIS</a:t>
            </a:r>
          </a:p>
        </p:txBody>
      </p:sp>
      <p:sp>
        <p:nvSpPr>
          <p:cNvPr id="9" name="Footer Placeholder 6">
            <a:extLst>
              <a:ext uri="{FF2B5EF4-FFF2-40B4-BE49-F238E27FC236}">
                <a16:creationId xmlns:a16="http://schemas.microsoft.com/office/drawing/2014/main" id="{6DCBFDFE-A09B-4929-9302-BEEAAD44DC78}"/>
              </a:ext>
            </a:extLst>
          </p:cNvPr>
          <p:cNvSpPr>
            <a:spLocks noGrp="1"/>
          </p:cNvSpPr>
          <p:nvPr>
            <p:ph type="ftr" sz="quarter" idx="11"/>
          </p:nvPr>
        </p:nvSpPr>
        <p:spPr/>
        <p:txBody>
          <a:bodyPr/>
          <a:lstStyle/>
          <a:p>
            <a:pPr>
              <a:defRPr/>
            </a:pPr>
            <a:r>
              <a:rPr lang="en-US"/>
              <a:t>RNSengupta,IME Dept.,IIT Kanpur,INDIA</a:t>
            </a:r>
          </a:p>
        </p:txBody>
      </p:sp>
      <p:sp>
        <p:nvSpPr>
          <p:cNvPr id="117764" name="Slide Number Placeholder 7">
            <a:extLst>
              <a:ext uri="{FF2B5EF4-FFF2-40B4-BE49-F238E27FC236}">
                <a16:creationId xmlns:a16="http://schemas.microsoft.com/office/drawing/2014/main" id="{8C3A5C8F-59DB-406A-B27B-3FA0A72EE7B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861E96E-481C-4E3F-B122-3C7980A1B539}" type="slidenum">
              <a:rPr lang="en-US" altLang="en-US" sz="1400" smtClean="0"/>
              <a:pPr>
                <a:spcBef>
                  <a:spcPct val="0"/>
                </a:spcBef>
                <a:buFontTx/>
                <a:buNone/>
              </a:pPr>
              <a:t>108</a:t>
            </a:fld>
            <a:endParaRPr lang="en-US" altLang="en-US" sz="1400"/>
          </a:p>
        </p:txBody>
      </p:sp>
      <p:sp>
        <p:nvSpPr>
          <p:cNvPr id="117765" name="Rectangle 2">
            <a:extLst>
              <a:ext uri="{FF2B5EF4-FFF2-40B4-BE49-F238E27FC236}">
                <a16:creationId xmlns:a16="http://schemas.microsoft.com/office/drawing/2014/main" id="{5BF6494D-3A73-4A45-B84B-EA78E4D36AB1}"/>
              </a:ext>
            </a:extLst>
          </p:cNvPr>
          <p:cNvSpPr>
            <a:spLocks noGrp="1" noChangeArrowheads="1"/>
          </p:cNvSpPr>
          <p:nvPr>
            <p:ph type="title"/>
          </p:nvPr>
        </p:nvSpPr>
        <p:spPr/>
        <p:txBody>
          <a:bodyPr/>
          <a:lstStyle/>
          <a:p>
            <a:pPr eaLnBrk="1" hangingPunct="1"/>
            <a:r>
              <a:rPr lang="en-US" altLang="en-US" sz="4000" b="1">
                <a:solidFill>
                  <a:srgbClr val="FF0000"/>
                </a:solidFill>
              </a:rPr>
              <a:t>Expected Value, Variance for continuous r.v</a:t>
            </a:r>
          </a:p>
        </p:txBody>
      </p:sp>
      <p:sp>
        <p:nvSpPr>
          <p:cNvPr id="117766" name="Rectangle 3">
            <a:extLst>
              <a:ext uri="{FF2B5EF4-FFF2-40B4-BE49-F238E27FC236}">
                <a16:creationId xmlns:a16="http://schemas.microsoft.com/office/drawing/2014/main" id="{AB0975EA-5861-4294-8589-35A3B6FC7ECC}"/>
              </a:ext>
            </a:extLst>
          </p:cNvPr>
          <p:cNvSpPr>
            <a:spLocks noGrp="1" noChangeArrowheads="1"/>
          </p:cNvSpPr>
          <p:nvPr>
            <p:ph type="body" sz="half" idx="1"/>
          </p:nvPr>
        </p:nvSpPr>
        <p:spPr>
          <a:xfrm>
            <a:off x="533400" y="1295400"/>
            <a:ext cx="10972800" cy="4525963"/>
          </a:xfrm>
        </p:spPr>
        <p:txBody>
          <a:bodyPr/>
          <a:lstStyle/>
          <a:p>
            <a:pPr algn="just" eaLnBrk="1" hangingPunct="1">
              <a:buClr>
                <a:schemeClr val="tx1"/>
              </a:buClr>
              <a:buFont typeface="Wingdings" panose="05000000000000000000" pitchFamily="2" charset="2"/>
              <a:buChar char="§"/>
            </a:pPr>
            <a:r>
              <a:rPr lang="en-US" altLang="en-US" sz="3000">
                <a:sym typeface="Symbol" panose="05050102010706020507" pitchFamily="18" charset="2"/>
              </a:rPr>
              <a:t>X  [1, 3] and f(x) = ½</a:t>
            </a:r>
          </a:p>
          <a:p>
            <a:pPr algn="just" eaLnBrk="1" hangingPunct="1">
              <a:buClr>
                <a:schemeClr val="tx1"/>
              </a:buClr>
              <a:buFont typeface="Wingdings" panose="05000000000000000000" pitchFamily="2" charset="2"/>
              <a:buChar char="§"/>
            </a:pPr>
            <a:r>
              <a:rPr lang="en-US" altLang="en-US" sz="3000">
                <a:sym typeface="Symbol" panose="05050102010706020507" pitchFamily="18" charset="2"/>
              </a:rPr>
              <a:t>V(X) = </a:t>
            </a:r>
            <a:r>
              <a:rPr lang="en-US" altLang="en-US" sz="3000" baseline="30000">
                <a:sym typeface="Symbol" panose="05050102010706020507" pitchFamily="18" charset="2"/>
              </a:rPr>
              <a:t>2</a:t>
            </a:r>
            <a:r>
              <a:rPr lang="en-US" altLang="en-US" sz="3000">
                <a:sym typeface="Symbol" panose="05050102010706020507" pitchFamily="18" charset="2"/>
              </a:rPr>
              <a:t> = </a:t>
            </a:r>
            <a:r>
              <a:rPr lang="en-US" altLang="en-US" sz="3000" baseline="-25000">
                <a:sym typeface="Symbol" panose="05050102010706020507" pitchFamily="18" charset="2"/>
              </a:rPr>
              <a:t>x</a:t>
            </a:r>
            <a:r>
              <a:rPr lang="en-US" altLang="en-US" sz="3000">
                <a:sym typeface="Symbol" panose="05050102010706020507" pitchFamily="18" charset="2"/>
              </a:rPr>
              <a:t>{x  E(X)}</a:t>
            </a:r>
            <a:r>
              <a:rPr lang="en-US" altLang="en-US" sz="3000" baseline="30000">
                <a:sym typeface="Symbol" panose="05050102010706020507" pitchFamily="18" charset="2"/>
              </a:rPr>
              <a:t>2</a:t>
            </a:r>
            <a:r>
              <a:rPr lang="en-US" altLang="en-US" sz="3000">
                <a:sym typeface="Symbol" panose="05050102010706020507" pitchFamily="18" charset="2"/>
              </a:rPr>
              <a:t>f(x)dx = E(X</a:t>
            </a:r>
            <a:r>
              <a:rPr lang="en-US" altLang="en-US" sz="3000" baseline="30000">
                <a:sym typeface="Symbol" panose="05050102010706020507" pitchFamily="18" charset="2"/>
              </a:rPr>
              <a:t>2</a:t>
            </a:r>
            <a:r>
              <a:rPr lang="en-US" altLang="en-US" sz="3000">
                <a:sym typeface="Symbol" panose="05050102010706020507" pitchFamily="18" charset="2"/>
              </a:rPr>
              <a:t>)  {E(X)}</a:t>
            </a:r>
            <a:r>
              <a:rPr lang="en-US" altLang="en-US" sz="3000" baseline="30000">
                <a:sym typeface="Symbol" panose="05050102010706020507" pitchFamily="18" charset="2"/>
              </a:rPr>
              <a:t>2</a:t>
            </a:r>
            <a:endParaRPr lang="en-US" altLang="en-US" sz="3000">
              <a:sym typeface="Symbol" panose="05050102010706020507" pitchFamily="18" charset="2"/>
            </a:endParaRPr>
          </a:p>
          <a:p>
            <a:pPr algn="just" eaLnBrk="1" hangingPunct="1">
              <a:buClr>
                <a:schemeClr val="tx1"/>
              </a:buClr>
              <a:buFont typeface="Wingdings" panose="05000000000000000000" pitchFamily="2" charset="2"/>
              <a:buChar char="§"/>
            </a:pPr>
            <a:r>
              <a:rPr lang="en-US" altLang="en-US" sz="3000">
                <a:sym typeface="Symbol" panose="05050102010706020507" pitchFamily="18" charset="2"/>
              </a:rPr>
              <a:t>V(X) = </a:t>
            </a:r>
            <a:r>
              <a:rPr lang="en-US" altLang="en-US" sz="3000" baseline="-25000">
                <a:sym typeface="Symbol" panose="05050102010706020507" pitchFamily="18" charset="2"/>
              </a:rPr>
              <a:t>x</a:t>
            </a:r>
            <a:r>
              <a:rPr lang="en-US" altLang="en-US" sz="3000">
                <a:sym typeface="Symbol" panose="05050102010706020507" pitchFamily="18" charset="2"/>
              </a:rPr>
              <a:t>{x  E(X)}</a:t>
            </a:r>
            <a:r>
              <a:rPr lang="en-US" altLang="en-US" sz="3000" baseline="30000">
                <a:sym typeface="Symbol" panose="05050102010706020507" pitchFamily="18" charset="2"/>
              </a:rPr>
              <a:t>2</a:t>
            </a:r>
            <a:r>
              <a:rPr lang="en-US" altLang="en-US" sz="3000">
                <a:sym typeface="Symbol" panose="05050102010706020507" pitchFamily="18" charset="2"/>
              </a:rPr>
              <a:t>f(x)dx </a:t>
            </a:r>
          </a:p>
          <a:p>
            <a:pPr algn="just" eaLnBrk="1" hangingPunct="1">
              <a:buClr>
                <a:schemeClr val="tx1"/>
              </a:buClr>
              <a:buFont typeface="Wingdings" panose="05000000000000000000" pitchFamily="2" charset="2"/>
              <a:buChar char="§"/>
            </a:pPr>
            <a:r>
              <a:rPr lang="en-US" altLang="en-US" sz="3000">
                <a:sym typeface="Symbol" panose="05050102010706020507" pitchFamily="18" charset="2"/>
              </a:rPr>
              <a:t>V(X) = </a:t>
            </a:r>
            <a:r>
              <a:rPr lang="en-US" altLang="en-US" sz="3000" baseline="-25000">
                <a:sym typeface="Symbol" panose="05050102010706020507" pitchFamily="18" charset="2"/>
              </a:rPr>
              <a:t>x</a:t>
            </a:r>
            <a:r>
              <a:rPr lang="en-US" altLang="en-US" sz="3000">
                <a:sym typeface="Symbol" panose="05050102010706020507" pitchFamily="18" charset="2"/>
              </a:rPr>
              <a:t>(x  2)</a:t>
            </a:r>
            <a:r>
              <a:rPr lang="en-US" altLang="en-US" sz="3000" baseline="30000">
                <a:sym typeface="Symbol" panose="05050102010706020507" pitchFamily="18" charset="2"/>
              </a:rPr>
              <a:t>2</a:t>
            </a:r>
            <a:r>
              <a:rPr lang="en-US" altLang="en-US" sz="3000">
                <a:sym typeface="Symbol" panose="05050102010706020507" pitchFamily="18" charset="2"/>
              </a:rPr>
              <a:t>f(x)dx</a:t>
            </a:r>
          </a:p>
          <a:p>
            <a:pPr algn="just" eaLnBrk="1" hangingPunct="1">
              <a:buClr>
                <a:schemeClr val="tx1"/>
              </a:buClr>
              <a:buFont typeface="Wingdings" panose="05000000000000000000" pitchFamily="2" charset="2"/>
              <a:buChar char="§"/>
            </a:pPr>
            <a:r>
              <a:rPr lang="en-US" altLang="en-US" sz="3000">
                <a:sym typeface="Symbol" panose="05050102010706020507" pitchFamily="18" charset="2"/>
              </a:rPr>
              <a:t>V(X) = </a:t>
            </a:r>
            <a:r>
              <a:rPr lang="en-US" altLang="en-US" sz="3000" baseline="-25000">
                <a:sym typeface="Symbol" panose="05050102010706020507" pitchFamily="18" charset="2"/>
              </a:rPr>
              <a:t>x</a:t>
            </a:r>
            <a:r>
              <a:rPr lang="en-US" altLang="en-US" sz="3000">
                <a:sym typeface="Symbol" panose="05050102010706020507" pitchFamily="18" charset="2"/>
              </a:rPr>
              <a:t>(x</a:t>
            </a:r>
            <a:r>
              <a:rPr lang="en-US" altLang="en-US" sz="3000" baseline="30000">
                <a:sym typeface="Symbol" panose="05050102010706020507" pitchFamily="18" charset="2"/>
              </a:rPr>
              <a:t>2</a:t>
            </a:r>
            <a:r>
              <a:rPr lang="en-US" altLang="en-US" sz="3000">
                <a:sym typeface="Symbol" panose="05050102010706020507" pitchFamily="18" charset="2"/>
              </a:rPr>
              <a:t>  4x + 4)f(x)dx = (1/2)(x</a:t>
            </a:r>
            <a:r>
              <a:rPr lang="en-US" altLang="en-US" sz="3000" baseline="30000">
                <a:sym typeface="Symbol" panose="05050102010706020507" pitchFamily="18" charset="2"/>
              </a:rPr>
              <a:t>3</a:t>
            </a:r>
            <a:r>
              <a:rPr lang="en-US" altLang="en-US" sz="3000">
                <a:sym typeface="Symbol" panose="05050102010706020507" pitchFamily="18" charset="2"/>
              </a:rPr>
              <a:t>/3  4x</a:t>
            </a:r>
            <a:r>
              <a:rPr lang="en-US" altLang="en-US" sz="3000" baseline="30000">
                <a:sym typeface="Symbol" panose="05050102010706020507" pitchFamily="18" charset="2"/>
              </a:rPr>
              <a:t>2</a:t>
            </a:r>
            <a:r>
              <a:rPr lang="en-US" altLang="en-US" sz="3000">
                <a:sym typeface="Symbol" panose="05050102010706020507" pitchFamily="18" charset="2"/>
              </a:rPr>
              <a:t>/2 + 4x)|</a:t>
            </a:r>
            <a:r>
              <a:rPr lang="en-US" altLang="en-US" sz="3000" baseline="-25000">
                <a:sym typeface="Symbol" panose="05050102010706020507" pitchFamily="18" charset="2"/>
              </a:rPr>
              <a:t>x=1,3</a:t>
            </a:r>
            <a:r>
              <a:rPr lang="en-US" altLang="en-US" sz="3000">
                <a:sym typeface="Symbol" panose="05050102010706020507" pitchFamily="18" charset="2"/>
              </a:rPr>
              <a:t> </a:t>
            </a:r>
          </a:p>
          <a:p>
            <a:pPr algn="just" eaLnBrk="1" hangingPunct="1">
              <a:buClr>
                <a:schemeClr val="tx1"/>
              </a:buClr>
              <a:buFont typeface="Wingdings" panose="05000000000000000000" pitchFamily="2" charset="2"/>
              <a:buChar char="§"/>
            </a:pPr>
            <a:r>
              <a:rPr lang="en-US" altLang="en-US" sz="3000">
                <a:sym typeface="Symbol" panose="05050102010706020507" pitchFamily="18" charset="2"/>
              </a:rPr>
              <a:t>V(X) = (1/2)(27/3  36/2 + 12)  (1/2)(1/3  2 + 4)</a:t>
            </a:r>
          </a:p>
          <a:p>
            <a:pPr algn="just" eaLnBrk="1" hangingPunct="1">
              <a:buClr>
                <a:schemeClr val="tx1"/>
              </a:buClr>
              <a:buFont typeface="Wingdings" panose="05000000000000000000" pitchFamily="2" charset="2"/>
              <a:buChar char="§"/>
            </a:pPr>
            <a:r>
              <a:rPr lang="en-US" altLang="en-US" sz="3000">
                <a:sym typeface="Symbol" panose="05050102010706020507" pitchFamily="18" charset="2"/>
              </a:rPr>
              <a:t>V(X) =  (1/2)(9  18 + 12)  (1/2)(1/3  2 + 4) = 3/2  7/6 = 1/3 </a:t>
            </a:r>
          </a:p>
        </p:txBody>
      </p:sp>
      <p:sp>
        <p:nvSpPr>
          <p:cNvPr id="117767" name="Rectangle 5">
            <a:extLst>
              <a:ext uri="{FF2B5EF4-FFF2-40B4-BE49-F238E27FC236}">
                <a16:creationId xmlns:a16="http://schemas.microsoft.com/office/drawing/2014/main" id="{8502BFBB-EECF-427C-9BA5-DE209BD049CB}"/>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ate Placeholder 3">
            <a:extLst>
              <a:ext uri="{FF2B5EF4-FFF2-40B4-BE49-F238E27FC236}">
                <a16:creationId xmlns:a16="http://schemas.microsoft.com/office/drawing/2014/main" id="{D3D05871-57FA-424B-97F5-A68E840DE7AA}"/>
              </a:ext>
            </a:extLst>
          </p:cNvPr>
          <p:cNvSpPr>
            <a:spLocks noGrp="1"/>
          </p:cNvSpPr>
          <p:nvPr>
            <p:ph type="dt" sz="quarter" idx="10"/>
          </p:nvPr>
        </p:nvSpPr>
        <p:spPr/>
        <p:txBody>
          <a:bodyPr/>
          <a:lstStyle/>
          <a:p>
            <a:pPr>
              <a:defRPr/>
            </a:pPr>
            <a:r>
              <a:rPr lang="en-US"/>
              <a:t>IME602:DATA ANALYSIS</a:t>
            </a:r>
          </a:p>
        </p:txBody>
      </p:sp>
      <p:sp>
        <p:nvSpPr>
          <p:cNvPr id="10" name="Footer Placeholder 4">
            <a:extLst>
              <a:ext uri="{FF2B5EF4-FFF2-40B4-BE49-F238E27FC236}">
                <a16:creationId xmlns:a16="http://schemas.microsoft.com/office/drawing/2014/main" id="{3181E27B-24C9-44E2-BE37-61DAA56FB806}"/>
              </a:ext>
            </a:extLst>
          </p:cNvPr>
          <p:cNvSpPr>
            <a:spLocks noGrp="1"/>
          </p:cNvSpPr>
          <p:nvPr>
            <p:ph type="ftr" sz="quarter" idx="11"/>
          </p:nvPr>
        </p:nvSpPr>
        <p:spPr/>
        <p:txBody>
          <a:bodyPr/>
          <a:lstStyle/>
          <a:p>
            <a:pPr>
              <a:defRPr/>
            </a:pPr>
            <a:r>
              <a:rPr lang="en-US"/>
              <a:t>RNSengupta,IME Dept.,IIT Kanpur,INDIA</a:t>
            </a:r>
          </a:p>
        </p:txBody>
      </p:sp>
      <p:sp>
        <p:nvSpPr>
          <p:cNvPr id="118788" name="Slide Number Placeholder 5">
            <a:extLst>
              <a:ext uri="{FF2B5EF4-FFF2-40B4-BE49-F238E27FC236}">
                <a16:creationId xmlns:a16="http://schemas.microsoft.com/office/drawing/2014/main" id="{5759794A-E5B0-41AE-AD97-80CD17B72BC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71DD126-E929-4F63-9750-2A4221947DD2}" type="slidenum">
              <a:rPr lang="en-US" altLang="en-US" sz="1400" smtClean="0"/>
              <a:pPr>
                <a:spcBef>
                  <a:spcPct val="0"/>
                </a:spcBef>
                <a:buFontTx/>
                <a:buNone/>
              </a:pPr>
              <a:t>109</a:t>
            </a:fld>
            <a:endParaRPr lang="en-US" altLang="en-US" sz="1400"/>
          </a:p>
        </p:txBody>
      </p:sp>
      <p:sp>
        <p:nvSpPr>
          <p:cNvPr id="118789" name="Rectangle 2">
            <a:extLst>
              <a:ext uri="{FF2B5EF4-FFF2-40B4-BE49-F238E27FC236}">
                <a16:creationId xmlns:a16="http://schemas.microsoft.com/office/drawing/2014/main" id="{BCF7B35A-D189-4857-8691-DA99BFA01989}"/>
              </a:ext>
            </a:extLst>
          </p:cNvPr>
          <p:cNvSpPr>
            <a:spLocks noGrp="1" noChangeArrowheads="1"/>
          </p:cNvSpPr>
          <p:nvPr>
            <p:ph type="title"/>
          </p:nvPr>
        </p:nvSpPr>
        <p:spPr/>
        <p:txBody>
          <a:bodyPr/>
          <a:lstStyle/>
          <a:p>
            <a:pPr eaLnBrk="1" hangingPunct="1"/>
            <a:r>
              <a:rPr lang="en-US" altLang="en-US" sz="5500" b="1">
                <a:solidFill>
                  <a:srgbClr val="FF0000"/>
                </a:solidFill>
              </a:rPr>
              <a:t>Descriptive statistics</a:t>
            </a:r>
          </a:p>
        </p:txBody>
      </p:sp>
      <p:sp>
        <p:nvSpPr>
          <p:cNvPr id="118790" name="Rectangle 3">
            <a:extLst>
              <a:ext uri="{FF2B5EF4-FFF2-40B4-BE49-F238E27FC236}">
                <a16:creationId xmlns:a16="http://schemas.microsoft.com/office/drawing/2014/main" id="{774B4C33-CD2D-444B-A695-4EAB6DE59EBD}"/>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a:t>Suppose the data are available in the form of a frequency distribution.</a:t>
            </a:r>
          </a:p>
          <a:p>
            <a:pPr algn="just" eaLnBrk="1" hangingPunct="1">
              <a:buFont typeface="Wingdings" panose="05000000000000000000" pitchFamily="2" charset="2"/>
              <a:buChar char="§"/>
            </a:pPr>
            <a:r>
              <a:rPr lang="en-US" altLang="en-US"/>
              <a:t>Assume there are </a:t>
            </a:r>
            <a:r>
              <a:rPr lang="en-US" altLang="en-US" i="1"/>
              <a:t>K</a:t>
            </a:r>
            <a:r>
              <a:rPr lang="en-US" altLang="en-US"/>
              <a:t> (𝑗 = 1,…, K) classes</a:t>
            </a:r>
          </a:p>
          <a:p>
            <a:pPr algn="just" eaLnBrk="1" hangingPunct="1">
              <a:buFont typeface="Wingdings" panose="05000000000000000000" pitchFamily="2" charset="2"/>
              <a:buChar char="§"/>
            </a:pPr>
            <a:r>
              <a:rPr lang="en-US" altLang="en-US"/>
              <a:t>Observations in 𝑗</a:t>
            </a:r>
            <a:r>
              <a:rPr lang="en-US" altLang="en-US" baseline="30000"/>
              <a:t>th</a:t>
            </a:r>
            <a:r>
              <a:rPr lang="en-US" altLang="en-US"/>
              <a:t> class are X</a:t>
            </a:r>
            <a:r>
              <a:rPr lang="en-US" altLang="en-US" baseline="-25000"/>
              <a:t>𝑗,1</a:t>
            </a:r>
            <a:r>
              <a:rPr lang="en-US" altLang="en-US"/>
              <a:t>, …., X</a:t>
            </a:r>
            <a:r>
              <a:rPr lang="en-US" altLang="en-US" baseline="-25000"/>
              <a:t>𝑗,f𝑗</a:t>
            </a:r>
            <a:r>
              <a:rPr lang="en-US" altLang="en-US"/>
              <a:t> with corresponding frequencies n</a:t>
            </a:r>
            <a:r>
              <a:rPr lang="en-US" altLang="en-US" baseline="-25000"/>
              <a:t>𝑗,1</a:t>
            </a:r>
            <a:r>
              <a:rPr lang="en-US" altLang="en-US"/>
              <a:t>, …, n</a:t>
            </a:r>
            <a:r>
              <a:rPr lang="en-US" altLang="en-US" baseline="-25000"/>
              <a:t>𝑗,f𝑗</a:t>
            </a:r>
            <a:r>
              <a:rPr lang="en-US" altLang="en-US"/>
              <a:t> such that n</a:t>
            </a:r>
            <a:r>
              <a:rPr lang="en-US" altLang="en-US" baseline="-25000"/>
              <a:t>𝑗,1</a:t>
            </a:r>
            <a:r>
              <a:rPr lang="en-US" altLang="en-US"/>
              <a:t>+ …+ n</a:t>
            </a:r>
            <a:r>
              <a:rPr lang="en-US" altLang="en-US" baseline="-25000"/>
              <a:t>𝑗,f𝑗</a:t>
            </a:r>
            <a:r>
              <a:rPr lang="en-US" altLang="en-US"/>
              <a:t>  = n</a:t>
            </a:r>
            <a:r>
              <a:rPr lang="en-US" altLang="en-US" baseline="-25000"/>
              <a:t>𝑗</a:t>
            </a:r>
            <a:r>
              <a:rPr lang="en-US" altLang="en-US"/>
              <a:t>.</a:t>
            </a:r>
          </a:p>
          <a:p>
            <a:pPr algn="just" eaLnBrk="1" hangingPunct="1">
              <a:buFont typeface="Wingdings" panose="05000000000000000000" pitchFamily="2" charset="2"/>
              <a:buChar char="§"/>
            </a:pPr>
            <a:r>
              <a:rPr lang="en-US" altLang="en-US"/>
              <a:t>n</a:t>
            </a:r>
            <a:r>
              <a:rPr lang="en-US" altLang="en-US" baseline="-25000"/>
              <a:t>1</a:t>
            </a:r>
            <a:r>
              <a:rPr lang="en-US" altLang="en-US"/>
              <a:t> + …. + n</a:t>
            </a:r>
            <a:r>
              <a:rPr lang="en-US" altLang="en-US" baseline="-25000"/>
              <a:t>K</a:t>
            </a:r>
            <a:r>
              <a:rPr lang="en-US" altLang="en-US"/>
              <a:t> = n.</a:t>
            </a:r>
          </a:p>
          <a:p>
            <a:pPr algn="just" eaLnBrk="1" hangingPunct="1">
              <a:buFont typeface="Wingdings" panose="05000000000000000000" pitchFamily="2" charset="2"/>
              <a:buChar char="§"/>
            </a:pPr>
            <a:r>
              <a:rPr lang="en-US" altLang="en-US"/>
              <a:t>n</a:t>
            </a:r>
            <a:r>
              <a:rPr lang="en-US" altLang="en-US" baseline="-25000"/>
              <a:t>𝑗,1</a:t>
            </a:r>
            <a:r>
              <a:rPr lang="en-US" altLang="en-US"/>
              <a:t> +  .… + n</a:t>
            </a:r>
            <a:r>
              <a:rPr lang="en-US" altLang="en-US" baseline="-25000"/>
              <a:t>𝑗,f𝑗</a:t>
            </a:r>
            <a:r>
              <a:rPr lang="en-US" altLang="en-US"/>
              <a:t> = n</a:t>
            </a:r>
            <a:r>
              <a:rPr lang="en-US" altLang="en-US" baseline="-25000"/>
              <a:t>𝑗</a:t>
            </a:r>
            <a:r>
              <a:rPr lang="en-US" altLang="en-US"/>
              <a:t>, for 𝑗 = 1,…, K.</a:t>
            </a:r>
          </a:p>
        </p:txBody>
      </p:sp>
      <p:sp>
        <p:nvSpPr>
          <p:cNvPr id="118791" name="Rectangle 5">
            <a:extLst>
              <a:ext uri="{FF2B5EF4-FFF2-40B4-BE49-F238E27FC236}">
                <a16:creationId xmlns:a16="http://schemas.microsoft.com/office/drawing/2014/main" id="{6C05E4FE-D4DF-486E-A147-46CB8506AF75}"/>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
        <p:nvSpPr>
          <p:cNvPr id="118792" name="Rectangle 7">
            <a:extLst>
              <a:ext uri="{FF2B5EF4-FFF2-40B4-BE49-F238E27FC236}">
                <a16:creationId xmlns:a16="http://schemas.microsoft.com/office/drawing/2014/main" id="{C536F245-EA58-4E9C-9543-328A235995F8}"/>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
        <p:nvSpPr>
          <p:cNvPr id="118793" name="Rectangle 9">
            <a:extLst>
              <a:ext uri="{FF2B5EF4-FFF2-40B4-BE49-F238E27FC236}">
                <a16:creationId xmlns:a16="http://schemas.microsoft.com/office/drawing/2014/main" id="{2316B7C6-942F-4228-9737-B96CB8DD1294}"/>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8BE4C0B-6D70-4C22-A451-CB2774A90397}"/>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FCC5ABD4-DEFD-4F00-9689-FA4F6BACA883}"/>
              </a:ext>
            </a:extLst>
          </p:cNvPr>
          <p:cNvSpPr>
            <a:spLocks noGrp="1"/>
          </p:cNvSpPr>
          <p:nvPr>
            <p:ph type="ftr" sz="quarter" idx="11"/>
          </p:nvPr>
        </p:nvSpPr>
        <p:spPr/>
        <p:txBody>
          <a:bodyPr/>
          <a:lstStyle/>
          <a:p>
            <a:pPr>
              <a:defRPr/>
            </a:pPr>
            <a:r>
              <a:rPr lang="en-US"/>
              <a:t>RNSengupta,IME Dept.,IIT Kanpur,INDIA</a:t>
            </a:r>
          </a:p>
        </p:txBody>
      </p:sp>
      <p:sp>
        <p:nvSpPr>
          <p:cNvPr id="15364" name="Slide Number Placeholder 5">
            <a:extLst>
              <a:ext uri="{FF2B5EF4-FFF2-40B4-BE49-F238E27FC236}">
                <a16:creationId xmlns:a16="http://schemas.microsoft.com/office/drawing/2014/main" id="{7D6DEBEE-37A5-43AD-9C5B-DB280D7EAFE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5FB6F6F-5568-461F-BAF4-534D9689B426}" type="slidenum">
              <a:rPr lang="en-US" altLang="en-US" sz="1400" smtClean="0"/>
              <a:pPr>
                <a:spcBef>
                  <a:spcPct val="0"/>
                </a:spcBef>
                <a:buFontTx/>
                <a:buNone/>
              </a:pPr>
              <a:t>11</a:t>
            </a:fld>
            <a:endParaRPr lang="en-US" altLang="en-US" sz="1400"/>
          </a:p>
        </p:txBody>
      </p:sp>
      <p:sp>
        <p:nvSpPr>
          <p:cNvPr id="15365" name="Rectangle 2">
            <a:extLst>
              <a:ext uri="{FF2B5EF4-FFF2-40B4-BE49-F238E27FC236}">
                <a16:creationId xmlns:a16="http://schemas.microsoft.com/office/drawing/2014/main" id="{7582BD2A-4611-4A22-B804-4BBDDC5873EA}"/>
              </a:ext>
            </a:extLst>
          </p:cNvPr>
          <p:cNvSpPr>
            <a:spLocks noGrp="1" noChangeArrowheads="1"/>
          </p:cNvSpPr>
          <p:nvPr>
            <p:ph type="title"/>
          </p:nvPr>
        </p:nvSpPr>
        <p:spPr/>
        <p:txBody>
          <a:bodyPr/>
          <a:lstStyle/>
          <a:p>
            <a:pPr eaLnBrk="1" hangingPunct="1"/>
            <a:r>
              <a:rPr lang="en-US" altLang="en-US" b="1">
                <a:solidFill>
                  <a:srgbClr val="FF0000"/>
                </a:solidFill>
              </a:rPr>
              <a:t>Software/Language</a:t>
            </a:r>
          </a:p>
        </p:txBody>
      </p:sp>
      <p:sp>
        <p:nvSpPr>
          <p:cNvPr id="15366" name="Rectangle 3">
            <a:extLst>
              <a:ext uri="{FF2B5EF4-FFF2-40B4-BE49-F238E27FC236}">
                <a16:creationId xmlns:a16="http://schemas.microsoft.com/office/drawing/2014/main" id="{F47568A3-6481-4B87-8A70-1E7139755D0C}"/>
              </a:ext>
            </a:extLst>
          </p:cNvPr>
          <p:cNvSpPr>
            <a:spLocks noGrp="1" noChangeArrowheads="1"/>
          </p:cNvSpPr>
          <p:nvPr>
            <p:ph type="body" idx="1"/>
          </p:nvPr>
        </p:nvSpPr>
        <p:spPr/>
        <p:txBody>
          <a:bodyPr/>
          <a:lstStyle/>
          <a:p>
            <a:pPr marL="609600" indent="-609600" algn="just" eaLnBrk="1" hangingPunct="1">
              <a:buFontTx/>
              <a:buAutoNum type="arabicParenR"/>
            </a:pPr>
            <a:r>
              <a:rPr lang="en-US" altLang="en-US" sz="3000"/>
              <a:t>MATLAB &lt;</a:t>
            </a:r>
            <a:r>
              <a:rPr lang="en-US" altLang="en-US" sz="3000">
                <a:hlinkClick r:id="rId2"/>
              </a:rPr>
              <a:t>http://www.mathworks.com/</a:t>
            </a:r>
            <a:r>
              <a:rPr lang="en-US" altLang="en-US" sz="3000"/>
              <a:t>&gt; .</a:t>
            </a:r>
          </a:p>
          <a:p>
            <a:pPr marL="400050" lvl="1" indent="0" algn="just" eaLnBrk="1" hangingPunct="1">
              <a:buFontTx/>
              <a:buNone/>
            </a:pPr>
            <a:r>
              <a:rPr lang="en-US" altLang="en-US" sz="3000"/>
              <a:t>One can find sever based MATLAB at </a:t>
            </a:r>
            <a:r>
              <a:rPr lang="en-US" altLang="en-US" sz="3000">
                <a:hlinkClick r:id="rId3"/>
              </a:rPr>
              <a:t>https://www.iitk.ac.in/ccnew/</a:t>
            </a:r>
            <a:endParaRPr lang="en-US" altLang="en-US" sz="3000"/>
          </a:p>
          <a:p>
            <a:pPr marL="609600" indent="-609600" algn="just" eaLnBrk="1" hangingPunct="1">
              <a:buFontTx/>
              <a:buAutoNum type="arabicParenR"/>
            </a:pPr>
            <a:r>
              <a:rPr lang="en-US" altLang="en-US" sz="3000"/>
              <a:t>R &lt;</a:t>
            </a:r>
            <a:r>
              <a:rPr lang="en-US" altLang="en-US" sz="3000">
                <a:hlinkClick r:id="rId4"/>
              </a:rPr>
              <a:t>https://www.r-project.org/</a:t>
            </a:r>
            <a:r>
              <a:rPr lang="en-US" altLang="en-US" sz="3000"/>
              <a:t>&gt;</a:t>
            </a:r>
          </a:p>
          <a:p>
            <a:pPr marL="609600" indent="-609600" algn="just" eaLnBrk="1" hangingPunct="1">
              <a:buFontTx/>
              <a:buAutoNum type="arabicParenR"/>
            </a:pPr>
            <a:r>
              <a:rPr lang="en-US" altLang="en-US" sz="3000"/>
              <a:t>SPSS </a:t>
            </a:r>
            <a:r>
              <a:rPr lang="en-US" altLang="en-US" sz="3000">
                <a:hlinkClick r:id="rId5"/>
              </a:rPr>
              <a:t>https://www.spss.co.in/</a:t>
            </a:r>
            <a:endParaRPr lang="en-US" altLang="en-US" sz="3000"/>
          </a:p>
          <a:p>
            <a:pPr marL="609600" indent="-609600" algn="just" eaLnBrk="1" hangingPunct="1">
              <a:buFontTx/>
              <a:buAutoNum type="arabicParenR"/>
            </a:pPr>
            <a:r>
              <a:rPr lang="en-US" altLang="en-US" sz="3000"/>
              <a:t>SAS &lt;</a:t>
            </a:r>
            <a:r>
              <a:rPr lang="en-US" altLang="en-US" sz="3000">
                <a:hlinkClick r:id="rId6"/>
              </a:rPr>
              <a:t>https://www.sas.com/en_in/home.html</a:t>
            </a:r>
            <a:r>
              <a:rPr lang="en-US" altLang="en-US" sz="3000"/>
              <a:t>&gt;</a:t>
            </a:r>
          </a:p>
          <a:p>
            <a:pPr marL="609600" indent="-609600" algn="just" eaLnBrk="1" hangingPunct="1">
              <a:buFontTx/>
              <a:buAutoNum type="arabicParenR"/>
            </a:pPr>
            <a:r>
              <a:rPr lang="en-US" altLang="en-US" sz="3000"/>
              <a:t>STATA &lt;</a:t>
            </a:r>
            <a:r>
              <a:rPr lang="en-US" altLang="en-US" sz="3000">
                <a:hlinkClick r:id="rId7"/>
              </a:rPr>
              <a:t>https://www.stata.com/</a:t>
            </a:r>
            <a:r>
              <a:rPr lang="en-US" altLang="en-US" sz="3000"/>
              <a:t>&gt;</a:t>
            </a:r>
          </a:p>
          <a:p>
            <a:pPr marL="609600" indent="-609600" algn="just" eaLnBrk="1" hangingPunct="1">
              <a:buFontTx/>
              <a:buAutoNum type="arabicParenR"/>
            </a:pPr>
            <a:r>
              <a:rPr lang="en-US" altLang="en-US" sz="3000"/>
              <a:t>MINITAB &lt;</a:t>
            </a:r>
            <a:r>
              <a:rPr lang="en-US" altLang="en-US" sz="3000">
                <a:hlinkClick r:id="rId8"/>
              </a:rPr>
              <a:t>https://www.minitab.com</a:t>
            </a:r>
            <a:r>
              <a:rPr lang="en-US" altLang="en-US" sz="3000"/>
              <a:t>&gt;</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ate Placeholder 3">
            <a:extLst>
              <a:ext uri="{FF2B5EF4-FFF2-40B4-BE49-F238E27FC236}">
                <a16:creationId xmlns:a16="http://schemas.microsoft.com/office/drawing/2014/main" id="{D3D05871-57FA-424B-97F5-A68E840DE7AA}"/>
              </a:ext>
            </a:extLst>
          </p:cNvPr>
          <p:cNvSpPr>
            <a:spLocks noGrp="1"/>
          </p:cNvSpPr>
          <p:nvPr>
            <p:ph type="dt" sz="quarter" idx="10"/>
          </p:nvPr>
        </p:nvSpPr>
        <p:spPr/>
        <p:txBody>
          <a:bodyPr/>
          <a:lstStyle/>
          <a:p>
            <a:pPr>
              <a:defRPr/>
            </a:pPr>
            <a:r>
              <a:rPr lang="en-US"/>
              <a:t>IME602:DATA ANALYSIS</a:t>
            </a:r>
          </a:p>
        </p:txBody>
      </p:sp>
      <p:sp>
        <p:nvSpPr>
          <p:cNvPr id="10" name="Footer Placeholder 4">
            <a:extLst>
              <a:ext uri="{FF2B5EF4-FFF2-40B4-BE49-F238E27FC236}">
                <a16:creationId xmlns:a16="http://schemas.microsoft.com/office/drawing/2014/main" id="{3181E27B-24C9-44E2-BE37-61DAA56FB806}"/>
              </a:ext>
            </a:extLst>
          </p:cNvPr>
          <p:cNvSpPr>
            <a:spLocks noGrp="1"/>
          </p:cNvSpPr>
          <p:nvPr>
            <p:ph type="ftr" sz="quarter" idx="11"/>
          </p:nvPr>
        </p:nvSpPr>
        <p:spPr/>
        <p:txBody>
          <a:bodyPr/>
          <a:lstStyle/>
          <a:p>
            <a:pPr>
              <a:defRPr/>
            </a:pPr>
            <a:r>
              <a:rPr lang="en-US"/>
              <a:t>RNSengupta,IME Dept.,IIT Kanpur,INDIA</a:t>
            </a:r>
          </a:p>
        </p:txBody>
      </p:sp>
      <p:sp>
        <p:nvSpPr>
          <p:cNvPr id="119812" name="Slide Number Placeholder 5">
            <a:extLst>
              <a:ext uri="{FF2B5EF4-FFF2-40B4-BE49-F238E27FC236}">
                <a16:creationId xmlns:a16="http://schemas.microsoft.com/office/drawing/2014/main" id="{BD1F832B-0407-4591-84DD-8C2088757AE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5C337BB-BC68-45C3-B31F-0B600AE647B3}" type="slidenum">
              <a:rPr lang="en-US" altLang="en-US" sz="1400" smtClean="0"/>
              <a:pPr>
                <a:spcBef>
                  <a:spcPct val="0"/>
                </a:spcBef>
                <a:buFontTx/>
                <a:buNone/>
              </a:pPr>
              <a:t>110</a:t>
            </a:fld>
            <a:endParaRPr lang="en-US" altLang="en-US" sz="1400"/>
          </a:p>
        </p:txBody>
      </p:sp>
      <p:sp>
        <p:nvSpPr>
          <p:cNvPr id="119813" name="Rectangle 2">
            <a:extLst>
              <a:ext uri="{FF2B5EF4-FFF2-40B4-BE49-F238E27FC236}">
                <a16:creationId xmlns:a16="http://schemas.microsoft.com/office/drawing/2014/main" id="{CAE205D3-55E2-4AD9-B0CB-DA076F919DA3}"/>
              </a:ext>
            </a:extLst>
          </p:cNvPr>
          <p:cNvSpPr>
            <a:spLocks noGrp="1" noChangeArrowheads="1"/>
          </p:cNvSpPr>
          <p:nvPr>
            <p:ph type="title"/>
          </p:nvPr>
        </p:nvSpPr>
        <p:spPr/>
        <p:txBody>
          <a:bodyPr/>
          <a:lstStyle/>
          <a:p>
            <a:pPr eaLnBrk="1" hangingPunct="1"/>
            <a:r>
              <a:rPr lang="en-US" altLang="en-US" sz="5500" b="1">
                <a:solidFill>
                  <a:srgbClr val="FF0000"/>
                </a:solidFill>
              </a:rPr>
              <a:t>Descriptive statistics</a:t>
            </a:r>
            <a:r>
              <a:rPr lang="en-US" altLang="en-US" sz="6000" b="1">
                <a:solidFill>
                  <a:srgbClr val="FF0000"/>
                </a:solidFill>
              </a:rPr>
              <a:t> </a:t>
            </a:r>
            <a:r>
              <a:rPr lang="en-US" altLang="en-US" sz="6000" b="1">
                <a:solidFill>
                  <a:schemeClr val="tx1"/>
                </a:solidFill>
              </a:rPr>
              <a:t>(</a:t>
            </a:r>
            <a:r>
              <a:rPr lang="en-US" altLang="en-US" sz="6000" b="1">
                <a:solidFill>
                  <a:srgbClr val="0000FF"/>
                </a:solidFill>
              </a:rPr>
              <a:t>contd…</a:t>
            </a:r>
            <a:r>
              <a:rPr lang="en-US" altLang="en-US" sz="6000" b="1">
                <a:solidFill>
                  <a:schemeClr val="tx1"/>
                </a:solidFill>
              </a:rPr>
              <a:t>)</a:t>
            </a:r>
            <a:endParaRPr lang="en-US" altLang="en-US" sz="5500" b="1">
              <a:solidFill>
                <a:srgbClr val="FF0000"/>
              </a:solidFill>
            </a:endParaRPr>
          </a:p>
        </p:txBody>
      </p:sp>
      <p:sp>
        <p:nvSpPr>
          <p:cNvPr id="119814" name="Rectangle 3">
            <a:extLst>
              <a:ext uri="{FF2B5EF4-FFF2-40B4-BE49-F238E27FC236}">
                <a16:creationId xmlns:a16="http://schemas.microsoft.com/office/drawing/2014/main" id="{FC5A45DA-0588-4775-8E3F-B108344ECA95}"/>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4200"/>
              <a:t>Corresponding AMs are AM</a:t>
            </a:r>
            <a:r>
              <a:rPr lang="en-US" altLang="en-US" sz="4200" baseline="-25000"/>
              <a:t>𝑗</a:t>
            </a:r>
            <a:r>
              <a:rPr lang="en-US" altLang="en-US" sz="4200"/>
              <a:t> = (1/n</a:t>
            </a:r>
            <a:r>
              <a:rPr lang="en-US" altLang="en-US" sz="4200" baseline="-25000"/>
              <a:t>𝑗</a:t>
            </a:r>
            <a:r>
              <a:rPr lang="en-US" altLang="en-US" sz="4200"/>
              <a:t>)(n</a:t>
            </a:r>
            <a:r>
              <a:rPr lang="en-US" altLang="en-US" sz="4200" baseline="-25000"/>
              <a:t>𝑗,1</a:t>
            </a:r>
            <a:r>
              <a:rPr lang="en-US" altLang="en-US" sz="4200"/>
              <a:t>X</a:t>
            </a:r>
            <a:r>
              <a:rPr lang="en-US" altLang="en-US" sz="4200" baseline="-25000"/>
              <a:t>𝑗,1</a:t>
            </a:r>
            <a:r>
              <a:rPr lang="en-US" altLang="en-US" sz="4200"/>
              <a:t>+ ….+ n</a:t>
            </a:r>
            <a:r>
              <a:rPr lang="en-US" altLang="en-US" sz="4200" baseline="-25000"/>
              <a:t>𝑗,f𝑗</a:t>
            </a:r>
            <a:r>
              <a:rPr lang="en-US" altLang="en-US" sz="4200"/>
              <a:t>X</a:t>
            </a:r>
            <a:r>
              <a:rPr lang="en-US" altLang="en-US" sz="4200" baseline="-25000"/>
              <a:t>𝑗,f𝑗</a:t>
            </a:r>
            <a:r>
              <a:rPr lang="en-US" altLang="en-US" sz="4200"/>
              <a:t>).</a:t>
            </a:r>
          </a:p>
          <a:p>
            <a:pPr algn="just" eaLnBrk="1" hangingPunct="1">
              <a:buFont typeface="Wingdings" panose="05000000000000000000" pitchFamily="2" charset="2"/>
              <a:buChar char="§"/>
            </a:pPr>
            <a:r>
              <a:rPr lang="en-US" altLang="en-US" sz="4200"/>
              <a:t>AM</a:t>
            </a:r>
            <a:r>
              <a:rPr lang="en-US" altLang="en-US" sz="4200" baseline="-25000"/>
              <a:t>combined</a:t>
            </a:r>
            <a:r>
              <a:rPr lang="en-US" altLang="en-US" sz="4200"/>
              <a:t> = {1/(n</a:t>
            </a:r>
            <a:r>
              <a:rPr lang="en-US" altLang="en-US" sz="4200" baseline="-25000"/>
              <a:t>1</a:t>
            </a:r>
            <a:r>
              <a:rPr lang="en-US" altLang="en-US" sz="4200"/>
              <a:t> + .. +n</a:t>
            </a:r>
            <a:r>
              <a:rPr lang="en-US" altLang="en-US" sz="4200" baseline="-25000"/>
              <a:t>K</a:t>
            </a:r>
            <a:r>
              <a:rPr lang="en-US" altLang="en-US" sz="4200"/>
              <a:t>)}{ (n</a:t>
            </a:r>
            <a:r>
              <a:rPr lang="en-US" altLang="en-US" sz="4200" baseline="-25000"/>
              <a:t>1,1</a:t>
            </a:r>
            <a:r>
              <a:rPr lang="en-US" altLang="en-US" sz="4200"/>
              <a:t>X</a:t>
            </a:r>
            <a:r>
              <a:rPr lang="en-US" altLang="en-US" sz="4200" baseline="-25000"/>
              <a:t>1,1</a:t>
            </a:r>
            <a:r>
              <a:rPr lang="en-US" altLang="en-US" sz="4200"/>
              <a:t>, …., n</a:t>
            </a:r>
            <a:r>
              <a:rPr lang="en-US" altLang="en-US" sz="4200" baseline="-25000"/>
              <a:t>1,f1</a:t>
            </a:r>
            <a:r>
              <a:rPr lang="en-US" altLang="en-US" sz="4200"/>
              <a:t>X</a:t>
            </a:r>
            <a:r>
              <a:rPr lang="en-US" altLang="en-US" sz="4200" baseline="-25000"/>
              <a:t>1,f1</a:t>
            </a:r>
            <a:r>
              <a:rPr lang="en-US" altLang="en-US" sz="4200"/>
              <a:t>) + … + (n</a:t>
            </a:r>
            <a:r>
              <a:rPr lang="en-US" altLang="en-US" sz="4200" baseline="-25000"/>
              <a:t>K,1</a:t>
            </a:r>
            <a:r>
              <a:rPr lang="en-US" altLang="en-US" sz="4200"/>
              <a:t>X</a:t>
            </a:r>
            <a:r>
              <a:rPr lang="en-US" altLang="en-US" sz="4200" baseline="-25000"/>
              <a:t>K,1</a:t>
            </a:r>
            <a:r>
              <a:rPr lang="en-US" altLang="en-US" sz="4200"/>
              <a:t>, …., n</a:t>
            </a:r>
            <a:r>
              <a:rPr lang="en-US" altLang="en-US" sz="4200" baseline="-25000"/>
              <a:t>K,fK</a:t>
            </a:r>
            <a:r>
              <a:rPr lang="en-US" altLang="en-US" sz="4200"/>
              <a:t>X</a:t>
            </a:r>
            <a:r>
              <a:rPr lang="en-US" altLang="en-US" sz="4200" baseline="-25000"/>
              <a:t>K,fK</a:t>
            </a:r>
            <a:r>
              <a:rPr lang="en-US" altLang="en-US" sz="4200"/>
              <a:t>)}.</a:t>
            </a:r>
          </a:p>
          <a:p>
            <a:pPr algn="just" eaLnBrk="1" hangingPunct="1">
              <a:buFont typeface="Wingdings" panose="05000000000000000000" pitchFamily="2" charset="2"/>
              <a:buChar char="§"/>
            </a:pPr>
            <a:r>
              <a:rPr lang="en-US" altLang="en-US" sz="4200"/>
              <a:t>AM</a:t>
            </a:r>
            <a:r>
              <a:rPr lang="en-US" altLang="en-US" sz="4200" baseline="-25000"/>
              <a:t>combined</a:t>
            </a:r>
            <a:r>
              <a:rPr lang="en-US" altLang="en-US" sz="4200"/>
              <a:t> = (1/n){(AM</a:t>
            </a:r>
            <a:r>
              <a:rPr lang="en-US" altLang="en-US" sz="4200" baseline="-25000"/>
              <a:t>1</a:t>
            </a:r>
            <a:r>
              <a:rPr lang="en-US" altLang="en-US" sz="4200"/>
              <a:t>)(n</a:t>
            </a:r>
            <a:r>
              <a:rPr lang="en-US" altLang="en-US" sz="4200" baseline="-25000"/>
              <a:t>1</a:t>
            </a:r>
            <a:r>
              <a:rPr lang="en-US" altLang="en-US" sz="4200"/>
              <a:t>) + ….. + (AM</a:t>
            </a:r>
            <a:r>
              <a:rPr lang="en-US" altLang="en-US" sz="4200" baseline="-25000"/>
              <a:t>K</a:t>
            </a:r>
            <a:r>
              <a:rPr lang="en-US" altLang="en-US" sz="4200"/>
              <a:t>) (n</a:t>
            </a:r>
            <a:r>
              <a:rPr lang="en-US" altLang="en-US" sz="4200" baseline="-25000"/>
              <a:t>K</a:t>
            </a:r>
            <a:r>
              <a:rPr lang="en-US" altLang="en-US" sz="4200"/>
              <a:t>)}</a:t>
            </a:r>
          </a:p>
        </p:txBody>
      </p:sp>
      <p:sp>
        <p:nvSpPr>
          <p:cNvPr id="119815" name="Rectangle 5">
            <a:extLst>
              <a:ext uri="{FF2B5EF4-FFF2-40B4-BE49-F238E27FC236}">
                <a16:creationId xmlns:a16="http://schemas.microsoft.com/office/drawing/2014/main" id="{DA9CAD13-66FB-4DDD-9D1B-5D1A91A1DB60}"/>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
        <p:nvSpPr>
          <p:cNvPr id="119816" name="Rectangle 7">
            <a:extLst>
              <a:ext uri="{FF2B5EF4-FFF2-40B4-BE49-F238E27FC236}">
                <a16:creationId xmlns:a16="http://schemas.microsoft.com/office/drawing/2014/main" id="{20219710-4E19-49D5-AF3B-725884BED308}"/>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
        <p:nvSpPr>
          <p:cNvPr id="119817" name="Rectangle 9">
            <a:extLst>
              <a:ext uri="{FF2B5EF4-FFF2-40B4-BE49-F238E27FC236}">
                <a16:creationId xmlns:a16="http://schemas.microsoft.com/office/drawing/2014/main" id="{3F1FCE9E-7BF9-45E6-8993-7FEFE0BF1D88}"/>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ate Placeholder 3">
            <a:extLst>
              <a:ext uri="{FF2B5EF4-FFF2-40B4-BE49-F238E27FC236}">
                <a16:creationId xmlns:a16="http://schemas.microsoft.com/office/drawing/2014/main" id="{D3D05871-57FA-424B-97F5-A68E840DE7AA}"/>
              </a:ext>
            </a:extLst>
          </p:cNvPr>
          <p:cNvSpPr>
            <a:spLocks noGrp="1"/>
          </p:cNvSpPr>
          <p:nvPr>
            <p:ph type="dt" sz="quarter" idx="10"/>
          </p:nvPr>
        </p:nvSpPr>
        <p:spPr/>
        <p:txBody>
          <a:bodyPr/>
          <a:lstStyle/>
          <a:p>
            <a:pPr>
              <a:defRPr/>
            </a:pPr>
            <a:r>
              <a:rPr lang="en-US"/>
              <a:t>IME602:DATA ANALYSIS</a:t>
            </a:r>
          </a:p>
        </p:txBody>
      </p:sp>
      <p:sp>
        <p:nvSpPr>
          <p:cNvPr id="10" name="Footer Placeholder 4">
            <a:extLst>
              <a:ext uri="{FF2B5EF4-FFF2-40B4-BE49-F238E27FC236}">
                <a16:creationId xmlns:a16="http://schemas.microsoft.com/office/drawing/2014/main" id="{3181E27B-24C9-44E2-BE37-61DAA56FB806}"/>
              </a:ext>
            </a:extLst>
          </p:cNvPr>
          <p:cNvSpPr>
            <a:spLocks noGrp="1"/>
          </p:cNvSpPr>
          <p:nvPr>
            <p:ph type="ftr" sz="quarter" idx="11"/>
          </p:nvPr>
        </p:nvSpPr>
        <p:spPr/>
        <p:txBody>
          <a:bodyPr/>
          <a:lstStyle/>
          <a:p>
            <a:pPr>
              <a:defRPr/>
            </a:pPr>
            <a:r>
              <a:rPr lang="en-US"/>
              <a:t>RNSengupta,IME Dept.,IIT Kanpur,INDIA</a:t>
            </a:r>
          </a:p>
        </p:txBody>
      </p:sp>
      <p:sp>
        <p:nvSpPr>
          <p:cNvPr id="120836" name="Slide Number Placeholder 5">
            <a:extLst>
              <a:ext uri="{FF2B5EF4-FFF2-40B4-BE49-F238E27FC236}">
                <a16:creationId xmlns:a16="http://schemas.microsoft.com/office/drawing/2014/main" id="{EDCBCBA6-7104-4ECB-AB73-8CB54717403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0BD7617-C8A5-4411-83D6-92683C0FAF5C}" type="slidenum">
              <a:rPr lang="en-US" altLang="en-US" sz="1400" smtClean="0"/>
              <a:pPr>
                <a:spcBef>
                  <a:spcPct val="0"/>
                </a:spcBef>
                <a:buFontTx/>
                <a:buNone/>
              </a:pPr>
              <a:t>111</a:t>
            </a:fld>
            <a:endParaRPr lang="en-US" altLang="en-US" sz="1400"/>
          </a:p>
        </p:txBody>
      </p:sp>
      <p:sp>
        <p:nvSpPr>
          <p:cNvPr id="120837" name="Rectangle 2">
            <a:extLst>
              <a:ext uri="{FF2B5EF4-FFF2-40B4-BE49-F238E27FC236}">
                <a16:creationId xmlns:a16="http://schemas.microsoft.com/office/drawing/2014/main" id="{4778AB36-3035-4316-8235-95A3252FDEB5}"/>
              </a:ext>
            </a:extLst>
          </p:cNvPr>
          <p:cNvSpPr>
            <a:spLocks noGrp="1" noChangeArrowheads="1"/>
          </p:cNvSpPr>
          <p:nvPr>
            <p:ph type="title"/>
          </p:nvPr>
        </p:nvSpPr>
        <p:spPr/>
        <p:txBody>
          <a:bodyPr/>
          <a:lstStyle/>
          <a:p>
            <a:pPr eaLnBrk="1" hangingPunct="1"/>
            <a:r>
              <a:rPr lang="en-US" altLang="en-US" sz="5500" b="1">
                <a:solidFill>
                  <a:srgbClr val="FF0000"/>
                </a:solidFill>
              </a:rPr>
              <a:t>Descriptive statistics</a:t>
            </a:r>
            <a:r>
              <a:rPr lang="en-US" altLang="en-US" sz="6000" b="1">
                <a:solidFill>
                  <a:srgbClr val="FF0000"/>
                </a:solidFill>
              </a:rPr>
              <a:t> </a:t>
            </a:r>
            <a:r>
              <a:rPr lang="en-US" altLang="en-US" sz="6000" b="1">
                <a:solidFill>
                  <a:schemeClr val="tx1"/>
                </a:solidFill>
              </a:rPr>
              <a:t>(</a:t>
            </a:r>
            <a:r>
              <a:rPr lang="en-US" altLang="en-US" sz="6000" b="1">
                <a:solidFill>
                  <a:srgbClr val="0000FF"/>
                </a:solidFill>
              </a:rPr>
              <a:t>contd…</a:t>
            </a:r>
            <a:r>
              <a:rPr lang="en-US" altLang="en-US" sz="6000" b="1">
                <a:solidFill>
                  <a:schemeClr val="tx1"/>
                </a:solidFill>
              </a:rPr>
              <a:t>)</a:t>
            </a:r>
            <a:endParaRPr lang="en-US" altLang="en-US" sz="5500" b="1">
              <a:solidFill>
                <a:srgbClr val="FF0000"/>
              </a:solidFill>
            </a:endParaRPr>
          </a:p>
        </p:txBody>
      </p:sp>
      <p:sp>
        <p:nvSpPr>
          <p:cNvPr id="120838" name="Rectangle 3">
            <a:extLst>
              <a:ext uri="{FF2B5EF4-FFF2-40B4-BE49-F238E27FC236}">
                <a16:creationId xmlns:a16="http://schemas.microsoft.com/office/drawing/2014/main" id="{682668DF-7541-4352-8CDE-F2341E61B414}"/>
              </a:ext>
            </a:extLst>
          </p:cNvPr>
          <p:cNvSpPr>
            <a:spLocks noGrp="1" noChangeArrowheads="1"/>
          </p:cNvSpPr>
          <p:nvPr>
            <p:ph type="body" idx="1"/>
          </p:nvPr>
        </p:nvSpPr>
        <p:spPr>
          <a:xfrm>
            <a:off x="381000" y="1695450"/>
            <a:ext cx="10972800" cy="4525963"/>
          </a:xfrm>
        </p:spPr>
        <p:txBody>
          <a:bodyPr/>
          <a:lstStyle/>
          <a:p>
            <a:pPr algn="just" eaLnBrk="1" hangingPunct="1">
              <a:buFont typeface="Wingdings" panose="05000000000000000000" pitchFamily="2" charset="2"/>
              <a:buChar char="§"/>
            </a:pPr>
            <a:r>
              <a:rPr lang="en-US" altLang="en-US" sz="3700">
                <a:sym typeface="Symbol" panose="05050102010706020507" pitchFamily="18" charset="2"/>
              </a:rPr>
              <a:t></a:t>
            </a:r>
            <a:r>
              <a:rPr lang="en-US" altLang="en-US" sz="3700" baseline="-25000">
                <a:sym typeface="Symbol" panose="05050102010706020507" pitchFamily="18" charset="2"/>
              </a:rPr>
              <a:t>j</a:t>
            </a:r>
            <a:r>
              <a:rPr lang="en-US" altLang="en-US" sz="3700">
                <a:sym typeface="Symbol" panose="05050102010706020507" pitchFamily="18" charset="2"/>
              </a:rPr>
              <a:t> = [</a:t>
            </a:r>
            <a:r>
              <a:rPr lang="en-US" altLang="en-US" sz="3700"/>
              <a:t>(1/n</a:t>
            </a:r>
            <a:r>
              <a:rPr lang="en-US" altLang="en-US" sz="3700" baseline="-25000"/>
              <a:t>𝑗</a:t>
            </a:r>
            <a:r>
              <a:rPr lang="en-US" altLang="en-US" sz="3700"/>
              <a:t>){(X</a:t>
            </a:r>
            <a:r>
              <a:rPr lang="en-US" altLang="en-US" sz="3700" baseline="-25000"/>
              <a:t>𝑗,1</a:t>
            </a:r>
            <a:r>
              <a:rPr lang="en-US" altLang="en-US" sz="3700"/>
              <a:t> – AM</a:t>
            </a:r>
            <a:r>
              <a:rPr lang="en-US" altLang="en-US" sz="3700" baseline="-25000"/>
              <a:t>𝑗</a:t>
            </a:r>
            <a:r>
              <a:rPr lang="en-US" altLang="en-US" sz="3700"/>
              <a:t>)</a:t>
            </a:r>
            <a:r>
              <a:rPr lang="en-US" altLang="en-US" sz="3700" baseline="30000"/>
              <a:t>2</a:t>
            </a:r>
            <a:r>
              <a:rPr lang="en-US" altLang="en-US" sz="3700"/>
              <a:t>n</a:t>
            </a:r>
            <a:r>
              <a:rPr lang="en-US" altLang="en-US" sz="3700" baseline="-25000"/>
              <a:t>𝑗,1</a:t>
            </a:r>
            <a:r>
              <a:rPr lang="en-US" altLang="en-US" sz="3700"/>
              <a:t> + ….. + (X</a:t>
            </a:r>
            <a:r>
              <a:rPr lang="en-US" altLang="en-US" sz="3700" baseline="-25000"/>
              <a:t>𝑗,f𝑗</a:t>
            </a:r>
            <a:r>
              <a:rPr lang="en-US" altLang="en-US" sz="3700"/>
              <a:t> – AM</a:t>
            </a:r>
            <a:r>
              <a:rPr lang="en-US" altLang="en-US" sz="3700" baseline="-25000"/>
              <a:t>𝑗</a:t>
            </a:r>
            <a:r>
              <a:rPr lang="en-US" altLang="en-US" sz="3700"/>
              <a:t>)</a:t>
            </a:r>
            <a:r>
              <a:rPr lang="en-US" altLang="en-US" sz="3700" baseline="30000"/>
              <a:t>2</a:t>
            </a:r>
            <a:r>
              <a:rPr lang="en-US" altLang="en-US" sz="3700"/>
              <a:t>n</a:t>
            </a:r>
            <a:r>
              <a:rPr lang="en-US" altLang="en-US" sz="3700" baseline="-25000"/>
              <a:t>𝑗,f𝑗</a:t>
            </a:r>
            <a:r>
              <a:rPr lang="en-US" altLang="en-US" sz="3700"/>
              <a:t>}]</a:t>
            </a:r>
            <a:r>
              <a:rPr lang="en-US" altLang="en-US" sz="3700" baseline="30000"/>
              <a:t>(1/2)</a:t>
            </a:r>
            <a:endParaRPr lang="en-US" altLang="en-US" sz="3700">
              <a:sym typeface="Symbol" panose="05050102010706020507" pitchFamily="18" charset="2"/>
            </a:endParaRPr>
          </a:p>
          <a:p>
            <a:pPr algn="just" eaLnBrk="1" hangingPunct="1">
              <a:buFont typeface="Wingdings" panose="05000000000000000000" pitchFamily="2" charset="2"/>
              <a:buChar char="§"/>
            </a:pPr>
            <a:r>
              <a:rPr lang="en-US" altLang="en-US" sz="3700">
                <a:sym typeface="Symbol" panose="05050102010706020507" pitchFamily="18" charset="2"/>
              </a:rPr>
              <a:t></a:t>
            </a:r>
            <a:r>
              <a:rPr lang="en-US" altLang="en-US" sz="3700" baseline="-25000">
                <a:sym typeface="Symbol" panose="05050102010706020507" pitchFamily="18" charset="2"/>
              </a:rPr>
              <a:t>combined</a:t>
            </a:r>
            <a:r>
              <a:rPr lang="en-US" altLang="en-US" sz="3700">
                <a:sym typeface="Symbol" panose="05050102010706020507" pitchFamily="18" charset="2"/>
              </a:rPr>
              <a:t> = [</a:t>
            </a:r>
            <a:r>
              <a:rPr lang="en-US" altLang="en-US" sz="3700"/>
              <a:t>(1/n){(AM</a:t>
            </a:r>
            <a:r>
              <a:rPr lang="en-US" altLang="en-US" sz="3700" baseline="-25000"/>
              <a:t>1</a:t>
            </a:r>
            <a:r>
              <a:rPr lang="en-US" altLang="en-US" sz="3700"/>
              <a:t> – AM</a:t>
            </a:r>
            <a:r>
              <a:rPr lang="en-US" altLang="en-US" sz="3700" baseline="-25000"/>
              <a:t>combined</a:t>
            </a:r>
            <a:r>
              <a:rPr lang="en-US" altLang="en-US" sz="3700"/>
              <a:t>)</a:t>
            </a:r>
            <a:r>
              <a:rPr lang="en-US" altLang="en-US" sz="3700" baseline="30000"/>
              <a:t>2</a:t>
            </a:r>
            <a:r>
              <a:rPr lang="en-US" altLang="en-US" sz="3700"/>
              <a:t>n</a:t>
            </a:r>
            <a:r>
              <a:rPr lang="en-US" altLang="en-US" sz="3700" baseline="-25000"/>
              <a:t>1</a:t>
            </a:r>
            <a:r>
              <a:rPr lang="en-US" altLang="en-US" sz="3700"/>
              <a:t> + ….. + (AM</a:t>
            </a:r>
            <a:r>
              <a:rPr lang="en-US" altLang="en-US" sz="3700" baseline="-25000"/>
              <a:t>K</a:t>
            </a:r>
            <a:r>
              <a:rPr lang="en-US" altLang="en-US" sz="3700"/>
              <a:t> – AM</a:t>
            </a:r>
            <a:r>
              <a:rPr lang="en-US" altLang="en-US" sz="3700" baseline="-25000"/>
              <a:t>combined</a:t>
            </a:r>
            <a:r>
              <a:rPr lang="en-US" altLang="en-US" sz="3700"/>
              <a:t>)</a:t>
            </a:r>
            <a:r>
              <a:rPr lang="en-US" altLang="en-US" sz="3700" baseline="30000"/>
              <a:t>2</a:t>
            </a:r>
            <a:r>
              <a:rPr lang="en-US" altLang="en-US" sz="3700"/>
              <a:t>n</a:t>
            </a:r>
            <a:r>
              <a:rPr lang="en-US" altLang="en-US" sz="3700" baseline="-25000"/>
              <a:t>K</a:t>
            </a:r>
            <a:r>
              <a:rPr lang="en-US" altLang="en-US" sz="3700"/>
              <a:t>}]</a:t>
            </a:r>
            <a:r>
              <a:rPr lang="en-US" altLang="en-US" sz="3700" baseline="30000"/>
              <a:t>(1/2)</a:t>
            </a:r>
          </a:p>
          <a:p>
            <a:pPr algn="just" eaLnBrk="1" hangingPunct="1">
              <a:buFont typeface="Wingdings" panose="05000000000000000000" pitchFamily="2" charset="2"/>
              <a:buChar char="§"/>
            </a:pPr>
            <a:r>
              <a:rPr lang="en-US" altLang="en-US" sz="3700">
                <a:sym typeface="Symbol" panose="05050102010706020507" pitchFamily="18" charset="2"/>
              </a:rPr>
              <a:t></a:t>
            </a:r>
            <a:r>
              <a:rPr lang="en-US" altLang="en-US" sz="3700" baseline="-25000">
                <a:sym typeface="Symbol" panose="05050102010706020507" pitchFamily="18" charset="2"/>
              </a:rPr>
              <a:t>combined</a:t>
            </a:r>
            <a:r>
              <a:rPr lang="en-US" altLang="en-US" sz="3700">
                <a:sym typeface="Symbol" panose="05050102010706020507" pitchFamily="18" charset="2"/>
              </a:rPr>
              <a:t> = [(1/n)[{n</a:t>
            </a:r>
            <a:r>
              <a:rPr lang="en-US" altLang="en-US" sz="3700" baseline="-25000">
                <a:sym typeface="Symbol" panose="05050102010706020507" pitchFamily="18" charset="2"/>
              </a:rPr>
              <a:t>1</a:t>
            </a:r>
            <a:r>
              <a:rPr lang="en-US" altLang="en-US" sz="3700">
                <a:sym typeface="Symbol" panose="05050102010706020507" pitchFamily="18" charset="2"/>
              </a:rPr>
              <a:t></a:t>
            </a:r>
            <a:r>
              <a:rPr lang="en-US" altLang="en-US" sz="3700" baseline="30000">
                <a:sym typeface="Symbol" panose="05050102010706020507" pitchFamily="18" charset="2"/>
              </a:rPr>
              <a:t>2</a:t>
            </a:r>
            <a:r>
              <a:rPr lang="en-US" altLang="en-US" sz="3700" baseline="-25000">
                <a:sym typeface="Symbol" panose="05050102010706020507" pitchFamily="18" charset="2"/>
              </a:rPr>
              <a:t>1</a:t>
            </a:r>
            <a:r>
              <a:rPr lang="en-US" altLang="en-US" sz="3700">
                <a:sym typeface="Symbol" panose="05050102010706020507" pitchFamily="18" charset="2"/>
              </a:rPr>
              <a:t> + …. + n</a:t>
            </a:r>
            <a:r>
              <a:rPr lang="en-US" altLang="en-US" sz="3700" baseline="-25000">
                <a:sym typeface="Symbol" panose="05050102010706020507" pitchFamily="18" charset="2"/>
              </a:rPr>
              <a:t>K</a:t>
            </a:r>
            <a:r>
              <a:rPr lang="en-US" altLang="en-US" sz="3700">
                <a:sym typeface="Symbol" panose="05050102010706020507" pitchFamily="18" charset="2"/>
              </a:rPr>
              <a:t></a:t>
            </a:r>
            <a:r>
              <a:rPr lang="en-US" altLang="en-US" sz="3700" baseline="30000">
                <a:sym typeface="Symbol" panose="05050102010706020507" pitchFamily="18" charset="2"/>
              </a:rPr>
              <a:t>2</a:t>
            </a:r>
            <a:r>
              <a:rPr lang="en-US" altLang="en-US" sz="3700" baseline="-25000">
                <a:sym typeface="Symbol" panose="05050102010706020507" pitchFamily="18" charset="2"/>
              </a:rPr>
              <a:t>K</a:t>
            </a:r>
            <a:r>
              <a:rPr lang="en-US" altLang="en-US" sz="3700">
                <a:sym typeface="Symbol" panose="05050102010706020507" pitchFamily="18" charset="2"/>
              </a:rPr>
              <a:t>} + {(AM</a:t>
            </a:r>
            <a:r>
              <a:rPr lang="en-US" altLang="en-US" sz="3700" baseline="-25000">
                <a:sym typeface="Symbol" panose="05050102010706020507" pitchFamily="18" charset="2"/>
              </a:rPr>
              <a:t>1</a:t>
            </a:r>
            <a:r>
              <a:rPr lang="en-US" altLang="en-US" sz="3700">
                <a:sym typeface="Symbol" panose="05050102010706020507" pitchFamily="18" charset="2"/>
              </a:rPr>
              <a:t> – AM</a:t>
            </a:r>
            <a:r>
              <a:rPr lang="en-US" altLang="en-US" sz="3700" baseline="-25000">
                <a:sym typeface="Symbol" panose="05050102010706020507" pitchFamily="18" charset="2"/>
              </a:rPr>
              <a:t>combined</a:t>
            </a:r>
            <a:r>
              <a:rPr lang="en-US" altLang="en-US" sz="3700">
                <a:sym typeface="Symbol" panose="05050102010706020507" pitchFamily="18" charset="2"/>
              </a:rPr>
              <a:t>)</a:t>
            </a:r>
            <a:r>
              <a:rPr lang="en-US" altLang="en-US" sz="3700" baseline="30000">
                <a:sym typeface="Symbol" panose="05050102010706020507" pitchFamily="18" charset="2"/>
              </a:rPr>
              <a:t>2</a:t>
            </a:r>
            <a:r>
              <a:rPr lang="en-US" altLang="en-US" sz="3700">
                <a:sym typeface="Symbol" panose="05050102010706020507" pitchFamily="18" charset="2"/>
              </a:rPr>
              <a:t>n</a:t>
            </a:r>
            <a:r>
              <a:rPr lang="en-US" altLang="en-US" sz="3700" baseline="-25000">
                <a:sym typeface="Symbol" panose="05050102010706020507" pitchFamily="18" charset="2"/>
              </a:rPr>
              <a:t>1</a:t>
            </a:r>
            <a:r>
              <a:rPr lang="en-US" altLang="en-US" sz="3700">
                <a:sym typeface="Symbol" panose="05050102010706020507" pitchFamily="18" charset="2"/>
              </a:rPr>
              <a:t> + …. + (AM</a:t>
            </a:r>
            <a:r>
              <a:rPr lang="en-US" altLang="en-US" sz="3700" baseline="-25000">
                <a:sym typeface="Symbol" panose="05050102010706020507" pitchFamily="18" charset="2"/>
              </a:rPr>
              <a:t>K</a:t>
            </a:r>
            <a:r>
              <a:rPr lang="en-US" altLang="en-US" sz="3700">
                <a:sym typeface="Symbol" panose="05050102010706020507" pitchFamily="18" charset="2"/>
              </a:rPr>
              <a:t> – AM</a:t>
            </a:r>
            <a:r>
              <a:rPr lang="en-US" altLang="en-US" sz="3700" baseline="-25000">
                <a:sym typeface="Symbol" panose="05050102010706020507" pitchFamily="18" charset="2"/>
              </a:rPr>
              <a:t>combined</a:t>
            </a:r>
            <a:r>
              <a:rPr lang="en-US" altLang="en-US" sz="3700">
                <a:sym typeface="Symbol" panose="05050102010706020507" pitchFamily="18" charset="2"/>
              </a:rPr>
              <a:t>)</a:t>
            </a:r>
            <a:r>
              <a:rPr lang="en-US" altLang="en-US" sz="3700" baseline="30000">
                <a:sym typeface="Symbol" panose="05050102010706020507" pitchFamily="18" charset="2"/>
              </a:rPr>
              <a:t>2</a:t>
            </a:r>
            <a:r>
              <a:rPr lang="en-US" altLang="en-US" sz="3700">
                <a:sym typeface="Symbol" panose="05050102010706020507" pitchFamily="18" charset="2"/>
              </a:rPr>
              <a:t>n</a:t>
            </a:r>
            <a:r>
              <a:rPr lang="en-US" altLang="en-US" sz="3700" baseline="-25000">
                <a:sym typeface="Symbol" panose="05050102010706020507" pitchFamily="18" charset="2"/>
              </a:rPr>
              <a:t>K</a:t>
            </a:r>
            <a:r>
              <a:rPr lang="en-US" altLang="en-US" sz="3700">
                <a:sym typeface="Symbol" panose="05050102010706020507" pitchFamily="18" charset="2"/>
              </a:rPr>
              <a:t>}]]</a:t>
            </a:r>
            <a:r>
              <a:rPr lang="en-US" altLang="en-US" sz="3700" baseline="30000">
                <a:sym typeface="Symbol" panose="05050102010706020507" pitchFamily="18" charset="2"/>
              </a:rPr>
              <a:t>(1/2)</a:t>
            </a:r>
            <a:r>
              <a:rPr lang="en-US" altLang="en-US" sz="3700">
                <a:sym typeface="Symbol" panose="05050102010706020507" pitchFamily="18" charset="2"/>
              </a:rPr>
              <a:t> </a:t>
            </a:r>
            <a:endParaRPr lang="en-US" altLang="en-US" sz="3700"/>
          </a:p>
        </p:txBody>
      </p:sp>
      <p:sp>
        <p:nvSpPr>
          <p:cNvPr id="120839" name="Rectangle 5">
            <a:extLst>
              <a:ext uri="{FF2B5EF4-FFF2-40B4-BE49-F238E27FC236}">
                <a16:creationId xmlns:a16="http://schemas.microsoft.com/office/drawing/2014/main" id="{9AC5CDAD-EE26-492A-91E2-EEC2B8F3095B}"/>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
        <p:nvSpPr>
          <p:cNvPr id="120840" name="Rectangle 7">
            <a:extLst>
              <a:ext uri="{FF2B5EF4-FFF2-40B4-BE49-F238E27FC236}">
                <a16:creationId xmlns:a16="http://schemas.microsoft.com/office/drawing/2014/main" id="{3CBAB320-A73B-4ACB-9F25-65C9CF8D89F1}"/>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
        <p:nvSpPr>
          <p:cNvPr id="120841" name="Rectangle 9">
            <a:extLst>
              <a:ext uri="{FF2B5EF4-FFF2-40B4-BE49-F238E27FC236}">
                <a16:creationId xmlns:a16="http://schemas.microsoft.com/office/drawing/2014/main" id="{FCC072ED-3A83-4067-8EAD-A4967EFF73DC}"/>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CDC4FFD-2AA9-4CB4-AF00-B5A1A597C2E2}"/>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3FC2A884-8EFA-476B-9658-1142C9485ABB}"/>
              </a:ext>
            </a:extLst>
          </p:cNvPr>
          <p:cNvSpPr>
            <a:spLocks noGrp="1"/>
          </p:cNvSpPr>
          <p:nvPr>
            <p:ph type="ftr" sz="quarter" idx="11"/>
          </p:nvPr>
        </p:nvSpPr>
        <p:spPr/>
        <p:txBody>
          <a:bodyPr/>
          <a:lstStyle/>
          <a:p>
            <a:pPr>
              <a:defRPr/>
            </a:pPr>
            <a:r>
              <a:rPr lang="en-US"/>
              <a:t>RNSengupta,IME Dept.,IIT Kanpur,INDIA</a:t>
            </a:r>
          </a:p>
        </p:txBody>
      </p:sp>
      <p:sp>
        <p:nvSpPr>
          <p:cNvPr id="121860" name="Slide Number Placeholder 5">
            <a:extLst>
              <a:ext uri="{FF2B5EF4-FFF2-40B4-BE49-F238E27FC236}">
                <a16:creationId xmlns:a16="http://schemas.microsoft.com/office/drawing/2014/main" id="{1738A9F2-FF9D-4BB4-8A23-5E8FAF793E1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1DC0DCF-1D30-4E9D-83B8-0D8D98BD34EE}" type="slidenum">
              <a:rPr lang="en-US" altLang="en-US" sz="1400" smtClean="0"/>
              <a:pPr>
                <a:spcBef>
                  <a:spcPct val="0"/>
                </a:spcBef>
                <a:buFontTx/>
                <a:buNone/>
              </a:pPr>
              <a:t>112</a:t>
            </a:fld>
            <a:endParaRPr lang="en-US" altLang="en-US" sz="1400"/>
          </a:p>
        </p:txBody>
      </p:sp>
      <p:sp>
        <p:nvSpPr>
          <p:cNvPr id="121861" name="Rectangle 2">
            <a:extLst>
              <a:ext uri="{FF2B5EF4-FFF2-40B4-BE49-F238E27FC236}">
                <a16:creationId xmlns:a16="http://schemas.microsoft.com/office/drawing/2014/main" id="{37212DC1-B055-4B1A-8976-8CB537E4FD93}"/>
              </a:ext>
            </a:extLst>
          </p:cNvPr>
          <p:cNvSpPr>
            <a:spLocks noGrp="1" noChangeArrowheads="1"/>
          </p:cNvSpPr>
          <p:nvPr>
            <p:ph type="title"/>
          </p:nvPr>
        </p:nvSpPr>
        <p:spPr/>
        <p:txBody>
          <a:bodyPr/>
          <a:lstStyle/>
          <a:p>
            <a:pPr eaLnBrk="1" hangingPunct="1"/>
            <a:r>
              <a:rPr lang="en-US" altLang="en-US" b="1">
                <a:solidFill>
                  <a:srgbClr val="FF0000"/>
                </a:solidFill>
              </a:rPr>
              <a:t>Example # 26</a:t>
            </a:r>
            <a:endParaRPr lang="en-US" altLang="en-US"/>
          </a:p>
        </p:txBody>
      </p:sp>
      <p:sp>
        <p:nvSpPr>
          <p:cNvPr id="121862" name="Rectangle 3">
            <a:extLst>
              <a:ext uri="{FF2B5EF4-FFF2-40B4-BE49-F238E27FC236}">
                <a16:creationId xmlns:a16="http://schemas.microsoft.com/office/drawing/2014/main" id="{9D5754B8-A16E-4A99-8DF9-0E78E5B0C3BB}"/>
              </a:ext>
            </a:extLst>
          </p:cNvPr>
          <p:cNvSpPr>
            <a:spLocks noGrp="1" noChangeArrowheads="1"/>
          </p:cNvSpPr>
          <p:nvPr>
            <p:ph type="body" idx="1"/>
          </p:nvPr>
        </p:nvSpPr>
        <p:spPr>
          <a:xfrm>
            <a:off x="609600" y="1417638"/>
            <a:ext cx="10972800" cy="4525962"/>
          </a:xfrm>
        </p:spPr>
        <p:txBody>
          <a:bodyPr/>
          <a:lstStyle/>
          <a:p>
            <a:pPr algn="just" eaLnBrk="1" hangingPunct="1">
              <a:buFont typeface="Wingdings" panose="05000000000000000000" pitchFamily="2" charset="2"/>
              <a:buChar char="§"/>
            </a:pPr>
            <a:r>
              <a:rPr lang="en-US" altLang="en-US" sz="3500"/>
              <a:t>In a batch of 10 children the IQ of the dull boy is 36 below the average IQ of the other children.</a:t>
            </a:r>
          </a:p>
          <a:p>
            <a:pPr algn="just" eaLnBrk="1" hangingPunct="1">
              <a:buFont typeface="Wingdings" panose="05000000000000000000" pitchFamily="2" charset="2"/>
              <a:buChar char="§"/>
            </a:pPr>
            <a:r>
              <a:rPr lang="en-US" altLang="en-US" sz="3500"/>
              <a:t>Shown that the standard deviation of IQ for all the children cannot be less than 10.8.</a:t>
            </a:r>
          </a:p>
          <a:p>
            <a:pPr algn="just" eaLnBrk="1" hangingPunct="1">
              <a:buFont typeface="Wingdings" panose="05000000000000000000" pitchFamily="2" charset="2"/>
              <a:buChar char="§"/>
            </a:pPr>
            <a:r>
              <a:rPr lang="en-US" altLang="en-US" sz="3500"/>
              <a:t>If the standard deviation is actually 11.4, determine what is the standard deviation when the dull boy is left out.</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FC55B059-A925-456A-8DF5-5B06E88C5419}"/>
              </a:ext>
            </a:extLst>
          </p:cNvPr>
          <p:cNvSpPr>
            <a:spLocks noGrp="1"/>
          </p:cNvSpPr>
          <p:nvPr>
            <p:ph type="dt" sz="quarter" idx="10"/>
          </p:nvPr>
        </p:nvSpPr>
        <p:spPr/>
        <p:txBody>
          <a:bodyPr/>
          <a:lstStyle/>
          <a:p>
            <a:pPr>
              <a:defRPr/>
            </a:pPr>
            <a:r>
              <a:rPr lang="en-US"/>
              <a:t>IME602:DATA ANALYSIS</a:t>
            </a:r>
          </a:p>
        </p:txBody>
      </p:sp>
      <p:sp>
        <p:nvSpPr>
          <p:cNvPr id="8" name="Footer Placeholder 4">
            <a:extLst>
              <a:ext uri="{FF2B5EF4-FFF2-40B4-BE49-F238E27FC236}">
                <a16:creationId xmlns:a16="http://schemas.microsoft.com/office/drawing/2014/main" id="{273A21E1-4281-460B-B8B5-1AD347303F11}"/>
              </a:ext>
            </a:extLst>
          </p:cNvPr>
          <p:cNvSpPr>
            <a:spLocks noGrp="1"/>
          </p:cNvSpPr>
          <p:nvPr>
            <p:ph type="ftr" sz="quarter" idx="11"/>
          </p:nvPr>
        </p:nvSpPr>
        <p:spPr/>
        <p:txBody>
          <a:bodyPr/>
          <a:lstStyle/>
          <a:p>
            <a:pPr>
              <a:defRPr/>
            </a:pPr>
            <a:r>
              <a:rPr lang="en-US"/>
              <a:t>RNSengupta,IME Dept.,IIT Kanpur,INDIA</a:t>
            </a:r>
          </a:p>
        </p:txBody>
      </p:sp>
      <p:sp>
        <p:nvSpPr>
          <p:cNvPr id="122884" name="Slide Number Placeholder 5">
            <a:extLst>
              <a:ext uri="{FF2B5EF4-FFF2-40B4-BE49-F238E27FC236}">
                <a16:creationId xmlns:a16="http://schemas.microsoft.com/office/drawing/2014/main" id="{076017DA-BF12-4986-AFC3-A9678C3FE85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6362FCB-98D1-46E1-91C5-77EE8B28B35D}" type="slidenum">
              <a:rPr lang="en-US" altLang="en-US" sz="1400" smtClean="0"/>
              <a:pPr>
                <a:spcBef>
                  <a:spcPct val="0"/>
                </a:spcBef>
                <a:buFontTx/>
                <a:buNone/>
              </a:pPr>
              <a:t>113</a:t>
            </a:fld>
            <a:endParaRPr lang="en-US" altLang="en-US" sz="1400"/>
          </a:p>
        </p:txBody>
      </p:sp>
      <p:sp>
        <p:nvSpPr>
          <p:cNvPr id="122885" name="Rectangle 2">
            <a:extLst>
              <a:ext uri="{FF2B5EF4-FFF2-40B4-BE49-F238E27FC236}">
                <a16:creationId xmlns:a16="http://schemas.microsoft.com/office/drawing/2014/main" id="{10B35E87-7D14-440E-AA81-033335465C8C}"/>
              </a:ext>
            </a:extLst>
          </p:cNvPr>
          <p:cNvSpPr>
            <a:spLocks noGrp="1" noChangeArrowheads="1"/>
          </p:cNvSpPr>
          <p:nvPr>
            <p:ph type="title"/>
          </p:nvPr>
        </p:nvSpPr>
        <p:spPr/>
        <p:txBody>
          <a:bodyPr/>
          <a:lstStyle/>
          <a:p>
            <a:pPr eaLnBrk="1" hangingPunct="1"/>
            <a:r>
              <a:rPr lang="en-US" altLang="en-US" b="1">
                <a:solidFill>
                  <a:srgbClr val="FF0000"/>
                </a:solidFill>
              </a:rPr>
              <a:t>Example # 26 </a:t>
            </a:r>
            <a:r>
              <a:rPr lang="en-US" altLang="en-US" b="1">
                <a:solidFill>
                  <a:schemeClr val="tx1"/>
                </a:solidFill>
              </a:rPr>
              <a:t>(</a:t>
            </a:r>
            <a:r>
              <a:rPr lang="en-US" altLang="en-US" b="1">
                <a:solidFill>
                  <a:srgbClr val="0000FF"/>
                </a:solidFill>
              </a:rPr>
              <a:t>contd…</a:t>
            </a:r>
            <a:r>
              <a:rPr lang="en-US" altLang="en-US" b="1">
                <a:solidFill>
                  <a:schemeClr val="tx1"/>
                </a:solidFill>
              </a:rPr>
              <a:t>)</a:t>
            </a:r>
            <a:endParaRPr lang="en-US" altLang="en-US"/>
          </a:p>
        </p:txBody>
      </p:sp>
      <p:sp>
        <p:nvSpPr>
          <p:cNvPr id="122886" name="Rectangle 3">
            <a:extLst>
              <a:ext uri="{FF2B5EF4-FFF2-40B4-BE49-F238E27FC236}">
                <a16:creationId xmlns:a16="http://schemas.microsoft.com/office/drawing/2014/main" id="{15BAA312-798B-48E3-A2EA-AB501DE3BB1B}"/>
              </a:ext>
            </a:extLst>
          </p:cNvPr>
          <p:cNvSpPr>
            <a:spLocks noGrp="1" noChangeArrowheads="1"/>
          </p:cNvSpPr>
          <p:nvPr>
            <p:ph type="body" idx="1"/>
          </p:nvPr>
        </p:nvSpPr>
        <p:spPr>
          <a:xfrm>
            <a:off x="609600" y="1646238"/>
            <a:ext cx="11125200" cy="4525962"/>
          </a:xfrm>
        </p:spPr>
        <p:txBody>
          <a:bodyPr/>
          <a:lstStyle/>
          <a:p>
            <a:pPr algn="just" eaLnBrk="1" hangingPunct="1">
              <a:buFont typeface="Wingdings" panose="05000000000000000000" pitchFamily="2" charset="2"/>
              <a:buChar char="§"/>
            </a:pPr>
            <a:r>
              <a:rPr lang="en-US" altLang="en-US"/>
              <a:t>Take K = 2, such that n</a:t>
            </a:r>
            <a:r>
              <a:rPr lang="en-US" altLang="en-US" baseline="-25000"/>
              <a:t>1</a:t>
            </a:r>
            <a:r>
              <a:rPr lang="en-US" altLang="en-US"/>
              <a:t> = 1 (dull boy) and n</a:t>
            </a:r>
            <a:r>
              <a:rPr lang="en-US" altLang="en-US" baseline="-25000"/>
              <a:t>2</a:t>
            </a:r>
            <a:r>
              <a:rPr lang="en-US" altLang="en-US"/>
              <a:t> = 9 (rest of the boys).</a:t>
            </a:r>
          </a:p>
          <a:p>
            <a:pPr algn="just" eaLnBrk="1" hangingPunct="1">
              <a:buFont typeface="Wingdings" panose="05000000000000000000" pitchFamily="2" charset="2"/>
              <a:buChar char="§"/>
            </a:pPr>
            <a:r>
              <a:rPr lang="en-US" altLang="en-US">
                <a:sym typeface="Symbol" panose="05050102010706020507" pitchFamily="18" charset="2"/>
              </a:rPr>
              <a:t>It is given that AM</a:t>
            </a:r>
            <a:r>
              <a:rPr lang="en-US" altLang="en-US" baseline="-25000">
                <a:sym typeface="Symbol" panose="05050102010706020507" pitchFamily="18" charset="2"/>
              </a:rPr>
              <a:t>2</a:t>
            </a:r>
            <a:r>
              <a:rPr lang="en-US" altLang="en-US">
                <a:sym typeface="Symbol" panose="05050102010706020507" pitchFamily="18" charset="2"/>
              </a:rPr>
              <a:t> – AM</a:t>
            </a:r>
            <a:r>
              <a:rPr lang="en-US" altLang="en-US" baseline="-25000">
                <a:sym typeface="Symbol" panose="05050102010706020507" pitchFamily="18" charset="2"/>
              </a:rPr>
              <a:t>1</a:t>
            </a:r>
            <a:r>
              <a:rPr lang="en-US" altLang="en-US">
                <a:sym typeface="Symbol" panose="05050102010706020507" pitchFamily="18" charset="2"/>
              </a:rPr>
              <a:t> = 36 and we also know that </a:t>
            </a:r>
            <a:r>
              <a:rPr lang="en-US" altLang="en-US" baseline="-25000">
                <a:sym typeface="Symbol" panose="05050102010706020507" pitchFamily="18" charset="2"/>
              </a:rPr>
              <a:t>1</a:t>
            </a:r>
            <a:r>
              <a:rPr lang="en-US" altLang="en-US">
                <a:sym typeface="Symbol" panose="05050102010706020507" pitchFamily="18" charset="2"/>
              </a:rPr>
              <a:t> = 0.</a:t>
            </a:r>
          </a:p>
          <a:p>
            <a:pPr algn="just" eaLnBrk="1" hangingPunct="1">
              <a:buFont typeface="Wingdings" panose="05000000000000000000" pitchFamily="2" charset="2"/>
              <a:buChar char="§"/>
            </a:pPr>
            <a:r>
              <a:rPr lang="en-US" altLang="en-US">
                <a:sym typeface="Symbol" panose="05050102010706020507" pitchFamily="18" charset="2"/>
              </a:rPr>
              <a:t>Hence: </a:t>
            </a:r>
            <a:r>
              <a:rPr lang="en-US" altLang="en-US" baseline="-25000">
                <a:sym typeface="Symbol" panose="05050102010706020507" pitchFamily="18" charset="2"/>
              </a:rPr>
              <a:t>combined</a:t>
            </a:r>
            <a:r>
              <a:rPr lang="en-US" altLang="en-US">
                <a:sym typeface="Symbol" panose="05050102010706020507" pitchFamily="18" charset="2"/>
              </a:rPr>
              <a:t> = [(1/10)*[{1*0 + 9*</a:t>
            </a:r>
            <a:r>
              <a:rPr lang="en-US" altLang="en-US" baseline="30000">
                <a:sym typeface="Symbol" panose="05050102010706020507" pitchFamily="18" charset="2"/>
              </a:rPr>
              <a:t>2</a:t>
            </a:r>
            <a:r>
              <a:rPr lang="en-US" altLang="en-US" baseline="-25000">
                <a:sym typeface="Symbol" panose="05050102010706020507" pitchFamily="18" charset="2"/>
              </a:rPr>
              <a:t>2</a:t>
            </a:r>
            <a:r>
              <a:rPr lang="en-US" altLang="en-US">
                <a:sym typeface="Symbol" panose="05050102010706020507" pitchFamily="18" charset="2"/>
              </a:rPr>
              <a:t>} + {(AM</a:t>
            </a:r>
            <a:r>
              <a:rPr lang="en-US" altLang="en-US" baseline="-25000">
                <a:sym typeface="Symbol" panose="05050102010706020507" pitchFamily="18" charset="2"/>
              </a:rPr>
              <a:t>1</a:t>
            </a:r>
            <a:r>
              <a:rPr lang="en-US" altLang="en-US">
                <a:sym typeface="Symbol" panose="05050102010706020507" pitchFamily="18" charset="2"/>
              </a:rPr>
              <a:t> – AM</a:t>
            </a:r>
            <a:r>
              <a:rPr lang="en-US" altLang="en-US" baseline="-25000">
                <a:sym typeface="Symbol" panose="05050102010706020507" pitchFamily="18" charset="2"/>
              </a:rPr>
              <a:t>combined</a:t>
            </a:r>
            <a:r>
              <a:rPr lang="en-US" altLang="en-US">
                <a:sym typeface="Symbol" panose="05050102010706020507" pitchFamily="18" charset="2"/>
              </a:rPr>
              <a:t>)</a:t>
            </a:r>
            <a:r>
              <a:rPr lang="en-US" altLang="en-US" baseline="30000">
                <a:sym typeface="Symbol" panose="05050102010706020507" pitchFamily="18" charset="2"/>
              </a:rPr>
              <a:t>2</a:t>
            </a:r>
            <a:r>
              <a:rPr lang="en-US" altLang="en-US">
                <a:sym typeface="Symbol" panose="05050102010706020507" pitchFamily="18" charset="2"/>
              </a:rPr>
              <a:t>*1 + (AM</a:t>
            </a:r>
            <a:r>
              <a:rPr lang="en-US" altLang="en-US" baseline="-25000">
                <a:sym typeface="Symbol" panose="05050102010706020507" pitchFamily="18" charset="2"/>
              </a:rPr>
              <a:t>K</a:t>
            </a:r>
            <a:r>
              <a:rPr lang="en-US" altLang="en-US">
                <a:sym typeface="Symbol" panose="05050102010706020507" pitchFamily="18" charset="2"/>
              </a:rPr>
              <a:t> – AM</a:t>
            </a:r>
            <a:r>
              <a:rPr lang="en-US" altLang="en-US" baseline="-25000">
                <a:sym typeface="Symbol" panose="05050102010706020507" pitchFamily="18" charset="2"/>
              </a:rPr>
              <a:t>combined</a:t>
            </a:r>
            <a:r>
              <a:rPr lang="en-US" altLang="en-US">
                <a:sym typeface="Symbol" panose="05050102010706020507" pitchFamily="18" charset="2"/>
              </a:rPr>
              <a:t>)</a:t>
            </a:r>
            <a:r>
              <a:rPr lang="en-US" altLang="en-US" baseline="30000">
                <a:sym typeface="Symbol" panose="05050102010706020507" pitchFamily="18" charset="2"/>
              </a:rPr>
              <a:t>2</a:t>
            </a:r>
            <a:r>
              <a:rPr lang="en-US" altLang="en-US">
                <a:sym typeface="Symbol" panose="05050102010706020507" pitchFamily="18" charset="2"/>
              </a:rPr>
              <a:t>*9}]]</a:t>
            </a:r>
            <a:r>
              <a:rPr lang="en-US" altLang="en-US" baseline="30000">
                <a:sym typeface="Symbol" panose="05050102010706020507" pitchFamily="18" charset="2"/>
              </a:rPr>
              <a:t>(1/2)</a:t>
            </a:r>
            <a:r>
              <a:rPr lang="en-US" altLang="en-US">
                <a:sym typeface="Symbol" panose="05050102010706020507" pitchFamily="18" charset="2"/>
              </a:rPr>
              <a:t> </a:t>
            </a:r>
          </a:p>
          <a:p>
            <a:pPr algn="just" eaLnBrk="1" hangingPunct="1">
              <a:buFont typeface="Wingdings" panose="05000000000000000000" pitchFamily="2" charset="2"/>
              <a:buChar char="§"/>
            </a:pPr>
            <a:r>
              <a:rPr lang="en-US" altLang="en-US">
                <a:sym typeface="Symbol" panose="05050102010706020507" pitchFamily="18" charset="2"/>
              </a:rPr>
              <a:t></a:t>
            </a:r>
            <a:r>
              <a:rPr lang="en-US" altLang="en-US" baseline="-25000">
                <a:sym typeface="Symbol" panose="05050102010706020507" pitchFamily="18" charset="2"/>
              </a:rPr>
              <a:t>combined</a:t>
            </a:r>
            <a:r>
              <a:rPr lang="en-US" altLang="en-US">
                <a:sym typeface="Symbol" panose="05050102010706020507" pitchFamily="18" charset="2"/>
              </a:rPr>
              <a:t> = (0.9*</a:t>
            </a:r>
            <a:r>
              <a:rPr lang="en-US" altLang="en-US" baseline="30000">
                <a:sym typeface="Symbol" panose="05050102010706020507" pitchFamily="18" charset="2"/>
              </a:rPr>
              <a:t>2</a:t>
            </a:r>
            <a:r>
              <a:rPr lang="en-US" altLang="en-US" baseline="-25000">
                <a:sym typeface="Symbol" panose="05050102010706020507" pitchFamily="18" charset="2"/>
              </a:rPr>
              <a:t>2</a:t>
            </a:r>
            <a:r>
              <a:rPr lang="en-US" altLang="en-US">
                <a:sym typeface="Symbol" panose="05050102010706020507" pitchFamily="18" charset="2"/>
              </a:rPr>
              <a:t> + 116.64)</a:t>
            </a:r>
            <a:r>
              <a:rPr lang="en-US" altLang="en-US" baseline="30000">
                <a:sym typeface="Symbol" panose="05050102010706020507" pitchFamily="18" charset="2"/>
              </a:rPr>
              <a:t>(1/2)</a:t>
            </a:r>
            <a:r>
              <a:rPr lang="en-US" altLang="en-US">
                <a:sym typeface="Symbol" panose="05050102010706020507" pitchFamily="18" charset="2"/>
              </a:rPr>
              <a:t> &gt; 10.8</a:t>
            </a:r>
          </a:p>
          <a:p>
            <a:pPr algn="just" eaLnBrk="1" hangingPunct="1">
              <a:buFont typeface="Wingdings" panose="05000000000000000000" pitchFamily="2" charset="2"/>
              <a:buChar char="§"/>
            </a:pPr>
            <a:r>
              <a:rPr lang="en-US" altLang="en-US">
                <a:sym typeface="Symbol" panose="05050102010706020507" pitchFamily="18" charset="2"/>
              </a:rPr>
              <a:t>If </a:t>
            </a:r>
            <a:r>
              <a:rPr lang="en-US" altLang="en-US" baseline="-25000">
                <a:sym typeface="Symbol" panose="05050102010706020507" pitchFamily="18" charset="2"/>
              </a:rPr>
              <a:t>combined</a:t>
            </a:r>
            <a:r>
              <a:rPr lang="en-US" altLang="en-US">
                <a:sym typeface="Symbol" panose="05050102010706020507" pitchFamily="18" charset="2"/>
              </a:rPr>
              <a:t> = 11.4, we have </a:t>
            </a:r>
            <a:r>
              <a:rPr lang="en-US" altLang="en-US" baseline="-25000">
                <a:sym typeface="Symbol" panose="05050102010706020507" pitchFamily="18" charset="2"/>
              </a:rPr>
              <a:t>2</a:t>
            </a:r>
            <a:r>
              <a:rPr lang="en-US" altLang="en-US">
                <a:sym typeface="Symbol" panose="05050102010706020507" pitchFamily="18" charset="2"/>
              </a:rPr>
              <a:t> = 3.9.</a:t>
            </a:r>
          </a:p>
        </p:txBody>
      </p:sp>
      <p:sp>
        <p:nvSpPr>
          <p:cNvPr id="122887" name="Rectangle 5">
            <a:extLst>
              <a:ext uri="{FF2B5EF4-FFF2-40B4-BE49-F238E27FC236}">
                <a16:creationId xmlns:a16="http://schemas.microsoft.com/office/drawing/2014/main" id="{B46691B4-C64F-413E-A7D6-CB0D317197C0}"/>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
        <p:nvSpPr>
          <p:cNvPr id="122888" name="Rectangle 10">
            <a:extLst>
              <a:ext uri="{FF2B5EF4-FFF2-40B4-BE49-F238E27FC236}">
                <a16:creationId xmlns:a16="http://schemas.microsoft.com/office/drawing/2014/main" id="{1DC28B93-EFD1-4899-8480-49875F2B6272}"/>
              </a:ext>
            </a:extLst>
          </p:cNvPr>
          <p:cNvSpPr>
            <a:spLocks noChangeArrowheads="1"/>
          </p:cNvSpPr>
          <p:nvPr/>
        </p:nvSpPr>
        <p:spPr bwMode="auto">
          <a:xfrm>
            <a:off x="1524000" y="3182938"/>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8BE4C0B-6D70-4C22-A451-CB2774A90397}"/>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FCC5ABD4-DEFD-4F00-9689-FA4F6BACA883}"/>
              </a:ext>
            </a:extLst>
          </p:cNvPr>
          <p:cNvSpPr>
            <a:spLocks noGrp="1"/>
          </p:cNvSpPr>
          <p:nvPr>
            <p:ph type="ftr" sz="quarter" idx="11"/>
          </p:nvPr>
        </p:nvSpPr>
        <p:spPr/>
        <p:txBody>
          <a:bodyPr/>
          <a:lstStyle/>
          <a:p>
            <a:pPr>
              <a:defRPr/>
            </a:pPr>
            <a:r>
              <a:rPr lang="en-US"/>
              <a:t>RNSengupta,IME Dept.,IIT Kanpur,INDIA</a:t>
            </a:r>
          </a:p>
        </p:txBody>
      </p:sp>
      <p:sp>
        <p:nvSpPr>
          <p:cNvPr id="15364" name="Slide Number Placeholder 5">
            <a:extLst>
              <a:ext uri="{FF2B5EF4-FFF2-40B4-BE49-F238E27FC236}">
                <a16:creationId xmlns:a16="http://schemas.microsoft.com/office/drawing/2014/main" id="{7D6DEBEE-37A5-43AD-9C5B-DB280D7EAFE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5FB6F6F-5568-461F-BAF4-534D9689B426}" type="slidenum">
              <a:rPr lang="en-US" altLang="en-US" sz="1400" smtClean="0"/>
              <a:pPr>
                <a:spcBef>
                  <a:spcPct val="0"/>
                </a:spcBef>
                <a:buFontTx/>
                <a:buNone/>
              </a:pPr>
              <a:t>12</a:t>
            </a:fld>
            <a:endParaRPr lang="en-US" altLang="en-US" sz="1400"/>
          </a:p>
        </p:txBody>
      </p:sp>
      <p:sp>
        <p:nvSpPr>
          <p:cNvPr id="15365" name="Rectangle 2">
            <a:extLst>
              <a:ext uri="{FF2B5EF4-FFF2-40B4-BE49-F238E27FC236}">
                <a16:creationId xmlns:a16="http://schemas.microsoft.com/office/drawing/2014/main" id="{7582BD2A-4611-4A22-B804-4BBDDC5873EA}"/>
              </a:ext>
            </a:extLst>
          </p:cNvPr>
          <p:cNvSpPr>
            <a:spLocks noGrp="1" noChangeArrowheads="1"/>
          </p:cNvSpPr>
          <p:nvPr>
            <p:ph type="title"/>
          </p:nvPr>
        </p:nvSpPr>
        <p:spPr/>
        <p:txBody>
          <a:bodyPr/>
          <a:lstStyle/>
          <a:p>
            <a:pPr eaLnBrk="1" hangingPunct="1"/>
            <a:r>
              <a:rPr lang="en-US" altLang="en-US" sz="5500" b="1" dirty="0">
                <a:solidFill>
                  <a:srgbClr val="FF0000"/>
                </a:solidFill>
              </a:rPr>
              <a:t>Coverage</a:t>
            </a:r>
          </a:p>
        </p:txBody>
      </p:sp>
      <p:sp>
        <p:nvSpPr>
          <p:cNvPr id="15366" name="Rectangle 3">
            <a:extLst>
              <a:ext uri="{FF2B5EF4-FFF2-40B4-BE49-F238E27FC236}">
                <a16:creationId xmlns:a16="http://schemas.microsoft.com/office/drawing/2014/main" id="{F47568A3-6481-4B87-8A70-1E7139755D0C}"/>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3000" dirty="0"/>
              <a:t>Data Representation</a:t>
            </a:r>
          </a:p>
          <a:p>
            <a:pPr algn="just" eaLnBrk="1" hangingPunct="1">
              <a:buFont typeface="Wingdings" panose="05000000000000000000" pitchFamily="2" charset="2"/>
              <a:buChar char="§"/>
            </a:pPr>
            <a:r>
              <a:rPr lang="en-US" altLang="en-US" sz="3000" dirty="0"/>
              <a:t>Frequency Data</a:t>
            </a:r>
          </a:p>
          <a:p>
            <a:pPr algn="just" eaLnBrk="1" hangingPunct="1">
              <a:buFont typeface="Wingdings" panose="05000000000000000000" pitchFamily="2" charset="2"/>
              <a:buChar char="§"/>
            </a:pPr>
            <a:r>
              <a:rPr lang="en-US" altLang="en-US" sz="3000" dirty="0"/>
              <a:t>Non-Frequency Data</a:t>
            </a:r>
          </a:p>
          <a:p>
            <a:pPr algn="just" eaLnBrk="1" hangingPunct="1">
              <a:buFont typeface="Wingdings" panose="05000000000000000000" pitchFamily="2" charset="2"/>
              <a:buChar char="§"/>
            </a:pPr>
            <a:r>
              <a:rPr lang="en-US" altLang="en-US" sz="3000" dirty="0"/>
              <a:t>Qualitative Variables</a:t>
            </a:r>
          </a:p>
          <a:p>
            <a:pPr algn="just" eaLnBrk="1" hangingPunct="1">
              <a:buFont typeface="Wingdings" panose="05000000000000000000" pitchFamily="2" charset="2"/>
              <a:buChar char="§"/>
            </a:pPr>
            <a:r>
              <a:rPr lang="en-US" altLang="en-US" sz="3000" dirty="0"/>
              <a:t>Quantitative Variables</a:t>
            </a:r>
          </a:p>
          <a:p>
            <a:pPr algn="just" eaLnBrk="1" hangingPunct="1">
              <a:buFont typeface="Wingdings" panose="05000000000000000000" pitchFamily="2" charset="2"/>
              <a:buChar char="§"/>
            </a:pPr>
            <a:r>
              <a:rPr lang="en-US" altLang="en-US" sz="3000" dirty="0"/>
              <a:t>Scale of Measurement</a:t>
            </a:r>
          </a:p>
          <a:p>
            <a:pPr algn="just" eaLnBrk="1" hangingPunct="1">
              <a:buFont typeface="Wingdings" panose="05000000000000000000" pitchFamily="2" charset="2"/>
              <a:buChar char="§"/>
            </a:pPr>
            <a:r>
              <a:rPr lang="en-US" altLang="en-US" sz="3000" dirty="0"/>
              <a:t>Frequency</a:t>
            </a:r>
          </a:p>
          <a:p>
            <a:pPr algn="just" eaLnBrk="1" hangingPunct="1">
              <a:buFont typeface="Wingdings" panose="05000000000000000000" pitchFamily="2" charset="2"/>
              <a:buChar char="§"/>
            </a:pPr>
            <a:r>
              <a:rPr lang="en-US" altLang="en-US" sz="3000" dirty="0"/>
              <a:t>Relative Frequency</a:t>
            </a:r>
          </a:p>
        </p:txBody>
      </p:sp>
    </p:spTree>
    <p:extLst>
      <p:ext uri="{BB962C8B-B14F-4D97-AF65-F5344CB8AC3E}">
        <p14:creationId xmlns:p14="http://schemas.microsoft.com/office/powerpoint/2010/main" val="33527730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8BE4C0B-6D70-4C22-A451-CB2774A90397}"/>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FCC5ABD4-DEFD-4F00-9689-FA4F6BACA883}"/>
              </a:ext>
            </a:extLst>
          </p:cNvPr>
          <p:cNvSpPr>
            <a:spLocks noGrp="1"/>
          </p:cNvSpPr>
          <p:nvPr>
            <p:ph type="ftr" sz="quarter" idx="11"/>
          </p:nvPr>
        </p:nvSpPr>
        <p:spPr/>
        <p:txBody>
          <a:bodyPr/>
          <a:lstStyle/>
          <a:p>
            <a:pPr>
              <a:defRPr/>
            </a:pPr>
            <a:r>
              <a:rPr lang="en-US"/>
              <a:t>RNSengupta,IME Dept.,IIT Kanpur,INDIA</a:t>
            </a:r>
          </a:p>
        </p:txBody>
      </p:sp>
      <p:sp>
        <p:nvSpPr>
          <p:cNvPr id="15364" name="Slide Number Placeholder 5">
            <a:extLst>
              <a:ext uri="{FF2B5EF4-FFF2-40B4-BE49-F238E27FC236}">
                <a16:creationId xmlns:a16="http://schemas.microsoft.com/office/drawing/2014/main" id="{7D6DEBEE-37A5-43AD-9C5B-DB280D7EAFE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5FB6F6F-5568-461F-BAF4-534D9689B426}" type="slidenum">
              <a:rPr lang="en-US" altLang="en-US" sz="1400" smtClean="0"/>
              <a:pPr>
                <a:spcBef>
                  <a:spcPct val="0"/>
                </a:spcBef>
                <a:buFontTx/>
                <a:buNone/>
              </a:pPr>
              <a:t>13</a:t>
            </a:fld>
            <a:endParaRPr lang="en-US" altLang="en-US" sz="1400"/>
          </a:p>
        </p:txBody>
      </p:sp>
      <p:sp>
        <p:nvSpPr>
          <p:cNvPr id="15365" name="Rectangle 2">
            <a:extLst>
              <a:ext uri="{FF2B5EF4-FFF2-40B4-BE49-F238E27FC236}">
                <a16:creationId xmlns:a16="http://schemas.microsoft.com/office/drawing/2014/main" id="{7582BD2A-4611-4A22-B804-4BBDDC5873EA}"/>
              </a:ext>
            </a:extLst>
          </p:cNvPr>
          <p:cNvSpPr>
            <a:spLocks noGrp="1" noChangeArrowheads="1"/>
          </p:cNvSpPr>
          <p:nvPr>
            <p:ph type="title"/>
          </p:nvPr>
        </p:nvSpPr>
        <p:spPr/>
        <p:txBody>
          <a:bodyPr/>
          <a:lstStyle/>
          <a:p>
            <a:pPr eaLnBrk="1" hangingPunct="1"/>
            <a:r>
              <a:rPr lang="en-US" altLang="en-US" sz="5500" b="1" dirty="0">
                <a:solidFill>
                  <a:srgbClr val="FF0000"/>
                </a:solidFill>
              </a:rPr>
              <a:t>Coverage</a:t>
            </a:r>
            <a:r>
              <a:rPr lang="en-US" altLang="en-US" sz="5500" b="1" dirty="0">
                <a:solidFill>
                  <a:schemeClr val="tx1"/>
                </a:solidFill>
              </a:rPr>
              <a:t> :</a:t>
            </a:r>
            <a:r>
              <a:rPr lang="en-US" altLang="en-US" sz="5500" dirty="0">
                <a:solidFill>
                  <a:schemeClr val="tx1"/>
                </a:solidFill>
              </a:rPr>
              <a:t> </a:t>
            </a:r>
            <a:r>
              <a:rPr lang="en-US" altLang="en-US" sz="5500" b="1" dirty="0">
                <a:solidFill>
                  <a:srgbClr val="0000FF"/>
                </a:solidFill>
              </a:rPr>
              <a:t>(</a:t>
            </a:r>
            <a:r>
              <a:rPr lang="en-US" altLang="en-US" sz="5500" b="1" dirty="0" err="1">
                <a:solidFill>
                  <a:srgbClr val="0000FF"/>
                </a:solidFill>
              </a:rPr>
              <a:t>contd</a:t>
            </a:r>
            <a:r>
              <a:rPr lang="en-US" altLang="en-US" sz="5500" b="1" dirty="0">
                <a:solidFill>
                  <a:srgbClr val="0000FF"/>
                </a:solidFill>
              </a:rPr>
              <a:t>…)</a:t>
            </a:r>
            <a:endParaRPr lang="en-US" altLang="en-US" sz="5500" b="1" dirty="0">
              <a:solidFill>
                <a:srgbClr val="FF0000"/>
              </a:solidFill>
            </a:endParaRPr>
          </a:p>
        </p:txBody>
      </p:sp>
      <p:sp>
        <p:nvSpPr>
          <p:cNvPr id="15366" name="Rectangle 3">
            <a:extLst>
              <a:ext uri="{FF2B5EF4-FFF2-40B4-BE49-F238E27FC236}">
                <a16:creationId xmlns:a16="http://schemas.microsoft.com/office/drawing/2014/main" id="{F47568A3-6481-4B87-8A70-1E7139755D0C}"/>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3500" dirty="0"/>
              <a:t>Cumulative Frequency</a:t>
            </a:r>
          </a:p>
          <a:p>
            <a:pPr algn="just" eaLnBrk="1" hangingPunct="1">
              <a:buFont typeface="Wingdings" panose="05000000000000000000" pitchFamily="2" charset="2"/>
              <a:buChar char="§"/>
            </a:pPr>
            <a:r>
              <a:rPr lang="en-US" altLang="en-US" sz="3500" dirty="0"/>
              <a:t>Cumulative Relative Frequency</a:t>
            </a:r>
          </a:p>
          <a:p>
            <a:pPr algn="just" eaLnBrk="1" hangingPunct="1">
              <a:buFont typeface="Wingdings" panose="05000000000000000000" pitchFamily="2" charset="2"/>
              <a:buChar char="§"/>
            </a:pPr>
            <a:r>
              <a:rPr lang="en-US" altLang="en-US" sz="3500" dirty="0"/>
              <a:t>Central Tendencies (Mean, Median, Mode)</a:t>
            </a:r>
          </a:p>
          <a:p>
            <a:pPr algn="just" eaLnBrk="1" hangingPunct="1">
              <a:buFont typeface="Wingdings" panose="05000000000000000000" pitchFamily="2" charset="2"/>
              <a:buChar char="§"/>
            </a:pPr>
            <a:r>
              <a:rPr lang="en-US" altLang="en-US" sz="3500" dirty="0"/>
              <a:t>Dispersion (Standard Deviation, Variance, Skewness, Kurtosis)</a:t>
            </a:r>
          </a:p>
          <a:p>
            <a:pPr algn="just" eaLnBrk="1" hangingPunct="1">
              <a:buFont typeface="Wingdings" panose="05000000000000000000" pitchFamily="2" charset="2"/>
              <a:buChar char="§"/>
            </a:pPr>
            <a:r>
              <a:rPr lang="en-US" altLang="en-US" sz="3500" dirty="0"/>
              <a:t>Covariance, Correlation</a:t>
            </a:r>
          </a:p>
        </p:txBody>
      </p:sp>
    </p:spTree>
    <p:extLst>
      <p:ext uri="{BB962C8B-B14F-4D97-AF65-F5344CB8AC3E}">
        <p14:creationId xmlns:p14="http://schemas.microsoft.com/office/powerpoint/2010/main" val="20099018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DC737F9-AF7D-4542-99EA-3F626F1D9A8B}"/>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96031655-8143-4944-B3DC-C7BB6799C1A7}"/>
              </a:ext>
            </a:extLst>
          </p:cNvPr>
          <p:cNvSpPr>
            <a:spLocks noGrp="1"/>
          </p:cNvSpPr>
          <p:nvPr>
            <p:ph type="ftr" sz="quarter" idx="11"/>
          </p:nvPr>
        </p:nvSpPr>
        <p:spPr/>
        <p:txBody>
          <a:bodyPr/>
          <a:lstStyle/>
          <a:p>
            <a:pPr>
              <a:defRPr/>
            </a:pPr>
            <a:r>
              <a:rPr lang="en-US"/>
              <a:t>RNSengupta,IME Dept.,IIT Kanpur,INDIA</a:t>
            </a:r>
          </a:p>
        </p:txBody>
      </p:sp>
      <p:sp>
        <p:nvSpPr>
          <p:cNvPr id="16388" name="Slide Number Placeholder 5">
            <a:extLst>
              <a:ext uri="{FF2B5EF4-FFF2-40B4-BE49-F238E27FC236}">
                <a16:creationId xmlns:a16="http://schemas.microsoft.com/office/drawing/2014/main" id="{635381D9-8FC8-42C2-B3AD-06CC983C8DB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BE06621-FA5D-4756-AF7D-60ED697150C8}" type="slidenum">
              <a:rPr lang="en-US" altLang="en-US" sz="1400" smtClean="0"/>
              <a:pPr>
                <a:spcBef>
                  <a:spcPct val="0"/>
                </a:spcBef>
                <a:buFontTx/>
                <a:buNone/>
              </a:pPr>
              <a:t>14</a:t>
            </a:fld>
            <a:endParaRPr lang="en-US" altLang="en-US" sz="1400"/>
          </a:p>
        </p:txBody>
      </p:sp>
      <p:sp>
        <p:nvSpPr>
          <p:cNvPr id="16389" name="Rectangle 2">
            <a:extLst>
              <a:ext uri="{FF2B5EF4-FFF2-40B4-BE49-F238E27FC236}">
                <a16:creationId xmlns:a16="http://schemas.microsoft.com/office/drawing/2014/main" id="{55DAC24C-E657-481C-90A9-9A1D2B02777E}"/>
              </a:ext>
            </a:extLst>
          </p:cNvPr>
          <p:cNvSpPr>
            <a:spLocks noGrp="1" noChangeArrowheads="1"/>
          </p:cNvSpPr>
          <p:nvPr>
            <p:ph type="title"/>
          </p:nvPr>
        </p:nvSpPr>
        <p:spPr/>
        <p:txBody>
          <a:bodyPr/>
          <a:lstStyle/>
          <a:p>
            <a:pPr eaLnBrk="1" hangingPunct="1"/>
            <a:r>
              <a:rPr lang="en-US" altLang="en-US" sz="4500" b="1">
                <a:solidFill>
                  <a:srgbClr val="FF3300"/>
                </a:solidFill>
              </a:rPr>
              <a:t>Examples Explained</a:t>
            </a:r>
          </a:p>
        </p:txBody>
      </p:sp>
      <p:sp>
        <p:nvSpPr>
          <p:cNvPr id="16390" name="Rectangle 3">
            <a:extLst>
              <a:ext uri="{FF2B5EF4-FFF2-40B4-BE49-F238E27FC236}">
                <a16:creationId xmlns:a16="http://schemas.microsoft.com/office/drawing/2014/main" id="{9D59B94E-6B34-492A-9F7C-8B1672741091}"/>
              </a:ext>
            </a:extLst>
          </p:cNvPr>
          <p:cNvSpPr>
            <a:spLocks noGrp="1" noChangeArrowheads="1"/>
          </p:cNvSpPr>
          <p:nvPr>
            <p:ph type="body" idx="1"/>
          </p:nvPr>
        </p:nvSpPr>
        <p:spPr>
          <a:xfrm>
            <a:off x="609600" y="1600200"/>
            <a:ext cx="10972800" cy="4114800"/>
          </a:xfrm>
        </p:spPr>
        <p:txBody>
          <a:bodyPr/>
          <a:lstStyle/>
          <a:p>
            <a:pPr marL="609600" indent="-609600" algn="just" eaLnBrk="1" hangingPunct="1">
              <a:lnSpc>
                <a:spcPct val="90000"/>
              </a:lnSpc>
              <a:buFontTx/>
              <a:buAutoNum type="arabicParenR"/>
            </a:pPr>
            <a:r>
              <a:rPr lang="en-US" altLang="en-US" sz="3100"/>
              <a:t>News paper vendor: wants to maximize profit.</a:t>
            </a:r>
          </a:p>
          <a:p>
            <a:pPr marL="609600" indent="-609600" algn="just" eaLnBrk="1" hangingPunct="1">
              <a:lnSpc>
                <a:spcPct val="90000"/>
              </a:lnSpc>
              <a:buFontTx/>
              <a:buAutoNum type="arabicParenR"/>
            </a:pPr>
            <a:r>
              <a:rPr lang="en-US" altLang="en-US" sz="3100"/>
              <a:t>Production manager: wants to minimize waiting time of jobs on machines and thus reduce inventory and costs.</a:t>
            </a:r>
          </a:p>
          <a:p>
            <a:pPr marL="609600" indent="-609600" algn="just" eaLnBrk="1" hangingPunct="1">
              <a:lnSpc>
                <a:spcPct val="90000"/>
              </a:lnSpc>
              <a:buFontTx/>
              <a:buAutoNum type="arabicParenR"/>
            </a:pPr>
            <a:r>
              <a:rPr lang="en-US" altLang="en-US" sz="3100"/>
              <a:t>Marketing manager: wants to recommend the best changes for a product (which is being sold in the market) so that it will do well.</a:t>
            </a:r>
          </a:p>
          <a:p>
            <a:pPr marL="609600" indent="-609600" algn="just" eaLnBrk="1" hangingPunct="1">
              <a:lnSpc>
                <a:spcPct val="90000"/>
              </a:lnSpc>
              <a:buFontTx/>
              <a:buAutoNum type="arabicParenR"/>
            </a:pPr>
            <a:r>
              <a:rPr lang="en-US" altLang="en-US" sz="3100"/>
              <a:t>Policy makers: wants to allocate resources optimally in order to meet the demand while at the same time ensure minimial costs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A567C12-4F7F-4650-8A3D-579240B4A7E7}"/>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BAC44963-B3A5-47F0-9F29-15F76CC47587}"/>
              </a:ext>
            </a:extLst>
          </p:cNvPr>
          <p:cNvSpPr>
            <a:spLocks noGrp="1"/>
          </p:cNvSpPr>
          <p:nvPr>
            <p:ph type="ftr" sz="quarter" idx="11"/>
          </p:nvPr>
        </p:nvSpPr>
        <p:spPr/>
        <p:txBody>
          <a:bodyPr/>
          <a:lstStyle/>
          <a:p>
            <a:pPr>
              <a:defRPr/>
            </a:pPr>
            <a:r>
              <a:rPr lang="en-US"/>
              <a:t>RNSengupta,IME Dept.,IIT Kanpur,INDIA</a:t>
            </a:r>
          </a:p>
        </p:txBody>
      </p:sp>
      <p:sp>
        <p:nvSpPr>
          <p:cNvPr id="17412" name="Slide Number Placeholder 5">
            <a:extLst>
              <a:ext uri="{FF2B5EF4-FFF2-40B4-BE49-F238E27FC236}">
                <a16:creationId xmlns:a16="http://schemas.microsoft.com/office/drawing/2014/main" id="{1997667C-A3B9-4798-82C3-33CC6172403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B670A19-EA89-4FF3-8C22-D25129BFAC8D}" type="slidenum">
              <a:rPr lang="en-US" altLang="en-US" sz="1400" smtClean="0"/>
              <a:pPr>
                <a:spcBef>
                  <a:spcPct val="0"/>
                </a:spcBef>
                <a:buFontTx/>
                <a:buNone/>
              </a:pPr>
              <a:t>15</a:t>
            </a:fld>
            <a:endParaRPr lang="en-US" altLang="en-US" sz="1400"/>
          </a:p>
        </p:txBody>
      </p:sp>
      <p:sp>
        <p:nvSpPr>
          <p:cNvPr id="17413" name="Rectangle 2">
            <a:extLst>
              <a:ext uri="{FF2B5EF4-FFF2-40B4-BE49-F238E27FC236}">
                <a16:creationId xmlns:a16="http://schemas.microsoft.com/office/drawing/2014/main" id="{08F4C347-3CAA-41A0-AA32-C6305889BB4B}"/>
              </a:ext>
            </a:extLst>
          </p:cNvPr>
          <p:cNvSpPr>
            <a:spLocks noGrp="1" noChangeArrowheads="1"/>
          </p:cNvSpPr>
          <p:nvPr>
            <p:ph type="title"/>
          </p:nvPr>
        </p:nvSpPr>
        <p:spPr/>
        <p:txBody>
          <a:bodyPr/>
          <a:lstStyle/>
          <a:p>
            <a:pPr eaLnBrk="1" hangingPunct="1"/>
            <a:r>
              <a:rPr lang="en-US" altLang="en-US" sz="4500" b="1">
                <a:solidFill>
                  <a:srgbClr val="FF3300"/>
                </a:solidFill>
              </a:rPr>
              <a:t>Statistics</a:t>
            </a:r>
          </a:p>
        </p:txBody>
      </p:sp>
      <p:sp>
        <p:nvSpPr>
          <p:cNvPr id="17414" name="Rectangle 3">
            <a:extLst>
              <a:ext uri="{FF2B5EF4-FFF2-40B4-BE49-F238E27FC236}">
                <a16:creationId xmlns:a16="http://schemas.microsoft.com/office/drawing/2014/main" id="{394B148F-6804-4ACD-A81E-DC4443451441}"/>
              </a:ext>
            </a:extLst>
          </p:cNvPr>
          <p:cNvSpPr>
            <a:spLocks noGrp="1" noChangeArrowheads="1"/>
          </p:cNvSpPr>
          <p:nvPr>
            <p:ph type="body" idx="1"/>
          </p:nvPr>
        </p:nvSpPr>
        <p:spPr>
          <a:xfrm>
            <a:off x="609600" y="1600200"/>
            <a:ext cx="10972800" cy="4645025"/>
          </a:xfrm>
        </p:spPr>
        <p:txBody>
          <a:bodyPr/>
          <a:lstStyle/>
          <a:p>
            <a:pPr algn="just" eaLnBrk="1" hangingPunct="1">
              <a:buFontTx/>
              <a:buNone/>
            </a:pPr>
            <a:r>
              <a:rPr lang="en-US" altLang="en-US" sz="5000"/>
              <a:t>	The word </a:t>
            </a:r>
            <a:r>
              <a:rPr lang="en-US" altLang="en-US" sz="5000" b="1">
                <a:solidFill>
                  <a:srgbClr val="FF3300"/>
                </a:solidFill>
              </a:rPr>
              <a:t>STATISTICS</a:t>
            </a:r>
            <a:r>
              <a:rPr lang="en-US" altLang="en-US" sz="5000"/>
              <a:t> is derived from the Italian word </a:t>
            </a:r>
            <a:r>
              <a:rPr lang="en-US" altLang="en-US" sz="5000" b="1" i="1">
                <a:solidFill>
                  <a:srgbClr val="FF3300"/>
                </a:solidFill>
              </a:rPr>
              <a:t>stato</a:t>
            </a:r>
            <a:r>
              <a:rPr lang="en-US" altLang="en-US" sz="5000"/>
              <a:t>, which means ″</a:t>
            </a:r>
            <a:r>
              <a:rPr lang="en-US" altLang="en-US" sz="5000" b="1">
                <a:solidFill>
                  <a:srgbClr val="FF3300"/>
                </a:solidFill>
              </a:rPr>
              <a:t>state</a:t>
            </a:r>
            <a:r>
              <a:rPr lang="en-US" altLang="en-US" sz="5000"/>
              <a:t>″ and </a:t>
            </a:r>
            <a:r>
              <a:rPr lang="en-US" altLang="en-US" sz="5000" b="1" i="1">
                <a:solidFill>
                  <a:srgbClr val="FF3300"/>
                </a:solidFill>
              </a:rPr>
              <a:t>statista</a:t>
            </a:r>
            <a:r>
              <a:rPr lang="en-US" altLang="en-US" sz="5000"/>
              <a:t> refers to a person involved with the affairs of the state.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A47907A-89ED-4183-AB29-C313C3AA6E7E}"/>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04A19FE6-6141-467C-92FF-6B4FDCD1846A}"/>
              </a:ext>
            </a:extLst>
          </p:cNvPr>
          <p:cNvSpPr>
            <a:spLocks noGrp="1"/>
          </p:cNvSpPr>
          <p:nvPr>
            <p:ph type="ftr" sz="quarter" idx="11"/>
          </p:nvPr>
        </p:nvSpPr>
        <p:spPr/>
        <p:txBody>
          <a:bodyPr/>
          <a:lstStyle/>
          <a:p>
            <a:pPr>
              <a:defRPr/>
            </a:pPr>
            <a:r>
              <a:rPr lang="en-US"/>
              <a:t>RNSengupta,IME Dept.,IIT Kanpur,INDIA</a:t>
            </a:r>
          </a:p>
        </p:txBody>
      </p:sp>
      <p:sp>
        <p:nvSpPr>
          <p:cNvPr id="18436" name="Slide Number Placeholder 5">
            <a:extLst>
              <a:ext uri="{FF2B5EF4-FFF2-40B4-BE49-F238E27FC236}">
                <a16:creationId xmlns:a16="http://schemas.microsoft.com/office/drawing/2014/main" id="{624D8366-D5EA-4278-932B-E1DA9719C6E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0354AA0-AC37-4261-B584-296E0A391C1A}" type="slidenum">
              <a:rPr lang="en-US" altLang="en-US" sz="1400" smtClean="0"/>
              <a:pPr>
                <a:spcBef>
                  <a:spcPct val="0"/>
                </a:spcBef>
                <a:buFontTx/>
                <a:buNone/>
              </a:pPr>
              <a:t>16</a:t>
            </a:fld>
            <a:endParaRPr lang="en-US" altLang="en-US" sz="1400"/>
          </a:p>
        </p:txBody>
      </p:sp>
      <p:sp>
        <p:nvSpPr>
          <p:cNvPr id="18437" name="Rectangle 2">
            <a:extLst>
              <a:ext uri="{FF2B5EF4-FFF2-40B4-BE49-F238E27FC236}">
                <a16:creationId xmlns:a16="http://schemas.microsoft.com/office/drawing/2014/main" id="{82883E22-B4E4-41FC-8214-C5F80460B1E9}"/>
              </a:ext>
            </a:extLst>
          </p:cNvPr>
          <p:cNvSpPr>
            <a:spLocks noGrp="1" noChangeArrowheads="1"/>
          </p:cNvSpPr>
          <p:nvPr>
            <p:ph type="title"/>
          </p:nvPr>
        </p:nvSpPr>
        <p:spPr/>
        <p:txBody>
          <a:bodyPr/>
          <a:lstStyle/>
          <a:p>
            <a:pPr eaLnBrk="1" hangingPunct="1"/>
            <a:r>
              <a:rPr lang="en-US" altLang="en-US" sz="4500" b="1" dirty="0">
                <a:solidFill>
                  <a:srgbClr val="FF3300"/>
                </a:solidFill>
              </a:rPr>
              <a:t>Statistics</a:t>
            </a:r>
            <a:r>
              <a:rPr lang="en-US" altLang="en-US" sz="4500" b="1" dirty="0">
                <a:solidFill>
                  <a:schemeClr val="tx1"/>
                </a:solidFill>
              </a:rPr>
              <a:t>:</a:t>
            </a:r>
            <a:r>
              <a:rPr lang="en-US" altLang="en-US" sz="4800" dirty="0">
                <a:solidFill>
                  <a:schemeClr val="tx1"/>
                </a:solidFill>
              </a:rPr>
              <a:t> </a:t>
            </a:r>
            <a:r>
              <a:rPr lang="en-US" altLang="en-US" sz="4800" b="1" dirty="0">
                <a:solidFill>
                  <a:srgbClr val="0000FF"/>
                </a:solidFill>
              </a:rPr>
              <a:t>(</a:t>
            </a:r>
            <a:r>
              <a:rPr lang="en-US" altLang="en-US" sz="4800" b="1" dirty="0" err="1">
                <a:solidFill>
                  <a:srgbClr val="0000FF"/>
                </a:solidFill>
              </a:rPr>
              <a:t>contd</a:t>
            </a:r>
            <a:r>
              <a:rPr lang="en-US" altLang="en-US" sz="4800" b="1" dirty="0">
                <a:solidFill>
                  <a:srgbClr val="0000FF"/>
                </a:solidFill>
              </a:rPr>
              <a:t>…)</a:t>
            </a:r>
            <a:endParaRPr lang="en-US" altLang="en-US" sz="4500" dirty="0"/>
          </a:p>
        </p:txBody>
      </p:sp>
      <p:sp>
        <p:nvSpPr>
          <p:cNvPr id="18438" name="Rectangle 3">
            <a:extLst>
              <a:ext uri="{FF2B5EF4-FFF2-40B4-BE49-F238E27FC236}">
                <a16:creationId xmlns:a16="http://schemas.microsoft.com/office/drawing/2014/main" id="{38505256-D10D-4A13-88CD-4035AA285ACA}"/>
              </a:ext>
            </a:extLst>
          </p:cNvPr>
          <p:cNvSpPr>
            <a:spLocks noGrp="1" noChangeArrowheads="1"/>
          </p:cNvSpPr>
          <p:nvPr>
            <p:ph type="body" idx="1"/>
          </p:nvPr>
        </p:nvSpPr>
        <p:spPr/>
        <p:txBody>
          <a:bodyPr/>
          <a:lstStyle/>
          <a:p>
            <a:pPr algn="just" eaLnBrk="1" hangingPunct="1">
              <a:lnSpc>
                <a:spcPct val="80000"/>
              </a:lnSpc>
              <a:buFont typeface="Wingdings" panose="05000000000000000000" pitchFamily="2" charset="2"/>
              <a:buChar char="§"/>
            </a:pPr>
            <a:r>
              <a:rPr lang="en-US" altLang="en-US" sz="4000"/>
              <a:t>Now a days, </a:t>
            </a:r>
            <a:r>
              <a:rPr lang="en-US" altLang="en-US" sz="4000" b="1">
                <a:solidFill>
                  <a:srgbClr val="FF3300"/>
                </a:solidFill>
              </a:rPr>
              <a:t>STATISTICS</a:t>
            </a:r>
            <a:r>
              <a:rPr lang="en-US" altLang="en-US" sz="4000"/>
              <a:t> (in a plural sense) is the study of qualitative and quantitative data from our surrounding, be it environment or any system so as to draw meaningful conclusions about the environment or system.</a:t>
            </a:r>
          </a:p>
          <a:p>
            <a:pPr algn="just" eaLnBrk="1" hangingPunct="1">
              <a:lnSpc>
                <a:spcPct val="80000"/>
              </a:lnSpc>
              <a:buFont typeface="Wingdings" panose="05000000000000000000" pitchFamily="2" charset="2"/>
              <a:buChar char="§"/>
            </a:pPr>
            <a:r>
              <a:rPr lang="en-US" altLang="en-US" sz="4000"/>
              <a:t>It also means (in the singular sense) the body of methods that are meant for treatment of such data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D2B1B60-4D5F-4FED-8FA5-1506FA83FE54}"/>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6A2CCC69-4877-434F-8F8A-1BF0A6E0832A}"/>
              </a:ext>
            </a:extLst>
          </p:cNvPr>
          <p:cNvSpPr>
            <a:spLocks noGrp="1"/>
          </p:cNvSpPr>
          <p:nvPr>
            <p:ph type="ftr" sz="quarter" idx="11"/>
          </p:nvPr>
        </p:nvSpPr>
        <p:spPr/>
        <p:txBody>
          <a:bodyPr/>
          <a:lstStyle/>
          <a:p>
            <a:pPr>
              <a:defRPr/>
            </a:pPr>
            <a:r>
              <a:rPr lang="en-US"/>
              <a:t>RNSengupta,IME Dept.,IIT Kanpur,INDIA</a:t>
            </a:r>
          </a:p>
        </p:txBody>
      </p:sp>
      <p:sp>
        <p:nvSpPr>
          <p:cNvPr id="19460" name="Slide Number Placeholder 5">
            <a:extLst>
              <a:ext uri="{FF2B5EF4-FFF2-40B4-BE49-F238E27FC236}">
                <a16:creationId xmlns:a16="http://schemas.microsoft.com/office/drawing/2014/main" id="{28A9D218-D496-44D8-8FAE-34CB2A13C10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7129F83-10B4-4C7C-B142-62D2DC7D0927}" type="slidenum">
              <a:rPr lang="en-US" altLang="en-US" sz="1400" smtClean="0"/>
              <a:pPr>
                <a:spcBef>
                  <a:spcPct val="0"/>
                </a:spcBef>
                <a:buFontTx/>
                <a:buNone/>
              </a:pPr>
              <a:t>17</a:t>
            </a:fld>
            <a:endParaRPr lang="en-US" altLang="en-US" sz="1400"/>
          </a:p>
        </p:txBody>
      </p:sp>
      <p:sp>
        <p:nvSpPr>
          <p:cNvPr id="19461" name="Rectangle 2">
            <a:extLst>
              <a:ext uri="{FF2B5EF4-FFF2-40B4-BE49-F238E27FC236}">
                <a16:creationId xmlns:a16="http://schemas.microsoft.com/office/drawing/2014/main" id="{EBD9AB23-A925-4504-880F-2683CF94AEE9}"/>
              </a:ext>
            </a:extLst>
          </p:cNvPr>
          <p:cNvSpPr>
            <a:spLocks noGrp="1" noChangeArrowheads="1"/>
          </p:cNvSpPr>
          <p:nvPr>
            <p:ph type="title"/>
          </p:nvPr>
        </p:nvSpPr>
        <p:spPr/>
        <p:txBody>
          <a:bodyPr/>
          <a:lstStyle/>
          <a:p>
            <a:pPr eaLnBrk="1" hangingPunct="1"/>
            <a:r>
              <a:rPr lang="en-US" altLang="en-US" sz="4100" b="1">
                <a:solidFill>
                  <a:srgbClr val="FF3300"/>
                </a:solidFill>
              </a:rPr>
              <a:t>Main steps in the study of Statistics</a:t>
            </a:r>
          </a:p>
        </p:txBody>
      </p:sp>
      <p:sp>
        <p:nvSpPr>
          <p:cNvPr id="19462" name="Rectangle 3">
            <a:extLst>
              <a:ext uri="{FF2B5EF4-FFF2-40B4-BE49-F238E27FC236}">
                <a16:creationId xmlns:a16="http://schemas.microsoft.com/office/drawing/2014/main" id="{069206BA-8348-495A-B102-A276865FE9FD}"/>
              </a:ext>
            </a:extLst>
          </p:cNvPr>
          <p:cNvSpPr>
            <a:spLocks noGrp="1" noChangeArrowheads="1"/>
          </p:cNvSpPr>
          <p:nvPr>
            <p:ph type="body" idx="1"/>
          </p:nvPr>
        </p:nvSpPr>
        <p:spPr/>
        <p:txBody>
          <a:bodyPr/>
          <a:lstStyle/>
          <a:p>
            <a:pPr eaLnBrk="1" hangingPunct="1">
              <a:buFont typeface="Wingdings" panose="05000000000000000000" pitchFamily="2" charset="2"/>
              <a:buChar char="§"/>
            </a:pPr>
            <a:r>
              <a:rPr lang="en-US" altLang="en-US" sz="4500"/>
              <a:t>Method of collection of data (primary or secondary)</a:t>
            </a:r>
          </a:p>
          <a:p>
            <a:pPr eaLnBrk="1" hangingPunct="1">
              <a:buFont typeface="Wingdings" panose="05000000000000000000" pitchFamily="2" charset="2"/>
              <a:buChar char="§"/>
            </a:pPr>
            <a:r>
              <a:rPr lang="en-US" altLang="en-US" sz="4500"/>
              <a:t>Scrutiny of data</a:t>
            </a:r>
          </a:p>
          <a:p>
            <a:pPr eaLnBrk="1" hangingPunct="1">
              <a:buFont typeface="Wingdings" panose="05000000000000000000" pitchFamily="2" charset="2"/>
              <a:buChar char="§"/>
            </a:pPr>
            <a:r>
              <a:rPr lang="en-US" altLang="en-US" sz="4500"/>
              <a:t>Presentation of data (non frequency data, frequency data)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6B1C85A-8C8D-4BB3-94EB-1D236884EE2B}"/>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1951AE6A-62C4-48A2-AD0F-F78F5E92F7AC}"/>
              </a:ext>
            </a:extLst>
          </p:cNvPr>
          <p:cNvSpPr>
            <a:spLocks noGrp="1"/>
          </p:cNvSpPr>
          <p:nvPr>
            <p:ph type="ftr" sz="quarter" idx="11"/>
          </p:nvPr>
        </p:nvSpPr>
        <p:spPr/>
        <p:txBody>
          <a:bodyPr/>
          <a:lstStyle/>
          <a:p>
            <a:pPr>
              <a:defRPr/>
            </a:pPr>
            <a:r>
              <a:rPr lang="en-US"/>
              <a:t>RNSengupta,IME Dept.,IIT Kanpur,INDIA</a:t>
            </a:r>
          </a:p>
        </p:txBody>
      </p:sp>
      <p:sp>
        <p:nvSpPr>
          <p:cNvPr id="20484" name="Slide Number Placeholder 5">
            <a:extLst>
              <a:ext uri="{FF2B5EF4-FFF2-40B4-BE49-F238E27FC236}">
                <a16:creationId xmlns:a16="http://schemas.microsoft.com/office/drawing/2014/main" id="{D9802B77-1B99-46BE-BC95-2C05A82428D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9FF041A-F57C-46D0-9C96-B25A1902F863}" type="slidenum">
              <a:rPr lang="en-US" altLang="en-US" sz="1400" smtClean="0"/>
              <a:pPr>
                <a:spcBef>
                  <a:spcPct val="0"/>
                </a:spcBef>
                <a:buFontTx/>
                <a:buNone/>
              </a:pPr>
              <a:t>18</a:t>
            </a:fld>
            <a:endParaRPr lang="en-US" altLang="en-US" sz="1400"/>
          </a:p>
        </p:txBody>
      </p:sp>
      <p:sp>
        <p:nvSpPr>
          <p:cNvPr id="20485" name="Rectangle 2">
            <a:extLst>
              <a:ext uri="{FF2B5EF4-FFF2-40B4-BE49-F238E27FC236}">
                <a16:creationId xmlns:a16="http://schemas.microsoft.com/office/drawing/2014/main" id="{B1672EAF-F940-4267-9EE6-21D15DCBD477}"/>
              </a:ext>
            </a:extLst>
          </p:cNvPr>
          <p:cNvSpPr>
            <a:spLocks noGrp="1" noChangeArrowheads="1"/>
          </p:cNvSpPr>
          <p:nvPr>
            <p:ph type="title"/>
          </p:nvPr>
        </p:nvSpPr>
        <p:spPr/>
        <p:txBody>
          <a:bodyPr/>
          <a:lstStyle/>
          <a:p>
            <a:pPr eaLnBrk="1" hangingPunct="1"/>
            <a:r>
              <a:rPr lang="en-US" altLang="en-US" sz="4100" b="1">
                <a:solidFill>
                  <a:srgbClr val="FF3300"/>
                </a:solidFill>
              </a:rPr>
              <a:t>Main steps in the study of Statistics</a:t>
            </a:r>
            <a:r>
              <a:rPr lang="en-US" altLang="en-US">
                <a:solidFill>
                  <a:schemeClr val="tx1"/>
                </a:solidFill>
              </a:rPr>
              <a:t> </a:t>
            </a:r>
            <a:r>
              <a:rPr lang="en-US" altLang="en-US" b="1">
                <a:solidFill>
                  <a:srgbClr val="0000FF"/>
                </a:solidFill>
              </a:rPr>
              <a:t>(contd…)</a:t>
            </a:r>
            <a:endParaRPr lang="en-US" altLang="en-US" sz="4100"/>
          </a:p>
        </p:txBody>
      </p:sp>
      <p:sp>
        <p:nvSpPr>
          <p:cNvPr id="20486" name="Rectangle 3">
            <a:extLst>
              <a:ext uri="{FF2B5EF4-FFF2-40B4-BE49-F238E27FC236}">
                <a16:creationId xmlns:a16="http://schemas.microsoft.com/office/drawing/2014/main" id="{F5531FD3-C029-4487-A58C-684BB3B175AC}"/>
              </a:ext>
            </a:extLst>
          </p:cNvPr>
          <p:cNvSpPr>
            <a:spLocks noGrp="1" noChangeArrowheads="1"/>
          </p:cNvSpPr>
          <p:nvPr>
            <p:ph type="body" idx="1"/>
          </p:nvPr>
        </p:nvSpPr>
        <p:spPr/>
        <p:txBody>
          <a:bodyPr/>
          <a:lstStyle/>
          <a:p>
            <a:pPr marL="609600" indent="-609600" algn="just" eaLnBrk="1" hangingPunct="1">
              <a:buFont typeface="Wingdings" panose="05000000000000000000" pitchFamily="2" charset="2"/>
              <a:buChar char="§"/>
            </a:pPr>
            <a:r>
              <a:rPr lang="en-US" altLang="en-US" sz="4500"/>
              <a:t>Analysis of data through statistical models/methods</a:t>
            </a:r>
          </a:p>
          <a:p>
            <a:pPr marL="609600" indent="-609600" algn="just" eaLnBrk="1" hangingPunct="1">
              <a:buFont typeface="Wingdings" panose="05000000000000000000" pitchFamily="2" charset="2"/>
              <a:buChar char="§"/>
            </a:pPr>
            <a:r>
              <a:rPr lang="en-US" altLang="en-US" sz="4500"/>
              <a:t>Conclusions from results thus obtained</a:t>
            </a:r>
          </a:p>
          <a:p>
            <a:pPr marL="609600" indent="-609600" algn="just" eaLnBrk="1" hangingPunct="1">
              <a:buFont typeface="Wingdings" panose="05000000000000000000" pitchFamily="2" charset="2"/>
              <a:buChar char="§"/>
            </a:pPr>
            <a:r>
              <a:rPr lang="en-US" altLang="en-US" sz="4500"/>
              <a:t>Modification of statistical models/methods depending on results obtained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9F8367A-8C35-4ED3-A608-BC39ADA7E518}"/>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303D88C6-212C-46AE-B381-CB67399AF51B}"/>
              </a:ext>
            </a:extLst>
          </p:cNvPr>
          <p:cNvSpPr>
            <a:spLocks noGrp="1"/>
          </p:cNvSpPr>
          <p:nvPr>
            <p:ph type="ftr" sz="quarter" idx="11"/>
          </p:nvPr>
        </p:nvSpPr>
        <p:spPr/>
        <p:txBody>
          <a:bodyPr/>
          <a:lstStyle/>
          <a:p>
            <a:pPr>
              <a:defRPr/>
            </a:pPr>
            <a:r>
              <a:rPr lang="en-US"/>
              <a:t>RNSengupta,IME Dept.,IIT Kanpur,INDIA</a:t>
            </a:r>
          </a:p>
        </p:txBody>
      </p:sp>
      <p:sp>
        <p:nvSpPr>
          <p:cNvPr id="21508" name="Slide Number Placeholder 5">
            <a:extLst>
              <a:ext uri="{FF2B5EF4-FFF2-40B4-BE49-F238E27FC236}">
                <a16:creationId xmlns:a16="http://schemas.microsoft.com/office/drawing/2014/main" id="{9AD0403B-B4B1-417D-865A-C0C92A3E4DC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9907CDE-919F-44D1-9477-AF791C7B260E}" type="slidenum">
              <a:rPr lang="en-US" altLang="en-US" sz="1400" smtClean="0"/>
              <a:pPr>
                <a:spcBef>
                  <a:spcPct val="0"/>
                </a:spcBef>
                <a:buFontTx/>
                <a:buNone/>
              </a:pPr>
              <a:t>19</a:t>
            </a:fld>
            <a:endParaRPr lang="en-US" altLang="en-US" sz="1400"/>
          </a:p>
        </p:txBody>
      </p:sp>
      <p:sp>
        <p:nvSpPr>
          <p:cNvPr id="21509" name="Rectangle 2">
            <a:extLst>
              <a:ext uri="{FF2B5EF4-FFF2-40B4-BE49-F238E27FC236}">
                <a16:creationId xmlns:a16="http://schemas.microsoft.com/office/drawing/2014/main" id="{96ACD907-A88E-418B-AA50-023E6512E835}"/>
              </a:ext>
            </a:extLst>
          </p:cNvPr>
          <p:cNvSpPr>
            <a:spLocks noGrp="1" noChangeArrowheads="1"/>
          </p:cNvSpPr>
          <p:nvPr>
            <p:ph type="title"/>
          </p:nvPr>
        </p:nvSpPr>
        <p:spPr/>
        <p:txBody>
          <a:bodyPr/>
          <a:lstStyle/>
          <a:p>
            <a:pPr eaLnBrk="1" hangingPunct="1"/>
            <a:r>
              <a:rPr lang="en-US" altLang="en-US" sz="4500" b="1">
                <a:solidFill>
                  <a:srgbClr val="FF3300"/>
                </a:solidFill>
              </a:rPr>
              <a:t>Descriptive Statistics</a:t>
            </a:r>
          </a:p>
        </p:txBody>
      </p:sp>
      <p:sp>
        <p:nvSpPr>
          <p:cNvPr id="21510" name="Rectangle 3">
            <a:extLst>
              <a:ext uri="{FF2B5EF4-FFF2-40B4-BE49-F238E27FC236}">
                <a16:creationId xmlns:a16="http://schemas.microsoft.com/office/drawing/2014/main" id="{A8ECE017-5FBB-4107-8504-51840EB73319}"/>
              </a:ext>
            </a:extLst>
          </p:cNvPr>
          <p:cNvSpPr>
            <a:spLocks noGrp="1" noChangeArrowheads="1"/>
          </p:cNvSpPr>
          <p:nvPr>
            <p:ph type="body" idx="1"/>
          </p:nvPr>
        </p:nvSpPr>
        <p:spPr/>
        <p:txBody>
          <a:bodyPr/>
          <a:lstStyle/>
          <a:p>
            <a:pPr algn="just" eaLnBrk="1" hangingPunct="1">
              <a:buFontTx/>
              <a:buNone/>
            </a:pPr>
            <a:r>
              <a:rPr lang="en-US" altLang="en-US" sz="5500"/>
              <a:t>	</a:t>
            </a:r>
            <a:r>
              <a:rPr lang="en-US" altLang="en-US" sz="5500" u="sng"/>
              <a:t>Presentation of data</a:t>
            </a:r>
          </a:p>
          <a:p>
            <a:pPr algn="just" eaLnBrk="1" hangingPunct="1">
              <a:buFont typeface="Wingdings" panose="05000000000000000000" pitchFamily="2" charset="2"/>
              <a:buChar char="§"/>
            </a:pPr>
            <a:r>
              <a:rPr lang="en-US" altLang="en-US" sz="5500"/>
              <a:t>Non frequency data</a:t>
            </a:r>
          </a:p>
          <a:p>
            <a:pPr algn="just" eaLnBrk="1" hangingPunct="1">
              <a:buFont typeface="Wingdings" panose="05000000000000000000" pitchFamily="2" charset="2"/>
              <a:buChar char="§"/>
            </a:pPr>
            <a:r>
              <a:rPr lang="en-US" altLang="en-US" sz="5500"/>
              <a:t>Frequency data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a:extLst>
              <a:ext uri="{FF2B5EF4-FFF2-40B4-BE49-F238E27FC236}">
                <a16:creationId xmlns:a16="http://schemas.microsoft.com/office/drawing/2014/main" id="{EBB86576-8D57-4805-BD97-E5FF5E67DE66}"/>
              </a:ext>
            </a:extLst>
          </p:cNvPr>
          <p:cNvSpPr>
            <a:spLocks noGrp="1"/>
          </p:cNvSpPr>
          <p:nvPr>
            <p:ph type="dt" sz="quarter" idx="10"/>
          </p:nvPr>
        </p:nvSpPr>
        <p:spPr/>
        <p:txBody>
          <a:bodyPr/>
          <a:lstStyle/>
          <a:p>
            <a:pPr>
              <a:defRPr/>
            </a:pPr>
            <a:r>
              <a:rPr lang="en-US"/>
              <a:t>IME602:DATA ANALYSIS</a:t>
            </a:r>
          </a:p>
        </p:txBody>
      </p:sp>
      <p:sp>
        <p:nvSpPr>
          <p:cNvPr id="5" name="Footer Placeholder 5">
            <a:extLst>
              <a:ext uri="{FF2B5EF4-FFF2-40B4-BE49-F238E27FC236}">
                <a16:creationId xmlns:a16="http://schemas.microsoft.com/office/drawing/2014/main" id="{1236B48E-D9FD-4F19-919D-E05820B726BC}"/>
              </a:ext>
            </a:extLst>
          </p:cNvPr>
          <p:cNvSpPr>
            <a:spLocks noGrp="1"/>
          </p:cNvSpPr>
          <p:nvPr>
            <p:ph type="ftr" sz="quarter" idx="11"/>
          </p:nvPr>
        </p:nvSpPr>
        <p:spPr/>
        <p:txBody>
          <a:bodyPr/>
          <a:lstStyle/>
          <a:p>
            <a:pPr>
              <a:defRPr/>
            </a:pPr>
            <a:r>
              <a:rPr lang="en-US"/>
              <a:t>RNSengupta,IME Dept.,IIT Kanpur,INDIA</a:t>
            </a:r>
          </a:p>
        </p:txBody>
      </p:sp>
      <p:sp>
        <p:nvSpPr>
          <p:cNvPr id="6148" name="Slide Number Placeholder 6">
            <a:extLst>
              <a:ext uri="{FF2B5EF4-FFF2-40B4-BE49-F238E27FC236}">
                <a16:creationId xmlns:a16="http://schemas.microsoft.com/office/drawing/2014/main" id="{199AD777-D104-43C2-A41F-F06F47249F9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44A9D9F-93D7-4C17-AA86-154670A69361}" type="slidenum">
              <a:rPr lang="en-US" altLang="en-US" sz="1400" smtClean="0"/>
              <a:pPr>
                <a:spcBef>
                  <a:spcPct val="0"/>
                </a:spcBef>
                <a:buFontTx/>
                <a:buNone/>
              </a:pPr>
              <a:t>2</a:t>
            </a:fld>
            <a:endParaRPr lang="en-US" altLang="en-US" sz="1400"/>
          </a:p>
        </p:txBody>
      </p:sp>
      <p:sp>
        <p:nvSpPr>
          <p:cNvPr id="6149" name="Rectangle 2">
            <a:extLst>
              <a:ext uri="{FF2B5EF4-FFF2-40B4-BE49-F238E27FC236}">
                <a16:creationId xmlns:a16="http://schemas.microsoft.com/office/drawing/2014/main" id="{F8D82975-F27E-49B3-9E5E-14B15459B962}"/>
              </a:ext>
            </a:extLst>
          </p:cNvPr>
          <p:cNvSpPr>
            <a:spLocks noGrp="1" noChangeArrowheads="1"/>
          </p:cNvSpPr>
          <p:nvPr>
            <p:ph type="title"/>
          </p:nvPr>
        </p:nvSpPr>
        <p:spPr>
          <a:xfrm>
            <a:off x="609600" y="274638"/>
            <a:ext cx="10972800" cy="944562"/>
          </a:xfrm>
        </p:spPr>
        <p:txBody>
          <a:bodyPr/>
          <a:lstStyle/>
          <a:p>
            <a:pPr eaLnBrk="1" hangingPunct="1"/>
            <a:r>
              <a:rPr lang="en-US" altLang="en-US" sz="3600" b="1">
                <a:solidFill>
                  <a:srgbClr val="FF0000"/>
                </a:solidFill>
              </a:rPr>
              <a:t>Objective</a:t>
            </a:r>
            <a:endParaRPr lang="en-US" altLang="en-US" sz="3500" b="1">
              <a:solidFill>
                <a:srgbClr val="FF0000"/>
              </a:solidFill>
            </a:endParaRPr>
          </a:p>
        </p:txBody>
      </p:sp>
      <p:sp>
        <p:nvSpPr>
          <p:cNvPr id="6150" name="Rectangle 3">
            <a:extLst>
              <a:ext uri="{FF2B5EF4-FFF2-40B4-BE49-F238E27FC236}">
                <a16:creationId xmlns:a16="http://schemas.microsoft.com/office/drawing/2014/main" id="{F42BCE9B-76DA-490D-9B0E-21020C12B790}"/>
              </a:ext>
            </a:extLst>
          </p:cNvPr>
          <p:cNvSpPr>
            <a:spLocks noGrp="1" noChangeArrowheads="1"/>
          </p:cNvSpPr>
          <p:nvPr>
            <p:ph type="body" sz="half" idx="1"/>
          </p:nvPr>
        </p:nvSpPr>
        <p:spPr>
          <a:xfrm>
            <a:off x="609600" y="1219200"/>
            <a:ext cx="10972800" cy="4906963"/>
          </a:xfrm>
        </p:spPr>
        <p:txBody>
          <a:bodyPr/>
          <a:lstStyle/>
          <a:p>
            <a:pPr marL="0" indent="0" algn="just">
              <a:buFontTx/>
              <a:buNone/>
            </a:pPr>
            <a:r>
              <a:rPr lang="en-US" altLang="en-US" sz="1900"/>
              <a:t>The primary objective of a </a:t>
            </a:r>
            <a:r>
              <a:rPr lang="en-US" altLang="en-US" sz="1900" b="1" i="1"/>
              <a:t>Probability and Statistics</a:t>
            </a:r>
            <a:r>
              <a:rPr lang="en-US" altLang="en-US" sz="1900"/>
              <a:t> course is to equip students with the fundamental principles of probability theory and statistical methods, enabling them to analyze and interpret data, understand uncertainty, and make informed decisions. Participants will learn about probability distributions, statistical inference techniques, hypothesis testing, ANOVA, Regression and Forecasting. The course will train students in understanding the core ideas of probability, conditional probability, data analysis, regression, etc., so that one can apply them in engineering, business and research problems. Furthermore, the course will equip the students to study different distributions, their properties and applications. In the domain of statistical inference, the students will hone their mathematical and statistical skills to determine estimates of distributions and study their properties, which will be of importance in interval as well as in hypothesis testing. The last part of the course will deal with ANOVA, Regression and Forecasting models. With a good grasp in these important topics of Probability &amp; Statistics the students will definitely benefit in their masters and doctoral programs by applying the knowledge, gained in this course in engineering (electrical, mechanical, civil, computer science, etc.), management (SCM, quantitative finance, marketing, optimization, etc.), economics, social sciences, etc., in order to tackle and solve interesting problems both from theoretical as well as practical viewpoints.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EF582DB-D99E-4B69-AAFB-86E861F01260}"/>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D7633C02-0596-4BEE-975E-7D6D8DDDC0DD}"/>
              </a:ext>
            </a:extLst>
          </p:cNvPr>
          <p:cNvSpPr>
            <a:spLocks noGrp="1"/>
          </p:cNvSpPr>
          <p:nvPr>
            <p:ph type="ftr" sz="quarter" idx="11"/>
          </p:nvPr>
        </p:nvSpPr>
        <p:spPr/>
        <p:txBody>
          <a:bodyPr/>
          <a:lstStyle/>
          <a:p>
            <a:pPr>
              <a:defRPr/>
            </a:pPr>
            <a:r>
              <a:rPr lang="en-US"/>
              <a:t>RNSengupta,IME Dept.,IIT Kanpur,INDIA</a:t>
            </a:r>
          </a:p>
        </p:txBody>
      </p:sp>
      <p:sp>
        <p:nvSpPr>
          <p:cNvPr id="23556" name="Slide Number Placeholder 5">
            <a:extLst>
              <a:ext uri="{FF2B5EF4-FFF2-40B4-BE49-F238E27FC236}">
                <a16:creationId xmlns:a16="http://schemas.microsoft.com/office/drawing/2014/main" id="{BCDC6A23-209E-4738-9C9C-7D26126041E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72A07FD-D4CA-4E06-BF2C-B9871DD1DDBE}" type="slidenum">
              <a:rPr lang="en-US" altLang="en-US" sz="1400" smtClean="0"/>
              <a:pPr>
                <a:spcBef>
                  <a:spcPct val="0"/>
                </a:spcBef>
                <a:buFontTx/>
                <a:buNone/>
              </a:pPr>
              <a:t>20</a:t>
            </a:fld>
            <a:endParaRPr lang="en-US" altLang="en-US" sz="1400"/>
          </a:p>
        </p:txBody>
      </p:sp>
      <p:sp>
        <p:nvSpPr>
          <p:cNvPr id="23557" name="Rectangle 2">
            <a:extLst>
              <a:ext uri="{FF2B5EF4-FFF2-40B4-BE49-F238E27FC236}">
                <a16:creationId xmlns:a16="http://schemas.microsoft.com/office/drawing/2014/main" id="{AFDE15B2-34E0-483A-BC57-4D99C5D3CACF}"/>
              </a:ext>
            </a:extLst>
          </p:cNvPr>
          <p:cNvSpPr>
            <a:spLocks noGrp="1" noChangeArrowheads="1"/>
          </p:cNvSpPr>
          <p:nvPr>
            <p:ph type="title"/>
          </p:nvPr>
        </p:nvSpPr>
        <p:spPr/>
        <p:txBody>
          <a:bodyPr/>
          <a:lstStyle/>
          <a:p>
            <a:pPr eaLnBrk="1" hangingPunct="1"/>
            <a:r>
              <a:rPr lang="en-US" altLang="en-US" sz="4100" b="1">
                <a:solidFill>
                  <a:srgbClr val="FF3300"/>
                </a:solidFill>
              </a:rPr>
              <a:t>Non frequency data, </a:t>
            </a:r>
            <a:br>
              <a:rPr lang="en-US" altLang="en-US" sz="4100" b="1">
                <a:solidFill>
                  <a:srgbClr val="FF3300"/>
                </a:solidFill>
              </a:rPr>
            </a:br>
            <a:r>
              <a:rPr lang="en-US" altLang="en-US" sz="4100" b="1">
                <a:solidFill>
                  <a:srgbClr val="FF3300"/>
                </a:solidFill>
              </a:rPr>
              <a:t>Time series or Historical data</a:t>
            </a:r>
          </a:p>
        </p:txBody>
      </p:sp>
      <p:sp>
        <p:nvSpPr>
          <p:cNvPr id="23558" name="Rectangle 3">
            <a:extLst>
              <a:ext uri="{FF2B5EF4-FFF2-40B4-BE49-F238E27FC236}">
                <a16:creationId xmlns:a16="http://schemas.microsoft.com/office/drawing/2014/main" id="{F0891999-FA14-4DD4-9BA0-8DE5FF5EF0AC}"/>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3500"/>
              <a:t>Consider the case where the representation of the values of one or more variables like population of India, price of petroleum etc., may be given for different periods of time.</a:t>
            </a:r>
          </a:p>
          <a:p>
            <a:pPr algn="just" eaLnBrk="1" hangingPunct="1">
              <a:buFont typeface="Wingdings" panose="05000000000000000000" pitchFamily="2" charset="2"/>
              <a:buChar char="§"/>
            </a:pPr>
            <a:r>
              <a:rPr lang="en-US" altLang="en-US" sz="3500"/>
              <a:t>For instance we may be interested in knowing the population change over time or the change of production of petroleum over time.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21E2484-6AAD-46BF-A37D-4C6A0859374A}"/>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F3597F4C-7A0F-4445-ABCD-9DF0A2D871B0}"/>
              </a:ext>
            </a:extLst>
          </p:cNvPr>
          <p:cNvSpPr>
            <a:spLocks noGrp="1"/>
          </p:cNvSpPr>
          <p:nvPr>
            <p:ph type="ftr" sz="quarter" idx="11"/>
          </p:nvPr>
        </p:nvSpPr>
        <p:spPr/>
        <p:txBody>
          <a:bodyPr/>
          <a:lstStyle/>
          <a:p>
            <a:pPr>
              <a:defRPr/>
            </a:pPr>
            <a:r>
              <a:rPr lang="en-US"/>
              <a:t>RNSengupta,IME Dept.,IIT Kanpur,INDIA</a:t>
            </a:r>
          </a:p>
        </p:txBody>
      </p:sp>
      <p:sp>
        <p:nvSpPr>
          <p:cNvPr id="24580" name="Slide Number Placeholder 5">
            <a:extLst>
              <a:ext uri="{FF2B5EF4-FFF2-40B4-BE49-F238E27FC236}">
                <a16:creationId xmlns:a16="http://schemas.microsoft.com/office/drawing/2014/main" id="{0B0ECE40-CFE6-454A-B2C3-8398608451D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8DE33E6-69CC-4034-BED1-476509B68F8E}" type="slidenum">
              <a:rPr lang="en-US" altLang="en-US" sz="1400" smtClean="0"/>
              <a:pPr>
                <a:spcBef>
                  <a:spcPct val="0"/>
                </a:spcBef>
                <a:buFontTx/>
                <a:buNone/>
              </a:pPr>
              <a:t>21</a:t>
            </a:fld>
            <a:endParaRPr lang="en-US" altLang="en-US" sz="1400"/>
          </a:p>
        </p:txBody>
      </p:sp>
      <p:sp>
        <p:nvSpPr>
          <p:cNvPr id="24581" name="Rectangle 5">
            <a:extLst>
              <a:ext uri="{FF2B5EF4-FFF2-40B4-BE49-F238E27FC236}">
                <a16:creationId xmlns:a16="http://schemas.microsoft.com/office/drawing/2014/main" id="{7FA2D0BD-B266-491B-8BDC-E517A423095D}"/>
              </a:ext>
            </a:extLst>
          </p:cNvPr>
          <p:cNvSpPr>
            <a:spLocks noGrp="1" noChangeArrowheads="1"/>
          </p:cNvSpPr>
          <p:nvPr>
            <p:ph type="title"/>
          </p:nvPr>
        </p:nvSpPr>
        <p:spPr/>
        <p:txBody>
          <a:bodyPr/>
          <a:lstStyle/>
          <a:p>
            <a:pPr eaLnBrk="1" hangingPunct="1"/>
            <a:r>
              <a:rPr lang="en-US" altLang="en-US" sz="3500" b="1">
                <a:solidFill>
                  <a:srgbClr val="FF3300"/>
                </a:solidFill>
              </a:rPr>
              <a:t>Non frequency representation of data (</a:t>
            </a:r>
            <a:r>
              <a:rPr lang="en-US" altLang="en-US" sz="3500" b="1">
                <a:solidFill>
                  <a:srgbClr val="0000FF"/>
                </a:solidFill>
              </a:rPr>
              <a:t>Line diagram</a:t>
            </a:r>
            <a:r>
              <a:rPr lang="en-US" altLang="en-US" sz="3500" b="1">
                <a:solidFill>
                  <a:srgbClr val="FF3300"/>
                </a:solidFill>
              </a:rPr>
              <a:t>)</a:t>
            </a:r>
            <a:r>
              <a:rPr lang="en-US" altLang="en-US" sz="3500" b="1">
                <a:solidFill>
                  <a:schemeClr val="tx1"/>
                </a:solidFill>
              </a:rPr>
              <a:t>: </a:t>
            </a:r>
            <a:r>
              <a:rPr lang="en-US" altLang="en-US" sz="3500" b="1">
                <a:solidFill>
                  <a:srgbClr val="FF0000"/>
                </a:solidFill>
              </a:rPr>
              <a:t>Example # 01</a:t>
            </a:r>
          </a:p>
        </p:txBody>
      </p:sp>
      <p:pic>
        <p:nvPicPr>
          <p:cNvPr id="24582" name="Content Placeholder 5">
            <a:extLst>
              <a:ext uri="{FF2B5EF4-FFF2-40B4-BE49-F238E27FC236}">
                <a16:creationId xmlns:a16="http://schemas.microsoft.com/office/drawing/2014/main" id="{4DE20534-DEB7-45AB-B307-FEE3CAE4ED2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09600" y="1524000"/>
            <a:ext cx="10972800" cy="4495800"/>
          </a:xfr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21E2484-6AAD-46BF-A37D-4C6A0859374A}"/>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F3597F4C-7A0F-4445-ABCD-9DF0A2D871B0}"/>
              </a:ext>
            </a:extLst>
          </p:cNvPr>
          <p:cNvSpPr>
            <a:spLocks noGrp="1"/>
          </p:cNvSpPr>
          <p:nvPr>
            <p:ph type="ftr" sz="quarter" idx="11"/>
          </p:nvPr>
        </p:nvSpPr>
        <p:spPr/>
        <p:txBody>
          <a:bodyPr/>
          <a:lstStyle/>
          <a:p>
            <a:pPr>
              <a:defRPr/>
            </a:pPr>
            <a:r>
              <a:rPr lang="en-US"/>
              <a:t>RNSengupta,IME Dept.,IIT Kanpur,INDIA</a:t>
            </a:r>
          </a:p>
        </p:txBody>
      </p:sp>
      <p:sp>
        <p:nvSpPr>
          <p:cNvPr id="25604" name="Slide Number Placeholder 5">
            <a:extLst>
              <a:ext uri="{FF2B5EF4-FFF2-40B4-BE49-F238E27FC236}">
                <a16:creationId xmlns:a16="http://schemas.microsoft.com/office/drawing/2014/main" id="{0929590B-C786-493C-B21F-9F1D81675A7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46F91CC-2D23-4870-AE29-5FDAFF683B79}" type="slidenum">
              <a:rPr lang="en-US" altLang="en-US" sz="1400" smtClean="0"/>
              <a:pPr>
                <a:spcBef>
                  <a:spcPct val="0"/>
                </a:spcBef>
                <a:buFontTx/>
                <a:buNone/>
              </a:pPr>
              <a:t>22</a:t>
            </a:fld>
            <a:endParaRPr lang="en-US" altLang="en-US" sz="1400"/>
          </a:p>
        </p:txBody>
      </p:sp>
      <p:sp>
        <p:nvSpPr>
          <p:cNvPr id="25605" name="Rectangle 5">
            <a:extLst>
              <a:ext uri="{FF2B5EF4-FFF2-40B4-BE49-F238E27FC236}">
                <a16:creationId xmlns:a16="http://schemas.microsoft.com/office/drawing/2014/main" id="{298403E0-332B-4CED-94F1-9CDFD0AD2C6B}"/>
              </a:ext>
            </a:extLst>
          </p:cNvPr>
          <p:cNvSpPr>
            <a:spLocks noGrp="1" noChangeArrowheads="1"/>
          </p:cNvSpPr>
          <p:nvPr>
            <p:ph type="title"/>
          </p:nvPr>
        </p:nvSpPr>
        <p:spPr/>
        <p:txBody>
          <a:bodyPr/>
          <a:lstStyle/>
          <a:p>
            <a:pPr eaLnBrk="1" hangingPunct="1"/>
            <a:r>
              <a:rPr lang="en-US" altLang="en-US" sz="3500" b="1">
                <a:solidFill>
                  <a:srgbClr val="FF3300"/>
                </a:solidFill>
              </a:rPr>
              <a:t>Non frequency data Time series representation (</a:t>
            </a:r>
            <a:r>
              <a:rPr lang="en-US" altLang="en-US" sz="3500" b="1">
                <a:solidFill>
                  <a:srgbClr val="0000FF"/>
                </a:solidFill>
              </a:rPr>
              <a:t>Line diagram</a:t>
            </a:r>
            <a:r>
              <a:rPr lang="en-US" altLang="en-US" sz="3500" b="1">
                <a:solidFill>
                  <a:srgbClr val="FF3300"/>
                </a:solidFill>
              </a:rPr>
              <a:t>)</a:t>
            </a:r>
            <a:r>
              <a:rPr lang="en-US" altLang="en-US" sz="3500" b="1">
                <a:solidFill>
                  <a:srgbClr val="0000FF"/>
                </a:solidFill>
              </a:rPr>
              <a:t> (contd…)</a:t>
            </a:r>
            <a:r>
              <a:rPr lang="en-US" altLang="en-US" sz="3500" b="1">
                <a:solidFill>
                  <a:schemeClr val="tx1"/>
                </a:solidFill>
              </a:rPr>
              <a:t> : </a:t>
            </a:r>
            <a:r>
              <a:rPr lang="en-US" altLang="en-US" sz="3500" b="1">
                <a:solidFill>
                  <a:srgbClr val="FF0000"/>
                </a:solidFill>
              </a:rPr>
              <a:t>Example # 02</a:t>
            </a:r>
            <a:endParaRPr lang="en-US" altLang="en-US" sz="3500" b="1">
              <a:solidFill>
                <a:srgbClr val="FF3300"/>
              </a:solidFill>
            </a:endParaRPr>
          </a:p>
        </p:txBody>
      </p:sp>
      <p:sp>
        <p:nvSpPr>
          <p:cNvPr id="25606" name="Content Placeholder 2">
            <a:extLst>
              <a:ext uri="{FF2B5EF4-FFF2-40B4-BE49-F238E27FC236}">
                <a16:creationId xmlns:a16="http://schemas.microsoft.com/office/drawing/2014/main" id="{C2BCF3A4-2E92-4634-9A8F-7033200DE5A4}"/>
              </a:ext>
            </a:extLst>
          </p:cNvPr>
          <p:cNvSpPr>
            <a:spLocks noGrp="1" noChangeArrowheads="1"/>
          </p:cNvSpPr>
          <p:nvPr>
            <p:ph idx="1"/>
          </p:nvPr>
        </p:nvSpPr>
        <p:spPr/>
        <p:txBody>
          <a:bodyPr/>
          <a:lstStyle/>
          <a:p>
            <a:endParaRPr lang="en-US" altLang="en-US"/>
          </a:p>
        </p:txBody>
      </p:sp>
      <p:pic>
        <p:nvPicPr>
          <p:cNvPr id="25607" name="Picture 11">
            <a:extLst>
              <a:ext uri="{FF2B5EF4-FFF2-40B4-BE49-F238E27FC236}">
                <a16:creationId xmlns:a16="http://schemas.microsoft.com/office/drawing/2014/main" id="{C1A71EDD-11F2-401F-B33D-03F9E87992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0972800" cy="446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21E2484-6AAD-46BF-A37D-4C6A0859374A}"/>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F3597F4C-7A0F-4445-ABCD-9DF0A2D871B0}"/>
              </a:ext>
            </a:extLst>
          </p:cNvPr>
          <p:cNvSpPr>
            <a:spLocks noGrp="1"/>
          </p:cNvSpPr>
          <p:nvPr>
            <p:ph type="ftr" sz="quarter" idx="11"/>
          </p:nvPr>
        </p:nvSpPr>
        <p:spPr/>
        <p:txBody>
          <a:bodyPr/>
          <a:lstStyle/>
          <a:p>
            <a:pPr>
              <a:defRPr/>
            </a:pPr>
            <a:r>
              <a:rPr lang="en-US"/>
              <a:t>RNSengupta,IME Dept.,IIT Kanpur,INDIA</a:t>
            </a:r>
          </a:p>
        </p:txBody>
      </p:sp>
      <p:sp>
        <p:nvSpPr>
          <p:cNvPr id="26628" name="Slide Number Placeholder 5">
            <a:extLst>
              <a:ext uri="{FF2B5EF4-FFF2-40B4-BE49-F238E27FC236}">
                <a16:creationId xmlns:a16="http://schemas.microsoft.com/office/drawing/2014/main" id="{D8BA7C50-8E3C-40C2-A9C6-447010BD225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2A5D569-A773-4F53-9B5B-D0D044F26C48}" type="slidenum">
              <a:rPr lang="en-US" altLang="en-US" sz="1400" smtClean="0"/>
              <a:pPr>
                <a:spcBef>
                  <a:spcPct val="0"/>
                </a:spcBef>
                <a:buFontTx/>
                <a:buNone/>
              </a:pPr>
              <a:t>23</a:t>
            </a:fld>
            <a:endParaRPr lang="en-US" altLang="en-US" sz="1400"/>
          </a:p>
        </p:txBody>
      </p:sp>
      <p:sp>
        <p:nvSpPr>
          <p:cNvPr id="26629" name="Rectangle 5">
            <a:extLst>
              <a:ext uri="{FF2B5EF4-FFF2-40B4-BE49-F238E27FC236}">
                <a16:creationId xmlns:a16="http://schemas.microsoft.com/office/drawing/2014/main" id="{0F800821-E2BD-4E92-AE07-3F97941E1E47}"/>
              </a:ext>
            </a:extLst>
          </p:cNvPr>
          <p:cNvSpPr>
            <a:spLocks noGrp="1" noChangeArrowheads="1"/>
          </p:cNvSpPr>
          <p:nvPr>
            <p:ph type="title"/>
          </p:nvPr>
        </p:nvSpPr>
        <p:spPr/>
        <p:txBody>
          <a:bodyPr/>
          <a:lstStyle/>
          <a:p>
            <a:pPr eaLnBrk="1" hangingPunct="1"/>
            <a:r>
              <a:rPr lang="en-US" altLang="en-US" sz="3500" b="1">
                <a:solidFill>
                  <a:srgbClr val="FF3300"/>
                </a:solidFill>
              </a:rPr>
              <a:t>Non frequency representation of data</a:t>
            </a:r>
            <a:r>
              <a:rPr lang="en-US" altLang="en-US" sz="3500" b="1">
                <a:solidFill>
                  <a:srgbClr val="0000FF"/>
                </a:solidFill>
              </a:rPr>
              <a:t> </a:t>
            </a:r>
            <a:r>
              <a:rPr lang="en-US" altLang="en-US" sz="3500" b="1">
                <a:solidFill>
                  <a:srgbClr val="FF3300"/>
                </a:solidFill>
              </a:rPr>
              <a:t>(</a:t>
            </a:r>
            <a:r>
              <a:rPr lang="en-US" altLang="en-US" sz="3500" b="1">
                <a:solidFill>
                  <a:srgbClr val="0000FF"/>
                </a:solidFill>
              </a:rPr>
              <a:t>Tabular Format</a:t>
            </a:r>
            <a:r>
              <a:rPr lang="en-US" altLang="en-US" sz="3500" b="1">
                <a:solidFill>
                  <a:srgbClr val="FF3300"/>
                </a:solidFill>
              </a:rPr>
              <a:t>) </a:t>
            </a:r>
            <a:r>
              <a:rPr lang="en-US" altLang="en-US" sz="3500" b="1">
                <a:solidFill>
                  <a:srgbClr val="0000FF"/>
                </a:solidFill>
              </a:rPr>
              <a:t>(contd…)</a:t>
            </a:r>
            <a:r>
              <a:rPr lang="en-US" altLang="en-US" sz="3500" b="1">
                <a:solidFill>
                  <a:schemeClr val="tx1"/>
                </a:solidFill>
              </a:rPr>
              <a:t> : </a:t>
            </a:r>
            <a:r>
              <a:rPr lang="en-US" altLang="en-US" sz="3500" b="1">
                <a:solidFill>
                  <a:srgbClr val="FF0000"/>
                </a:solidFill>
              </a:rPr>
              <a:t>Example # 03</a:t>
            </a:r>
            <a:endParaRPr lang="en-US" altLang="en-US" sz="3500" b="1">
              <a:solidFill>
                <a:srgbClr val="FF3300"/>
              </a:solidFill>
            </a:endParaRPr>
          </a:p>
        </p:txBody>
      </p:sp>
      <p:sp>
        <p:nvSpPr>
          <p:cNvPr id="26630" name="Content Placeholder 2">
            <a:extLst>
              <a:ext uri="{FF2B5EF4-FFF2-40B4-BE49-F238E27FC236}">
                <a16:creationId xmlns:a16="http://schemas.microsoft.com/office/drawing/2014/main" id="{19F00C1A-9A02-4E82-ACE7-6840C1B3F3EA}"/>
              </a:ext>
            </a:extLst>
          </p:cNvPr>
          <p:cNvSpPr>
            <a:spLocks noGrp="1" noChangeArrowheads="1"/>
          </p:cNvSpPr>
          <p:nvPr>
            <p:ph idx="1"/>
          </p:nvPr>
        </p:nvSpPr>
        <p:spPr/>
        <p:txBody>
          <a:bodyPr/>
          <a:lstStyle/>
          <a:p>
            <a:endParaRPr lang="en-US" altLang="en-US"/>
          </a:p>
        </p:txBody>
      </p:sp>
      <p:graphicFrame>
        <p:nvGraphicFramePr>
          <p:cNvPr id="8" name="Table 4">
            <a:extLst>
              <a:ext uri="{FF2B5EF4-FFF2-40B4-BE49-F238E27FC236}">
                <a16:creationId xmlns:a16="http://schemas.microsoft.com/office/drawing/2014/main" id="{92B713B3-1158-469F-A914-ED20B173C817}"/>
              </a:ext>
            </a:extLst>
          </p:cNvPr>
          <p:cNvGraphicFramePr>
            <a:graphicFrameLocks noGrp="1"/>
          </p:cNvGraphicFramePr>
          <p:nvPr/>
        </p:nvGraphicFramePr>
        <p:xfrm>
          <a:off x="609600" y="1600200"/>
          <a:ext cx="10972806" cy="4535485"/>
        </p:xfrm>
        <a:graphic>
          <a:graphicData uri="http://schemas.openxmlformats.org/drawingml/2006/table">
            <a:tbl>
              <a:tblPr firstRow="1" bandRow="1">
                <a:tableStyleId>{5C22544A-7EE6-4342-B048-85BDC9FD1C3A}</a:tableStyleId>
              </a:tblPr>
              <a:tblGrid>
                <a:gridCol w="844062">
                  <a:extLst>
                    <a:ext uri="{9D8B030D-6E8A-4147-A177-3AD203B41FA5}">
                      <a16:colId xmlns:a16="http://schemas.microsoft.com/office/drawing/2014/main" val="20000"/>
                    </a:ext>
                  </a:extLst>
                </a:gridCol>
                <a:gridCol w="844062">
                  <a:extLst>
                    <a:ext uri="{9D8B030D-6E8A-4147-A177-3AD203B41FA5}">
                      <a16:colId xmlns:a16="http://schemas.microsoft.com/office/drawing/2014/main" val="20001"/>
                    </a:ext>
                  </a:extLst>
                </a:gridCol>
                <a:gridCol w="844062">
                  <a:extLst>
                    <a:ext uri="{9D8B030D-6E8A-4147-A177-3AD203B41FA5}">
                      <a16:colId xmlns:a16="http://schemas.microsoft.com/office/drawing/2014/main" val="20002"/>
                    </a:ext>
                  </a:extLst>
                </a:gridCol>
                <a:gridCol w="844062">
                  <a:extLst>
                    <a:ext uri="{9D8B030D-6E8A-4147-A177-3AD203B41FA5}">
                      <a16:colId xmlns:a16="http://schemas.microsoft.com/office/drawing/2014/main" val="20003"/>
                    </a:ext>
                  </a:extLst>
                </a:gridCol>
                <a:gridCol w="844062">
                  <a:extLst>
                    <a:ext uri="{9D8B030D-6E8A-4147-A177-3AD203B41FA5}">
                      <a16:colId xmlns:a16="http://schemas.microsoft.com/office/drawing/2014/main" val="20004"/>
                    </a:ext>
                  </a:extLst>
                </a:gridCol>
                <a:gridCol w="844062">
                  <a:extLst>
                    <a:ext uri="{9D8B030D-6E8A-4147-A177-3AD203B41FA5}">
                      <a16:colId xmlns:a16="http://schemas.microsoft.com/office/drawing/2014/main" val="20005"/>
                    </a:ext>
                  </a:extLst>
                </a:gridCol>
                <a:gridCol w="844062">
                  <a:extLst>
                    <a:ext uri="{9D8B030D-6E8A-4147-A177-3AD203B41FA5}">
                      <a16:colId xmlns:a16="http://schemas.microsoft.com/office/drawing/2014/main" val="20006"/>
                    </a:ext>
                  </a:extLst>
                </a:gridCol>
                <a:gridCol w="844062">
                  <a:extLst>
                    <a:ext uri="{9D8B030D-6E8A-4147-A177-3AD203B41FA5}">
                      <a16:colId xmlns:a16="http://schemas.microsoft.com/office/drawing/2014/main" val="20007"/>
                    </a:ext>
                  </a:extLst>
                </a:gridCol>
                <a:gridCol w="844062">
                  <a:extLst>
                    <a:ext uri="{9D8B030D-6E8A-4147-A177-3AD203B41FA5}">
                      <a16:colId xmlns:a16="http://schemas.microsoft.com/office/drawing/2014/main" val="20008"/>
                    </a:ext>
                  </a:extLst>
                </a:gridCol>
                <a:gridCol w="844062">
                  <a:extLst>
                    <a:ext uri="{9D8B030D-6E8A-4147-A177-3AD203B41FA5}">
                      <a16:colId xmlns:a16="http://schemas.microsoft.com/office/drawing/2014/main" val="20009"/>
                    </a:ext>
                  </a:extLst>
                </a:gridCol>
                <a:gridCol w="844062">
                  <a:extLst>
                    <a:ext uri="{9D8B030D-6E8A-4147-A177-3AD203B41FA5}">
                      <a16:colId xmlns:a16="http://schemas.microsoft.com/office/drawing/2014/main" val="20010"/>
                    </a:ext>
                  </a:extLst>
                </a:gridCol>
                <a:gridCol w="844062">
                  <a:extLst>
                    <a:ext uri="{9D8B030D-6E8A-4147-A177-3AD203B41FA5}">
                      <a16:colId xmlns:a16="http://schemas.microsoft.com/office/drawing/2014/main" val="20011"/>
                    </a:ext>
                  </a:extLst>
                </a:gridCol>
                <a:gridCol w="844062">
                  <a:extLst>
                    <a:ext uri="{9D8B030D-6E8A-4147-A177-3AD203B41FA5}">
                      <a16:colId xmlns:a16="http://schemas.microsoft.com/office/drawing/2014/main" val="20012"/>
                    </a:ext>
                  </a:extLst>
                </a:gridCol>
              </a:tblGrid>
              <a:tr h="373206">
                <a:tc gridSpan="13">
                  <a:txBody>
                    <a:bodyPr/>
                    <a:lstStyle/>
                    <a:p>
                      <a:pPr algn="ctr"/>
                      <a:r>
                        <a:rPr lang="en-US" sz="1500" dirty="0">
                          <a:solidFill>
                            <a:schemeClr val="tx1"/>
                          </a:solidFill>
                        </a:rPr>
                        <a:t>Average Monthly Temp in °F at NY Central Park (Data: https://www.weather.gov/)</a:t>
                      </a:r>
                      <a:endParaRPr lang="en-IN" sz="1500" dirty="0">
                        <a:solidFill>
                          <a:schemeClr val="tx1"/>
                        </a:solidFill>
                      </a:endParaRPr>
                    </a:p>
                  </a:txBody>
                  <a:tcPr marL="91437" marR="91437" marT="45724" marB="45724"/>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dirty="0"/>
                    </a:p>
                  </a:txBody>
                  <a:tcPr/>
                </a:tc>
                <a:extLst>
                  <a:ext uri="{0D108BD9-81ED-4DB2-BD59-A6C34878D82A}">
                    <a16:rowId xmlns:a16="http://schemas.microsoft.com/office/drawing/2014/main" val="10000"/>
                  </a:ext>
                </a:extLst>
              </a:tr>
              <a:tr h="378389">
                <a:tc>
                  <a:txBody>
                    <a:bodyPr/>
                    <a:lstStyle/>
                    <a:p>
                      <a:r>
                        <a:rPr lang="en-US" sz="1500" dirty="0">
                          <a:solidFill>
                            <a:schemeClr val="tx1"/>
                          </a:solidFill>
                        </a:rPr>
                        <a:t>Year</a:t>
                      </a:r>
                      <a:endParaRPr lang="en-IN" sz="1500" dirty="0">
                        <a:solidFill>
                          <a:schemeClr val="tx1"/>
                        </a:solidFill>
                      </a:endParaRPr>
                    </a:p>
                  </a:txBody>
                  <a:tcPr marL="91437" marR="91437" marT="45724" marB="45724"/>
                </a:tc>
                <a:tc>
                  <a:txBody>
                    <a:bodyPr/>
                    <a:lstStyle/>
                    <a:p>
                      <a:r>
                        <a:rPr lang="en-US" sz="1500" dirty="0">
                          <a:solidFill>
                            <a:schemeClr val="tx1"/>
                          </a:solidFill>
                        </a:rPr>
                        <a:t>Jan</a:t>
                      </a:r>
                      <a:endParaRPr lang="en-IN" sz="1500" dirty="0">
                        <a:solidFill>
                          <a:schemeClr val="tx1"/>
                        </a:solidFill>
                      </a:endParaRPr>
                    </a:p>
                  </a:txBody>
                  <a:tcPr marL="91437" marR="91437" marT="45724" marB="45724"/>
                </a:tc>
                <a:tc>
                  <a:txBody>
                    <a:bodyPr/>
                    <a:lstStyle/>
                    <a:p>
                      <a:r>
                        <a:rPr lang="en-US" sz="1500" dirty="0">
                          <a:solidFill>
                            <a:schemeClr val="tx1"/>
                          </a:solidFill>
                        </a:rPr>
                        <a:t>Feb</a:t>
                      </a:r>
                      <a:endParaRPr lang="en-IN" sz="1500" dirty="0">
                        <a:solidFill>
                          <a:schemeClr val="tx1"/>
                        </a:solidFill>
                      </a:endParaRPr>
                    </a:p>
                  </a:txBody>
                  <a:tcPr marL="91437" marR="91437" marT="45724" marB="45724"/>
                </a:tc>
                <a:tc>
                  <a:txBody>
                    <a:bodyPr/>
                    <a:lstStyle/>
                    <a:p>
                      <a:r>
                        <a:rPr lang="en-US" sz="1500" dirty="0">
                          <a:solidFill>
                            <a:schemeClr val="tx1"/>
                          </a:solidFill>
                        </a:rPr>
                        <a:t>Mar</a:t>
                      </a:r>
                      <a:endParaRPr lang="en-IN" sz="1500" dirty="0">
                        <a:solidFill>
                          <a:schemeClr val="tx1"/>
                        </a:solidFill>
                      </a:endParaRPr>
                    </a:p>
                  </a:txBody>
                  <a:tcPr marL="91437" marR="91437" marT="45724" marB="45724"/>
                </a:tc>
                <a:tc>
                  <a:txBody>
                    <a:bodyPr/>
                    <a:lstStyle/>
                    <a:p>
                      <a:r>
                        <a:rPr lang="en-US" sz="1500" dirty="0">
                          <a:solidFill>
                            <a:schemeClr val="tx1"/>
                          </a:solidFill>
                        </a:rPr>
                        <a:t>Apr</a:t>
                      </a:r>
                      <a:endParaRPr lang="en-IN" sz="1500" dirty="0">
                        <a:solidFill>
                          <a:schemeClr val="tx1"/>
                        </a:solidFill>
                      </a:endParaRPr>
                    </a:p>
                  </a:txBody>
                  <a:tcPr marL="91437" marR="91437" marT="45724" marB="45724"/>
                </a:tc>
                <a:tc>
                  <a:txBody>
                    <a:bodyPr/>
                    <a:lstStyle/>
                    <a:p>
                      <a:r>
                        <a:rPr lang="en-US" sz="1500" dirty="0">
                          <a:solidFill>
                            <a:schemeClr val="tx1"/>
                          </a:solidFill>
                        </a:rPr>
                        <a:t>May</a:t>
                      </a:r>
                      <a:endParaRPr lang="en-IN" sz="1500" dirty="0">
                        <a:solidFill>
                          <a:schemeClr val="tx1"/>
                        </a:solidFill>
                      </a:endParaRPr>
                    </a:p>
                  </a:txBody>
                  <a:tcPr marL="91437" marR="91437" marT="45724" marB="45724"/>
                </a:tc>
                <a:tc>
                  <a:txBody>
                    <a:bodyPr/>
                    <a:lstStyle/>
                    <a:p>
                      <a:r>
                        <a:rPr lang="en-US" sz="1500" dirty="0">
                          <a:solidFill>
                            <a:schemeClr val="tx1"/>
                          </a:solidFill>
                        </a:rPr>
                        <a:t>Jun</a:t>
                      </a:r>
                      <a:endParaRPr lang="en-IN" sz="1500" dirty="0">
                        <a:solidFill>
                          <a:schemeClr val="tx1"/>
                        </a:solidFill>
                      </a:endParaRPr>
                    </a:p>
                  </a:txBody>
                  <a:tcPr marL="91437" marR="91437" marT="45724" marB="45724"/>
                </a:tc>
                <a:tc>
                  <a:txBody>
                    <a:bodyPr/>
                    <a:lstStyle/>
                    <a:p>
                      <a:r>
                        <a:rPr lang="en-US" sz="1500" dirty="0">
                          <a:solidFill>
                            <a:schemeClr val="tx1"/>
                          </a:solidFill>
                        </a:rPr>
                        <a:t>July</a:t>
                      </a:r>
                      <a:endParaRPr lang="en-IN" sz="1500" dirty="0">
                        <a:solidFill>
                          <a:schemeClr val="tx1"/>
                        </a:solidFill>
                      </a:endParaRPr>
                    </a:p>
                  </a:txBody>
                  <a:tcPr marL="91437" marR="91437" marT="45724" marB="45724"/>
                </a:tc>
                <a:tc>
                  <a:txBody>
                    <a:bodyPr/>
                    <a:lstStyle/>
                    <a:p>
                      <a:r>
                        <a:rPr lang="en-US" sz="1500" dirty="0">
                          <a:solidFill>
                            <a:schemeClr val="tx1"/>
                          </a:solidFill>
                        </a:rPr>
                        <a:t>Aug</a:t>
                      </a:r>
                      <a:endParaRPr lang="en-IN" sz="1500" dirty="0">
                        <a:solidFill>
                          <a:schemeClr val="tx1"/>
                        </a:solidFill>
                      </a:endParaRPr>
                    </a:p>
                  </a:txBody>
                  <a:tcPr marL="91437" marR="91437" marT="45724" marB="45724"/>
                </a:tc>
                <a:tc>
                  <a:txBody>
                    <a:bodyPr/>
                    <a:lstStyle/>
                    <a:p>
                      <a:r>
                        <a:rPr lang="en-US" sz="1500" dirty="0">
                          <a:solidFill>
                            <a:schemeClr val="tx1"/>
                          </a:solidFill>
                        </a:rPr>
                        <a:t>Sep</a:t>
                      </a:r>
                      <a:endParaRPr lang="en-IN" sz="1500" dirty="0">
                        <a:solidFill>
                          <a:schemeClr val="tx1"/>
                        </a:solidFill>
                      </a:endParaRPr>
                    </a:p>
                  </a:txBody>
                  <a:tcPr marL="91437" marR="91437" marT="45724" marB="45724"/>
                </a:tc>
                <a:tc>
                  <a:txBody>
                    <a:bodyPr/>
                    <a:lstStyle/>
                    <a:p>
                      <a:r>
                        <a:rPr lang="en-US" sz="1500" dirty="0">
                          <a:solidFill>
                            <a:schemeClr val="tx1"/>
                          </a:solidFill>
                        </a:rPr>
                        <a:t>Oct</a:t>
                      </a:r>
                      <a:endParaRPr lang="en-IN" sz="1500" dirty="0">
                        <a:solidFill>
                          <a:schemeClr val="tx1"/>
                        </a:solidFill>
                      </a:endParaRPr>
                    </a:p>
                  </a:txBody>
                  <a:tcPr marL="91437" marR="91437" marT="45724" marB="45724"/>
                </a:tc>
                <a:tc>
                  <a:txBody>
                    <a:bodyPr/>
                    <a:lstStyle/>
                    <a:p>
                      <a:r>
                        <a:rPr lang="en-US" sz="1500" dirty="0">
                          <a:solidFill>
                            <a:schemeClr val="tx1"/>
                          </a:solidFill>
                        </a:rPr>
                        <a:t>Nov</a:t>
                      </a:r>
                      <a:endParaRPr lang="en-IN" sz="1500" dirty="0">
                        <a:solidFill>
                          <a:schemeClr val="tx1"/>
                        </a:solidFill>
                      </a:endParaRPr>
                    </a:p>
                  </a:txBody>
                  <a:tcPr marL="91437" marR="91437" marT="45724" marB="45724"/>
                </a:tc>
                <a:tc>
                  <a:txBody>
                    <a:bodyPr/>
                    <a:lstStyle/>
                    <a:p>
                      <a:r>
                        <a:rPr lang="en-US" sz="1500" dirty="0">
                          <a:solidFill>
                            <a:schemeClr val="tx1"/>
                          </a:solidFill>
                        </a:rPr>
                        <a:t>Dec</a:t>
                      </a:r>
                      <a:endParaRPr lang="en-IN" sz="1500" dirty="0">
                        <a:solidFill>
                          <a:schemeClr val="tx1"/>
                        </a:solidFill>
                      </a:endParaRPr>
                    </a:p>
                  </a:txBody>
                  <a:tcPr marL="91437" marR="91437" marT="45724" marB="45724"/>
                </a:tc>
                <a:extLst>
                  <a:ext uri="{0D108BD9-81ED-4DB2-BD59-A6C34878D82A}">
                    <a16:rowId xmlns:a16="http://schemas.microsoft.com/office/drawing/2014/main" val="10001"/>
                  </a:ext>
                </a:extLst>
              </a:tr>
              <a:tr h="378389">
                <a:tc>
                  <a:txBody>
                    <a:bodyPr/>
                    <a:lstStyle/>
                    <a:p>
                      <a:r>
                        <a:rPr lang="en-US" sz="1500" dirty="0">
                          <a:solidFill>
                            <a:schemeClr val="tx1"/>
                          </a:solidFill>
                        </a:rPr>
                        <a:t>2010</a:t>
                      </a:r>
                      <a:endParaRPr lang="en-IN" sz="1500" dirty="0">
                        <a:solidFill>
                          <a:schemeClr val="tx1"/>
                        </a:solidFill>
                      </a:endParaRPr>
                    </a:p>
                  </a:txBody>
                  <a:tcPr marL="91437" marR="91437" marT="45724" marB="45724"/>
                </a:tc>
                <a:tc>
                  <a:txBody>
                    <a:bodyPr/>
                    <a:lstStyle/>
                    <a:p>
                      <a:r>
                        <a:rPr lang="en-IN" sz="1500" dirty="0">
                          <a:solidFill>
                            <a:schemeClr val="tx1"/>
                          </a:solidFill>
                        </a:rPr>
                        <a:t>32.5</a:t>
                      </a:r>
                    </a:p>
                  </a:txBody>
                  <a:tcPr marL="91437" marR="91437" marT="45724" marB="45724"/>
                </a:tc>
                <a:tc>
                  <a:txBody>
                    <a:bodyPr/>
                    <a:lstStyle/>
                    <a:p>
                      <a:r>
                        <a:rPr lang="en-IN" sz="1500" dirty="0">
                          <a:solidFill>
                            <a:schemeClr val="tx1"/>
                          </a:solidFill>
                        </a:rPr>
                        <a:t>33.1</a:t>
                      </a:r>
                    </a:p>
                  </a:txBody>
                  <a:tcPr marL="91437" marR="91437" marT="45724" marB="45724"/>
                </a:tc>
                <a:tc>
                  <a:txBody>
                    <a:bodyPr/>
                    <a:lstStyle/>
                    <a:p>
                      <a:r>
                        <a:rPr lang="en-IN" sz="1500" dirty="0">
                          <a:solidFill>
                            <a:schemeClr val="tx1"/>
                          </a:solidFill>
                        </a:rPr>
                        <a:t>48.2</a:t>
                      </a:r>
                    </a:p>
                  </a:txBody>
                  <a:tcPr marL="91437" marR="91437" marT="45724" marB="45724"/>
                </a:tc>
                <a:tc>
                  <a:txBody>
                    <a:bodyPr/>
                    <a:lstStyle/>
                    <a:p>
                      <a:r>
                        <a:rPr lang="en-IN" sz="1500" dirty="0">
                          <a:solidFill>
                            <a:schemeClr val="tx1"/>
                          </a:solidFill>
                        </a:rPr>
                        <a:t>57.9</a:t>
                      </a:r>
                    </a:p>
                  </a:txBody>
                  <a:tcPr marL="91437" marR="91437" marT="45724" marB="45724"/>
                </a:tc>
                <a:tc>
                  <a:txBody>
                    <a:bodyPr/>
                    <a:lstStyle/>
                    <a:p>
                      <a:r>
                        <a:rPr lang="en-IN" sz="1500" dirty="0">
                          <a:solidFill>
                            <a:schemeClr val="tx1"/>
                          </a:solidFill>
                        </a:rPr>
                        <a:t>65.3</a:t>
                      </a:r>
                    </a:p>
                  </a:txBody>
                  <a:tcPr marL="91437" marR="91437" marT="45724" marB="45724"/>
                </a:tc>
                <a:tc>
                  <a:txBody>
                    <a:bodyPr/>
                    <a:lstStyle/>
                    <a:p>
                      <a:r>
                        <a:rPr lang="en-IN" sz="1500" dirty="0">
                          <a:solidFill>
                            <a:schemeClr val="tx1"/>
                          </a:solidFill>
                        </a:rPr>
                        <a:t>74.7</a:t>
                      </a:r>
                    </a:p>
                  </a:txBody>
                  <a:tcPr marL="91437" marR="91437" marT="45724" marB="45724"/>
                </a:tc>
                <a:tc>
                  <a:txBody>
                    <a:bodyPr/>
                    <a:lstStyle/>
                    <a:p>
                      <a:r>
                        <a:rPr lang="en-IN" sz="1500" dirty="0">
                          <a:solidFill>
                            <a:schemeClr val="tx1"/>
                          </a:solidFill>
                        </a:rPr>
                        <a:t>81.3</a:t>
                      </a:r>
                    </a:p>
                  </a:txBody>
                  <a:tcPr marL="91437" marR="91437" marT="45724" marB="45724"/>
                </a:tc>
                <a:tc>
                  <a:txBody>
                    <a:bodyPr/>
                    <a:lstStyle/>
                    <a:p>
                      <a:r>
                        <a:rPr lang="en-IN" sz="1500" dirty="0">
                          <a:solidFill>
                            <a:schemeClr val="tx1"/>
                          </a:solidFill>
                        </a:rPr>
                        <a:t>77.4</a:t>
                      </a:r>
                    </a:p>
                  </a:txBody>
                  <a:tcPr marL="91437" marR="91437" marT="45724" marB="45724"/>
                </a:tc>
                <a:tc>
                  <a:txBody>
                    <a:bodyPr/>
                    <a:lstStyle/>
                    <a:p>
                      <a:r>
                        <a:rPr lang="en-IN" sz="1500" dirty="0">
                          <a:solidFill>
                            <a:schemeClr val="tx1"/>
                          </a:solidFill>
                        </a:rPr>
                        <a:t>71.1</a:t>
                      </a:r>
                    </a:p>
                  </a:txBody>
                  <a:tcPr marL="91437" marR="91437" marT="45724" marB="45724"/>
                </a:tc>
                <a:tc>
                  <a:txBody>
                    <a:bodyPr/>
                    <a:lstStyle/>
                    <a:p>
                      <a:r>
                        <a:rPr lang="en-IN" sz="1500" dirty="0">
                          <a:solidFill>
                            <a:schemeClr val="tx1"/>
                          </a:solidFill>
                        </a:rPr>
                        <a:t>58.1</a:t>
                      </a:r>
                    </a:p>
                  </a:txBody>
                  <a:tcPr marL="91437" marR="91437" marT="45724" marB="45724"/>
                </a:tc>
                <a:tc>
                  <a:txBody>
                    <a:bodyPr/>
                    <a:lstStyle/>
                    <a:p>
                      <a:r>
                        <a:rPr lang="en-IN" sz="1500" dirty="0">
                          <a:solidFill>
                            <a:schemeClr val="tx1"/>
                          </a:solidFill>
                        </a:rPr>
                        <a:t>47.9</a:t>
                      </a:r>
                    </a:p>
                  </a:txBody>
                  <a:tcPr marL="91437" marR="91437" marT="45724" marB="45724"/>
                </a:tc>
                <a:tc>
                  <a:txBody>
                    <a:bodyPr/>
                    <a:lstStyle/>
                    <a:p>
                      <a:r>
                        <a:rPr lang="en-IN" sz="1500" dirty="0">
                          <a:solidFill>
                            <a:schemeClr val="tx1"/>
                          </a:solidFill>
                        </a:rPr>
                        <a:t>32.8</a:t>
                      </a:r>
                    </a:p>
                  </a:txBody>
                  <a:tcPr marL="91437" marR="91437" marT="45724" marB="45724"/>
                </a:tc>
                <a:extLst>
                  <a:ext uri="{0D108BD9-81ED-4DB2-BD59-A6C34878D82A}">
                    <a16:rowId xmlns:a16="http://schemas.microsoft.com/office/drawing/2014/main" val="10002"/>
                  </a:ext>
                </a:extLst>
              </a:tr>
              <a:tr h="378389">
                <a:tc>
                  <a:txBody>
                    <a:bodyPr/>
                    <a:lstStyle/>
                    <a:p>
                      <a:r>
                        <a:rPr lang="en-US" sz="1500" dirty="0">
                          <a:solidFill>
                            <a:schemeClr val="tx1"/>
                          </a:solidFill>
                        </a:rPr>
                        <a:t>2011</a:t>
                      </a:r>
                      <a:endParaRPr lang="en-IN" sz="1500" dirty="0">
                        <a:solidFill>
                          <a:schemeClr val="tx1"/>
                        </a:solidFill>
                      </a:endParaRPr>
                    </a:p>
                  </a:txBody>
                  <a:tcPr marL="91437" marR="91437" marT="45724" marB="45724"/>
                </a:tc>
                <a:tc>
                  <a:txBody>
                    <a:bodyPr/>
                    <a:lstStyle/>
                    <a:p>
                      <a:r>
                        <a:rPr lang="en-IN" sz="1500" dirty="0">
                          <a:solidFill>
                            <a:schemeClr val="tx1"/>
                          </a:solidFill>
                        </a:rPr>
                        <a:t>29.7</a:t>
                      </a:r>
                    </a:p>
                  </a:txBody>
                  <a:tcPr marL="91437" marR="91437" marT="45724" marB="45724"/>
                </a:tc>
                <a:tc>
                  <a:txBody>
                    <a:bodyPr/>
                    <a:lstStyle/>
                    <a:p>
                      <a:r>
                        <a:rPr lang="en-IN" sz="1500" dirty="0">
                          <a:solidFill>
                            <a:schemeClr val="tx1"/>
                          </a:solidFill>
                        </a:rPr>
                        <a:t>36.0</a:t>
                      </a:r>
                    </a:p>
                  </a:txBody>
                  <a:tcPr marL="91437" marR="91437" marT="45724" marB="45724"/>
                </a:tc>
                <a:tc>
                  <a:txBody>
                    <a:bodyPr/>
                    <a:lstStyle/>
                    <a:p>
                      <a:r>
                        <a:rPr lang="en-IN" sz="1500" dirty="0">
                          <a:solidFill>
                            <a:schemeClr val="tx1"/>
                          </a:solidFill>
                        </a:rPr>
                        <a:t>42.3</a:t>
                      </a:r>
                    </a:p>
                  </a:txBody>
                  <a:tcPr marL="91437" marR="91437" marT="45724" marB="45724"/>
                </a:tc>
                <a:tc>
                  <a:txBody>
                    <a:bodyPr/>
                    <a:lstStyle/>
                    <a:p>
                      <a:r>
                        <a:rPr lang="en-IN" sz="1500" dirty="0">
                          <a:solidFill>
                            <a:schemeClr val="tx1"/>
                          </a:solidFill>
                        </a:rPr>
                        <a:t>54.3</a:t>
                      </a:r>
                    </a:p>
                  </a:txBody>
                  <a:tcPr marL="91437" marR="91437" marT="45724" marB="45724"/>
                </a:tc>
                <a:tc>
                  <a:txBody>
                    <a:bodyPr/>
                    <a:lstStyle/>
                    <a:p>
                      <a:r>
                        <a:rPr lang="en-IN" sz="1500" dirty="0">
                          <a:solidFill>
                            <a:schemeClr val="tx1"/>
                          </a:solidFill>
                        </a:rPr>
                        <a:t>64.5</a:t>
                      </a:r>
                    </a:p>
                  </a:txBody>
                  <a:tcPr marL="91437" marR="91437" marT="45724" marB="45724"/>
                </a:tc>
                <a:tc>
                  <a:txBody>
                    <a:bodyPr/>
                    <a:lstStyle/>
                    <a:p>
                      <a:r>
                        <a:rPr lang="en-IN" sz="1500" dirty="0">
                          <a:solidFill>
                            <a:schemeClr val="tx1"/>
                          </a:solidFill>
                        </a:rPr>
                        <a:t>72.3</a:t>
                      </a:r>
                    </a:p>
                  </a:txBody>
                  <a:tcPr marL="91437" marR="91437" marT="45724" marB="45724"/>
                </a:tc>
                <a:tc>
                  <a:txBody>
                    <a:bodyPr/>
                    <a:lstStyle/>
                    <a:p>
                      <a:r>
                        <a:rPr lang="en-IN" sz="1500" dirty="0">
                          <a:solidFill>
                            <a:schemeClr val="tx1"/>
                          </a:solidFill>
                        </a:rPr>
                        <a:t>80.2</a:t>
                      </a:r>
                    </a:p>
                  </a:txBody>
                  <a:tcPr marL="91437" marR="91437" marT="45724" marB="45724"/>
                </a:tc>
                <a:tc>
                  <a:txBody>
                    <a:bodyPr/>
                    <a:lstStyle/>
                    <a:p>
                      <a:r>
                        <a:rPr lang="en-IN" sz="1500" dirty="0">
                          <a:solidFill>
                            <a:schemeClr val="tx1"/>
                          </a:solidFill>
                        </a:rPr>
                        <a:t>75.3</a:t>
                      </a:r>
                    </a:p>
                  </a:txBody>
                  <a:tcPr marL="91437" marR="91437" marT="45724" marB="45724"/>
                </a:tc>
                <a:tc>
                  <a:txBody>
                    <a:bodyPr/>
                    <a:lstStyle/>
                    <a:p>
                      <a:r>
                        <a:rPr lang="en-IN" sz="1500" dirty="0">
                          <a:solidFill>
                            <a:schemeClr val="tx1"/>
                          </a:solidFill>
                        </a:rPr>
                        <a:t>70.0</a:t>
                      </a:r>
                    </a:p>
                  </a:txBody>
                  <a:tcPr marL="91437" marR="91437" marT="45724" marB="45724"/>
                </a:tc>
                <a:tc>
                  <a:txBody>
                    <a:bodyPr/>
                    <a:lstStyle/>
                    <a:p>
                      <a:r>
                        <a:rPr lang="en-IN" sz="1500" dirty="0">
                          <a:solidFill>
                            <a:schemeClr val="tx1"/>
                          </a:solidFill>
                        </a:rPr>
                        <a:t>57.1</a:t>
                      </a:r>
                    </a:p>
                  </a:txBody>
                  <a:tcPr marL="91437" marR="91437" marT="45724" marB="45724"/>
                </a:tc>
                <a:tc>
                  <a:txBody>
                    <a:bodyPr/>
                    <a:lstStyle/>
                    <a:p>
                      <a:r>
                        <a:rPr lang="en-IN" sz="1500" dirty="0">
                          <a:solidFill>
                            <a:schemeClr val="tx1"/>
                          </a:solidFill>
                        </a:rPr>
                        <a:t>51.9</a:t>
                      </a:r>
                    </a:p>
                  </a:txBody>
                  <a:tcPr marL="91437" marR="91437" marT="45724" marB="45724"/>
                </a:tc>
                <a:tc>
                  <a:txBody>
                    <a:bodyPr/>
                    <a:lstStyle/>
                    <a:p>
                      <a:r>
                        <a:rPr lang="en-IN" sz="1500" dirty="0">
                          <a:solidFill>
                            <a:schemeClr val="tx1"/>
                          </a:solidFill>
                        </a:rPr>
                        <a:t>43.3</a:t>
                      </a:r>
                    </a:p>
                  </a:txBody>
                  <a:tcPr marL="91437" marR="91437" marT="45724" marB="45724"/>
                </a:tc>
                <a:extLst>
                  <a:ext uri="{0D108BD9-81ED-4DB2-BD59-A6C34878D82A}">
                    <a16:rowId xmlns:a16="http://schemas.microsoft.com/office/drawing/2014/main" val="10003"/>
                  </a:ext>
                </a:extLst>
              </a:tr>
              <a:tr h="378389">
                <a:tc>
                  <a:txBody>
                    <a:bodyPr/>
                    <a:lstStyle/>
                    <a:p>
                      <a:r>
                        <a:rPr lang="en-US" sz="1500" dirty="0">
                          <a:solidFill>
                            <a:schemeClr val="tx1"/>
                          </a:solidFill>
                        </a:rPr>
                        <a:t>2012</a:t>
                      </a:r>
                      <a:endParaRPr lang="en-IN" sz="1500" dirty="0">
                        <a:solidFill>
                          <a:schemeClr val="tx1"/>
                        </a:solidFill>
                      </a:endParaRPr>
                    </a:p>
                  </a:txBody>
                  <a:tcPr marL="91437" marR="91437" marT="45724" marB="45724"/>
                </a:tc>
                <a:tc>
                  <a:txBody>
                    <a:bodyPr/>
                    <a:lstStyle/>
                    <a:p>
                      <a:r>
                        <a:rPr lang="en-IN" sz="1500" dirty="0">
                          <a:solidFill>
                            <a:schemeClr val="tx1"/>
                          </a:solidFill>
                        </a:rPr>
                        <a:t>37.3</a:t>
                      </a:r>
                    </a:p>
                  </a:txBody>
                  <a:tcPr marL="91437" marR="91437" marT="45724" marB="45724"/>
                </a:tc>
                <a:tc>
                  <a:txBody>
                    <a:bodyPr/>
                    <a:lstStyle/>
                    <a:p>
                      <a:r>
                        <a:rPr lang="en-IN" sz="1500" dirty="0">
                          <a:solidFill>
                            <a:schemeClr val="tx1"/>
                          </a:solidFill>
                        </a:rPr>
                        <a:t>40.9</a:t>
                      </a:r>
                    </a:p>
                  </a:txBody>
                  <a:tcPr marL="91437" marR="91437" marT="45724" marB="45724"/>
                </a:tc>
                <a:tc>
                  <a:txBody>
                    <a:bodyPr/>
                    <a:lstStyle/>
                    <a:p>
                      <a:r>
                        <a:rPr lang="en-IN" sz="1500" dirty="0">
                          <a:solidFill>
                            <a:schemeClr val="tx1"/>
                          </a:solidFill>
                        </a:rPr>
                        <a:t>50.9</a:t>
                      </a:r>
                    </a:p>
                  </a:txBody>
                  <a:tcPr marL="91437" marR="91437" marT="45724" marB="45724"/>
                </a:tc>
                <a:tc>
                  <a:txBody>
                    <a:bodyPr/>
                    <a:lstStyle/>
                    <a:p>
                      <a:r>
                        <a:rPr lang="en-IN" sz="1500" dirty="0">
                          <a:solidFill>
                            <a:schemeClr val="tx1"/>
                          </a:solidFill>
                        </a:rPr>
                        <a:t>54.8</a:t>
                      </a:r>
                    </a:p>
                  </a:txBody>
                  <a:tcPr marL="91437" marR="91437" marT="45724" marB="45724"/>
                </a:tc>
                <a:tc>
                  <a:txBody>
                    <a:bodyPr/>
                    <a:lstStyle/>
                    <a:p>
                      <a:r>
                        <a:rPr lang="en-IN" sz="1500" dirty="0">
                          <a:solidFill>
                            <a:schemeClr val="tx1"/>
                          </a:solidFill>
                        </a:rPr>
                        <a:t>65.1</a:t>
                      </a:r>
                    </a:p>
                  </a:txBody>
                  <a:tcPr marL="91437" marR="91437" marT="45724" marB="45724"/>
                </a:tc>
                <a:tc>
                  <a:txBody>
                    <a:bodyPr/>
                    <a:lstStyle/>
                    <a:p>
                      <a:r>
                        <a:rPr lang="en-IN" sz="1500" dirty="0">
                          <a:solidFill>
                            <a:schemeClr val="tx1"/>
                          </a:solidFill>
                        </a:rPr>
                        <a:t>71.0</a:t>
                      </a:r>
                    </a:p>
                  </a:txBody>
                  <a:tcPr marL="91437" marR="91437" marT="45724" marB="45724"/>
                </a:tc>
                <a:tc>
                  <a:txBody>
                    <a:bodyPr/>
                    <a:lstStyle/>
                    <a:p>
                      <a:r>
                        <a:rPr lang="en-IN" sz="1500" dirty="0">
                          <a:solidFill>
                            <a:schemeClr val="tx1"/>
                          </a:solidFill>
                        </a:rPr>
                        <a:t>78.8</a:t>
                      </a:r>
                    </a:p>
                  </a:txBody>
                  <a:tcPr marL="91437" marR="91437" marT="45724" marB="45724"/>
                </a:tc>
                <a:tc>
                  <a:txBody>
                    <a:bodyPr/>
                    <a:lstStyle/>
                    <a:p>
                      <a:r>
                        <a:rPr lang="en-IN" sz="1500" dirty="0">
                          <a:solidFill>
                            <a:schemeClr val="tx1"/>
                          </a:solidFill>
                        </a:rPr>
                        <a:t>76.7</a:t>
                      </a:r>
                    </a:p>
                  </a:txBody>
                  <a:tcPr marL="91437" marR="91437" marT="45724" marB="45724"/>
                </a:tc>
                <a:tc>
                  <a:txBody>
                    <a:bodyPr/>
                    <a:lstStyle/>
                    <a:p>
                      <a:r>
                        <a:rPr lang="en-IN" sz="1500" dirty="0">
                          <a:solidFill>
                            <a:schemeClr val="tx1"/>
                          </a:solidFill>
                        </a:rPr>
                        <a:t>68.8</a:t>
                      </a:r>
                    </a:p>
                  </a:txBody>
                  <a:tcPr marL="91437" marR="91437" marT="45724" marB="45724"/>
                </a:tc>
                <a:tc>
                  <a:txBody>
                    <a:bodyPr/>
                    <a:lstStyle/>
                    <a:p>
                      <a:r>
                        <a:rPr lang="en-IN" sz="1500" dirty="0">
                          <a:solidFill>
                            <a:schemeClr val="tx1"/>
                          </a:solidFill>
                        </a:rPr>
                        <a:t>58.0</a:t>
                      </a:r>
                    </a:p>
                  </a:txBody>
                  <a:tcPr marL="91437" marR="91437" marT="45724" marB="45724"/>
                </a:tc>
                <a:tc>
                  <a:txBody>
                    <a:bodyPr/>
                    <a:lstStyle/>
                    <a:p>
                      <a:r>
                        <a:rPr lang="en-IN" sz="1500" dirty="0">
                          <a:solidFill>
                            <a:schemeClr val="tx1"/>
                          </a:solidFill>
                        </a:rPr>
                        <a:t>43.9</a:t>
                      </a:r>
                    </a:p>
                  </a:txBody>
                  <a:tcPr marL="91437" marR="91437" marT="45724" marB="45724"/>
                </a:tc>
                <a:tc>
                  <a:txBody>
                    <a:bodyPr/>
                    <a:lstStyle/>
                    <a:p>
                      <a:r>
                        <a:rPr lang="en-IN" sz="1500" dirty="0">
                          <a:solidFill>
                            <a:schemeClr val="tx1"/>
                          </a:solidFill>
                        </a:rPr>
                        <a:t>41.5</a:t>
                      </a:r>
                    </a:p>
                  </a:txBody>
                  <a:tcPr marL="91437" marR="91437" marT="45724" marB="45724"/>
                </a:tc>
                <a:extLst>
                  <a:ext uri="{0D108BD9-81ED-4DB2-BD59-A6C34878D82A}">
                    <a16:rowId xmlns:a16="http://schemas.microsoft.com/office/drawing/2014/main" val="10004"/>
                  </a:ext>
                </a:extLst>
              </a:tr>
              <a:tr h="378389">
                <a:tc>
                  <a:txBody>
                    <a:bodyPr/>
                    <a:lstStyle/>
                    <a:p>
                      <a:r>
                        <a:rPr lang="en-US" sz="1500" dirty="0">
                          <a:solidFill>
                            <a:schemeClr val="tx1"/>
                          </a:solidFill>
                        </a:rPr>
                        <a:t>2013</a:t>
                      </a:r>
                      <a:endParaRPr lang="en-IN" sz="1500" dirty="0">
                        <a:solidFill>
                          <a:schemeClr val="tx1"/>
                        </a:solidFill>
                      </a:endParaRPr>
                    </a:p>
                  </a:txBody>
                  <a:tcPr marL="91437" marR="91437" marT="45724" marB="45724"/>
                </a:tc>
                <a:tc>
                  <a:txBody>
                    <a:bodyPr/>
                    <a:lstStyle/>
                    <a:p>
                      <a:r>
                        <a:rPr lang="en-IN" sz="1500" dirty="0">
                          <a:solidFill>
                            <a:schemeClr val="tx1"/>
                          </a:solidFill>
                        </a:rPr>
                        <a:t>35.1</a:t>
                      </a:r>
                    </a:p>
                  </a:txBody>
                  <a:tcPr marL="91437" marR="91437" marT="45724" marB="45724"/>
                </a:tc>
                <a:tc>
                  <a:txBody>
                    <a:bodyPr/>
                    <a:lstStyle/>
                    <a:p>
                      <a:r>
                        <a:rPr lang="en-IN" sz="1500" dirty="0">
                          <a:solidFill>
                            <a:schemeClr val="tx1"/>
                          </a:solidFill>
                        </a:rPr>
                        <a:t>33.9</a:t>
                      </a:r>
                    </a:p>
                  </a:txBody>
                  <a:tcPr marL="91437" marR="91437" marT="45724" marB="45724"/>
                </a:tc>
                <a:tc>
                  <a:txBody>
                    <a:bodyPr/>
                    <a:lstStyle/>
                    <a:p>
                      <a:r>
                        <a:rPr lang="en-IN" sz="1500" dirty="0">
                          <a:solidFill>
                            <a:schemeClr val="tx1"/>
                          </a:solidFill>
                        </a:rPr>
                        <a:t>40.1</a:t>
                      </a:r>
                    </a:p>
                  </a:txBody>
                  <a:tcPr marL="91437" marR="91437" marT="45724" marB="45724"/>
                </a:tc>
                <a:tc>
                  <a:txBody>
                    <a:bodyPr/>
                    <a:lstStyle/>
                    <a:p>
                      <a:r>
                        <a:rPr lang="en-IN" sz="1500" dirty="0">
                          <a:solidFill>
                            <a:schemeClr val="tx1"/>
                          </a:solidFill>
                        </a:rPr>
                        <a:t>53.0</a:t>
                      </a:r>
                    </a:p>
                  </a:txBody>
                  <a:tcPr marL="91437" marR="91437" marT="45724" marB="45724"/>
                </a:tc>
                <a:tc>
                  <a:txBody>
                    <a:bodyPr/>
                    <a:lstStyle/>
                    <a:p>
                      <a:r>
                        <a:rPr lang="en-IN" sz="1500" dirty="0">
                          <a:solidFill>
                            <a:schemeClr val="tx1"/>
                          </a:solidFill>
                        </a:rPr>
                        <a:t>62.8</a:t>
                      </a:r>
                    </a:p>
                  </a:txBody>
                  <a:tcPr marL="91437" marR="91437" marT="45724" marB="45724"/>
                </a:tc>
                <a:tc>
                  <a:txBody>
                    <a:bodyPr/>
                    <a:lstStyle/>
                    <a:p>
                      <a:r>
                        <a:rPr lang="en-IN" sz="1500" dirty="0">
                          <a:solidFill>
                            <a:schemeClr val="tx1"/>
                          </a:solidFill>
                        </a:rPr>
                        <a:t>72.7</a:t>
                      </a:r>
                    </a:p>
                  </a:txBody>
                  <a:tcPr marL="91437" marR="91437" marT="45724" marB="45724"/>
                </a:tc>
                <a:tc>
                  <a:txBody>
                    <a:bodyPr/>
                    <a:lstStyle/>
                    <a:p>
                      <a:r>
                        <a:rPr lang="en-IN" sz="1500" dirty="0">
                          <a:solidFill>
                            <a:schemeClr val="tx1"/>
                          </a:solidFill>
                        </a:rPr>
                        <a:t>79.8</a:t>
                      </a:r>
                    </a:p>
                  </a:txBody>
                  <a:tcPr marL="91437" marR="91437" marT="45724" marB="45724"/>
                </a:tc>
                <a:tc>
                  <a:txBody>
                    <a:bodyPr/>
                    <a:lstStyle/>
                    <a:p>
                      <a:r>
                        <a:rPr lang="en-IN" sz="1500" dirty="0">
                          <a:solidFill>
                            <a:schemeClr val="tx1"/>
                          </a:solidFill>
                        </a:rPr>
                        <a:t>74.6</a:t>
                      </a:r>
                    </a:p>
                  </a:txBody>
                  <a:tcPr marL="91437" marR="91437" marT="45724" marB="45724"/>
                </a:tc>
                <a:tc>
                  <a:txBody>
                    <a:bodyPr/>
                    <a:lstStyle/>
                    <a:p>
                      <a:r>
                        <a:rPr lang="en-IN" sz="1500" dirty="0">
                          <a:solidFill>
                            <a:schemeClr val="tx1"/>
                          </a:solidFill>
                        </a:rPr>
                        <a:t>67.9</a:t>
                      </a:r>
                    </a:p>
                  </a:txBody>
                  <a:tcPr marL="91437" marR="91437" marT="45724" marB="45724"/>
                </a:tc>
                <a:tc>
                  <a:txBody>
                    <a:bodyPr/>
                    <a:lstStyle/>
                    <a:p>
                      <a:r>
                        <a:rPr lang="en-IN" sz="1500" dirty="0">
                          <a:solidFill>
                            <a:schemeClr val="tx1"/>
                          </a:solidFill>
                        </a:rPr>
                        <a:t>60.2</a:t>
                      </a:r>
                    </a:p>
                  </a:txBody>
                  <a:tcPr marL="91437" marR="91437" marT="45724" marB="45724"/>
                </a:tc>
                <a:tc>
                  <a:txBody>
                    <a:bodyPr/>
                    <a:lstStyle/>
                    <a:p>
                      <a:r>
                        <a:rPr lang="en-IN" sz="1500" dirty="0">
                          <a:solidFill>
                            <a:schemeClr val="tx1"/>
                          </a:solidFill>
                        </a:rPr>
                        <a:t>45.3</a:t>
                      </a:r>
                    </a:p>
                  </a:txBody>
                  <a:tcPr marL="91437" marR="91437" marT="45724" marB="45724"/>
                </a:tc>
                <a:tc>
                  <a:txBody>
                    <a:bodyPr/>
                    <a:lstStyle/>
                    <a:p>
                      <a:r>
                        <a:rPr lang="en-IN" sz="1500" dirty="0">
                          <a:solidFill>
                            <a:schemeClr val="tx1"/>
                          </a:solidFill>
                        </a:rPr>
                        <a:t>38.5</a:t>
                      </a:r>
                    </a:p>
                  </a:txBody>
                  <a:tcPr marL="91437" marR="91437" marT="45724" marB="45724"/>
                </a:tc>
                <a:extLst>
                  <a:ext uri="{0D108BD9-81ED-4DB2-BD59-A6C34878D82A}">
                    <a16:rowId xmlns:a16="http://schemas.microsoft.com/office/drawing/2014/main" val="10005"/>
                  </a:ext>
                </a:extLst>
              </a:tr>
              <a:tr h="378389">
                <a:tc>
                  <a:txBody>
                    <a:bodyPr/>
                    <a:lstStyle/>
                    <a:p>
                      <a:r>
                        <a:rPr lang="en-US" sz="1500" dirty="0">
                          <a:solidFill>
                            <a:schemeClr val="tx1"/>
                          </a:solidFill>
                        </a:rPr>
                        <a:t>2014</a:t>
                      </a:r>
                      <a:endParaRPr lang="en-IN" sz="1500" dirty="0">
                        <a:solidFill>
                          <a:schemeClr val="tx1"/>
                        </a:solidFill>
                      </a:endParaRPr>
                    </a:p>
                  </a:txBody>
                  <a:tcPr marL="91437" marR="91437" marT="45724" marB="45724"/>
                </a:tc>
                <a:tc>
                  <a:txBody>
                    <a:bodyPr/>
                    <a:lstStyle/>
                    <a:p>
                      <a:r>
                        <a:rPr lang="en-IN" sz="1500" dirty="0">
                          <a:solidFill>
                            <a:schemeClr val="tx1"/>
                          </a:solidFill>
                        </a:rPr>
                        <a:t>28.6</a:t>
                      </a:r>
                    </a:p>
                  </a:txBody>
                  <a:tcPr marL="91437" marR="91437" marT="45724" marB="45724"/>
                </a:tc>
                <a:tc>
                  <a:txBody>
                    <a:bodyPr/>
                    <a:lstStyle/>
                    <a:p>
                      <a:r>
                        <a:rPr lang="en-IN" sz="1500" dirty="0">
                          <a:solidFill>
                            <a:schemeClr val="tx1"/>
                          </a:solidFill>
                        </a:rPr>
                        <a:t>31.6</a:t>
                      </a:r>
                    </a:p>
                  </a:txBody>
                  <a:tcPr marL="91437" marR="91437" marT="45724" marB="45724"/>
                </a:tc>
                <a:tc>
                  <a:txBody>
                    <a:bodyPr/>
                    <a:lstStyle/>
                    <a:p>
                      <a:r>
                        <a:rPr lang="en-IN" sz="1500" dirty="0">
                          <a:solidFill>
                            <a:schemeClr val="tx1"/>
                          </a:solidFill>
                        </a:rPr>
                        <a:t>37.7</a:t>
                      </a:r>
                    </a:p>
                  </a:txBody>
                  <a:tcPr marL="91437" marR="91437" marT="45724" marB="45724"/>
                </a:tc>
                <a:tc>
                  <a:txBody>
                    <a:bodyPr/>
                    <a:lstStyle/>
                    <a:p>
                      <a:r>
                        <a:rPr lang="en-IN" sz="1500" dirty="0">
                          <a:solidFill>
                            <a:schemeClr val="tx1"/>
                          </a:solidFill>
                        </a:rPr>
                        <a:t>52.3</a:t>
                      </a:r>
                    </a:p>
                  </a:txBody>
                  <a:tcPr marL="91437" marR="91437" marT="45724" marB="45724"/>
                </a:tc>
                <a:tc>
                  <a:txBody>
                    <a:bodyPr/>
                    <a:lstStyle/>
                    <a:p>
                      <a:r>
                        <a:rPr lang="en-IN" sz="1500" dirty="0">
                          <a:solidFill>
                            <a:schemeClr val="tx1"/>
                          </a:solidFill>
                        </a:rPr>
                        <a:t>64.0</a:t>
                      </a:r>
                    </a:p>
                  </a:txBody>
                  <a:tcPr marL="91437" marR="91437" marT="45724" marB="45724"/>
                </a:tc>
                <a:tc>
                  <a:txBody>
                    <a:bodyPr/>
                    <a:lstStyle/>
                    <a:p>
                      <a:r>
                        <a:rPr lang="en-IN" sz="1500" dirty="0">
                          <a:solidFill>
                            <a:schemeClr val="tx1"/>
                          </a:solidFill>
                        </a:rPr>
                        <a:t>72.5</a:t>
                      </a:r>
                    </a:p>
                  </a:txBody>
                  <a:tcPr marL="91437" marR="91437" marT="45724" marB="45724"/>
                </a:tc>
                <a:tc>
                  <a:txBody>
                    <a:bodyPr/>
                    <a:lstStyle/>
                    <a:p>
                      <a:r>
                        <a:rPr lang="en-IN" sz="1500" dirty="0">
                          <a:solidFill>
                            <a:schemeClr val="tx1"/>
                          </a:solidFill>
                        </a:rPr>
                        <a:t>76.1</a:t>
                      </a:r>
                    </a:p>
                  </a:txBody>
                  <a:tcPr marL="91437" marR="91437" marT="45724" marB="45724"/>
                </a:tc>
                <a:tc>
                  <a:txBody>
                    <a:bodyPr/>
                    <a:lstStyle/>
                    <a:p>
                      <a:r>
                        <a:rPr lang="en-IN" sz="1500" dirty="0">
                          <a:solidFill>
                            <a:schemeClr val="tx1"/>
                          </a:solidFill>
                        </a:rPr>
                        <a:t>74.5</a:t>
                      </a:r>
                    </a:p>
                  </a:txBody>
                  <a:tcPr marL="91437" marR="91437" marT="45724" marB="45724"/>
                </a:tc>
                <a:tc>
                  <a:txBody>
                    <a:bodyPr/>
                    <a:lstStyle/>
                    <a:p>
                      <a:r>
                        <a:rPr lang="en-IN" sz="1500" dirty="0">
                          <a:solidFill>
                            <a:schemeClr val="tx1"/>
                          </a:solidFill>
                        </a:rPr>
                        <a:t>69.7</a:t>
                      </a:r>
                    </a:p>
                  </a:txBody>
                  <a:tcPr marL="91437" marR="91437" marT="45724" marB="45724"/>
                </a:tc>
                <a:tc>
                  <a:txBody>
                    <a:bodyPr/>
                    <a:lstStyle/>
                    <a:p>
                      <a:r>
                        <a:rPr lang="en-IN" sz="1500" dirty="0">
                          <a:solidFill>
                            <a:schemeClr val="tx1"/>
                          </a:solidFill>
                        </a:rPr>
                        <a:t>59.6</a:t>
                      </a:r>
                    </a:p>
                  </a:txBody>
                  <a:tcPr marL="91437" marR="91437" marT="45724" marB="45724"/>
                </a:tc>
                <a:tc>
                  <a:txBody>
                    <a:bodyPr/>
                    <a:lstStyle/>
                    <a:p>
                      <a:r>
                        <a:rPr lang="en-IN" sz="1500" dirty="0">
                          <a:solidFill>
                            <a:schemeClr val="tx1"/>
                          </a:solidFill>
                        </a:rPr>
                        <a:t>45.3</a:t>
                      </a:r>
                    </a:p>
                  </a:txBody>
                  <a:tcPr marL="91437" marR="91437" marT="45724" marB="45724"/>
                </a:tc>
                <a:tc>
                  <a:txBody>
                    <a:bodyPr/>
                    <a:lstStyle/>
                    <a:p>
                      <a:r>
                        <a:rPr lang="en-IN" sz="1500" dirty="0">
                          <a:solidFill>
                            <a:schemeClr val="tx1"/>
                          </a:solidFill>
                        </a:rPr>
                        <a:t>40.5</a:t>
                      </a:r>
                    </a:p>
                  </a:txBody>
                  <a:tcPr marL="91437" marR="91437" marT="45724" marB="45724"/>
                </a:tc>
                <a:extLst>
                  <a:ext uri="{0D108BD9-81ED-4DB2-BD59-A6C34878D82A}">
                    <a16:rowId xmlns:a16="http://schemas.microsoft.com/office/drawing/2014/main" val="10006"/>
                  </a:ext>
                </a:extLst>
              </a:tr>
              <a:tr h="378389">
                <a:tc>
                  <a:txBody>
                    <a:bodyPr/>
                    <a:lstStyle/>
                    <a:p>
                      <a:r>
                        <a:rPr lang="en-US" sz="1500" dirty="0">
                          <a:solidFill>
                            <a:schemeClr val="tx1"/>
                          </a:solidFill>
                        </a:rPr>
                        <a:t>2015</a:t>
                      </a:r>
                      <a:endParaRPr lang="en-IN" sz="1500" dirty="0">
                        <a:solidFill>
                          <a:schemeClr val="tx1"/>
                        </a:solidFill>
                      </a:endParaRPr>
                    </a:p>
                  </a:txBody>
                  <a:tcPr marL="91437" marR="91437" marT="45724" marB="45724"/>
                </a:tc>
                <a:tc>
                  <a:txBody>
                    <a:bodyPr/>
                    <a:lstStyle/>
                    <a:p>
                      <a:r>
                        <a:rPr lang="en-IN" sz="1500" dirty="0">
                          <a:solidFill>
                            <a:schemeClr val="tx1"/>
                          </a:solidFill>
                        </a:rPr>
                        <a:t>29.9</a:t>
                      </a:r>
                    </a:p>
                  </a:txBody>
                  <a:tcPr marL="91437" marR="91437" marT="45724" marB="45724"/>
                </a:tc>
                <a:tc>
                  <a:txBody>
                    <a:bodyPr/>
                    <a:lstStyle/>
                    <a:p>
                      <a:r>
                        <a:rPr lang="en-IN" sz="1500" dirty="0">
                          <a:solidFill>
                            <a:schemeClr val="tx1"/>
                          </a:solidFill>
                        </a:rPr>
                        <a:t>23.9</a:t>
                      </a:r>
                    </a:p>
                  </a:txBody>
                  <a:tcPr marL="91437" marR="91437" marT="45724" marB="45724"/>
                </a:tc>
                <a:tc>
                  <a:txBody>
                    <a:bodyPr/>
                    <a:lstStyle/>
                    <a:p>
                      <a:r>
                        <a:rPr lang="en-IN" sz="1500" dirty="0">
                          <a:solidFill>
                            <a:schemeClr val="tx1"/>
                          </a:solidFill>
                        </a:rPr>
                        <a:t>38.1</a:t>
                      </a:r>
                    </a:p>
                  </a:txBody>
                  <a:tcPr marL="91437" marR="91437" marT="45724" marB="45724"/>
                </a:tc>
                <a:tc>
                  <a:txBody>
                    <a:bodyPr/>
                    <a:lstStyle/>
                    <a:p>
                      <a:r>
                        <a:rPr lang="en-IN" sz="1500" dirty="0">
                          <a:solidFill>
                            <a:schemeClr val="tx1"/>
                          </a:solidFill>
                        </a:rPr>
                        <a:t>54.3</a:t>
                      </a:r>
                    </a:p>
                  </a:txBody>
                  <a:tcPr marL="91437" marR="91437" marT="45724" marB="45724"/>
                </a:tc>
                <a:tc>
                  <a:txBody>
                    <a:bodyPr/>
                    <a:lstStyle/>
                    <a:p>
                      <a:r>
                        <a:rPr lang="en-IN" sz="1500" dirty="0">
                          <a:solidFill>
                            <a:schemeClr val="tx1"/>
                          </a:solidFill>
                        </a:rPr>
                        <a:t>68.5</a:t>
                      </a:r>
                    </a:p>
                  </a:txBody>
                  <a:tcPr marL="91437" marR="91437" marT="45724" marB="45724"/>
                </a:tc>
                <a:tc>
                  <a:txBody>
                    <a:bodyPr/>
                    <a:lstStyle/>
                    <a:p>
                      <a:r>
                        <a:rPr lang="en-IN" sz="1500" dirty="0">
                          <a:solidFill>
                            <a:schemeClr val="tx1"/>
                          </a:solidFill>
                        </a:rPr>
                        <a:t>71.2</a:t>
                      </a:r>
                    </a:p>
                  </a:txBody>
                  <a:tcPr marL="91437" marR="91437" marT="45724" marB="45724"/>
                </a:tc>
                <a:tc>
                  <a:txBody>
                    <a:bodyPr/>
                    <a:lstStyle/>
                    <a:p>
                      <a:r>
                        <a:rPr lang="en-IN" sz="1500" dirty="0">
                          <a:solidFill>
                            <a:schemeClr val="tx1"/>
                          </a:solidFill>
                        </a:rPr>
                        <a:t>78.8</a:t>
                      </a:r>
                    </a:p>
                  </a:txBody>
                  <a:tcPr marL="91437" marR="91437" marT="45724" marB="45724"/>
                </a:tc>
                <a:tc>
                  <a:txBody>
                    <a:bodyPr/>
                    <a:lstStyle/>
                    <a:p>
                      <a:r>
                        <a:rPr lang="en-IN" sz="1500" dirty="0">
                          <a:solidFill>
                            <a:schemeClr val="tx1"/>
                          </a:solidFill>
                        </a:rPr>
                        <a:t>79.0</a:t>
                      </a:r>
                    </a:p>
                  </a:txBody>
                  <a:tcPr marL="91437" marR="91437" marT="45724" marB="45724"/>
                </a:tc>
                <a:tc>
                  <a:txBody>
                    <a:bodyPr/>
                    <a:lstStyle/>
                    <a:p>
                      <a:r>
                        <a:rPr lang="en-IN" sz="1500" dirty="0">
                          <a:solidFill>
                            <a:schemeClr val="tx1"/>
                          </a:solidFill>
                        </a:rPr>
                        <a:t>74.5</a:t>
                      </a:r>
                    </a:p>
                  </a:txBody>
                  <a:tcPr marL="91437" marR="91437" marT="45724" marB="45724"/>
                </a:tc>
                <a:tc>
                  <a:txBody>
                    <a:bodyPr/>
                    <a:lstStyle/>
                    <a:p>
                      <a:r>
                        <a:rPr lang="en-IN" sz="1500" dirty="0">
                          <a:solidFill>
                            <a:schemeClr val="tx1"/>
                          </a:solidFill>
                        </a:rPr>
                        <a:t>58.0</a:t>
                      </a:r>
                    </a:p>
                  </a:txBody>
                  <a:tcPr marL="91437" marR="91437" marT="45724" marB="45724"/>
                </a:tc>
                <a:tc>
                  <a:txBody>
                    <a:bodyPr/>
                    <a:lstStyle/>
                    <a:p>
                      <a:r>
                        <a:rPr lang="en-IN" sz="1500" dirty="0">
                          <a:solidFill>
                            <a:schemeClr val="tx1"/>
                          </a:solidFill>
                        </a:rPr>
                        <a:t>52.8</a:t>
                      </a:r>
                    </a:p>
                  </a:txBody>
                  <a:tcPr marL="91437" marR="91437" marT="45724" marB="45724"/>
                </a:tc>
                <a:tc>
                  <a:txBody>
                    <a:bodyPr/>
                    <a:lstStyle/>
                    <a:p>
                      <a:r>
                        <a:rPr lang="en-IN" sz="1500" dirty="0">
                          <a:solidFill>
                            <a:schemeClr val="tx1"/>
                          </a:solidFill>
                        </a:rPr>
                        <a:t>50.8</a:t>
                      </a:r>
                    </a:p>
                  </a:txBody>
                  <a:tcPr marL="91437" marR="91437" marT="45724" marB="45724"/>
                </a:tc>
                <a:extLst>
                  <a:ext uri="{0D108BD9-81ED-4DB2-BD59-A6C34878D82A}">
                    <a16:rowId xmlns:a16="http://schemas.microsoft.com/office/drawing/2014/main" val="10007"/>
                  </a:ext>
                </a:extLst>
              </a:tr>
              <a:tr h="378389">
                <a:tc>
                  <a:txBody>
                    <a:bodyPr/>
                    <a:lstStyle/>
                    <a:p>
                      <a:r>
                        <a:rPr lang="en-US" sz="1500" dirty="0">
                          <a:solidFill>
                            <a:schemeClr val="tx1"/>
                          </a:solidFill>
                        </a:rPr>
                        <a:t>2016</a:t>
                      </a:r>
                      <a:endParaRPr lang="en-IN" sz="1500" dirty="0">
                        <a:solidFill>
                          <a:schemeClr val="tx1"/>
                        </a:solidFill>
                      </a:endParaRPr>
                    </a:p>
                  </a:txBody>
                  <a:tcPr marL="91437" marR="91437" marT="45724" marB="45724"/>
                </a:tc>
                <a:tc>
                  <a:txBody>
                    <a:bodyPr/>
                    <a:lstStyle/>
                    <a:p>
                      <a:r>
                        <a:rPr lang="en-IN" sz="1500" dirty="0">
                          <a:solidFill>
                            <a:schemeClr val="tx1"/>
                          </a:solidFill>
                        </a:rPr>
                        <a:t>34.5</a:t>
                      </a:r>
                    </a:p>
                  </a:txBody>
                  <a:tcPr marL="91437" marR="91437" marT="45724" marB="45724"/>
                </a:tc>
                <a:tc>
                  <a:txBody>
                    <a:bodyPr/>
                    <a:lstStyle/>
                    <a:p>
                      <a:r>
                        <a:rPr lang="en-IN" sz="1500" dirty="0">
                          <a:solidFill>
                            <a:schemeClr val="tx1"/>
                          </a:solidFill>
                        </a:rPr>
                        <a:t>37.7</a:t>
                      </a:r>
                    </a:p>
                  </a:txBody>
                  <a:tcPr marL="91437" marR="91437" marT="45724" marB="45724"/>
                </a:tc>
                <a:tc>
                  <a:txBody>
                    <a:bodyPr/>
                    <a:lstStyle/>
                    <a:p>
                      <a:r>
                        <a:rPr lang="en-IN" sz="1500" dirty="0">
                          <a:solidFill>
                            <a:schemeClr val="tx1"/>
                          </a:solidFill>
                        </a:rPr>
                        <a:t>48.9</a:t>
                      </a:r>
                    </a:p>
                  </a:txBody>
                  <a:tcPr marL="91437" marR="91437" marT="45724" marB="45724"/>
                </a:tc>
                <a:tc>
                  <a:txBody>
                    <a:bodyPr/>
                    <a:lstStyle/>
                    <a:p>
                      <a:r>
                        <a:rPr lang="en-IN" sz="1500" dirty="0">
                          <a:solidFill>
                            <a:schemeClr val="tx1"/>
                          </a:solidFill>
                        </a:rPr>
                        <a:t>53.3</a:t>
                      </a:r>
                    </a:p>
                  </a:txBody>
                  <a:tcPr marL="91437" marR="91437" marT="45724" marB="45724"/>
                </a:tc>
                <a:tc>
                  <a:txBody>
                    <a:bodyPr/>
                    <a:lstStyle/>
                    <a:p>
                      <a:r>
                        <a:rPr lang="en-IN" sz="1500" dirty="0">
                          <a:solidFill>
                            <a:schemeClr val="tx1"/>
                          </a:solidFill>
                        </a:rPr>
                        <a:t>62.8</a:t>
                      </a:r>
                    </a:p>
                  </a:txBody>
                  <a:tcPr marL="91437" marR="91437" marT="45724" marB="45724"/>
                </a:tc>
                <a:tc>
                  <a:txBody>
                    <a:bodyPr/>
                    <a:lstStyle/>
                    <a:p>
                      <a:r>
                        <a:rPr lang="en-IN" sz="1500" dirty="0">
                          <a:solidFill>
                            <a:schemeClr val="tx1"/>
                          </a:solidFill>
                        </a:rPr>
                        <a:t>72.3</a:t>
                      </a:r>
                    </a:p>
                  </a:txBody>
                  <a:tcPr marL="91437" marR="91437" marT="45724" marB="45724"/>
                </a:tc>
                <a:tc>
                  <a:txBody>
                    <a:bodyPr/>
                    <a:lstStyle/>
                    <a:p>
                      <a:r>
                        <a:rPr lang="en-IN" sz="1500" dirty="0">
                          <a:solidFill>
                            <a:schemeClr val="tx1"/>
                          </a:solidFill>
                        </a:rPr>
                        <a:t>78.7</a:t>
                      </a:r>
                    </a:p>
                  </a:txBody>
                  <a:tcPr marL="91437" marR="91437" marT="45724" marB="45724"/>
                </a:tc>
                <a:tc>
                  <a:txBody>
                    <a:bodyPr/>
                    <a:lstStyle/>
                    <a:p>
                      <a:r>
                        <a:rPr lang="en-IN" sz="1500" dirty="0">
                          <a:solidFill>
                            <a:schemeClr val="tx1"/>
                          </a:solidFill>
                        </a:rPr>
                        <a:t>79.2</a:t>
                      </a:r>
                    </a:p>
                  </a:txBody>
                  <a:tcPr marL="91437" marR="91437" marT="45724" marB="45724"/>
                </a:tc>
                <a:tc>
                  <a:txBody>
                    <a:bodyPr/>
                    <a:lstStyle/>
                    <a:p>
                      <a:r>
                        <a:rPr lang="en-IN" sz="1500" dirty="0">
                          <a:solidFill>
                            <a:schemeClr val="tx1"/>
                          </a:solidFill>
                        </a:rPr>
                        <a:t>71.8</a:t>
                      </a:r>
                    </a:p>
                  </a:txBody>
                  <a:tcPr marL="91437" marR="91437" marT="45724" marB="45724"/>
                </a:tc>
                <a:tc>
                  <a:txBody>
                    <a:bodyPr/>
                    <a:lstStyle/>
                    <a:p>
                      <a:r>
                        <a:rPr lang="en-IN" sz="1500" dirty="0">
                          <a:solidFill>
                            <a:schemeClr val="tx1"/>
                          </a:solidFill>
                        </a:rPr>
                        <a:t>58.8</a:t>
                      </a:r>
                    </a:p>
                  </a:txBody>
                  <a:tcPr marL="91437" marR="91437" marT="45724" marB="45724"/>
                </a:tc>
                <a:tc>
                  <a:txBody>
                    <a:bodyPr/>
                    <a:lstStyle/>
                    <a:p>
                      <a:r>
                        <a:rPr lang="en-IN" sz="1500" dirty="0">
                          <a:solidFill>
                            <a:schemeClr val="tx1"/>
                          </a:solidFill>
                        </a:rPr>
                        <a:t>49.8</a:t>
                      </a:r>
                    </a:p>
                  </a:txBody>
                  <a:tcPr marL="91437" marR="91437" marT="45724" marB="45724"/>
                </a:tc>
                <a:tc>
                  <a:txBody>
                    <a:bodyPr/>
                    <a:lstStyle/>
                    <a:p>
                      <a:r>
                        <a:rPr lang="en-IN" sz="1500" dirty="0">
                          <a:solidFill>
                            <a:schemeClr val="tx1"/>
                          </a:solidFill>
                        </a:rPr>
                        <a:t>38.3</a:t>
                      </a:r>
                    </a:p>
                  </a:txBody>
                  <a:tcPr marL="91437" marR="91437" marT="45724" marB="45724"/>
                </a:tc>
                <a:extLst>
                  <a:ext uri="{0D108BD9-81ED-4DB2-BD59-A6C34878D82A}">
                    <a16:rowId xmlns:a16="http://schemas.microsoft.com/office/drawing/2014/main" val="10008"/>
                  </a:ext>
                </a:extLst>
              </a:tr>
              <a:tr h="378389">
                <a:tc>
                  <a:txBody>
                    <a:bodyPr/>
                    <a:lstStyle/>
                    <a:p>
                      <a:r>
                        <a:rPr lang="en-US" sz="1500" dirty="0">
                          <a:solidFill>
                            <a:schemeClr val="tx1"/>
                          </a:solidFill>
                        </a:rPr>
                        <a:t>2017</a:t>
                      </a:r>
                      <a:endParaRPr lang="en-IN" sz="1500" dirty="0">
                        <a:solidFill>
                          <a:schemeClr val="tx1"/>
                        </a:solidFill>
                      </a:endParaRPr>
                    </a:p>
                  </a:txBody>
                  <a:tcPr marL="91437" marR="91437" marT="45724" marB="45724"/>
                </a:tc>
                <a:tc>
                  <a:txBody>
                    <a:bodyPr/>
                    <a:lstStyle/>
                    <a:p>
                      <a:r>
                        <a:rPr lang="en-IN" sz="1500" dirty="0">
                          <a:solidFill>
                            <a:schemeClr val="tx1"/>
                          </a:solidFill>
                        </a:rPr>
                        <a:t>38.0</a:t>
                      </a:r>
                    </a:p>
                  </a:txBody>
                  <a:tcPr marL="91437" marR="91437" marT="45724" marB="45724"/>
                </a:tc>
                <a:tc>
                  <a:txBody>
                    <a:bodyPr/>
                    <a:lstStyle/>
                    <a:p>
                      <a:r>
                        <a:rPr lang="en-IN" sz="1500" dirty="0">
                          <a:solidFill>
                            <a:schemeClr val="tx1"/>
                          </a:solidFill>
                        </a:rPr>
                        <a:t>41.6</a:t>
                      </a:r>
                    </a:p>
                  </a:txBody>
                  <a:tcPr marL="91437" marR="91437" marT="45724" marB="45724"/>
                </a:tc>
                <a:tc>
                  <a:txBody>
                    <a:bodyPr/>
                    <a:lstStyle/>
                    <a:p>
                      <a:r>
                        <a:rPr lang="en-IN" sz="1500" dirty="0">
                          <a:solidFill>
                            <a:schemeClr val="tx1"/>
                          </a:solidFill>
                        </a:rPr>
                        <a:t>39.2</a:t>
                      </a:r>
                    </a:p>
                  </a:txBody>
                  <a:tcPr marL="91437" marR="91437" marT="45724" marB="45724"/>
                </a:tc>
                <a:tc>
                  <a:txBody>
                    <a:bodyPr/>
                    <a:lstStyle/>
                    <a:p>
                      <a:r>
                        <a:rPr lang="en-IN" sz="1500" dirty="0">
                          <a:solidFill>
                            <a:schemeClr val="tx1"/>
                          </a:solidFill>
                        </a:rPr>
                        <a:t>57.2</a:t>
                      </a:r>
                    </a:p>
                  </a:txBody>
                  <a:tcPr marL="91437" marR="91437" marT="45724" marB="45724"/>
                </a:tc>
                <a:tc>
                  <a:txBody>
                    <a:bodyPr/>
                    <a:lstStyle/>
                    <a:p>
                      <a:r>
                        <a:rPr lang="en-IN" sz="1500" dirty="0">
                          <a:solidFill>
                            <a:schemeClr val="tx1"/>
                          </a:solidFill>
                        </a:rPr>
                        <a:t>61.1</a:t>
                      </a:r>
                    </a:p>
                  </a:txBody>
                  <a:tcPr marL="91437" marR="91437" marT="45724" marB="45724"/>
                </a:tc>
                <a:tc>
                  <a:txBody>
                    <a:bodyPr/>
                    <a:lstStyle/>
                    <a:p>
                      <a:r>
                        <a:rPr lang="en-IN" sz="1500" dirty="0">
                          <a:solidFill>
                            <a:schemeClr val="tx1"/>
                          </a:solidFill>
                        </a:rPr>
                        <a:t>72.0</a:t>
                      </a:r>
                    </a:p>
                  </a:txBody>
                  <a:tcPr marL="91437" marR="91437" marT="45724" marB="45724"/>
                </a:tc>
                <a:tc>
                  <a:txBody>
                    <a:bodyPr/>
                    <a:lstStyle/>
                    <a:p>
                      <a:r>
                        <a:rPr lang="en-IN" sz="1500" dirty="0">
                          <a:solidFill>
                            <a:schemeClr val="tx1"/>
                          </a:solidFill>
                        </a:rPr>
                        <a:t>76.8</a:t>
                      </a:r>
                    </a:p>
                  </a:txBody>
                  <a:tcPr marL="91437" marR="91437" marT="45724" marB="45724"/>
                </a:tc>
                <a:tc>
                  <a:txBody>
                    <a:bodyPr/>
                    <a:lstStyle/>
                    <a:p>
                      <a:r>
                        <a:rPr lang="en-IN" sz="1500" dirty="0">
                          <a:solidFill>
                            <a:schemeClr val="tx1"/>
                          </a:solidFill>
                        </a:rPr>
                        <a:t>74.0</a:t>
                      </a:r>
                    </a:p>
                  </a:txBody>
                  <a:tcPr marL="91437" marR="91437" marT="45724" marB="45724"/>
                </a:tc>
                <a:tc>
                  <a:txBody>
                    <a:bodyPr/>
                    <a:lstStyle/>
                    <a:p>
                      <a:r>
                        <a:rPr lang="en-IN" sz="1500" dirty="0">
                          <a:solidFill>
                            <a:schemeClr val="tx1"/>
                          </a:solidFill>
                        </a:rPr>
                        <a:t>70.5</a:t>
                      </a:r>
                    </a:p>
                  </a:txBody>
                  <a:tcPr marL="91437" marR="91437" marT="45724" marB="45724"/>
                </a:tc>
                <a:tc>
                  <a:txBody>
                    <a:bodyPr/>
                    <a:lstStyle/>
                    <a:p>
                      <a:r>
                        <a:rPr lang="en-IN" sz="1500" dirty="0">
                          <a:solidFill>
                            <a:schemeClr val="tx1"/>
                          </a:solidFill>
                        </a:rPr>
                        <a:t>64.1</a:t>
                      </a:r>
                    </a:p>
                  </a:txBody>
                  <a:tcPr marL="91437" marR="91437" marT="45724" marB="45724"/>
                </a:tc>
                <a:tc>
                  <a:txBody>
                    <a:bodyPr/>
                    <a:lstStyle/>
                    <a:p>
                      <a:r>
                        <a:rPr lang="en-IN" sz="1500" dirty="0">
                          <a:solidFill>
                            <a:schemeClr val="tx1"/>
                          </a:solidFill>
                        </a:rPr>
                        <a:t>46.6</a:t>
                      </a:r>
                    </a:p>
                  </a:txBody>
                  <a:tcPr marL="91437" marR="91437" marT="45724" marB="45724"/>
                </a:tc>
                <a:tc>
                  <a:txBody>
                    <a:bodyPr/>
                    <a:lstStyle/>
                    <a:p>
                      <a:r>
                        <a:rPr lang="en-IN" sz="1500" dirty="0">
                          <a:solidFill>
                            <a:schemeClr val="tx1"/>
                          </a:solidFill>
                        </a:rPr>
                        <a:t>33.4</a:t>
                      </a:r>
                    </a:p>
                  </a:txBody>
                  <a:tcPr marL="91437" marR="91437" marT="45724" marB="45724"/>
                </a:tc>
                <a:extLst>
                  <a:ext uri="{0D108BD9-81ED-4DB2-BD59-A6C34878D82A}">
                    <a16:rowId xmlns:a16="http://schemas.microsoft.com/office/drawing/2014/main" val="10009"/>
                  </a:ext>
                </a:extLst>
              </a:tr>
              <a:tr h="378389">
                <a:tc>
                  <a:txBody>
                    <a:bodyPr/>
                    <a:lstStyle/>
                    <a:p>
                      <a:r>
                        <a:rPr lang="en-US" sz="1500" dirty="0">
                          <a:solidFill>
                            <a:schemeClr val="tx1"/>
                          </a:solidFill>
                        </a:rPr>
                        <a:t>2018</a:t>
                      </a:r>
                      <a:endParaRPr lang="en-IN" sz="1500" dirty="0">
                        <a:solidFill>
                          <a:schemeClr val="tx1"/>
                        </a:solidFill>
                      </a:endParaRPr>
                    </a:p>
                  </a:txBody>
                  <a:tcPr marL="91437" marR="91437" marT="45724" marB="45724"/>
                </a:tc>
                <a:tc>
                  <a:txBody>
                    <a:bodyPr/>
                    <a:lstStyle/>
                    <a:p>
                      <a:r>
                        <a:rPr lang="en-IN" sz="1500" dirty="0">
                          <a:solidFill>
                            <a:schemeClr val="tx1"/>
                          </a:solidFill>
                        </a:rPr>
                        <a:t>31.7</a:t>
                      </a:r>
                    </a:p>
                  </a:txBody>
                  <a:tcPr marL="91437" marR="91437" marT="45724" marB="45724"/>
                </a:tc>
                <a:tc>
                  <a:txBody>
                    <a:bodyPr/>
                    <a:lstStyle/>
                    <a:p>
                      <a:r>
                        <a:rPr lang="en-IN" sz="1500" dirty="0">
                          <a:solidFill>
                            <a:schemeClr val="tx1"/>
                          </a:solidFill>
                        </a:rPr>
                        <a:t>42.0</a:t>
                      </a:r>
                    </a:p>
                  </a:txBody>
                  <a:tcPr marL="91437" marR="91437" marT="45724" marB="45724"/>
                </a:tc>
                <a:tc>
                  <a:txBody>
                    <a:bodyPr/>
                    <a:lstStyle/>
                    <a:p>
                      <a:r>
                        <a:rPr lang="en-IN" sz="1500" dirty="0">
                          <a:solidFill>
                            <a:schemeClr val="tx1"/>
                          </a:solidFill>
                        </a:rPr>
                        <a:t>40.1</a:t>
                      </a:r>
                    </a:p>
                  </a:txBody>
                  <a:tcPr marL="91437" marR="91437" marT="45724" marB="45724"/>
                </a:tc>
                <a:tc>
                  <a:txBody>
                    <a:bodyPr/>
                    <a:lstStyle/>
                    <a:p>
                      <a:r>
                        <a:rPr lang="en-IN" sz="1500" dirty="0">
                          <a:solidFill>
                            <a:schemeClr val="tx1"/>
                          </a:solidFill>
                        </a:rPr>
                        <a:t>49.5</a:t>
                      </a:r>
                    </a:p>
                  </a:txBody>
                  <a:tcPr marL="91437" marR="91437" marT="45724" marB="45724"/>
                </a:tc>
                <a:tc>
                  <a:txBody>
                    <a:bodyPr/>
                    <a:lstStyle/>
                    <a:p>
                      <a:r>
                        <a:rPr lang="en-IN" sz="1500" dirty="0">
                          <a:solidFill>
                            <a:schemeClr val="tx1"/>
                          </a:solidFill>
                        </a:rPr>
                        <a:t>66.9</a:t>
                      </a:r>
                    </a:p>
                  </a:txBody>
                  <a:tcPr marL="91437" marR="91437" marT="45724" marB="45724"/>
                </a:tc>
                <a:tc>
                  <a:txBody>
                    <a:bodyPr/>
                    <a:lstStyle/>
                    <a:p>
                      <a:r>
                        <a:rPr lang="en-IN" sz="1500" dirty="0">
                          <a:solidFill>
                            <a:schemeClr val="tx1"/>
                          </a:solidFill>
                        </a:rPr>
                        <a:t>71.7</a:t>
                      </a:r>
                    </a:p>
                  </a:txBody>
                  <a:tcPr marL="91437" marR="91437" marT="45724" marB="45724"/>
                </a:tc>
                <a:tc>
                  <a:txBody>
                    <a:bodyPr/>
                    <a:lstStyle/>
                    <a:p>
                      <a:r>
                        <a:rPr lang="en-IN" sz="1500" dirty="0">
                          <a:solidFill>
                            <a:schemeClr val="tx1"/>
                          </a:solidFill>
                        </a:rPr>
                        <a:t>77.6</a:t>
                      </a:r>
                    </a:p>
                  </a:txBody>
                  <a:tcPr marL="91437" marR="91437" marT="45724" marB="45724"/>
                </a:tc>
                <a:tc>
                  <a:txBody>
                    <a:bodyPr/>
                    <a:lstStyle/>
                    <a:p>
                      <a:r>
                        <a:rPr lang="en-IN" sz="1500" dirty="0">
                          <a:solidFill>
                            <a:schemeClr val="tx1"/>
                          </a:solidFill>
                        </a:rPr>
                        <a:t>78.1</a:t>
                      </a:r>
                    </a:p>
                  </a:txBody>
                  <a:tcPr marL="91437" marR="91437" marT="45724" marB="45724"/>
                </a:tc>
                <a:tc>
                  <a:txBody>
                    <a:bodyPr/>
                    <a:lstStyle/>
                    <a:p>
                      <a:r>
                        <a:rPr lang="en-IN" sz="1500" dirty="0">
                          <a:solidFill>
                            <a:schemeClr val="tx1"/>
                          </a:solidFill>
                        </a:rPr>
                        <a:t>70.7</a:t>
                      </a:r>
                    </a:p>
                  </a:txBody>
                  <a:tcPr marL="91437" marR="91437" marT="45724" marB="45724"/>
                </a:tc>
                <a:tc>
                  <a:txBody>
                    <a:bodyPr/>
                    <a:lstStyle/>
                    <a:p>
                      <a:r>
                        <a:rPr lang="en-IN" sz="1500" dirty="0">
                          <a:solidFill>
                            <a:schemeClr val="tx1"/>
                          </a:solidFill>
                        </a:rPr>
                        <a:t>57.7</a:t>
                      </a:r>
                    </a:p>
                  </a:txBody>
                  <a:tcPr marL="91437" marR="91437" marT="45724" marB="45724"/>
                </a:tc>
                <a:tc>
                  <a:txBody>
                    <a:bodyPr/>
                    <a:lstStyle/>
                    <a:p>
                      <a:r>
                        <a:rPr lang="en-IN" sz="1500" dirty="0">
                          <a:solidFill>
                            <a:schemeClr val="tx1"/>
                          </a:solidFill>
                        </a:rPr>
                        <a:t>44.4</a:t>
                      </a:r>
                    </a:p>
                  </a:txBody>
                  <a:tcPr marL="91437" marR="91437" marT="45724" marB="45724"/>
                </a:tc>
                <a:tc>
                  <a:txBody>
                    <a:bodyPr/>
                    <a:lstStyle/>
                    <a:p>
                      <a:r>
                        <a:rPr lang="en-IN" sz="1500" dirty="0">
                          <a:solidFill>
                            <a:schemeClr val="tx1"/>
                          </a:solidFill>
                        </a:rPr>
                        <a:t>40.1</a:t>
                      </a:r>
                    </a:p>
                  </a:txBody>
                  <a:tcPr marL="91437" marR="91437" marT="45724" marB="45724"/>
                </a:tc>
                <a:extLst>
                  <a:ext uri="{0D108BD9-81ED-4DB2-BD59-A6C34878D82A}">
                    <a16:rowId xmlns:a16="http://schemas.microsoft.com/office/drawing/2014/main" val="10010"/>
                  </a:ext>
                </a:extLst>
              </a:tr>
              <a:tr h="378389">
                <a:tc>
                  <a:txBody>
                    <a:bodyPr/>
                    <a:lstStyle/>
                    <a:p>
                      <a:r>
                        <a:rPr lang="en-US" sz="1500" dirty="0">
                          <a:solidFill>
                            <a:schemeClr val="tx1"/>
                          </a:solidFill>
                        </a:rPr>
                        <a:t>2019</a:t>
                      </a:r>
                      <a:endParaRPr lang="en-IN" sz="1500" dirty="0">
                        <a:solidFill>
                          <a:schemeClr val="tx1"/>
                        </a:solidFill>
                      </a:endParaRPr>
                    </a:p>
                  </a:txBody>
                  <a:tcPr marL="91437" marR="91437" marT="45724" marB="45724"/>
                </a:tc>
                <a:tc>
                  <a:txBody>
                    <a:bodyPr/>
                    <a:lstStyle/>
                    <a:p>
                      <a:r>
                        <a:rPr lang="en-IN" sz="1500" dirty="0">
                          <a:solidFill>
                            <a:schemeClr val="tx1"/>
                          </a:solidFill>
                        </a:rPr>
                        <a:t>32.5</a:t>
                      </a:r>
                    </a:p>
                  </a:txBody>
                  <a:tcPr marL="91437" marR="91437" marT="45724" marB="45724"/>
                </a:tc>
                <a:tc>
                  <a:txBody>
                    <a:bodyPr/>
                    <a:lstStyle/>
                    <a:p>
                      <a:r>
                        <a:rPr lang="en-IN" sz="1500" dirty="0">
                          <a:solidFill>
                            <a:schemeClr val="tx1"/>
                          </a:solidFill>
                        </a:rPr>
                        <a:t>36.2</a:t>
                      </a:r>
                    </a:p>
                  </a:txBody>
                  <a:tcPr marL="91437" marR="91437" marT="45724" marB="45724"/>
                </a:tc>
                <a:tc>
                  <a:txBody>
                    <a:bodyPr/>
                    <a:lstStyle/>
                    <a:p>
                      <a:r>
                        <a:rPr lang="en-IN" sz="1500" dirty="0">
                          <a:solidFill>
                            <a:schemeClr val="tx1"/>
                          </a:solidFill>
                        </a:rPr>
                        <a:t>41.7</a:t>
                      </a:r>
                    </a:p>
                  </a:txBody>
                  <a:tcPr marL="91437" marR="91437" marT="45724" marB="45724"/>
                </a:tc>
                <a:tc>
                  <a:txBody>
                    <a:bodyPr/>
                    <a:lstStyle/>
                    <a:p>
                      <a:r>
                        <a:rPr lang="en-IN" sz="1500" dirty="0">
                          <a:solidFill>
                            <a:schemeClr val="tx1"/>
                          </a:solidFill>
                        </a:rPr>
                        <a:t>55.5</a:t>
                      </a:r>
                    </a:p>
                  </a:txBody>
                  <a:tcPr marL="91437" marR="91437" marT="45724" marB="45724"/>
                </a:tc>
                <a:tc>
                  <a:txBody>
                    <a:bodyPr/>
                    <a:lstStyle/>
                    <a:p>
                      <a:r>
                        <a:rPr lang="en-IN" sz="1500" dirty="0">
                          <a:solidFill>
                            <a:schemeClr val="tx1"/>
                          </a:solidFill>
                        </a:rPr>
                        <a:t>62.2</a:t>
                      </a:r>
                    </a:p>
                  </a:txBody>
                  <a:tcPr marL="91437" marR="91437" marT="45724" marB="45724"/>
                </a:tc>
                <a:tc>
                  <a:txBody>
                    <a:bodyPr/>
                    <a:lstStyle/>
                    <a:p>
                      <a:r>
                        <a:rPr lang="en-IN" sz="1500" dirty="0">
                          <a:solidFill>
                            <a:schemeClr val="tx1"/>
                          </a:solidFill>
                        </a:rPr>
                        <a:t>71.7</a:t>
                      </a:r>
                    </a:p>
                  </a:txBody>
                  <a:tcPr marL="91437" marR="91437" marT="45724" marB="45724"/>
                </a:tc>
                <a:tc>
                  <a:txBody>
                    <a:bodyPr/>
                    <a:lstStyle/>
                    <a:p>
                      <a:r>
                        <a:rPr lang="en-IN" sz="1500" dirty="0">
                          <a:solidFill>
                            <a:schemeClr val="tx1"/>
                          </a:solidFill>
                        </a:rPr>
                        <a:t>79.6</a:t>
                      </a:r>
                    </a:p>
                  </a:txBody>
                  <a:tcPr marL="91437" marR="91437" marT="45724" marB="45724"/>
                </a:tc>
                <a:tc>
                  <a:txBody>
                    <a:bodyPr/>
                    <a:lstStyle/>
                    <a:p>
                      <a:r>
                        <a:rPr lang="en-IN" sz="1500" dirty="0">
                          <a:solidFill>
                            <a:schemeClr val="tx1"/>
                          </a:solidFill>
                        </a:rPr>
                        <a:t>75.5</a:t>
                      </a:r>
                    </a:p>
                  </a:txBody>
                  <a:tcPr marL="91437" marR="91437" marT="45724" marB="45724"/>
                </a:tc>
                <a:tc>
                  <a:txBody>
                    <a:bodyPr/>
                    <a:lstStyle/>
                    <a:p>
                      <a:r>
                        <a:rPr lang="en-IN" sz="1500" dirty="0">
                          <a:solidFill>
                            <a:schemeClr val="tx1"/>
                          </a:solidFill>
                        </a:rPr>
                        <a:t>70.4</a:t>
                      </a:r>
                    </a:p>
                  </a:txBody>
                  <a:tcPr marL="91437" marR="91437" marT="45724" marB="45724"/>
                </a:tc>
                <a:tc>
                  <a:txBody>
                    <a:bodyPr/>
                    <a:lstStyle/>
                    <a:p>
                      <a:r>
                        <a:rPr lang="en-IN" sz="1500" dirty="0">
                          <a:solidFill>
                            <a:schemeClr val="tx1"/>
                          </a:solidFill>
                        </a:rPr>
                        <a:t>59.9</a:t>
                      </a:r>
                    </a:p>
                  </a:txBody>
                  <a:tcPr marL="91437" marR="91437" marT="45724" marB="45724"/>
                </a:tc>
                <a:tc>
                  <a:txBody>
                    <a:bodyPr/>
                    <a:lstStyle/>
                    <a:p>
                      <a:r>
                        <a:rPr lang="en-IN" sz="1500" dirty="0">
                          <a:solidFill>
                            <a:schemeClr val="tx1"/>
                          </a:solidFill>
                        </a:rPr>
                        <a:t>43.9</a:t>
                      </a:r>
                    </a:p>
                  </a:txBody>
                  <a:tcPr marL="91437" marR="91437" marT="45724" marB="45724"/>
                </a:tc>
                <a:tc>
                  <a:txBody>
                    <a:bodyPr/>
                    <a:lstStyle/>
                    <a:p>
                      <a:r>
                        <a:rPr lang="en-IN" sz="1500" dirty="0">
                          <a:solidFill>
                            <a:schemeClr val="tx1"/>
                          </a:solidFill>
                        </a:rPr>
                        <a:t>38.3</a:t>
                      </a:r>
                    </a:p>
                  </a:txBody>
                  <a:tcPr marL="91437" marR="91437" marT="45724" marB="45724"/>
                </a:tc>
                <a:extLst>
                  <a:ext uri="{0D108BD9-81ED-4DB2-BD59-A6C34878D82A}">
                    <a16:rowId xmlns:a16="http://schemas.microsoft.com/office/drawing/2014/main" val="10011"/>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21E2484-6AAD-46BF-A37D-4C6A0859374A}"/>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F3597F4C-7A0F-4445-ABCD-9DF0A2D871B0}"/>
              </a:ext>
            </a:extLst>
          </p:cNvPr>
          <p:cNvSpPr>
            <a:spLocks noGrp="1"/>
          </p:cNvSpPr>
          <p:nvPr>
            <p:ph type="ftr" sz="quarter" idx="11"/>
          </p:nvPr>
        </p:nvSpPr>
        <p:spPr/>
        <p:txBody>
          <a:bodyPr/>
          <a:lstStyle/>
          <a:p>
            <a:pPr>
              <a:defRPr/>
            </a:pPr>
            <a:r>
              <a:rPr lang="en-US"/>
              <a:t>RNSengupta,IME Dept.,IIT Kanpur,INDIA</a:t>
            </a:r>
          </a:p>
        </p:txBody>
      </p:sp>
      <p:sp>
        <p:nvSpPr>
          <p:cNvPr id="27652" name="Slide Number Placeholder 5">
            <a:extLst>
              <a:ext uri="{FF2B5EF4-FFF2-40B4-BE49-F238E27FC236}">
                <a16:creationId xmlns:a16="http://schemas.microsoft.com/office/drawing/2014/main" id="{4130BF2F-6085-4505-839D-AD285C9F485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0088A41-F0D5-4D70-A46C-F5D258B942CB}" type="slidenum">
              <a:rPr lang="en-US" altLang="en-US" sz="1400" smtClean="0"/>
              <a:pPr>
                <a:spcBef>
                  <a:spcPct val="0"/>
                </a:spcBef>
                <a:buFontTx/>
                <a:buNone/>
              </a:pPr>
              <a:t>24</a:t>
            </a:fld>
            <a:endParaRPr lang="en-US" altLang="en-US" sz="1400"/>
          </a:p>
        </p:txBody>
      </p:sp>
      <p:sp>
        <p:nvSpPr>
          <p:cNvPr id="27653" name="Rectangle 5">
            <a:extLst>
              <a:ext uri="{FF2B5EF4-FFF2-40B4-BE49-F238E27FC236}">
                <a16:creationId xmlns:a16="http://schemas.microsoft.com/office/drawing/2014/main" id="{2A62FCD0-E561-4BC9-A850-91017EB39175}"/>
              </a:ext>
            </a:extLst>
          </p:cNvPr>
          <p:cNvSpPr>
            <a:spLocks noGrp="1" noChangeArrowheads="1"/>
          </p:cNvSpPr>
          <p:nvPr>
            <p:ph type="title"/>
          </p:nvPr>
        </p:nvSpPr>
        <p:spPr/>
        <p:txBody>
          <a:bodyPr/>
          <a:lstStyle/>
          <a:p>
            <a:pPr eaLnBrk="1" hangingPunct="1"/>
            <a:r>
              <a:rPr lang="en-US" altLang="en-US" sz="3500" b="1">
                <a:solidFill>
                  <a:srgbClr val="FF3300"/>
                </a:solidFill>
              </a:rPr>
              <a:t>Non frequency representation of data</a:t>
            </a:r>
            <a:r>
              <a:rPr lang="en-US" altLang="en-US" sz="3500" b="1">
                <a:solidFill>
                  <a:srgbClr val="0000FF"/>
                </a:solidFill>
              </a:rPr>
              <a:t> </a:t>
            </a:r>
            <a:r>
              <a:rPr lang="en-US" altLang="en-US" sz="3500" b="1">
                <a:solidFill>
                  <a:srgbClr val="FF3300"/>
                </a:solidFill>
              </a:rPr>
              <a:t>(</a:t>
            </a:r>
            <a:r>
              <a:rPr lang="en-US" altLang="en-US" sz="3500" b="1">
                <a:solidFill>
                  <a:srgbClr val="0000FF"/>
                </a:solidFill>
              </a:rPr>
              <a:t>Histogram</a:t>
            </a:r>
            <a:r>
              <a:rPr lang="en-US" altLang="en-US" sz="3500" b="1">
                <a:solidFill>
                  <a:srgbClr val="FF3300"/>
                </a:solidFill>
              </a:rPr>
              <a:t>)</a:t>
            </a:r>
            <a:r>
              <a:rPr lang="en-US" altLang="en-US" sz="3500" b="1">
                <a:solidFill>
                  <a:srgbClr val="0000FF"/>
                </a:solidFill>
              </a:rPr>
              <a:t> (contd…)</a:t>
            </a:r>
            <a:r>
              <a:rPr lang="en-US" altLang="en-US" sz="3500" b="1">
                <a:solidFill>
                  <a:schemeClr val="tx1"/>
                </a:solidFill>
              </a:rPr>
              <a:t> : </a:t>
            </a:r>
            <a:r>
              <a:rPr lang="en-US" altLang="en-US" sz="3500" b="1">
                <a:solidFill>
                  <a:srgbClr val="FF0000"/>
                </a:solidFill>
              </a:rPr>
              <a:t>Example # 04</a:t>
            </a:r>
            <a:endParaRPr lang="en-US" altLang="en-US" sz="3500" b="1">
              <a:solidFill>
                <a:srgbClr val="FF3300"/>
              </a:solidFill>
            </a:endParaRPr>
          </a:p>
        </p:txBody>
      </p:sp>
      <p:pic>
        <p:nvPicPr>
          <p:cNvPr id="27654" name="Content Placeholder 1">
            <a:extLst>
              <a:ext uri="{FF2B5EF4-FFF2-40B4-BE49-F238E27FC236}">
                <a16:creationId xmlns:a16="http://schemas.microsoft.com/office/drawing/2014/main" id="{9E1B7F5D-E585-4578-9712-A104AE5EC14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09600" y="1417638"/>
            <a:ext cx="10972800" cy="4678362"/>
          </a:xfr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21E2484-6AAD-46BF-A37D-4C6A0859374A}"/>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F3597F4C-7A0F-4445-ABCD-9DF0A2D871B0}"/>
              </a:ext>
            </a:extLst>
          </p:cNvPr>
          <p:cNvSpPr>
            <a:spLocks noGrp="1"/>
          </p:cNvSpPr>
          <p:nvPr>
            <p:ph type="ftr" sz="quarter" idx="11"/>
          </p:nvPr>
        </p:nvSpPr>
        <p:spPr/>
        <p:txBody>
          <a:bodyPr/>
          <a:lstStyle/>
          <a:p>
            <a:pPr>
              <a:defRPr/>
            </a:pPr>
            <a:r>
              <a:rPr lang="en-US"/>
              <a:t>RNSengupta,IME Dept.,IIT Kanpur,INDIA</a:t>
            </a:r>
          </a:p>
        </p:txBody>
      </p:sp>
      <p:sp>
        <p:nvSpPr>
          <p:cNvPr id="28676" name="Slide Number Placeholder 5">
            <a:extLst>
              <a:ext uri="{FF2B5EF4-FFF2-40B4-BE49-F238E27FC236}">
                <a16:creationId xmlns:a16="http://schemas.microsoft.com/office/drawing/2014/main" id="{589C80BC-4A1B-4D46-8530-622C8C6B0B5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F7BD391-6C22-452F-8A61-DE41F40123AE}" type="slidenum">
              <a:rPr lang="en-US" altLang="en-US" sz="1400" smtClean="0"/>
              <a:pPr>
                <a:spcBef>
                  <a:spcPct val="0"/>
                </a:spcBef>
                <a:buFontTx/>
                <a:buNone/>
              </a:pPr>
              <a:t>25</a:t>
            </a:fld>
            <a:endParaRPr lang="en-US" altLang="en-US" sz="1400"/>
          </a:p>
        </p:txBody>
      </p:sp>
      <p:sp>
        <p:nvSpPr>
          <p:cNvPr id="28677" name="Rectangle 5">
            <a:extLst>
              <a:ext uri="{FF2B5EF4-FFF2-40B4-BE49-F238E27FC236}">
                <a16:creationId xmlns:a16="http://schemas.microsoft.com/office/drawing/2014/main" id="{BB062525-3E85-47CB-B772-C224BE225764}"/>
              </a:ext>
            </a:extLst>
          </p:cNvPr>
          <p:cNvSpPr>
            <a:spLocks noGrp="1" noChangeArrowheads="1"/>
          </p:cNvSpPr>
          <p:nvPr>
            <p:ph type="title"/>
          </p:nvPr>
        </p:nvSpPr>
        <p:spPr/>
        <p:txBody>
          <a:bodyPr/>
          <a:lstStyle/>
          <a:p>
            <a:pPr eaLnBrk="1" hangingPunct="1"/>
            <a:r>
              <a:rPr lang="en-US" altLang="en-US" sz="3500" b="1">
                <a:solidFill>
                  <a:srgbClr val="FF3300"/>
                </a:solidFill>
              </a:rPr>
              <a:t>Non frequency representation of data (</a:t>
            </a:r>
            <a:r>
              <a:rPr lang="en-US" altLang="en-US" sz="3500" b="1">
                <a:solidFill>
                  <a:srgbClr val="0000FF"/>
                </a:solidFill>
              </a:rPr>
              <a:t>Pie Chart</a:t>
            </a:r>
            <a:r>
              <a:rPr lang="en-US" altLang="en-US" sz="3500" b="1">
                <a:solidFill>
                  <a:srgbClr val="FF3300"/>
                </a:solidFill>
              </a:rPr>
              <a:t>)</a:t>
            </a:r>
            <a:r>
              <a:rPr lang="en-US" altLang="en-US" sz="3500" b="1">
                <a:solidFill>
                  <a:srgbClr val="0000FF"/>
                </a:solidFill>
              </a:rPr>
              <a:t> (contd…)</a:t>
            </a:r>
            <a:r>
              <a:rPr lang="en-US" altLang="en-US" sz="3500" b="1">
                <a:solidFill>
                  <a:schemeClr val="tx1"/>
                </a:solidFill>
              </a:rPr>
              <a:t> : </a:t>
            </a:r>
            <a:r>
              <a:rPr lang="en-US" altLang="en-US" sz="3500" b="1">
                <a:solidFill>
                  <a:srgbClr val="FF0000"/>
                </a:solidFill>
              </a:rPr>
              <a:t>Example # 05</a:t>
            </a:r>
            <a:endParaRPr lang="en-US" altLang="en-US" sz="3500" b="1">
              <a:solidFill>
                <a:srgbClr val="FF3300"/>
              </a:solidFill>
            </a:endParaRPr>
          </a:p>
        </p:txBody>
      </p:sp>
      <p:pic>
        <p:nvPicPr>
          <p:cNvPr id="28678" name="Content Placeholder 1">
            <a:extLst>
              <a:ext uri="{FF2B5EF4-FFF2-40B4-BE49-F238E27FC236}">
                <a16:creationId xmlns:a16="http://schemas.microsoft.com/office/drawing/2014/main" id="{4A0AA052-D391-4022-AF23-5B464694F6E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09600" y="1755775"/>
            <a:ext cx="10972800" cy="4214813"/>
          </a:xfr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21E2484-6AAD-46BF-A37D-4C6A0859374A}"/>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F3597F4C-7A0F-4445-ABCD-9DF0A2D871B0}"/>
              </a:ext>
            </a:extLst>
          </p:cNvPr>
          <p:cNvSpPr>
            <a:spLocks noGrp="1"/>
          </p:cNvSpPr>
          <p:nvPr>
            <p:ph type="ftr" sz="quarter" idx="11"/>
          </p:nvPr>
        </p:nvSpPr>
        <p:spPr/>
        <p:txBody>
          <a:bodyPr/>
          <a:lstStyle/>
          <a:p>
            <a:pPr>
              <a:defRPr/>
            </a:pPr>
            <a:r>
              <a:rPr lang="en-US"/>
              <a:t>RNSengupta,IME Dept.,IIT Kanpur,INDIA</a:t>
            </a:r>
          </a:p>
        </p:txBody>
      </p:sp>
      <p:sp>
        <p:nvSpPr>
          <p:cNvPr id="29700" name="Slide Number Placeholder 5">
            <a:extLst>
              <a:ext uri="{FF2B5EF4-FFF2-40B4-BE49-F238E27FC236}">
                <a16:creationId xmlns:a16="http://schemas.microsoft.com/office/drawing/2014/main" id="{21F3B1AA-0DCB-4E7F-A658-C748C95668F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89C1FFD-2F32-4F50-A210-652EFBB75B29}" type="slidenum">
              <a:rPr lang="en-US" altLang="en-US" sz="1400" smtClean="0"/>
              <a:pPr>
                <a:spcBef>
                  <a:spcPct val="0"/>
                </a:spcBef>
                <a:buFontTx/>
                <a:buNone/>
              </a:pPr>
              <a:t>26</a:t>
            </a:fld>
            <a:endParaRPr lang="en-US" altLang="en-US" sz="1400"/>
          </a:p>
        </p:txBody>
      </p:sp>
      <p:sp>
        <p:nvSpPr>
          <p:cNvPr id="29701" name="Rectangle 5">
            <a:extLst>
              <a:ext uri="{FF2B5EF4-FFF2-40B4-BE49-F238E27FC236}">
                <a16:creationId xmlns:a16="http://schemas.microsoft.com/office/drawing/2014/main" id="{55836D3F-3508-4661-A8CB-CDC6FAD93626}"/>
              </a:ext>
            </a:extLst>
          </p:cNvPr>
          <p:cNvSpPr>
            <a:spLocks noGrp="1" noChangeArrowheads="1"/>
          </p:cNvSpPr>
          <p:nvPr>
            <p:ph type="title"/>
          </p:nvPr>
        </p:nvSpPr>
        <p:spPr/>
        <p:txBody>
          <a:bodyPr/>
          <a:lstStyle/>
          <a:p>
            <a:pPr eaLnBrk="1" hangingPunct="1"/>
            <a:r>
              <a:rPr lang="en-US" altLang="en-US" sz="3500" b="1">
                <a:solidFill>
                  <a:srgbClr val="FF3300"/>
                </a:solidFill>
              </a:rPr>
              <a:t>Non frequency representation of data</a:t>
            </a:r>
            <a:r>
              <a:rPr lang="en-US" altLang="en-US" sz="3500" b="1">
                <a:solidFill>
                  <a:srgbClr val="0000FF"/>
                </a:solidFill>
              </a:rPr>
              <a:t> </a:t>
            </a:r>
            <a:r>
              <a:rPr lang="en-US" altLang="en-US" sz="3500" b="1">
                <a:solidFill>
                  <a:srgbClr val="FF3300"/>
                </a:solidFill>
              </a:rPr>
              <a:t>(</a:t>
            </a:r>
            <a:r>
              <a:rPr lang="en-US" altLang="en-US" sz="3500" b="1">
                <a:solidFill>
                  <a:srgbClr val="0000FF"/>
                </a:solidFill>
              </a:rPr>
              <a:t>Tree Map</a:t>
            </a:r>
            <a:r>
              <a:rPr lang="en-US" altLang="en-US" sz="3500" b="1">
                <a:solidFill>
                  <a:srgbClr val="FF3300"/>
                </a:solidFill>
              </a:rPr>
              <a:t>)</a:t>
            </a:r>
            <a:r>
              <a:rPr lang="en-US" altLang="en-US" sz="3500" b="1">
                <a:solidFill>
                  <a:srgbClr val="0000FF"/>
                </a:solidFill>
              </a:rPr>
              <a:t> (contd…)</a:t>
            </a:r>
            <a:r>
              <a:rPr lang="en-US" altLang="en-US" sz="3500" b="1">
                <a:solidFill>
                  <a:schemeClr val="tx1"/>
                </a:solidFill>
              </a:rPr>
              <a:t> : </a:t>
            </a:r>
            <a:r>
              <a:rPr lang="en-US" altLang="en-US" sz="3500" b="1">
                <a:solidFill>
                  <a:srgbClr val="FF0000"/>
                </a:solidFill>
              </a:rPr>
              <a:t>Example # 06</a:t>
            </a:r>
            <a:endParaRPr lang="en-US" altLang="en-US" sz="3500" b="1">
              <a:solidFill>
                <a:srgbClr val="FF3300"/>
              </a:solidFill>
            </a:endParaRPr>
          </a:p>
        </p:txBody>
      </p:sp>
      <p:pic>
        <p:nvPicPr>
          <p:cNvPr id="29702" name="Content Placeholder 1">
            <a:extLst>
              <a:ext uri="{FF2B5EF4-FFF2-40B4-BE49-F238E27FC236}">
                <a16:creationId xmlns:a16="http://schemas.microsoft.com/office/drawing/2014/main" id="{9197F216-81A7-4BB2-A7E2-1970020B7D0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21E2484-6AAD-46BF-A37D-4C6A0859374A}"/>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F3597F4C-7A0F-4445-ABCD-9DF0A2D871B0}"/>
              </a:ext>
            </a:extLst>
          </p:cNvPr>
          <p:cNvSpPr>
            <a:spLocks noGrp="1"/>
          </p:cNvSpPr>
          <p:nvPr>
            <p:ph type="ftr" sz="quarter" idx="11"/>
          </p:nvPr>
        </p:nvSpPr>
        <p:spPr/>
        <p:txBody>
          <a:bodyPr/>
          <a:lstStyle/>
          <a:p>
            <a:pPr>
              <a:defRPr/>
            </a:pPr>
            <a:r>
              <a:rPr lang="en-US"/>
              <a:t>RNSengupta,IME Dept.,IIT Kanpur,INDIA</a:t>
            </a:r>
          </a:p>
        </p:txBody>
      </p:sp>
      <p:sp>
        <p:nvSpPr>
          <p:cNvPr id="30724" name="Slide Number Placeholder 5">
            <a:extLst>
              <a:ext uri="{FF2B5EF4-FFF2-40B4-BE49-F238E27FC236}">
                <a16:creationId xmlns:a16="http://schemas.microsoft.com/office/drawing/2014/main" id="{A3B1FF2F-DD9C-432C-8D27-67AE8E25283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1CCEAB8-F047-471E-B021-8657D4B5CC8C}" type="slidenum">
              <a:rPr lang="en-US" altLang="en-US" sz="1400" smtClean="0"/>
              <a:pPr>
                <a:spcBef>
                  <a:spcPct val="0"/>
                </a:spcBef>
                <a:buFontTx/>
                <a:buNone/>
              </a:pPr>
              <a:t>27</a:t>
            </a:fld>
            <a:endParaRPr lang="en-US" altLang="en-US" sz="1400"/>
          </a:p>
        </p:txBody>
      </p:sp>
      <p:sp>
        <p:nvSpPr>
          <p:cNvPr id="30725" name="Rectangle 5">
            <a:extLst>
              <a:ext uri="{FF2B5EF4-FFF2-40B4-BE49-F238E27FC236}">
                <a16:creationId xmlns:a16="http://schemas.microsoft.com/office/drawing/2014/main" id="{F82464C3-AF0F-4747-ABEA-881D7480FD70}"/>
              </a:ext>
            </a:extLst>
          </p:cNvPr>
          <p:cNvSpPr>
            <a:spLocks noGrp="1" noChangeArrowheads="1"/>
          </p:cNvSpPr>
          <p:nvPr>
            <p:ph type="title"/>
          </p:nvPr>
        </p:nvSpPr>
        <p:spPr/>
        <p:txBody>
          <a:bodyPr/>
          <a:lstStyle/>
          <a:p>
            <a:pPr eaLnBrk="1" hangingPunct="1"/>
            <a:r>
              <a:rPr lang="en-US" altLang="en-US" sz="3500" b="1">
                <a:solidFill>
                  <a:srgbClr val="FF3300"/>
                </a:solidFill>
              </a:rPr>
              <a:t>Non frequency representation of data</a:t>
            </a:r>
            <a:r>
              <a:rPr lang="en-US" altLang="en-US" sz="3500" b="1">
                <a:solidFill>
                  <a:srgbClr val="0000FF"/>
                </a:solidFill>
              </a:rPr>
              <a:t> </a:t>
            </a:r>
            <a:r>
              <a:rPr lang="en-US" altLang="en-US" sz="3500" b="1">
                <a:solidFill>
                  <a:srgbClr val="FF3300"/>
                </a:solidFill>
              </a:rPr>
              <a:t>(</a:t>
            </a:r>
            <a:r>
              <a:rPr lang="en-US" altLang="en-US" sz="3500" b="1">
                <a:solidFill>
                  <a:srgbClr val="0000FF"/>
                </a:solidFill>
              </a:rPr>
              <a:t>Box Whisker Plot</a:t>
            </a:r>
            <a:r>
              <a:rPr lang="en-US" altLang="en-US" sz="3500" b="1">
                <a:solidFill>
                  <a:srgbClr val="FF3300"/>
                </a:solidFill>
              </a:rPr>
              <a:t>) </a:t>
            </a:r>
            <a:r>
              <a:rPr lang="en-US" altLang="en-US" sz="3500" b="1">
                <a:solidFill>
                  <a:srgbClr val="0000FF"/>
                </a:solidFill>
              </a:rPr>
              <a:t>(contd…)</a:t>
            </a:r>
            <a:r>
              <a:rPr lang="en-US" altLang="en-US" sz="3500" b="1">
                <a:solidFill>
                  <a:schemeClr val="tx1"/>
                </a:solidFill>
              </a:rPr>
              <a:t> : </a:t>
            </a:r>
            <a:r>
              <a:rPr lang="en-US" altLang="en-US" sz="3500" b="1">
                <a:solidFill>
                  <a:srgbClr val="FF0000"/>
                </a:solidFill>
              </a:rPr>
              <a:t>Example # 07</a:t>
            </a:r>
            <a:endParaRPr lang="en-US" altLang="en-US" sz="3500" b="1">
              <a:solidFill>
                <a:srgbClr val="FF3300"/>
              </a:solidFill>
            </a:endParaRPr>
          </a:p>
        </p:txBody>
      </p:sp>
      <p:pic>
        <p:nvPicPr>
          <p:cNvPr id="30726" name="Content Placeholder 1">
            <a:extLst>
              <a:ext uri="{FF2B5EF4-FFF2-40B4-BE49-F238E27FC236}">
                <a16:creationId xmlns:a16="http://schemas.microsoft.com/office/drawing/2014/main" id="{99442290-38BF-491A-9970-AF75828E76F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09600" y="1417638"/>
            <a:ext cx="10972800" cy="4602162"/>
          </a:xfr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21E2484-6AAD-46BF-A37D-4C6A0859374A}"/>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F3597F4C-7A0F-4445-ABCD-9DF0A2D871B0}"/>
              </a:ext>
            </a:extLst>
          </p:cNvPr>
          <p:cNvSpPr>
            <a:spLocks noGrp="1"/>
          </p:cNvSpPr>
          <p:nvPr>
            <p:ph type="ftr" sz="quarter" idx="11"/>
          </p:nvPr>
        </p:nvSpPr>
        <p:spPr/>
        <p:txBody>
          <a:bodyPr/>
          <a:lstStyle/>
          <a:p>
            <a:pPr>
              <a:defRPr/>
            </a:pPr>
            <a:r>
              <a:rPr lang="en-US"/>
              <a:t>RNSengupta,IME Dept.,IIT Kanpur,INDIA</a:t>
            </a:r>
          </a:p>
        </p:txBody>
      </p:sp>
      <p:sp>
        <p:nvSpPr>
          <p:cNvPr id="31748" name="Slide Number Placeholder 5">
            <a:extLst>
              <a:ext uri="{FF2B5EF4-FFF2-40B4-BE49-F238E27FC236}">
                <a16:creationId xmlns:a16="http://schemas.microsoft.com/office/drawing/2014/main" id="{8D82E045-4849-484B-8D4C-1F70C00EE70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1784974-E1A6-4A86-919E-169A0E0A1E7E}" type="slidenum">
              <a:rPr lang="en-US" altLang="en-US" sz="1400" smtClean="0"/>
              <a:pPr>
                <a:spcBef>
                  <a:spcPct val="0"/>
                </a:spcBef>
                <a:buFontTx/>
                <a:buNone/>
              </a:pPr>
              <a:t>28</a:t>
            </a:fld>
            <a:endParaRPr lang="en-US" altLang="en-US" sz="1400"/>
          </a:p>
        </p:txBody>
      </p:sp>
      <p:sp>
        <p:nvSpPr>
          <p:cNvPr id="31749" name="Rectangle 5">
            <a:extLst>
              <a:ext uri="{FF2B5EF4-FFF2-40B4-BE49-F238E27FC236}">
                <a16:creationId xmlns:a16="http://schemas.microsoft.com/office/drawing/2014/main" id="{584EB658-D9BE-4314-A9D7-E2C09FB17FFD}"/>
              </a:ext>
            </a:extLst>
          </p:cNvPr>
          <p:cNvSpPr>
            <a:spLocks noGrp="1" noChangeArrowheads="1"/>
          </p:cNvSpPr>
          <p:nvPr>
            <p:ph type="title"/>
          </p:nvPr>
        </p:nvSpPr>
        <p:spPr/>
        <p:txBody>
          <a:bodyPr/>
          <a:lstStyle/>
          <a:p>
            <a:pPr eaLnBrk="1" hangingPunct="1"/>
            <a:r>
              <a:rPr lang="en-US" altLang="en-US" sz="3500" b="1">
                <a:solidFill>
                  <a:srgbClr val="FF3300"/>
                </a:solidFill>
              </a:rPr>
              <a:t>Non frequency representation of data</a:t>
            </a:r>
            <a:r>
              <a:rPr lang="en-US" altLang="en-US" sz="3500" b="1">
                <a:solidFill>
                  <a:srgbClr val="0000FF"/>
                </a:solidFill>
              </a:rPr>
              <a:t> </a:t>
            </a:r>
            <a:r>
              <a:rPr lang="en-US" altLang="en-US" sz="3500" b="1">
                <a:solidFill>
                  <a:srgbClr val="FF3300"/>
                </a:solidFill>
              </a:rPr>
              <a:t>(</a:t>
            </a:r>
            <a:r>
              <a:rPr lang="en-US" altLang="en-US" sz="3500" b="1">
                <a:solidFill>
                  <a:srgbClr val="0000FF"/>
                </a:solidFill>
              </a:rPr>
              <a:t>2D Scatter Plot</a:t>
            </a:r>
            <a:r>
              <a:rPr lang="en-US" altLang="en-US" sz="3500" b="1">
                <a:solidFill>
                  <a:srgbClr val="FF3300"/>
                </a:solidFill>
              </a:rPr>
              <a:t>) </a:t>
            </a:r>
            <a:r>
              <a:rPr lang="en-US" altLang="en-US" sz="3500" b="1">
                <a:solidFill>
                  <a:srgbClr val="0000FF"/>
                </a:solidFill>
              </a:rPr>
              <a:t>(contd…)</a:t>
            </a:r>
            <a:r>
              <a:rPr lang="en-US" altLang="en-US" sz="3500" b="1">
                <a:solidFill>
                  <a:schemeClr val="tx1"/>
                </a:solidFill>
              </a:rPr>
              <a:t> : </a:t>
            </a:r>
            <a:r>
              <a:rPr lang="en-US" altLang="en-US" sz="3500" b="1">
                <a:solidFill>
                  <a:srgbClr val="FF0000"/>
                </a:solidFill>
              </a:rPr>
              <a:t>Example # 08</a:t>
            </a:r>
            <a:endParaRPr lang="en-US" altLang="en-US" sz="3500" b="1">
              <a:solidFill>
                <a:srgbClr val="FF3300"/>
              </a:solidFill>
            </a:endParaRPr>
          </a:p>
        </p:txBody>
      </p:sp>
      <p:pic>
        <p:nvPicPr>
          <p:cNvPr id="31750" name="Content Placeholder 1">
            <a:extLst>
              <a:ext uri="{FF2B5EF4-FFF2-40B4-BE49-F238E27FC236}">
                <a16:creationId xmlns:a16="http://schemas.microsoft.com/office/drawing/2014/main" id="{55B0432D-18F2-4260-AEB3-630E80327D2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21E2484-6AAD-46BF-A37D-4C6A0859374A}"/>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F3597F4C-7A0F-4445-ABCD-9DF0A2D871B0}"/>
              </a:ext>
            </a:extLst>
          </p:cNvPr>
          <p:cNvSpPr>
            <a:spLocks noGrp="1"/>
          </p:cNvSpPr>
          <p:nvPr>
            <p:ph type="ftr" sz="quarter" idx="11"/>
          </p:nvPr>
        </p:nvSpPr>
        <p:spPr/>
        <p:txBody>
          <a:bodyPr/>
          <a:lstStyle/>
          <a:p>
            <a:pPr>
              <a:defRPr/>
            </a:pPr>
            <a:r>
              <a:rPr lang="en-US"/>
              <a:t>RNSengupta,IME Dept.,IIT Kanpur,INDIA</a:t>
            </a:r>
          </a:p>
        </p:txBody>
      </p:sp>
      <p:sp>
        <p:nvSpPr>
          <p:cNvPr id="32772" name="Slide Number Placeholder 5">
            <a:extLst>
              <a:ext uri="{FF2B5EF4-FFF2-40B4-BE49-F238E27FC236}">
                <a16:creationId xmlns:a16="http://schemas.microsoft.com/office/drawing/2014/main" id="{0B26AEDB-535E-4933-914E-1E8576488EB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13A389A-7B97-499C-8E10-8DCC231911CE}" type="slidenum">
              <a:rPr lang="en-US" altLang="en-US" sz="1400" smtClean="0"/>
              <a:pPr>
                <a:spcBef>
                  <a:spcPct val="0"/>
                </a:spcBef>
                <a:buFontTx/>
                <a:buNone/>
              </a:pPr>
              <a:t>29</a:t>
            </a:fld>
            <a:endParaRPr lang="en-US" altLang="en-US" sz="1400"/>
          </a:p>
        </p:txBody>
      </p:sp>
      <p:sp>
        <p:nvSpPr>
          <p:cNvPr id="32773" name="Rectangle 5">
            <a:extLst>
              <a:ext uri="{FF2B5EF4-FFF2-40B4-BE49-F238E27FC236}">
                <a16:creationId xmlns:a16="http://schemas.microsoft.com/office/drawing/2014/main" id="{F1EDD5A2-2632-4E64-A2A2-08EBBFDED9EC}"/>
              </a:ext>
            </a:extLst>
          </p:cNvPr>
          <p:cNvSpPr>
            <a:spLocks noGrp="1" noChangeArrowheads="1"/>
          </p:cNvSpPr>
          <p:nvPr>
            <p:ph type="title"/>
          </p:nvPr>
        </p:nvSpPr>
        <p:spPr/>
        <p:txBody>
          <a:bodyPr/>
          <a:lstStyle/>
          <a:p>
            <a:pPr eaLnBrk="1" hangingPunct="1"/>
            <a:r>
              <a:rPr lang="en-US" altLang="en-US" sz="3500" b="1">
                <a:solidFill>
                  <a:srgbClr val="FF3300"/>
                </a:solidFill>
              </a:rPr>
              <a:t>Non frequency representation of data</a:t>
            </a:r>
            <a:r>
              <a:rPr lang="en-US" altLang="en-US" sz="3500" b="1">
                <a:solidFill>
                  <a:srgbClr val="0000FF"/>
                </a:solidFill>
              </a:rPr>
              <a:t> </a:t>
            </a:r>
            <a:r>
              <a:rPr lang="en-US" altLang="en-US" sz="3500" b="1">
                <a:solidFill>
                  <a:srgbClr val="FF3300"/>
                </a:solidFill>
              </a:rPr>
              <a:t>(</a:t>
            </a:r>
            <a:r>
              <a:rPr lang="en-US" altLang="en-US" sz="3500" b="1">
                <a:solidFill>
                  <a:srgbClr val="0000FF"/>
                </a:solidFill>
              </a:rPr>
              <a:t>Radar Plot</a:t>
            </a:r>
            <a:r>
              <a:rPr lang="en-US" altLang="en-US" sz="3500" b="1">
                <a:solidFill>
                  <a:srgbClr val="FF3300"/>
                </a:solidFill>
              </a:rPr>
              <a:t>) </a:t>
            </a:r>
            <a:r>
              <a:rPr lang="en-US" altLang="en-US" sz="3500" b="1">
                <a:solidFill>
                  <a:srgbClr val="0000FF"/>
                </a:solidFill>
              </a:rPr>
              <a:t>(contd…)</a:t>
            </a:r>
            <a:r>
              <a:rPr lang="en-US" altLang="en-US" sz="3500" b="1">
                <a:solidFill>
                  <a:schemeClr val="tx1"/>
                </a:solidFill>
              </a:rPr>
              <a:t> : </a:t>
            </a:r>
            <a:r>
              <a:rPr lang="en-US" altLang="en-US" sz="3500" b="1">
                <a:solidFill>
                  <a:srgbClr val="FF0000"/>
                </a:solidFill>
              </a:rPr>
              <a:t>Example # 09</a:t>
            </a:r>
            <a:endParaRPr lang="en-US" altLang="en-US" sz="3500" b="1">
              <a:solidFill>
                <a:srgbClr val="FF3300"/>
              </a:solidFill>
            </a:endParaRPr>
          </a:p>
        </p:txBody>
      </p:sp>
      <p:sp>
        <p:nvSpPr>
          <p:cNvPr id="32774" name="Content Placeholder 7">
            <a:extLst>
              <a:ext uri="{FF2B5EF4-FFF2-40B4-BE49-F238E27FC236}">
                <a16:creationId xmlns:a16="http://schemas.microsoft.com/office/drawing/2014/main" id="{DBA9B523-2F1C-42E9-803F-2AF1343DA8B3}"/>
              </a:ext>
            </a:extLst>
          </p:cNvPr>
          <p:cNvSpPr>
            <a:spLocks noGrp="1" noChangeArrowheads="1"/>
          </p:cNvSpPr>
          <p:nvPr>
            <p:ph idx="1"/>
          </p:nvPr>
        </p:nvSpPr>
        <p:spPr/>
        <p:txBody>
          <a:bodyPr/>
          <a:lstStyle/>
          <a:p>
            <a:endParaRPr lang="en-US" altLang="en-US"/>
          </a:p>
        </p:txBody>
      </p:sp>
      <p:pic>
        <p:nvPicPr>
          <p:cNvPr id="32775" name="Picture 11">
            <a:extLst>
              <a:ext uri="{FF2B5EF4-FFF2-40B4-BE49-F238E27FC236}">
                <a16:creationId xmlns:a16="http://schemas.microsoft.com/office/drawing/2014/main" id="{0403E838-485F-4F3E-88B7-6611A58636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0972800" cy="456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a:extLst>
              <a:ext uri="{FF2B5EF4-FFF2-40B4-BE49-F238E27FC236}">
                <a16:creationId xmlns:a16="http://schemas.microsoft.com/office/drawing/2014/main" id="{EBB86576-8D57-4805-BD97-E5FF5E67DE66}"/>
              </a:ext>
            </a:extLst>
          </p:cNvPr>
          <p:cNvSpPr>
            <a:spLocks noGrp="1"/>
          </p:cNvSpPr>
          <p:nvPr>
            <p:ph type="dt" sz="quarter" idx="10"/>
          </p:nvPr>
        </p:nvSpPr>
        <p:spPr/>
        <p:txBody>
          <a:bodyPr/>
          <a:lstStyle/>
          <a:p>
            <a:pPr>
              <a:defRPr/>
            </a:pPr>
            <a:r>
              <a:rPr lang="en-US"/>
              <a:t>IME602:DATA ANALYSIS</a:t>
            </a:r>
          </a:p>
        </p:txBody>
      </p:sp>
      <p:sp>
        <p:nvSpPr>
          <p:cNvPr id="5" name="Footer Placeholder 5">
            <a:extLst>
              <a:ext uri="{FF2B5EF4-FFF2-40B4-BE49-F238E27FC236}">
                <a16:creationId xmlns:a16="http://schemas.microsoft.com/office/drawing/2014/main" id="{1236B48E-D9FD-4F19-919D-E05820B726BC}"/>
              </a:ext>
            </a:extLst>
          </p:cNvPr>
          <p:cNvSpPr>
            <a:spLocks noGrp="1"/>
          </p:cNvSpPr>
          <p:nvPr>
            <p:ph type="ftr" sz="quarter" idx="11"/>
          </p:nvPr>
        </p:nvSpPr>
        <p:spPr/>
        <p:txBody>
          <a:bodyPr/>
          <a:lstStyle/>
          <a:p>
            <a:pPr>
              <a:defRPr/>
            </a:pPr>
            <a:r>
              <a:rPr lang="en-US"/>
              <a:t>RNSengupta,IME Dept.,IIT Kanpur,INDIA</a:t>
            </a:r>
          </a:p>
        </p:txBody>
      </p:sp>
      <p:sp>
        <p:nvSpPr>
          <p:cNvPr id="7172" name="Slide Number Placeholder 6">
            <a:extLst>
              <a:ext uri="{FF2B5EF4-FFF2-40B4-BE49-F238E27FC236}">
                <a16:creationId xmlns:a16="http://schemas.microsoft.com/office/drawing/2014/main" id="{38DBA703-83D2-46B9-937C-AE3601CA319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7F3C816-FB57-4226-B0E1-476574C3B193}" type="slidenum">
              <a:rPr lang="en-US" altLang="en-US" sz="1400" smtClean="0"/>
              <a:pPr>
                <a:spcBef>
                  <a:spcPct val="0"/>
                </a:spcBef>
                <a:buFontTx/>
                <a:buNone/>
              </a:pPr>
              <a:t>3</a:t>
            </a:fld>
            <a:endParaRPr lang="en-US" altLang="en-US" sz="1400"/>
          </a:p>
        </p:txBody>
      </p:sp>
      <p:sp>
        <p:nvSpPr>
          <p:cNvPr id="7173" name="Rectangle 2">
            <a:extLst>
              <a:ext uri="{FF2B5EF4-FFF2-40B4-BE49-F238E27FC236}">
                <a16:creationId xmlns:a16="http://schemas.microsoft.com/office/drawing/2014/main" id="{6CA298E5-FAC9-48F0-917B-F8A2D9E1DBD8}"/>
              </a:ext>
            </a:extLst>
          </p:cNvPr>
          <p:cNvSpPr>
            <a:spLocks noGrp="1" noChangeArrowheads="1"/>
          </p:cNvSpPr>
          <p:nvPr>
            <p:ph type="title"/>
          </p:nvPr>
        </p:nvSpPr>
        <p:spPr>
          <a:xfrm>
            <a:off x="609600" y="274638"/>
            <a:ext cx="10972800" cy="944562"/>
          </a:xfrm>
        </p:spPr>
        <p:txBody>
          <a:bodyPr/>
          <a:lstStyle/>
          <a:p>
            <a:pPr eaLnBrk="1" hangingPunct="1"/>
            <a:r>
              <a:rPr lang="en-US" altLang="en-US" sz="3600" b="1">
                <a:solidFill>
                  <a:srgbClr val="FF0000"/>
                </a:solidFill>
              </a:rPr>
              <a:t>Key learning take away</a:t>
            </a:r>
            <a:endParaRPr lang="en-US" altLang="en-US" sz="3500" b="1">
              <a:solidFill>
                <a:srgbClr val="FF0000"/>
              </a:solidFill>
            </a:endParaRPr>
          </a:p>
        </p:txBody>
      </p:sp>
      <p:sp>
        <p:nvSpPr>
          <p:cNvPr id="7174" name="Rectangle 3">
            <a:extLst>
              <a:ext uri="{FF2B5EF4-FFF2-40B4-BE49-F238E27FC236}">
                <a16:creationId xmlns:a16="http://schemas.microsoft.com/office/drawing/2014/main" id="{3A269BBC-FC4B-4DF6-8F0E-A0B88B57D9D5}"/>
              </a:ext>
            </a:extLst>
          </p:cNvPr>
          <p:cNvSpPr>
            <a:spLocks noGrp="1" noChangeArrowheads="1"/>
          </p:cNvSpPr>
          <p:nvPr>
            <p:ph type="body" sz="half" idx="1"/>
          </p:nvPr>
        </p:nvSpPr>
        <p:spPr>
          <a:xfrm>
            <a:off x="609600" y="1219200"/>
            <a:ext cx="10972800" cy="4906963"/>
          </a:xfrm>
        </p:spPr>
        <p:txBody>
          <a:bodyPr/>
          <a:lstStyle/>
          <a:p>
            <a:pPr algn="just">
              <a:buFont typeface="Wingdings" panose="05000000000000000000" pitchFamily="2" charset="2"/>
              <a:buChar char="§"/>
            </a:pPr>
            <a:r>
              <a:rPr lang="en-US" altLang="en-US" sz="3000"/>
              <a:t>Will help students master the rich repertoire of theory in different areas of probability and statistics.</a:t>
            </a:r>
          </a:p>
          <a:p>
            <a:pPr algn="just">
              <a:buFont typeface="Wingdings" panose="05000000000000000000" pitchFamily="2" charset="2"/>
              <a:buChar char="§"/>
            </a:pPr>
            <a:r>
              <a:rPr lang="en-US" altLang="en-US" sz="3000"/>
              <a:t>Will facilitate students with both the basic and advanced theoretical background in probability and statistics.</a:t>
            </a:r>
          </a:p>
          <a:p>
            <a:pPr algn="just">
              <a:buFont typeface="Wingdings" panose="05000000000000000000" pitchFamily="2" charset="2"/>
              <a:buChar char="§"/>
            </a:pPr>
            <a:r>
              <a:rPr lang="en-US" altLang="en-US" sz="3000"/>
              <a:t>Will equip learners with the requisite skills in utilizing different techniques through practical applications.</a:t>
            </a:r>
          </a:p>
          <a:p>
            <a:pPr algn="just">
              <a:buFont typeface="Wingdings" panose="05000000000000000000" pitchFamily="2" charset="2"/>
              <a:buChar char="§"/>
            </a:pPr>
            <a:r>
              <a:rPr lang="en-US" altLang="en-US" sz="3000"/>
              <a:t>Will help improve statistical decision-making in myriad of theoretical and practical examples, be it engineering, management science, psychology, biological sciences, environmental engineering, etc.</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21E2484-6AAD-46BF-A37D-4C6A0859374A}"/>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F3597F4C-7A0F-4445-ABCD-9DF0A2D871B0}"/>
              </a:ext>
            </a:extLst>
          </p:cNvPr>
          <p:cNvSpPr>
            <a:spLocks noGrp="1"/>
          </p:cNvSpPr>
          <p:nvPr>
            <p:ph type="ftr" sz="quarter" idx="11"/>
          </p:nvPr>
        </p:nvSpPr>
        <p:spPr/>
        <p:txBody>
          <a:bodyPr/>
          <a:lstStyle/>
          <a:p>
            <a:pPr>
              <a:defRPr/>
            </a:pPr>
            <a:r>
              <a:rPr lang="en-US"/>
              <a:t>RNSengupta,IME Dept.,IIT Kanpur,INDIA</a:t>
            </a:r>
          </a:p>
        </p:txBody>
      </p:sp>
      <p:sp>
        <p:nvSpPr>
          <p:cNvPr id="33796" name="Slide Number Placeholder 5">
            <a:extLst>
              <a:ext uri="{FF2B5EF4-FFF2-40B4-BE49-F238E27FC236}">
                <a16:creationId xmlns:a16="http://schemas.microsoft.com/office/drawing/2014/main" id="{B5422604-42A3-496D-875F-F1283A69E0B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B5E1FB0-B7CD-4573-B626-B887B7B26477}" type="slidenum">
              <a:rPr lang="en-US" altLang="en-US" sz="1400" smtClean="0"/>
              <a:pPr>
                <a:spcBef>
                  <a:spcPct val="0"/>
                </a:spcBef>
                <a:buFontTx/>
                <a:buNone/>
              </a:pPr>
              <a:t>30</a:t>
            </a:fld>
            <a:endParaRPr lang="en-US" altLang="en-US" sz="1400"/>
          </a:p>
        </p:txBody>
      </p:sp>
      <p:sp>
        <p:nvSpPr>
          <p:cNvPr id="33797" name="Rectangle 5">
            <a:extLst>
              <a:ext uri="{FF2B5EF4-FFF2-40B4-BE49-F238E27FC236}">
                <a16:creationId xmlns:a16="http://schemas.microsoft.com/office/drawing/2014/main" id="{D500D03D-7B4D-40CB-B121-87325390FE68}"/>
              </a:ext>
            </a:extLst>
          </p:cNvPr>
          <p:cNvSpPr>
            <a:spLocks noGrp="1" noChangeArrowheads="1"/>
          </p:cNvSpPr>
          <p:nvPr>
            <p:ph type="title"/>
          </p:nvPr>
        </p:nvSpPr>
        <p:spPr/>
        <p:txBody>
          <a:bodyPr/>
          <a:lstStyle/>
          <a:p>
            <a:pPr eaLnBrk="1" hangingPunct="1"/>
            <a:r>
              <a:rPr lang="en-US" altLang="en-US" sz="3500" b="1">
                <a:solidFill>
                  <a:srgbClr val="FF3300"/>
                </a:solidFill>
              </a:rPr>
              <a:t>Non frequency representation of data</a:t>
            </a:r>
            <a:r>
              <a:rPr lang="en-US" altLang="en-US" sz="3500" b="1">
                <a:solidFill>
                  <a:srgbClr val="0000FF"/>
                </a:solidFill>
              </a:rPr>
              <a:t> </a:t>
            </a:r>
            <a:r>
              <a:rPr lang="en-US" altLang="en-US" sz="3500" b="1">
                <a:solidFill>
                  <a:srgbClr val="FF3300"/>
                </a:solidFill>
              </a:rPr>
              <a:t>(</a:t>
            </a:r>
            <a:r>
              <a:rPr lang="en-US" altLang="en-US" sz="3500" b="1">
                <a:solidFill>
                  <a:srgbClr val="0000FF"/>
                </a:solidFill>
              </a:rPr>
              <a:t>Population Pyramid</a:t>
            </a:r>
            <a:r>
              <a:rPr lang="en-US" altLang="en-US" sz="3500" b="1">
                <a:solidFill>
                  <a:srgbClr val="FF3300"/>
                </a:solidFill>
              </a:rPr>
              <a:t>) </a:t>
            </a:r>
            <a:r>
              <a:rPr lang="en-US" altLang="en-US" sz="3500" b="1">
                <a:solidFill>
                  <a:srgbClr val="0000FF"/>
                </a:solidFill>
              </a:rPr>
              <a:t>(contd…)</a:t>
            </a:r>
            <a:r>
              <a:rPr lang="en-US" altLang="en-US" sz="3500" b="1">
                <a:solidFill>
                  <a:schemeClr val="tx1"/>
                </a:solidFill>
              </a:rPr>
              <a:t> : </a:t>
            </a:r>
            <a:r>
              <a:rPr lang="en-US" altLang="en-US" sz="3500" b="1">
                <a:solidFill>
                  <a:srgbClr val="FF0000"/>
                </a:solidFill>
              </a:rPr>
              <a:t>Example # 10</a:t>
            </a:r>
            <a:endParaRPr lang="en-US" altLang="en-US" sz="3500" b="1">
              <a:solidFill>
                <a:srgbClr val="FF3300"/>
              </a:solidFill>
            </a:endParaRPr>
          </a:p>
        </p:txBody>
      </p:sp>
      <p:pic>
        <p:nvPicPr>
          <p:cNvPr id="33798" name="Content Placeholder 13">
            <a:extLst>
              <a:ext uri="{FF2B5EF4-FFF2-40B4-BE49-F238E27FC236}">
                <a16:creationId xmlns:a16="http://schemas.microsoft.com/office/drawing/2014/main" id="{946E730D-0859-4984-88F3-676ACB97828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09600" y="1417638"/>
            <a:ext cx="10972800" cy="4827587"/>
          </a:xfr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21E2484-6AAD-46BF-A37D-4C6A0859374A}"/>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F3597F4C-7A0F-4445-ABCD-9DF0A2D871B0}"/>
              </a:ext>
            </a:extLst>
          </p:cNvPr>
          <p:cNvSpPr>
            <a:spLocks noGrp="1"/>
          </p:cNvSpPr>
          <p:nvPr>
            <p:ph type="ftr" sz="quarter" idx="11"/>
          </p:nvPr>
        </p:nvSpPr>
        <p:spPr/>
        <p:txBody>
          <a:bodyPr/>
          <a:lstStyle/>
          <a:p>
            <a:pPr>
              <a:defRPr/>
            </a:pPr>
            <a:r>
              <a:rPr lang="en-US"/>
              <a:t>RNSengupta,IME Dept.,IIT Kanpur,INDIA</a:t>
            </a:r>
          </a:p>
        </p:txBody>
      </p:sp>
      <p:sp>
        <p:nvSpPr>
          <p:cNvPr id="34820" name="Slide Number Placeholder 5">
            <a:extLst>
              <a:ext uri="{FF2B5EF4-FFF2-40B4-BE49-F238E27FC236}">
                <a16:creationId xmlns:a16="http://schemas.microsoft.com/office/drawing/2014/main" id="{E341BE85-C3B4-4D39-A060-A51976E79E1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A47F6C7-6EF7-4008-830C-E4C1A40F076D}" type="slidenum">
              <a:rPr lang="en-US" altLang="en-US" sz="1400" smtClean="0"/>
              <a:pPr>
                <a:spcBef>
                  <a:spcPct val="0"/>
                </a:spcBef>
                <a:buFontTx/>
                <a:buNone/>
              </a:pPr>
              <a:t>31</a:t>
            </a:fld>
            <a:endParaRPr lang="en-US" altLang="en-US" sz="1400"/>
          </a:p>
        </p:txBody>
      </p:sp>
      <p:sp>
        <p:nvSpPr>
          <p:cNvPr id="34821" name="Rectangle 5">
            <a:extLst>
              <a:ext uri="{FF2B5EF4-FFF2-40B4-BE49-F238E27FC236}">
                <a16:creationId xmlns:a16="http://schemas.microsoft.com/office/drawing/2014/main" id="{B43EBC2B-D1D1-415D-95A5-9A45397F0D11}"/>
              </a:ext>
            </a:extLst>
          </p:cNvPr>
          <p:cNvSpPr>
            <a:spLocks noGrp="1" noChangeArrowheads="1"/>
          </p:cNvSpPr>
          <p:nvPr>
            <p:ph type="title"/>
          </p:nvPr>
        </p:nvSpPr>
        <p:spPr/>
        <p:txBody>
          <a:bodyPr/>
          <a:lstStyle/>
          <a:p>
            <a:pPr eaLnBrk="1" hangingPunct="1"/>
            <a:r>
              <a:rPr lang="en-US" altLang="en-US" sz="3500" b="1">
                <a:solidFill>
                  <a:srgbClr val="FF3300"/>
                </a:solidFill>
              </a:rPr>
              <a:t>Non frequency representation of data</a:t>
            </a:r>
            <a:r>
              <a:rPr lang="en-US" altLang="en-US" sz="3500" b="1">
                <a:solidFill>
                  <a:srgbClr val="0000FF"/>
                </a:solidFill>
              </a:rPr>
              <a:t> </a:t>
            </a:r>
            <a:r>
              <a:rPr lang="en-US" altLang="en-US" sz="3500" b="1">
                <a:solidFill>
                  <a:srgbClr val="FF3300"/>
                </a:solidFill>
              </a:rPr>
              <a:t>(</a:t>
            </a:r>
            <a:r>
              <a:rPr lang="en-US" altLang="en-US" sz="3500" b="1">
                <a:solidFill>
                  <a:srgbClr val="0000FF"/>
                </a:solidFill>
              </a:rPr>
              <a:t>3D Plot</a:t>
            </a:r>
            <a:r>
              <a:rPr lang="en-US" altLang="en-US" sz="3500" b="1">
                <a:solidFill>
                  <a:srgbClr val="FF3300"/>
                </a:solidFill>
              </a:rPr>
              <a:t>) </a:t>
            </a:r>
            <a:r>
              <a:rPr lang="en-US" altLang="en-US" sz="3500" b="1">
                <a:solidFill>
                  <a:srgbClr val="0000FF"/>
                </a:solidFill>
              </a:rPr>
              <a:t>(contd…)</a:t>
            </a:r>
            <a:r>
              <a:rPr lang="en-US" altLang="en-US" sz="3500" b="1">
                <a:solidFill>
                  <a:schemeClr val="tx1"/>
                </a:solidFill>
              </a:rPr>
              <a:t>: </a:t>
            </a:r>
            <a:r>
              <a:rPr lang="en-US" altLang="en-US" sz="3500" b="1">
                <a:solidFill>
                  <a:srgbClr val="FF0000"/>
                </a:solidFill>
              </a:rPr>
              <a:t>Example # 11</a:t>
            </a:r>
            <a:endParaRPr lang="en-US" altLang="en-US" sz="3500" b="1">
              <a:solidFill>
                <a:srgbClr val="FF3300"/>
              </a:solidFill>
            </a:endParaRPr>
          </a:p>
        </p:txBody>
      </p:sp>
      <p:pic>
        <p:nvPicPr>
          <p:cNvPr id="34822" name="Picture 1">
            <a:extLst>
              <a:ext uri="{FF2B5EF4-FFF2-40B4-BE49-F238E27FC236}">
                <a16:creationId xmlns:a16="http://schemas.microsoft.com/office/drawing/2014/main" id="{EB863066-BEDC-4267-AB82-4F8569AA9F4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703263" y="1600200"/>
            <a:ext cx="10785475" cy="4525963"/>
          </a:xfr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21E2484-6AAD-46BF-A37D-4C6A0859374A}"/>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F3597F4C-7A0F-4445-ABCD-9DF0A2D871B0}"/>
              </a:ext>
            </a:extLst>
          </p:cNvPr>
          <p:cNvSpPr>
            <a:spLocks noGrp="1"/>
          </p:cNvSpPr>
          <p:nvPr>
            <p:ph type="ftr" sz="quarter" idx="11"/>
          </p:nvPr>
        </p:nvSpPr>
        <p:spPr/>
        <p:txBody>
          <a:bodyPr/>
          <a:lstStyle/>
          <a:p>
            <a:pPr>
              <a:defRPr/>
            </a:pPr>
            <a:r>
              <a:rPr lang="en-US"/>
              <a:t>RNSengupta,IME Dept.,IIT Kanpur,INDIA</a:t>
            </a:r>
          </a:p>
        </p:txBody>
      </p:sp>
      <p:sp>
        <p:nvSpPr>
          <p:cNvPr id="35844" name="Slide Number Placeholder 5">
            <a:extLst>
              <a:ext uri="{FF2B5EF4-FFF2-40B4-BE49-F238E27FC236}">
                <a16:creationId xmlns:a16="http://schemas.microsoft.com/office/drawing/2014/main" id="{D67F9819-8430-4A95-A2D1-4F5A050D57A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3790DE2-3944-4FF1-8E94-37AE79E9A46F}" type="slidenum">
              <a:rPr lang="en-US" altLang="en-US" sz="1400" smtClean="0"/>
              <a:pPr>
                <a:spcBef>
                  <a:spcPct val="0"/>
                </a:spcBef>
                <a:buFontTx/>
                <a:buNone/>
              </a:pPr>
              <a:t>32</a:t>
            </a:fld>
            <a:endParaRPr lang="en-US" altLang="en-US" sz="1400"/>
          </a:p>
        </p:txBody>
      </p:sp>
      <p:sp>
        <p:nvSpPr>
          <p:cNvPr id="35845" name="Rectangle 5">
            <a:extLst>
              <a:ext uri="{FF2B5EF4-FFF2-40B4-BE49-F238E27FC236}">
                <a16:creationId xmlns:a16="http://schemas.microsoft.com/office/drawing/2014/main" id="{347132A9-D206-491E-B7A5-B6AE1F8E2CE3}"/>
              </a:ext>
            </a:extLst>
          </p:cNvPr>
          <p:cNvSpPr>
            <a:spLocks noGrp="1" noChangeArrowheads="1"/>
          </p:cNvSpPr>
          <p:nvPr>
            <p:ph type="title"/>
          </p:nvPr>
        </p:nvSpPr>
        <p:spPr/>
        <p:txBody>
          <a:bodyPr/>
          <a:lstStyle/>
          <a:p>
            <a:pPr eaLnBrk="1" hangingPunct="1"/>
            <a:r>
              <a:rPr lang="en-US" altLang="en-US" sz="3500" b="1">
                <a:solidFill>
                  <a:srgbClr val="FF3300"/>
                </a:solidFill>
              </a:rPr>
              <a:t>Non frequency representation of data</a:t>
            </a:r>
            <a:r>
              <a:rPr lang="en-US" altLang="en-US" sz="3500" b="1">
                <a:solidFill>
                  <a:srgbClr val="0000FF"/>
                </a:solidFill>
              </a:rPr>
              <a:t> (contd…)</a:t>
            </a:r>
            <a:endParaRPr lang="en-US" altLang="en-US" sz="3500" b="1">
              <a:solidFill>
                <a:srgbClr val="FF3300"/>
              </a:solidFill>
            </a:endParaRPr>
          </a:p>
        </p:txBody>
      </p:sp>
      <p:sp>
        <p:nvSpPr>
          <p:cNvPr id="35846" name="Content Placeholder 2">
            <a:extLst>
              <a:ext uri="{FF2B5EF4-FFF2-40B4-BE49-F238E27FC236}">
                <a16:creationId xmlns:a16="http://schemas.microsoft.com/office/drawing/2014/main" id="{59D8039D-C62A-47F7-926A-49244308FFAC}"/>
              </a:ext>
            </a:extLst>
          </p:cNvPr>
          <p:cNvSpPr>
            <a:spLocks noGrp="1" noChangeArrowheads="1"/>
          </p:cNvSpPr>
          <p:nvPr>
            <p:ph idx="1"/>
          </p:nvPr>
        </p:nvSpPr>
        <p:spPr/>
        <p:txBody>
          <a:bodyPr/>
          <a:lstStyle/>
          <a:p>
            <a:pPr algn="just">
              <a:buFont typeface="Wingdings" panose="05000000000000000000" pitchFamily="2" charset="2"/>
              <a:buChar char="§"/>
            </a:pPr>
            <a:r>
              <a:rPr lang="en-US" altLang="en-US" sz="3000"/>
              <a:t>Hierarchical Clustering Dendrogram</a:t>
            </a:r>
          </a:p>
          <a:p>
            <a:pPr algn="just">
              <a:buFont typeface="Wingdings" panose="05000000000000000000" pitchFamily="2" charset="2"/>
              <a:buChar char="§"/>
            </a:pPr>
            <a:r>
              <a:rPr lang="en-US" altLang="en-US" sz="3000"/>
              <a:t>Circular Dendrogram</a:t>
            </a:r>
          </a:p>
          <a:p>
            <a:pPr algn="just">
              <a:buFont typeface="Wingdings" panose="05000000000000000000" pitchFamily="2" charset="2"/>
              <a:buChar char="§"/>
            </a:pPr>
            <a:r>
              <a:rPr lang="en-US" altLang="en-US" sz="3000"/>
              <a:t>Waterfall Diagram</a:t>
            </a:r>
          </a:p>
          <a:p>
            <a:pPr algn="just">
              <a:buFont typeface="Wingdings" panose="05000000000000000000" pitchFamily="2" charset="2"/>
              <a:buChar char="§"/>
            </a:pPr>
            <a:r>
              <a:rPr lang="en-US" altLang="en-US" sz="3000"/>
              <a:t>Surface Plot</a:t>
            </a:r>
          </a:p>
          <a:p>
            <a:pPr algn="just">
              <a:buFont typeface="Wingdings" panose="05000000000000000000" pitchFamily="2" charset="2"/>
              <a:buChar char="§"/>
            </a:pPr>
            <a:r>
              <a:rPr lang="en-US" altLang="en-US" sz="3000"/>
              <a:t>Sunburst</a:t>
            </a:r>
          </a:p>
          <a:p>
            <a:pPr algn="just">
              <a:buFont typeface="Wingdings" panose="05000000000000000000" pitchFamily="2" charset="2"/>
              <a:buChar char="§"/>
            </a:pPr>
            <a:r>
              <a:rPr lang="en-US" altLang="en-US" sz="3000"/>
              <a:t>Funnel diagram</a:t>
            </a:r>
          </a:p>
          <a:p>
            <a:pPr algn="just">
              <a:buFont typeface="Wingdings" panose="05000000000000000000" pitchFamily="2" charset="2"/>
              <a:buChar char="§"/>
            </a:pPr>
            <a:r>
              <a:rPr lang="en-US" altLang="en-US" sz="3000"/>
              <a:t>Stacked plots</a:t>
            </a:r>
          </a:p>
          <a:p>
            <a:pPr algn="just">
              <a:buFont typeface="Wingdings" panose="05000000000000000000" pitchFamily="2" charset="2"/>
              <a:buChar char="§"/>
            </a:pPr>
            <a:r>
              <a:rPr lang="en-US" altLang="en-US" sz="3000"/>
              <a:t>Pie to Pie Diagram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21E2484-6AAD-46BF-A37D-4C6A0859374A}"/>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F3597F4C-7A0F-4445-ABCD-9DF0A2D871B0}"/>
              </a:ext>
            </a:extLst>
          </p:cNvPr>
          <p:cNvSpPr>
            <a:spLocks noGrp="1"/>
          </p:cNvSpPr>
          <p:nvPr>
            <p:ph type="ftr" sz="quarter" idx="11"/>
          </p:nvPr>
        </p:nvSpPr>
        <p:spPr/>
        <p:txBody>
          <a:bodyPr/>
          <a:lstStyle/>
          <a:p>
            <a:pPr>
              <a:defRPr/>
            </a:pPr>
            <a:r>
              <a:rPr lang="en-US"/>
              <a:t>RNSengupta,IME Dept.,IIT Kanpur,INDIA</a:t>
            </a:r>
          </a:p>
        </p:txBody>
      </p:sp>
      <p:sp>
        <p:nvSpPr>
          <p:cNvPr id="36868" name="Slide Number Placeholder 5">
            <a:extLst>
              <a:ext uri="{FF2B5EF4-FFF2-40B4-BE49-F238E27FC236}">
                <a16:creationId xmlns:a16="http://schemas.microsoft.com/office/drawing/2014/main" id="{9A54E985-7D55-4D0B-AE53-EF003F96B27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6652736-C74A-49E3-BD38-D00DC55A7601}" type="slidenum">
              <a:rPr lang="en-US" altLang="en-US" sz="1400" smtClean="0"/>
              <a:pPr>
                <a:spcBef>
                  <a:spcPct val="0"/>
                </a:spcBef>
                <a:buFontTx/>
                <a:buNone/>
              </a:pPr>
              <a:t>33</a:t>
            </a:fld>
            <a:endParaRPr lang="en-US" altLang="en-US" sz="1400"/>
          </a:p>
        </p:txBody>
      </p:sp>
      <p:sp>
        <p:nvSpPr>
          <p:cNvPr id="36869" name="Rectangle 5">
            <a:extLst>
              <a:ext uri="{FF2B5EF4-FFF2-40B4-BE49-F238E27FC236}">
                <a16:creationId xmlns:a16="http://schemas.microsoft.com/office/drawing/2014/main" id="{1D1AE6B5-2FC4-453C-8B21-FCD8F255CB6C}"/>
              </a:ext>
            </a:extLst>
          </p:cNvPr>
          <p:cNvSpPr>
            <a:spLocks noGrp="1" noChangeArrowheads="1"/>
          </p:cNvSpPr>
          <p:nvPr>
            <p:ph type="title"/>
          </p:nvPr>
        </p:nvSpPr>
        <p:spPr/>
        <p:txBody>
          <a:bodyPr/>
          <a:lstStyle/>
          <a:p>
            <a:pPr eaLnBrk="1" hangingPunct="1"/>
            <a:r>
              <a:rPr lang="en-US" altLang="en-US" sz="3500" b="1">
                <a:solidFill>
                  <a:srgbClr val="FF3300"/>
                </a:solidFill>
              </a:rPr>
              <a:t>Non frequency representation of data</a:t>
            </a:r>
            <a:r>
              <a:rPr lang="en-US" altLang="en-US" sz="3500" b="1">
                <a:solidFill>
                  <a:srgbClr val="0000FF"/>
                </a:solidFill>
              </a:rPr>
              <a:t> (contd…)</a:t>
            </a:r>
            <a:endParaRPr lang="en-US" altLang="en-US" sz="3500" b="1">
              <a:solidFill>
                <a:srgbClr val="FF3300"/>
              </a:solidFill>
            </a:endParaRPr>
          </a:p>
        </p:txBody>
      </p:sp>
      <p:sp>
        <p:nvSpPr>
          <p:cNvPr id="36870" name="Content Placeholder 2">
            <a:extLst>
              <a:ext uri="{FF2B5EF4-FFF2-40B4-BE49-F238E27FC236}">
                <a16:creationId xmlns:a16="http://schemas.microsoft.com/office/drawing/2014/main" id="{C3043DD3-7D98-4EDD-96DA-B6D0ECC6CC4E}"/>
              </a:ext>
            </a:extLst>
          </p:cNvPr>
          <p:cNvSpPr>
            <a:spLocks noGrp="1" noChangeArrowheads="1"/>
          </p:cNvSpPr>
          <p:nvPr>
            <p:ph idx="1"/>
          </p:nvPr>
        </p:nvSpPr>
        <p:spPr/>
        <p:txBody>
          <a:bodyPr/>
          <a:lstStyle/>
          <a:p>
            <a:pPr algn="just">
              <a:buFont typeface="Wingdings" panose="05000000000000000000" pitchFamily="2" charset="2"/>
              <a:buChar char="§"/>
            </a:pPr>
            <a:r>
              <a:rPr lang="en-US" altLang="en-US"/>
              <a:t>Pie to Chart Diagram</a:t>
            </a:r>
          </a:p>
          <a:p>
            <a:pPr algn="just">
              <a:buFont typeface="Wingdings" panose="05000000000000000000" pitchFamily="2" charset="2"/>
              <a:buChar char="§"/>
            </a:pPr>
            <a:r>
              <a:rPr lang="en-US" altLang="en-US"/>
              <a:t>Heat Map</a:t>
            </a:r>
          </a:p>
          <a:p>
            <a:pPr algn="just">
              <a:buFont typeface="Wingdings" panose="05000000000000000000" pitchFamily="2" charset="2"/>
              <a:buChar char="§"/>
            </a:pPr>
            <a:r>
              <a:rPr lang="en-US" altLang="en-US"/>
              <a:t>Spider Chart</a:t>
            </a:r>
          </a:p>
          <a:p>
            <a:pPr algn="just">
              <a:buFont typeface="Wingdings" panose="05000000000000000000" pitchFamily="2" charset="2"/>
              <a:buChar char="§"/>
            </a:pPr>
            <a:r>
              <a:rPr lang="en-US" altLang="en-US"/>
              <a:t>Chernoff Face</a:t>
            </a:r>
          </a:p>
          <a:p>
            <a:pPr algn="just">
              <a:buFont typeface="Wingdings" panose="05000000000000000000" pitchFamily="2" charset="2"/>
              <a:buChar char="§"/>
            </a:pPr>
            <a:r>
              <a:rPr lang="en-US" altLang="en-US"/>
              <a:t>Star Diagram</a:t>
            </a:r>
          </a:p>
          <a:p>
            <a:pPr algn="just">
              <a:buFont typeface="Wingdings" panose="05000000000000000000" pitchFamily="2" charset="2"/>
              <a:buChar char="§"/>
            </a:pPr>
            <a:r>
              <a:rPr lang="en-US" altLang="en-US"/>
              <a:t>Correlation or Covariance Matrix</a:t>
            </a:r>
          </a:p>
          <a:p>
            <a:pPr algn="just">
              <a:buFont typeface="Wingdings" panose="05000000000000000000" pitchFamily="2" charset="2"/>
              <a:buChar char="§"/>
            </a:pPr>
            <a:r>
              <a:rPr lang="en-US" altLang="en-US"/>
              <a:t>Geospatial Graphs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09B7ED9-784E-4CFF-901F-420151A3FA61}"/>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8969E011-5DB4-4EC0-8801-0EEDA6A6F1E1}"/>
              </a:ext>
            </a:extLst>
          </p:cNvPr>
          <p:cNvSpPr>
            <a:spLocks noGrp="1"/>
          </p:cNvSpPr>
          <p:nvPr>
            <p:ph type="ftr" sz="quarter" idx="11"/>
          </p:nvPr>
        </p:nvSpPr>
        <p:spPr/>
        <p:txBody>
          <a:bodyPr/>
          <a:lstStyle/>
          <a:p>
            <a:pPr>
              <a:defRPr/>
            </a:pPr>
            <a:r>
              <a:rPr lang="en-US"/>
              <a:t>RNSengupta,IME Dept.,IIT Kanpur,INDIA</a:t>
            </a:r>
          </a:p>
        </p:txBody>
      </p:sp>
      <p:sp>
        <p:nvSpPr>
          <p:cNvPr id="37892" name="Slide Number Placeholder 5">
            <a:extLst>
              <a:ext uri="{FF2B5EF4-FFF2-40B4-BE49-F238E27FC236}">
                <a16:creationId xmlns:a16="http://schemas.microsoft.com/office/drawing/2014/main" id="{8ED006C4-6B48-4733-8102-548E4D9C330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FA86B19-C47B-4868-A055-3B868BCF4435}" type="slidenum">
              <a:rPr lang="en-US" altLang="en-US" sz="1400" smtClean="0"/>
              <a:pPr>
                <a:spcBef>
                  <a:spcPct val="0"/>
                </a:spcBef>
                <a:buFontTx/>
                <a:buNone/>
              </a:pPr>
              <a:t>34</a:t>
            </a:fld>
            <a:endParaRPr lang="en-US" altLang="en-US" sz="1400"/>
          </a:p>
        </p:txBody>
      </p:sp>
      <p:sp>
        <p:nvSpPr>
          <p:cNvPr id="37893" name="Rectangle 2">
            <a:extLst>
              <a:ext uri="{FF2B5EF4-FFF2-40B4-BE49-F238E27FC236}">
                <a16:creationId xmlns:a16="http://schemas.microsoft.com/office/drawing/2014/main" id="{78DE3A00-0D43-45A7-B0FD-2D938F903555}"/>
              </a:ext>
            </a:extLst>
          </p:cNvPr>
          <p:cNvSpPr>
            <a:spLocks noGrp="1" noChangeArrowheads="1"/>
          </p:cNvSpPr>
          <p:nvPr>
            <p:ph type="title"/>
          </p:nvPr>
        </p:nvSpPr>
        <p:spPr/>
        <p:txBody>
          <a:bodyPr/>
          <a:lstStyle/>
          <a:p>
            <a:pPr eaLnBrk="1" hangingPunct="1"/>
            <a:r>
              <a:rPr lang="en-US" altLang="en-US" b="1">
                <a:solidFill>
                  <a:srgbClr val="FF3300"/>
                </a:solidFill>
              </a:rPr>
              <a:t>Non frequency data </a:t>
            </a:r>
            <a:br>
              <a:rPr lang="en-US" altLang="en-US" b="1">
                <a:solidFill>
                  <a:srgbClr val="FF3300"/>
                </a:solidFill>
              </a:rPr>
            </a:br>
            <a:r>
              <a:rPr lang="en-US" altLang="en-US" b="1">
                <a:solidFill>
                  <a:srgbClr val="FF3300"/>
                </a:solidFill>
              </a:rPr>
              <a:t>Spatial series representation of data</a:t>
            </a:r>
            <a:endParaRPr lang="en-US" altLang="en-US" sz="4000"/>
          </a:p>
        </p:txBody>
      </p:sp>
      <p:sp>
        <p:nvSpPr>
          <p:cNvPr id="37894" name="Rectangle 3">
            <a:extLst>
              <a:ext uri="{FF2B5EF4-FFF2-40B4-BE49-F238E27FC236}">
                <a16:creationId xmlns:a16="http://schemas.microsoft.com/office/drawing/2014/main" id="{7F8861AA-EBAA-4986-9F53-2EF12CC4EB22}"/>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3500"/>
              <a:t>It may be that the values of one or more variables are given for different individuals in a group for the same period of time.</a:t>
            </a:r>
          </a:p>
          <a:p>
            <a:pPr algn="just" eaLnBrk="1" hangingPunct="1">
              <a:buFont typeface="Wingdings" panose="05000000000000000000" pitchFamily="2" charset="2"/>
              <a:buChar char="§"/>
            </a:pPr>
            <a:r>
              <a:rPr lang="en-US" altLang="en-US" sz="3500"/>
              <a:t>But instead of considering the group as such we may be more interested in studying the way the values of the variable(s) change from individual to individual in that group.</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1BC4BB8-5B78-44BA-9A2B-6633F3914420}"/>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51978F17-E13C-4476-8B37-4099EE984EDC}"/>
              </a:ext>
            </a:extLst>
          </p:cNvPr>
          <p:cNvSpPr>
            <a:spLocks noGrp="1"/>
          </p:cNvSpPr>
          <p:nvPr>
            <p:ph type="ftr" sz="quarter" idx="11"/>
          </p:nvPr>
        </p:nvSpPr>
        <p:spPr/>
        <p:txBody>
          <a:bodyPr/>
          <a:lstStyle/>
          <a:p>
            <a:pPr>
              <a:defRPr/>
            </a:pPr>
            <a:r>
              <a:rPr lang="en-US"/>
              <a:t>RNSengupta,IME Dept.,IIT Kanpur,INDIA</a:t>
            </a:r>
          </a:p>
        </p:txBody>
      </p:sp>
      <p:sp>
        <p:nvSpPr>
          <p:cNvPr id="38916" name="Slide Number Placeholder 5">
            <a:extLst>
              <a:ext uri="{FF2B5EF4-FFF2-40B4-BE49-F238E27FC236}">
                <a16:creationId xmlns:a16="http://schemas.microsoft.com/office/drawing/2014/main" id="{E9F4148E-FE09-4F93-8D0D-8E7C531581B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13D1D58-8D5B-4DE5-89CA-D6AFF62E124B}" type="slidenum">
              <a:rPr lang="en-US" altLang="en-US" sz="1400" smtClean="0"/>
              <a:pPr>
                <a:spcBef>
                  <a:spcPct val="0"/>
                </a:spcBef>
                <a:buFontTx/>
                <a:buNone/>
              </a:pPr>
              <a:t>35</a:t>
            </a:fld>
            <a:endParaRPr lang="en-US" altLang="en-US" sz="1400"/>
          </a:p>
        </p:txBody>
      </p:sp>
      <p:sp>
        <p:nvSpPr>
          <p:cNvPr id="38917" name="Rectangle 2">
            <a:extLst>
              <a:ext uri="{FF2B5EF4-FFF2-40B4-BE49-F238E27FC236}">
                <a16:creationId xmlns:a16="http://schemas.microsoft.com/office/drawing/2014/main" id="{ABFF7C40-2FC8-40E6-A12A-091DC88A554F}"/>
              </a:ext>
            </a:extLst>
          </p:cNvPr>
          <p:cNvSpPr>
            <a:spLocks noGrp="1" noChangeArrowheads="1"/>
          </p:cNvSpPr>
          <p:nvPr>
            <p:ph type="title"/>
          </p:nvPr>
        </p:nvSpPr>
        <p:spPr>
          <a:xfrm>
            <a:off x="2057400" y="381000"/>
            <a:ext cx="8229600" cy="914400"/>
          </a:xfrm>
        </p:spPr>
        <p:txBody>
          <a:bodyPr/>
          <a:lstStyle/>
          <a:p>
            <a:pPr eaLnBrk="1" hangingPunct="1"/>
            <a:r>
              <a:rPr lang="en-US" altLang="en-US" sz="4500" b="1">
                <a:solidFill>
                  <a:srgbClr val="FF3300"/>
                </a:solidFill>
              </a:rPr>
              <a:t>Frequency data</a:t>
            </a:r>
          </a:p>
        </p:txBody>
      </p:sp>
      <p:sp>
        <p:nvSpPr>
          <p:cNvPr id="38918" name="Rectangle 3">
            <a:extLst>
              <a:ext uri="{FF2B5EF4-FFF2-40B4-BE49-F238E27FC236}">
                <a16:creationId xmlns:a16="http://schemas.microsoft.com/office/drawing/2014/main" id="{0BC6808F-DA44-4FC3-A4E6-40DF20786D6E}"/>
              </a:ext>
            </a:extLst>
          </p:cNvPr>
          <p:cNvSpPr>
            <a:spLocks noGrp="1" noChangeArrowheads="1"/>
          </p:cNvSpPr>
          <p:nvPr>
            <p:ph type="body" idx="1"/>
          </p:nvPr>
        </p:nvSpPr>
        <p:spPr>
          <a:xfrm>
            <a:off x="609600" y="1676400"/>
            <a:ext cx="10972800" cy="4525963"/>
          </a:xfrm>
        </p:spPr>
        <p:txBody>
          <a:bodyPr/>
          <a:lstStyle/>
          <a:p>
            <a:pPr algn="just" eaLnBrk="1" hangingPunct="1">
              <a:buFont typeface="Wingdings" panose="05000000000000000000" pitchFamily="2" charset="2"/>
              <a:buChar char="§"/>
            </a:pPr>
            <a:r>
              <a:rPr lang="en-US" altLang="en-US" sz="3000"/>
              <a:t>We have the data on one or more variables for different individuals for different periods of time or for different points.</a:t>
            </a:r>
          </a:p>
          <a:p>
            <a:pPr algn="just" eaLnBrk="1" hangingPunct="1">
              <a:buFont typeface="Wingdings" panose="05000000000000000000" pitchFamily="2" charset="2"/>
              <a:buChar char="§"/>
            </a:pPr>
            <a:r>
              <a:rPr lang="en-US" altLang="en-US" sz="3000"/>
              <a:t>But now we are more interested in the characteristic(s) of the group rather than the individuals in that group.</a:t>
            </a:r>
          </a:p>
          <a:p>
            <a:pPr algn="just" eaLnBrk="1" hangingPunct="1">
              <a:buFont typeface="Wingdings" panose="05000000000000000000" pitchFamily="2" charset="2"/>
              <a:buChar char="§"/>
            </a:pPr>
            <a:r>
              <a:rPr lang="en-US" altLang="en-US" sz="3000"/>
              <a:t>In studying the IQ level of students in a school we may be interested in such group characteristics as the percentage of students with IQ higher than 130 or the percentage of students with average IQ less than 90, etc.</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62ADAA5-5D6B-43CB-AB35-B0F5C7458A67}"/>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12A344A2-43FB-4892-BFF4-1C5BD9F61266}"/>
              </a:ext>
            </a:extLst>
          </p:cNvPr>
          <p:cNvSpPr>
            <a:spLocks noGrp="1"/>
          </p:cNvSpPr>
          <p:nvPr>
            <p:ph type="ftr" sz="quarter" idx="11"/>
          </p:nvPr>
        </p:nvSpPr>
        <p:spPr/>
        <p:txBody>
          <a:bodyPr/>
          <a:lstStyle/>
          <a:p>
            <a:pPr>
              <a:defRPr/>
            </a:pPr>
            <a:r>
              <a:rPr lang="en-US"/>
              <a:t>RNSengupta,IME Dept.,IIT Kanpur,INDIA</a:t>
            </a:r>
          </a:p>
        </p:txBody>
      </p:sp>
      <p:sp>
        <p:nvSpPr>
          <p:cNvPr id="39940" name="Slide Number Placeholder 5">
            <a:extLst>
              <a:ext uri="{FF2B5EF4-FFF2-40B4-BE49-F238E27FC236}">
                <a16:creationId xmlns:a16="http://schemas.microsoft.com/office/drawing/2014/main" id="{0CFDA79F-E35B-485A-B78F-F7679B28D16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39F7AD8-45D2-4F07-84E5-D23BF688C91B}" type="slidenum">
              <a:rPr lang="en-US" altLang="en-US" sz="1400" smtClean="0"/>
              <a:pPr>
                <a:spcBef>
                  <a:spcPct val="0"/>
                </a:spcBef>
                <a:buFontTx/>
                <a:buNone/>
              </a:pPr>
              <a:t>36</a:t>
            </a:fld>
            <a:endParaRPr lang="en-US" altLang="en-US" sz="1400"/>
          </a:p>
        </p:txBody>
      </p:sp>
      <p:sp>
        <p:nvSpPr>
          <p:cNvPr id="39941" name="Rectangle 2">
            <a:extLst>
              <a:ext uri="{FF2B5EF4-FFF2-40B4-BE49-F238E27FC236}">
                <a16:creationId xmlns:a16="http://schemas.microsoft.com/office/drawing/2014/main" id="{FDBEB285-99E0-4C4C-9F82-371F4764157B}"/>
              </a:ext>
            </a:extLst>
          </p:cNvPr>
          <p:cNvSpPr>
            <a:spLocks noGrp="1" noChangeArrowheads="1"/>
          </p:cNvSpPr>
          <p:nvPr>
            <p:ph type="title"/>
          </p:nvPr>
        </p:nvSpPr>
        <p:spPr/>
        <p:txBody>
          <a:bodyPr/>
          <a:lstStyle/>
          <a:p>
            <a:pPr eaLnBrk="1" hangingPunct="1"/>
            <a:r>
              <a:rPr lang="en-US" altLang="en-US" sz="4000" b="1">
                <a:solidFill>
                  <a:srgbClr val="FF3300"/>
                </a:solidFill>
              </a:rPr>
              <a:t>Frequency data: </a:t>
            </a:r>
            <a:r>
              <a:rPr lang="en-US" altLang="en-US" sz="4000" b="1">
                <a:solidFill>
                  <a:srgbClr val="0000FF"/>
                </a:solidFill>
              </a:rPr>
              <a:t>Tabular</a:t>
            </a:r>
            <a:r>
              <a:rPr lang="en-US" altLang="en-US" sz="4000" b="1">
                <a:solidFill>
                  <a:srgbClr val="FF3300"/>
                </a:solidFill>
              </a:rPr>
              <a:t> representation</a:t>
            </a:r>
            <a:r>
              <a:rPr lang="en-US" altLang="en-US" sz="4000" b="1">
                <a:solidFill>
                  <a:schemeClr val="tx1"/>
                </a:solidFill>
              </a:rPr>
              <a:t>: </a:t>
            </a:r>
            <a:r>
              <a:rPr lang="en-US" altLang="en-US" sz="4000" b="1">
                <a:solidFill>
                  <a:srgbClr val="FF0000"/>
                </a:solidFill>
              </a:rPr>
              <a:t>Example # 12</a:t>
            </a:r>
            <a:endParaRPr lang="en-US" altLang="en-US" sz="4000" b="1">
              <a:solidFill>
                <a:srgbClr val="FF3300"/>
              </a:solidFill>
            </a:endParaRPr>
          </a:p>
        </p:txBody>
      </p:sp>
      <p:sp>
        <p:nvSpPr>
          <p:cNvPr id="39942" name="Rectangle 3">
            <a:extLst>
              <a:ext uri="{FF2B5EF4-FFF2-40B4-BE49-F238E27FC236}">
                <a16:creationId xmlns:a16="http://schemas.microsoft.com/office/drawing/2014/main" id="{9BAF56CB-9808-4D05-BFDC-AF0F1265A33F}"/>
              </a:ext>
            </a:extLst>
          </p:cNvPr>
          <p:cNvSpPr>
            <a:spLocks noGrp="1" noChangeArrowheads="1"/>
          </p:cNvSpPr>
          <p:nvPr>
            <p:ph type="body" idx="1"/>
          </p:nvPr>
        </p:nvSpPr>
        <p:spPr/>
        <p:txBody>
          <a:bodyPr/>
          <a:lstStyle/>
          <a:p>
            <a:pPr eaLnBrk="1" hangingPunct="1">
              <a:lnSpc>
                <a:spcPct val="80000"/>
              </a:lnSpc>
              <a:buFontTx/>
              <a:buNone/>
            </a:pPr>
            <a:r>
              <a:rPr lang="en-US" altLang="en-US" sz="2000" b="1"/>
              <a:t>India at a glance				Year</a:t>
            </a:r>
          </a:p>
          <a:p>
            <a:pPr eaLnBrk="1" hangingPunct="1">
              <a:lnSpc>
                <a:spcPct val="80000"/>
              </a:lnSpc>
              <a:buFontTx/>
              <a:buNone/>
            </a:pPr>
            <a:r>
              <a:rPr lang="en-US" altLang="en-US" sz="2000" b="1" u="sng"/>
              <a:t>(% of GDP)			1983		1993		2002		2003</a:t>
            </a:r>
          </a:p>
          <a:p>
            <a:pPr eaLnBrk="1" hangingPunct="1">
              <a:lnSpc>
                <a:spcPct val="80000"/>
              </a:lnSpc>
              <a:buFontTx/>
              <a:buNone/>
            </a:pPr>
            <a:r>
              <a:rPr lang="en-US" altLang="en-US" sz="2000"/>
              <a:t>Agriculture			36.6		31.0		22.7		22.2</a:t>
            </a:r>
          </a:p>
          <a:p>
            <a:pPr eaLnBrk="1" hangingPunct="1">
              <a:lnSpc>
                <a:spcPct val="80000"/>
              </a:lnSpc>
              <a:buFontTx/>
              <a:buNone/>
            </a:pPr>
            <a:r>
              <a:rPr lang="en-US" altLang="en-US" sz="2000"/>
              <a:t>Industry				25.8		26.3		26.6		26.6</a:t>
            </a:r>
          </a:p>
          <a:p>
            <a:pPr eaLnBrk="1" hangingPunct="1">
              <a:lnSpc>
                <a:spcPct val="80000"/>
              </a:lnSpc>
              <a:buFontTx/>
              <a:buNone/>
            </a:pPr>
            <a:r>
              <a:rPr lang="en-US" altLang="en-US" sz="2000"/>
              <a:t>Mfg				16.3		16.1		15.6		15.8</a:t>
            </a:r>
          </a:p>
          <a:p>
            <a:pPr eaLnBrk="1" hangingPunct="1">
              <a:lnSpc>
                <a:spcPct val="80000"/>
              </a:lnSpc>
              <a:buFontTx/>
              <a:buNone/>
            </a:pPr>
            <a:r>
              <a:rPr lang="en-US" altLang="en-US" sz="2000"/>
              <a:t>Services			37.6		42.8		50.7		51.2</a:t>
            </a:r>
          </a:p>
          <a:p>
            <a:pPr eaLnBrk="1" hangingPunct="1">
              <a:lnSpc>
                <a:spcPct val="80000"/>
              </a:lnSpc>
              <a:buFontTx/>
              <a:buNone/>
            </a:pPr>
            <a:r>
              <a:rPr lang="en-US" altLang="en-US" sz="2000"/>
              <a:t>Pvt Consump			71.8		37.4		65.0		64.9</a:t>
            </a:r>
          </a:p>
          <a:p>
            <a:pPr eaLnBrk="1" hangingPunct="1">
              <a:lnSpc>
                <a:spcPct val="80000"/>
              </a:lnSpc>
              <a:buFontTx/>
              <a:buNone/>
            </a:pPr>
            <a:r>
              <a:rPr lang="en-US" altLang="en-US" sz="2000"/>
              <a:t>GOI consump			10.6		11.4		12.5		12.8</a:t>
            </a:r>
          </a:p>
          <a:p>
            <a:pPr eaLnBrk="1" hangingPunct="1">
              <a:lnSpc>
                <a:spcPct val="80000"/>
              </a:lnSpc>
              <a:buFontTx/>
              <a:buNone/>
            </a:pPr>
            <a:r>
              <a:rPr lang="en-US" altLang="en-US" sz="2000"/>
              <a:t>Import				8.1		10.0		15.6		16.0</a:t>
            </a:r>
          </a:p>
          <a:p>
            <a:pPr eaLnBrk="1" hangingPunct="1">
              <a:lnSpc>
                <a:spcPct val="80000"/>
              </a:lnSpc>
              <a:buFontTx/>
              <a:buNone/>
            </a:pPr>
            <a:r>
              <a:rPr lang="en-US" altLang="en-US" sz="2000"/>
              <a:t>Domes save			17.6		22.5		24.2		22.2</a:t>
            </a:r>
          </a:p>
          <a:p>
            <a:pPr eaLnBrk="1" hangingPunct="1">
              <a:lnSpc>
                <a:spcPct val="80000"/>
              </a:lnSpc>
              <a:buFontTx/>
              <a:buNone/>
            </a:pPr>
            <a:r>
              <a:rPr lang="en-US" altLang="en-US" sz="2000"/>
              <a:t>Interests paid			0.4		1.3		0.7		18.3</a:t>
            </a:r>
          </a:p>
          <a:p>
            <a:pPr eaLnBrk="1" hangingPunct="1">
              <a:lnSpc>
                <a:spcPct val="80000"/>
              </a:lnSpc>
              <a:buFont typeface="Wingdings" panose="05000000000000000000" pitchFamily="2" charset="2"/>
              <a:buChar char="§"/>
            </a:pPr>
            <a:r>
              <a:rPr lang="en-US" altLang="en-US" sz="2000"/>
              <a:t>Note: 2003 refers to 2003-2004; data are preliminary. Gross domestic savings figures are taken directly from India</a:t>
            </a:r>
            <a:r>
              <a:rPr lang="en-US" altLang="en-US" sz="2000">
                <a:sym typeface="Symbol" panose="05050102010706020507" pitchFamily="18" charset="2"/>
              </a:rPr>
              <a:t></a:t>
            </a:r>
            <a:r>
              <a:rPr lang="en-US" altLang="en-US" sz="2000"/>
              <a:t>s central statistical organization.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8723EF7-13E0-4A70-88B4-F7B491F62BD4}"/>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7F16297A-D99F-40E9-972F-3F0E34B2904A}"/>
              </a:ext>
            </a:extLst>
          </p:cNvPr>
          <p:cNvSpPr>
            <a:spLocks noGrp="1"/>
          </p:cNvSpPr>
          <p:nvPr>
            <p:ph type="ftr" sz="quarter" idx="11"/>
          </p:nvPr>
        </p:nvSpPr>
        <p:spPr/>
        <p:txBody>
          <a:bodyPr/>
          <a:lstStyle/>
          <a:p>
            <a:pPr>
              <a:defRPr/>
            </a:pPr>
            <a:r>
              <a:rPr lang="en-US"/>
              <a:t>RNSengupta,IME Dept.,IIT Kanpur,INDIA</a:t>
            </a:r>
          </a:p>
        </p:txBody>
      </p:sp>
      <p:sp>
        <p:nvSpPr>
          <p:cNvPr id="40964" name="Slide Number Placeholder 5">
            <a:extLst>
              <a:ext uri="{FF2B5EF4-FFF2-40B4-BE49-F238E27FC236}">
                <a16:creationId xmlns:a16="http://schemas.microsoft.com/office/drawing/2014/main" id="{A86D142C-3C37-49AA-9B2A-C7B25402F25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1316123-8861-4B32-8486-B12C12F4054F}" type="slidenum">
              <a:rPr lang="en-US" altLang="en-US" sz="1400" smtClean="0"/>
              <a:pPr>
                <a:spcBef>
                  <a:spcPct val="0"/>
                </a:spcBef>
                <a:buFontTx/>
                <a:buNone/>
              </a:pPr>
              <a:t>37</a:t>
            </a:fld>
            <a:endParaRPr lang="en-US" altLang="en-US" sz="1400"/>
          </a:p>
        </p:txBody>
      </p:sp>
      <p:sp>
        <p:nvSpPr>
          <p:cNvPr id="40965" name="Rectangle 2">
            <a:extLst>
              <a:ext uri="{FF2B5EF4-FFF2-40B4-BE49-F238E27FC236}">
                <a16:creationId xmlns:a16="http://schemas.microsoft.com/office/drawing/2014/main" id="{D69BAEF2-7C74-4F3F-94AB-FF0F06688422}"/>
              </a:ext>
            </a:extLst>
          </p:cNvPr>
          <p:cNvSpPr>
            <a:spLocks noGrp="1" noChangeArrowheads="1"/>
          </p:cNvSpPr>
          <p:nvPr>
            <p:ph type="title"/>
          </p:nvPr>
        </p:nvSpPr>
        <p:spPr/>
        <p:txBody>
          <a:bodyPr/>
          <a:lstStyle/>
          <a:p>
            <a:pPr eaLnBrk="1" hangingPunct="1"/>
            <a:r>
              <a:rPr lang="en-US" altLang="en-US" sz="4000" b="1">
                <a:solidFill>
                  <a:srgbClr val="FF3300"/>
                </a:solidFill>
              </a:rPr>
              <a:t>Frequency data: Diagrammatic representation</a:t>
            </a:r>
          </a:p>
        </p:txBody>
      </p:sp>
      <p:sp>
        <p:nvSpPr>
          <p:cNvPr id="40966" name="Rectangle 3">
            <a:extLst>
              <a:ext uri="{FF2B5EF4-FFF2-40B4-BE49-F238E27FC236}">
                <a16:creationId xmlns:a16="http://schemas.microsoft.com/office/drawing/2014/main" id="{934C2FDA-7B26-4841-AA14-C294C54DAD3F}"/>
              </a:ext>
            </a:extLst>
          </p:cNvPr>
          <p:cNvSpPr>
            <a:spLocks noGrp="1" noChangeArrowheads="1"/>
          </p:cNvSpPr>
          <p:nvPr>
            <p:ph type="body" idx="1"/>
          </p:nvPr>
        </p:nvSpPr>
        <p:spPr/>
        <p:txBody>
          <a:bodyPr/>
          <a:lstStyle/>
          <a:p>
            <a:pPr algn="just" eaLnBrk="1" hangingPunct="1">
              <a:lnSpc>
                <a:spcPct val="90000"/>
              </a:lnSpc>
              <a:buFont typeface="Wingdings" panose="05000000000000000000" pitchFamily="2" charset="2"/>
              <a:buChar char="§"/>
            </a:pPr>
            <a:r>
              <a:rPr lang="en-US" altLang="en-US" sz="2400"/>
              <a:t>This is the most commonly used for representing time series. The line diagram (also called histogram) is a graph showing the relationship of the given variable with time.</a:t>
            </a:r>
          </a:p>
          <a:p>
            <a:pPr algn="just" eaLnBrk="1" hangingPunct="1">
              <a:lnSpc>
                <a:spcPct val="90000"/>
              </a:lnSpc>
              <a:buFont typeface="Wingdings" panose="05000000000000000000" pitchFamily="2" charset="2"/>
              <a:buChar char="§"/>
            </a:pPr>
            <a:r>
              <a:rPr lang="en-US" altLang="en-US" sz="2400"/>
              <a:t>There may be three types of line diagram, for the scales used for both the axes of co-ordinates may be arithmetic (or natural) scales, or one of them may be arithmetic and the other logarithmic, or both may be logarithmic.</a:t>
            </a:r>
          </a:p>
          <a:p>
            <a:pPr algn="just" eaLnBrk="1" hangingPunct="1">
              <a:lnSpc>
                <a:spcPct val="90000"/>
              </a:lnSpc>
              <a:buFont typeface="Wingdings" panose="05000000000000000000" pitchFamily="2" charset="2"/>
              <a:buChar char="§"/>
            </a:pPr>
            <a:r>
              <a:rPr lang="en-US" altLang="en-US" sz="2400"/>
              <a:t>A line diagram where the vertical scale is logarithmic but the horizontal scale is of the ordinary arithmetic type is called a </a:t>
            </a:r>
            <a:r>
              <a:rPr lang="en-US" altLang="en-US" sz="2400" b="1">
                <a:solidFill>
                  <a:srgbClr val="FF3300"/>
                </a:solidFill>
              </a:rPr>
              <a:t>ratio chart</a:t>
            </a:r>
            <a:r>
              <a:rPr lang="en-US" altLang="en-US" sz="2400"/>
              <a:t> or </a:t>
            </a:r>
            <a:r>
              <a:rPr lang="en-US" altLang="en-US" sz="2400" b="1">
                <a:solidFill>
                  <a:srgbClr val="FF3300"/>
                </a:solidFill>
              </a:rPr>
              <a:t>semi-logarithmic chart</a:t>
            </a:r>
            <a:r>
              <a:rPr lang="en-US" altLang="en-US" sz="2400"/>
              <a:t>.</a:t>
            </a:r>
          </a:p>
          <a:p>
            <a:pPr algn="just" eaLnBrk="1" hangingPunct="1">
              <a:lnSpc>
                <a:spcPct val="90000"/>
              </a:lnSpc>
              <a:buFont typeface="Wingdings" panose="05000000000000000000" pitchFamily="2" charset="2"/>
              <a:buChar char="§"/>
            </a:pPr>
            <a:r>
              <a:rPr lang="en-US" altLang="en-US" sz="2400"/>
              <a:t>When both the vertical as well as the horizontal axes are logarithmic then the chart is called the </a:t>
            </a:r>
            <a:r>
              <a:rPr lang="en-US" altLang="en-US" sz="2400" b="1">
                <a:solidFill>
                  <a:srgbClr val="FF3300"/>
                </a:solidFill>
              </a:rPr>
              <a:t>doubly-logarithmic chart</a:t>
            </a:r>
            <a:r>
              <a:rPr lang="en-US" altLang="en-US" sz="2400"/>
              <a:t>.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98D467E0-5404-4DEA-8C3D-3832933EB6A6}"/>
              </a:ext>
            </a:extLst>
          </p:cNvPr>
          <p:cNvSpPr>
            <a:spLocks noGrp="1"/>
          </p:cNvSpPr>
          <p:nvPr>
            <p:ph type="dt" sz="quarter" idx="10"/>
          </p:nvPr>
        </p:nvSpPr>
        <p:spPr/>
        <p:txBody>
          <a:bodyPr/>
          <a:lstStyle/>
          <a:p>
            <a:pPr>
              <a:defRPr/>
            </a:pPr>
            <a:r>
              <a:rPr lang="en-US"/>
              <a:t>IME602:DATA ANALYSIS</a:t>
            </a:r>
          </a:p>
        </p:txBody>
      </p:sp>
      <p:sp>
        <p:nvSpPr>
          <p:cNvPr id="6" name="Footer Placeholder 5">
            <a:extLst>
              <a:ext uri="{FF2B5EF4-FFF2-40B4-BE49-F238E27FC236}">
                <a16:creationId xmlns:a16="http://schemas.microsoft.com/office/drawing/2014/main" id="{DD542A7D-0E59-4410-87AD-751EFED2C044}"/>
              </a:ext>
            </a:extLst>
          </p:cNvPr>
          <p:cNvSpPr>
            <a:spLocks noGrp="1"/>
          </p:cNvSpPr>
          <p:nvPr>
            <p:ph type="ftr" sz="quarter" idx="11"/>
          </p:nvPr>
        </p:nvSpPr>
        <p:spPr/>
        <p:txBody>
          <a:bodyPr/>
          <a:lstStyle/>
          <a:p>
            <a:pPr>
              <a:defRPr/>
            </a:pPr>
            <a:r>
              <a:rPr lang="en-US"/>
              <a:t>RNSengupta,IME Dept.,IIT Kanpur,INDIA</a:t>
            </a:r>
          </a:p>
        </p:txBody>
      </p:sp>
      <p:sp>
        <p:nvSpPr>
          <p:cNvPr id="41988" name="Slide Number Placeholder 6">
            <a:extLst>
              <a:ext uri="{FF2B5EF4-FFF2-40B4-BE49-F238E27FC236}">
                <a16:creationId xmlns:a16="http://schemas.microsoft.com/office/drawing/2014/main" id="{66AFA25A-43E6-4C61-83B5-01EACDB5235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AF80FDB-BD13-4A38-B02E-A17ADB6D6BB6}" type="slidenum">
              <a:rPr lang="en-US" altLang="en-US" sz="1400" smtClean="0"/>
              <a:pPr>
                <a:spcBef>
                  <a:spcPct val="0"/>
                </a:spcBef>
                <a:buFontTx/>
                <a:buNone/>
              </a:pPr>
              <a:t>38</a:t>
            </a:fld>
            <a:endParaRPr lang="en-US" altLang="en-US" sz="1400"/>
          </a:p>
        </p:txBody>
      </p:sp>
      <p:sp>
        <p:nvSpPr>
          <p:cNvPr id="41989" name="Rectangle 2">
            <a:extLst>
              <a:ext uri="{FF2B5EF4-FFF2-40B4-BE49-F238E27FC236}">
                <a16:creationId xmlns:a16="http://schemas.microsoft.com/office/drawing/2014/main" id="{DB9C74BC-5B50-40FC-8C18-DE13029F9B27}"/>
              </a:ext>
            </a:extLst>
          </p:cNvPr>
          <p:cNvSpPr>
            <a:spLocks noGrp="1" noChangeArrowheads="1"/>
          </p:cNvSpPr>
          <p:nvPr>
            <p:ph type="title"/>
          </p:nvPr>
        </p:nvSpPr>
        <p:spPr/>
        <p:txBody>
          <a:bodyPr/>
          <a:lstStyle/>
          <a:p>
            <a:pPr eaLnBrk="1" hangingPunct="1"/>
            <a:r>
              <a:rPr lang="en-US" altLang="en-US" sz="4000" b="1">
                <a:solidFill>
                  <a:srgbClr val="FF3300"/>
                </a:solidFill>
              </a:rPr>
              <a:t>Frequency data: </a:t>
            </a:r>
            <a:r>
              <a:rPr lang="en-US" altLang="en-US" sz="4000" b="1">
                <a:solidFill>
                  <a:srgbClr val="0000FF"/>
                </a:solidFill>
              </a:rPr>
              <a:t>Line diagram</a:t>
            </a:r>
            <a:r>
              <a:rPr lang="en-US" altLang="en-US" sz="4000" b="1">
                <a:solidFill>
                  <a:srgbClr val="FF3300"/>
                </a:solidFill>
              </a:rPr>
              <a:t> representation</a:t>
            </a:r>
            <a:r>
              <a:rPr lang="en-US" altLang="en-US" sz="4000" b="1">
                <a:solidFill>
                  <a:schemeClr val="tx1"/>
                </a:solidFill>
              </a:rPr>
              <a:t>: </a:t>
            </a:r>
            <a:r>
              <a:rPr lang="en-US" altLang="en-US" sz="4000" b="1">
                <a:solidFill>
                  <a:srgbClr val="FF0000"/>
                </a:solidFill>
              </a:rPr>
              <a:t>Example # 13</a:t>
            </a:r>
            <a:endParaRPr lang="en-US" altLang="en-US" sz="4000" b="1">
              <a:solidFill>
                <a:srgbClr val="FF3300"/>
              </a:solidFill>
            </a:endParaRPr>
          </a:p>
        </p:txBody>
      </p:sp>
      <p:sp>
        <p:nvSpPr>
          <p:cNvPr id="41990" name="Rectangle 3">
            <a:extLst>
              <a:ext uri="{FF2B5EF4-FFF2-40B4-BE49-F238E27FC236}">
                <a16:creationId xmlns:a16="http://schemas.microsoft.com/office/drawing/2014/main" id="{655A955E-3D70-457B-8F32-A1F08A688655}"/>
              </a:ext>
            </a:extLst>
          </p:cNvPr>
          <p:cNvSpPr>
            <a:spLocks noGrp="1" noChangeArrowheads="1"/>
          </p:cNvSpPr>
          <p:nvPr>
            <p:ph type="body" sz="half" idx="1"/>
          </p:nvPr>
        </p:nvSpPr>
        <p:spPr>
          <a:xfrm>
            <a:off x="1981200" y="1600200"/>
            <a:ext cx="8153400" cy="4525963"/>
          </a:xfrm>
        </p:spPr>
        <p:txBody>
          <a:bodyPr/>
          <a:lstStyle/>
          <a:p>
            <a:pPr eaLnBrk="1" hangingPunct="1">
              <a:buFontTx/>
              <a:buNone/>
            </a:pPr>
            <a:endParaRPr lang="en-US" altLang="en-US" sz="2800"/>
          </a:p>
          <a:p>
            <a:pPr eaLnBrk="1" hangingPunct="1">
              <a:buFontTx/>
              <a:buNone/>
            </a:pPr>
            <a:endParaRPr lang="en-US" altLang="en-US" sz="2800"/>
          </a:p>
          <a:p>
            <a:pPr eaLnBrk="1" hangingPunct="1">
              <a:buFontTx/>
              <a:buNone/>
            </a:pPr>
            <a:endParaRPr lang="en-US" altLang="en-US" sz="2800"/>
          </a:p>
        </p:txBody>
      </p:sp>
      <p:pic>
        <p:nvPicPr>
          <p:cNvPr id="41991" name="Content Placeholder 3">
            <a:extLst>
              <a:ext uri="{FF2B5EF4-FFF2-40B4-BE49-F238E27FC236}">
                <a16:creationId xmlns:a16="http://schemas.microsoft.com/office/drawing/2014/main" id="{5332BDFE-9E73-4FA4-9885-9A86B8B86DD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09600" y="1744663"/>
            <a:ext cx="10972800" cy="4237037"/>
          </a:xfr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6D8BAE0-C840-4205-9FE9-F593A8A0069C}"/>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39C8D02E-D90E-46AD-9DDC-7B6F9A1DA846}"/>
              </a:ext>
            </a:extLst>
          </p:cNvPr>
          <p:cNvSpPr>
            <a:spLocks noGrp="1"/>
          </p:cNvSpPr>
          <p:nvPr>
            <p:ph type="ftr" sz="quarter" idx="11"/>
          </p:nvPr>
        </p:nvSpPr>
        <p:spPr/>
        <p:txBody>
          <a:bodyPr/>
          <a:lstStyle/>
          <a:p>
            <a:pPr>
              <a:defRPr/>
            </a:pPr>
            <a:r>
              <a:rPr lang="en-US"/>
              <a:t>RNSengupta,IME Dept.,IIT Kanpur,INDIA</a:t>
            </a:r>
          </a:p>
        </p:txBody>
      </p:sp>
      <p:sp>
        <p:nvSpPr>
          <p:cNvPr id="43012" name="Slide Number Placeholder 5">
            <a:extLst>
              <a:ext uri="{FF2B5EF4-FFF2-40B4-BE49-F238E27FC236}">
                <a16:creationId xmlns:a16="http://schemas.microsoft.com/office/drawing/2014/main" id="{FDE2E4D9-1F17-49E5-ABA0-2F466311A1C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8C18E80-C1D3-4840-B35F-8189E4023959}" type="slidenum">
              <a:rPr lang="en-US" altLang="en-US" sz="1400" smtClean="0"/>
              <a:pPr>
                <a:spcBef>
                  <a:spcPct val="0"/>
                </a:spcBef>
                <a:buFontTx/>
                <a:buNone/>
              </a:pPr>
              <a:t>39</a:t>
            </a:fld>
            <a:endParaRPr lang="en-US" altLang="en-US" sz="1400"/>
          </a:p>
        </p:txBody>
      </p:sp>
      <p:sp>
        <p:nvSpPr>
          <p:cNvPr id="43013" name="Rectangle 2">
            <a:extLst>
              <a:ext uri="{FF2B5EF4-FFF2-40B4-BE49-F238E27FC236}">
                <a16:creationId xmlns:a16="http://schemas.microsoft.com/office/drawing/2014/main" id="{7BF9F867-275D-42C0-A874-378BD97AD1A3}"/>
              </a:ext>
            </a:extLst>
          </p:cNvPr>
          <p:cNvSpPr>
            <a:spLocks noGrp="1" noChangeArrowheads="1"/>
          </p:cNvSpPr>
          <p:nvPr>
            <p:ph type="title"/>
          </p:nvPr>
        </p:nvSpPr>
        <p:spPr/>
        <p:txBody>
          <a:bodyPr/>
          <a:lstStyle/>
          <a:p>
            <a:pPr eaLnBrk="1" hangingPunct="1"/>
            <a:r>
              <a:rPr lang="en-US" altLang="en-US" sz="4000" b="1">
                <a:solidFill>
                  <a:srgbClr val="FF3300"/>
                </a:solidFill>
              </a:rPr>
              <a:t>Frequency data: Bar diagram (</a:t>
            </a:r>
            <a:r>
              <a:rPr lang="en-US" altLang="en-US" sz="4000" b="1">
                <a:solidFill>
                  <a:srgbClr val="0000FF"/>
                </a:solidFill>
              </a:rPr>
              <a:t>vertical histogram</a:t>
            </a:r>
            <a:r>
              <a:rPr lang="en-US" altLang="en-US" sz="4000" b="1">
                <a:solidFill>
                  <a:srgbClr val="FF3300"/>
                </a:solidFill>
              </a:rPr>
              <a:t>) representation</a:t>
            </a:r>
            <a:r>
              <a:rPr lang="en-US" altLang="en-US" sz="4000" b="1">
                <a:solidFill>
                  <a:schemeClr val="tx1"/>
                </a:solidFill>
              </a:rPr>
              <a:t>: </a:t>
            </a:r>
            <a:r>
              <a:rPr lang="en-US" altLang="en-US" sz="4000" b="1">
                <a:solidFill>
                  <a:srgbClr val="FF0000"/>
                </a:solidFill>
              </a:rPr>
              <a:t>Example # 14</a:t>
            </a:r>
            <a:endParaRPr lang="en-US" altLang="en-US" sz="4000" b="1">
              <a:solidFill>
                <a:srgbClr val="FF3300"/>
              </a:solidFill>
            </a:endParaRPr>
          </a:p>
        </p:txBody>
      </p:sp>
      <p:pic>
        <p:nvPicPr>
          <p:cNvPr id="43014" name="Content Placeholder 5">
            <a:extLst>
              <a:ext uri="{FF2B5EF4-FFF2-40B4-BE49-F238E27FC236}">
                <a16:creationId xmlns:a16="http://schemas.microsoft.com/office/drawing/2014/main" id="{8E524EEA-62F7-4A9E-BAEB-5D55DE26DF9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28650" y="1600200"/>
            <a:ext cx="10953750" cy="4645025"/>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a:extLst>
              <a:ext uri="{FF2B5EF4-FFF2-40B4-BE49-F238E27FC236}">
                <a16:creationId xmlns:a16="http://schemas.microsoft.com/office/drawing/2014/main" id="{EBB86576-8D57-4805-BD97-E5FF5E67DE66}"/>
              </a:ext>
            </a:extLst>
          </p:cNvPr>
          <p:cNvSpPr>
            <a:spLocks noGrp="1"/>
          </p:cNvSpPr>
          <p:nvPr>
            <p:ph type="dt" sz="quarter" idx="10"/>
          </p:nvPr>
        </p:nvSpPr>
        <p:spPr/>
        <p:txBody>
          <a:bodyPr/>
          <a:lstStyle/>
          <a:p>
            <a:pPr>
              <a:defRPr/>
            </a:pPr>
            <a:r>
              <a:rPr lang="en-US"/>
              <a:t>IME602:DATA ANALYSIS</a:t>
            </a:r>
          </a:p>
        </p:txBody>
      </p:sp>
      <p:sp>
        <p:nvSpPr>
          <p:cNvPr id="5" name="Footer Placeholder 5">
            <a:extLst>
              <a:ext uri="{FF2B5EF4-FFF2-40B4-BE49-F238E27FC236}">
                <a16:creationId xmlns:a16="http://schemas.microsoft.com/office/drawing/2014/main" id="{1236B48E-D9FD-4F19-919D-E05820B726BC}"/>
              </a:ext>
            </a:extLst>
          </p:cNvPr>
          <p:cNvSpPr>
            <a:spLocks noGrp="1"/>
          </p:cNvSpPr>
          <p:nvPr>
            <p:ph type="ftr" sz="quarter" idx="11"/>
          </p:nvPr>
        </p:nvSpPr>
        <p:spPr/>
        <p:txBody>
          <a:bodyPr/>
          <a:lstStyle/>
          <a:p>
            <a:pPr>
              <a:defRPr/>
            </a:pPr>
            <a:r>
              <a:rPr lang="en-US"/>
              <a:t>RNSengupta,IME Dept.,IIT Kanpur,INDIA</a:t>
            </a:r>
          </a:p>
        </p:txBody>
      </p:sp>
      <p:sp>
        <p:nvSpPr>
          <p:cNvPr id="8196" name="Slide Number Placeholder 6">
            <a:extLst>
              <a:ext uri="{FF2B5EF4-FFF2-40B4-BE49-F238E27FC236}">
                <a16:creationId xmlns:a16="http://schemas.microsoft.com/office/drawing/2014/main" id="{0FFE7B69-1B9D-47F4-B74D-A90A9BA5DA7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B7A305D-C6B6-46A5-97CE-E28C5FCACDAF}" type="slidenum">
              <a:rPr lang="en-US" altLang="en-US" sz="1400" smtClean="0"/>
              <a:pPr>
                <a:spcBef>
                  <a:spcPct val="0"/>
                </a:spcBef>
                <a:buFontTx/>
                <a:buNone/>
              </a:pPr>
              <a:t>4</a:t>
            </a:fld>
            <a:endParaRPr lang="en-US" altLang="en-US" sz="1400"/>
          </a:p>
        </p:txBody>
      </p:sp>
      <p:sp>
        <p:nvSpPr>
          <p:cNvPr id="8197" name="Rectangle 2">
            <a:extLst>
              <a:ext uri="{FF2B5EF4-FFF2-40B4-BE49-F238E27FC236}">
                <a16:creationId xmlns:a16="http://schemas.microsoft.com/office/drawing/2014/main" id="{41D143EC-F6EF-4691-8618-A26B2101D523}"/>
              </a:ext>
            </a:extLst>
          </p:cNvPr>
          <p:cNvSpPr>
            <a:spLocks noGrp="1" noChangeArrowheads="1"/>
          </p:cNvSpPr>
          <p:nvPr>
            <p:ph type="title"/>
          </p:nvPr>
        </p:nvSpPr>
        <p:spPr>
          <a:xfrm>
            <a:off x="609600" y="274638"/>
            <a:ext cx="10972800" cy="944562"/>
          </a:xfrm>
        </p:spPr>
        <p:txBody>
          <a:bodyPr/>
          <a:lstStyle/>
          <a:p>
            <a:r>
              <a:rPr lang="en-US" altLang="en-US" b="1">
                <a:solidFill>
                  <a:srgbClr val="FF0000"/>
                </a:solidFill>
              </a:rPr>
              <a:t>Syllabus/Course Content</a:t>
            </a:r>
            <a:endParaRPr lang="en-US" altLang="en-US">
              <a:solidFill>
                <a:srgbClr val="FF0000"/>
              </a:solidFill>
            </a:endParaRPr>
          </a:p>
        </p:txBody>
      </p:sp>
      <p:sp>
        <p:nvSpPr>
          <p:cNvPr id="8198" name="Rectangle 3">
            <a:extLst>
              <a:ext uri="{FF2B5EF4-FFF2-40B4-BE49-F238E27FC236}">
                <a16:creationId xmlns:a16="http://schemas.microsoft.com/office/drawing/2014/main" id="{D55B805B-C5DE-4160-9F2C-F0C2CD58C970}"/>
              </a:ext>
            </a:extLst>
          </p:cNvPr>
          <p:cNvSpPr>
            <a:spLocks noGrp="1" noChangeArrowheads="1"/>
          </p:cNvSpPr>
          <p:nvPr>
            <p:ph type="body" sz="half" idx="1"/>
          </p:nvPr>
        </p:nvSpPr>
        <p:spPr>
          <a:xfrm>
            <a:off x="609600" y="1219200"/>
            <a:ext cx="10972800" cy="4906963"/>
          </a:xfrm>
        </p:spPr>
        <p:txBody>
          <a:bodyPr/>
          <a:lstStyle/>
          <a:p>
            <a:pPr marL="0" indent="0" algn="just">
              <a:buFontTx/>
              <a:buNone/>
            </a:pPr>
            <a:r>
              <a:rPr lang="en-US" altLang="en-US" sz="3000"/>
              <a:t>Axioms of probability; Conditional probability; Joint probability; Discrete and continuous random variables; Functions of random variables; Moments of random variables; Generating functions; Limit theorems; Jointly distributed random variables; Descriptive and inferential Statistics; Sampling theory and sampling distributions, Method for statistical inference; Theory of point estimation and estimation of parameters; Theory of interval estimation; Theory of hypotheses testing; Analysis of Variance; Linear and multiple linear regression; Forecasting; Introduction to statistical Packages, e.g., MATLAB.</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a:extLst>
              <a:ext uri="{FF2B5EF4-FFF2-40B4-BE49-F238E27FC236}">
                <a16:creationId xmlns:a16="http://schemas.microsoft.com/office/drawing/2014/main" id="{6EA67FDD-CF42-41A8-8AF2-01BA4CFE6352}"/>
              </a:ext>
            </a:extLst>
          </p:cNvPr>
          <p:cNvSpPr>
            <a:spLocks noGrp="1"/>
          </p:cNvSpPr>
          <p:nvPr>
            <p:ph type="dt" sz="quarter" idx="10"/>
          </p:nvPr>
        </p:nvSpPr>
        <p:spPr/>
        <p:txBody>
          <a:bodyPr/>
          <a:lstStyle/>
          <a:p>
            <a:pPr>
              <a:defRPr/>
            </a:pPr>
            <a:r>
              <a:rPr lang="en-US"/>
              <a:t>IME602:DATA ANALYSIS</a:t>
            </a:r>
          </a:p>
        </p:txBody>
      </p:sp>
      <p:sp>
        <p:nvSpPr>
          <p:cNvPr id="5" name="Footer Placeholder 5">
            <a:extLst>
              <a:ext uri="{FF2B5EF4-FFF2-40B4-BE49-F238E27FC236}">
                <a16:creationId xmlns:a16="http://schemas.microsoft.com/office/drawing/2014/main" id="{AD462CE2-0C86-4A18-AF3F-A5310D6C5527}"/>
              </a:ext>
            </a:extLst>
          </p:cNvPr>
          <p:cNvSpPr>
            <a:spLocks noGrp="1"/>
          </p:cNvSpPr>
          <p:nvPr>
            <p:ph type="ftr" sz="quarter" idx="11"/>
          </p:nvPr>
        </p:nvSpPr>
        <p:spPr/>
        <p:txBody>
          <a:bodyPr/>
          <a:lstStyle/>
          <a:p>
            <a:pPr>
              <a:defRPr/>
            </a:pPr>
            <a:r>
              <a:rPr lang="en-US"/>
              <a:t>RNSengupta,IME Dept.,IIT Kanpur,INDIA</a:t>
            </a:r>
          </a:p>
        </p:txBody>
      </p:sp>
      <p:sp>
        <p:nvSpPr>
          <p:cNvPr id="44036" name="Slide Number Placeholder 6">
            <a:extLst>
              <a:ext uri="{FF2B5EF4-FFF2-40B4-BE49-F238E27FC236}">
                <a16:creationId xmlns:a16="http://schemas.microsoft.com/office/drawing/2014/main" id="{8E2965EC-045A-49B7-ACE2-0604E9005C6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F01C89C-5C26-4259-A958-E8737F212CCB}" type="slidenum">
              <a:rPr lang="en-US" altLang="en-US" sz="1400" smtClean="0"/>
              <a:pPr>
                <a:spcBef>
                  <a:spcPct val="0"/>
                </a:spcBef>
                <a:buFontTx/>
                <a:buNone/>
              </a:pPr>
              <a:t>40</a:t>
            </a:fld>
            <a:endParaRPr lang="en-US" altLang="en-US" sz="1400"/>
          </a:p>
        </p:txBody>
      </p:sp>
      <p:sp>
        <p:nvSpPr>
          <p:cNvPr id="44037" name="Rectangle 5">
            <a:extLst>
              <a:ext uri="{FF2B5EF4-FFF2-40B4-BE49-F238E27FC236}">
                <a16:creationId xmlns:a16="http://schemas.microsoft.com/office/drawing/2014/main" id="{5AC2F99D-4D3D-48F4-8E7B-9148DF75E9FB}"/>
              </a:ext>
            </a:extLst>
          </p:cNvPr>
          <p:cNvSpPr>
            <a:spLocks noGrp="1" noChangeArrowheads="1"/>
          </p:cNvSpPr>
          <p:nvPr>
            <p:ph type="title"/>
          </p:nvPr>
        </p:nvSpPr>
        <p:spPr/>
        <p:txBody>
          <a:bodyPr/>
          <a:lstStyle/>
          <a:p>
            <a:pPr eaLnBrk="1" hangingPunct="1"/>
            <a:r>
              <a:rPr lang="en-US" altLang="en-US" sz="4000" b="1">
                <a:solidFill>
                  <a:srgbClr val="FF3300"/>
                </a:solidFill>
              </a:rPr>
              <a:t>Frequency data: Bar diagram (</a:t>
            </a:r>
            <a:r>
              <a:rPr lang="en-US" altLang="en-US" sz="4000" b="1">
                <a:solidFill>
                  <a:srgbClr val="0000FF"/>
                </a:solidFill>
              </a:rPr>
              <a:t>horizontal histogram</a:t>
            </a:r>
            <a:r>
              <a:rPr lang="en-US" altLang="en-US" sz="4000" b="1">
                <a:solidFill>
                  <a:srgbClr val="FF3300"/>
                </a:solidFill>
              </a:rPr>
              <a:t>) representation</a:t>
            </a:r>
            <a:r>
              <a:rPr lang="en-US" altLang="en-US" sz="4000" b="1">
                <a:solidFill>
                  <a:schemeClr val="tx1"/>
                </a:solidFill>
              </a:rPr>
              <a:t>: </a:t>
            </a:r>
            <a:r>
              <a:rPr lang="en-US" altLang="en-US" sz="4000" b="1">
                <a:solidFill>
                  <a:srgbClr val="FF0000"/>
                </a:solidFill>
              </a:rPr>
              <a:t>Example # 15</a:t>
            </a:r>
            <a:endParaRPr lang="en-US" altLang="en-US" sz="4000"/>
          </a:p>
        </p:txBody>
      </p:sp>
      <p:pic>
        <p:nvPicPr>
          <p:cNvPr id="44038" name="Content Placeholder 2">
            <a:extLst>
              <a:ext uri="{FF2B5EF4-FFF2-40B4-BE49-F238E27FC236}">
                <a16:creationId xmlns:a16="http://schemas.microsoft.com/office/drawing/2014/main" id="{37EE67EE-1758-460E-A516-FB847079CDE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09600" y="1524000"/>
            <a:ext cx="10972800" cy="4721225"/>
          </a:xfr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8D3CF31-CC7F-48ED-B99B-DEB452EC3A07}"/>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962794C8-1DA4-4F6C-8948-9F2BCDCCB5B4}"/>
              </a:ext>
            </a:extLst>
          </p:cNvPr>
          <p:cNvSpPr>
            <a:spLocks noGrp="1"/>
          </p:cNvSpPr>
          <p:nvPr>
            <p:ph type="ftr" sz="quarter" idx="11"/>
          </p:nvPr>
        </p:nvSpPr>
        <p:spPr/>
        <p:txBody>
          <a:bodyPr/>
          <a:lstStyle/>
          <a:p>
            <a:pPr>
              <a:defRPr/>
            </a:pPr>
            <a:r>
              <a:rPr lang="en-US"/>
              <a:t>RNSengupta,IME Dept.,IIT Kanpur,INDIA</a:t>
            </a:r>
          </a:p>
        </p:txBody>
      </p:sp>
      <p:sp>
        <p:nvSpPr>
          <p:cNvPr id="45060" name="Slide Number Placeholder 5">
            <a:extLst>
              <a:ext uri="{FF2B5EF4-FFF2-40B4-BE49-F238E27FC236}">
                <a16:creationId xmlns:a16="http://schemas.microsoft.com/office/drawing/2014/main" id="{7E3320CD-1EED-4312-BD38-B68F47A59D7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0E63026-FABC-4A84-88A4-BAB414A21D72}" type="slidenum">
              <a:rPr lang="en-US" altLang="en-US" sz="1400" smtClean="0"/>
              <a:pPr>
                <a:spcBef>
                  <a:spcPct val="0"/>
                </a:spcBef>
                <a:buFontTx/>
                <a:buNone/>
              </a:pPr>
              <a:t>41</a:t>
            </a:fld>
            <a:endParaRPr lang="en-US" altLang="en-US" sz="1400"/>
          </a:p>
        </p:txBody>
      </p:sp>
      <p:sp>
        <p:nvSpPr>
          <p:cNvPr id="45061" name="Rectangle 2">
            <a:extLst>
              <a:ext uri="{FF2B5EF4-FFF2-40B4-BE49-F238E27FC236}">
                <a16:creationId xmlns:a16="http://schemas.microsoft.com/office/drawing/2014/main" id="{FDDA2279-0839-4FD1-A8C1-72540765F1D7}"/>
              </a:ext>
            </a:extLst>
          </p:cNvPr>
          <p:cNvSpPr>
            <a:spLocks noGrp="1" noChangeArrowheads="1"/>
          </p:cNvSpPr>
          <p:nvPr>
            <p:ph type="title"/>
          </p:nvPr>
        </p:nvSpPr>
        <p:spPr/>
        <p:txBody>
          <a:bodyPr/>
          <a:lstStyle/>
          <a:p>
            <a:pPr eaLnBrk="1" hangingPunct="1"/>
            <a:r>
              <a:rPr lang="en-US" altLang="en-US" sz="4000" b="1">
                <a:solidFill>
                  <a:srgbClr val="FF0000"/>
                </a:solidFill>
              </a:rPr>
              <a:t>Frequency data</a:t>
            </a:r>
            <a:br>
              <a:rPr lang="en-US" altLang="en-US" sz="4000" b="1">
                <a:solidFill>
                  <a:srgbClr val="FF0000"/>
                </a:solidFill>
              </a:rPr>
            </a:br>
            <a:r>
              <a:rPr lang="en-US" altLang="en-US" sz="4000" b="1">
                <a:solidFill>
                  <a:srgbClr val="0000FF"/>
                </a:solidFill>
              </a:rPr>
              <a:t>Pictorial diagram</a:t>
            </a:r>
            <a:r>
              <a:rPr lang="en-US" altLang="en-US" sz="4000" b="1">
                <a:solidFill>
                  <a:srgbClr val="FF0000"/>
                </a:solidFill>
              </a:rPr>
              <a:t> representation</a:t>
            </a:r>
          </a:p>
        </p:txBody>
      </p:sp>
      <p:sp>
        <p:nvSpPr>
          <p:cNvPr id="45062" name="Rectangle 3">
            <a:extLst>
              <a:ext uri="{FF2B5EF4-FFF2-40B4-BE49-F238E27FC236}">
                <a16:creationId xmlns:a16="http://schemas.microsoft.com/office/drawing/2014/main" id="{F02C21F4-600A-42AD-A385-671E29DBAB0F}"/>
              </a:ext>
            </a:extLst>
          </p:cNvPr>
          <p:cNvSpPr>
            <a:spLocks noGrp="1" noChangeArrowheads="1"/>
          </p:cNvSpPr>
          <p:nvPr>
            <p:ph type="body" idx="1"/>
          </p:nvPr>
        </p:nvSpPr>
        <p:spPr/>
        <p:txBody>
          <a:bodyPr/>
          <a:lstStyle/>
          <a:p>
            <a:pPr algn="just" eaLnBrk="1" hangingPunct="1">
              <a:lnSpc>
                <a:spcPct val="90000"/>
              </a:lnSpc>
              <a:buFont typeface="Wingdings" panose="05000000000000000000" pitchFamily="2" charset="2"/>
              <a:buChar char="§"/>
            </a:pPr>
            <a:r>
              <a:rPr lang="en-US" altLang="en-US"/>
              <a:t>In this type of presentation we can represent the data more vividly and in many a cases it is the popular method of representing the data. </a:t>
            </a:r>
          </a:p>
          <a:p>
            <a:pPr algn="just" eaLnBrk="1" hangingPunct="1">
              <a:lnSpc>
                <a:spcPct val="90000"/>
              </a:lnSpc>
              <a:buFont typeface="Wingdings" panose="05000000000000000000" pitchFamily="2" charset="2"/>
              <a:buChar char="§"/>
            </a:pPr>
            <a:r>
              <a:rPr lang="en-US" altLang="en-US"/>
              <a:t>A suitable symbol is first chosen to represent a definite number/quantities of units of the variable.</a:t>
            </a:r>
          </a:p>
          <a:p>
            <a:pPr algn="just" eaLnBrk="1" hangingPunct="1">
              <a:lnSpc>
                <a:spcPct val="90000"/>
              </a:lnSpc>
              <a:buFont typeface="Wingdings" panose="05000000000000000000" pitchFamily="2" charset="2"/>
              <a:buChar char="§"/>
            </a:pPr>
            <a:r>
              <a:rPr lang="en-US" altLang="en-US"/>
              <a:t>Against each data or observation the symbol is represented proportionally so that we can get the idea of the variable quantities against that data point.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608F041-CB0A-42CD-AC9A-AA1AD62457A8}"/>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D3A56471-ABBF-42AB-9931-09C3C9A4B5B9}"/>
              </a:ext>
            </a:extLst>
          </p:cNvPr>
          <p:cNvSpPr>
            <a:spLocks noGrp="1"/>
          </p:cNvSpPr>
          <p:nvPr>
            <p:ph type="ftr" sz="quarter" idx="11"/>
          </p:nvPr>
        </p:nvSpPr>
        <p:spPr/>
        <p:txBody>
          <a:bodyPr/>
          <a:lstStyle/>
          <a:p>
            <a:pPr>
              <a:defRPr/>
            </a:pPr>
            <a:r>
              <a:rPr lang="en-US"/>
              <a:t>RNSengupta,IME Dept.,IIT Kanpur,INDIA</a:t>
            </a:r>
          </a:p>
        </p:txBody>
      </p:sp>
      <p:sp>
        <p:nvSpPr>
          <p:cNvPr id="46084" name="Slide Number Placeholder 5">
            <a:extLst>
              <a:ext uri="{FF2B5EF4-FFF2-40B4-BE49-F238E27FC236}">
                <a16:creationId xmlns:a16="http://schemas.microsoft.com/office/drawing/2014/main" id="{456A66D7-1DBC-4929-B55D-41BC951B3ED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71939A9-C8E7-4790-947D-DDCC57886A04}" type="slidenum">
              <a:rPr lang="en-US" altLang="en-US" sz="1400" smtClean="0"/>
              <a:pPr>
                <a:spcBef>
                  <a:spcPct val="0"/>
                </a:spcBef>
                <a:buFontTx/>
                <a:buNone/>
              </a:pPr>
              <a:t>42</a:t>
            </a:fld>
            <a:endParaRPr lang="en-US" altLang="en-US" sz="1400"/>
          </a:p>
        </p:txBody>
      </p:sp>
      <p:sp>
        <p:nvSpPr>
          <p:cNvPr id="46085" name="Rectangle 2">
            <a:extLst>
              <a:ext uri="{FF2B5EF4-FFF2-40B4-BE49-F238E27FC236}">
                <a16:creationId xmlns:a16="http://schemas.microsoft.com/office/drawing/2014/main" id="{78DA5399-0AF6-4F0E-ACCB-DFC9B2319E43}"/>
              </a:ext>
            </a:extLst>
          </p:cNvPr>
          <p:cNvSpPr>
            <a:spLocks noGrp="1" noChangeArrowheads="1"/>
          </p:cNvSpPr>
          <p:nvPr>
            <p:ph type="title"/>
          </p:nvPr>
        </p:nvSpPr>
        <p:spPr/>
        <p:txBody>
          <a:bodyPr/>
          <a:lstStyle/>
          <a:p>
            <a:pPr eaLnBrk="1" hangingPunct="1"/>
            <a:r>
              <a:rPr lang="en-US" altLang="en-US" sz="3000" b="1">
                <a:solidFill>
                  <a:srgbClr val="FF0000"/>
                </a:solidFill>
              </a:rPr>
              <a:t>Frequency data</a:t>
            </a:r>
            <a:br>
              <a:rPr lang="en-US" altLang="en-US" sz="3000" b="1">
                <a:solidFill>
                  <a:srgbClr val="FF0000"/>
                </a:solidFill>
              </a:rPr>
            </a:br>
            <a:r>
              <a:rPr lang="en-US" altLang="en-US" sz="3000" b="1">
                <a:solidFill>
                  <a:srgbClr val="0000FF"/>
                </a:solidFill>
              </a:rPr>
              <a:t>Pictorial diagram</a:t>
            </a:r>
            <a:r>
              <a:rPr lang="en-US" altLang="en-US" sz="3000" b="1">
                <a:solidFill>
                  <a:srgbClr val="FF0000"/>
                </a:solidFill>
              </a:rPr>
              <a:t> representation</a:t>
            </a:r>
            <a:r>
              <a:rPr lang="en-US" altLang="en-US" sz="3000">
                <a:solidFill>
                  <a:schemeClr val="tx1"/>
                </a:solidFill>
              </a:rPr>
              <a:t> (</a:t>
            </a:r>
            <a:r>
              <a:rPr lang="en-US" altLang="en-US" sz="3000" b="1">
                <a:solidFill>
                  <a:srgbClr val="0000FF"/>
                </a:solidFill>
              </a:rPr>
              <a:t>contd…</a:t>
            </a:r>
            <a:r>
              <a:rPr lang="en-US" altLang="en-US" sz="3000">
                <a:solidFill>
                  <a:schemeClr val="tx1"/>
                </a:solidFill>
              </a:rPr>
              <a:t>)</a:t>
            </a:r>
            <a:r>
              <a:rPr lang="en-US" altLang="en-US" sz="3000" b="1">
                <a:solidFill>
                  <a:schemeClr val="tx1"/>
                </a:solidFill>
              </a:rPr>
              <a:t> : </a:t>
            </a:r>
            <a:r>
              <a:rPr lang="en-US" altLang="en-US" sz="3000" b="1">
                <a:solidFill>
                  <a:srgbClr val="FF0000"/>
                </a:solidFill>
              </a:rPr>
              <a:t>Example # 16</a:t>
            </a:r>
            <a:endParaRPr lang="en-US" altLang="en-US" sz="3000">
              <a:solidFill>
                <a:schemeClr val="tx1"/>
              </a:solidFill>
            </a:endParaRPr>
          </a:p>
        </p:txBody>
      </p:sp>
      <p:sp>
        <p:nvSpPr>
          <p:cNvPr id="46086" name="Rectangle 3">
            <a:extLst>
              <a:ext uri="{FF2B5EF4-FFF2-40B4-BE49-F238E27FC236}">
                <a16:creationId xmlns:a16="http://schemas.microsoft.com/office/drawing/2014/main" id="{4F49318D-131D-4202-A0B0-AA212C6A4BCC}"/>
              </a:ext>
            </a:extLst>
          </p:cNvPr>
          <p:cNvSpPr>
            <a:spLocks noGrp="1" noChangeArrowheads="1"/>
          </p:cNvSpPr>
          <p:nvPr>
            <p:ph type="body" idx="1"/>
          </p:nvPr>
        </p:nvSpPr>
        <p:spPr/>
        <p:txBody>
          <a:bodyPr/>
          <a:lstStyle/>
          <a:p>
            <a:pPr algn="just" eaLnBrk="1" hangingPunct="1">
              <a:lnSpc>
                <a:spcPct val="90000"/>
              </a:lnSpc>
              <a:buFont typeface="Wingdings" panose="05000000000000000000" pitchFamily="2" charset="2"/>
              <a:buChar char="§"/>
            </a:pPr>
            <a:r>
              <a:rPr lang="en-US" altLang="en-US" sz="2400"/>
              <a:t>Number of universities in the following states in USA (each </a:t>
            </a:r>
            <a:r>
              <a:rPr lang="en-US" altLang="en-US" sz="2400">
                <a:sym typeface="Symbol" panose="05050102010706020507" pitchFamily="18" charset="2"/>
              </a:rPr>
              <a:t></a:t>
            </a:r>
            <a:r>
              <a:rPr lang="en-US" altLang="en-US" sz="2400"/>
              <a:t> symbol represents 5 universities</a:t>
            </a:r>
          </a:p>
          <a:p>
            <a:pPr algn="just" eaLnBrk="1" hangingPunct="1">
              <a:lnSpc>
                <a:spcPct val="90000"/>
              </a:lnSpc>
              <a:buFontTx/>
              <a:buNone/>
            </a:pPr>
            <a:endParaRPr lang="en-US" altLang="en-US" sz="2400"/>
          </a:p>
        </p:txBody>
      </p:sp>
      <p:graphicFrame>
        <p:nvGraphicFramePr>
          <p:cNvPr id="2" name="Table 1">
            <a:extLst>
              <a:ext uri="{FF2B5EF4-FFF2-40B4-BE49-F238E27FC236}">
                <a16:creationId xmlns:a16="http://schemas.microsoft.com/office/drawing/2014/main" id="{AAD51841-EF2A-41EF-9B16-5C758E3EAA83}"/>
              </a:ext>
            </a:extLst>
          </p:cNvPr>
          <p:cNvGraphicFramePr>
            <a:graphicFrameLocks noGrp="1"/>
          </p:cNvGraphicFramePr>
          <p:nvPr/>
        </p:nvGraphicFramePr>
        <p:xfrm>
          <a:off x="609600" y="2362200"/>
          <a:ext cx="10972800" cy="3657600"/>
        </p:xfrm>
        <a:graphic>
          <a:graphicData uri="http://schemas.openxmlformats.org/drawingml/2006/table">
            <a:tbl>
              <a:tblPr firstRow="1" bandRow="1">
                <a:tableStyleId>{5C22544A-7EE6-4342-B048-85BDC9FD1C3A}</a:tableStyleId>
              </a:tblPr>
              <a:tblGrid>
                <a:gridCol w="5486400">
                  <a:extLst>
                    <a:ext uri="{9D8B030D-6E8A-4147-A177-3AD203B41FA5}">
                      <a16:colId xmlns:a16="http://schemas.microsoft.com/office/drawing/2014/main" val="2845401910"/>
                    </a:ext>
                  </a:extLst>
                </a:gridCol>
                <a:gridCol w="5486400">
                  <a:extLst>
                    <a:ext uri="{9D8B030D-6E8A-4147-A177-3AD203B41FA5}">
                      <a16:colId xmlns:a16="http://schemas.microsoft.com/office/drawing/2014/main" val="1054150570"/>
                    </a:ext>
                  </a:extLst>
                </a:gridCol>
              </a:tblGrid>
              <a:tr h="406400">
                <a:tc>
                  <a:txBody>
                    <a:bodyPr/>
                    <a:lstStyle/>
                    <a:p>
                      <a:pPr algn="just"/>
                      <a:r>
                        <a:rPr lang="en-US" sz="2000" dirty="0">
                          <a:solidFill>
                            <a:schemeClr val="tx1"/>
                          </a:solidFill>
                        </a:rPr>
                        <a:t>States</a:t>
                      </a:r>
                    </a:p>
                  </a:txBody>
                  <a:tcPr/>
                </a:tc>
                <a:tc>
                  <a:txBody>
                    <a:bodyPr/>
                    <a:lstStyle/>
                    <a:p>
                      <a:pPr algn="just"/>
                      <a:r>
                        <a:rPr lang="en-US" sz="2000" dirty="0">
                          <a:solidFill>
                            <a:schemeClr val="tx1"/>
                          </a:solidFill>
                        </a:rPr>
                        <a:t>Numbers</a:t>
                      </a:r>
                    </a:p>
                  </a:txBody>
                  <a:tcPr/>
                </a:tc>
                <a:extLst>
                  <a:ext uri="{0D108BD9-81ED-4DB2-BD59-A6C34878D82A}">
                    <a16:rowId xmlns:a16="http://schemas.microsoft.com/office/drawing/2014/main" val="1914075677"/>
                  </a:ext>
                </a:extLst>
              </a:tr>
              <a:tr h="406400">
                <a:tc>
                  <a:txBody>
                    <a:bodyPr/>
                    <a:lstStyle/>
                    <a:p>
                      <a:pPr algn="just"/>
                      <a:r>
                        <a:rPr lang="en-US" sz="2000" dirty="0">
                          <a:solidFill>
                            <a:schemeClr val="tx1"/>
                          </a:solidFill>
                        </a:rPr>
                        <a:t>Alabama</a:t>
                      </a:r>
                    </a:p>
                  </a:txBody>
                  <a:tcPr/>
                </a:tc>
                <a:tc>
                  <a:txBody>
                    <a:bodyPr/>
                    <a:lstStyle/>
                    <a:p>
                      <a:pPr algn="just"/>
                      <a:r>
                        <a:rPr lang="en-US" altLang="en-US" sz="2000" dirty="0">
                          <a:sym typeface="Symbol" panose="05050102010706020507" pitchFamily="18" charset="2"/>
                        </a:rPr>
                        <a:t>          </a:t>
                      </a:r>
                      <a:endParaRPr lang="en-US" sz="2000" dirty="0">
                        <a:solidFill>
                          <a:schemeClr val="tx1"/>
                        </a:solidFill>
                      </a:endParaRPr>
                    </a:p>
                  </a:txBody>
                  <a:tcPr/>
                </a:tc>
                <a:extLst>
                  <a:ext uri="{0D108BD9-81ED-4DB2-BD59-A6C34878D82A}">
                    <a16:rowId xmlns:a16="http://schemas.microsoft.com/office/drawing/2014/main" val="288483976"/>
                  </a:ext>
                </a:extLst>
              </a:tr>
              <a:tr h="406400">
                <a:tc>
                  <a:txBody>
                    <a:bodyPr/>
                    <a:lstStyle/>
                    <a:p>
                      <a:pPr algn="just"/>
                      <a:r>
                        <a:rPr lang="en-US" sz="2000" dirty="0">
                          <a:solidFill>
                            <a:schemeClr val="tx1"/>
                          </a:solidFill>
                        </a:rPr>
                        <a:t>Alaska</a:t>
                      </a:r>
                    </a:p>
                  </a:txBody>
                  <a:tcPr/>
                </a:tc>
                <a:tc>
                  <a:txBody>
                    <a:bodyPr/>
                    <a:lstStyle/>
                    <a:p>
                      <a:pPr algn="just"/>
                      <a:r>
                        <a:rPr lang="en-US" altLang="en-US" sz="2000" dirty="0">
                          <a:sym typeface="Symbol" panose="05050102010706020507" pitchFamily="18" charset="2"/>
                        </a:rPr>
                        <a:t></a:t>
                      </a:r>
                      <a:endParaRPr lang="en-US" sz="2000" dirty="0">
                        <a:solidFill>
                          <a:schemeClr val="tx1"/>
                        </a:solidFill>
                      </a:endParaRPr>
                    </a:p>
                  </a:txBody>
                  <a:tcPr/>
                </a:tc>
                <a:extLst>
                  <a:ext uri="{0D108BD9-81ED-4DB2-BD59-A6C34878D82A}">
                    <a16:rowId xmlns:a16="http://schemas.microsoft.com/office/drawing/2014/main" val="356603425"/>
                  </a:ext>
                </a:extLst>
              </a:tr>
              <a:tr h="406400">
                <a:tc>
                  <a:txBody>
                    <a:bodyPr/>
                    <a:lstStyle/>
                    <a:p>
                      <a:pPr algn="just"/>
                      <a:r>
                        <a:rPr lang="en-US" sz="2000" dirty="0">
                          <a:solidFill>
                            <a:schemeClr val="tx1"/>
                          </a:solidFill>
                        </a:rPr>
                        <a:t>Arizona</a:t>
                      </a:r>
                    </a:p>
                  </a:txBody>
                  <a:tcPr/>
                </a:tc>
                <a:tc>
                  <a:txBody>
                    <a:bodyPr/>
                    <a:lstStyle/>
                    <a:p>
                      <a:pPr algn="just"/>
                      <a:r>
                        <a:rPr lang="en-US" altLang="en-US" sz="2000" dirty="0">
                          <a:sym typeface="Symbol" panose="05050102010706020507" pitchFamily="18" charset="2"/>
                        </a:rPr>
                        <a:t>    </a:t>
                      </a:r>
                      <a:endParaRPr lang="en-US" sz="2000" dirty="0">
                        <a:solidFill>
                          <a:schemeClr val="tx1"/>
                        </a:solidFill>
                      </a:endParaRPr>
                    </a:p>
                  </a:txBody>
                  <a:tcPr/>
                </a:tc>
                <a:extLst>
                  <a:ext uri="{0D108BD9-81ED-4DB2-BD59-A6C34878D82A}">
                    <a16:rowId xmlns:a16="http://schemas.microsoft.com/office/drawing/2014/main" val="1088049961"/>
                  </a:ext>
                </a:extLst>
              </a:tr>
              <a:tr h="406400">
                <a:tc>
                  <a:txBody>
                    <a:bodyPr/>
                    <a:lstStyle/>
                    <a:p>
                      <a:pPr algn="just"/>
                      <a:r>
                        <a:rPr lang="en-US" sz="2000" dirty="0">
                          <a:solidFill>
                            <a:schemeClr val="tx1"/>
                          </a:solidFill>
                        </a:rPr>
                        <a:t>Arkansas</a:t>
                      </a:r>
                    </a:p>
                  </a:txBody>
                  <a:tcPr/>
                </a:tc>
                <a:tc>
                  <a:txBody>
                    <a:bodyPr/>
                    <a:lstStyle/>
                    <a:p>
                      <a:pPr algn="just"/>
                      <a:r>
                        <a:rPr lang="en-US" altLang="en-US" sz="2000" dirty="0">
                          <a:sym typeface="Symbol" panose="05050102010706020507" pitchFamily="18" charset="2"/>
                        </a:rPr>
                        <a:t>      </a:t>
                      </a:r>
                      <a:endParaRPr lang="en-US" sz="2000" dirty="0">
                        <a:solidFill>
                          <a:schemeClr val="tx1"/>
                        </a:solidFill>
                      </a:endParaRPr>
                    </a:p>
                  </a:txBody>
                  <a:tcPr/>
                </a:tc>
                <a:extLst>
                  <a:ext uri="{0D108BD9-81ED-4DB2-BD59-A6C34878D82A}">
                    <a16:rowId xmlns:a16="http://schemas.microsoft.com/office/drawing/2014/main" val="2660361898"/>
                  </a:ext>
                </a:extLst>
              </a:tr>
              <a:tr h="406400">
                <a:tc>
                  <a:txBody>
                    <a:bodyPr/>
                    <a:lstStyle/>
                    <a:p>
                      <a:pPr algn="just"/>
                      <a:r>
                        <a:rPr lang="en-US" sz="2000" dirty="0">
                          <a:solidFill>
                            <a:schemeClr val="tx1"/>
                          </a:solidFill>
                        </a:rPr>
                        <a:t>Colorado</a:t>
                      </a:r>
                    </a:p>
                  </a:txBody>
                  <a:tcPr/>
                </a:tc>
                <a:tc>
                  <a:txBody>
                    <a:bodyPr/>
                    <a:lstStyle/>
                    <a:p>
                      <a:pPr algn="just"/>
                      <a:r>
                        <a:rPr lang="en-US" altLang="en-US" sz="2000" dirty="0">
                          <a:sym typeface="Symbol" panose="05050102010706020507" pitchFamily="18" charset="2"/>
                        </a:rPr>
                        <a:t>        </a:t>
                      </a:r>
                      <a:endParaRPr lang="en-US" sz="2000" dirty="0">
                        <a:solidFill>
                          <a:schemeClr val="tx1"/>
                        </a:solidFill>
                      </a:endParaRPr>
                    </a:p>
                  </a:txBody>
                  <a:tcPr/>
                </a:tc>
                <a:extLst>
                  <a:ext uri="{0D108BD9-81ED-4DB2-BD59-A6C34878D82A}">
                    <a16:rowId xmlns:a16="http://schemas.microsoft.com/office/drawing/2014/main" val="1352492564"/>
                  </a:ext>
                </a:extLst>
              </a:tr>
              <a:tr h="406400">
                <a:tc>
                  <a:txBody>
                    <a:bodyPr/>
                    <a:lstStyle/>
                    <a:p>
                      <a:pPr algn="just"/>
                      <a:r>
                        <a:rPr lang="en-US" sz="2000" dirty="0">
                          <a:solidFill>
                            <a:schemeClr val="tx1"/>
                          </a:solidFill>
                        </a:rPr>
                        <a:t>Connecticut</a:t>
                      </a:r>
                    </a:p>
                  </a:txBody>
                  <a:tcPr/>
                </a:tc>
                <a:tc>
                  <a:txBody>
                    <a:bodyPr/>
                    <a:lstStyle/>
                    <a:p>
                      <a:pPr algn="just"/>
                      <a:r>
                        <a:rPr lang="en-US" altLang="en-US" sz="2000" dirty="0">
                          <a:sym typeface="Symbol" panose="05050102010706020507" pitchFamily="18" charset="2"/>
                        </a:rPr>
                        <a:t>        </a:t>
                      </a:r>
                      <a:endParaRPr lang="en-US" sz="2000" dirty="0">
                        <a:solidFill>
                          <a:schemeClr val="tx1"/>
                        </a:solidFill>
                      </a:endParaRPr>
                    </a:p>
                  </a:txBody>
                  <a:tcPr/>
                </a:tc>
                <a:extLst>
                  <a:ext uri="{0D108BD9-81ED-4DB2-BD59-A6C34878D82A}">
                    <a16:rowId xmlns:a16="http://schemas.microsoft.com/office/drawing/2014/main" val="4227425243"/>
                  </a:ext>
                </a:extLst>
              </a:tr>
              <a:tr h="406400">
                <a:tc>
                  <a:txBody>
                    <a:bodyPr/>
                    <a:lstStyle/>
                    <a:p>
                      <a:pPr algn="just"/>
                      <a:r>
                        <a:rPr lang="en-US" sz="2000" dirty="0">
                          <a:solidFill>
                            <a:schemeClr val="tx1"/>
                          </a:solidFill>
                        </a:rPr>
                        <a:t>Delaware</a:t>
                      </a:r>
                    </a:p>
                  </a:txBody>
                  <a:tcPr/>
                </a:tc>
                <a:tc>
                  <a:txBody>
                    <a:bodyPr/>
                    <a:lstStyle/>
                    <a:p>
                      <a:pPr algn="just"/>
                      <a:r>
                        <a:rPr lang="en-US" altLang="en-US" sz="2000" dirty="0">
                          <a:sym typeface="Symbol" panose="05050102010706020507" pitchFamily="18" charset="2"/>
                        </a:rPr>
                        <a:t></a:t>
                      </a:r>
                      <a:endParaRPr lang="en-US" sz="2000" dirty="0">
                        <a:solidFill>
                          <a:schemeClr val="tx1"/>
                        </a:solidFill>
                      </a:endParaRPr>
                    </a:p>
                  </a:txBody>
                  <a:tcPr/>
                </a:tc>
                <a:extLst>
                  <a:ext uri="{0D108BD9-81ED-4DB2-BD59-A6C34878D82A}">
                    <a16:rowId xmlns:a16="http://schemas.microsoft.com/office/drawing/2014/main" val="1254959260"/>
                  </a:ext>
                </a:extLst>
              </a:tr>
              <a:tr h="406400">
                <a:tc>
                  <a:txBody>
                    <a:bodyPr/>
                    <a:lstStyle/>
                    <a:p>
                      <a:pPr algn="just"/>
                      <a:r>
                        <a:rPr lang="en-US" sz="2000" dirty="0">
                          <a:solidFill>
                            <a:schemeClr val="tx1"/>
                          </a:solidFill>
                        </a:rPr>
                        <a:t>Kansas</a:t>
                      </a:r>
                    </a:p>
                  </a:txBody>
                  <a:tcPr/>
                </a:tc>
                <a:tc>
                  <a:txBody>
                    <a:bodyPr/>
                    <a:lstStyle/>
                    <a:p>
                      <a:pPr algn="just"/>
                      <a:r>
                        <a:rPr lang="en-US" altLang="en-US" sz="2000" dirty="0">
                          <a:sym typeface="Symbol" panose="05050102010706020507" pitchFamily="18" charset="2"/>
                        </a:rPr>
                        <a:t>         </a:t>
                      </a:r>
                      <a:endParaRPr lang="en-US" sz="2000" dirty="0">
                        <a:solidFill>
                          <a:schemeClr val="tx1"/>
                        </a:solidFill>
                      </a:endParaRPr>
                    </a:p>
                  </a:txBody>
                  <a:tcPr/>
                </a:tc>
                <a:extLst>
                  <a:ext uri="{0D108BD9-81ED-4DB2-BD59-A6C34878D82A}">
                    <a16:rowId xmlns:a16="http://schemas.microsoft.com/office/drawing/2014/main" val="2781361855"/>
                  </a:ext>
                </a:extLst>
              </a:tr>
            </a:tbl>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9FDDC46-8F3B-48CA-A9EE-F529756B5F13}"/>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F83BF916-F6FF-489C-934A-77FAB895FA2B}"/>
              </a:ext>
            </a:extLst>
          </p:cNvPr>
          <p:cNvSpPr>
            <a:spLocks noGrp="1"/>
          </p:cNvSpPr>
          <p:nvPr>
            <p:ph type="ftr" sz="quarter" idx="11"/>
          </p:nvPr>
        </p:nvSpPr>
        <p:spPr/>
        <p:txBody>
          <a:bodyPr/>
          <a:lstStyle/>
          <a:p>
            <a:pPr>
              <a:defRPr/>
            </a:pPr>
            <a:r>
              <a:rPr lang="en-US"/>
              <a:t>RNSengupta,IME Dept.,IIT Kanpur,INDIA</a:t>
            </a:r>
          </a:p>
        </p:txBody>
      </p:sp>
      <p:sp>
        <p:nvSpPr>
          <p:cNvPr id="47108" name="Slide Number Placeholder 5">
            <a:extLst>
              <a:ext uri="{FF2B5EF4-FFF2-40B4-BE49-F238E27FC236}">
                <a16:creationId xmlns:a16="http://schemas.microsoft.com/office/drawing/2014/main" id="{D1CD20BB-85ED-47B5-97B1-8ED5A24128A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36286F7-209A-4D37-91A3-05B936D8F21D}" type="slidenum">
              <a:rPr lang="en-US" altLang="en-US" sz="1400" smtClean="0"/>
              <a:pPr>
                <a:spcBef>
                  <a:spcPct val="0"/>
                </a:spcBef>
                <a:buFontTx/>
                <a:buNone/>
              </a:pPr>
              <a:t>43</a:t>
            </a:fld>
            <a:endParaRPr lang="en-US" altLang="en-US" sz="1400"/>
          </a:p>
        </p:txBody>
      </p:sp>
      <p:sp>
        <p:nvSpPr>
          <p:cNvPr id="47109" name="Rectangle 2">
            <a:extLst>
              <a:ext uri="{FF2B5EF4-FFF2-40B4-BE49-F238E27FC236}">
                <a16:creationId xmlns:a16="http://schemas.microsoft.com/office/drawing/2014/main" id="{EC8E1902-7CB9-496D-8689-F481CD349869}"/>
              </a:ext>
            </a:extLst>
          </p:cNvPr>
          <p:cNvSpPr>
            <a:spLocks noGrp="1" noChangeArrowheads="1"/>
          </p:cNvSpPr>
          <p:nvPr>
            <p:ph type="title"/>
          </p:nvPr>
        </p:nvSpPr>
        <p:spPr/>
        <p:txBody>
          <a:bodyPr/>
          <a:lstStyle/>
          <a:p>
            <a:pPr eaLnBrk="1" hangingPunct="1"/>
            <a:r>
              <a:rPr lang="en-US" altLang="en-US" sz="3000" b="1">
                <a:solidFill>
                  <a:srgbClr val="FF0000"/>
                </a:solidFill>
              </a:rPr>
              <a:t>Frequency data</a:t>
            </a:r>
            <a:br>
              <a:rPr lang="en-US" altLang="en-US" sz="3000" b="1">
                <a:solidFill>
                  <a:srgbClr val="FF0000"/>
                </a:solidFill>
              </a:rPr>
            </a:br>
            <a:r>
              <a:rPr lang="en-US" altLang="en-US" sz="3000" b="1">
                <a:solidFill>
                  <a:srgbClr val="0000FF"/>
                </a:solidFill>
              </a:rPr>
              <a:t>Statistical map</a:t>
            </a:r>
            <a:r>
              <a:rPr lang="en-US" altLang="en-US" sz="3000" b="1">
                <a:solidFill>
                  <a:srgbClr val="FF0000"/>
                </a:solidFill>
              </a:rPr>
              <a:t> representation</a:t>
            </a:r>
            <a:r>
              <a:rPr lang="en-US" altLang="en-US" sz="3000">
                <a:solidFill>
                  <a:schemeClr val="tx1"/>
                </a:solidFill>
              </a:rPr>
              <a:t> (</a:t>
            </a:r>
            <a:r>
              <a:rPr lang="en-US" altLang="en-US" sz="3000" b="1">
                <a:solidFill>
                  <a:srgbClr val="0000FF"/>
                </a:solidFill>
              </a:rPr>
              <a:t>contd…</a:t>
            </a:r>
            <a:r>
              <a:rPr lang="en-US" altLang="en-US" sz="3000">
                <a:solidFill>
                  <a:schemeClr val="tx1"/>
                </a:solidFill>
              </a:rPr>
              <a:t>) </a:t>
            </a:r>
            <a:r>
              <a:rPr lang="en-US" altLang="en-US" sz="3000" b="1">
                <a:solidFill>
                  <a:schemeClr val="tx1"/>
                </a:solidFill>
              </a:rPr>
              <a:t>: </a:t>
            </a:r>
            <a:r>
              <a:rPr lang="en-US" altLang="en-US" sz="3000" b="1">
                <a:solidFill>
                  <a:srgbClr val="FF0000"/>
                </a:solidFill>
              </a:rPr>
              <a:t>Example # 17</a:t>
            </a:r>
            <a:endParaRPr lang="en-US" altLang="en-US" sz="3000"/>
          </a:p>
        </p:txBody>
      </p:sp>
      <p:sp>
        <p:nvSpPr>
          <p:cNvPr id="46086" name="Rectangle 3">
            <a:extLst>
              <a:ext uri="{FF2B5EF4-FFF2-40B4-BE49-F238E27FC236}">
                <a16:creationId xmlns:a16="http://schemas.microsoft.com/office/drawing/2014/main" id="{5DA07B4A-32A7-4149-A4EC-4D1EB1706D0C}"/>
              </a:ext>
            </a:extLst>
          </p:cNvPr>
          <p:cNvSpPr>
            <a:spLocks noGrp="1" noChangeArrowheads="1"/>
          </p:cNvSpPr>
          <p:nvPr>
            <p:ph type="body" idx="1"/>
          </p:nvPr>
        </p:nvSpPr>
        <p:spPr>
          <a:extLst/>
        </p:spPr>
        <p:txBody>
          <a:bodyPr/>
          <a:lstStyle/>
          <a:p>
            <a:pPr algn="just" eaLnBrk="1" hangingPunct="1">
              <a:lnSpc>
                <a:spcPct val="90000"/>
              </a:lnSpc>
              <a:buFont typeface="Wingdings" panose="05000000000000000000" pitchFamily="2" charset="2"/>
              <a:buChar char="§"/>
              <a:defRPr/>
            </a:pPr>
            <a:r>
              <a:rPr lang="en-US" altLang="en-US" sz="3000" dirty="0"/>
              <a:t>Shown here diagrammatically is the regional seismicity in Alaska of earthquakes of all magnitudes reported between 01/01/1960 to 11/09/2002.</a:t>
            </a:r>
          </a:p>
          <a:p>
            <a:pPr algn="just" eaLnBrk="1" hangingPunct="1">
              <a:lnSpc>
                <a:spcPct val="90000"/>
              </a:lnSpc>
              <a:buFont typeface="Wingdings" panose="05000000000000000000" pitchFamily="2" charset="2"/>
              <a:buChar char="§"/>
              <a:defRPr/>
            </a:pPr>
            <a:r>
              <a:rPr lang="en-US" altLang="en-US" sz="3000" dirty="0"/>
              <a:t>The </a:t>
            </a:r>
            <a:r>
              <a:rPr lang="en-US" altLang="en-US" sz="3000" dirty="0" err="1"/>
              <a:t>colour</a:t>
            </a:r>
            <a:r>
              <a:rPr lang="en-US" altLang="en-US" sz="3000" dirty="0"/>
              <a:t> code as shown indicates the depth of the event. Thus </a:t>
            </a:r>
            <a:r>
              <a:rPr lang="en-US" altLang="en-US" sz="3000" b="1" dirty="0">
                <a:highlight>
                  <a:srgbClr val="0066FF"/>
                </a:highlight>
              </a:rPr>
              <a:t>blue</a:t>
            </a:r>
            <a:r>
              <a:rPr lang="en-US" altLang="en-US" sz="3000" dirty="0"/>
              <a:t>: 0 &lt; h </a:t>
            </a:r>
            <a:r>
              <a:rPr lang="pt-BR" altLang="en-US" sz="3000" dirty="0">
                <a:sym typeface="Symbol" panose="05050102010706020507" pitchFamily="18" charset="2"/>
              </a:rPr>
              <a:t></a:t>
            </a:r>
            <a:r>
              <a:rPr lang="en-US" altLang="en-US" sz="3000" dirty="0"/>
              <a:t> 33 km, </a:t>
            </a:r>
            <a:r>
              <a:rPr lang="en-US" altLang="en-US" sz="3000" b="1" dirty="0">
                <a:highlight>
                  <a:srgbClr val="00FF00"/>
                </a:highlight>
              </a:rPr>
              <a:t>green</a:t>
            </a:r>
            <a:r>
              <a:rPr lang="en-US" altLang="en-US" sz="3000" dirty="0"/>
              <a:t>: 33 &lt; h </a:t>
            </a:r>
            <a:r>
              <a:rPr lang="pt-BR" altLang="en-US" sz="3000" dirty="0">
                <a:sym typeface="Symbol" panose="05050102010706020507" pitchFamily="18" charset="2"/>
              </a:rPr>
              <a:t></a:t>
            </a:r>
            <a:r>
              <a:rPr lang="pt-BR" altLang="en-US" sz="3000" dirty="0"/>
              <a:t> </a:t>
            </a:r>
            <a:r>
              <a:rPr lang="en-US" altLang="en-US" sz="3000" dirty="0"/>
              <a:t>75 km, </a:t>
            </a:r>
            <a:r>
              <a:rPr lang="en-US" altLang="en-US" sz="3000" b="1" dirty="0">
                <a:highlight>
                  <a:srgbClr val="FF0000"/>
                </a:highlight>
              </a:rPr>
              <a:t>red</a:t>
            </a:r>
            <a:r>
              <a:rPr lang="en-US" altLang="en-US" sz="3000" dirty="0"/>
              <a:t>: 75 &lt; h &lt;= 125 km and </a:t>
            </a:r>
            <a:r>
              <a:rPr lang="en-US" altLang="en-US" sz="3000" b="1" dirty="0">
                <a:highlight>
                  <a:srgbClr val="FFFF00"/>
                </a:highlight>
              </a:rPr>
              <a:t>yellow</a:t>
            </a:r>
            <a:r>
              <a:rPr lang="en-US" altLang="en-US" sz="3000" dirty="0"/>
              <a:t> : h &gt; 125 km.</a:t>
            </a:r>
          </a:p>
          <a:p>
            <a:pPr algn="just" eaLnBrk="1" hangingPunct="1">
              <a:lnSpc>
                <a:spcPct val="90000"/>
              </a:lnSpc>
              <a:buFont typeface="Wingdings" panose="05000000000000000000" pitchFamily="2" charset="2"/>
              <a:buChar char="§"/>
              <a:defRPr/>
            </a:pPr>
            <a:r>
              <a:rPr lang="en-US" altLang="en-US" sz="3000" dirty="0"/>
              <a:t>The larger circles are earthquakes of M 7.0 and higher from 1900-11/09/2002. The </a:t>
            </a:r>
            <a:r>
              <a:rPr lang="en-US" altLang="en-US" sz="3000" dirty="0" err="1"/>
              <a:t>colour</a:t>
            </a:r>
            <a:r>
              <a:rPr lang="en-US" altLang="en-US" sz="3000" dirty="0"/>
              <a:t> of circle indicates the depth of the event, as above.</a:t>
            </a:r>
          </a:p>
          <a:p>
            <a:pPr algn="just" eaLnBrk="1" hangingPunct="1">
              <a:lnSpc>
                <a:spcPct val="90000"/>
              </a:lnSpc>
              <a:buFont typeface="Wingdings" panose="05000000000000000000" pitchFamily="2" charset="2"/>
              <a:buChar char="§"/>
              <a:defRPr/>
            </a:pPr>
            <a:r>
              <a:rPr lang="en-US" altLang="en-US" sz="3000" dirty="0"/>
              <a:t>The star indicates the location of the 03/11/2002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26098A9-1826-4CA4-99AF-08BD6C9503DB}"/>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E238303D-4C00-4E32-8683-C1B6E62122FE}"/>
              </a:ext>
            </a:extLst>
          </p:cNvPr>
          <p:cNvSpPr>
            <a:spLocks noGrp="1"/>
          </p:cNvSpPr>
          <p:nvPr>
            <p:ph type="ftr" sz="quarter" idx="11"/>
          </p:nvPr>
        </p:nvSpPr>
        <p:spPr/>
        <p:txBody>
          <a:bodyPr/>
          <a:lstStyle/>
          <a:p>
            <a:pPr>
              <a:defRPr/>
            </a:pPr>
            <a:r>
              <a:rPr lang="en-US"/>
              <a:t>RNSengupta,IME Dept.,IIT Kanpur,INDIA</a:t>
            </a:r>
          </a:p>
        </p:txBody>
      </p:sp>
      <p:sp>
        <p:nvSpPr>
          <p:cNvPr id="48132" name="Slide Number Placeholder 5">
            <a:extLst>
              <a:ext uri="{FF2B5EF4-FFF2-40B4-BE49-F238E27FC236}">
                <a16:creationId xmlns:a16="http://schemas.microsoft.com/office/drawing/2014/main" id="{7F8C675D-1B5B-4A0D-86C1-315A81D38A8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05AAE54-7702-4A6E-8196-0C8B39A74C06}" type="slidenum">
              <a:rPr lang="en-US" altLang="en-US" sz="1400" smtClean="0"/>
              <a:pPr>
                <a:spcBef>
                  <a:spcPct val="0"/>
                </a:spcBef>
                <a:buFontTx/>
                <a:buNone/>
              </a:pPr>
              <a:t>44</a:t>
            </a:fld>
            <a:endParaRPr lang="en-US" altLang="en-US" sz="1400"/>
          </a:p>
        </p:txBody>
      </p:sp>
      <p:sp>
        <p:nvSpPr>
          <p:cNvPr id="48133" name="Rectangle 2">
            <a:extLst>
              <a:ext uri="{FF2B5EF4-FFF2-40B4-BE49-F238E27FC236}">
                <a16:creationId xmlns:a16="http://schemas.microsoft.com/office/drawing/2014/main" id="{C51BE613-628A-4C0E-BB1B-C2C2C81C5E09}"/>
              </a:ext>
            </a:extLst>
          </p:cNvPr>
          <p:cNvSpPr>
            <a:spLocks noGrp="1" noChangeArrowheads="1"/>
          </p:cNvSpPr>
          <p:nvPr>
            <p:ph type="title"/>
          </p:nvPr>
        </p:nvSpPr>
        <p:spPr/>
        <p:txBody>
          <a:bodyPr/>
          <a:lstStyle/>
          <a:p>
            <a:pPr eaLnBrk="1" hangingPunct="1"/>
            <a:r>
              <a:rPr lang="en-US" altLang="en-US" sz="3000" b="1">
                <a:solidFill>
                  <a:srgbClr val="FF0000"/>
                </a:solidFill>
              </a:rPr>
              <a:t>Frequency data</a:t>
            </a:r>
            <a:br>
              <a:rPr lang="en-US" altLang="en-US" sz="3000" b="1">
                <a:solidFill>
                  <a:srgbClr val="FF0000"/>
                </a:solidFill>
              </a:rPr>
            </a:br>
            <a:r>
              <a:rPr lang="en-US" altLang="en-US" sz="3000" b="1">
                <a:solidFill>
                  <a:srgbClr val="0000FF"/>
                </a:solidFill>
              </a:rPr>
              <a:t>Statistical map</a:t>
            </a:r>
            <a:r>
              <a:rPr lang="en-US" altLang="en-US" sz="3000" b="1">
                <a:solidFill>
                  <a:srgbClr val="FF0000"/>
                </a:solidFill>
              </a:rPr>
              <a:t> representation</a:t>
            </a:r>
            <a:r>
              <a:rPr lang="en-US" altLang="en-US" sz="3000">
                <a:solidFill>
                  <a:schemeClr val="tx1"/>
                </a:solidFill>
              </a:rPr>
              <a:t> (</a:t>
            </a:r>
            <a:r>
              <a:rPr lang="en-US" altLang="en-US" sz="3000" b="1">
                <a:solidFill>
                  <a:srgbClr val="0000FF"/>
                </a:solidFill>
              </a:rPr>
              <a:t>contd…</a:t>
            </a:r>
            <a:r>
              <a:rPr lang="en-US" altLang="en-US" sz="3000">
                <a:solidFill>
                  <a:schemeClr val="tx1"/>
                </a:solidFill>
              </a:rPr>
              <a:t>)</a:t>
            </a:r>
            <a:r>
              <a:rPr lang="en-US" altLang="en-US" sz="3000" b="1">
                <a:solidFill>
                  <a:schemeClr val="tx1"/>
                </a:solidFill>
              </a:rPr>
              <a:t>: </a:t>
            </a:r>
            <a:r>
              <a:rPr lang="en-US" altLang="en-US" sz="3000" b="1">
                <a:solidFill>
                  <a:srgbClr val="FF0000"/>
                </a:solidFill>
              </a:rPr>
              <a:t>Example # 17</a:t>
            </a:r>
            <a:endParaRPr lang="en-US" altLang="en-US" sz="3000"/>
          </a:p>
        </p:txBody>
      </p:sp>
      <p:pic>
        <p:nvPicPr>
          <p:cNvPr id="48134" name="Picture 4" descr="denali">
            <a:extLst>
              <a:ext uri="{FF2B5EF4-FFF2-40B4-BE49-F238E27FC236}">
                <a16:creationId xmlns:a16="http://schemas.microsoft.com/office/drawing/2014/main" id="{948677EA-8AD0-42CF-ABA0-CD6ADD12D55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92125" y="1524000"/>
            <a:ext cx="11318875" cy="4876800"/>
          </a:xfr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17E0E7D-CFA9-4F44-9538-94492409F041}"/>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BB2FD4CD-28C9-4ECE-AAA8-6AABF578472D}"/>
              </a:ext>
            </a:extLst>
          </p:cNvPr>
          <p:cNvSpPr>
            <a:spLocks noGrp="1"/>
          </p:cNvSpPr>
          <p:nvPr>
            <p:ph type="ftr" sz="quarter" idx="11"/>
          </p:nvPr>
        </p:nvSpPr>
        <p:spPr/>
        <p:txBody>
          <a:bodyPr/>
          <a:lstStyle/>
          <a:p>
            <a:pPr>
              <a:defRPr/>
            </a:pPr>
            <a:r>
              <a:rPr lang="en-US"/>
              <a:t>RNSengupta,IME Dept.,IIT Kanpur,INDIA</a:t>
            </a:r>
          </a:p>
        </p:txBody>
      </p:sp>
      <p:sp>
        <p:nvSpPr>
          <p:cNvPr id="49156" name="Slide Number Placeholder 5">
            <a:extLst>
              <a:ext uri="{FF2B5EF4-FFF2-40B4-BE49-F238E27FC236}">
                <a16:creationId xmlns:a16="http://schemas.microsoft.com/office/drawing/2014/main" id="{B430F613-769D-4D74-8105-BE42DADBCF8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F92CE70-28A8-421F-844E-8CE83803EC99}" type="slidenum">
              <a:rPr lang="en-US" altLang="en-US" sz="1400" smtClean="0"/>
              <a:pPr>
                <a:spcBef>
                  <a:spcPct val="0"/>
                </a:spcBef>
                <a:buFontTx/>
                <a:buNone/>
              </a:pPr>
              <a:t>45</a:t>
            </a:fld>
            <a:endParaRPr lang="en-US" altLang="en-US" sz="1400"/>
          </a:p>
        </p:txBody>
      </p:sp>
      <p:sp>
        <p:nvSpPr>
          <p:cNvPr id="49157" name="Rectangle 2">
            <a:extLst>
              <a:ext uri="{FF2B5EF4-FFF2-40B4-BE49-F238E27FC236}">
                <a16:creationId xmlns:a16="http://schemas.microsoft.com/office/drawing/2014/main" id="{24C708B5-03E4-48ED-BDC0-CD658F5C99BF}"/>
              </a:ext>
            </a:extLst>
          </p:cNvPr>
          <p:cNvSpPr>
            <a:spLocks noGrp="1" noChangeArrowheads="1"/>
          </p:cNvSpPr>
          <p:nvPr>
            <p:ph type="title"/>
          </p:nvPr>
        </p:nvSpPr>
        <p:spPr/>
        <p:txBody>
          <a:bodyPr/>
          <a:lstStyle/>
          <a:p>
            <a:pPr eaLnBrk="1" hangingPunct="1"/>
            <a:r>
              <a:rPr lang="en-US" altLang="en-US" sz="3600" b="1">
                <a:solidFill>
                  <a:srgbClr val="FF0000"/>
                </a:solidFill>
              </a:rPr>
              <a:t>Frequency data </a:t>
            </a:r>
            <a:r>
              <a:rPr lang="en-US" altLang="en-US" sz="3600" b="1">
                <a:solidFill>
                  <a:srgbClr val="0000FF"/>
                </a:solidFill>
              </a:rPr>
              <a:t>Divided Bar diagram</a:t>
            </a:r>
            <a:r>
              <a:rPr lang="en-US" altLang="en-US" sz="3600" b="1">
                <a:solidFill>
                  <a:srgbClr val="FF0000"/>
                </a:solidFill>
              </a:rPr>
              <a:t> representation</a:t>
            </a:r>
            <a:r>
              <a:rPr lang="en-US" altLang="en-US" sz="3600">
                <a:solidFill>
                  <a:schemeClr val="tx1"/>
                </a:solidFill>
              </a:rPr>
              <a:t> (</a:t>
            </a:r>
            <a:r>
              <a:rPr lang="en-US" altLang="en-US" sz="3600" b="1">
                <a:solidFill>
                  <a:srgbClr val="0000FF"/>
                </a:solidFill>
              </a:rPr>
              <a:t>contd…</a:t>
            </a:r>
            <a:r>
              <a:rPr lang="en-US" altLang="en-US" sz="3600">
                <a:solidFill>
                  <a:schemeClr val="tx1"/>
                </a:solidFill>
              </a:rPr>
              <a:t>)</a:t>
            </a:r>
            <a:r>
              <a:rPr lang="en-US" altLang="en-US" sz="3600" b="1">
                <a:solidFill>
                  <a:schemeClr val="tx1"/>
                </a:solidFill>
              </a:rPr>
              <a:t>: </a:t>
            </a:r>
            <a:r>
              <a:rPr lang="en-US" altLang="en-US" sz="3600" b="1">
                <a:solidFill>
                  <a:srgbClr val="FF0000"/>
                </a:solidFill>
              </a:rPr>
              <a:t>Example # 18</a:t>
            </a:r>
            <a:endParaRPr lang="en-US" altLang="en-US" sz="3500"/>
          </a:p>
        </p:txBody>
      </p:sp>
      <p:sp>
        <p:nvSpPr>
          <p:cNvPr id="49158" name="Rectangle 3">
            <a:extLst>
              <a:ext uri="{FF2B5EF4-FFF2-40B4-BE49-F238E27FC236}">
                <a16:creationId xmlns:a16="http://schemas.microsoft.com/office/drawing/2014/main" id="{3E7B3694-4314-4404-B978-A915315A6ADB}"/>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3000"/>
              <a:t>Consider we have the time spent in hours by student appearing for the CBSE examination for the preparation of Mathematics, Physics, Chemistry, Biology, Vernacular and English.</a:t>
            </a:r>
          </a:p>
          <a:p>
            <a:pPr algn="just" eaLnBrk="1" hangingPunct="1">
              <a:buFont typeface="Wingdings" panose="05000000000000000000" pitchFamily="2" charset="2"/>
              <a:buChar char="§"/>
            </a:pPr>
            <a:r>
              <a:rPr lang="en-US" altLang="en-US" sz="3000"/>
              <a:t>We collect the student's preparation pattern for a five day period and want to represent the data thus obtained.</a:t>
            </a:r>
          </a:p>
          <a:p>
            <a:pPr algn="just" eaLnBrk="1" hangingPunct="1">
              <a:buFont typeface="Wingdings" panose="05000000000000000000" pitchFamily="2" charset="2"/>
              <a:buChar char="§"/>
            </a:pPr>
            <a:r>
              <a:rPr lang="en-US" altLang="en-US" sz="3000"/>
              <a:t>In that case we would use the divided bar diagram as illustrated below.</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52BB3E6-75C8-4D5A-9FFA-B2559B0632D8}"/>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4476B715-A96E-4A29-B467-87BADF171961}"/>
              </a:ext>
            </a:extLst>
          </p:cNvPr>
          <p:cNvSpPr>
            <a:spLocks noGrp="1"/>
          </p:cNvSpPr>
          <p:nvPr>
            <p:ph type="ftr" sz="quarter" idx="11"/>
          </p:nvPr>
        </p:nvSpPr>
        <p:spPr/>
        <p:txBody>
          <a:bodyPr/>
          <a:lstStyle/>
          <a:p>
            <a:pPr>
              <a:defRPr/>
            </a:pPr>
            <a:r>
              <a:rPr lang="en-US"/>
              <a:t>RNSengupta,IME Dept.,IIT Kanpur,INDIA</a:t>
            </a:r>
          </a:p>
        </p:txBody>
      </p:sp>
      <p:sp>
        <p:nvSpPr>
          <p:cNvPr id="50180" name="Slide Number Placeholder 5">
            <a:extLst>
              <a:ext uri="{FF2B5EF4-FFF2-40B4-BE49-F238E27FC236}">
                <a16:creationId xmlns:a16="http://schemas.microsoft.com/office/drawing/2014/main" id="{EB557F27-298D-4A72-973B-95D503ED738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E87BA5E-F94F-405A-98DA-07D1143CA13B}" type="slidenum">
              <a:rPr lang="en-US" altLang="en-US" sz="1400" smtClean="0"/>
              <a:pPr>
                <a:spcBef>
                  <a:spcPct val="0"/>
                </a:spcBef>
                <a:buFontTx/>
                <a:buNone/>
              </a:pPr>
              <a:t>46</a:t>
            </a:fld>
            <a:endParaRPr lang="en-US" altLang="en-US" sz="1400"/>
          </a:p>
        </p:txBody>
      </p:sp>
      <p:sp>
        <p:nvSpPr>
          <p:cNvPr id="50181" name="Rectangle 2">
            <a:extLst>
              <a:ext uri="{FF2B5EF4-FFF2-40B4-BE49-F238E27FC236}">
                <a16:creationId xmlns:a16="http://schemas.microsoft.com/office/drawing/2014/main" id="{E0FBE5D1-6558-430D-9B3A-A14FF24D8580}"/>
              </a:ext>
            </a:extLst>
          </p:cNvPr>
          <p:cNvSpPr>
            <a:spLocks noGrp="1" noChangeArrowheads="1"/>
          </p:cNvSpPr>
          <p:nvPr>
            <p:ph type="title"/>
          </p:nvPr>
        </p:nvSpPr>
        <p:spPr/>
        <p:txBody>
          <a:bodyPr/>
          <a:lstStyle/>
          <a:p>
            <a:pPr eaLnBrk="1" hangingPunct="1"/>
            <a:r>
              <a:rPr lang="en-US" altLang="en-US" sz="3000" b="1">
                <a:solidFill>
                  <a:srgbClr val="FF0000"/>
                </a:solidFill>
              </a:rPr>
              <a:t>Frequency data </a:t>
            </a:r>
            <a:r>
              <a:rPr lang="en-US" altLang="en-US" sz="3000" b="1">
                <a:solidFill>
                  <a:srgbClr val="0000FF"/>
                </a:solidFill>
              </a:rPr>
              <a:t>Divided Bar diagram</a:t>
            </a:r>
            <a:r>
              <a:rPr lang="en-US" altLang="en-US" sz="3000" b="1">
                <a:solidFill>
                  <a:srgbClr val="FF0000"/>
                </a:solidFill>
              </a:rPr>
              <a:t> representation</a:t>
            </a:r>
            <a:r>
              <a:rPr lang="en-US" altLang="en-US" sz="3000">
                <a:solidFill>
                  <a:schemeClr val="tx1"/>
                </a:solidFill>
              </a:rPr>
              <a:t> (</a:t>
            </a:r>
            <a:r>
              <a:rPr lang="en-US" altLang="en-US" sz="3000" b="1">
                <a:solidFill>
                  <a:srgbClr val="0000FF"/>
                </a:solidFill>
              </a:rPr>
              <a:t>contd…</a:t>
            </a:r>
            <a:r>
              <a:rPr lang="en-US" altLang="en-US" sz="3000">
                <a:solidFill>
                  <a:schemeClr val="tx1"/>
                </a:solidFill>
              </a:rPr>
              <a:t>)</a:t>
            </a:r>
            <a:r>
              <a:rPr lang="en-US" altLang="en-US" sz="3000" b="1">
                <a:solidFill>
                  <a:schemeClr val="tx1"/>
                </a:solidFill>
              </a:rPr>
              <a:t>: </a:t>
            </a:r>
            <a:r>
              <a:rPr lang="en-US" altLang="en-US" sz="3000" b="1">
                <a:solidFill>
                  <a:srgbClr val="FF0000"/>
                </a:solidFill>
              </a:rPr>
              <a:t>Example # 18(a)</a:t>
            </a:r>
            <a:endParaRPr lang="en-US" altLang="en-US" sz="3000"/>
          </a:p>
        </p:txBody>
      </p:sp>
      <p:pic>
        <p:nvPicPr>
          <p:cNvPr id="50182" name="Picture 1">
            <a:extLst>
              <a:ext uri="{FF2B5EF4-FFF2-40B4-BE49-F238E27FC236}">
                <a16:creationId xmlns:a16="http://schemas.microsoft.com/office/drawing/2014/main" id="{9463B4A3-8ADF-4A5F-9C17-7BD4FBD40A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4675" y="156845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3" name="Content Placeholder 5">
            <a:extLst>
              <a:ext uri="{FF2B5EF4-FFF2-40B4-BE49-F238E27FC236}">
                <a16:creationId xmlns:a16="http://schemas.microsoft.com/office/drawing/2014/main" id="{3E2CF196-916E-4B12-A550-BAEFEA6D11E5}"/>
              </a:ext>
            </a:extLst>
          </p:cNvPr>
          <p:cNvSpPr>
            <a:spLocks noGrp="1" noChangeArrowheads="1"/>
          </p:cNvSpPr>
          <p:nvPr>
            <p:ph idx="1"/>
          </p:nvPr>
        </p:nvSpPr>
        <p:spPr>
          <a:xfrm>
            <a:off x="574675" y="1568450"/>
            <a:ext cx="10972800" cy="4525963"/>
          </a:xfrm>
        </p:spPr>
        <p:txBody>
          <a:bodyPr/>
          <a:lstStyle/>
          <a:p>
            <a:endParaRPr lang="en-US" alt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52BB3E6-75C8-4D5A-9FFA-B2559B0632D8}"/>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4476B715-A96E-4A29-B467-87BADF171961}"/>
              </a:ext>
            </a:extLst>
          </p:cNvPr>
          <p:cNvSpPr>
            <a:spLocks noGrp="1"/>
          </p:cNvSpPr>
          <p:nvPr>
            <p:ph type="ftr" sz="quarter" idx="11"/>
          </p:nvPr>
        </p:nvSpPr>
        <p:spPr/>
        <p:txBody>
          <a:bodyPr/>
          <a:lstStyle/>
          <a:p>
            <a:pPr>
              <a:defRPr/>
            </a:pPr>
            <a:r>
              <a:rPr lang="en-US"/>
              <a:t>RNSengupta,IME Dept.,IIT Kanpur,INDIA</a:t>
            </a:r>
          </a:p>
        </p:txBody>
      </p:sp>
      <p:sp>
        <p:nvSpPr>
          <p:cNvPr id="51204" name="Slide Number Placeholder 5">
            <a:extLst>
              <a:ext uri="{FF2B5EF4-FFF2-40B4-BE49-F238E27FC236}">
                <a16:creationId xmlns:a16="http://schemas.microsoft.com/office/drawing/2014/main" id="{1A932983-B924-44E9-BB18-DF6A1F059D5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DADA997-DE78-4A42-8CE9-519EF4CB232D}" type="slidenum">
              <a:rPr lang="en-US" altLang="en-US" sz="1400" smtClean="0"/>
              <a:pPr>
                <a:spcBef>
                  <a:spcPct val="0"/>
                </a:spcBef>
                <a:buFontTx/>
                <a:buNone/>
              </a:pPr>
              <a:t>47</a:t>
            </a:fld>
            <a:endParaRPr lang="en-US" altLang="en-US" sz="1400"/>
          </a:p>
        </p:txBody>
      </p:sp>
      <p:sp>
        <p:nvSpPr>
          <p:cNvPr id="51205" name="Rectangle 2">
            <a:extLst>
              <a:ext uri="{FF2B5EF4-FFF2-40B4-BE49-F238E27FC236}">
                <a16:creationId xmlns:a16="http://schemas.microsoft.com/office/drawing/2014/main" id="{D6DF8790-DA30-4526-83B9-E13A7E3A945E}"/>
              </a:ext>
            </a:extLst>
          </p:cNvPr>
          <p:cNvSpPr>
            <a:spLocks noGrp="1" noChangeArrowheads="1"/>
          </p:cNvSpPr>
          <p:nvPr>
            <p:ph type="title"/>
          </p:nvPr>
        </p:nvSpPr>
        <p:spPr/>
        <p:txBody>
          <a:bodyPr/>
          <a:lstStyle/>
          <a:p>
            <a:pPr eaLnBrk="1" hangingPunct="1"/>
            <a:r>
              <a:rPr lang="en-US" altLang="en-US" sz="3600" b="1">
                <a:solidFill>
                  <a:srgbClr val="FF0000"/>
                </a:solidFill>
              </a:rPr>
              <a:t>Frequency data </a:t>
            </a:r>
            <a:r>
              <a:rPr lang="en-US" altLang="en-US" sz="3600" b="1">
                <a:solidFill>
                  <a:srgbClr val="0000FF"/>
                </a:solidFill>
              </a:rPr>
              <a:t>Divided Bar diagram</a:t>
            </a:r>
            <a:r>
              <a:rPr lang="en-US" altLang="en-US" sz="3600" b="1">
                <a:solidFill>
                  <a:srgbClr val="FF0000"/>
                </a:solidFill>
              </a:rPr>
              <a:t> representation</a:t>
            </a:r>
            <a:r>
              <a:rPr lang="en-US" altLang="en-US" sz="3600">
                <a:solidFill>
                  <a:schemeClr val="tx1"/>
                </a:solidFill>
              </a:rPr>
              <a:t> (</a:t>
            </a:r>
            <a:r>
              <a:rPr lang="en-US" altLang="en-US" sz="3600" b="1">
                <a:solidFill>
                  <a:srgbClr val="0000FF"/>
                </a:solidFill>
              </a:rPr>
              <a:t>contd…</a:t>
            </a:r>
            <a:r>
              <a:rPr lang="en-US" altLang="en-US" sz="3600">
                <a:solidFill>
                  <a:schemeClr val="tx1"/>
                </a:solidFill>
              </a:rPr>
              <a:t>)</a:t>
            </a:r>
            <a:r>
              <a:rPr lang="en-US" altLang="en-US" sz="3600" b="1">
                <a:solidFill>
                  <a:schemeClr val="tx1"/>
                </a:solidFill>
              </a:rPr>
              <a:t>: </a:t>
            </a:r>
            <a:r>
              <a:rPr lang="en-US" altLang="en-US" sz="3600" b="1">
                <a:solidFill>
                  <a:srgbClr val="FF0000"/>
                </a:solidFill>
              </a:rPr>
              <a:t>Example # 18(b)</a:t>
            </a:r>
            <a:endParaRPr lang="en-US" altLang="en-US" sz="3500"/>
          </a:p>
        </p:txBody>
      </p:sp>
      <p:pic>
        <p:nvPicPr>
          <p:cNvPr id="51206" name="Picture 4">
            <a:extLst>
              <a:ext uri="{FF2B5EF4-FFF2-40B4-BE49-F238E27FC236}">
                <a16:creationId xmlns:a16="http://schemas.microsoft.com/office/drawing/2014/main" id="{24889545-2130-48D2-A1C3-79EDC9E7D55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09600" y="1524000"/>
            <a:ext cx="11049000" cy="4495800"/>
          </a:xfrm>
        </p:spPr>
      </p:pic>
      <p:pic>
        <p:nvPicPr>
          <p:cNvPr id="51207" name="Picture 1">
            <a:extLst>
              <a:ext uri="{FF2B5EF4-FFF2-40B4-BE49-F238E27FC236}">
                <a16:creationId xmlns:a16="http://schemas.microsoft.com/office/drawing/2014/main" id="{FFC78F78-76C6-4F8C-B0E2-F1B746CE56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543050"/>
            <a:ext cx="11125200" cy="458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46DF68D-9793-49C2-B73D-DE8A813521E5}"/>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C18662BC-9CAC-4640-9AD4-23478CC05F9D}"/>
              </a:ext>
            </a:extLst>
          </p:cNvPr>
          <p:cNvSpPr>
            <a:spLocks noGrp="1"/>
          </p:cNvSpPr>
          <p:nvPr>
            <p:ph type="ftr" sz="quarter" idx="11"/>
          </p:nvPr>
        </p:nvSpPr>
        <p:spPr/>
        <p:txBody>
          <a:bodyPr/>
          <a:lstStyle/>
          <a:p>
            <a:pPr>
              <a:defRPr/>
            </a:pPr>
            <a:r>
              <a:rPr lang="en-US"/>
              <a:t>RNSengupta,IME Dept.,IIT Kanpur,INDIA</a:t>
            </a:r>
          </a:p>
        </p:txBody>
      </p:sp>
      <p:sp>
        <p:nvSpPr>
          <p:cNvPr id="52228" name="Slide Number Placeholder 5">
            <a:extLst>
              <a:ext uri="{FF2B5EF4-FFF2-40B4-BE49-F238E27FC236}">
                <a16:creationId xmlns:a16="http://schemas.microsoft.com/office/drawing/2014/main" id="{12397AED-34A0-463E-A1F8-5DD57E4F655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EC43EC9-3208-414B-855C-603D6DB92D81}" type="slidenum">
              <a:rPr lang="en-US" altLang="en-US" sz="1400" smtClean="0"/>
              <a:pPr>
                <a:spcBef>
                  <a:spcPct val="0"/>
                </a:spcBef>
                <a:buFontTx/>
                <a:buNone/>
              </a:pPr>
              <a:t>48</a:t>
            </a:fld>
            <a:endParaRPr lang="en-US" altLang="en-US" sz="1400"/>
          </a:p>
        </p:txBody>
      </p:sp>
      <p:sp>
        <p:nvSpPr>
          <p:cNvPr id="52229" name="Rectangle 2">
            <a:extLst>
              <a:ext uri="{FF2B5EF4-FFF2-40B4-BE49-F238E27FC236}">
                <a16:creationId xmlns:a16="http://schemas.microsoft.com/office/drawing/2014/main" id="{4360BC26-A5A5-4CB0-AE31-98FB17CD4839}"/>
              </a:ext>
            </a:extLst>
          </p:cNvPr>
          <p:cNvSpPr>
            <a:spLocks noGrp="1" noChangeArrowheads="1"/>
          </p:cNvSpPr>
          <p:nvPr>
            <p:ph type="title"/>
          </p:nvPr>
        </p:nvSpPr>
        <p:spPr/>
        <p:txBody>
          <a:bodyPr/>
          <a:lstStyle/>
          <a:p>
            <a:pPr eaLnBrk="1" hangingPunct="1"/>
            <a:r>
              <a:rPr lang="en-US" altLang="en-US" sz="3500" b="1">
                <a:solidFill>
                  <a:srgbClr val="FF0000"/>
                </a:solidFill>
              </a:rPr>
              <a:t>Frequency data </a:t>
            </a:r>
            <a:r>
              <a:rPr lang="en-US" altLang="en-US" sz="3500" b="1">
                <a:solidFill>
                  <a:srgbClr val="0000FF"/>
                </a:solidFill>
              </a:rPr>
              <a:t>Stacked Column diagram</a:t>
            </a:r>
            <a:r>
              <a:rPr lang="en-US" altLang="en-US" sz="3500" b="1">
                <a:solidFill>
                  <a:srgbClr val="FF0000"/>
                </a:solidFill>
              </a:rPr>
              <a:t> representation</a:t>
            </a:r>
            <a:r>
              <a:rPr lang="en-US" altLang="en-US" sz="3500">
                <a:solidFill>
                  <a:schemeClr val="tx1"/>
                </a:solidFill>
              </a:rPr>
              <a:t> (</a:t>
            </a:r>
            <a:r>
              <a:rPr lang="en-US" altLang="en-US" sz="3500" b="1">
                <a:solidFill>
                  <a:srgbClr val="0000FF"/>
                </a:solidFill>
              </a:rPr>
              <a:t>contd…</a:t>
            </a:r>
            <a:r>
              <a:rPr lang="en-US" altLang="en-US" sz="3500">
                <a:solidFill>
                  <a:schemeClr val="tx1"/>
                </a:solidFill>
              </a:rPr>
              <a:t>)</a:t>
            </a:r>
            <a:r>
              <a:rPr lang="en-US" altLang="en-US" sz="3200" b="1">
                <a:solidFill>
                  <a:schemeClr val="tx1"/>
                </a:solidFill>
              </a:rPr>
              <a:t>: </a:t>
            </a:r>
            <a:r>
              <a:rPr lang="en-US" altLang="en-US" sz="3200" b="1">
                <a:solidFill>
                  <a:srgbClr val="FF0000"/>
                </a:solidFill>
              </a:rPr>
              <a:t>Example # 19</a:t>
            </a:r>
            <a:endParaRPr lang="en-US" altLang="en-US" sz="3500"/>
          </a:p>
        </p:txBody>
      </p:sp>
      <p:sp>
        <p:nvSpPr>
          <p:cNvPr id="52230" name="Rectangle 3">
            <a:extLst>
              <a:ext uri="{FF2B5EF4-FFF2-40B4-BE49-F238E27FC236}">
                <a16:creationId xmlns:a16="http://schemas.microsoft.com/office/drawing/2014/main" id="{064107D9-EB91-46BD-9209-50ED5EE2CA68}"/>
              </a:ext>
            </a:extLst>
          </p:cNvPr>
          <p:cNvSpPr>
            <a:spLocks noGrp="1" noChangeArrowheads="1"/>
          </p:cNvSpPr>
          <p:nvPr>
            <p:ph type="body" idx="1"/>
          </p:nvPr>
        </p:nvSpPr>
        <p:spPr/>
        <p:txBody>
          <a:bodyPr/>
          <a:lstStyle/>
          <a:p>
            <a:pPr algn="just" eaLnBrk="1" hangingPunct="1">
              <a:lnSpc>
                <a:spcPct val="90000"/>
              </a:lnSpc>
              <a:buFont typeface="Wingdings" panose="05000000000000000000" pitchFamily="2" charset="2"/>
              <a:buChar char="§"/>
            </a:pPr>
            <a:r>
              <a:rPr lang="en-US" altLang="en-US" sz="3000"/>
              <a:t>The method of depicting the data is almost similar to the divided bar diagram representation, but here we represent the percentage wise figures for the variables for each data point.</a:t>
            </a:r>
          </a:p>
          <a:p>
            <a:pPr algn="just" eaLnBrk="1" hangingPunct="1">
              <a:lnSpc>
                <a:spcPct val="90000"/>
              </a:lnSpc>
              <a:buFont typeface="Wingdings" panose="05000000000000000000" pitchFamily="2" charset="2"/>
              <a:buChar char="§"/>
            </a:pPr>
            <a:r>
              <a:rPr lang="en-US" altLang="en-US" sz="3000"/>
              <a:t>Consider we are have the expenditure in rupees for the four main categories for a family in the months of January to June.</a:t>
            </a:r>
          </a:p>
          <a:p>
            <a:pPr algn="just" eaLnBrk="1" hangingPunct="1">
              <a:lnSpc>
                <a:spcPct val="90000"/>
              </a:lnSpc>
              <a:buFont typeface="Wingdings" panose="05000000000000000000" pitchFamily="2" charset="2"/>
              <a:buChar char="§"/>
            </a:pPr>
            <a:r>
              <a:rPr lang="en-US" altLang="en-US" sz="3000"/>
              <a:t>Remembering that the total amount spent for each month can be different, we depict the percentage wise consumption in food for the four categories.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C1C67F2-19CF-4AEC-A748-FF96223BBA57}"/>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A097333A-E3B0-4782-949E-4202877D8DE7}"/>
              </a:ext>
            </a:extLst>
          </p:cNvPr>
          <p:cNvSpPr>
            <a:spLocks noGrp="1"/>
          </p:cNvSpPr>
          <p:nvPr>
            <p:ph type="ftr" sz="quarter" idx="11"/>
          </p:nvPr>
        </p:nvSpPr>
        <p:spPr/>
        <p:txBody>
          <a:bodyPr/>
          <a:lstStyle/>
          <a:p>
            <a:pPr>
              <a:defRPr/>
            </a:pPr>
            <a:r>
              <a:rPr lang="en-US"/>
              <a:t>RNSengupta,IME Dept.,IIT Kanpur,INDIA</a:t>
            </a:r>
          </a:p>
        </p:txBody>
      </p:sp>
      <p:sp>
        <p:nvSpPr>
          <p:cNvPr id="53252" name="Slide Number Placeholder 5">
            <a:extLst>
              <a:ext uri="{FF2B5EF4-FFF2-40B4-BE49-F238E27FC236}">
                <a16:creationId xmlns:a16="http://schemas.microsoft.com/office/drawing/2014/main" id="{EA6EA3F0-A14C-402C-8EA3-3967BEBAA28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59BB859-6F5F-4673-B2D9-15666B8C8DE4}" type="slidenum">
              <a:rPr lang="en-US" altLang="en-US" sz="1400" smtClean="0"/>
              <a:pPr>
                <a:spcBef>
                  <a:spcPct val="0"/>
                </a:spcBef>
                <a:buFontTx/>
                <a:buNone/>
              </a:pPr>
              <a:t>49</a:t>
            </a:fld>
            <a:endParaRPr lang="en-US" altLang="en-US" sz="1400"/>
          </a:p>
        </p:txBody>
      </p:sp>
      <p:sp>
        <p:nvSpPr>
          <p:cNvPr id="53253" name="Rectangle 2">
            <a:extLst>
              <a:ext uri="{FF2B5EF4-FFF2-40B4-BE49-F238E27FC236}">
                <a16:creationId xmlns:a16="http://schemas.microsoft.com/office/drawing/2014/main" id="{7F209436-6D9E-4084-BE66-DFEC60E50A80}"/>
              </a:ext>
            </a:extLst>
          </p:cNvPr>
          <p:cNvSpPr>
            <a:spLocks noGrp="1" noChangeArrowheads="1"/>
          </p:cNvSpPr>
          <p:nvPr>
            <p:ph type="title"/>
          </p:nvPr>
        </p:nvSpPr>
        <p:spPr/>
        <p:txBody>
          <a:bodyPr/>
          <a:lstStyle/>
          <a:p>
            <a:pPr eaLnBrk="1" hangingPunct="1"/>
            <a:r>
              <a:rPr lang="en-US" altLang="en-US" sz="3500" b="1">
                <a:solidFill>
                  <a:srgbClr val="FF0000"/>
                </a:solidFill>
              </a:rPr>
              <a:t>Frequency data </a:t>
            </a:r>
            <a:r>
              <a:rPr lang="en-US" altLang="en-US" sz="3500" b="1">
                <a:solidFill>
                  <a:srgbClr val="0000FF"/>
                </a:solidFill>
              </a:rPr>
              <a:t>Stacked Column bar</a:t>
            </a:r>
            <a:r>
              <a:rPr lang="en-US" altLang="en-US" sz="3500" b="1">
                <a:solidFill>
                  <a:srgbClr val="FF0000"/>
                </a:solidFill>
              </a:rPr>
              <a:t> representation</a:t>
            </a:r>
            <a:r>
              <a:rPr lang="en-US" altLang="en-US" sz="3500">
                <a:solidFill>
                  <a:schemeClr val="tx1"/>
                </a:solidFill>
              </a:rPr>
              <a:t> (</a:t>
            </a:r>
            <a:r>
              <a:rPr lang="en-US" altLang="en-US" sz="3500" b="1">
                <a:solidFill>
                  <a:srgbClr val="0000FF"/>
                </a:solidFill>
              </a:rPr>
              <a:t>contd…</a:t>
            </a:r>
            <a:r>
              <a:rPr lang="en-US" altLang="en-US" sz="3500">
                <a:solidFill>
                  <a:schemeClr val="tx1"/>
                </a:solidFill>
              </a:rPr>
              <a:t>)</a:t>
            </a:r>
            <a:r>
              <a:rPr lang="en-US" altLang="en-US" sz="3200" b="1">
                <a:solidFill>
                  <a:schemeClr val="tx1"/>
                </a:solidFill>
              </a:rPr>
              <a:t>: </a:t>
            </a:r>
            <a:r>
              <a:rPr lang="en-US" altLang="en-US" sz="3200" b="1">
                <a:solidFill>
                  <a:srgbClr val="FF0000"/>
                </a:solidFill>
              </a:rPr>
              <a:t>Example # 19(a)</a:t>
            </a:r>
            <a:endParaRPr lang="en-US" altLang="en-US" sz="3500"/>
          </a:p>
        </p:txBody>
      </p:sp>
      <p:pic>
        <p:nvPicPr>
          <p:cNvPr id="53254" name="Picture 4">
            <a:extLst>
              <a:ext uri="{FF2B5EF4-FFF2-40B4-BE49-F238E27FC236}">
                <a16:creationId xmlns:a16="http://schemas.microsoft.com/office/drawing/2014/main" id="{BD6DB7A6-D0CF-48F8-AEE5-10C51195ABE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09600" y="1752600"/>
            <a:ext cx="11201400" cy="4114800"/>
          </a:xfrm>
        </p:spPr>
      </p:pic>
      <p:pic>
        <p:nvPicPr>
          <p:cNvPr id="53255" name="Picture 1">
            <a:extLst>
              <a:ext uri="{FF2B5EF4-FFF2-40B4-BE49-F238E27FC236}">
                <a16:creationId xmlns:a16="http://schemas.microsoft.com/office/drawing/2014/main" id="{196F940B-53BC-4A2C-BD3C-21591D3122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350" y="1795463"/>
            <a:ext cx="11201400" cy="422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a:extLst>
              <a:ext uri="{FF2B5EF4-FFF2-40B4-BE49-F238E27FC236}">
                <a16:creationId xmlns:a16="http://schemas.microsoft.com/office/drawing/2014/main" id="{EBB86576-8D57-4805-BD97-E5FF5E67DE66}"/>
              </a:ext>
            </a:extLst>
          </p:cNvPr>
          <p:cNvSpPr>
            <a:spLocks noGrp="1"/>
          </p:cNvSpPr>
          <p:nvPr>
            <p:ph type="dt" sz="quarter" idx="10"/>
          </p:nvPr>
        </p:nvSpPr>
        <p:spPr/>
        <p:txBody>
          <a:bodyPr/>
          <a:lstStyle/>
          <a:p>
            <a:pPr>
              <a:defRPr/>
            </a:pPr>
            <a:r>
              <a:rPr lang="en-US"/>
              <a:t>IME602:DATA ANALYSIS</a:t>
            </a:r>
          </a:p>
        </p:txBody>
      </p:sp>
      <p:sp>
        <p:nvSpPr>
          <p:cNvPr id="5" name="Footer Placeholder 5">
            <a:extLst>
              <a:ext uri="{FF2B5EF4-FFF2-40B4-BE49-F238E27FC236}">
                <a16:creationId xmlns:a16="http://schemas.microsoft.com/office/drawing/2014/main" id="{1236B48E-D9FD-4F19-919D-E05820B726BC}"/>
              </a:ext>
            </a:extLst>
          </p:cNvPr>
          <p:cNvSpPr>
            <a:spLocks noGrp="1"/>
          </p:cNvSpPr>
          <p:nvPr>
            <p:ph type="ftr" sz="quarter" idx="11"/>
          </p:nvPr>
        </p:nvSpPr>
        <p:spPr/>
        <p:txBody>
          <a:bodyPr/>
          <a:lstStyle/>
          <a:p>
            <a:pPr>
              <a:defRPr/>
            </a:pPr>
            <a:r>
              <a:rPr lang="en-US"/>
              <a:t>RNSengupta,IME Dept.,IIT Kanpur,INDIA</a:t>
            </a:r>
          </a:p>
        </p:txBody>
      </p:sp>
      <p:sp>
        <p:nvSpPr>
          <p:cNvPr id="9220" name="Slide Number Placeholder 6">
            <a:extLst>
              <a:ext uri="{FF2B5EF4-FFF2-40B4-BE49-F238E27FC236}">
                <a16:creationId xmlns:a16="http://schemas.microsoft.com/office/drawing/2014/main" id="{9B744E96-86AE-4A8A-8389-710ACB1D6CE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6217E54-FDBF-44EC-8ABC-ABD59762BBE1}" type="slidenum">
              <a:rPr lang="en-US" altLang="en-US" sz="1400" smtClean="0"/>
              <a:pPr>
                <a:spcBef>
                  <a:spcPct val="0"/>
                </a:spcBef>
                <a:buFontTx/>
                <a:buNone/>
              </a:pPr>
              <a:t>5</a:t>
            </a:fld>
            <a:endParaRPr lang="en-US" altLang="en-US" sz="1400"/>
          </a:p>
        </p:txBody>
      </p:sp>
      <p:sp>
        <p:nvSpPr>
          <p:cNvPr id="9221" name="Rectangle 2">
            <a:extLst>
              <a:ext uri="{FF2B5EF4-FFF2-40B4-BE49-F238E27FC236}">
                <a16:creationId xmlns:a16="http://schemas.microsoft.com/office/drawing/2014/main" id="{547DF73D-5498-441C-913D-0824CD66BA1B}"/>
              </a:ext>
            </a:extLst>
          </p:cNvPr>
          <p:cNvSpPr>
            <a:spLocks noGrp="1" noChangeArrowheads="1"/>
          </p:cNvSpPr>
          <p:nvPr>
            <p:ph type="title"/>
          </p:nvPr>
        </p:nvSpPr>
        <p:spPr>
          <a:xfrm>
            <a:off x="609600" y="274638"/>
            <a:ext cx="10972800" cy="944562"/>
          </a:xfrm>
        </p:spPr>
        <p:txBody>
          <a:bodyPr/>
          <a:lstStyle/>
          <a:p>
            <a:pPr eaLnBrk="1" hangingPunct="1"/>
            <a:r>
              <a:rPr lang="en-US" altLang="en-US" sz="3500" b="1">
                <a:solidFill>
                  <a:srgbClr val="FF0000"/>
                </a:solidFill>
              </a:rPr>
              <a:t>Plan of classes (considering 15 to 16 weeks)</a:t>
            </a:r>
          </a:p>
        </p:txBody>
      </p:sp>
      <p:sp>
        <p:nvSpPr>
          <p:cNvPr id="9222" name="Rectangle 3">
            <a:extLst>
              <a:ext uri="{FF2B5EF4-FFF2-40B4-BE49-F238E27FC236}">
                <a16:creationId xmlns:a16="http://schemas.microsoft.com/office/drawing/2014/main" id="{8D713165-1548-4C67-B1C1-FE530B604BC6}"/>
              </a:ext>
            </a:extLst>
          </p:cNvPr>
          <p:cNvSpPr>
            <a:spLocks noGrp="1" noChangeArrowheads="1"/>
          </p:cNvSpPr>
          <p:nvPr>
            <p:ph type="body" sz="half" idx="1"/>
          </p:nvPr>
        </p:nvSpPr>
        <p:spPr>
          <a:xfrm>
            <a:off x="609600" y="1219200"/>
            <a:ext cx="10972800" cy="4906963"/>
          </a:xfrm>
        </p:spPr>
        <p:txBody>
          <a:bodyPr/>
          <a:lstStyle/>
          <a:p>
            <a:pPr marL="0" indent="0" algn="just">
              <a:buFontTx/>
              <a:buNone/>
            </a:pPr>
            <a:endParaRPr lang="en-US" altLang="en-US" sz="1900"/>
          </a:p>
        </p:txBody>
      </p:sp>
      <p:graphicFrame>
        <p:nvGraphicFramePr>
          <p:cNvPr id="2" name="Table 1">
            <a:extLst>
              <a:ext uri="{FF2B5EF4-FFF2-40B4-BE49-F238E27FC236}">
                <a16:creationId xmlns:a16="http://schemas.microsoft.com/office/drawing/2014/main" id="{1DD6410F-642C-41C0-9F70-53BF6B34E298}"/>
              </a:ext>
            </a:extLst>
          </p:cNvPr>
          <p:cNvGraphicFramePr>
            <a:graphicFrameLocks noGrp="1"/>
          </p:cNvGraphicFramePr>
          <p:nvPr/>
        </p:nvGraphicFramePr>
        <p:xfrm>
          <a:off x="609600" y="1219200"/>
          <a:ext cx="10972800" cy="4906968"/>
        </p:xfrm>
        <a:graphic>
          <a:graphicData uri="http://schemas.openxmlformats.org/drawingml/2006/table">
            <a:tbl>
              <a:tblPr>
                <a:tableStyleId>{5C22544A-7EE6-4342-B048-85BDC9FD1C3A}</a:tableStyleId>
              </a:tblPr>
              <a:tblGrid>
                <a:gridCol w="1303205">
                  <a:extLst>
                    <a:ext uri="{9D8B030D-6E8A-4147-A177-3AD203B41FA5}">
                      <a16:colId xmlns:a16="http://schemas.microsoft.com/office/drawing/2014/main" val="231258816"/>
                    </a:ext>
                  </a:extLst>
                </a:gridCol>
                <a:gridCol w="7691048">
                  <a:extLst>
                    <a:ext uri="{9D8B030D-6E8A-4147-A177-3AD203B41FA5}">
                      <a16:colId xmlns:a16="http://schemas.microsoft.com/office/drawing/2014/main" val="4038601106"/>
                    </a:ext>
                  </a:extLst>
                </a:gridCol>
                <a:gridCol w="1978547">
                  <a:extLst>
                    <a:ext uri="{9D8B030D-6E8A-4147-A177-3AD203B41FA5}">
                      <a16:colId xmlns:a16="http://schemas.microsoft.com/office/drawing/2014/main" val="2381515148"/>
                    </a:ext>
                  </a:extLst>
                </a:gridCol>
              </a:tblGrid>
              <a:tr h="446088">
                <a:tc>
                  <a:txBody>
                    <a:bodyPr/>
                    <a:lstStyle/>
                    <a:p>
                      <a:pPr marL="0" marR="0">
                        <a:lnSpc>
                          <a:spcPct val="150000"/>
                        </a:lnSpc>
                        <a:spcBef>
                          <a:spcPts val="0"/>
                        </a:spcBef>
                        <a:spcAft>
                          <a:spcPts val="0"/>
                        </a:spcAft>
                      </a:pPr>
                      <a:r>
                        <a:rPr lang="en-US" sz="1500" b="1" dirty="0">
                          <a:effectLst/>
                        </a:rPr>
                        <a:t>S No.</a:t>
                      </a:r>
                      <a:endParaRPr lang="en-US" sz="15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500" b="1" dirty="0">
                          <a:effectLst/>
                        </a:rPr>
                        <a:t>Coverage of Topics</a:t>
                      </a:r>
                      <a:endParaRPr lang="en-US" sz="15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500" b="1" dirty="0">
                          <a:effectLst/>
                        </a:rPr>
                        <a:t>Week(s)</a:t>
                      </a:r>
                      <a:endParaRPr lang="en-US" sz="1500" b="1"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573774289"/>
                  </a:ext>
                </a:extLst>
              </a:tr>
              <a:tr h="446088">
                <a:tc>
                  <a:txBody>
                    <a:bodyPr/>
                    <a:lstStyle/>
                    <a:p>
                      <a:pPr marL="0" marR="0">
                        <a:lnSpc>
                          <a:spcPct val="150000"/>
                        </a:lnSpc>
                        <a:spcBef>
                          <a:spcPts val="0"/>
                        </a:spcBef>
                        <a:spcAft>
                          <a:spcPts val="0"/>
                        </a:spcAft>
                      </a:pPr>
                      <a:r>
                        <a:rPr lang="en-US" sz="1500" dirty="0">
                          <a:effectLst/>
                        </a:rPr>
                        <a:t>01</a:t>
                      </a:r>
                      <a:endParaRPr lang="en-US" sz="15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500">
                          <a:effectLst/>
                        </a:rPr>
                        <a:t>Axioms of probability; Conditional probability, Joint Probability, etc.</a:t>
                      </a:r>
                      <a:endParaRPr lang="en-US" sz="15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500">
                          <a:effectLst/>
                        </a:rPr>
                        <a:t>01 to 02</a:t>
                      </a:r>
                      <a:endParaRPr lang="en-US" sz="15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969897183"/>
                  </a:ext>
                </a:extLst>
              </a:tr>
              <a:tr h="446088">
                <a:tc>
                  <a:txBody>
                    <a:bodyPr/>
                    <a:lstStyle/>
                    <a:p>
                      <a:pPr marL="0" marR="0">
                        <a:lnSpc>
                          <a:spcPct val="150000"/>
                        </a:lnSpc>
                        <a:spcBef>
                          <a:spcPts val="0"/>
                        </a:spcBef>
                        <a:spcAft>
                          <a:spcPts val="0"/>
                        </a:spcAft>
                      </a:pPr>
                      <a:r>
                        <a:rPr lang="en-US" sz="1500">
                          <a:effectLst/>
                        </a:rPr>
                        <a:t>02</a:t>
                      </a:r>
                      <a:endParaRPr lang="en-US" sz="15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500">
                          <a:effectLst/>
                        </a:rPr>
                        <a:t>Discrete and continuous random variables; Functions of random variables</a:t>
                      </a:r>
                      <a:endParaRPr lang="en-US" sz="15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500">
                          <a:effectLst/>
                        </a:rPr>
                        <a:t>03 to 05</a:t>
                      </a:r>
                      <a:endParaRPr lang="en-US" sz="15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728900403"/>
                  </a:ext>
                </a:extLst>
              </a:tr>
              <a:tr h="446088">
                <a:tc>
                  <a:txBody>
                    <a:bodyPr/>
                    <a:lstStyle/>
                    <a:p>
                      <a:pPr marL="0" marR="0">
                        <a:lnSpc>
                          <a:spcPct val="150000"/>
                        </a:lnSpc>
                        <a:spcBef>
                          <a:spcPts val="0"/>
                        </a:spcBef>
                        <a:spcAft>
                          <a:spcPts val="0"/>
                        </a:spcAft>
                      </a:pPr>
                      <a:r>
                        <a:rPr lang="en-US" sz="1500">
                          <a:effectLst/>
                        </a:rPr>
                        <a:t>03</a:t>
                      </a:r>
                      <a:endParaRPr lang="en-US" sz="15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500" dirty="0">
                          <a:effectLst/>
                        </a:rPr>
                        <a:t>Moments of random variables; Generating functions; Limit theorems</a:t>
                      </a:r>
                      <a:endParaRPr lang="en-US" sz="15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500">
                          <a:effectLst/>
                        </a:rPr>
                        <a:t>06</a:t>
                      </a:r>
                      <a:endParaRPr lang="en-US" sz="15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5017855"/>
                  </a:ext>
                </a:extLst>
              </a:tr>
              <a:tr h="446088">
                <a:tc>
                  <a:txBody>
                    <a:bodyPr/>
                    <a:lstStyle/>
                    <a:p>
                      <a:pPr marL="0" marR="0">
                        <a:lnSpc>
                          <a:spcPct val="150000"/>
                        </a:lnSpc>
                        <a:spcBef>
                          <a:spcPts val="0"/>
                        </a:spcBef>
                        <a:spcAft>
                          <a:spcPts val="0"/>
                        </a:spcAft>
                      </a:pPr>
                      <a:r>
                        <a:rPr lang="en-US" sz="1500">
                          <a:effectLst/>
                        </a:rPr>
                        <a:t>04</a:t>
                      </a:r>
                      <a:endParaRPr lang="en-US" sz="15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500">
                          <a:effectLst/>
                        </a:rPr>
                        <a:t>Jointly distributed random variables</a:t>
                      </a:r>
                      <a:endParaRPr lang="en-US" sz="15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500">
                          <a:effectLst/>
                        </a:rPr>
                        <a:t>07</a:t>
                      </a:r>
                      <a:endParaRPr lang="en-US" sz="15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79356832"/>
                  </a:ext>
                </a:extLst>
              </a:tr>
              <a:tr h="446088">
                <a:tc>
                  <a:txBody>
                    <a:bodyPr/>
                    <a:lstStyle/>
                    <a:p>
                      <a:pPr marL="0" marR="0">
                        <a:lnSpc>
                          <a:spcPct val="150000"/>
                        </a:lnSpc>
                        <a:spcBef>
                          <a:spcPts val="0"/>
                        </a:spcBef>
                        <a:spcAft>
                          <a:spcPts val="0"/>
                        </a:spcAft>
                      </a:pPr>
                      <a:r>
                        <a:rPr lang="en-US" sz="1500">
                          <a:effectLst/>
                        </a:rPr>
                        <a:t>05</a:t>
                      </a:r>
                      <a:endParaRPr lang="en-US" sz="15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500">
                          <a:effectLst/>
                        </a:rPr>
                        <a:t>Descriptive and inferential Statistics; Sampling theory and sampling distributions</a:t>
                      </a:r>
                      <a:endParaRPr lang="en-US" sz="15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500">
                          <a:effectLst/>
                        </a:rPr>
                        <a:t>08 to 10</a:t>
                      </a:r>
                      <a:endParaRPr lang="en-US" sz="15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427772296"/>
                  </a:ext>
                </a:extLst>
              </a:tr>
              <a:tr h="446088">
                <a:tc>
                  <a:txBody>
                    <a:bodyPr/>
                    <a:lstStyle/>
                    <a:p>
                      <a:pPr marL="0" marR="0">
                        <a:lnSpc>
                          <a:spcPct val="150000"/>
                        </a:lnSpc>
                        <a:spcBef>
                          <a:spcPts val="0"/>
                        </a:spcBef>
                        <a:spcAft>
                          <a:spcPts val="0"/>
                        </a:spcAft>
                      </a:pPr>
                      <a:r>
                        <a:rPr lang="en-US" sz="1500">
                          <a:effectLst/>
                        </a:rPr>
                        <a:t>06</a:t>
                      </a:r>
                      <a:endParaRPr lang="en-US" sz="15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500">
                          <a:effectLst/>
                        </a:rPr>
                        <a:t>Method for statistical inference; Theory of point estimation and estimation of parameters</a:t>
                      </a:r>
                      <a:endParaRPr lang="en-US" sz="15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500">
                          <a:effectLst/>
                        </a:rPr>
                        <a:t>11 to 12</a:t>
                      </a:r>
                      <a:endParaRPr lang="en-US" sz="15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634970026"/>
                  </a:ext>
                </a:extLst>
              </a:tr>
              <a:tr h="446088">
                <a:tc>
                  <a:txBody>
                    <a:bodyPr/>
                    <a:lstStyle/>
                    <a:p>
                      <a:pPr marL="0" marR="0">
                        <a:lnSpc>
                          <a:spcPct val="150000"/>
                        </a:lnSpc>
                        <a:spcBef>
                          <a:spcPts val="0"/>
                        </a:spcBef>
                        <a:spcAft>
                          <a:spcPts val="0"/>
                        </a:spcAft>
                      </a:pPr>
                      <a:r>
                        <a:rPr lang="en-US" sz="1500">
                          <a:effectLst/>
                        </a:rPr>
                        <a:t>07</a:t>
                      </a:r>
                      <a:endParaRPr lang="en-US" sz="15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500">
                          <a:effectLst/>
                        </a:rPr>
                        <a:t>Theory of interval estimation</a:t>
                      </a:r>
                      <a:endParaRPr lang="en-US" sz="15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500">
                          <a:effectLst/>
                        </a:rPr>
                        <a:t>13</a:t>
                      </a:r>
                      <a:endParaRPr lang="en-US" sz="15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542860761"/>
                  </a:ext>
                </a:extLst>
              </a:tr>
              <a:tr h="446088">
                <a:tc>
                  <a:txBody>
                    <a:bodyPr/>
                    <a:lstStyle/>
                    <a:p>
                      <a:pPr marL="0" marR="0">
                        <a:lnSpc>
                          <a:spcPct val="150000"/>
                        </a:lnSpc>
                        <a:spcBef>
                          <a:spcPts val="0"/>
                        </a:spcBef>
                        <a:spcAft>
                          <a:spcPts val="0"/>
                        </a:spcAft>
                      </a:pPr>
                      <a:r>
                        <a:rPr lang="en-US" sz="1500">
                          <a:effectLst/>
                        </a:rPr>
                        <a:t>08</a:t>
                      </a:r>
                      <a:endParaRPr lang="en-US" sz="15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500">
                          <a:effectLst/>
                        </a:rPr>
                        <a:t>Theory of hypotheses testing; Analysis of Variance</a:t>
                      </a:r>
                      <a:endParaRPr lang="en-US" sz="15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500">
                          <a:effectLst/>
                        </a:rPr>
                        <a:t>14</a:t>
                      </a:r>
                      <a:endParaRPr lang="en-US" sz="15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381499700"/>
                  </a:ext>
                </a:extLst>
              </a:tr>
              <a:tr h="446088">
                <a:tc>
                  <a:txBody>
                    <a:bodyPr/>
                    <a:lstStyle/>
                    <a:p>
                      <a:pPr marL="0" marR="0">
                        <a:lnSpc>
                          <a:spcPct val="150000"/>
                        </a:lnSpc>
                        <a:spcBef>
                          <a:spcPts val="0"/>
                        </a:spcBef>
                        <a:spcAft>
                          <a:spcPts val="0"/>
                        </a:spcAft>
                      </a:pPr>
                      <a:r>
                        <a:rPr lang="en-US" sz="1500">
                          <a:effectLst/>
                        </a:rPr>
                        <a:t>09</a:t>
                      </a:r>
                      <a:endParaRPr lang="en-US" sz="15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500">
                          <a:effectLst/>
                        </a:rPr>
                        <a:t>Linear and multiple linear regression</a:t>
                      </a:r>
                      <a:endParaRPr lang="en-US" sz="15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500">
                          <a:effectLst/>
                        </a:rPr>
                        <a:t>15</a:t>
                      </a:r>
                      <a:endParaRPr lang="en-US" sz="15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567855555"/>
                  </a:ext>
                </a:extLst>
              </a:tr>
              <a:tr h="446088">
                <a:tc>
                  <a:txBody>
                    <a:bodyPr/>
                    <a:lstStyle/>
                    <a:p>
                      <a:pPr marL="0" marR="0">
                        <a:lnSpc>
                          <a:spcPct val="150000"/>
                        </a:lnSpc>
                        <a:spcBef>
                          <a:spcPts val="0"/>
                        </a:spcBef>
                        <a:spcAft>
                          <a:spcPts val="0"/>
                        </a:spcAft>
                      </a:pPr>
                      <a:r>
                        <a:rPr lang="en-US" sz="1500">
                          <a:effectLst/>
                        </a:rPr>
                        <a:t>10</a:t>
                      </a:r>
                      <a:endParaRPr lang="en-US" sz="15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500">
                          <a:effectLst/>
                        </a:rPr>
                        <a:t>Forecasting</a:t>
                      </a:r>
                      <a:endParaRPr lang="en-US" sz="15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500" dirty="0">
                          <a:effectLst/>
                        </a:rPr>
                        <a:t>16</a:t>
                      </a:r>
                      <a:endParaRPr lang="en-US" sz="15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218337456"/>
                  </a:ext>
                </a:extLst>
              </a:tr>
            </a:tbl>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C1C67F2-19CF-4AEC-A748-FF96223BBA57}"/>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A097333A-E3B0-4782-949E-4202877D8DE7}"/>
              </a:ext>
            </a:extLst>
          </p:cNvPr>
          <p:cNvSpPr>
            <a:spLocks noGrp="1"/>
          </p:cNvSpPr>
          <p:nvPr>
            <p:ph type="ftr" sz="quarter" idx="11"/>
          </p:nvPr>
        </p:nvSpPr>
        <p:spPr/>
        <p:txBody>
          <a:bodyPr/>
          <a:lstStyle/>
          <a:p>
            <a:pPr>
              <a:defRPr/>
            </a:pPr>
            <a:r>
              <a:rPr lang="en-US"/>
              <a:t>RNSengupta,IME Dept.,IIT Kanpur,INDIA</a:t>
            </a:r>
          </a:p>
        </p:txBody>
      </p:sp>
      <p:sp>
        <p:nvSpPr>
          <p:cNvPr id="54276" name="Slide Number Placeholder 5">
            <a:extLst>
              <a:ext uri="{FF2B5EF4-FFF2-40B4-BE49-F238E27FC236}">
                <a16:creationId xmlns:a16="http://schemas.microsoft.com/office/drawing/2014/main" id="{21CB0E4D-2B6D-4988-AC8E-751658BC0D7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D2336C0-531B-4B63-936F-E4117B0F25A5}" type="slidenum">
              <a:rPr lang="en-US" altLang="en-US" sz="1400" smtClean="0"/>
              <a:pPr>
                <a:spcBef>
                  <a:spcPct val="0"/>
                </a:spcBef>
                <a:buFontTx/>
                <a:buNone/>
              </a:pPr>
              <a:t>50</a:t>
            </a:fld>
            <a:endParaRPr lang="en-US" altLang="en-US" sz="1400"/>
          </a:p>
        </p:txBody>
      </p:sp>
      <p:sp>
        <p:nvSpPr>
          <p:cNvPr id="54277" name="Rectangle 2">
            <a:extLst>
              <a:ext uri="{FF2B5EF4-FFF2-40B4-BE49-F238E27FC236}">
                <a16:creationId xmlns:a16="http://schemas.microsoft.com/office/drawing/2014/main" id="{2A80D7F1-152A-432E-8208-6395D397BF8C}"/>
              </a:ext>
            </a:extLst>
          </p:cNvPr>
          <p:cNvSpPr>
            <a:spLocks noGrp="1" noChangeArrowheads="1"/>
          </p:cNvSpPr>
          <p:nvPr>
            <p:ph type="title"/>
          </p:nvPr>
        </p:nvSpPr>
        <p:spPr/>
        <p:txBody>
          <a:bodyPr/>
          <a:lstStyle/>
          <a:p>
            <a:pPr eaLnBrk="1" hangingPunct="1"/>
            <a:r>
              <a:rPr lang="en-US" altLang="en-US" sz="3200" b="1">
                <a:solidFill>
                  <a:srgbClr val="FF0000"/>
                </a:solidFill>
              </a:rPr>
              <a:t>Frequency data </a:t>
            </a:r>
            <a:r>
              <a:rPr lang="en-US" altLang="en-US" sz="3200" b="1">
                <a:solidFill>
                  <a:srgbClr val="0000FF"/>
                </a:solidFill>
              </a:rPr>
              <a:t>Stacked Horizontal bar</a:t>
            </a:r>
            <a:r>
              <a:rPr lang="en-US" altLang="en-US" sz="3200" b="1">
                <a:solidFill>
                  <a:srgbClr val="FF0000"/>
                </a:solidFill>
              </a:rPr>
              <a:t> representation</a:t>
            </a:r>
            <a:r>
              <a:rPr lang="en-US" altLang="en-US" sz="3200">
                <a:solidFill>
                  <a:schemeClr val="tx1"/>
                </a:solidFill>
              </a:rPr>
              <a:t> (</a:t>
            </a:r>
            <a:r>
              <a:rPr lang="en-US" altLang="en-US" sz="3200" b="1">
                <a:solidFill>
                  <a:srgbClr val="0000FF"/>
                </a:solidFill>
              </a:rPr>
              <a:t>contd…</a:t>
            </a:r>
            <a:r>
              <a:rPr lang="en-US" altLang="en-US" sz="3200">
                <a:solidFill>
                  <a:schemeClr val="tx1"/>
                </a:solidFill>
              </a:rPr>
              <a:t>)</a:t>
            </a:r>
            <a:r>
              <a:rPr lang="en-US" altLang="en-US" sz="2800" b="1">
                <a:solidFill>
                  <a:schemeClr val="tx1"/>
                </a:solidFill>
              </a:rPr>
              <a:t>: </a:t>
            </a:r>
            <a:r>
              <a:rPr lang="en-US" altLang="en-US" sz="2800" b="1">
                <a:solidFill>
                  <a:srgbClr val="FF0000"/>
                </a:solidFill>
              </a:rPr>
              <a:t>Example # 19(b)</a:t>
            </a:r>
            <a:endParaRPr lang="en-US" altLang="en-US" sz="3000"/>
          </a:p>
        </p:txBody>
      </p:sp>
      <p:pic>
        <p:nvPicPr>
          <p:cNvPr id="54278" name="Picture 4">
            <a:extLst>
              <a:ext uri="{FF2B5EF4-FFF2-40B4-BE49-F238E27FC236}">
                <a16:creationId xmlns:a16="http://schemas.microsoft.com/office/drawing/2014/main" id="{57096AC5-08F9-4AD0-809B-813683E8A91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09600" y="1752600"/>
            <a:ext cx="11201400" cy="4114800"/>
          </a:xfrm>
        </p:spPr>
      </p:pic>
      <p:pic>
        <p:nvPicPr>
          <p:cNvPr id="54279" name="Picture 5">
            <a:extLst>
              <a:ext uri="{FF2B5EF4-FFF2-40B4-BE49-F238E27FC236}">
                <a16:creationId xmlns:a16="http://schemas.microsoft.com/office/drawing/2014/main" id="{C0F83E1D-CA35-45E5-A85C-A7770EF43C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263" y="1752600"/>
            <a:ext cx="112014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A3AAFA3-1B36-4FFA-8456-F70DFC0C6B42}"/>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75733F70-1F83-40B3-81D9-AB8DE9BC66A2}"/>
              </a:ext>
            </a:extLst>
          </p:cNvPr>
          <p:cNvSpPr>
            <a:spLocks noGrp="1"/>
          </p:cNvSpPr>
          <p:nvPr>
            <p:ph type="ftr" sz="quarter" idx="11"/>
          </p:nvPr>
        </p:nvSpPr>
        <p:spPr/>
        <p:txBody>
          <a:bodyPr/>
          <a:lstStyle/>
          <a:p>
            <a:pPr>
              <a:defRPr/>
            </a:pPr>
            <a:r>
              <a:rPr lang="en-US"/>
              <a:t>RNSengupta,IME Dept.,IIT Kanpur,INDIA</a:t>
            </a:r>
          </a:p>
        </p:txBody>
      </p:sp>
      <p:sp>
        <p:nvSpPr>
          <p:cNvPr id="55300" name="Slide Number Placeholder 5">
            <a:extLst>
              <a:ext uri="{FF2B5EF4-FFF2-40B4-BE49-F238E27FC236}">
                <a16:creationId xmlns:a16="http://schemas.microsoft.com/office/drawing/2014/main" id="{6B38A13E-CAC2-41D7-92E0-499DB850B7A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8DCAE26-81D8-4C5C-9B3C-A208AADF0956}" type="slidenum">
              <a:rPr lang="en-US" altLang="en-US" sz="1400" smtClean="0"/>
              <a:pPr>
                <a:spcBef>
                  <a:spcPct val="0"/>
                </a:spcBef>
                <a:buFontTx/>
                <a:buNone/>
              </a:pPr>
              <a:t>51</a:t>
            </a:fld>
            <a:endParaRPr lang="en-US" altLang="en-US" sz="1400"/>
          </a:p>
        </p:txBody>
      </p:sp>
      <p:sp>
        <p:nvSpPr>
          <p:cNvPr id="55301" name="Rectangle 2">
            <a:extLst>
              <a:ext uri="{FF2B5EF4-FFF2-40B4-BE49-F238E27FC236}">
                <a16:creationId xmlns:a16="http://schemas.microsoft.com/office/drawing/2014/main" id="{F0CCA25F-D4F0-43DB-97C5-784603CE303E}"/>
              </a:ext>
            </a:extLst>
          </p:cNvPr>
          <p:cNvSpPr>
            <a:spLocks noGrp="1" noChangeArrowheads="1"/>
          </p:cNvSpPr>
          <p:nvPr>
            <p:ph type="title"/>
          </p:nvPr>
        </p:nvSpPr>
        <p:spPr/>
        <p:txBody>
          <a:bodyPr/>
          <a:lstStyle/>
          <a:p>
            <a:pPr eaLnBrk="1" hangingPunct="1"/>
            <a:r>
              <a:rPr lang="en-US" altLang="en-US" sz="4000" b="1">
                <a:solidFill>
                  <a:srgbClr val="FF0000"/>
                </a:solidFill>
              </a:rPr>
              <a:t>Frequency data </a:t>
            </a:r>
            <a:r>
              <a:rPr lang="en-US" altLang="en-US" sz="4000" b="1">
                <a:solidFill>
                  <a:srgbClr val="0000FF"/>
                </a:solidFill>
              </a:rPr>
              <a:t>Pie Chat/diagram</a:t>
            </a:r>
            <a:r>
              <a:rPr lang="en-US" altLang="en-US" sz="4000" b="1">
                <a:solidFill>
                  <a:srgbClr val="FF0000"/>
                </a:solidFill>
              </a:rPr>
              <a:t> representation</a:t>
            </a:r>
            <a:r>
              <a:rPr lang="en-US" altLang="en-US" sz="4000">
                <a:solidFill>
                  <a:schemeClr val="tx1"/>
                </a:solidFill>
              </a:rPr>
              <a:t> (</a:t>
            </a:r>
            <a:r>
              <a:rPr lang="en-US" altLang="en-US" sz="4000" b="1">
                <a:solidFill>
                  <a:srgbClr val="0000FF"/>
                </a:solidFill>
              </a:rPr>
              <a:t>contd…</a:t>
            </a:r>
            <a:r>
              <a:rPr lang="en-US" altLang="en-US" sz="4000">
                <a:solidFill>
                  <a:schemeClr val="tx1"/>
                </a:solidFill>
              </a:rPr>
              <a:t>)</a:t>
            </a:r>
            <a:r>
              <a:rPr lang="en-US" altLang="en-US" sz="4000" b="1">
                <a:solidFill>
                  <a:schemeClr val="tx1"/>
                </a:solidFill>
              </a:rPr>
              <a:t> : </a:t>
            </a:r>
            <a:r>
              <a:rPr lang="en-US" altLang="en-US" sz="4000" b="1">
                <a:solidFill>
                  <a:srgbClr val="FF0000"/>
                </a:solidFill>
              </a:rPr>
              <a:t>Example # 20</a:t>
            </a:r>
            <a:endParaRPr lang="en-US" altLang="en-US" sz="4000"/>
          </a:p>
        </p:txBody>
      </p:sp>
      <p:sp>
        <p:nvSpPr>
          <p:cNvPr id="55302" name="Rectangle 3">
            <a:extLst>
              <a:ext uri="{FF2B5EF4-FFF2-40B4-BE49-F238E27FC236}">
                <a16:creationId xmlns:a16="http://schemas.microsoft.com/office/drawing/2014/main" id="{96674CBD-DA83-4A47-B3BA-E279732BD449}"/>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a:t>When the values of a variable are given for a number of categories, as in spatial series, we may be interested in a comparison of the categories or series or the contribution of each category to the total.</a:t>
            </a:r>
          </a:p>
          <a:p>
            <a:pPr algn="just" eaLnBrk="1" hangingPunct="1">
              <a:buFont typeface="Wingdings" panose="05000000000000000000" pitchFamily="2" charset="2"/>
              <a:buChar char="§"/>
            </a:pPr>
            <a:r>
              <a:rPr lang="en-US" altLang="en-US"/>
              <a:t>Here the proportions or percentages of various categories, rather than the absolute values for the categories, will be the principal subject of study.</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349FE3F-6E6E-432E-9566-C2BB07605097}"/>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D8F4297A-3BDF-4495-B94B-1238E9F7B4C5}"/>
              </a:ext>
            </a:extLst>
          </p:cNvPr>
          <p:cNvSpPr>
            <a:spLocks noGrp="1"/>
          </p:cNvSpPr>
          <p:nvPr>
            <p:ph type="ftr" sz="quarter" idx="11"/>
          </p:nvPr>
        </p:nvSpPr>
        <p:spPr/>
        <p:txBody>
          <a:bodyPr/>
          <a:lstStyle/>
          <a:p>
            <a:pPr>
              <a:defRPr/>
            </a:pPr>
            <a:r>
              <a:rPr lang="en-US"/>
              <a:t>RNSengupta,IME Dept.,IIT Kanpur,INDIA</a:t>
            </a:r>
          </a:p>
        </p:txBody>
      </p:sp>
      <p:sp>
        <p:nvSpPr>
          <p:cNvPr id="56324" name="Slide Number Placeholder 5">
            <a:extLst>
              <a:ext uri="{FF2B5EF4-FFF2-40B4-BE49-F238E27FC236}">
                <a16:creationId xmlns:a16="http://schemas.microsoft.com/office/drawing/2014/main" id="{FF07AB72-A155-4B8A-8B1A-74AA2EE8B44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B30CFC1-2EA0-4E96-BC8B-13B4F3B54059}" type="slidenum">
              <a:rPr lang="en-US" altLang="en-US" sz="1400" smtClean="0"/>
              <a:pPr>
                <a:spcBef>
                  <a:spcPct val="0"/>
                </a:spcBef>
                <a:buFontTx/>
                <a:buNone/>
              </a:pPr>
              <a:t>52</a:t>
            </a:fld>
            <a:endParaRPr lang="en-US" altLang="en-US" sz="1400"/>
          </a:p>
        </p:txBody>
      </p:sp>
      <p:sp>
        <p:nvSpPr>
          <p:cNvPr id="56325" name="Rectangle 2">
            <a:extLst>
              <a:ext uri="{FF2B5EF4-FFF2-40B4-BE49-F238E27FC236}">
                <a16:creationId xmlns:a16="http://schemas.microsoft.com/office/drawing/2014/main" id="{80645335-5341-427B-8869-BFB5392B1FEC}"/>
              </a:ext>
            </a:extLst>
          </p:cNvPr>
          <p:cNvSpPr>
            <a:spLocks noGrp="1" noChangeArrowheads="1"/>
          </p:cNvSpPr>
          <p:nvPr>
            <p:ph type="title"/>
          </p:nvPr>
        </p:nvSpPr>
        <p:spPr/>
        <p:txBody>
          <a:bodyPr/>
          <a:lstStyle/>
          <a:p>
            <a:pPr eaLnBrk="1" hangingPunct="1"/>
            <a:r>
              <a:rPr lang="en-US" altLang="en-US" sz="4000" b="1">
                <a:solidFill>
                  <a:srgbClr val="FF0000"/>
                </a:solidFill>
              </a:rPr>
              <a:t>Frequency data </a:t>
            </a:r>
            <a:r>
              <a:rPr lang="en-US" altLang="en-US" sz="4000" b="1">
                <a:solidFill>
                  <a:srgbClr val="0000FF"/>
                </a:solidFill>
              </a:rPr>
              <a:t>Pie Chat/diagram</a:t>
            </a:r>
            <a:r>
              <a:rPr lang="en-US" altLang="en-US" sz="4000" b="1">
                <a:solidFill>
                  <a:srgbClr val="FF0000"/>
                </a:solidFill>
              </a:rPr>
              <a:t> representation</a:t>
            </a:r>
            <a:r>
              <a:rPr lang="en-US" altLang="en-US" sz="4000">
                <a:solidFill>
                  <a:schemeClr val="tx1"/>
                </a:solidFill>
              </a:rPr>
              <a:t> (</a:t>
            </a:r>
            <a:r>
              <a:rPr lang="en-US" altLang="en-US" sz="4000" b="1">
                <a:solidFill>
                  <a:srgbClr val="0000FF"/>
                </a:solidFill>
              </a:rPr>
              <a:t>contd…</a:t>
            </a:r>
            <a:r>
              <a:rPr lang="en-US" altLang="en-US" sz="4000">
                <a:solidFill>
                  <a:schemeClr val="tx1"/>
                </a:solidFill>
              </a:rPr>
              <a:t>)</a:t>
            </a:r>
            <a:r>
              <a:rPr lang="en-US" altLang="en-US" sz="4000" b="1">
                <a:solidFill>
                  <a:schemeClr val="tx1"/>
                </a:solidFill>
              </a:rPr>
              <a:t> : </a:t>
            </a:r>
            <a:r>
              <a:rPr lang="en-US" altLang="en-US" sz="4000" b="1">
                <a:solidFill>
                  <a:srgbClr val="FF0000"/>
                </a:solidFill>
              </a:rPr>
              <a:t>Example # 20</a:t>
            </a:r>
            <a:endParaRPr lang="en-US" altLang="en-US" sz="4000"/>
          </a:p>
        </p:txBody>
      </p:sp>
      <p:graphicFrame>
        <p:nvGraphicFramePr>
          <p:cNvPr id="7" name="Chart 6">
            <a:extLst>
              <a:ext uri="{FF2B5EF4-FFF2-40B4-BE49-F238E27FC236}">
                <a16:creationId xmlns:a16="http://schemas.microsoft.com/office/drawing/2014/main" id="{20AAB283-FAB6-4838-9D39-9867C7066C87}"/>
              </a:ext>
            </a:extLst>
          </p:cNvPr>
          <p:cNvGraphicFramePr>
            <a:graphicFrameLocks/>
          </p:cNvGraphicFramePr>
          <p:nvPr/>
        </p:nvGraphicFramePr>
        <p:xfrm>
          <a:off x="598463" y="1418810"/>
          <a:ext cx="10995074" cy="4724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6615E5C-76CE-4360-9DF2-4A84ABAAFC81}"/>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1CC63D58-8A83-4DAB-A8DA-E03E67450265}"/>
              </a:ext>
            </a:extLst>
          </p:cNvPr>
          <p:cNvSpPr>
            <a:spLocks noGrp="1"/>
          </p:cNvSpPr>
          <p:nvPr>
            <p:ph type="ftr" sz="quarter" idx="11"/>
          </p:nvPr>
        </p:nvSpPr>
        <p:spPr/>
        <p:txBody>
          <a:bodyPr/>
          <a:lstStyle/>
          <a:p>
            <a:pPr>
              <a:defRPr/>
            </a:pPr>
            <a:r>
              <a:rPr lang="en-US"/>
              <a:t>RNSengupta,IME Dept.,IIT Kanpur,INDIA</a:t>
            </a:r>
          </a:p>
        </p:txBody>
      </p:sp>
      <p:sp>
        <p:nvSpPr>
          <p:cNvPr id="57348" name="Slide Number Placeholder 5">
            <a:extLst>
              <a:ext uri="{FF2B5EF4-FFF2-40B4-BE49-F238E27FC236}">
                <a16:creationId xmlns:a16="http://schemas.microsoft.com/office/drawing/2014/main" id="{EB542619-CFFE-49FC-B6D8-30EC4F3BFDB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7CC4F29-BDE1-4741-9E81-2B442AAD43B5}" type="slidenum">
              <a:rPr lang="en-US" altLang="en-US" sz="1400" smtClean="0"/>
              <a:pPr>
                <a:spcBef>
                  <a:spcPct val="0"/>
                </a:spcBef>
                <a:buFontTx/>
                <a:buNone/>
              </a:pPr>
              <a:t>53</a:t>
            </a:fld>
            <a:endParaRPr lang="en-US" altLang="en-US" sz="1400"/>
          </a:p>
        </p:txBody>
      </p:sp>
      <p:sp>
        <p:nvSpPr>
          <p:cNvPr id="57349" name="Rectangle 2">
            <a:extLst>
              <a:ext uri="{FF2B5EF4-FFF2-40B4-BE49-F238E27FC236}">
                <a16:creationId xmlns:a16="http://schemas.microsoft.com/office/drawing/2014/main" id="{A6853C4B-2956-4D49-A91A-5054394D0DA7}"/>
              </a:ext>
            </a:extLst>
          </p:cNvPr>
          <p:cNvSpPr>
            <a:spLocks noGrp="1" noChangeArrowheads="1"/>
          </p:cNvSpPr>
          <p:nvPr>
            <p:ph type="title"/>
          </p:nvPr>
        </p:nvSpPr>
        <p:spPr/>
        <p:txBody>
          <a:bodyPr/>
          <a:lstStyle/>
          <a:p>
            <a:pPr eaLnBrk="1" hangingPunct="1"/>
            <a:r>
              <a:rPr lang="en-US" altLang="en-US" sz="4000" b="1">
                <a:solidFill>
                  <a:srgbClr val="FF0000"/>
                </a:solidFill>
              </a:rPr>
              <a:t>Frequency data </a:t>
            </a:r>
            <a:r>
              <a:rPr lang="en-US" altLang="en-US" sz="4000" b="1">
                <a:solidFill>
                  <a:srgbClr val="0000FF"/>
                </a:solidFill>
              </a:rPr>
              <a:t>Textual </a:t>
            </a:r>
            <a:r>
              <a:rPr lang="en-US" altLang="en-US" sz="4000" b="1">
                <a:solidFill>
                  <a:srgbClr val="FF0000"/>
                </a:solidFill>
              </a:rPr>
              <a:t>representation</a:t>
            </a:r>
            <a:r>
              <a:rPr lang="en-US" altLang="en-US" sz="4000">
                <a:solidFill>
                  <a:schemeClr val="tx1"/>
                </a:solidFill>
              </a:rPr>
              <a:t> (</a:t>
            </a:r>
            <a:r>
              <a:rPr lang="en-US" altLang="en-US" sz="4000" b="1">
                <a:solidFill>
                  <a:srgbClr val="0000FF"/>
                </a:solidFill>
              </a:rPr>
              <a:t>contd…</a:t>
            </a:r>
            <a:r>
              <a:rPr lang="en-US" altLang="en-US" sz="4000">
                <a:solidFill>
                  <a:schemeClr val="tx1"/>
                </a:solidFill>
              </a:rPr>
              <a:t>)</a:t>
            </a:r>
            <a:r>
              <a:rPr lang="en-US" altLang="en-US" sz="4000" b="1">
                <a:solidFill>
                  <a:schemeClr val="tx1"/>
                </a:solidFill>
              </a:rPr>
              <a:t> : </a:t>
            </a:r>
            <a:r>
              <a:rPr lang="en-US" altLang="en-US" sz="4000" b="1">
                <a:solidFill>
                  <a:srgbClr val="FF0000"/>
                </a:solidFill>
              </a:rPr>
              <a:t>Example # 21</a:t>
            </a:r>
            <a:endParaRPr lang="en-US" altLang="en-US" sz="4000"/>
          </a:p>
        </p:txBody>
      </p:sp>
      <p:sp>
        <p:nvSpPr>
          <p:cNvPr id="57350" name="Rectangle 3">
            <a:extLst>
              <a:ext uri="{FF2B5EF4-FFF2-40B4-BE49-F238E27FC236}">
                <a16:creationId xmlns:a16="http://schemas.microsoft.com/office/drawing/2014/main" id="{93AC6DCC-8A6A-4A98-A846-86807A0A2A81}"/>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2800"/>
              <a:t>In textual representation of data we depict the information through text.</a:t>
            </a:r>
          </a:p>
          <a:p>
            <a:pPr algn="just" eaLnBrk="1" hangingPunct="1">
              <a:buFont typeface="Wingdings" panose="05000000000000000000" pitchFamily="2" charset="2"/>
              <a:buChar char="§"/>
            </a:pPr>
            <a:r>
              <a:rPr lang="en-US" altLang="en-US" sz="2800"/>
              <a:t>Consider for the year 2004-2005 we know the number of post graduate students who have registered in different engineering course at IIT Kanpur.</a:t>
            </a:r>
          </a:p>
          <a:p>
            <a:pPr algn="just" eaLnBrk="1" hangingPunct="1">
              <a:buFont typeface="Wingdings" panose="05000000000000000000" pitchFamily="2" charset="2"/>
              <a:buChar char="§"/>
            </a:pPr>
            <a:r>
              <a:rPr lang="en-US" altLang="en-US" sz="2800"/>
              <a:t>The figures are 83 in Aerospace, 88 in Chemical, 139 in Civil, 222 in Electrical, 176 in Mechanical, 115 in Computer Science.</a:t>
            </a:r>
          </a:p>
          <a:p>
            <a:pPr algn="just" eaLnBrk="1" hangingPunct="1">
              <a:buFont typeface="Wingdings" panose="05000000000000000000" pitchFamily="2" charset="2"/>
              <a:buChar char="§"/>
            </a:pPr>
            <a:r>
              <a:rPr lang="en-US" altLang="en-US" sz="2800"/>
              <a:t>Given this data we may be required to utilize this information to answer some queries.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9938D14-C6B0-47FE-8E6A-B66D4F5CAEB3}"/>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ACF59822-4E15-4611-BD9D-B4FD385BFF00}"/>
              </a:ext>
            </a:extLst>
          </p:cNvPr>
          <p:cNvSpPr>
            <a:spLocks noGrp="1"/>
          </p:cNvSpPr>
          <p:nvPr>
            <p:ph type="ftr" sz="quarter" idx="11"/>
          </p:nvPr>
        </p:nvSpPr>
        <p:spPr/>
        <p:txBody>
          <a:bodyPr/>
          <a:lstStyle/>
          <a:p>
            <a:pPr>
              <a:defRPr/>
            </a:pPr>
            <a:r>
              <a:rPr lang="en-US"/>
              <a:t>RNSengupta,IME Dept.,IIT Kanpur,INDIA</a:t>
            </a:r>
          </a:p>
        </p:txBody>
      </p:sp>
      <p:sp>
        <p:nvSpPr>
          <p:cNvPr id="58372" name="Slide Number Placeholder 5">
            <a:extLst>
              <a:ext uri="{FF2B5EF4-FFF2-40B4-BE49-F238E27FC236}">
                <a16:creationId xmlns:a16="http://schemas.microsoft.com/office/drawing/2014/main" id="{E734246C-6166-4932-98D0-814CEDECAF2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B179B62-6ECF-4738-94F5-5C27DA212363}" type="slidenum">
              <a:rPr lang="en-US" altLang="en-US" sz="1400" smtClean="0"/>
              <a:pPr>
                <a:spcBef>
                  <a:spcPct val="0"/>
                </a:spcBef>
                <a:buFontTx/>
                <a:buNone/>
              </a:pPr>
              <a:t>54</a:t>
            </a:fld>
            <a:endParaRPr lang="en-US" altLang="en-US" sz="1400"/>
          </a:p>
        </p:txBody>
      </p:sp>
      <p:sp>
        <p:nvSpPr>
          <p:cNvPr id="58373" name="Rectangle 2">
            <a:extLst>
              <a:ext uri="{FF2B5EF4-FFF2-40B4-BE49-F238E27FC236}">
                <a16:creationId xmlns:a16="http://schemas.microsoft.com/office/drawing/2014/main" id="{C6C10CE0-59BA-4466-BF51-4024B582E20B}"/>
              </a:ext>
            </a:extLst>
          </p:cNvPr>
          <p:cNvSpPr>
            <a:spLocks noGrp="1" noChangeArrowheads="1"/>
          </p:cNvSpPr>
          <p:nvPr>
            <p:ph type="title"/>
          </p:nvPr>
        </p:nvSpPr>
        <p:spPr/>
        <p:txBody>
          <a:bodyPr/>
          <a:lstStyle/>
          <a:p>
            <a:pPr eaLnBrk="1" hangingPunct="1"/>
            <a:r>
              <a:rPr lang="en-US" altLang="en-US" sz="4000" b="1">
                <a:solidFill>
                  <a:srgbClr val="FF0000"/>
                </a:solidFill>
              </a:rPr>
              <a:t>Frequency data </a:t>
            </a:r>
            <a:r>
              <a:rPr lang="en-US" altLang="en-US" sz="4000" b="1">
                <a:solidFill>
                  <a:srgbClr val="0000FF"/>
                </a:solidFill>
              </a:rPr>
              <a:t>Stem Leaf Diagram</a:t>
            </a:r>
            <a:r>
              <a:rPr lang="en-US" altLang="en-US" sz="4000" b="1">
                <a:solidFill>
                  <a:srgbClr val="FF0000"/>
                </a:solidFill>
              </a:rPr>
              <a:t> representation</a:t>
            </a:r>
            <a:r>
              <a:rPr lang="en-US" altLang="en-US" sz="4000">
                <a:solidFill>
                  <a:schemeClr val="tx1"/>
                </a:solidFill>
              </a:rPr>
              <a:t> (</a:t>
            </a:r>
            <a:r>
              <a:rPr lang="en-US" altLang="en-US" sz="4000" b="1">
                <a:solidFill>
                  <a:srgbClr val="0000FF"/>
                </a:solidFill>
              </a:rPr>
              <a:t>contd…</a:t>
            </a:r>
            <a:r>
              <a:rPr lang="en-US" altLang="en-US" sz="4000">
                <a:solidFill>
                  <a:schemeClr val="tx1"/>
                </a:solidFill>
              </a:rPr>
              <a:t>)</a:t>
            </a:r>
            <a:r>
              <a:rPr lang="en-US" altLang="en-US" sz="4000" b="1">
                <a:solidFill>
                  <a:schemeClr val="tx1"/>
                </a:solidFill>
              </a:rPr>
              <a:t> : </a:t>
            </a:r>
            <a:r>
              <a:rPr lang="en-US" altLang="en-US" sz="4000" b="1">
                <a:solidFill>
                  <a:srgbClr val="FF0000"/>
                </a:solidFill>
              </a:rPr>
              <a:t>Example # 22</a:t>
            </a:r>
            <a:endParaRPr lang="en-US" altLang="en-US" sz="4000"/>
          </a:p>
        </p:txBody>
      </p:sp>
      <p:sp>
        <p:nvSpPr>
          <p:cNvPr id="58374" name="Rectangle 3">
            <a:extLst>
              <a:ext uri="{FF2B5EF4-FFF2-40B4-BE49-F238E27FC236}">
                <a16:creationId xmlns:a16="http://schemas.microsoft.com/office/drawing/2014/main" id="{EB8C1FED-1CA3-4F4B-838A-8093591CE33B}"/>
              </a:ext>
            </a:extLst>
          </p:cNvPr>
          <p:cNvSpPr>
            <a:spLocks noGrp="1" noChangeArrowheads="1"/>
          </p:cNvSpPr>
          <p:nvPr>
            <p:ph type="body" idx="1"/>
          </p:nvPr>
        </p:nvSpPr>
        <p:spPr/>
        <p:txBody>
          <a:bodyPr/>
          <a:lstStyle/>
          <a:p>
            <a:pPr algn="just" eaLnBrk="1" hangingPunct="1">
              <a:lnSpc>
                <a:spcPct val="90000"/>
              </a:lnSpc>
              <a:buFont typeface="Wingdings" panose="05000000000000000000" pitchFamily="2" charset="2"/>
              <a:buChar char="§"/>
            </a:pPr>
            <a:r>
              <a:rPr lang="en-US" altLang="en-US" sz="2400"/>
              <a:t>The stem and leaf representation is a quick way of looking at the data set.</a:t>
            </a:r>
          </a:p>
          <a:p>
            <a:pPr algn="just" eaLnBrk="1" hangingPunct="1">
              <a:lnSpc>
                <a:spcPct val="90000"/>
              </a:lnSpc>
              <a:buFont typeface="Wingdings" panose="05000000000000000000" pitchFamily="2" charset="2"/>
              <a:buChar char="§"/>
            </a:pPr>
            <a:r>
              <a:rPr lang="en-US" altLang="en-US" sz="2400"/>
              <a:t>It contains the information of a histogram but avoids the loss of information in a histogram that results from aggregating the data into intervals.</a:t>
            </a:r>
          </a:p>
          <a:p>
            <a:pPr algn="just" eaLnBrk="1" hangingPunct="1">
              <a:lnSpc>
                <a:spcPct val="90000"/>
              </a:lnSpc>
              <a:buFont typeface="Wingdings" panose="05000000000000000000" pitchFamily="2" charset="2"/>
              <a:buChar char="§"/>
            </a:pPr>
            <a:r>
              <a:rPr lang="en-US" altLang="en-US" sz="2400"/>
              <a:t>The stem and leaf display is based on the tallying principle but also uses the decimal base of our number system.</a:t>
            </a:r>
          </a:p>
          <a:p>
            <a:pPr algn="just" eaLnBrk="1" hangingPunct="1">
              <a:lnSpc>
                <a:spcPct val="90000"/>
              </a:lnSpc>
              <a:buFont typeface="Wingdings" panose="05000000000000000000" pitchFamily="2" charset="2"/>
              <a:buChar char="§"/>
            </a:pPr>
            <a:r>
              <a:rPr lang="en-US" altLang="en-US" sz="2400"/>
              <a:t>In the steam and leaf representation, the stem is the number without its rightmost digit (the leaf).</a:t>
            </a:r>
          </a:p>
          <a:p>
            <a:pPr algn="just" eaLnBrk="1" hangingPunct="1">
              <a:lnSpc>
                <a:spcPct val="90000"/>
              </a:lnSpc>
              <a:buFont typeface="Wingdings" panose="05000000000000000000" pitchFamily="2" charset="2"/>
              <a:buChar char="§"/>
            </a:pPr>
            <a:r>
              <a:rPr lang="en-US" altLang="en-US" sz="2400"/>
              <a:t>The steam is written to the left of a vertical line separating the steam from the leaf.</a:t>
            </a:r>
          </a:p>
          <a:p>
            <a:pPr algn="just" eaLnBrk="1" hangingPunct="1">
              <a:lnSpc>
                <a:spcPct val="90000"/>
              </a:lnSpc>
              <a:buFont typeface="Wingdings" panose="05000000000000000000" pitchFamily="2" charset="2"/>
              <a:buChar char="§"/>
            </a:pPr>
            <a:r>
              <a:rPr lang="en-US" altLang="en-US" sz="2400"/>
              <a:t>Suppose we have the numbers 105, 106, 107, 109, 100, 108.</a:t>
            </a:r>
          </a:p>
          <a:p>
            <a:pPr algn="just" eaLnBrk="1" hangingPunct="1">
              <a:lnSpc>
                <a:spcPct val="90000"/>
              </a:lnSpc>
              <a:buFont typeface="Wingdings" panose="05000000000000000000" pitchFamily="2" charset="2"/>
              <a:buChar char="§"/>
            </a:pPr>
            <a:r>
              <a:rPr lang="en-US" altLang="en-US" sz="2400"/>
              <a:t>Then if we use the steam and leaf representation we would depict the numbers as 10 | 567908</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8FAEF9F-722F-4DCB-AC70-F3DBD8A85291}"/>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8D505D2C-85CA-4A76-9C22-3077F2D87D1D}"/>
              </a:ext>
            </a:extLst>
          </p:cNvPr>
          <p:cNvSpPr>
            <a:spLocks noGrp="1"/>
          </p:cNvSpPr>
          <p:nvPr>
            <p:ph type="ftr" sz="quarter" idx="11"/>
          </p:nvPr>
        </p:nvSpPr>
        <p:spPr/>
        <p:txBody>
          <a:bodyPr/>
          <a:lstStyle/>
          <a:p>
            <a:pPr>
              <a:defRPr/>
            </a:pPr>
            <a:r>
              <a:rPr lang="en-US"/>
              <a:t>RNSengupta,IME Dept.,IIT Kanpur,INDIA</a:t>
            </a:r>
          </a:p>
        </p:txBody>
      </p:sp>
      <p:sp>
        <p:nvSpPr>
          <p:cNvPr id="59396" name="Slide Number Placeholder 5">
            <a:extLst>
              <a:ext uri="{FF2B5EF4-FFF2-40B4-BE49-F238E27FC236}">
                <a16:creationId xmlns:a16="http://schemas.microsoft.com/office/drawing/2014/main" id="{E9FA4AB6-055A-4BF9-9B65-E23757946B2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14CD001-D685-4CB1-A1AE-09DA98A76A45}" type="slidenum">
              <a:rPr lang="en-US" altLang="en-US" sz="1400" smtClean="0"/>
              <a:pPr>
                <a:spcBef>
                  <a:spcPct val="0"/>
                </a:spcBef>
                <a:buFontTx/>
                <a:buNone/>
              </a:pPr>
              <a:t>55</a:t>
            </a:fld>
            <a:endParaRPr lang="en-US" altLang="en-US" sz="1400"/>
          </a:p>
        </p:txBody>
      </p:sp>
      <p:sp>
        <p:nvSpPr>
          <p:cNvPr id="59397" name="Rectangle 2">
            <a:extLst>
              <a:ext uri="{FF2B5EF4-FFF2-40B4-BE49-F238E27FC236}">
                <a16:creationId xmlns:a16="http://schemas.microsoft.com/office/drawing/2014/main" id="{43C7BD7C-D6DC-4445-86E0-56233D317F53}"/>
              </a:ext>
            </a:extLst>
          </p:cNvPr>
          <p:cNvSpPr>
            <a:spLocks noGrp="1" noChangeArrowheads="1"/>
          </p:cNvSpPr>
          <p:nvPr>
            <p:ph type="title"/>
          </p:nvPr>
        </p:nvSpPr>
        <p:spPr/>
        <p:txBody>
          <a:bodyPr/>
          <a:lstStyle/>
          <a:p>
            <a:pPr eaLnBrk="1" hangingPunct="1"/>
            <a:r>
              <a:rPr lang="en-US" altLang="en-US" sz="4000" b="1">
                <a:solidFill>
                  <a:srgbClr val="FF0000"/>
                </a:solidFill>
              </a:rPr>
              <a:t>Frequency data </a:t>
            </a:r>
            <a:r>
              <a:rPr lang="en-US" altLang="en-US" sz="4000" b="1">
                <a:solidFill>
                  <a:srgbClr val="0000FF"/>
                </a:solidFill>
              </a:rPr>
              <a:t>Box Whisker Plot</a:t>
            </a:r>
            <a:r>
              <a:rPr lang="en-US" altLang="en-US" sz="4000" b="1">
                <a:solidFill>
                  <a:srgbClr val="FF0000"/>
                </a:solidFill>
              </a:rPr>
              <a:t> representation</a:t>
            </a:r>
            <a:r>
              <a:rPr lang="en-US" altLang="en-US" sz="4000">
                <a:solidFill>
                  <a:schemeClr val="tx1"/>
                </a:solidFill>
              </a:rPr>
              <a:t> (</a:t>
            </a:r>
            <a:r>
              <a:rPr lang="en-US" altLang="en-US" sz="4000" b="1">
                <a:solidFill>
                  <a:srgbClr val="0000FF"/>
                </a:solidFill>
              </a:rPr>
              <a:t>contd…</a:t>
            </a:r>
            <a:r>
              <a:rPr lang="en-US" altLang="en-US" sz="4000">
                <a:solidFill>
                  <a:schemeClr val="tx1"/>
                </a:solidFill>
              </a:rPr>
              <a:t>)</a:t>
            </a:r>
            <a:endParaRPr lang="en-US" altLang="en-US" sz="4000"/>
          </a:p>
        </p:txBody>
      </p:sp>
      <p:sp>
        <p:nvSpPr>
          <p:cNvPr id="59398" name="Rectangle 3">
            <a:extLst>
              <a:ext uri="{FF2B5EF4-FFF2-40B4-BE49-F238E27FC236}">
                <a16:creationId xmlns:a16="http://schemas.microsoft.com/office/drawing/2014/main" id="{2214E090-994B-48E4-9BB3-4B3D3B24A5A5}"/>
              </a:ext>
            </a:extLst>
          </p:cNvPr>
          <p:cNvSpPr>
            <a:spLocks noGrp="1" noChangeArrowheads="1"/>
          </p:cNvSpPr>
          <p:nvPr>
            <p:ph type="body" idx="1"/>
          </p:nvPr>
        </p:nvSpPr>
        <p:spPr/>
        <p:txBody>
          <a:bodyPr/>
          <a:lstStyle/>
          <a:p>
            <a:pPr algn="just" eaLnBrk="1" hangingPunct="1">
              <a:lnSpc>
                <a:spcPct val="90000"/>
              </a:lnSpc>
              <a:buFont typeface="Wingdings" panose="05000000000000000000" pitchFamily="2" charset="2"/>
              <a:buChar char="§"/>
            </a:pPr>
            <a:r>
              <a:rPr lang="en-US" altLang="en-US"/>
              <a:t>The box plot is also called the </a:t>
            </a:r>
            <a:r>
              <a:rPr lang="en-US" altLang="en-US" b="1">
                <a:solidFill>
                  <a:srgbClr val="0000FF"/>
                </a:solidFill>
              </a:rPr>
              <a:t>box whisker plot</a:t>
            </a:r>
            <a:r>
              <a:rPr lang="en-US" altLang="en-US"/>
              <a:t>.</a:t>
            </a:r>
          </a:p>
          <a:p>
            <a:pPr algn="just" eaLnBrk="1" hangingPunct="1">
              <a:lnSpc>
                <a:spcPct val="90000"/>
              </a:lnSpc>
              <a:buFont typeface="Wingdings" panose="05000000000000000000" pitchFamily="2" charset="2"/>
              <a:buChar char="§"/>
            </a:pPr>
            <a:r>
              <a:rPr lang="en-US" altLang="en-US"/>
              <a:t>A box plot is a set of five summary measures of distribution of the data which are</a:t>
            </a:r>
          </a:p>
          <a:p>
            <a:pPr lvl="1" algn="just" eaLnBrk="1" hangingPunct="1">
              <a:lnSpc>
                <a:spcPct val="90000"/>
              </a:lnSpc>
              <a:buFont typeface="Wingdings" panose="05000000000000000000" pitchFamily="2" charset="2"/>
              <a:buChar char="v"/>
            </a:pPr>
            <a:r>
              <a:rPr lang="en-US" altLang="en-US"/>
              <a:t>Median</a:t>
            </a:r>
          </a:p>
          <a:p>
            <a:pPr lvl="1" algn="just" eaLnBrk="1" hangingPunct="1">
              <a:lnSpc>
                <a:spcPct val="90000"/>
              </a:lnSpc>
              <a:buFont typeface="Wingdings" panose="05000000000000000000" pitchFamily="2" charset="2"/>
              <a:buChar char="v"/>
            </a:pPr>
            <a:r>
              <a:rPr lang="en-US" altLang="en-US"/>
              <a:t>1</a:t>
            </a:r>
            <a:r>
              <a:rPr lang="en-US" altLang="en-US" baseline="30000"/>
              <a:t>st</a:t>
            </a:r>
            <a:r>
              <a:rPr lang="en-US" altLang="en-US"/>
              <a:t> quartile (lower quartile)</a:t>
            </a:r>
          </a:p>
          <a:p>
            <a:pPr lvl="1" algn="just" eaLnBrk="1" hangingPunct="1">
              <a:lnSpc>
                <a:spcPct val="90000"/>
              </a:lnSpc>
              <a:buFont typeface="Wingdings" panose="05000000000000000000" pitchFamily="2" charset="2"/>
              <a:buChar char="v"/>
            </a:pPr>
            <a:r>
              <a:rPr lang="en-US" altLang="en-US"/>
              <a:t>3</a:t>
            </a:r>
            <a:r>
              <a:rPr lang="en-US" altLang="en-US" baseline="30000"/>
              <a:t>rd</a:t>
            </a:r>
            <a:r>
              <a:rPr lang="en-US" altLang="en-US"/>
              <a:t> quartile (upper quartile)</a:t>
            </a:r>
          </a:p>
          <a:p>
            <a:pPr lvl="1" algn="just" eaLnBrk="1" hangingPunct="1">
              <a:lnSpc>
                <a:spcPct val="90000"/>
              </a:lnSpc>
              <a:buFont typeface="Wingdings" panose="05000000000000000000" pitchFamily="2" charset="2"/>
              <a:buChar char="v"/>
            </a:pPr>
            <a:r>
              <a:rPr lang="en-US" altLang="en-US"/>
              <a:t>Smallest/minimum observation/x</a:t>
            </a:r>
            <a:r>
              <a:rPr lang="en-US" altLang="en-US" baseline="-25000"/>
              <a:t>(1)</a:t>
            </a:r>
            <a:r>
              <a:rPr lang="en-US" altLang="en-US"/>
              <a:t> = min</a:t>
            </a:r>
            <a:r>
              <a:rPr lang="en-US" altLang="en-US" baseline="-25000">
                <a:sym typeface="Symbol" panose="05050102010706020507" pitchFamily="18" charset="2"/>
              </a:rPr>
              <a:t>x1,…, xn</a:t>
            </a:r>
            <a:r>
              <a:rPr lang="en-US" altLang="en-US"/>
              <a:t>(X</a:t>
            </a:r>
            <a:r>
              <a:rPr lang="en-US" altLang="en-US" baseline="-25000"/>
              <a:t>1</a:t>
            </a:r>
            <a:r>
              <a:rPr lang="en-US" altLang="en-US"/>
              <a:t>, …, X</a:t>
            </a:r>
            <a:r>
              <a:rPr lang="en-US" altLang="en-US" baseline="-25000"/>
              <a:t>n</a:t>
            </a:r>
            <a:r>
              <a:rPr lang="en-US" altLang="en-US"/>
              <a:t>}</a:t>
            </a:r>
          </a:p>
          <a:p>
            <a:pPr lvl="1" algn="just" eaLnBrk="1" hangingPunct="1">
              <a:lnSpc>
                <a:spcPct val="90000"/>
              </a:lnSpc>
              <a:buFont typeface="Wingdings" panose="05000000000000000000" pitchFamily="2" charset="2"/>
              <a:buChar char="v"/>
            </a:pPr>
            <a:r>
              <a:rPr lang="en-US" altLang="en-US"/>
              <a:t>Largest/maximum observation/x</a:t>
            </a:r>
            <a:r>
              <a:rPr lang="en-US" altLang="en-US" baseline="-25000"/>
              <a:t>(n)</a:t>
            </a:r>
            <a:r>
              <a:rPr lang="en-US" altLang="en-US"/>
              <a:t> = max</a:t>
            </a:r>
            <a:r>
              <a:rPr lang="en-US" altLang="en-US" baseline="-25000">
                <a:sym typeface="Symbol" panose="05050102010706020507" pitchFamily="18" charset="2"/>
              </a:rPr>
              <a:t>x1,…, xn</a:t>
            </a:r>
            <a:r>
              <a:rPr lang="en-US" altLang="en-US"/>
              <a:t>(X</a:t>
            </a:r>
            <a:r>
              <a:rPr lang="en-US" altLang="en-US" baseline="-25000"/>
              <a:t>1</a:t>
            </a:r>
            <a:r>
              <a:rPr lang="en-US" altLang="en-US"/>
              <a:t>, …, X</a:t>
            </a:r>
            <a:r>
              <a:rPr lang="en-US" altLang="en-US" baseline="-25000"/>
              <a:t>n</a:t>
            </a:r>
            <a:r>
              <a:rPr lang="en-US" altLang="en-US"/>
              <a:t>}</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8FAEF9F-722F-4DCB-AC70-F3DBD8A85291}"/>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8D505D2C-85CA-4A76-9C22-3077F2D87D1D}"/>
              </a:ext>
            </a:extLst>
          </p:cNvPr>
          <p:cNvSpPr>
            <a:spLocks noGrp="1"/>
          </p:cNvSpPr>
          <p:nvPr>
            <p:ph type="ftr" sz="quarter" idx="11"/>
          </p:nvPr>
        </p:nvSpPr>
        <p:spPr/>
        <p:txBody>
          <a:bodyPr/>
          <a:lstStyle/>
          <a:p>
            <a:pPr>
              <a:defRPr/>
            </a:pPr>
            <a:r>
              <a:rPr lang="en-US"/>
              <a:t>RNSengupta,IME Dept.,IIT Kanpur,INDIA</a:t>
            </a:r>
          </a:p>
        </p:txBody>
      </p:sp>
      <p:sp>
        <p:nvSpPr>
          <p:cNvPr id="60420" name="Slide Number Placeholder 5">
            <a:extLst>
              <a:ext uri="{FF2B5EF4-FFF2-40B4-BE49-F238E27FC236}">
                <a16:creationId xmlns:a16="http://schemas.microsoft.com/office/drawing/2014/main" id="{E0B00F6B-4C5B-492C-AC5C-FC7404F4610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CCCAC1E-3BB7-4717-AD62-5C1ED8DB5E6B}" type="slidenum">
              <a:rPr lang="en-US" altLang="en-US" sz="1400" smtClean="0"/>
              <a:pPr>
                <a:spcBef>
                  <a:spcPct val="0"/>
                </a:spcBef>
                <a:buFontTx/>
                <a:buNone/>
              </a:pPr>
              <a:t>56</a:t>
            </a:fld>
            <a:endParaRPr lang="en-US" altLang="en-US" sz="1400"/>
          </a:p>
        </p:txBody>
      </p:sp>
      <p:sp>
        <p:nvSpPr>
          <p:cNvPr id="60421" name="Rectangle 2">
            <a:extLst>
              <a:ext uri="{FF2B5EF4-FFF2-40B4-BE49-F238E27FC236}">
                <a16:creationId xmlns:a16="http://schemas.microsoft.com/office/drawing/2014/main" id="{75F479B6-C523-41EE-9C82-CB601C9A7274}"/>
              </a:ext>
            </a:extLst>
          </p:cNvPr>
          <p:cNvSpPr>
            <a:spLocks noGrp="1" noChangeArrowheads="1"/>
          </p:cNvSpPr>
          <p:nvPr>
            <p:ph type="title"/>
          </p:nvPr>
        </p:nvSpPr>
        <p:spPr/>
        <p:txBody>
          <a:bodyPr/>
          <a:lstStyle/>
          <a:p>
            <a:pPr eaLnBrk="1" hangingPunct="1"/>
            <a:r>
              <a:rPr lang="en-US" altLang="en-US" sz="4000" b="1">
                <a:solidFill>
                  <a:srgbClr val="FF0000"/>
                </a:solidFill>
              </a:rPr>
              <a:t>Frequency data </a:t>
            </a:r>
            <a:r>
              <a:rPr lang="en-US" altLang="en-US" sz="4000" b="1">
                <a:solidFill>
                  <a:srgbClr val="0000FF"/>
                </a:solidFill>
              </a:rPr>
              <a:t>Box Whisker Plot</a:t>
            </a:r>
            <a:r>
              <a:rPr lang="en-US" altLang="en-US" sz="4000" b="1">
                <a:solidFill>
                  <a:srgbClr val="FF0000"/>
                </a:solidFill>
              </a:rPr>
              <a:t> representation</a:t>
            </a:r>
            <a:r>
              <a:rPr lang="en-US" altLang="en-US" sz="4000">
                <a:solidFill>
                  <a:schemeClr val="tx1"/>
                </a:solidFill>
              </a:rPr>
              <a:t> (</a:t>
            </a:r>
            <a:r>
              <a:rPr lang="en-US" altLang="en-US" sz="4000" b="1">
                <a:solidFill>
                  <a:srgbClr val="0000FF"/>
                </a:solidFill>
              </a:rPr>
              <a:t>contd…</a:t>
            </a:r>
            <a:r>
              <a:rPr lang="en-US" altLang="en-US" sz="4000">
                <a:solidFill>
                  <a:schemeClr val="tx1"/>
                </a:solidFill>
              </a:rPr>
              <a:t>)</a:t>
            </a:r>
            <a:endParaRPr lang="en-US" altLang="en-US" sz="4000"/>
          </a:p>
        </p:txBody>
      </p:sp>
      <p:sp>
        <p:nvSpPr>
          <p:cNvPr id="60422" name="Rectangle 3">
            <a:extLst>
              <a:ext uri="{FF2B5EF4-FFF2-40B4-BE49-F238E27FC236}">
                <a16:creationId xmlns:a16="http://schemas.microsoft.com/office/drawing/2014/main" id="{DEA13501-C349-432B-84AA-511DC4DDE83B}"/>
              </a:ext>
            </a:extLst>
          </p:cNvPr>
          <p:cNvSpPr>
            <a:spLocks noGrp="1" noChangeArrowheads="1"/>
          </p:cNvSpPr>
          <p:nvPr>
            <p:ph type="body" idx="1"/>
          </p:nvPr>
        </p:nvSpPr>
        <p:spPr/>
        <p:txBody>
          <a:bodyPr/>
          <a:lstStyle/>
          <a:p>
            <a:pPr algn="just" eaLnBrk="1" hangingPunct="1">
              <a:lnSpc>
                <a:spcPct val="90000"/>
              </a:lnSpc>
              <a:buFont typeface="Wingdings" panose="05000000000000000000" pitchFamily="2" charset="2"/>
              <a:buChar char="§"/>
            </a:pPr>
            <a:r>
              <a:rPr lang="en-US" altLang="en-US"/>
              <a:t>X = (6, 4, 2, 23, 43, 40, 102, 98, 125, 50, 50, 62, 50, 23, 75, 45)</a:t>
            </a:r>
          </a:p>
          <a:p>
            <a:pPr algn="just" eaLnBrk="1" hangingPunct="1">
              <a:lnSpc>
                <a:spcPct val="90000"/>
              </a:lnSpc>
              <a:buFont typeface="Wingdings" panose="05000000000000000000" pitchFamily="2" charset="2"/>
              <a:buChar char="§"/>
            </a:pPr>
            <a:r>
              <a:rPr lang="en-US" altLang="en-US"/>
              <a:t>Median = 47.5</a:t>
            </a:r>
          </a:p>
          <a:p>
            <a:pPr algn="just" eaLnBrk="1" hangingPunct="1">
              <a:lnSpc>
                <a:spcPct val="90000"/>
              </a:lnSpc>
              <a:buFont typeface="Wingdings" panose="05000000000000000000" pitchFamily="2" charset="2"/>
              <a:buChar char="§"/>
            </a:pPr>
            <a:r>
              <a:rPr lang="en-US" altLang="en-US"/>
              <a:t>1</a:t>
            </a:r>
            <a:r>
              <a:rPr lang="en-US" altLang="en-US" baseline="30000"/>
              <a:t>st</a:t>
            </a:r>
            <a:r>
              <a:rPr lang="en-US" altLang="en-US"/>
              <a:t> quartile (lower quartile) = 23.0</a:t>
            </a:r>
          </a:p>
          <a:p>
            <a:pPr algn="just" eaLnBrk="1" hangingPunct="1">
              <a:lnSpc>
                <a:spcPct val="90000"/>
              </a:lnSpc>
              <a:buFont typeface="Wingdings" panose="05000000000000000000" pitchFamily="2" charset="2"/>
              <a:buChar char="§"/>
            </a:pPr>
            <a:r>
              <a:rPr lang="en-US" altLang="en-US"/>
              <a:t>3</a:t>
            </a:r>
            <a:r>
              <a:rPr lang="en-US" altLang="en-US" baseline="30000"/>
              <a:t>rd</a:t>
            </a:r>
            <a:r>
              <a:rPr lang="en-US" altLang="en-US"/>
              <a:t> quartile (upper quartile) = 68.5</a:t>
            </a:r>
          </a:p>
          <a:p>
            <a:pPr algn="just" eaLnBrk="1" hangingPunct="1">
              <a:lnSpc>
                <a:spcPct val="90000"/>
              </a:lnSpc>
              <a:buFont typeface="Wingdings" panose="05000000000000000000" pitchFamily="2" charset="2"/>
              <a:buChar char="§"/>
            </a:pPr>
            <a:r>
              <a:rPr lang="en-US" altLang="en-US"/>
              <a:t>Smallest/minimum observation/x</a:t>
            </a:r>
            <a:r>
              <a:rPr lang="en-US" altLang="en-US" baseline="-25000"/>
              <a:t>(1)</a:t>
            </a:r>
            <a:r>
              <a:rPr lang="en-US" altLang="en-US"/>
              <a:t> = 2</a:t>
            </a:r>
          </a:p>
          <a:p>
            <a:pPr algn="just" eaLnBrk="1" hangingPunct="1">
              <a:lnSpc>
                <a:spcPct val="90000"/>
              </a:lnSpc>
              <a:buFont typeface="Wingdings" panose="05000000000000000000" pitchFamily="2" charset="2"/>
              <a:buChar char="§"/>
            </a:pPr>
            <a:r>
              <a:rPr lang="en-US" altLang="en-US"/>
              <a:t>Largest/maximum observation/x</a:t>
            </a:r>
            <a:r>
              <a:rPr lang="en-US" altLang="en-US" baseline="-25000"/>
              <a:t>(n)</a:t>
            </a:r>
            <a:r>
              <a:rPr lang="en-US" altLang="en-US"/>
              <a:t> = 125</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Date Placeholder 3">
            <a:extLst>
              <a:ext uri="{FF2B5EF4-FFF2-40B4-BE49-F238E27FC236}">
                <a16:creationId xmlns:a16="http://schemas.microsoft.com/office/drawing/2014/main" id="{BC7A805B-5087-4A0E-8C64-0C42EB775F8E}"/>
              </a:ext>
            </a:extLst>
          </p:cNvPr>
          <p:cNvSpPr>
            <a:spLocks noGrp="1"/>
          </p:cNvSpPr>
          <p:nvPr>
            <p:ph type="dt" sz="quarter" idx="10"/>
          </p:nvPr>
        </p:nvSpPr>
        <p:spPr/>
        <p:txBody>
          <a:bodyPr/>
          <a:lstStyle/>
          <a:p>
            <a:pPr>
              <a:defRPr/>
            </a:pPr>
            <a:r>
              <a:rPr lang="en-US"/>
              <a:t>IME602:DATA ANALYSIS</a:t>
            </a:r>
          </a:p>
        </p:txBody>
      </p:sp>
      <p:sp>
        <p:nvSpPr>
          <p:cNvPr id="19" name="Footer Placeholder 4">
            <a:extLst>
              <a:ext uri="{FF2B5EF4-FFF2-40B4-BE49-F238E27FC236}">
                <a16:creationId xmlns:a16="http://schemas.microsoft.com/office/drawing/2014/main" id="{3CF23922-8FBE-4E12-9059-AB537060C6F5}"/>
              </a:ext>
            </a:extLst>
          </p:cNvPr>
          <p:cNvSpPr>
            <a:spLocks noGrp="1"/>
          </p:cNvSpPr>
          <p:nvPr>
            <p:ph type="ftr" sz="quarter" idx="11"/>
          </p:nvPr>
        </p:nvSpPr>
        <p:spPr/>
        <p:txBody>
          <a:bodyPr/>
          <a:lstStyle/>
          <a:p>
            <a:pPr>
              <a:defRPr/>
            </a:pPr>
            <a:r>
              <a:rPr lang="en-US"/>
              <a:t>RNSengupta,IME Dept.,IIT Kanpur,INDIA</a:t>
            </a:r>
          </a:p>
        </p:txBody>
      </p:sp>
      <p:sp>
        <p:nvSpPr>
          <p:cNvPr id="61444" name="Slide Number Placeholder 5">
            <a:extLst>
              <a:ext uri="{FF2B5EF4-FFF2-40B4-BE49-F238E27FC236}">
                <a16:creationId xmlns:a16="http://schemas.microsoft.com/office/drawing/2014/main" id="{23B3F4BB-CD2F-4742-A7AF-39DE4362535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9291C42-0667-47F1-AE5C-709A9220EBA8}" type="slidenum">
              <a:rPr lang="en-US" altLang="en-US" sz="1400" smtClean="0"/>
              <a:pPr>
                <a:spcBef>
                  <a:spcPct val="0"/>
                </a:spcBef>
                <a:buFontTx/>
                <a:buNone/>
              </a:pPr>
              <a:t>57</a:t>
            </a:fld>
            <a:endParaRPr lang="en-US" altLang="en-US" sz="1400"/>
          </a:p>
        </p:txBody>
      </p:sp>
      <p:sp>
        <p:nvSpPr>
          <p:cNvPr id="61445" name="Rectangle 2">
            <a:extLst>
              <a:ext uri="{FF2B5EF4-FFF2-40B4-BE49-F238E27FC236}">
                <a16:creationId xmlns:a16="http://schemas.microsoft.com/office/drawing/2014/main" id="{B9A4E187-18BF-4B33-97E3-29929C6F35AF}"/>
              </a:ext>
            </a:extLst>
          </p:cNvPr>
          <p:cNvSpPr>
            <a:spLocks noGrp="1" noChangeArrowheads="1"/>
          </p:cNvSpPr>
          <p:nvPr>
            <p:ph type="title"/>
          </p:nvPr>
        </p:nvSpPr>
        <p:spPr/>
        <p:txBody>
          <a:bodyPr/>
          <a:lstStyle/>
          <a:p>
            <a:pPr eaLnBrk="1" hangingPunct="1"/>
            <a:r>
              <a:rPr lang="en-US" altLang="en-US" sz="4000" b="1">
                <a:solidFill>
                  <a:srgbClr val="FF0000"/>
                </a:solidFill>
              </a:rPr>
              <a:t>Frequency data </a:t>
            </a:r>
            <a:r>
              <a:rPr lang="en-US" altLang="en-US" sz="4000" b="1">
                <a:solidFill>
                  <a:srgbClr val="0000FF"/>
                </a:solidFill>
              </a:rPr>
              <a:t>Box Whisker Plot</a:t>
            </a:r>
            <a:r>
              <a:rPr lang="en-US" altLang="en-US" sz="4000" b="1">
                <a:solidFill>
                  <a:srgbClr val="FF0000"/>
                </a:solidFill>
              </a:rPr>
              <a:t> representation</a:t>
            </a:r>
            <a:r>
              <a:rPr lang="en-US" altLang="en-US" sz="4000">
                <a:solidFill>
                  <a:schemeClr val="tx1"/>
                </a:solidFill>
              </a:rPr>
              <a:t> (</a:t>
            </a:r>
            <a:r>
              <a:rPr lang="en-US" altLang="en-US" sz="4000" b="1">
                <a:solidFill>
                  <a:srgbClr val="0000FF"/>
                </a:solidFill>
              </a:rPr>
              <a:t>contd…</a:t>
            </a:r>
            <a:r>
              <a:rPr lang="en-US" altLang="en-US" sz="4000">
                <a:solidFill>
                  <a:schemeClr val="tx1"/>
                </a:solidFill>
              </a:rPr>
              <a:t>)</a:t>
            </a:r>
            <a:endParaRPr lang="en-US" altLang="en-US" sz="4000"/>
          </a:p>
        </p:txBody>
      </p:sp>
      <p:sp>
        <p:nvSpPr>
          <p:cNvPr id="61446" name="Rectangle 3">
            <a:extLst>
              <a:ext uri="{FF2B5EF4-FFF2-40B4-BE49-F238E27FC236}">
                <a16:creationId xmlns:a16="http://schemas.microsoft.com/office/drawing/2014/main" id="{B9E6D5CB-D2D4-4F1C-8DCE-747FAE20FBDD}"/>
              </a:ext>
            </a:extLst>
          </p:cNvPr>
          <p:cNvSpPr>
            <a:spLocks noGrp="1" noChangeArrowheads="1"/>
          </p:cNvSpPr>
          <p:nvPr>
            <p:ph type="body" idx="1"/>
          </p:nvPr>
        </p:nvSpPr>
        <p:spPr/>
        <p:txBody>
          <a:bodyPr/>
          <a:lstStyle/>
          <a:p>
            <a:pPr eaLnBrk="1" hangingPunct="1">
              <a:buFontTx/>
              <a:buNone/>
            </a:pPr>
            <a:endParaRPr lang="en-US" altLang="en-US"/>
          </a:p>
        </p:txBody>
      </p:sp>
      <p:sp>
        <p:nvSpPr>
          <p:cNvPr id="61447" name="Text Box 16">
            <a:extLst>
              <a:ext uri="{FF2B5EF4-FFF2-40B4-BE49-F238E27FC236}">
                <a16:creationId xmlns:a16="http://schemas.microsoft.com/office/drawing/2014/main" id="{46EA7ADB-4425-44FD-B55F-1F6F65A30CCE}"/>
              </a:ext>
            </a:extLst>
          </p:cNvPr>
          <p:cNvSpPr txBox="1">
            <a:spLocks noChangeArrowheads="1"/>
          </p:cNvSpPr>
          <p:nvPr/>
        </p:nvSpPr>
        <p:spPr bwMode="auto">
          <a:xfrm>
            <a:off x="5181600" y="2209800"/>
            <a:ext cx="1600200" cy="1066800"/>
          </a:xfrm>
          <a:prstGeom prst="rect">
            <a:avLst/>
          </a:prstGeom>
          <a:solidFill>
            <a:srgbClr val="00B0F0"/>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IN" altLang="en-US" sz="2500">
                <a:solidFill>
                  <a:srgbClr val="0000FF"/>
                </a:solidFill>
                <a:latin typeface="SAS Monospace"/>
              </a:rPr>
              <a:t>BOX</a:t>
            </a:r>
          </a:p>
        </p:txBody>
      </p:sp>
      <p:sp>
        <p:nvSpPr>
          <p:cNvPr id="61448" name="Line 12">
            <a:extLst>
              <a:ext uri="{FF2B5EF4-FFF2-40B4-BE49-F238E27FC236}">
                <a16:creationId xmlns:a16="http://schemas.microsoft.com/office/drawing/2014/main" id="{92E245F3-60CF-4389-81B0-D30FBAD3CFF7}"/>
              </a:ext>
            </a:extLst>
          </p:cNvPr>
          <p:cNvSpPr>
            <a:spLocks noChangeShapeType="1"/>
          </p:cNvSpPr>
          <p:nvPr/>
        </p:nvSpPr>
        <p:spPr bwMode="auto">
          <a:xfrm>
            <a:off x="2743200" y="2743200"/>
            <a:ext cx="2400300" cy="0"/>
          </a:xfrm>
          <a:prstGeom prst="line">
            <a:avLst/>
          </a:prstGeom>
          <a:noFill/>
          <a:ln w="50800">
            <a:solidFill>
              <a:srgbClr val="0000FF"/>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61449" name="Line 15">
            <a:extLst>
              <a:ext uri="{FF2B5EF4-FFF2-40B4-BE49-F238E27FC236}">
                <a16:creationId xmlns:a16="http://schemas.microsoft.com/office/drawing/2014/main" id="{3822DFDD-01D2-485E-A7D0-CFEDAF3552CC}"/>
              </a:ext>
            </a:extLst>
          </p:cNvPr>
          <p:cNvSpPr>
            <a:spLocks noChangeShapeType="1"/>
          </p:cNvSpPr>
          <p:nvPr/>
        </p:nvSpPr>
        <p:spPr bwMode="auto">
          <a:xfrm>
            <a:off x="5943600" y="2209800"/>
            <a:ext cx="0" cy="1066800"/>
          </a:xfrm>
          <a:prstGeom prst="line">
            <a:avLst/>
          </a:prstGeom>
          <a:noFill/>
          <a:ln w="508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450" name="Line 13">
            <a:extLst>
              <a:ext uri="{FF2B5EF4-FFF2-40B4-BE49-F238E27FC236}">
                <a16:creationId xmlns:a16="http://schemas.microsoft.com/office/drawing/2014/main" id="{A357A668-261A-478B-A332-310C2E0AA370}"/>
              </a:ext>
            </a:extLst>
          </p:cNvPr>
          <p:cNvSpPr>
            <a:spLocks noChangeShapeType="1"/>
          </p:cNvSpPr>
          <p:nvPr/>
        </p:nvSpPr>
        <p:spPr bwMode="auto">
          <a:xfrm>
            <a:off x="6781800" y="2743200"/>
            <a:ext cx="2438400" cy="0"/>
          </a:xfrm>
          <a:prstGeom prst="line">
            <a:avLst/>
          </a:prstGeom>
          <a:noFill/>
          <a:ln w="50800">
            <a:solidFill>
              <a:srgbClr val="0000FF"/>
            </a:solidFill>
            <a:round/>
            <a:headEnd/>
            <a:tailEnd type="oval" w="med" len="med"/>
          </a:ln>
          <a:extLst>
            <a:ext uri="{909E8E84-426E-40DD-AFC4-6F175D3DCCD1}">
              <a14:hiddenFill xmlns:a14="http://schemas.microsoft.com/office/drawing/2010/main">
                <a:noFill/>
              </a14:hiddenFill>
            </a:ext>
          </a:extLst>
        </p:spPr>
        <p:txBody>
          <a:bodyPr/>
          <a:lstStyle/>
          <a:p>
            <a:endParaRPr lang="en-US"/>
          </a:p>
        </p:txBody>
      </p:sp>
      <p:sp>
        <p:nvSpPr>
          <p:cNvPr id="61451" name="Text Box 11">
            <a:extLst>
              <a:ext uri="{FF2B5EF4-FFF2-40B4-BE49-F238E27FC236}">
                <a16:creationId xmlns:a16="http://schemas.microsoft.com/office/drawing/2014/main" id="{FC5907F1-9619-44EF-BAB4-C4F325954820}"/>
              </a:ext>
            </a:extLst>
          </p:cNvPr>
          <p:cNvSpPr txBox="1">
            <a:spLocks noChangeArrowheads="1"/>
          </p:cNvSpPr>
          <p:nvPr/>
        </p:nvSpPr>
        <p:spPr bwMode="auto">
          <a:xfrm>
            <a:off x="5562600" y="4724400"/>
            <a:ext cx="914400" cy="342900"/>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a:cs typeface="Times New Roman" panose="02020603050405020304" pitchFamily="18" charset="0"/>
              </a:rPr>
              <a:t>Median</a:t>
            </a:r>
            <a:endParaRPr lang="en-US" altLang="en-US" sz="1800"/>
          </a:p>
        </p:txBody>
      </p:sp>
      <p:sp>
        <p:nvSpPr>
          <p:cNvPr id="61452" name="Line 10">
            <a:extLst>
              <a:ext uri="{FF2B5EF4-FFF2-40B4-BE49-F238E27FC236}">
                <a16:creationId xmlns:a16="http://schemas.microsoft.com/office/drawing/2014/main" id="{86CD949C-E4E7-4572-8C7A-0288232BBE46}"/>
              </a:ext>
            </a:extLst>
          </p:cNvPr>
          <p:cNvSpPr>
            <a:spLocks noChangeShapeType="1"/>
          </p:cNvSpPr>
          <p:nvPr/>
        </p:nvSpPr>
        <p:spPr bwMode="auto">
          <a:xfrm flipV="1">
            <a:off x="5943600" y="3276600"/>
            <a:ext cx="0" cy="1447800"/>
          </a:xfrm>
          <a:prstGeom prst="line">
            <a:avLst/>
          </a:prstGeom>
          <a:noFill/>
          <a:ln w="254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1453" name="Text Box 6">
            <a:extLst>
              <a:ext uri="{FF2B5EF4-FFF2-40B4-BE49-F238E27FC236}">
                <a16:creationId xmlns:a16="http://schemas.microsoft.com/office/drawing/2014/main" id="{C4594128-B833-4501-B6D9-51E0CB771631}"/>
              </a:ext>
            </a:extLst>
          </p:cNvPr>
          <p:cNvSpPr txBox="1">
            <a:spLocks noChangeArrowheads="1"/>
          </p:cNvSpPr>
          <p:nvPr/>
        </p:nvSpPr>
        <p:spPr bwMode="auto">
          <a:xfrm>
            <a:off x="3657600" y="4800600"/>
            <a:ext cx="457200" cy="342900"/>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a:cs typeface="Times New Roman" panose="02020603050405020304" pitchFamily="18" charset="0"/>
              </a:rPr>
              <a:t>LQ</a:t>
            </a:r>
            <a:endParaRPr lang="en-US" altLang="en-US" sz="1800"/>
          </a:p>
        </p:txBody>
      </p:sp>
      <p:sp>
        <p:nvSpPr>
          <p:cNvPr id="61454" name="Text Box 9">
            <a:extLst>
              <a:ext uri="{FF2B5EF4-FFF2-40B4-BE49-F238E27FC236}">
                <a16:creationId xmlns:a16="http://schemas.microsoft.com/office/drawing/2014/main" id="{60E87C05-4F7D-48F5-A798-641C54767191}"/>
              </a:ext>
            </a:extLst>
          </p:cNvPr>
          <p:cNvSpPr txBox="1">
            <a:spLocks noChangeArrowheads="1"/>
          </p:cNvSpPr>
          <p:nvPr/>
        </p:nvSpPr>
        <p:spPr bwMode="auto">
          <a:xfrm>
            <a:off x="7696200" y="4800600"/>
            <a:ext cx="457200" cy="342900"/>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a:cs typeface="Times New Roman" panose="02020603050405020304" pitchFamily="18" charset="0"/>
              </a:rPr>
              <a:t>UQ</a:t>
            </a:r>
            <a:endParaRPr lang="en-US" altLang="en-US" sz="1800"/>
          </a:p>
        </p:txBody>
      </p:sp>
      <p:sp>
        <p:nvSpPr>
          <p:cNvPr id="61455" name="Line 5">
            <a:extLst>
              <a:ext uri="{FF2B5EF4-FFF2-40B4-BE49-F238E27FC236}">
                <a16:creationId xmlns:a16="http://schemas.microsoft.com/office/drawing/2014/main" id="{ABB4802D-4D8E-4DCE-9EF8-7521993635FA}"/>
              </a:ext>
            </a:extLst>
          </p:cNvPr>
          <p:cNvSpPr>
            <a:spLocks noChangeShapeType="1"/>
          </p:cNvSpPr>
          <p:nvPr/>
        </p:nvSpPr>
        <p:spPr bwMode="auto">
          <a:xfrm flipV="1">
            <a:off x="4038600" y="3200400"/>
            <a:ext cx="1181100" cy="1600200"/>
          </a:xfrm>
          <a:prstGeom prst="line">
            <a:avLst/>
          </a:prstGeom>
          <a:noFill/>
          <a:ln w="254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1456" name="Line 8">
            <a:extLst>
              <a:ext uri="{FF2B5EF4-FFF2-40B4-BE49-F238E27FC236}">
                <a16:creationId xmlns:a16="http://schemas.microsoft.com/office/drawing/2014/main" id="{9BF3E4B0-0F3B-4CA8-8F3D-E26C1E0B3E77}"/>
              </a:ext>
            </a:extLst>
          </p:cNvPr>
          <p:cNvSpPr>
            <a:spLocks noChangeShapeType="1"/>
          </p:cNvSpPr>
          <p:nvPr/>
        </p:nvSpPr>
        <p:spPr bwMode="auto">
          <a:xfrm flipH="1" flipV="1">
            <a:off x="6781800" y="3276600"/>
            <a:ext cx="990600" cy="1524000"/>
          </a:xfrm>
          <a:prstGeom prst="line">
            <a:avLst/>
          </a:prstGeom>
          <a:noFill/>
          <a:ln w="254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1457" name="Text Box 7">
            <a:extLst>
              <a:ext uri="{FF2B5EF4-FFF2-40B4-BE49-F238E27FC236}">
                <a16:creationId xmlns:a16="http://schemas.microsoft.com/office/drawing/2014/main" id="{A0599995-D800-4CC2-A1D0-ABB6912883E5}"/>
              </a:ext>
            </a:extLst>
          </p:cNvPr>
          <p:cNvSpPr txBox="1">
            <a:spLocks noChangeArrowheads="1"/>
          </p:cNvSpPr>
          <p:nvPr/>
        </p:nvSpPr>
        <p:spPr bwMode="auto">
          <a:xfrm>
            <a:off x="7696200" y="3581400"/>
            <a:ext cx="800100" cy="342900"/>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a:cs typeface="Times New Roman" panose="02020603050405020304" pitchFamily="18" charset="0"/>
              </a:rPr>
              <a:t>Whisker</a:t>
            </a:r>
            <a:endParaRPr lang="en-US" altLang="en-US" sz="1800"/>
          </a:p>
        </p:txBody>
      </p:sp>
      <p:sp>
        <p:nvSpPr>
          <p:cNvPr id="61458" name="Line 14">
            <a:extLst>
              <a:ext uri="{FF2B5EF4-FFF2-40B4-BE49-F238E27FC236}">
                <a16:creationId xmlns:a16="http://schemas.microsoft.com/office/drawing/2014/main" id="{47CA9CC8-C772-437F-9294-328B5877247B}"/>
              </a:ext>
            </a:extLst>
          </p:cNvPr>
          <p:cNvSpPr>
            <a:spLocks noChangeShapeType="1"/>
          </p:cNvSpPr>
          <p:nvPr/>
        </p:nvSpPr>
        <p:spPr bwMode="auto">
          <a:xfrm flipH="1" flipV="1">
            <a:off x="7162800" y="2743200"/>
            <a:ext cx="685800" cy="838200"/>
          </a:xfrm>
          <a:prstGeom prst="line">
            <a:avLst/>
          </a:prstGeom>
          <a:noFill/>
          <a:ln w="254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1459" name="Rectangle 17">
            <a:extLst>
              <a:ext uri="{FF2B5EF4-FFF2-40B4-BE49-F238E27FC236}">
                <a16:creationId xmlns:a16="http://schemas.microsoft.com/office/drawing/2014/main" id="{53E834CF-30FC-40D2-AE8F-F1D26BB7EC03}"/>
              </a:ext>
            </a:extLst>
          </p:cNvPr>
          <p:cNvSpPr>
            <a:spLocks noChangeArrowheads="1"/>
          </p:cNvSpPr>
          <p:nvPr/>
        </p:nvSpPr>
        <p:spPr bwMode="auto">
          <a:xfrm>
            <a:off x="-766763" y="1779588"/>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61460" name="Rectangle 19">
            <a:extLst>
              <a:ext uri="{FF2B5EF4-FFF2-40B4-BE49-F238E27FC236}">
                <a16:creationId xmlns:a16="http://schemas.microsoft.com/office/drawing/2014/main" id="{94945ED0-1FF5-4827-929A-9A8DFE9615F2}"/>
              </a:ext>
            </a:extLst>
          </p:cNvPr>
          <p:cNvSpPr>
            <a:spLocks noChangeArrowheads="1"/>
          </p:cNvSpPr>
          <p:nvPr/>
        </p:nvSpPr>
        <p:spPr bwMode="auto">
          <a:xfrm>
            <a:off x="-423863" y="1962150"/>
            <a:ext cx="18415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br>
              <a:rPr lang="en-US" altLang="en-US" sz="1800"/>
            </a:br>
            <a:endParaRPr lang="en-US" altLang="en-US" sz="1800"/>
          </a:p>
          <a:p>
            <a:pPr>
              <a:spcBef>
                <a:spcPct val="0"/>
              </a:spcBef>
              <a:buFontTx/>
              <a:buNone/>
            </a:pPr>
            <a:endParaRPr lang="en-US" altLang="en-US" sz="1800"/>
          </a:p>
        </p:txBody>
      </p:sp>
      <p:sp>
        <p:nvSpPr>
          <p:cNvPr id="61461" name="Text Box 6">
            <a:extLst>
              <a:ext uri="{FF2B5EF4-FFF2-40B4-BE49-F238E27FC236}">
                <a16:creationId xmlns:a16="http://schemas.microsoft.com/office/drawing/2014/main" id="{ACC76C91-3963-4729-B92E-CC66B2C93620}"/>
              </a:ext>
            </a:extLst>
          </p:cNvPr>
          <p:cNvSpPr txBox="1">
            <a:spLocks noChangeArrowheads="1"/>
          </p:cNvSpPr>
          <p:nvPr/>
        </p:nvSpPr>
        <p:spPr bwMode="auto">
          <a:xfrm>
            <a:off x="2070100" y="3173413"/>
            <a:ext cx="977900" cy="255587"/>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a:cs typeface="Times New Roman" panose="02020603050405020304" pitchFamily="18" charset="0"/>
              </a:rPr>
              <a:t>Minimum</a:t>
            </a:r>
            <a:endParaRPr lang="en-US" altLang="en-US" sz="1800"/>
          </a:p>
        </p:txBody>
      </p:sp>
      <p:sp>
        <p:nvSpPr>
          <p:cNvPr id="61462" name="Line 5">
            <a:extLst>
              <a:ext uri="{FF2B5EF4-FFF2-40B4-BE49-F238E27FC236}">
                <a16:creationId xmlns:a16="http://schemas.microsoft.com/office/drawing/2014/main" id="{F978AB1B-272C-4129-80D8-8E58D2FC374B}"/>
              </a:ext>
            </a:extLst>
          </p:cNvPr>
          <p:cNvSpPr>
            <a:spLocks noChangeShapeType="1"/>
          </p:cNvSpPr>
          <p:nvPr/>
        </p:nvSpPr>
        <p:spPr bwMode="auto">
          <a:xfrm flipV="1">
            <a:off x="2228850" y="2743200"/>
            <a:ext cx="514350" cy="393700"/>
          </a:xfrm>
          <a:prstGeom prst="line">
            <a:avLst/>
          </a:prstGeom>
          <a:noFill/>
          <a:ln w="254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1463" name="Text Box 7">
            <a:extLst>
              <a:ext uri="{FF2B5EF4-FFF2-40B4-BE49-F238E27FC236}">
                <a16:creationId xmlns:a16="http://schemas.microsoft.com/office/drawing/2014/main" id="{6CDAD31C-D728-487D-8F31-FD6FFA9A8BDF}"/>
              </a:ext>
            </a:extLst>
          </p:cNvPr>
          <p:cNvSpPr txBox="1">
            <a:spLocks noChangeArrowheads="1"/>
          </p:cNvSpPr>
          <p:nvPr/>
        </p:nvSpPr>
        <p:spPr bwMode="auto">
          <a:xfrm>
            <a:off x="9688513" y="3276600"/>
            <a:ext cx="979487" cy="342900"/>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a:cs typeface="Times New Roman" panose="02020603050405020304" pitchFamily="18" charset="0"/>
              </a:rPr>
              <a:t>Maximum</a:t>
            </a:r>
            <a:endParaRPr lang="en-US" altLang="en-US" sz="1800"/>
          </a:p>
        </p:txBody>
      </p:sp>
      <p:sp>
        <p:nvSpPr>
          <p:cNvPr id="61464" name="Line 14">
            <a:extLst>
              <a:ext uri="{FF2B5EF4-FFF2-40B4-BE49-F238E27FC236}">
                <a16:creationId xmlns:a16="http://schemas.microsoft.com/office/drawing/2014/main" id="{63138179-CB2C-4EED-B7DD-24234B3C9461}"/>
              </a:ext>
            </a:extLst>
          </p:cNvPr>
          <p:cNvSpPr>
            <a:spLocks noChangeShapeType="1"/>
          </p:cNvSpPr>
          <p:nvPr/>
        </p:nvSpPr>
        <p:spPr bwMode="auto">
          <a:xfrm flipH="1" flipV="1">
            <a:off x="9182100" y="2717800"/>
            <a:ext cx="800100" cy="558800"/>
          </a:xfrm>
          <a:prstGeom prst="line">
            <a:avLst/>
          </a:prstGeom>
          <a:noFill/>
          <a:ln w="254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D99C37E-19D2-4A81-95C9-929977F5C5A6}"/>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A8826D67-F889-497C-B880-A08246AC98F7}"/>
              </a:ext>
            </a:extLst>
          </p:cNvPr>
          <p:cNvSpPr>
            <a:spLocks noGrp="1"/>
          </p:cNvSpPr>
          <p:nvPr>
            <p:ph type="ftr" sz="quarter" idx="11"/>
          </p:nvPr>
        </p:nvSpPr>
        <p:spPr/>
        <p:txBody>
          <a:bodyPr/>
          <a:lstStyle/>
          <a:p>
            <a:pPr>
              <a:defRPr/>
            </a:pPr>
            <a:r>
              <a:rPr lang="en-US"/>
              <a:t>RNSengupta,IME Dept.,IIT Kanpur,INDIA</a:t>
            </a:r>
          </a:p>
        </p:txBody>
      </p:sp>
      <p:sp>
        <p:nvSpPr>
          <p:cNvPr id="62468" name="Slide Number Placeholder 5">
            <a:extLst>
              <a:ext uri="{FF2B5EF4-FFF2-40B4-BE49-F238E27FC236}">
                <a16:creationId xmlns:a16="http://schemas.microsoft.com/office/drawing/2014/main" id="{11B39DBC-2647-41A5-9BD7-500393ACD78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96B3A69-6BF2-4E3B-8B36-541B235B7C5A}" type="slidenum">
              <a:rPr lang="en-US" altLang="en-US" sz="1400" smtClean="0"/>
              <a:pPr>
                <a:spcBef>
                  <a:spcPct val="0"/>
                </a:spcBef>
                <a:buFontTx/>
                <a:buNone/>
              </a:pPr>
              <a:t>58</a:t>
            </a:fld>
            <a:endParaRPr lang="en-US" altLang="en-US" sz="1400"/>
          </a:p>
        </p:txBody>
      </p:sp>
      <p:sp>
        <p:nvSpPr>
          <p:cNvPr id="62469" name="Rectangle 2">
            <a:extLst>
              <a:ext uri="{FF2B5EF4-FFF2-40B4-BE49-F238E27FC236}">
                <a16:creationId xmlns:a16="http://schemas.microsoft.com/office/drawing/2014/main" id="{11863CDE-16BA-4321-B1DE-7A797E4C8481}"/>
              </a:ext>
            </a:extLst>
          </p:cNvPr>
          <p:cNvSpPr>
            <a:spLocks noGrp="1" noChangeArrowheads="1"/>
          </p:cNvSpPr>
          <p:nvPr>
            <p:ph type="title"/>
          </p:nvPr>
        </p:nvSpPr>
        <p:spPr/>
        <p:txBody>
          <a:bodyPr/>
          <a:lstStyle/>
          <a:p>
            <a:pPr eaLnBrk="1" hangingPunct="1"/>
            <a:r>
              <a:rPr lang="en-US" altLang="en-US" sz="4000" b="1">
                <a:solidFill>
                  <a:srgbClr val="FF0000"/>
                </a:solidFill>
              </a:rPr>
              <a:t>Frequency data </a:t>
            </a:r>
            <a:r>
              <a:rPr lang="en-US" altLang="en-US" sz="4000" b="1">
                <a:solidFill>
                  <a:srgbClr val="0000FF"/>
                </a:solidFill>
              </a:rPr>
              <a:t>Box Whisker Plot</a:t>
            </a:r>
            <a:r>
              <a:rPr lang="en-US" altLang="en-US" sz="4000" b="1">
                <a:solidFill>
                  <a:srgbClr val="FF0000"/>
                </a:solidFill>
              </a:rPr>
              <a:t> representation</a:t>
            </a:r>
            <a:r>
              <a:rPr lang="en-US" altLang="en-US" sz="4000">
                <a:solidFill>
                  <a:schemeClr val="tx1"/>
                </a:solidFill>
              </a:rPr>
              <a:t> (</a:t>
            </a:r>
            <a:r>
              <a:rPr lang="en-US" altLang="en-US" sz="4000" b="1">
                <a:solidFill>
                  <a:srgbClr val="0000FF"/>
                </a:solidFill>
              </a:rPr>
              <a:t>contd…</a:t>
            </a:r>
            <a:r>
              <a:rPr lang="en-US" altLang="en-US" sz="4000">
                <a:solidFill>
                  <a:schemeClr val="tx1"/>
                </a:solidFill>
              </a:rPr>
              <a:t>)</a:t>
            </a:r>
            <a:endParaRPr lang="en-US" altLang="en-US" sz="4000"/>
          </a:p>
        </p:txBody>
      </p:sp>
      <p:sp>
        <p:nvSpPr>
          <p:cNvPr id="62470" name="Rectangle 3">
            <a:extLst>
              <a:ext uri="{FF2B5EF4-FFF2-40B4-BE49-F238E27FC236}">
                <a16:creationId xmlns:a16="http://schemas.microsoft.com/office/drawing/2014/main" id="{DE986AC6-4B32-4FBE-BC5D-7DEB83CC5B4A}"/>
              </a:ext>
            </a:extLst>
          </p:cNvPr>
          <p:cNvSpPr>
            <a:spLocks noGrp="1" noChangeArrowheads="1"/>
          </p:cNvSpPr>
          <p:nvPr>
            <p:ph type="body" idx="1"/>
          </p:nvPr>
        </p:nvSpPr>
        <p:spPr/>
        <p:txBody>
          <a:bodyPr/>
          <a:lstStyle/>
          <a:p>
            <a:pPr algn="just" eaLnBrk="1" hangingPunct="1">
              <a:buFontTx/>
              <a:buNone/>
            </a:pPr>
            <a:r>
              <a:rPr lang="en-US" altLang="en-US" sz="4000"/>
              <a:t>Here:</a:t>
            </a:r>
          </a:p>
          <a:p>
            <a:pPr algn="just" eaLnBrk="1" hangingPunct="1">
              <a:buFont typeface="Wingdings" panose="05000000000000000000" pitchFamily="2" charset="2"/>
              <a:buChar char="§"/>
            </a:pPr>
            <a:r>
              <a:rPr lang="en-US" altLang="en-US" sz="4000"/>
              <a:t>UQ – LQ = Inter quartile range (IQR)</a:t>
            </a:r>
          </a:p>
          <a:p>
            <a:pPr algn="just" eaLnBrk="1" hangingPunct="1">
              <a:buFont typeface="Wingdings" panose="05000000000000000000" pitchFamily="2" charset="2"/>
              <a:buChar char="§"/>
            </a:pPr>
            <a:r>
              <a:rPr lang="en-US" altLang="en-US" sz="4000"/>
              <a:t>X = Smallest observation within 1.5(IQR) of LQ</a:t>
            </a:r>
          </a:p>
          <a:p>
            <a:pPr algn="just" eaLnBrk="1" hangingPunct="1">
              <a:buFont typeface="Wingdings" panose="05000000000000000000" pitchFamily="2" charset="2"/>
              <a:buChar char="§"/>
            </a:pPr>
            <a:r>
              <a:rPr lang="en-US" altLang="en-US" sz="4000"/>
              <a:t>Y = Largest observation within 1.5(IQR) of  UQ</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Date Placeholder 3">
            <a:extLst>
              <a:ext uri="{FF2B5EF4-FFF2-40B4-BE49-F238E27FC236}">
                <a16:creationId xmlns:a16="http://schemas.microsoft.com/office/drawing/2014/main" id="{BC7A805B-5087-4A0E-8C64-0C42EB775F8E}"/>
              </a:ext>
            </a:extLst>
          </p:cNvPr>
          <p:cNvSpPr>
            <a:spLocks noGrp="1"/>
          </p:cNvSpPr>
          <p:nvPr>
            <p:ph type="dt" sz="quarter" idx="10"/>
          </p:nvPr>
        </p:nvSpPr>
        <p:spPr/>
        <p:txBody>
          <a:bodyPr/>
          <a:lstStyle/>
          <a:p>
            <a:pPr>
              <a:defRPr/>
            </a:pPr>
            <a:r>
              <a:rPr lang="en-US"/>
              <a:t>IME602:DATA ANALYSIS</a:t>
            </a:r>
          </a:p>
        </p:txBody>
      </p:sp>
      <p:sp>
        <p:nvSpPr>
          <p:cNvPr id="19" name="Footer Placeholder 4">
            <a:extLst>
              <a:ext uri="{FF2B5EF4-FFF2-40B4-BE49-F238E27FC236}">
                <a16:creationId xmlns:a16="http://schemas.microsoft.com/office/drawing/2014/main" id="{3CF23922-8FBE-4E12-9059-AB537060C6F5}"/>
              </a:ext>
            </a:extLst>
          </p:cNvPr>
          <p:cNvSpPr>
            <a:spLocks noGrp="1"/>
          </p:cNvSpPr>
          <p:nvPr>
            <p:ph type="ftr" sz="quarter" idx="11"/>
          </p:nvPr>
        </p:nvSpPr>
        <p:spPr/>
        <p:txBody>
          <a:bodyPr/>
          <a:lstStyle/>
          <a:p>
            <a:pPr>
              <a:defRPr/>
            </a:pPr>
            <a:r>
              <a:rPr lang="en-US"/>
              <a:t>RNSengupta,IME Dept.,IIT Kanpur,INDIA</a:t>
            </a:r>
          </a:p>
        </p:txBody>
      </p:sp>
      <p:sp>
        <p:nvSpPr>
          <p:cNvPr id="64516" name="Slide Number Placeholder 5">
            <a:extLst>
              <a:ext uri="{FF2B5EF4-FFF2-40B4-BE49-F238E27FC236}">
                <a16:creationId xmlns:a16="http://schemas.microsoft.com/office/drawing/2014/main" id="{190CF719-557B-4A37-80B6-782F3F50647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9AC141E-44ED-48BC-BA34-4FA8501C64AC}" type="slidenum">
              <a:rPr lang="en-US" altLang="en-US" sz="1400" smtClean="0"/>
              <a:pPr>
                <a:spcBef>
                  <a:spcPct val="0"/>
                </a:spcBef>
                <a:buFontTx/>
                <a:buNone/>
              </a:pPr>
              <a:t>59</a:t>
            </a:fld>
            <a:endParaRPr lang="en-US" altLang="en-US" sz="1400"/>
          </a:p>
        </p:txBody>
      </p:sp>
      <p:sp>
        <p:nvSpPr>
          <p:cNvPr id="64517" name="Rectangle 2">
            <a:extLst>
              <a:ext uri="{FF2B5EF4-FFF2-40B4-BE49-F238E27FC236}">
                <a16:creationId xmlns:a16="http://schemas.microsoft.com/office/drawing/2014/main" id="{AC0D7D53-0F10-4B8A-8087-AF6546061C2F}"/>
              </a:ext>
            </a:extLst>
          </p:cNvPr>
          <p:cNvSpPr>
            <a:spLocks noGrp="1" noChangeArrowheads="1"/>
          </p:cNvSpPr>
          <p:nvPr>
            <p:ph type="title"/>
          </p:nvPr>
        </p:nvSpPr>
        <p:spPr/>
        <p:txBody>
          <a:bodyPr/>
          <a:lstStyle/>
          <a:p>
            <a:pPr eaLnBrk="1" hangingPunct="1"/>
            <a:r>
              <a:rPr lang="en-US" altLang="en-US" sz="4000" b="1">
                <a:solidFill>
                  <a:srgbClr val="FF0000"/>
                </a:solidFill>
              </a:rPr>
              <a:t>Frequency data </a:t>
            </a:r>
            <a:r>
              <a:rPr lang="en-US" altLang="en-US" sz="4000" b="1">
                <a:solidFill>
                  <a:srgbClr val="0000FF"/>
                </a:solidFill>
              </a:rPr>
              <a:t>Box Whisker Plot</a:t>
            </a:r>
            <a:r>
              <a:rPr lang="en-US" altLang="en-US" sz="4000" b="1">
                <a:solidFill>
                  <a:srgbClr val="FF0000"/>
                </a:solidFill>
              </a:rPr>
              <a:t> representation</a:t>
            </a:r>
            <a:r>
              <a:rPr lang="en-US" altLang="en-US" sz="4000">
                <a:solidFill>
                  <a:schemeClr val="tx1"/>
                </a:solidFill>
              </a:rPr>
              <a:t> (</a:t>
            </a:r>
            <a:r>
              <a:rPr lang="en-US" altLang="en-US" sz="4000" b="1">
                <a:solidFill>
                  <a:srgbClr val="0000FF"/>
                </a:solidFill>
              </a:rPr>
              <a:t>contd…</a:t>
            </a:r>
            <a:r>
              <a:rPr lang="en-US" altLang="en-US" sz="4000">
                <a:solidFill>
                  <a:schemeClr val="tx1"/>
                </a:solidFill>
              </a:rPr>
              <a:t>)</a:t>
            </a:r>
            <a:r>
              <a:rPr lang="en-US" altLang="en-US" sz="4000" b="1">
                <a:solidFill>
                  <a:schemeClr val="tx1"/>
                </a:solidFill>
              </a:rPr>
              <a:t> : </a:t>
            </a:r>
            <a:r>
              <a:rPr lang="en-US" altLang="en-US" sz="4000" b="1">
                <a:solidFill>
                  <a:srgbClr val="FF0000"/>
                </a:solidFill>
              </a:rPr>
              <a:t>Example # 23</a:t>
            </a:r>
            <a:endParaRPr lang="en-US" altLang="en-US" sz="4000"/>
          </a:p>
        </p:txBody>
      </p:sp>
      <p:pic>
        <p:nvPicPr>
          <p:cNvPr id="64518" name="Picture 2">
            <a:extLst>
              <a:ext uri="{FF2B5EF4-FFF2-40B4-BE49-F238E27FC236}">
                <a16:creationId xmlns:a16="http://schemas.microsoft.com/office/drawing/2014/main" id="{F6DDED5A-27D9-474D-915F-C5E6666344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600200"/>
            <a:ext cx="10820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9" name="Rectangle 3">
            <a:extLst>
              <a:ext uri="{FF2B5EF4-FFF2-40B4-BE49-F238E27FC236}">
                <a16:creationId xmlns:a16="http://schemas.microsoft.com/office/drawing/2014/main" id="{30404914-AFA1-4D88-8A05-04EFB4A2B054}"/>
              </a:ext>
            </a:extLst>
          </p:cNvPr>
          <p:cNvSpPr>
            <a:spLocks noGrp="1" noChangeArrowheads="1"/>
          </p:cNvSpPr>
          <p:nvPr>
            <p:ph type="body" idx="1"/>
          </p:nvPr>
        </p:nvSpPr>
        <p:spPr/>
        <p:txBody>
          <a:bodyPr/>
          <a:lstStyle/>
          <a:p>
            <a:pPr eaLnBrk="1" hangingPunct="1">
              <a:buFontTx/>
              <a:buNone/>
            </a:pPr>
            <a:endParaRPr lang="en-US" altLang="en-US"/>
          </a:p>
        </p:txBody>
      </p:sp>
      <p:sp>
        <p:nvSpPr>
          <p:cNvPr id="64520" name="Rectangle 17">
            <a:extLst>
              <a:ext uri="{FF2B5EF4-FFF2-40B4-BE49-F238E27FC236}">
                <a16:creationId xmlns:a16="http://schemas.microsoft.com/office/drawing/2014/main" id="{7A1DB2A1-CAC3-4BB8-9B80-8C6D4AE1A124}"/>
              </a:ext>
            </a:extLst>
          </p:cNvPr>
          <p:cNvSpPr>
            <a:spLocks noChangeArrowheads="1"/>
          </p:cNvSpPr>
          <p:nvPr/>
        </p:nvSpPr>
        <p:spPr bwMode="auto">
          <a:xfrm>
            <a:off x="-766763" y="1779588"/>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64521" name="Rectangle 19">
            <a:extLst>
              <a:ext uri="{FF2B5EF4-FFF2-40B4-BE49-F238E27FC236}">
                <a16:creationId xmlns:a16="http://schemas.microsoft.com/office/drawing/2014/main" id="{E377BC48-9934-4E7A-ADDF-FC228587C48F}"/>
              </a:ext>
            </a:extLst>
          </p:cNvPr>
          <p:cNvSpPr>
            <a:spLocks noChangeArrowheads="1"/>
          </p:cNvSpPr>
          <p:nvPr/>
        </p:nvSpPr>
        <p:spPr bwMode="auto">
          <a:xfrm>
            <a:off x="-423863" y="1962150"/>
            <a:ext cx="18415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br>
              <a:rPr lang="en-US" altLang="en-US" sz="1800"/>
            </a:br>
            <a:endParaRPr lang="en-US" altLang="en-US" sz="1800"/>
          </a:p>
          <a:p>
            <a:pPr>
              <a:spcBef>
                <a:spcPct val="0"/>
              </a:spcBef>
              <a:buFontTx/>
              <a:buNone/>
            </a:pPr>
            <a:endParaRPr lang="en-US" altLang="en-US" sz="18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a:extLst>
              <a:ext uri="{FF2B5EF4-FFF2-40B4-BE49-F238E27FC236}">
                <a16:creationId xmlns:a16="http://schemas.microsoft.com/office/drawing/2014/main" id="{EBB86576-8D57-4805-BD97-E5FF5E67DE66}"/>
              </a:ext>
            </a:extLst>
          </p:cNvPr>
          <p:cNvSpPr>
            <a:spLocks noGrp="1"/>
          </p:cNvSpPr>
          <p:nvPr>
            <p:ph type="dt" sz="quarter" idx="10"/>
          </p:nvPr>
        </p:nvSpPr>
        <p:spPr/>
        <p:txBody>
          <a:bodyPr/>
          <a:lstStyle/>
          <a:p>
            <a:pPr>
              <a:defRPr/>
            </a:pPr>
            <a:r>
              <a:rPr lang="en-US"/>
              <a:t>IME602:DATA ANALYSIS</a:t>
            </a:r>
          </a:p>
        </p:txBody>
      </p:sp>
      <p:sp>
        <p:nvSpPr>
          <p:cNvPr id="5" name="Footer Placeholder 5">
            <a:extLst>
              <a:ext uri="{FF2B5EF4-FFF2-40B4-BE49-F238E27FC236}">
                <a16:creationId xmlns:a16="http://schemas.microsoft.com/office/drawing/2014/main" id="{1236B48E-D9FD-4F19-919D-E05820B726BC}"/>
              </a:ext>
            </a:extLst>
          </p:cNvPr>
          <p:cNvSpPr>
            <a:spLocks noGrp="1"/>
          </p:cNvSpPr>
          <p:nvPr>
            <p:ph type="ftr" sz="quarter" idx="11"/>
          </p:nvPr>
        </p:nvSpPr>
        <p:spPr/>
        <p:txBody>
          <a:bodyPr/>
          <a:lstStyle/>
          <a:p>
            <a:pPr>
              <a:defRPr/>
            </a:pPr>
            <a:r>
              <a:rPr lang="en-US"/>
              <a:t>RNSengupta,IME Dept.,IIT Kanpur,INDIA</a:t>
            </a:r>
          </a:p>
        </p:txBody>
      </p:sp>
      <p:sp>
        <p:nvSpPr>
          <p:cNvPr id="10244" name="Slide Number Placeholder 6">
            <a:extLst>
              <a:ext uri="{FF2B5EF4-FFF2-40B4-BE49-F238E27FC236}">
                <a16:creationId xmlns:a16="http://schemas.microsoft.com/office/drawing/2014/main" id="{4C49C318-5CD1-4550-ABDA-A62DA658C3E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78CEA19-29DC-4FAB-8D6F-E1D1F360FF67}" type="slidenum">
              <a:rPr lang="en-US" altLang="en-US" sz="1400" smtClean="0"/>
              <a:pPr>
                <a:spcBef>
                  <a:spcPct val="0"/>
                </a:spcBef>
                <a:buFontTx/>
                <a:buNone/>
              </a:pPr>
              <a:t>6</a:t>
            </a:fld>
            <a:endParaRPr lang="en-US" altLang="en-US" sz="1400"/>
          </a:p>
        </p:txBody>
      </p:sp>
      <p:sp>
        <p:nvSpPr>
          <p:cNvPr id="10245" name="Rectangle 2">
            <a:extLst>
              <a:ext uri="{FF2B5EF4-FFF2-40B4-BE49-F238E27FC236}">
                <a16:creationId xmlns:a16="http://schemas.microsoft.com/office/drawing/2014/main" id="{4E2B002C-6DBD-4491-A22D-8172E426E613}"/>
              </a:ext>
            </a:extLst>
          </p:cNvPr>
          <p:cNvSpPr>
            <a:spLocks noGrp="1" noChangeArrowheads="1"/>
          </p:cNvSpPr>
          <p:nvPr>
            <p:ph type="title"/>
          </p:nvPr>
        </p:nvSpPr>
        <p:spPr>
          <a:xfrm>
            <a:off x="609600" y="274638"/>
            <a:ext cx="10972800" cy="944562"/>
          </a:xfrm>
        </p:spPr>
        <p:txBody>
          <a:bodyPr/>
          <a:lstStyle/>
          <a:p>
            <a:pPr eaLnBrk="1" hangingPunct="1"/>
            <a:r>
              <a:rPr lang="en-US" altLang="en-US" sz="3600" b="1">
                <a:solidFill>
                  <a:srgbClr val="FF0000"/>
                </a:solidFill>
              </a:rPr>
              <a:t>Text Books</a:t>
            </a:r>
            <a:endParaRPr lang="en-US" altLang="en-US" sz="3500" b="1">
              <a:solidFill>
                <a:srgbClr val="FF0000"/>
              </a:solidFill>
            </a:endParaRPr>
          </a:p>
        </p:txBody>
      </p:sp>
      <p:sp>
        <p:nvSpPr>
          <p:cNvPr id="10246" name="Rectangle 3">
            <a:extLst>
              <a:ext uri="{FF2B5EF4-FFF2-40B4-BE49-F238E27FC236}">
                <a16:creationId xmlns:a16="http://schemas.microsoft.com/office/drawing/2014/main" id="{346DDA38-CA32-449B-A1C1-2F7D0F6345DA}"/>
              </a:ext>
            </a:extLst>
          </p:cNvPr>
          <p:cNvSpPr>
            <a:spLocks noGrp="1" noChangeArrowheads="1"/>
          </p:cNvSpPr>
          <p:nvPr>
            <p:ph type="body" sz="half" idx="1"/>
          </p:nvPr>
        </p:nvSpPr>
        <p:spPr>
          <a:xfrm>
            <a:off x="609600" y="1219200"/>
            <a:ext cx="10972800" cy="4906963"/>
          </a:xfrm>
        </p:spPr>
        <p:txBody>
          <a:bodyPr/>
          <a:lstStyle/>
          <a:p>
            <a:pPr marL="457200" indent="-457200" algn="just">
              <a:buFontTx/>
              <a:buAutoNum type="arabicParenR"/>
            </a:pPr>
            <a:r>
              <a:rPr lang="en-US" altLang="en-US" sz="2000"/>
              <a:t>Montgomery, D. C. and Runger, G. C., Applied Statistics and Probability for Engineers, John Wiley &amp; Sons, Inc</a:t>
            </a:r>
            <a:r>
              <a:rPr lang="en-US" altLang="en-US" sz="2000" i="1"/>
              <a:t>.</a:t>
            </a:r>
            <a:r>
              <a:rPr lang="en-US" altLang="en-US" sz="2000"/>
              <a:t>, 2004, ISBN-10: 9788126562947; ISBN-13: 978-8126562947.</a:t>
            </a:r>
          </a:p>
          <a:p>
            <a:pPr marL="400050" lvl="1" indent="0" algn="just">
              <a:buFontTx/>
              <a:buNone/>
            </a:pPr>
            <a:r>
              <a:rPr lang="en-US" altLang="en-US" sz="2000" u="sng">
                <a:hlinkClick r:id="rId2"/>
              </a:rPr>
              <a:t>https://industri.fatek.unpatti.ac.id/wp-content/uploads/2019/03/088-Applied-Statistics-and-Probability-for-Engineers-Douglas-C.-Montgomery-George-C.-Runger-Edisi-5-2011.pdf</a:t>
            </a:r>
            <a:endParaRPr lang="en-US" altLang="en-US" sz="2000"/>
          </a:p>
          <a:p>
            <a:pPr marL="457200" indent="-457200" algn="just">
              <a:buFontTx/>
              <a:buAutoNum type="arabicParenR"/>
            </a:pPr>
            <a:r>
              <a:rPr lang="en-US" altLang="en-US" sz="2000"/>
              <a:t>Larson, H. J., Introduction to Probability Theory and Statistical Inference, John Wiley &amp; Sons, 1982, ISBN-10: 0471059099; ISBN-13: 978-0471059097.</a:t>
            </a:r>
          </a:p>
          <a:p>
            <a:pPr marL="457200" indent="-457200" algn="just">
              <a:buFontTx/>
              <a:buAutoNum type="arabicParenR"/>
            </a:pPr>
            <a:r>
              <a:rPr lang="en-US" altLang="en-US" sz="2000"/>
              <a:t>Rohatgi, V. K. and Saleh, A. K. Md. E., An Introduction to Probability and Statistics, John Wiley &amp; Sons, 2015, ISBN-13: 978-1-118-79964-2.</a:t>
            </a:r>
          </a:p>
          <a:p>
            <a:pPr marL="400050" lvl="1" indent="0" algn="just">
              <a:buFontTx/>
              <a:buNone/>
            </a:pPr>
            <a:r>
              <a:rPr lang="en-US" altLang="en-US" sz="2000" u="sng">
                <a:hlinkClick r:id="rId3"/>
              </a:rPr>
              <a:t>https://pkklib.iitk.ac.in/index.php/resources/e-books/e-text-books/33703:an-introduction-to-probability-and-statistics</a:t>
            </a:r>
            <a:endParaRPr lang="en-US" altLang="en-US" sz="2000" u="sng"/>
          </a:p>
          <a:p>
            <a:pPr marL="457200" indent="-457200" algn="just">
              <a:buFontTx/>
              <a:buAutoNum type="arabicParenR"/>
            </a:pPr>
            <a:r>
              <a:rPr lang="en-US" altLang="en-US" sz="2000"/>
              <a:t>Ross, S. M., Introduction to Probability Models, Harcourt Indian Private Ltd., 2014, ISBN-10: 0124079482; ISBN-13: 978-0124079489.</a:t>
            </a:r>
          </a:p>
          <a:p>
            <a:pPr marL="400050" lvl="1" indent="0" algn="just">
              <a:buFontTx/>
              <a:buNone/>
            </a:pPr>
            <a:r>
              <a:rPr lang="en-US" altLang="en-US" sz="2000" u="sng">
                <a:hlinkClick r:id="rId4"/>
              </a:rPr>
              <a:t>https://faculty.ksu.edu.sa/sites/default/files/introduction-to-probability-model-s.ross-math-cs.blog_.ir_.pdf</a:t>
            </a:r>
            <a:endParaRPr lang="en-US" altLang="en-US" sz="200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4501C91-C3CA-4703-B618-1EADB5F8FE7C}"/>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FE89BCAF-2D24-4719-84B0-259144A2F05B}"/>
              </a:ext>
            </a:extLst>
          </p:cNvPr>
          <p:cNvSpPr>
            <a:spLocks noGrp="1"/>
          </p:cNvSpPr>
          <p:nvPr>
            <p:ph type="ftr" sz="quarter" idx="11"/>
          </p:nvPr>
        </p:nvSpPr>
        <p:spPr/>
        <p:txBody>
          <a:bodyPr/>
          <a:lstStyle/>
          <a:p>
            <a:pPr>
              <a:defRPr/>
            </a:pPr>
            <a:r>
              <a:rPr lang="en-US"/>
              <a:t>RNSengupta,IME Dept.,IIT Kanpur,INDIA</a:t>
            </a:r>
          </a:p>
        </p:txBody>
      </p:sp>
      <p:sp>
        <p:nvSpPr>
          <p:cNvPr id="65540" name="Slide Number Placeholder 5">
            <a:extLst>
              <a:ext uri="{FF2B5EF4-FFF2-40B4-BE49-F238E27FC236}">
                <a16:creationId xmlns:a16="http://schemas.microsoft.com/office/drawing/2014/main" id="{A9C697E0-1F70-4593-8AE1-6745B17F682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28666A7-CEB9-4EC7-91B2-6118AD92CDB9}" type="slidenum">
              <a:rPr lang="en-US" altLang="en-US" sz="1400" smtClean="0"/>
              <a:pPr>
                <a:spcBef>
                  <a:spcPct val="0"/>
                </a:spcBef>
                <a:buFontTx/>
                <a:buNone/>
              </a:pPr>
              <a:t>60</a:t>
            </a:fld>
            <a:endParaRPr lang="en-US" altLang="en-US" sz="1400"/>
          </a:p>
        </p:txBody>
      </p:sp>
      <p:sp>
        <p:nvSpPr>
          <p:cNvPr id="65541" name="Rectangle 2">
            <a:extLst>
              <a:ext uri="{FF2B5EF4-FFF2-40B4-BE49-F238E27FC236}">
                <a16:creationId xmlns:a16="http://schemas.microsoft.com/office/drawing/2014/main" id="{1BCF5975-E5B2-4D3C-A35B-F597EB0CBD52}"/>
              </a:ext>
            </a:extLst>
          </p:cNvPr>
          <p:cNvSpPr>
            <a:spLocks noGrp="1" noChangeArrowheads="1"/>
          </p:cNvSpPr>
          <p:nvPr>
            <p:ph type="title"/>
          </p:nvPr>
        </p:nvSpPr>
        <p:spPr/>
        <p:txBody>
          <a:bodyPr/>
          <a:lstStyle/>
          <a:p>
            <a:pPr eaLnBrk="1" hangingPunct="1"/>
            <a:r>
              <a:rPr lang="en-US" altLang="en-US" b="1">
                <a:solidFill>
                  <a:srgbClr val="FF0000"/>
                </a:solidFill>
              </a:rPr>
              <a:t>Definitions</a:t>
            </a:r>
          </a:p>
        </p:txBody>
      </p:sp>
      <p:sp>
        <p:nvSpPr>
          <p:cNvPr id="65542" name="Rectangle 3">
            <a:extLst>
              <a:ext uri="{FF2B5EF4-FFF2-40B4-BE49-F238E27FC236}">
                <a16:creationId xmlns:a16="http://schemas.microsoft.com/office/drawing/2014/main" id="{71B2FA68-7ECF-4358-A493-DECDF3ABFB6F}"/>
              </a:ext>
            </a:extLst>
          </p:cNvPr>
          <p:cNvSpPr>
            <a:spLocks noGrp="1" noChangeArrowheads="1"/>
          </p:cNvSpPr>
          <p:nvPr>
            <p:ph type="body" idx="1"/>
          </p:nvPr>
        </p:nvSpPr>
        <p:spPr/>
        <p:txBody>
          <a:bodyPr/>
          <a:lstStyle/>
          <a:p>
            <a:pPr algn="just" eaLnBrk="1" hangingPunct="1">
              <a:lnSpc>
                <a:spcPct val="80000"/>
              </a:lnSpc>
              <a:buClr>
                <a:schemeClr val="tx1"/>
              </a:buClr>
              <a:buFont typeface="Wingdings" panose="05000000000000000000" pitchFamily="2" charset="2"/>
              <a:buChar char="§"/>
            </a:pPr>
            <a:r>
              <a:rPr lang="en-US" altLang="en-US" sz="3500" b="1">
                <a:solidFill>
                  <a:srgbClr val="FF0000"/>
                </a:solidFill>
              </a:rPr>
              <a:t>Quantitative variable</a:t>
            </a:r>
            <a:r>
              <a:rPr lang="en-US" altLang="en-US" sz="3500"/>
              <a:t>: It can be described by a number for which arithmetic operations such as averaging make sense. The measurements are the actual numerical values of a variable.</a:t>
            </a:r>
          </a:p>
          <a:p>
            <a:pPr algn="just" eaLnBrk="1" hangingPunct="1">
              <a:lnSpc>
                <a:spcPct val="80000"/>
              </a:lnSpc>
              <a:buClr>
                <a:schemeClr val="tx1"/>
              </a:buClr>
              <a:buFont typeface="Wingdings" panose="05000000000000000000" pitchFamily="2" charset="2"/>
              <a:buChar char="§"/>
            </a:pPr>
            <a:r>
              <a:rPr lang="en-US" altLang="en-US" sz="3500" b="1">
                <a:solidFill>
                  <a:srgbClr val="FF0000"/>
                </a:solidFill>
              </a:rPr>
              <a:t>Qualitative (or categorical) variable</a:t>
            </a:r>
            <a:r>
              <a:rPr lang="en-US" altLang="en-US" sz="3500"/>
              <a:t>: It simply records a qualitative, e.g., good, bad, right, wrong, etc. Qualitative variables could be described by numbers, although such a description might be arbitrary, e.g., good = 1, bad = 0, right = 1, wrong = 0, etc.</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0727572-D64B-42A3-BB66-716670A10B72}"/>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9C54A78F-068F-4FC1-8583-E420565174DA}"/>
              </a:ext>
            </a:extLst>
          </p:cNvPr>
          <p:cNvSpPr>
            <a:spLocks noGrp="1"/>
          </p:cNvSpPr>
          <p:nvPr>
            <p:ph type="ftr" sz="quarter" idx="11"/>
          </p:nvPr>
        </p:nvSpPr>
        <p:spPr/>
        <p:txBody>
          <a:bodyPr/>
          <a:lstStyle/>
          <a:p>
            <a:pPr>
              <a:defRPr/>
            </a:pPr>
            <a:r>
              <a:rPr lang="en-US"/>
              <a:t>RNSengupta,IME Dept.,IIT Kanpur,INDIA</a:t>
            </a:r>
          </a:p>
        </p:txBody>
      </p:sp>
      <p:sp>
        <p:nvSpPr>
          <p:cNvPr id="66564" name="Slide Number Placeholder 5">
            <a:extLst>
              <a:ext uri="{FF2B5EF4-FFF2-40B4-BE49-F238E27FC236}">
                <a16:creationId xmlns:a16="http://schemas.microsoft.com/office/drawing/2014/main" id="{320B2E87-BF99-411A-8EAB-2AE7923A749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6A34A76-EEE7-413B-AF51-B82838FF5B17}" type="slidenum">
              <a:rPr lang="en-US" altLang="en-US" sz="1400" smtClean="0"/>
              <a:pPr>
                <a:spcBef>
                  <a:spcPct val="0"/>
                </a:spcBef>
                <a:buFontTx/>
                <a:buNone/>
              </a:pPr>
              <a:t>61</a:t>
            </a:fld>
            <a:endParaRPr lang="en-US" altLang="en-US" sz="1400"/>
          </a:p>
        </p:txBody>
      </p:sp>
      <p:sp>
        <p:nvSpPr>
          <p:cNvPr id="66565" name="Rectangle 2">
            <a:extLst>
              <a:ext uri="{FF2B5EF4-FFF2-40B4-BE49-F238E27FC236}">
                <a16:creationId xmlns:a16="http://schemas.microsoft.com/office/drawing/2014/main" id="{41C4839C-AF31-4639-922F-A17971CEA15F}"/>
              </a:ext>
            </a:extLst>
          </p:cNvPr>
          <p:cNvSpPr>
            <a:spLocks noGrp="1" noChangeArrowheads="1"/>
          </p:cNvSpPr>
          <p:nvPr>
            <p:ph type="title"/>
          </p:nvPr>
        </p:nvSpPr>
        <p:spPr/>
        <p:txBody>
          <a:bodyPr/>
          <a:lstStyle/>
          <a:p>
            <a:pPr eaLnBrk="1" hangingPunct="1"/>
            <a:r>
              <a:rPr lang="en-US" altLang="en-US" b="1">
                <a:solidFill>
                  <a:srgbClr val="FF0000"/>
                </a:solidFill>
              </a:rPr>
              <a:t>Scales of measurement</a:t>
            </a:r>
          </a:p>
        </p:txBody>
      </p:sp>
      <p:sp>
        <p:nvSpPr>
          <p:cNvPr id="61446" name="Rectangle 3">
            <a:extLst>
              <a:ext uri="{FF2B5EF4-FFF2-40B4-BE49-F238E27FC236}">
                <a16:creationId xmlns:a16="http://schemas.microsoft.com/office/drawing/2014/main" id="{DC2D3F1C-523C-4E2D-A586-EA1013589EB2}"/>
              </a:ext>
            </a:extLst>
          </p:cNvPr>
          <p:cNvSpPr>
            <a:spLocks noGrp="1" noChangeArrowheads="1"/>
          </p:cNvSpPr>
          <p:nvPr>
            <p:ph type="body" idx="1"/>
          </p:nvPr>
        </p:nvSpPr>
        <p:spPr>
          <a:extLst/>
        </p:spPr>
        <p:txBody>
          <a:bodyPr/>
          <a:lstStyle/>
          <a:p>
            <a:pPr algn="just" eaLnBrk="1" hangingPunct="1">
              <a:lnSpc>
                <a:spcPct val="90000"/>
              </a:lnSpc>
              <a:buClr>
                <a:schemeClr val="tx1"/>
              </a:buClr>
              <a:buFont typeface="Wingdings" panose="05000000000000000000" pitchFamily="2" charset="2"/>
              <a:buChar char="§"/>
              <a:defRPr/>
            </a:pPr>
            <a:r>
              <a:rPr lang="en-US" altLang="en-US" sz="2800" b="1" dirty="0">
                <a:solidFill>
                  <a:srgbClr val="FF0000"/>
                </a:solidFill>
              </a:rPr>
              <a:t>Nominal scale</a:t>
            </a:r>
            <a:r>
              <a:rPr lang="en-US" altLang="en-US" sz="2800" dirty="0"/>
              <a:t>: In this scale numbers are used simply as labels for groups or classes.</a:t>
            </a:r>
          </a:p>
          <a:p>
            <a:pPr algn="just" eaLnBrk="1" hangingPunct="1">
              <a:lnSpc>
                <a:spcPct val="90000"/>
              </a:lnSpc>
              <a:buClr>
                <a:schemeClr val="tx1"/>
              </a:buClr>
              <a:buFont typeface="Wingdings" panose="05000000000000000000" pitchFamily="2" charset="2"/>
              <a:buChar char="§"/>
              <a:defRPr/>
            </a:pPr>
            <a:r>
              <a:rPr lang="en-US" altLang="en-US" sz="2800" dirty="0"/>
              <a:t>If we are dealing with a data set which consists of </a:t>
            </a:r>
            <a:r>
              <a:rPr lang="en-US" altLang="en-US" sz="2800" dirty="0" err="1"/>
              <a:t>colours</a:t>
            </a:r>
            <a:r>
              <a:rPr lang="en-US" altLang="en-US" sz="2800" dirty="0"/>
              <a:t> </a:t>
            </a:r>
            <a:r>
              <a:rPr lang="en-US" altLang="en-US" sz="2800" dirty="0">
                <a:highlight>
                  <a:srgbClr val="0066FF"/>
                </a:highlight>
              </a:rPr>
              <a:t>blue</a:t>
            </a:r>
            <a:r>
              <a:rPr lang="en-US" altLang="en-US" sz="2800" dirty="0"/>
              <a:t>, </a:t>
            </a:r>
            <a:r>
              <a:rPr lang="en-US" altLang="en-US" sz="2800" dirty="0">
                <a:highlight>
                  <a:srgbClr val="FF3300"/>
                </a:highlight>
              </a:rPr>
              <a:t>red</a:t>
            </a:r>
            <a:r>
              <a:rPr lang="en-US" altLang="en-US" sz="2800" dirty="0"/>
              <a:t>, </a:t>
            </a:r>
            <a:r>
              <a:rPr lang="en-US" altLang="en-US" sz="2800" dirty="0">
                <a:highlight>
                  <a:srgbClr val="00FF00"/>
                </a:highlight>
              </a:rPr>
              <a:t>green</a:t>
            </a:r>
            <a:r>
              <a:rPr lang="en-US" altLang="en-US" sz="2800" dirty="0"/>
              <a:t> and </a:t>
            </a:r>
            <a:r>
              <a:rPr lang="en-US" altLang="en-US" sz="2800" dirty="0">
                <a:highlight>
                  <a:srgbClr val="FFFF00"/>
                </a:highlight>
              </a:rPr>
              <a:t>yellow</a:t>
            </a:r>
            <a:r>
              <a:rPr lang="en-US" altLang="en-US" sz="2800" dirty="0"/>
              <a:t>, then we can designate </a:t>
            </a:r>
            <a:r>
              <a:rPr lang="en-US" altLang="en-US" sz="2800" dirty="0">
                <a:highlight>
                  <a:srgbClr val="0066FF"/>
                </a:highlight>
              </a:rPr>
              <a:t>blue</a:t>
            </a:r>
            <a:r>
              <a:rPr lang="en-US" altLang="en-US" sz="2800" dirty="0"/>
              <a:t> = 3, </a:t>
            </a:r>
            <a:r>
              <a:rPr lang="en-US" altLang="en-US" sz="2800" dirty="0">
                <a:highlight>
                  <a:srgbClr val="FF3300"/>
                </a:highlight>
              </a:rPr>
              <a:t>red</a:t>
            </a:r>
            <a:r>
              <a:rPr lang="en-US" altLang="en-US" sz="2800" dirty="0"/>
              <a:t> = 4, </a:t>
            </a:r>
            <a:r>
              <a:rPr lang="en-US" altLang="en-US" sz="2800" dirty="0">
                <a:highlight>
                  <a:srgbClr val="00FF00"/>
                </a:highlight>
              </a:rPr>
              <a:t>green</a:t>
            </a:r>
            <a:r>
              <a:rPr lang="en-US" altLang="en-US" sz="2800" dirty="0"/>
              <a:t> = 5 and </a:t>
            </a:r>
            <a:r>
              <a:rPr lang="en-US" altLang="en-US" sz="2800" dirty="0">
                <a:highlight>
                  <a:srgbClr val="FFFF00"/>
                </a:highlight>
              </a:rPr>
              <a:t>yellow</a:t>
            </a:r>
            <a:r>
              <a:rPr lang="en-US" altLang="en-US" sz="2800" dirty="0"/>
              <a:t> = 6.</a:t>
            </a:r>
          </a:p>
          <a:p>
            <a:pPr algn="just" eaLnBrk="1" hangingPunct="1">
              <a:lnSpc>
                <a:spcPct val="90000"/>
              </a:lnSpc>
              <a:buClr>
                <a:schemeClr val="tx1"/>
              </a:buClr>
              <a:buFont typeface="Wingdings" panose="05000000000000000000" pitchFamily="2" charset="2"/>
              <a:buChar char="§"/>
              <a:defRPr/>
            </a:pPr>
            <a:r>
              <a:rPr lang="en-US" altLang="en-US" sz="2800" dirty="0"/>
              <a:t>We can state that the numbers stand for the category to which a data point belongs.</a:t>
            </a:r>
          </a:p>
          <a:p>
            <a:pPr algn="just" eaLnBrk="1" hangingPunct="1">
              <a:lnSpc>
                <a:spcPct val="90000"/>
              </a:lnSpc>
              <a:buClr>
                <a:schemeClr val="tx1"/>
              </a:buClr>
              <a:buFont typeface="Wingdings" panose="05000000000000000000" pitchFamily="2" charset="2"/>
              <a:buChar char="§"/>
              <a:defRPr/>
            </a:pPr>
            <a:r>
              <a:rPr lang="en-US" altLang="en-US" sz="2800" dirty="0"/>
              <a:t>It must be remembered that nothing is sacrosanct regarding the numbering against each category.</a:t>
            </a:r>
          </a:p>
          <a:p>
            <a:pPr algn="just" eaLnBrk="1" hangingPunct="1">
              <a:lnSpc>
                <a:spcPct val="90000"/>
              </a:lnSpc>
              <a:buClr>
                <a:schemeClr val="tx1"/>
              </a:buClr>
              <a:buFont typeface="Wingdings" panose="05000000000000000000" pitchFamily="2" charset="2"/>
              <a:buChar char="§"/>
              <a:defRPr/>
            </a:pPr>
            <a:r>
              <a:rPr lang="en-US" altLang="en-US" sz="2800" dirty="0"/>
              <a:t>This scale is used for qualitative data rather than quantitative data.</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6E88128-E4E2-4886-B461-9E64B4020B56}"/>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BF26E794-607B-4350-A08B-AA72462F5939}"/>
              </a:ext>
            </a:extLst>
          </p:cNvPr>
          <p:cNvSpPr>
            <a:spLocks noGrp="1"/>
          </p:cNvSpPr>
          <p:nvPr>
            <p:ph type="ftr" sz="quarter" idx="11"/>
          </p:nvPr>
        </p:nvSpPr>
        <p:spPr/>
        <p:txBody>
          <a:bodyPr/>
          <a:lstStyle/>
          <a:p>
            <a:pPr>
              <a:defRPr/>
            </a:pPr>
            <a:r>
              <a:rPr lang="en-US"/>
              <a:t>RNSengupta,IME Dept.,IIT Kanpur,INDIA</a:t>
            </a:r>
          </a:p>
        </p:txBody>
      </p:sp>
      <p:sp>
        <p:nvSpPr>
          <p:cNvPr id="67588" name="Slide Number Placeholder 5">
            <a:extLst>
              <a:ext uri="{FF2B5EF4-FFF2-40B4-BE49-F238E27FC236}">
                <a16:creationId xmlns:a16="http://schemas.microsoft.com/office/drawing/2014/main" id="{F57A2CE5-3FEC-46B6-A669-66409E10823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9210488-7EBF-44E8-8BBB-DA246C7F12F3}" type="slidenum">
              <a:rPr lang="en-US" altLang="en-US" sz="1400" smtClean="0"/>
              <a:pPr>
                <a:spcBef>
                  <a:spcPct val="0"/>
                </a:spcBef>
                <a:buFontTx/>
                <a:buNone/>
              </a:pPr>
              <a:t>62</a:t>
            </a:fld>
            <a:endParaRPr lang="en-US" altLang="en-US" sz="1400"/>
          </a:p>
        </p:txBody>
      </p:sp>
      <p:sp>
        <p:nvSpPr>
          <p:cNvPr id="67589" name="Rectangle 2">
            <a:extLst>
              <a:ext uri="{FF2B5EF4-FFF2-40B4-BE49-F238E27FC236}">
                <a16:creationId xmlns:a16="http://schemas.microsoft.com/office/drawing/2014/main" id="{80DCF157-E74E-4B60-9166-0999CBD29D2A}"/>
              </a:ext>
            </a:extLst>
          </p:cNvPr>
          <p:cNvSpPr>
            <a:spLocks noGrp="1" noChangeArrowheads="1"/>
          </p:cNvSpPr>
          <p:nvPr>
            <p:ph type="title"/>
          </p:nvPr>
        </p:nvSpPr>
        <p:spPr/>
        <p:txBody>
          <a:bodyPr/>
          <a:lstStyle/>
          <a:p>
            <a:pPr eaLnBrk="1" hangingPunct="1"/>
            <a:r>
              <a:rPr lang="en-US" altLang="en-US" b="1">
                <a:solidFill>
                  <a:srgbClr val="FF0000"/>
                </a:solidFill>
              </a:rPr>
              <a:t>Scales of measurement </a:t>
            </a:r>
            <a:r>
              <a:rPr lang="en-US" altLang="en-US" b="1">
                <a:solidFill>
                  <a:schemeClr val="tx1"/>
                </a:solidFill>
              </a:rPr>
              <a:t>(</a:t>
            </a:r>
            <a:r>
              <a:rPr lang="en-US" altLang="en-US" b="1">
                <a:solidFill>
                  <a:srgbClr val="0000FF"/>
                </a:solidFill>
              </a:rPr>
              <a:t>contd…</a:t>
            </a:r>
            <a:r>
              <a:rPr lang="en-US" altLang="en-US" b="1">
                <a:solidFill>
                  <a:schemeClr val="tx1"/>
                </a:solidFill>
              </a:rPr>
              <a:t>)</a:t>
            </a:r>
            <a:endParaRPr lang="en-US" altLang="en-US">
              <a:solidFill>
                <a:schemeClr val="tx1"/>
              </a:solidFill>
            </a:endParaRPr>
          </a:p>
        </p:txBody>
      </p:sp>
      <p:sp>
        <p:nvSpPr>
          <p:cNvPr id="67590" name="Rectangle 3">
            <a:extLst>
              <a:ext uri="{FF2B5EF4-FFF2-40B4-BE49-F238E27FC236}">
                <a16:creationId xmlns:a16="http://schemas.microsoft.com/office/drawing/2014/main" id="{193C9DF1-F912-45CB-8EEA-B0651E151D84}"/>
              </a:ext>
            </a:extLst>
          </p:cNvPr>
          <p:cNvSpPr>
            <a:spLocks noGrp="1" noChangeArrowheads="1"/>
          </p:cNvSpPr>
          <p:nvPr>
            <p:ph type="body" idx="1"/>
          </p:nvPr>
        </p:nvSpPr>
        <p:spPr/>
        <p:txBody>
          <a:bodyPr/>
          <a:lstStyle/>
          <a:p>
            <a:pPr algn="just" eaLnBrk="1" hangingPunct="1">
              <a:lnSpc>
                <a:spcPct val="90000"/>
              </a:lnSpc>
              <a:buClr>
                <a:schemeClr val="tx1"/>
              </a:buClr>
              <a:buFont typeface="Wingdings" panose="05000000000000000000" pitchFamily="2" charset="2"/>
              <a:buChar char="§"/>
            </a:pPr>
            <a:r>
              <a:rPr lang="en-US" altLang="en-US" sz="3500" b="1">
                <a:solidFill>
                  <a:srgbClr val="FF0000"/>
                </a:solidFill>
              </a:rPr>
              <a:t>Ordinal Scale</a:t>
            </a:r>
            <a:r>
              <a:rPr lang="en-US" altLang="en-US" sz="3500"/>
              <a:t>: In this scale of measurement, data elements may be ordered according to relative size or quality.</a:t>
            </a:r>
          </a:p>
          <a:p>
            <a:pPr algn="just" eaLnBrk="1" hangingPunct="1">
              <a:lnSpc>
                <a:spcPct val="90000"/>
              </a:lnSpc>
              <a:buClr>
                <a:schemeClr val="tx1"/>
              </a:buClr>
              <a:buFont typeface="Wingdings" panose="05000000000000000000" pitchFamily="2" charset="2"/>
              <a:buChar char="§"/>
            </a:pPr>
            <a:r>
              <a:rPr lang="en-US" altLang="en-US" sz="3500"/>
              <a:t>For example a customer or a buyer can rank a particular characteristics of a car as good, average, bad and while doing so he/she can assign some numeric value which may be as follows, characteristic good = 10, average = 5 and bad = 0.</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9F22D51-784D-41BE-802A-851540DCFAF0}"/>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D28A3FE1-A52F-4A3E-ADF8-B2F348FE3E5E}"/>
              </a:ext>
            </a:extLst>
          </p:cNvPr>
          <p:cNvSpPr>
            <a:spLocks noGrp="1"/>
          </p:cNvSpPr>
          <p:nvPr>
            <p:ph type="ftr" sz="quarter" idx="11"/>
          </p:nvPr>
        </p:nvSpPr>
        <p:spPr/>
        <p:txBody>
          <a:bodyPr/>
          <a:lstStyle/>
          <a:p>
            <a:pPr>
              <a:defRPr/>
            </a:pPr>
            <a:r>
              <a:rPr lang="en-US"/>
              <a:t>RNSengupta,IME Dept.,IIT Kanpur,INDIA</a:t>
            </a:r>
          </a:p>
        </p:txBody>
      </p:sp>
      <p:sp>
        <p:nvSpPr>
          <p:cNvPr id="68612" name="Slide Number Placeholder 5">
            <a:extLst>
              <a:ext uri="{FF2B5EF4-FFF2-40B4-BE49-F238E27FC236}">
                <a16:creationId xmlns:a16="http://schemas.microsoft.com/office/drawing/2014/main" id="{49261B73-81AF-4876-9D55-3436E1028E4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FF0808B-9CB5-4389-84DC-0133780D3422}" type="slidenum">
              <a:rPr lang="en-US" altLang="en-US" sz="1400" smtClean="0"/>
              <a:pPr>
                <a:spcBef>
                  <a:spcPct val="0"/>
                </a:spcBef>
                <a:buFontTx/>
                <a:buNone/>
              </a:pPr>
              <a:t>63</a:t>
            </a:fld>
            <a:endParaRPr lang="en-US" altLang="en-US" sz="1400"/>
          </a:p>
        </p:txBody>
      </p:sp>
      <p:sp>
        <p:nvSpPr>
          <p:cNvPr id="68613" name="Rectangle 2">
            <a:extLst>
              <a:ext uri="{FF2B5EF4-FFF2-40B4-BE49-F238E27FC236}">
                <a16:creationId xmlns:a16="http://schemas.microsoft.com/office/drawing/2014/main" id="{5DC041A4-22A4-4538-BF4C-0904B3B6F10D}"/>
              </a:ext>
            </a:extLst>
          </p:cNvPr>
          <p:cNvSpPr>
            <a:spLocks noGrp="1" noChangeArrowheads="1"/>
          </p:cNvSpPr>
          <p:nvPr>
            <p:ph type="title"/>
          </p:nvPr>
        </p:nvSpPr>
        <p:spPr/>
        <p:txBody>
          <a:bodyPr/>
          <a:lstStyle/>
          <a:p>
            <a:pPr eaLnBrk="1" hangingPunct="1"/>
            <a:r>
              <a:rPr lang="en-US" altLang="en-US" b="1">
                <a:solidFill>
                  <a:srgbClr val="FF0000"/>
                </a:solidFill>
              </a:rPr>
              <a:t>Scales of measurement </a:t>
            </a:r>
            <a:r>
              <a:rPr lang="en-US" altLang="en-US" b="1">
                <a:solidFill>
                  <a:schemeClr val="tx1"/>
                </a:solidFill>
              </a:rPr>
              <a:t>(</a:t>
            </a:r>
            <a:r>
              <a:rPr lang="en-US" altLang="en-US" b="1">
                <a:solidFill>
                  <a:srgbClr val="0000FF"/>
                </a:solidFill>
              </a:rPr>
              <a:t>contd…</a:t>
            </a:r>
            <a:r>
              <a:rPr lang="en-US" altLang="en-US" b="1">
                <a:solidFill>
                  <a:schemeClr val="tx1"/>
                </a:solidFill>
              </a:rPr>
              <a:t>)</a:t>
            </a:r>
            <a:endParaRPr lang="en-US" altLang="en-US"/>
          </a:p>
        </p:txBody>
      </p:sp>
      <p:sp>
        <p:nvSpPr>
          <p:cNvPr id="68614" name="Rectangle 3">
            <a:extLst>
              <a:ext uri="{FF2B5EF4-FFF2-40B4-BE49-F238E27FC236}">
                <a16:creationId xmlns:a16="http://schemas.microsoft.com/office/drawing/2014/main" id="{25DABF2D-36A9-4E65-A2F9-07B570421826}"/>
              </a:ext>
            </a:extLst>
          </p:cNvPr>
          <p:cNvSpPr>
            <a:spLocks noGrp="1" noChangeArrowheads="1"/>
          </p:cNvSpPr>
          <p:nvPr>
            <p:ph type="body" idx="1"/>
          </p:nvPr>
        </p:nvSpPr>
        <p:spPr/>
        <p:txBody>
          <a:bodyPr/>
          <a:lstStyle/>
          <a:p>
            <a:pPr algn="just" eaLnBrk="1" hangingPunct="1">
              <a:lnSpc>
                <a:spcPct val="90000"/>
              </a:lnSpc>
              <a:buClr>
                <a:schemeClr val="tx1"/>
              </a:buClr>
              <a:buFont typeface="Wingdings" panose="05000000000000000000" pitchFamily="2" charset="2"/>
              <a:buChar char="§"/>
            </a:pPr>
            <a:r>
              <a:rPr lang="en-US" altLang="en-US" sz="2700" b="1">
                <a:solidFill>
                  <a:srgbClr val="FF0000"/>
                </a:solidFill>
              </a:rPr>
              <a:t>Interval Scale</a:t>
            </a:r>
            <a:r>
              <a:rPr lang="en-US" altLang="en-US" sz="2700"/>
              <a:t>: For the interval scale we specify intervals in a way so as to note a particular characteristic, which we are measuring and assign that item or data point under a particular interval depending on the data point.</a:t>
            </a:r>
          </a:p>
          <a:p>
            <a:pPr algn="just" eaLnBrk="1" hangingPunct="1">
              <a:lnSpc>
                <a:spcPct val="90000"/>
              </a:lnSpc>
              <a:buClr>
                <a:schemeClr val="tx1"/>
              </a:buClr>
              <a:buFont typeface="Wingdings" panose="05000000000000000000" pitchFamily="2" charset="2"/>
              <a:buChar char="§"/>
            </a:pPr>
            <a:r>
              <a:rPr lang="en-US" altLang="en-US" sz="2700"/>
              <a:t>Consider we are measuring the age of school going students between classes 5 to 12 in the city of Kanpur.</a:t>
            </a:r>
          </a:p>
          <a:p>
            <a:pPr algn="just" eaLnBrk="1" hangingPunct="1">
              <a:lnSpc>
                <a:spcPct val="90000"/>
              </a:lnSpc>
              <a:buClr>
                <a:schemeClr val="tx1"/>
              </a:buClr>
              <a:buFont typeface="Wingdings" panose="05000000000000000000" pitchFamily="2" charset="2"/>
              <a:buChar char="§"/>
            </a:pPr>
            <a:r>
              <a:rPr lang="en-US" altLang="en-US" sz="2700"/>
              <a:t>We may form intervals 10-12 years, 12-14 years,....., 18-20 years.</a:t>
            </a:r>
          </a:p>
          <a:p>
            <a:pPr algn="just" eaLnBrk="1" hangingPunct="1">
              <a:lnSpc>
                <a:spcPct val="90000"/>
              </a:lnSpc>
              <a:buClr>
                <a:schemeClr val="tx1"/>
              </a:buClr>
              <a:buFont typeface="Wingdings" panose="05000000000000000000" pitchFamily="2" charset="2"/>
              <a:buChar char="§"/>
            </a:pPr>
            <a:r>
              <a:rPr lang="en-US" altLang="en-US" sz="2700"/>
              <a:t>Now when we have one data point, i.e., the age of a student we put that data under any one particular interval, e.g., if the student's age is 11 years, we immediately put that under the interval 10-12 years.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EF2CBA3-FE5C-4B51-84F1-63984F8166FD}"/>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41F5044C-680F-4C40-908A-C025AAF2A206}"/>
              </a:ext>
            </a:extLst>
          </p:cNvPr>
          <p:cNvSpPr>
            <a:spLocks noGrp="1"/>
          </p:cNvSpPr>
          <p:nvPr>
            <p:ph type="ftr" sz="quarter" idx="11"/>
          </p:nvPr>
        </p:nvSpPr>
        <p:spPr/>
        <p:txBody>
          <a:bodyPr/>
          <a:lstStyle/>
          <a:p>
            <a:pPr>
              <a:defRPr/>
            </a:pPr>
            <a:r>
              <a:rPr lang="en-US"/>
              <a:t>RNSengupta,IME Dept.,IIT Kanpur,INDIA</a:t>
            </a:r>
          </a:p>
        </p:txBody>
      </p:sp>
      <p:sp>
        <p:nvSpPr>
          <p:cNvPr id="69636" name="Slide Number Placeholder 5">
            <a:extLst>
              <a:ext uri="{FF2B5EF4-FFF2-40B4-BE49-F238E27FC236}">
                <a16:creationId xmlns:a16="http://schemas.microsoft.com/office/drawing/2014/main" id="{3C90764B-7174-46D2-A827-024981D8A76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1398207-EA90-453E-93C8-EADEB8134F28}" type="slidenum">
              <a:rPr lang="en-US" altLang="en-US" sz="1400" smtClean="0"/>
              <a:pPr>
                <a:spcBef>
                  <a:spcPct val="0"/>
                </a:spcBef>
                <a:buFontTx/>
                <a:buNone/>
              </a:pPr>
              <a:t>64</a:t>
            </a:fld>
            <a:endParaRPr lang="en-US" altLang="en-US" sz="1400"/>
          </a:p>
        </p:txBody>
      </p:sp>
      <p:sp>
        <p:nvSpPr>
          <p:cNvPr id="69637" name="Rectangle 2">
            <a:extLst>
              <a:ext uri="{FF2B5EF4-FFF2-40B4-BE49-F238E27FC236}">
                <a16:creationId xmlns:a16="http://schemas.microsoft.com/office/drawing/2014/main" id="{EB26B000-DE47-439B-8289-5518F8551CDA}"/>
              </a:ext>
            </a:extLst>
          </p:cNvPr>
          <p:cNvSpPr>
            <a:spLocks noGrp="1" noChangeArrowheads="1"/>
          </p:cNvSpPr>
          <p:nvPr>
            <p:ph type="title"/>
          </p:nvPr>
        </p:nvSpPr>
        <p:spPr/>
        <p:txBody>
          <a:bodyPr/>
          <a:lstStyle/>
          <a:p>
            <a:pPr eaLnBrk="1" hangingPunct="1"/>
            <a:r>
              <a:rPr lang="en-US" altLang="en-US" b="1">
                <a:solidFill>
                  <a:srgbClr val="FF0000"/>
                </a:solidFill>
              </a:rPr>
              <a:t>Scales of measurement </a:t>
            </a:r>
            <a:r>
              <a:rPr lang="en-US" altLang="en-US" b="1">
                <a:solidFill>
                  <a:schemeClr val="tx1"/>
                </a:solidFill>
              </a:rPr>
              <a:t>(</a:t>
            </a:r>
            <a:r>
              <a:rPr lang="en-US" altLang="en-US" b="1">
                <a:solidFill>
                  <a:srgbClr val="0000FF"/>
                </a:solidFill>
              </a:rPr>
              <a:t>contd…</a:t>
            </a:r>
            <a:r>
              <a:rPr lang="en-US" altLang="en-US" b="1">
                <a:solidFill>
                  <a:schemeClr val="tx1"/>
                </a:solidFill>
              </a:rPr>
              <a:t>)</a:t>
            </a:r>
            <a:endParaRPr lang="en-US" altLang="en-US"/>
          </a:p>
        </p:txBody>
      </p:sp>
      <p:sp>
        <p:nvSpPr>
          <p:cNvPr id="69638" name="Rectangle 3">
            <a:extLst>
              <a:ext uri="{FF2B5EF4-FFF2-40B4-BE49-F238E27FC236}">
                <a16:creationId xmlns:a16="http://schemas.microsoft.com/office/drawing/2014/main" id="{90E3ECB5-EAF9-43F5-A29F-423F41E2D9E8}"/>
              </a:ext>
            </a:extLst>
          </p:cNvPr>
          <p:cNvSpPr>
            <a:spLocks noGrp="1" noChangeArrowheads="1"/>
          </p:cNvSpPr>
          <p:nvPr>
            <p:ph type="body" idx="1"/>
          </p:nvPr>
        </p:nvSpPr>
        <p:spPr/>
        <p:txBody>
          <a:bodyPr/>
          <a:lstStyle/>
          <a:p>
            <a:pPr algn="just" eaLnBrk="1" hangingPunct="1">
              <a:buClr>
                <a:schemeClr val="tx1"/>
              </a:buClr>
              <a:buFont typeface="Wingdings" panose="05000000000000000000" pitchFamily="2" charset="2"/>
              <a:buChar char="§"/>
            </a:pPr>
            <a:r>
              <a:rPr lang="en-US" altLang="en-US" b="1">
                <a:solidFill>
                  <a:srgbClr val="FF0000"/>
                </a:solidFill>
              </a:rPr>
              <a:t>Ratio Scale</a:t>
            </a:r>
            <a:r>
              <a:rPr lang="en-US" altLang="en-US"/>
              <a:t>: If two measurements are in ratio scale, then we can take ratios of measurements.</a:t>
            </a:r>
          </a:p>
          <a:p>
            <a:pPr algn="just" eaLnBrk="1" hangingPunct="1">
              <a:buClr>
                <a:schemeClr val="tx1"/>
              </a:buClr>
              <a:buFont typeface="Wingdings" panose="05000000000000000000" pitchFamily="2" charset="2"/>
              <a:buChar char="§"/>
            </a:pPr>
            <a:r>
              <a:rPr lang="en-US" altLang="en-US"/>
              <a:t>The ratio scale represents the reading for each recorded data in a way which enables us to take a ratio of the readings in order to depict it either pictorially or in figures.</a:t>
            </a:r>
          </a:p>
          <a:p>
            <a:pPr algn="just" eaLnBrk="1" hangingPunct="1">
              <a:buClr>
                <a:schemeClr val="tx1"/>
              </a:buClr>
              <a:buFont typeface="Wingdings" panose="05000000000000000000" pitchFamily="2" charset="2"/>
              <a:buChar char="§"/>
            </a:pPr>
            <a:r>
              <a:rPr lang="en-US" altLang="en-US"/>
              <a:t>Examples of ratio scale are measurements of weight, height, area, length etc.</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066185A-77E9-420C-A2FE-D836B117F474}"/>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B77103A2-EC0D-42E0-8FD8-D310B766EB2D}"/>
              </a:ext>
            </a:extLst>
          </p:cNvPr>
          <p:cNvSpPr>
            <a:spLocks noGrp="1"/>
          </p:cNvSpPr>
          <p:nvPr>
            <p:ph type="ftr" sz="quarter" idx="11"/>
          </p:nvPr>
        </p:nvSpPr>
        <p:spPr/>
        <p:txBody>
          <a:bodyPr/>
          <a:lstStyle/>
          <a:p>
            <a:pPr>
              <a:defRPr/>
            </a:pPr>
            <a:r>
              <a:rPr lang="en-US"/>
              <a:t>RNSengupta,IME Dept.,IIT Kanpur,INDIA</a:t>
            </a:r>
          </a:p>
        </p:txBody>
      </p:sp>
      <p:sp>
        <p:nvSpPr>
          <p:cNvPr id="70660" name="Slide Number Placeholder 5">
            <a:extLst>
              <a:ext uri="{FF2B5EF4-FFF2-40B4-BE49-F238E27FC236}">
                <a16:creationId xmlns:a16="http://schemas.microsoft.com/office/drawing/2014/main" id="{903ED20B-AD09-445F-8F07-E697FB05228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B8133D7-5782-4CFC-A8BB-D28F6882A678}" type="slidenum">
              <a:rPr lang="en-US" altLang="en-US" sz="1400" smtClean="0"/>
              <a:pPr>
                <a:spcBef>
                  <a:spcPct val="0"/>
                </a:spcBef>
                <a:buFontTx/>
                <a:buNone/>
              </a:pPr>
              <a:t>65</a:t>
            </a:fld>
            <a:endParaRPr lang="en-US" altLang="en-US" sz="1400"/>
          </a:p>
        </p:txBody>
      </p:sp>
      <p:sp>
        <p:nvSpPr>
          <p:cNvPr id="70661" name="Rectangle 2">
            <a:extLst>
              <a:ext uri="{FF2B5EF4-FFF2-40B4-BE49-F238E27FC236}">
                <a16:creationId xmlns:a16="http://schemas.microsoft.com/office/drawing/2014/main" id="{4CF9CCA2-E7EB-4982-9891-E283F61C70CE}"/>
              </a:ext>
            </a:extLst>
          </p:cNvPr>
          <p:cNvSpPr>
            <a:spLocks noGrp="1" noChangeArrowheads="1"/>
          </p:cNvSpPr>
          <p:nvPr>
            <p:ph type="title"/>
          </p:nvPr>
        </p:nvSpPr>
        <p:spPr/>
        <p:txBody>
          <a:bodyPr/>
          <a:lstStyle/>
          <a:p>
            <a:pPr eaLnBrk="1" hangingPunct="1"/>
            <a:r>
              <a:rPr lang="en-US" altLang="en-US" sz="5000" b="1">
                <a:solidFill>
                  <a:srgbClr val="FF0000"/>
                </a:solidFill>
              </a:rPr>
              <a:t>Definitions</a:t>
            </a:r>
            <a:r>
              <a:rPr lang="en-US" altLang="en-US" sz="5400" b="1">
                <a:solidFill>
                  <a:srgbClr val="FF0000"/>
                </a:solidFill>
              </a:rPr>
              <a:t> </a:t>
            </a:r>
            <a:r>
              <a:rPr lang="en-US" altLang="en-US" sz="5400" b="1">
                <a:solidFill>
                  <a:schemeClr val="tx1"/>
                </a:solidFill>
              </a:rPr>
              <a:t>(</a:t>
            </a:r>
            <a:r>
              <a:rPr lang="en-US" altLang="en-US" sz="5400" b="1">
                <a:solidFill>
                  <a:srgbClr val="0000FF"/>
                </a:solidFill>
              </a:rPr>
              <a:t>contd…</a:t>
            </a:r>
            <a:r>
              <a:rPr lang="en-US" altLang="en-US" sz="5400" b="1">
                <a:solidFill>
                  <a:schemeClr val="tx1"/>
                </a:solidFill>
              </a:rPr>
              <a:t>)</a:t>
            </a:r>
            <a:endParaRPr lang="en-US" altLang="en-US" sz="5000" b="1">
              <a:solidFill>
                <a:srgbClr val="FF0000"/>
              </a:solidFill>
            </a:endParaRPr>
          </a:p>
        </p:txBody>
      </p:sp>
      <p:sp>
        <p:nvSpPr>
          <p:cNvPr id="70662" name="Rectangle 3">
            <a:extLst>
              <a:ext uri="{FF2B5EF4-FFF2-40B4-BE49-F238E27FC236}">
                <a16:creationId xmlns:a16="http://schemas.microsoft.com/office/drawing/2014/main" id="{8FC69B55-AD48-4C70-AB42-29A9AD39EA63}"/>
              </a:ext>
            </a:extLst>
          </p:cNvPr>
          <p:cNvSpPr>
            <a:spLocks noGrp="1" noChangeArrowheads="1"/>
          </p:cNvSpPr>
          <p:nvPr>
            <p:ph type="body" idx="1"/>
          </p:nvPr>
        </p:nvSpPr>
        <p:spPr/>
        <p:txBody>
          <a:bodyPr/>
          <a:lstStyle/>
          <a:p>
            <a:pPr algn="just" eaLnBrk="1" hangingPunct="1">
              <a:lnSpc>
                <a:spcPct val="90000"/>
              </a:lnSpc>
              <a:buClr>
                <a:schemeClr val="tx1"/>
              </a:buClr>
              <a:buFont typeface="Wingdings" panose="05000000000000000000" pitchFamily="2" charset="2"/>
              <a:buChar char="§"/>
            </a:pPr>
            <a:r>
              <a:rPr lang="en-US" altLang="en-US" sz="2400" b="1">
                <a:solidFill>
                  <a:srgbClr val="FF0000"/>
                </a:solidFill>
              </a:rPr>
              <a:t>Population</a:t>
            </a:r>
            <a:r>
              <a:rPr lang="en-US" altLang="en-US" sz="2400"/>
              <a:t>: Consists of the set of all measurements in which the investigator is interested.</a:t>
            </a:r>
          </a:p>
          <a:p>
            <a:pPr algn="just" eaLnBrk="1" hangingPunct="1">
              <a:lnSpc>
                <a:spcPct val="90000"/>
              </a:lnSpc>
              <a:buClr>
                <a:schemeClr val="tx1"/>
              </a:buClr>
              <a:buFont typeface="Wingdings" panose="05000000000000000000" pitchFamily="2" charset="2"/>
              <a:buChar char="§"/>
            </a:pPr>
            <a:r>
              <a:rPr lang="en-US" altLang="en-US" sz="2400"/>
              <a:t>Example can be all the students in the city of Kanpur. The population is also called the </a:t>
            </a:r>
            <a:r>
              <a:rPr lang="en-US" altLang="en-US" sz="2400" b="1">
                <a:solidFill>
                  <a:srgbClr val="FF0000"/>
                </a:solidFill>
              </a:rPr>
              <a:t>universe</a:t>
            </a:r>
            <a:r>
              <a:rPr lang="en-US" altLang="en-US" sz="2400"/>
              <a:t>.</a:t>
            </a:r>
          </a:p>
          <a:p>
            <a:pPr algn="just" eaLnBrk="1" hangingPunct="1">
              <a:lnSpc>
                <a:spcPct val="90000"/>
              </a:lnSpc>
              <a:buClr>
                <a:schemeClr val="tx1"/>
              </a:buClr>
              <a:buFont typeface="Wingdings" panose="05000000000000000000" pitchFamily="2" charset="2"/>
              <a:buChar char="§"/>
            </a:pPr>
            <a:r>
              <a:rPr lang="en-US" altLang="en-US" sz="2400" b="1">
                <a:solidFill>
                  <a:srgbClr val="FF0000"/>
                </a:solidFill>
              </a:rPr>
              <a:t>A population is denoted by N</a:t>
            </a:r>
          </a:p>
          <a:p>
            <a:pPr algn="just" eaLnBrk="1" hangingPunct="1">
              <a:lnSpc>
                <a:spcPct val="90000"/>
              </a:lnSpc>
              <a:buClr>
                <a:schemeClr val="tx1"/>
              </a:buClr>
              <a:buFont typeface="Wingdings" panose="05000000000000000000" pitchFamily="2" charset="2"/>
              <a:buChar char="§"/>
            </a:pPr>
            <a:r>
              <a:rPr lang="en-US" altLang="en-US" sz="2400" b="1">
                <a:solidFill>
                  <a:srgbClr val="FF0000"/>
                </a:solidFill>
              </a:rPr>
              <a:t>Sample</a:t>
            </a:r>
            <a:r>
              <a:rPr lang="en-US" altLang="en-US" sz="2400"/>
              <a:t>: Is a subset of measurements selected from the population.</a:t>
            </a:r>
          </a:p>
          <a:p>
            <a:pPr algn="just" eaLnBrk="1" hangingPunct="1">
              <a:lnSpc>
                <a:spcPct val="90000"/>
              </a:lnSpc>
              <a:buClr>
                <a:schemeClr val="tx1"/>
              </a:buClr>
              <a:buFont typeface="Wingdings" panose="05000000000000000000" pitchFamily="2" charset="2"/>
              <a:buChar char="§"/>
            </a:pPr>
            <a:r>
              <a:rPr lang="en-US" altLang="en-US" sz="2400"/>
              <a:t>Sampling from the population is often done randomly, such that every possible sample of n elements will have an equal chance of being selected.</a:t>
            </a:r>
          </a:p>
          <a:p>
            <a:pPr algn="just" eaLnBrk="1" hangingPunct="1">
              <a:lnSpc>
                <a:spcPct val="90000"/>
              </a:lnSpc>
              <a:buClr>
                <a:schemeClr val="tx1"/>
              </a:buClr>
              <a:buFont typeface="Wingdings" panose="05000000000000000000" pitchFamily="2" charset="2"/>
              <a:buChar char="§"/>
            </a:pPr>
            <a:r>
              <a:rPr lang="en-US" altLang="en-US" sz="2400"/>
              <a:t>A sample selected in this way is called a </a:t>
            </a:r>
            <a:r>
              <a:rPr lang="en-US" altLang="en-US" sz="2400" b="1">
                <a:solidFill>
                  <a:srgbClr val="FF0000"/>
                </a:solidFill>
              </a:rPr>
              <a:t>simple random sample</a:t>
            </a:r>
            <a:r>
              <a:rPr lang="en-US" altLang="en-US" sz="2400"/>
              <a:t> or just a </a:t>
            </a:r>
            <a:r>
              <a:rPr lang="en-US" altLang="en-US" sz="2400" b="1">
                <a:solidFill>
                  <a:srgbClr val="FF0000"/>
                </a:solidFill>
              </a:rPr>
              <a:t>random sample</a:t>
            </a:r>
            <a:r>
              <a:rPr lang="en-US" altLang="en-US" sz="2400"/>
              <a:t>.</a:t>
            </a:r>
          </a:p>
          <a:p>
            <a:pPr algn="just" eaLnBrk="1" hangingPunct="1">
              <a:lnSpc>
                <a:spcPct val="90000"/>
              </a:lnSpc>
              <a:buClr>
                <a:schemeClr val="tx1"/>
              </a:buClr>
              <a:buFont typeface="Wingdings" panose="05000000000000000000" pitchFamily="2" charset="2"/>
              <a:buChar char="§"/>
            </a:pPr>
            <a:r>
              <a:rPr lang="en-US" altLang="en-US" sz="2400"/>
              <a:t>Example can be the students in Kendriya Vidalaya inside IIT Kanpur campus.</a:t>
            </a:r>
          </a:p>
          <a:p>
            <a:pPr algn="just" eaLnBrk="1" hangingPunct="1">
              <a:lnSpc>
                <a:spcPct val="90000"/>
              </a:lnSpc>
              <a:buClr>
                <a:schemeClr val="tx1"/>
              </a:buClr>
              <a:buFont typeface="Wingdings" panose="05000000000000000000" pitchFamily="2" charset="2"/>
              <a:buChar char="§"/>
            </a:pPr>
            <a:r>
              <a:rPr lang="en-US" altLang="en-US" sz="2400" b="1">
                <a:solidFill>
                  <a:srgbClr val="FF0000"/>
                </a:solidFill>
              </a:rPr>
              <a:t>A sample is denoted by n</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EBDD025-FB3B-426A-9D2D-50340226831E}"/>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076725D7-D2A1-415C-A3AF-85F90DD0D069}"/>
              </a:ext>
            </a:extLst>
          </p:cNvPr>
          <p:cNvSpPr>
            <a:spLocks noGrp="1"/>
          </p:cNvSpPr>
          <p:nvPr>
            <p:ph type="ftr" sz="quarter" idx="11"/>
          </p:nvPr>
        </p:nvSpPr>
        <p:spPr/>
        <p:txBody>
          <a:bodyPr/>
          <a:lstStyle/>
          <a:p>
            <a:pPr>
              <a:defRPr/>
            </a:pPr>
            <a:r>
              <a:rPr lang="en-US"/>
              <a:t>RNSengupta,IME Dept.,IIT Kanpur,INDIA</a:t>
            </a:r>
          </a:p>
        </p:txBody>
      </p:sp>
      <p:sp>
        <p:nvSpPr>
          <p:cNvPr id="71684" name="Slide Number Placeholder 5">
            <a:extLst>
              <a:ext uri="{FF2B5EF4-FFF2-40B4-BE49-F238E27FC236}">
                <a16:creationId xmlns:a16="http://schemas.microsoft.com/office/drawing/2014/main" id="{725DDFA6-984D-47EC-86C7-CF6FE0156B1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188CEBA-5679-4472-8680-13A5E93FBE35}" type="slidenum">
              <a:rPr lang="en-US" altLang="en-US" sz="1400" smtClean="0"/>
              <a:pPr>
                <a:spcBef>
                  <a:spcPct val="0"/>
                </a:spcBef>
                <a:buFontTx/>
                <a:buNone/>
              </a:pPr>
              <a:t>66</a:t>
            </a:fld>
            <a:endParaRPr lang="en-US" altLang="en-US" sz="1400"/>
          </a:p>
        </p:txBody>
      </p:sp>
      <p:sp>
        <p:nvSpPr>
          <p:cNvPr id="71685" name="Rectangle 2">
            <a:extLst>
              <a:ext uri="{FF2B5EF4-FFF2-40B4-BE49-F238E27FC236}">
                <a16:creationId xmlns:a16="http://schemas.microsoft.com/office/drawing/2014/main" id="{30429659-6A09-46C1-AD24-5D469981DC43}"/>
              </a:ext>
            </a:extLst>
          </p:cNvPr>
          <p:cNvSpPr>
            <a:spLocks noGrp="1" noChangeArrowheads="1"/>
          </p:cNvSpPr>
          <p:nvPr>
            <p:ph type="title"/>
          </p:nvPr>
        </p:nvSpPr>
        <p:spPr/>
        <p:txBody>
          <a:bodyPr/>
          <a:lstStyle/>
          <a:p>
            <a:pPr eaLnBrk="1" hangingPunct="1"/>
            <a:r>
              <a:rPr lang="en-US" altLang="en-US" b="1">
                <a:solidFill>
                  <a:srgbClr val="FF0000"/>
                </a:solidFill>
              </a:rPr>
              <a:t>Definitions </a:t>
            </a:r>
            <a:r>
              <a:rPr lang="en-US" altLang="en-US" b="1">
                <a:solidFill>
                  <a:schemeClr val="tx1"/>
                </a:solidFill>
              </a:rPr>
              <a:t>(</a:t>
            </a:r>
            <a:r>
              <a:rPr lang="en-US" altLang="en-US" b="1">
                <a:solidFill>
                  <a:srgbClr val="0000FF"/>
                </a:solidFill>
              </a:rPr>
              <a:t>contd…</a:t>
            </a:r>
            <a:r>
              <a:rPr lang="en-US" altLang="en-US" b="1">
                <a:solidFill>
                  <a:schemeClr val="tx1"/>
                </a:solidFill>
              </a:rPr>
              <a:t>)</a:t>
            </a:r>
            <a:endParaRPr lang="en-US" altLang="en-US"/>
          </a:p>
        </p:txBody>
      </p:sp>
      <p:sp>
        <p:nvSpPr>
          <p:cNvPr id="71686" name="Rectangle 3">
            <a:extLst>
              <a:ext uri="{FF2B5EF4-FFF2-40B4-BE49-F238E27FC236}">
                <a16:creationId xmlns:a16="http://schemas.microsoft.com/office/drawing/2014/main" id="{C0961C7E-49B5-45AC-AF56-55288647A216}"/>
              </a:ext>
            </a:extLst>
          </p:cNvPr>
          <p:cNvSpPr>
            <a:spLocks noGrp="1" noChangeArrowheads="1"/>
          </p:cNvSpPr>
          <p:nvPr>
            <p:ph type="body" idx="1"/>
          </p:nvPr>
        </p:nvSpPr>
        <p:spPr/>
        <p:txBody>
          <a:bodyPr/>
          <a:lstStyle/>
          <a:p>
            <a:pPr algn="just" eaLnBrk="1" hangingPunct="1">
              <a:buClr>
                <a:schemeClr val="tx1"/>
              </a:buClr>
              <a:buFont typeface="Wingdings" panose="05000000000000000000" pitchFamily="2" charset="2"/>
              <a:buChar char="§"/>
            </a:pPr>
            <a:r>
              <a:rPr lang="en-US" altLang="en-US" sz="2700" b="1">
                <a:solidFill>
                  <a:srgbClr val="FF0000"/>
                </a:solidFill>
              </a:rPr>
              <a:t>Tally number</a:t>
            </a:r>
            <a:r>
              <a:rPr lang="en-US" altLang="en-US" sz="2700"/>
              <a:t>: By tally number we mean the tally we give depending upon the number of times that particular value of the variable occurs in the total universe or sample.</a:t>
            </a:r>
          </a:p>
          <a:p>
            <a:pPr algn="just" eaLnBrk="1" hangingPunct="1">
              <a:buClr>
                <a:schemeClr val="tx1"/>
              </a:buClr>
              <a:buFont typeface="Wingdings" panose="05000000000000000000" pitchFamily="2" charset="2"/>
              <a:buChar char="§"/>
            </a:pPr>
            <a:r>
              <a:rPr lang="en-US" altLang="en-US" sz="2700" b="1">
                <a:solidFill>
                  <a:srgbClr val="FF0000"/>
                </a:solidFill>
              </a:rPr>
              <a:t>Frequency (absolute frequency)</a:t>
            </a:r>
            <a:endParaRPr lang="en-US" altLang="en-US" sz="2700"/>
          </a:p>
          <a:p>
            <a:pPr lvl="1" algn="just" eaLnBrk="1" hangingPunct="1">
              <a:buClr>
                <a:schemeClr val="tx1"/>
              </a:buClr>
              <a:buFont typeface="Wingdings" panose="05000000000000000000" pitchFamily="2" charset="2"/>
              <a:buChar char="v"/>
            </a:pPr>
            <a:r>
              <a:rPr lang="en-US" altLang="en-US" sz="2700"/>
              <a:t>By frequency (absolute frequency) we mean the number of data points which fall within a given class or for a given value in a frequency distribution.</a:t>
            </a:r>
          </a:p>
          <a:p>
            <a:pPr lvl="1" algn="just" eaLnBrk="1" hangingPunct="1">
              <a:buClr>
                <a:schemeClr val="tx1"/>
              </a:buClr>
              <a:buFont typeface="Wingdings" panose="05000000000000000000" pitchFamily="2" charset="2"/>
              <a:buChar char="v"/>
            </a:pPr>
            <a:r>
              <a:rPr lang="en-US" altLang="en-US" sz="2700"/>
              <a:t>It means that it denotes the number of occurrence or happening of a particular outcome.</a:t>
            </a:r>
          </a:p>
          <a:p>
            <a:pPr lvl="1" algn="just" eaLnBrk="1" hangingPunct="1">
              <a:buClr>
                <a:schemeClr val="tx1"/>
              </a:buClr>
              <a:buFont typeface="Wingdings" panose="05000000000000000000" pitchFamily="2" charset="2"/>
              <a:buChar char="v"/>
            </a:pPr>
            <a:r>
              <a:rPr lang="en-US" altLang="en-US" sz="2700"/>
              <a:t>We denote frequency (absolute frequency) with f</a:t>
            </a:r>
            <a:r>
              <a:rPr lang="en-US" altLang="en-US" sz="2700" baseline="-25000"/>
              <a:t>i</a:t>
            </a:r>
            <a:r>
              <a:rPr lang="en-US" altLang="en-US" sz="2700"/>
              <a:t>.</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3">
            <a:extLst>
              <a:ext uri="{FF2B5EF4-FFF2-40B4-BE49-F238E27FC236}">
                <a16:creationId xmlns:a16="http://schemas.microsoft.com/office/drawing/2014/main" id="{9B9F994F-19EB-47BE-ABEA-D52A16E2F9D1}"/>
              </a:ext>
            </a:extLst>
          </p:cNvPr>
          <p:cNvSpPr>
            <a:spLocks noGrp="1"/>
          </p:cNvSpPr>
          <p:nvPr>
            <p:ph type="dt" sz="quarter" idx="10"/>
          </p:nvPr>
        </p:nvSpPr>
        <p:spPr/>
        <p:txBody>
          <a:bodyPr/>
          <a:lstStyle/>
          <a:p>
            <a:pPr>
              <a:defRPr/>
            </a:pPr>
            <a:r>
              <a:rPr lang="en-US"/>
              <a:t>IME602:DATA ANALYSIS</a:t>
            </a:r>
          </a:p>
        </p:txBody>
      </p:sp>
      <p:sp>
        <p:nvSpPr>
          <p:cNvPr id="9" name="Footer Placeholder 4">
            <a:extLst>
              <a:ext uri="{FF2B5EF4-FFF2-40B4-BE49-F238E27FC236}">
                <a16:creationId xmlns:a16="http://schemas.microsoft.com/office/drawing/2014/main" id="{ADE0A8A1-FFFA-4A2E-A382-9E5C463AC50B}"/>
              </a:ext>
            </a:extLst>
          </p:cNvPr>
          <p:cNvSpPr>
            <a:spLocks noGrp="1"/>
          </p:cNvSpPr>
          <p:nvPr>
            <p:ph type="ftr" sz="quarter" idx="11"/>
          </p:nvPr>
        </p:nvSpPr>
        <p:spPr/>
        <p:txBody>
          <a:bodyPr/>
          <a:lstStyle/>
          <a:p>
            <a:pPr>
              <a:defRPr/>
            </a:pPr>
            <a:r>
              <a:rPr lang="en-US"/>
              <a:t>RNSengupta,IME Dept.,IIT Kanpur,INDIA</a:t>
            </a:r>
          </a:p>
        </p:txBody>
      </p:sp>
      <p:sp>
        <p:nvSpPr>
          <p:cNvPr id="72708" name="Slide Number Placeholder 5">
            <a:extLst>
              <a:ext uri="{FF2B5EF4-FFF2-40B4-BE49-F238E27FC236}">
                <a16:creationId xmlns:a16="http://schemas.microsoft.com/office/drawing/2014/main" id="{881DAF65-1553-4738-9C70-09A2EC867B3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73C0EDD-D9A0-47D1-B0C5-3D82E48261B9}" type="slidenum">
              <a:rPr lang="en-US" altLang="en-US" sz="1400" smtClean="0"/>
              <a:pPr>
                <a:spcBef>
                  <a:spcPct val="0"/>
                </a:spcBef>
                <a:buFontTx/>
                <a:buNone/>
              </a:pPr>
              <a:t>67</a:t>
            </a:fld>
            <a:endParaRPr lang="en-US" altLang="en-US" sz="1400"/>
          </a:p>
        </p:txBody>
      </p:sp>
      <p:sp>
        <p:nvSpPr>
          <p:cNvPr id="72709" name="Rectangle 2">
            <a:extLst>
              <a:ext uri="{FF2B5EF4-FFF2-40B4-BE49-F238E27FC236}">
                <a16:creationId xmlns:a16="http://schemas.microsoft.com/office/drawing/2014/main" id="{550C303C-885A-440A-A4FA-403FBC38A1A0}"/>
              </a:ext>
            </a:extLst>
          </p:cNvPr>
          <p:cNvSpPr>
            <a:spLocks noGrp="1" noChangeArrowheads="1"/>
          </p:cNvSpPr>
          <p:nvPr>
            <p:ph type="title"/>
          </p:nvPr>
        </p:nvSpPr>
        <p:spPr/>
        <p:txBody>
          <a:bodyPr/>
          <a:lstStyle/>
          <a:p>
            <a:pPr eaLnBrk="1" hangingPunct="1"/>
            <a:r>
              <a:rPr lang="en-US" altLang="en-US" b="1">
                <a:solidFill>
                  <a:srgbClr val="FF0000"/>
                </a:solidFill>
              </a:rPr>
              <a:t>Definitions </a:t>
            </a:r>
            <a:r>
              <a:rPr lang="en-US" altLang="en-US" b="1">
                <a:solidFill>
                  <a:schemeClr val="tx1"/>
                </a:solidFill>
              </a:rPr>
              <a:t>(</a:t>
            </a:r>
            <a:r>
              <a:rPr lang="en-US" altLang="en-US" b="1">
                <a:solidFill>
                  <a:srgbClr val="0000FF"/>
                </a:solidFill>
              </a:rPr>
              <a:t>contd…</a:t>
            </a:r>
            <a:r>
              <a:rPr lang="en-US" altLang="en-US" b="1">
                <a:solidFill>
                  <a:schemeClr val="tx1"/>
                </a:solidFill>
              </a:rPr>
              <a:t>)</a:t>
            </a:r>
            <a:endParaRPr lang="en-US" altLang="en-US"/>
          </a:p>
        </p:txBody>
      </p:sp>
      <p:sp>
        <p:nvSpPr>
          <p:cNvPr id="68614" name="Rectangle 3">
            <a:extLst>
              <a:ext uri="{FF2B5EF4-FFF2-40B4-BE49-F238E27FC236}">
                <a16:creationId xmlns:a16="http://schemas.microsoft.com/office/drawing/2014/main" id="{ED33843C-5F59-4D80-9DC1-64F44FD0B13D}"/>
              </a:ext>
            </a:extLst>
          </p:cNvPr>
          <p:cNvSpPr>
            <a:spLocks noGrp="1" noRot="1" noChangeAspect="1" noMove="1" noResize="1" noEditPoints="1" noAdjustHandles="1" noChangeArrowheads="1" noChangeShapeType="1" noTextEdit="1"/>
          </p:cNvSpPr>
          <p:nvPr>
            <p:ph type="body" idx="1"/>
          </p:nvPr>
        </p:nvSpPr>
        <p:spPr>
          <a:blipFill>
            <a:blip r:embed="rId2"/>
            <a:stretch>
              <a:fillRect l="-1222" t="-1752" r="-1389"/>
            </a:stretch>
          </a:blipFill>
          <a:extLst/>
        </p:spPr>
        <p:txBody>
          <a:bodyPr/>
          <a:lstStyle/>
          <a:p>
            <a:pPr>
              <a:defRPr/>
            </a:pPr>
            <a:r>
              <a:rPr lang="en-US">
                <a:noFill/>
              </a:rPr>
              <a:t> </a:t>
            </a:r>
          </a:p>
        </p:txBody>
      </p:sp>
      <p:sp>
        <p:nvSpPr>
          <p:cNvPr id="72711" name="Rectangle 5">
            <a:extLst>
              <a:ext uri="{FF2B5EF4-FFF2-40B4-BE49-F238E27FC236}">
                <a16:creationId xmlns:a16="http://schemas.microsoft.com/office/drawing/2014/main" id="{9AFB3F8E-6B5F-4B84-8E58-6FA3AE2775CE}"/>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
        <p:nvSpPr>
          <p:cNvPr id="72712" name="Rectangle 7">
            <a:extLst>
              <a:ext uri="{FF2B5EF4-FFF2-40B4-BE49-F238E27FC236}">
                <a16:creationId xmlns:a16="http://schemas.microsoft.com/office/drawing/2014/main" id="{33FB871A-2DB7-4EC5-94F8-8EB1EA47A228}"/>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
        <p:nvSpPr>
          <p:cNvPr id="72713" name="Rectangle 9">
            <a:extLst>
              <a:ext uri="{FF2B5EF4-FFF2-40B4-BE49-F238E27FC236}">
                <a16:creationId xmlns:a16="http://schemas.microsoft.com/office/drawing/2014/main" id="{DFFE0ECC-4B31-4055-AA60-B24305ECD2AE}"/>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B32CDA7-0010-4A11-A082-8EDC90536335}"/>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E223FD81-9459-4651-B476-8BE47FE835F8}"/>
              </a:ext>
            </a:extLst>
          </p:cNvPr>
          <p:cNvSpPr>
            <a:spLocks noGrp="1"/>
          </p:cNvSpPr>
          <p:nvPr>
            <p:ph type="ftr" sz="quarter" idx="11"/>
          </p:nvPr>
        </p:nvSpPr>
        <p:spPr/>
        <p:txBody>
          <a:bodyPr/>
          <a:lstStyle/>
          <a:p>
            <a:pPr>
              <a:defRPr/>
            </a:pPr>
            <a:r>
              <a:rPr lang="en-US"/>
              <a:t>RNSengupta,IME Dept.,IIT Kanpur,INDIA</a:t>
            </a:r>
          </a:p>
        </p:txBody>
      </p:sp>
      <p:sp>
        <p:nvSpPr>
          <p:cNvPr id="73732" name="Slide Number Placeholder 5">
            <a:extLst>
              <a:ext uri="{FF2B5EF4-FFF2-40B4-BE49-F238E27FC236}">
                <a16:creationId xmlns:a16="http://schemas.microsoft.com/office/drawing/2014/main" id="{FFAFCBF5-9561-471A-A7E4-B72C82EA122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52A3308-1D45-4676-BBBD-7BFBEF7BC16F}" type="slidenum">
              <a:rPr lang="en-US" altLang="en-US" sz="1400" smtClean="0"/>
              <a:pPr>
                <a:spcBef>
                  <a:spcPct val="0"/>
                </a:spcBef>
                <a:buFontTx/>
                <a:buNone/>
              </a:pPr>
              <a:t>68</a:t>
            </a:fld>
            <a:endParaRPr lang="en-US" altLang="en-US" sz="1400"/>
          </a:p>
        </p:txBody>
      </p:sp>
      <p:sp>
        <p:nvSpPr>
          <p:cNvPr id="73733" name="Rectangle 2">
            <a:extLst>
              <a:ext uri="{FF2B5EF4-FFF2-40B4-BE49-F238E27FC236}">
                <a16:creationId xmlns:a16="http://schemas.microsoft.com/office/drawing/2014/main" id="{BE2D4F0E-5379-4E1C-BA46-465B8839CCF5}"/>
              </a:ext>
            </a:extLst>
          </p:cNvPr>
          <p:cNvSpPr>
            <a:spLocks noGrp="1" noChangeArrowheads="1"/>
          </p:cNvSpPr>
          <p:nvPr>
            <p:ph type="title"/>
          </p:nvPr>
        </p:nvSpPr>
        <p:spPr/>
        <p:txBody>
          <a:bodyPr/>
          <a:lstStyle/>
          <a:p>
            <a:pPr eaLnBrk="1" hangingPunct="1"/>
            <a:r>
              <a:rPr lang="en-US" altLang="en-US" sz="5400" b="1">
                <a:solidFill>
                  <a:srgbClr val="FF0000"/>
                </a:solidFill>
              </a:rPr>
              <a:t>Example # 24</a:t>
            </a:r>
            <a:endParaRPr lang="en-US" altLang="en-US" sz="5000" b="1">
              <a:solidFill>
                <a:srgbClr val="FF0000"/>
              </a:solidFill>
            </a:endParaRPr>
          </a:p>
        </p:txBody>
      </p:sp>
      <p:sp>
        <p:nvSpPr>
          <p:cNvPr id="73734" name="Rectangle 3">
            <a:extLst>
              <a:ext uri="{FF2B5EF4-FFF2-40B4-BE49-F238E27FC236}">
                <a16:creationId xmlns:a16="http://schemas.microsoft.com/office/drawing/2014/main" id="{AC5257B8-0DB8-4376-BF77-6372C075ED72}"/>
              </a:ext>
            </a:extLst>
          </p:cNvPr>
          <p:cNvSpPr>
            <a:spLocks noGrp="1" noChangeArrowheads="1"/>
          </p:cNvSpPr>
          <p:nvPr>
            <p:ph type="body" idx="1"/>
          </p:nvPr>
        </p:nvSpPr>
        <p:spPr/>
        <p:txBody>
          <a:bodyPr/>
          <a:lstStyle/>
          <a:p>
            <a:pPr algn="just" eaLnBrk="1" hangingPunct="1">
              <a:lnSpc>
                <a:spcPct val="90000"/>
              </a:lnSpc>
              <a:buFont typeface="Wingdings" panose="05000000000000000000" pitchFamily="2" charset="2"/>
              <a:buChar char="§"/>
            </a:pPr>
            <a:r>
              <a:rPr lang="en-US" altLang="en-US" sz="3500"/>
              <a:t>Consider we have the following data related to the size in numbers of thirty families in the city of Jaipur.</a:t>
            </a:r>
          </a:p>
          <a:p>
            <a:pPr algn="just" eaLnBrk="1" hangingPunct="1">
              <a:lnSpc>
                <a:spcPct val="90000"/>
              </a:lnSpc>
              <a:buFont typeface="Wingdings" panose="05000000000000000000" pitchFamily="2" charset="2"/>
              <a:buChar char="§"/>
            </a:pPr>
            <a:r>
              <a:rPr lang="en-US" altLang="en-US" sz="3500"/>
              <a:t>2, 6, 3, 4, 4, 5, 3, 6, 4, 4, 5, 3, 2, 3, 6, 5, 4, 4, 4, 3, 2, 4, 5, 6, 7, 4, 4, 5, 3, 3.</a:t>
            </a:r>
          </a:p>
          <a:p>
            <a:pPr algn="just" eaLnBrk="1" hangingPunct="1">
              <a:lnSpc>
                <a:spcPct val="90000"/>
              </a:lnSpc>
              <a:buFont typeface="Wingdings" panose="05000000000000000000" pitchFamily="2" charset="2"/>
              <a:buChar char="§"/>
            </a:pPr>
            <a:r>
              <a:rPr lang="en-US" altLang="en-US" sz="3500"/>
              <a:t>Now the question is how do we represent the data using tally numbers, frequencies, cumulative frequencies?</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ate Placeholder 3">
            <a:extLst>
              <a:ext uri="{FF2B5EF4-FFF2-40B4-BE49-F238E27FC236}">
                <a16:creationId xmlns:a16="http://schemas.microsoft.com/office/drawing/2014/main" id="{CDD95D2C-2AED-4871-AE86-6173F4D78011}"/>
              </a:ext>
            </a:extLst>
          </p:cNvPr>
          <p:cNvSpPr>
            <a:spLocks noGrp="1"/>
          </p:cNvSpPr>
          <p:nvPr>
            <p:ph type="dt" sz="quarter" idx="10"/>
          </p:nvPr>
        </p:nvSpPr>
        <p:spPr/>
        <p:txBody>
          <a:bodyPr/>
          <a:lstStyle/>
          <a:p>
            <a:pPr>
              <a:defRPr/>
            </a:pPr>
            <a:r>
              <a:rPr lang="en-US"/>
              <a:t>IME602:DATA ANALYSIS</a:t>
            </a:r>
          </a:p>
        </p:txBody>
      </p:sp>
      <p:sp>
        <p:nvSpPr>
          <p:cNvPr id="14" name="Footer Placeholder 4">
            <a:extLst>
              <a:ext uri="{FF2B5EF4-FFF2-40B4-BE49-F238E27FC236}">
                <a16:creationId xmlns:a16="http://schemas.microsoft.com/office/drawing/2014/main" id="{FCEF71A6-FA70-411F-BF71-768FE35E4A25}"/>
              </a:ext>
            </a:extLst>
          </p:cNvPr>
          <p:cNvSpPr>
            <a:spLocks noGrp="1"/>
          </p:cNvSpPr>
          <p:nvPr>
            <p:ph type="ftr" sz="quarter" idx="11"/>
          </p:nvPr>
        </p:nvSpPr>
        <p:spPr/>
        <p:txBody>
          <a:bodyPr/>
          <a:lstStyle/>
          <a:p>
            <a:pPr>
              <a:defRPr/>
            </a:pPr>
            <a:r>
              <a:rPr lang="en-US"/>
              <a:t>RNSengupta,IME Dept.,IIT Kanpur,INDIA</a:t>
            </a:r>
          </a:p>
        </p:txBody>
      </p:sp>
      <p:sp>
        <p:nvSpPr>
          <p:cNvPr id="74756" name="Slide Number Placeholder 5">
            <a:extLst>
              <a:ext uri="{FF2B5EF4-FFF2-40B4-BE49-F238E27FC236}">
                <a16:creationId xmlns:a16="http://schemas.microsoft.com/office/drawing/2014/main" id="{B604D631-AC69-44F2-BA22-5E59C18A142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0C7CB30-7F12-4C98-8E1C-830546748128}" type="slidenum">
              <a:rPr lang="en-US" altLang="en-US" sz="1400" smtClean="0"/>
              <a:pPr>
                <a:spcBef>
                  <a:spcPct val="0"/>
                </a:spcBef>
                <a:buFontTx/>
                <a:buNone/>
              </a:pPr>
              <a:t>69</a:t>
            </a:fld>
            <a:endParaRPr lang="en-US" altLang="en-US" sz="1400"/>
          </a:p>
        </p:txBody>
      </p:sp>
      <p:sp>
        <p:nvSpPr>
          <p:cNvPr id="74757" name="Rectangle 2">
            <a:extLst>
              <a:ext uri="{FF2B5EF4-FFF2-40B4-BE49-F238E27FC236}">
                <a16:creationId xmlns:a16="http://schemas.microsoft.com/office/drawing/2014/main" id="{6BCD6B84-CE3C-4FBD-BEFF-66746DB3CF0D}"/>
              </a:ext>
            </a:extLst>
          </p:cNvPr>
          <p:cNvSpPr>
            <a:spLocks noGrp="1" noChangeArrowheads="1"/>
          </p:cNvSpPr>
          <p:nvPr>
            <p:ph type="title"/>
          </p:nvPr>
        </p:nvSpPr>
        <p:spPr/>
        <p:txBody>
          <a:bodyPr/>
          <a:lstStyle/>
          <a:p>
            <a:pPr eaLnBrk="1" hangingPunct="1"/>
            <a:r>
              <a:rPr lang="en-US" altLang="en-US" b="1">
                <a:solidFill>
                  <a:srgbClr val="FF0000"/>
                </a:solidFill>
              </a:rPr>
              <a:t>Example # 24 </a:t>
            </a:r>
            <a:r>
              <a:rPr lang="en-US" altLang="en-US" b="1">
                <a:solidFill>
                  <a:schemeClr val="tx1"/>
                </a:solidFill>
              </a:rPr>
              <a:t>(</a:t>
            </a:r>
            <a:r>
              <a:rPr lang="en-US" altLang="en-US" b="1">
                <a:solidFill>
                  <a:srgbClr val="0000FF"/>
                </a:solidFill>
              </a:rPr>
              <a:t>contd…</a:t>
            </a:r>
            <a:r>
              <a:rPr lang="en-US" altLang="en-US" b="1">
                <a:solidFill>
                  <a:schemeClr val="tx1"/>
                </a:solidFill>
              </a:rPr>
              <a:t>)</a:t>
            </a:r>
            <a:endParaRPr lang="en-US" altLang="en-US"/>
          </a:p>
        </p:txBody>
      </p:sp>
      <p:sp>
        <p:nvSpPr>
          <p:cNvPr id="74758" name="Rectangle 3">
            <a:extLst>
              <a:ext uri="{FF2B5EF4-FFF2-40B4-BE49-F238E27FC236}">
                <a16:creationId xmlns:a16="http://schemas.microsoft.com/office/drawing/2014/main" id="{5F13FAC1-2536-4316-88B2-F384AD479D0D}"/>
              </a:ext>
            </a:extLst>
          </p:cNvPr>
          <p:cNvSpPr>
            <a:spLocks noGrp="1" noChangeArrowheads="1"/>
          </p:cNvSpPr>
          <p:nvPr>
            <p:ph type="body" idx="1"/>
          </p:nvPr>
        </p:nvSpPr>
        <p:spPr/>
        <p:txBody>
          <a:bodyPr/>
          <a:lstStyle/>
          <a:p>
            <a:pPr marL="609600" indent="-609600" eaLnBrk="1" hangingPunct="1">
              <a:buFontTx/>
              <a:buNone/>
            </a:pPr>
            <a:endParaRPr lang="en-US" altLang="en-US" sz="2000"/>
          </a:p>
        </p:txBody>
      </p:sp>
      <p:sp>
        <p:nvSpPr>
          <p:cNvPr id="74759" name="Rectangle 5">
            <a:extLst>
              <a:ext uri="{FF2B5EF4-FFF2-40B4-BE49-F238E27FC236}">
                <a16:creationId xmlns:a16="http://schemas.microsoft.com/office/drawing/2014/main" id="{DD59BD6F-E14F-4E58-A8EB-7B1EF7DCEC71}"/>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
        <p:nvSpPr>
          <p:cNvPr id="74760" name="Rectangle 7">
            <a:extLst>
              <a:ext uri="{FF2B5EF4-FFF2-40B4-BE49-F238E27FC236}">
                <a16:creationId xmlns:a16="http://schemas.microsoft.com/office/drawing/2014/main" id="{80A1E616-0CEB-4058-81A3-CC1B666CEFA1}"/>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graphicFrame>
        <p:nvGraphicFramePr>
          <p:cNvPr id="74761" name="Object 6">
            <a:extLst>
              <a:ext uri="{FF2B5EF4-FFF2-40B4-BE49-F238E27FC236}">
                <a16:creationId xmlns:a16="http://schemas.microsoft.com/office/drawing/2014/main" id="{15C524F0-7B12-4161-AE79-DDD58E642557}"/>
              </a:ext>
            </a:extLst>
          </p:cNvPr>
          <p:cNvGraphicFramePr>
            <a:graphicFrameLocks noChangeAspect="1"/>
          </p:cNvGraphicFramePr>
          <p:nvPr/>
        </p:nvGraphicFramePr>
        <p:xfrm>
          <a:off x="6629400" y="1600200"/>
          <a:ext cx="1219200" cy="762000"/>
        </p:xfrm>
        <a:graphic>
          <a:graphicData uri="http://schemas.openxmlformats.org/presentationml/2006/ole">
            <mc:AlternateContent xmlns:mc="http://schemas.openxmlformats.org/markup-compatibility/2006">
              <mc:Choice xmlns:v="urn:schemas-microsoft-com:vml" Requires="v">
                <p:oleObj spid="_x0000_s74864" name="Equation" r:id="rId3" imgW="596641" imgH="317362" progId="Equation.3">
                  <p:embed/>
                </p:oleObj>
              </mc:Choice>
              <mc:Fallback>
                <p:oleObj name="Equation" r:id="rId3" imgW="596641" imgH="317362"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29400" y="1600200"/>
                        <a:ext cx="12192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4762" name="Rectangle 9">
            <a:extLst>
              <a:ext uri="{FF2B5EF4-FFF2-40B4-BE49-F238E27FC236}">
                <a16:creationId xmlns:a16="http://schemas.microsoft.com/office/drawing/2014/main" id="{D3369550-BE09-4232-A905-F8658517CD6F}"/>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graphicFrame>
        <p:nvGraphicFramePr>
          <p:cNvPr id="74763" name="Object 8">
            <a:extLst>
              <a:ext uri="{FF2B5EF4-FFF2-40B4-BE49-F238E27FC236}">
                <a16:creationId xmlns:a16="http://schemas.microsoft.com/office/drawing/2014/main" id="{417441C7-0335-49B0-B99D-CD701F0EF13A}"/>
              </a:ext>
            </a:extLst>
          </p:cNvPr>
          <p:cNvGraphicFramePr>
            <a:graphicFrameLocks noChangeAspect="1"/>
          </p:cNvGraphicFramePr>
          <p:nvPr/>
        </p:nvGraphicFramePr>
        <p:xfrm>
          <a:off x="8534400" y="1600200"/>
          <a:ext cx="1447800" cy="685800"/>
        </p:xfrm>
        <a:graphic>
          <a:graphicData uri="http://schemas.openxmlformats.org/presentationml/2006/ole">
            <mc:AlternateContent xmlns:mc="http://schemas.openxmlformats.org/markup-compatibility/2006">
              <mc:Choice xmlns:v="urn:schemas-microsoft-com:vml" Requires="v">
                <p:oleObj spid="_x0000_s74865" name="Equation" r:id="rId5" imgW="609336" imgH="317362" progId="Equation.3">
                  <p:embed/>
                </p:oleObj>
              </mc:Choice>
              <mc:Fallback>
                <p:oleObj name="Equation" r:id="rId5" imgW="609336" imgH="317362" progId="Equation.3">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34400" y="1600200"/>
                        <a:ext cx="1447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4764" name="Line 12">
            <a:extLst>
              <a:ext uri="{FF2B5EF4-FFF2-40B4-BE49-F238E27FC236}">
                <a16:creationId xmlns:a16="http://schemas.microsoft.com/office/drawing/2014/main" id="{56303EA6-7C7F-46E5-BFBD-21B3672B0A03}"/>
              </a:ext>
            </a:extLst>
          </p:cNvPr>
          <p:cNvSpPr>
            <a:spLocks noChangeShapeType="1"/>
          </p:cNvSpPr>
          <p:nvPr/>
        </p:nvSpPr>
        <p:spPr bwMode="auto">
          <a:xfrm>
            <a:off x="3962400" y="3200400"/>
            <a:ext cx="22860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4765" name="Line 13">
            <a:extLst>
              <a:ext uri="{FF2B5EF4-FFF2-40B4-BE49-F238E27FC236}">
                <a16:creationId xmlns:a16="http://schemas.microsoft.com/office/drawing/2014/main" id="{36A63F73-76BA-4CF7-AEC3-092B242FDD3D}"/>
              </a:ext>
            </a:extLst>
          </p:cNvPr>
          <p:cNvSpPr>
            <a:spLocks noChangeShapeType="1"/>
          </p:cNvSpPr>
          <p:nvPr/>
        </p:nvSpPr>
        <p:spPr bwMode="auto">
          <a:xfrm>
            <a:off x="3962400" y="3581400"/>
            <a:ext cx="22860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4766" name="Line 14">
            <a:extLst>
              <a:ext uri="{FF2B5EF4-FFF2-40B4-BE49-F238E27FC236}">
                <a16:creationId xmlns:a16="http://schemas.microsoft.com/office/drawing/2014/main" id="{4F531253-ED06-4EBB-8DEA-B3F7FA290B8C}"/>
              </a:ext>
            </a:extLst>
          </p:cNvPr>
          <p:cNvSpPr>
            <a:spLocks noChangeShapeType="1"/>
          </p:cNvSpPr>
          <p:nvPr/>
        </p:nvSpPr>
        <p:spPr bwMode="auto">
          <a:xfrm>
            <a:off x="4267200" y="3581400"/>
            <a:ext cx="22860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4767" name="Line 15">
            <a:extLst>
              <a:ext uri="{FF2B5EF4-FFF2-40B4-BE49-F238E27FC236}">
                <a16:creationId xmlns:a16="http://schemas.microsoft.com/office/drawing/2014/main" id="{0F92A8DE-31B1-470C-A607-0A661E321A6B}"/>
              </a:ext>
            </a:extLst>
          </p:cNvPr>
          <p:cNvSpPr>
            <a:spLocks noChangeShapeType="1"/>
          </p:cNvSpPr>
          <p:nvPr/>
        </p:nvSpPr>
        <p:spPr bwMode="auto">
          <a:xfrm>
            <a:off x="3962400" y="3962400"/>
            <a:ext cx="22860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aphicFrame>
        <p:nvGraphicFramePr>
          <p:cNvPr id="2" name="Table 1">
            <a:extLst>
              <a:ext uri="{FF2B5EF4-FFF2-40B4-BE49-F238E27FC236}">
                <a16:creationId xmlns:a16="http://schemas.microsoft.com/office/drawing/2014/main" id="{B9148C05-B4C9-424A-9CC9-0F8EC7035A68}"/>
              </a:ext>
            </a:extLst>
          </p:cNvPr>
          <p:cNvGraphicFramePr>
            <a:graphicFrameLocks noGrp="1"/>
          </p:cNvGraphicFramePr>
          <p:nvPr/>
        </p:nvGraphicFramePr>
        <p:xfrm>
          <a:off x="584200" y="1536700"/>
          <a:ext cx="10998200" cy="4589466"/>
        </p:xfrm>
        <a:graphic>
          <a:graphicData uri="http://schemas.openxmlformats.org/drawingml/2006/table">
            <a:tbl>
              <a:tblPr firstRow="1" bandRow="1">
                <a:tableStyleId>{5C22544A-7EE6-4342-B048-85BDC9FD1C3A}</a:tableStyleId>
              </a:tblPr>
              <a:tblGrid>
                <a:gridCol w="2199640">
                  <a:extLst>
                    <a:ext uri="{9D8B030D-6E8A-4147-A177-3AD203B41FA5}">
                      <a16:colId xmlns:a16="http://schemas.microsoft.com/office/drawing/2014/main" val="2692427710"/>
                    </a:ext>
                  </a:extLst>
                </a:gridCol>
                <a:gridCol w="2199640">
                  <a:extLst>
                    <a:ext uri="{9D8B030D-6E8A-4147-A177-3AD203B41FA5}">
                      <a16:colId xmlns:a16="http://schemas.microsoft.com/office/drawing/2014/main" val="2717806487"/>
                    </a:ext>
                  </a:extLst>
                </a:gridCol>
                <a:gridCol w="2199640">
                  <a:extLst>
                    <a:ext uri="{9D8B030D-6E8A-4147-A177-3AD203B41FA5}">
                      <a16:colId xmlns:a16="http://schemas.microsoft.com/office/drawing/2014/main" val="884871687"/>
                    </a:ext>
                  </a:extLst>
                </a:gridCol>
                <a:gridCol w="2199640">
                  <a:extLst>
                    <a:ext uri="{9D8B030D-6E8A-4147-A177-3AD203B41FA5}">
                      <a16:colId xmlns:a16="http://schemas.microsoft.com/office/drawing/2014/main" val="3769604926"/>
                    </a:ext>
                  </a:extLst>
                </a:gridCol>
                <a:gridCol w="2199640">
                  <a:extLst>
                    <a:ext uri="{9D8B030D-6E8A-4147-A177-3AD203B41FA5}">
                      <a16:colId xmlns:a16="http://schemas.microsoft.com/office/drawing/2014/main" val="3539156586"/>
                    </a:ext>
                  </a:extLst>
                </a:gridCol>
              </a:tblGrid>
              <a:tr h="655638">
                <a:tc>
                  <a:txBody>
                    <a:bodyPr/>
                    <a:lstStyle/>
                    <a:p>
                      <a:r>
                        <a:rPr lang="en-US" sz="2000" dirty="0">
                          <a:solidFill>
                            <a:schemeClr val="tx1"/>
                          </a:solidFill>
                        </a:rPr>
                        <a:t># of members</a:t>
                      </a:r>
                    </a:p>
                  </a:txBody>
                  <a:tcPr marL="91446" marR="91446"/>
                </a:tc>
                <a:tc>
                  <a:txBody>
                    <a:bodyPr/>
                    <a:lstStyle/>
                    <a:p>
                      <a:r>
                        <a:rPr lang="en-US" sz="2000" dirty="0">
                          <a:solidFill>
                            <a:schemeClr val="tx1"/>
                          </a:solidFill>
                        </a:rPr>
                        <a:t>Tally #</a:t>
                      </a:r>
                    </a:p>
                  </a:txBody>
                  <a:tcPr marL="91446" marR="91446"/>
                </a:tc>
                <a:tc>
                  <a:txBody>
                    <a:bodyPr/>
                    <a:lstStyle/>
                    <a:p>
                      <a:r>
                        <a:rPr lang="en-US" sz="2000" dirty="0">
                          <a:solidFill>
                            <a:schemeClr val="tx1"/>
                          </a:solidFill>
                        </a:rPr>
                        <a:t>f</a:t>
                      </a:r>
                      <a:r>
                        <a:rPr lang="en-US" sz="2000" baseline="-25000" dirty="0">
                          <a:solidFill>
                            <a:schemeClr val="tx1"/>
                          </a:solidFill>
                        </a:rPr>
                        <a:t>i</a:t>
                      </a:r>
                    </a:p>
                  </a:txBody>
                  <a:tcPr marL="91446" marR="91446"/>
                </a:tc>
                <a:tc>
                  <a:txBody>
                    <a:bodyPr/>
                    <a:lstStyle/>
                    <a:p>
                      <a:r>
                        <a:rPr lang="en-US" sz="2000" dirty="0" err="1">
                          <a:solidFill>
                            <a:schemeClr val="tx1"/>
                          </a:solidFill>
                        </a:rPr>
                        <a:t>F</a:t>
                      </a:r>
                      <a:r>
                        <a:rPr lang="en-US" sz="2000" baseline="-25000" dirty="0" err="1">
                          <a:solidFill>
                            <a:schemeClr val="tx1"/>
                          </a:solidFill>
                          <a:sym typeface="Symbol" panose="05050102010706020507" pitchFamily="18" charset="2"/>
                        </a:rPr>
                        <a:t>n</a:t>
                      </a:r>
                      <a:endParaRPr lang="en-US" sz="2000" baseline="-25000" dirty="0">
                        <a:solidFill>
                          <a:schemeClr val="tx1"/>
                        </a:solidFill>
                      </a:endParaRPr>
                    </a:p>
                  </a:txBody>
                  <a:tcPr marL="91446" marR="91446"/>
                </a:tc>
                <a:tc>
                  <a:txBody>
                    <a:bodyPr/>
                    <a:lstStyle/>
                    <a:p>
                      <a:r>
                        <a:rPr lang="en-US" sz="2000" dirty="0" err="1">
                          <a:solidFill>
                            <a:schemeClr val="tx1"/>
                          </a:solidFill>
                        </a:rPr>
                        <a:t>F</a:t>
                      </a:r>
                      <a:r>
                        <a:rPr lang="en-US" sz="2000" baseline="-25000" dirty="0" err="1">
                          <a:solidFill>
                            <a:schemeClr val="tx1"/>
                          </a:solidFill>
                          <a:sym typeface="Symbol" panose="05050102010706020507" pitchFamily="18" charset="2"/>
                        </a:rPr>
                        <a:t>n</a:t>
                      </a:r>
                      <a:endParaRPr lang="en-US" sz="2000" dirty="0">
                        <a:solidFill>
                          <a:schemeClr val="tx1"/>
                        </a:solidFill>
                      </a:endParaRPr>
                    </a:p>
                  </a:txBody>
                  <a:tcPr marL="91446" marR="91446"/>
                </a:tc>
                <a:extLst>
                  <a:ext uri="{0D108BD9-81ED-4DB2-BD59-A6C34878D82A}">
                    <a16:rowId xmlns:a16="http://schemas.microsoft.com/office/drawing/2014/main" val="2233049994"/>
                  </a:ext>
                </a:extLst>
              </a:tr>
              <a:tr h="655638">
                <a:tc>
                  <a:txBody>
                    <a:bodyPr/>
                    <a:lstStyle/>
                    <a:p>
                      <a:r>
                        <a:rPr lang="en-US" sz="2000" dirty="0">
                          <a:solidFill>
                            <a:schemeClr val="tx1"/>
                          </a:solidFill>
                        </a:rPr>
                        <a:t>2</a:t>
                      </a:r>
                    </a:p>
                  </a:txBody>
                  <a:tcPr marL="91446" marR="91446"/>
                </a:tc>
                <a:tc>
                  <a:txBody>
                    <a:bodyPr/>
                    <a:lstStyle/>
                    <a:p>
                      <a:r>
                        <a:rPr lang="en-US" sz="2000" dirty="0">
                          <a:solidFill>
                            <a:schemeClr val="tx1"/>
                          </a:solidFill>
                        </a:rPr>
                        <a:t>III</a:t>
                      </a:r>
                    </a:p>
                  </a:txBody>
                  <a:tcPr marL="91446" marR="91446"/>
                </a:tc>
                <a:tc>
                  <a:txBody>
                    <a:bodyPr/>
                    <a:lstStyle/>
                    <a:p>
                      <a:r>
                        <a:rPr lang="en-US" sz="2000" dirty="0">
                          <a:solidFill>
                            <a:schemeClr val="tx1"/>
                          </a:solidFill>
                        </a:rPr>
                        <a:t>3</a:t>
                      </a:r>
                    </a:p>
                  </a:txBody>
                  <a:tcPr marL="91446" marR="91446"/>
                </a:tc>
                <a:tc>
                  <a:txBody>
                    <a:bodyPr/>
                    <a:lstStyle/>
                    <a:p>
                      <a:r>
                        <a:rPr lang="en-US" sz="2000" dirty="0">
                          <a:solidFill>
                            <a:schemeClr val="tx1"/>
                          </a:solidFill>
                        </a:rPr>
                        <a:t>3</a:t>
                      </a:r>
                    </a:p>
                  </a:txBody>
                  <a:tcPr marL="91446" marR="91446"/>
                </a:tc>
                <a:tc>
                  <a:txBody>
                    <a:bodyPr/>
                    <a:lstStyle/>
                    <a:p>
                      <a:r>
                        <a:rPr lang="en-US" sz="2000" dirty="0">
                          <a:solidFill>
                            <a:schemeClr val="tx1"/>
                          </a:solidFill>
                        </a:rPr>
                        <a:t>30</a:t>
                      </a:r>
                    </a:p>
                  </a:txBody>
                  <a:tcPr marL="91446" marR="91446"/>
                </a:tc>
                <a:extLst>
                  <a:ext uri="{0D108BD9-81ED-4DB2-BD59-A6C34878D82A}">
                    <a16:rowId xmlns:a16="http://schemas.microsoft.com/office/drawing/2014/main" val="2390550637"/>
                  </a:ext>
                </a:extLst>
              </a:tr>
              <a:tr h="655638">
                <a:tc>
                  <a:txBody>
                    <a:bodyPr/>
                    <a:lstStyle/>
                    <a:p>
                      <a:r>
                        <a:rPr lang="en-US" sz="2000" dirty="0">
                          <a:solidFill>
                            <a:schemeClr val="tx1"/>
                          </a:solidFill>
                        </a:rPr>
                        <a:t>3</a:t>
                      </a:r>
                    </a:p>
                  </a:txBody>
                  <a:tcPr marL="91446" marR="91446"/>
                </a:tc>
                <a:tc>
                  <a:txBody>
                    <a:bodyPr/>
                    <a:lstStyle/>
                    <a:p>
                      <a:r>
                        <a:rPr lang="en-US" sz="2000" dirty="0">
                          <a:solidFill>
                            <a:schemeClr val="tx1"/>
                          </a:solidFill>
                        </a:rPr>
                        <a:t>IIII  II</a:t>
                      </a:r>
                    </a:p>
                  </a:txBody>
                  <a:tcPr marL="91446" marR="91446"/>
                </a:tc>
                <a:tc>
                  <a:txBody>
                    <a:bodyPr/>
                    <a:lstStyle/>
                    <a:p>
                      <a:r>
                        <a:rPr lang="en-US" sz="2000" dirty="0">
                          <a:solidFill>
                            <a:schemeClr val="tx1"/>
                          </a:solidFill>
                        </a:rPr>
                        <a:t>7</a:t>
                      </a:r>
                    </a:p>
                  </a:txBody>
                  <a:tcPr marL="91446" marR="91446"/>
                </a:tc>
                <a:tc>
                  <a:txBody>
                    <a:bodyPr/>
                    <a:lstStyle/>
                    <a:p>
                      <a:r>
                        <a:rPr lang="en-US" sz="2000" dirty="0">
                          <a:solidFill>
                            <a:schemeClr val="tx1"/>
                          </a:solidFill>
                        </a:rPr>
                        <a:t>10</a:t>
                      </a:r>
                    </a:p>
                  </a:txBody>
                  <a:tcPr marL="91446" marR="91446"/>
                </a:tc>
                <a:tc>
                  <a:txBody>
                    <a:bodyPr/>
                    <a:lstStyle/>
                    <a:p>
                      <a:r>
                        <a:rPr lang="en-US" sz="2000" dirty="0">
                          <a:solidFill>
                            <a:schemeClr val="tx1"/>
                          </a:solidFill>
                        </a:rPr>
                        <a:t>27</a:t>
                      </a:r>
                    </a:p>
                  </a:txBody>
                  <a:tcPr marL="91446" marR="91446"/>
                </a:tc>
                <a:extLst>
                  <a:ext uri="{0D108BD9-81ED-4DB2-BD59-A6C34878D82A}">
                    <a16:rowId xmlns:a16="http://schemas.microsoft.com/office/drawing/2014/main" val="1057252389"/>
                  </a:ext>
                </a:extLst>
              </a:tr>
              <a:tr h="655638">
                <a:tc>
                  <a:txBody>
                    <a:bodyPr/>
                    <a:lstStyle/>
                    <a:p>
                      <a:r>
                        <a:rPr lang="en-US" sz="2000" dirty="0">
                          <a:solidFill>
                            <a:schemeClr val="tx1"/>
                          </a:solidFill>
                        </a:rPr>
                        <a:t>4</a:t>
                      </a:r>
                    </a:p>
                  </a:txBody>
                  <a:tcPr marL="91446" marR="91446"/>
                </a:tc>
                <a:tc>
                  <a:txBody>
                    <a:bodyPr/>
                    <a:lstStyle/>
                    <a:p>
                      <a:r>
                        <a:rPr lang="en-US" sz="2000" dirty="0">
                          <a:solidFill>
                            <a:schemeClr val="tx1"/>
                          </a:solidFill>
                        </a:rPr>
                        <a:t>IIII </a:t>
                      </a:r>
                      <a:r>
                        <a:rPr lang="en-US" sz="2000" dirty="0" err="1">
                          <a:solidFill>
                            <a:schemeClr val="tx1"/>
                          </a:solidFill>
                        </a:rPr>
                        <a:t>IIII</a:t>
                      </a:r>
                      <a:endParaRPr lang="en-US" sz="2000" dirty="0">
                        <a:solidFill>
                          <a:schemeClr val="tx1"/>
                        </a:solidFill>
                      </a:endParaRPr>
                    </a:p>
                  </a:txBody>
                  <a:tcPr marL="91446" marR="91446"/>
                </a:tc>
                <a:tc>
                  <a:txBody>
                    <a:bodyPr/>
                    <a:lstStyle/>
                    <a:p>
                      <a:r>
                        <a:rPr lang="en-US" sz="2000" dirty="0">
                          <a:solidFill>
                            <a:schemeClr val="tx1"/>
                          </a:solidFill>
                        </a:rPr>
                        <a:t>10</a:t>
                      </a:r>
                    </a:p>
                  </a:txBody>
                  <a:tcPr marL="91446" marR="91446"/>
                </a:tc>
                <a:tc>
                  <a:txBody>
                    <a:bodyPr/>
                    <a:lstStyle/>
                    <a:p>
                      <a:r>
                        <a:rPr lang="en-US" sz="2000" dirty="0">
                          <a:solidFill>
                            <a:schemeClr val="tx1"/>
                          </a:solidFill>
                        </a:rPr>
                        <a:t>20</a:t>
                      </a:r>
                    </a:p>
                  </a:txBody>
                  <a:tcPr marL="91446" marR="91446"/>
                </a:tc>
                <a:tc>
                  <a:txBody>
                    <a:bodyPr/>
                    <a:lstStyle/>
                    <a:p>
                      <a:r>
                        <a:rPr lang="en-US" sz="2000" dirty="0">
                          <a:solidFill>
                            <a:schemeClr val="tx1"/>
                          </a:solidFill>
                        </a:rPr>
                        <a:t>20</a:t>
                      </a:r>
                    </a:p>
                  </a:txBody>
                  <a:tcPr marL="91446" marR="91446"/>
                </a:tc>
                <a:extLst>
                  <a:ext uri="{0D108BD9-81ED-4DB2-BD59-A6C34878D82A}">
                    <a16:rowId xmlns:a16="http://schemas.microsoft.com/office/drawing/2014/main" val="542065939"/>
                  </a:ext>
                </a:extLst>
              </a:tr>
              <a:tr h="655638">
                <a:tc>
                  <a:txBody>
                    <a:bodyPr/>
                    <a:lstStyle/>
                    <a:p>
                      <a:r>
                        <a:rPr lang="en-US" sz="2000" dirty="0">
                          <a:solidFill>
                            <a:schemeClr val="tx1"/>
                          </a:solidFill>
                        </a:rPr>
                        <a:t>5</a:t>
                      </a:r>
                    </a:p>
                  </a:txBody>
                  <a:tcPr marL="91446" marR="91446"/>
                </a:tc>
                <a:tc>
                  <a:txBody>
                    <a:bodyPr/>
                    <a:lstStyle/>
                    <a:p>
                      <a:r>
                        <a:rPr lang="en-US" sz="2000" dirty="0">
                          <a:solidFill>
                            <a:schemeClr val="tx1"/>
                          </a:solidFill>
                        </a:rPr>
                        <a:t>IIII</a:t>
                      </a:r>
                    </a:p>
                  </a:txBody>
                  <a:tcPr marL="91446" marR="91446"/>
                </a:tc>
                <a:tc>
                  <a:txBody>
                    <a:bodyPr/>
                    <a:lstStyle/>
                    <a:p>
                      <a:r>
                        <a:rPr lang="en-US" sz="2000" dirty="0">
                          <a:solidFill>
                            <a:schemeClr val="tx1"/>
                          </a:solidFill>
                        </a:rPr>
                        <a:t>5</a:t>
                      </a:r>
                    </a:p>
                  </a:txBody>
                  <a:tcPr marL="91446" marR="91446"/>
                </a:tc>
                <a:tc>
                  <a:txBody>
                    <a:bodyPr/>
                    <a:lstStyle/>
                    <a:p>
                      <a:r>
                        <a:rPr lang="en-US" sz="2000" dirty="0">
                          <a:solidFill>
                            <a:schemeClr val="tx1"/>
                          </a:solidFill>
                        </a:rPr>
                        <a:t>25</a:t>
                      </a:r>
                    </a:p>
                  </a:txBody>
                  <a:tcPr marL="91446" marR="91446"/>
                </a:tc>
                <a:tc>
                  <a:txBody>
                    <a:bodyPr/>
                    <a:lstStyle/>
                    <a:p>
                      <a:r>
                        <a:rPr lang="en-US" sz="2000" dirty="0">
                          <a:solidFill>
                            <a:schemeClr val="tx1"/>
                          </a:solidFill>
                        </a:rPr>
                        <a:t>10</a:t>
                      </a:r>
                    </a:p>
                  </a:txBody>
                  <a:tcPr marL="91446" marR="91446"/>
                </a:tc>
                <a:extLst>
                  <a:ext uri="{0D108BD9-81ED-4DB2-BD59-A6C34878D82A}">
                    <a16:rowId xmlns:a16="http://schemas.microsoft.com/office/drawing/2014/main" val="388729012"/>
                  </a:ext>
                </a:extLst>
              </a:tr>
              <a:tr h="655638">
                <a:tc>
                  <a:txBody>
                    <a:bodyPr/>
                    <a:lstStyle/>
                    <a:p>
                      <a:r>
                        <a:rPr lang="en-US" sz="2000" dirty="0">
                          <a:solidFill>
                            <a:schemeClr val="tx1"/>
                          </a:solidFill>
                        </a:rPr>
                        <a:t>6</a:t>
                      </a:r>
                    </a:p>
                  </a:txBody>
                  <a:tcPr marL="91446" marR="91446"/>
                </a:tc>
                <a:tc>
                  <a:txBody>
                    <a:bodyPr/>
                    <a:lstStyle/>
                    <a:p>
                      <a:r>
                        <a:rPr lang="en-US" sz="2000" dirty="0">
                          <a:solidFill>
                            <a:schemeClr val="tx1"/>
                          </a:solidFill>
                        </a:rPr>
                        <a:t>IIII</a:t>
                      </a:r>
                    </a:p>
                  </a:txBody>
                  <a:tcPr marL="91446" marR="91446"/>
                </a:tc>
                <a:tc>
                  <a:txBody>
                    <a:bodyPr/>
                    <a:lstStyle/>
                    <a:p>
                      <a:r>
                        <a:rPr lang="en-US" sz="2000" dirty="0">
                          <a:solidFill>
                            <a:schemeClr val="tx1"/>
                          </a:solidFill>
                        </a:rPr>
                        <a:t>4</a:t>
                      </a:r>
                    </a:p>
                  </a:txBody>
                  <a:tcPr marL="91446" marR="91446"/>
                </a:tc>
                <a:tc>
                  <a:txBody>
                    <a:bodyPr/>
                    <a:lstStyle/>
                    <a:p>
                      <a:r>
                        <a:rPr lang="en-US" sz="2000" dirty="0">
                          <a:solidFill>
                            <a:schemeClr val="tx1"/>
                          </a:solidFill>
                        </a:rPr>
                        <a:t>29</a:t>
                      </a:r>
                    </a:p>
                  </a:txBody>
                  <a:tcPr marL="91446" marR="91446"/>
                </a:tc>
                <a:tc>
                  <a:txBody>
                    <a:bodyPr/>
                    <a:lstStyle/>
                    <a:p>
                      <a:r>
                        <a:rPr lang="en-US" sz="2000" dirty="0">
                          <a:solidFill>
                            <a:schemeClr val="tx1"/>
                          </a:solidFill>
                        </a:rPr>
                        <a:t>5</a:t>
                      </a:r>
                    </a:p>
                  </a:txBody>
                  <a:tcPr marL="91446" marR="91446"/>
                </a:tc>
                <a:extLst>
                  <a:ext uri="{0D108BD9-81ED-4DB2-BD59-A6C34878D82A}">
                    <a16:rowId xmlns:a16="http://schemas.microsoft.com/office/drawing/2014/main" val="1496279841"/>
                  </a:ext>
                </a:extLst>
              </a:tr>
              <a:tr h="655638">
                <a:tc>
                  <a:txBody>
                    <a:bodyPr/>
                    <a:lstStyle/>
                    <a:p>
                      <a:r>
                        <a:rPr lang="en-US" sz="2000" dirty="0">
                          <a:solidFill>
                            <a:schemeClr val="tx1"/>
                          </a:solidFill>
                        </a:rPr>
                        <a:t>7</a:t>
                      </a:r>
                    </a:p>
                  </a:txBody>
                  <a:tcPr marL="91446" marR="91446"/>
                </a:tc>
                <a:tc>
                  <a:txBody>
                    <a:bodyPr/>
                    <a:lstStyle/>
                    <a:p>
                      <a:r>
                        <a:rPr lang="en-US" sz="2000" dirty="0">
                          <a:solidFill>
                            <a:schemeClr val="tx1"/>
                          </a:solidFill>
                        </a:rPr>
                        <a:t>I</a:t>
                      </a:r>
                    </a:p>
                  </a:txBody>
                  <a:tcPr marL="91446" marR="91446"/>
                </a:tc>
                <a:tc>
                  <a:txBody>
                    <a:bodyPr/>
                    <a:lstStyle/>
                    <a:p>
                      <a:r>
                        <a:rPr lang="en-US" sz="2000" dirty="0">
                          <a:solidFill>
                            <a:schemeClr val="tx1"/>
                          </a:solidFill>
                        </a:rPr>
                        <a:t>1</a:t>
                      </a:r>
                    </a:p>
                  </a:txBody>
                  <a:tcPr marL="91446" marR="91446"/>
                </a:tc>
                <a:tc>
                  <a:txBody>
                    <a:bodyPr/>
                    <a:lstStyle/>
                    <a:p>
                      <a:r>
                        <a:rPr lang="en-US" sz="2000" dirty="0">
                          <a:solidFill>
                            <a:schemeClr val="tx1"/>
                          </a:solidFill>
                        </a:rPr>
                        <a:t>30</a:t>
                      </a:r>
                    </a:p>
                  </a:txBody>
                  <a:tcPr marL="91446" marR="91446"/>
                </a:tc>
                <a:tc>
                  <a:txBody>
                    <a:bodyPr/>
                    <a:lstStyle/>
                    <a:p>
                      <a:r>
                        <a:rPr lang="en-US" sz="2000" dirty="0">
                          <a:solidFill>
                            <a:schemeClr val="tx1"/>
                          </a:solidFill>
                        </a:rPr>
                        <a:t>1</a:t>
                      </a:r>
                    </a:p>
                  </a:txBody>
                  <a:tcPr marL="91446" marR="91446"/>
                </a:tc>
                <a:extLst>
                  <a:ext uri="{0D108BD9-81ED-4DB2-BD59-A6C34878D82A}">
                    <a16:rowId xmlns:a16="http://schemas.microsoft.com/office/drawing/2014/main" val="2657470714"/>
                  </a:ext>
                </a:extLst>
              </a:tr>
            </a:tbl>
          </a:graphicData>
        </a:graphic>
      </p:graphicFrame>
      <p:cxnSp>
        <p:nvCxnSpPr>
          <p:cNvPr id="74818" name="Straight Connector 3">
            <a:extLst>
              <a:ext uri="{FF2B5EF4-FFF2-40B4-BE49-F238E27FC236}">
                <a16:creationId xmlns:a16="http://schemas.microsoft.com/office/drawing/2014/main" id="{8F96799A-B834-43A0-BA64-FAFA627F217A}"/>
              </a:ext>
            </a:extLst>
          </p:cNvPr>
          <p:cNvCxnSpPr>
            <a:cxnSpLocks/>
          </p:cNvCxnSpPr>
          <p:nvPr/>
        </p:nvCxnSpPr>
        <p:spPr bwMode="auto">
          <a:xfrm flipH="1">
            <a:off x="2895600" y="3581400"/>
            <a:ext cx="228600" cy="228600"/>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74819" name="Straight Connector 22">
            <a:extLst>
              <a:ext uri="{FF2B5EF4-FFF2-40B4-BE49-F238E27FC236}">
                <a16:creationId xmlns:a16="http://schemas.microsoft.com/office/drawing/2014/main" id="{5D4F4F8B-BCC9-41C8-9150-3556363129D7}"/>
              </a:ext>
            </a:extLst>
          </p:cNvPr>
          <p:cNvCxnSpPr>
            <a:cxnSpLocks/>
          </p:cNvCxnSpPr>
          <p:nvPr/>
        </p:nvCxnSpPr>
        <p:spPr bwMode="auto">
          <a:xfrm flipH="1">
            <a:off x="2895600" y="2971800"/>
            <a:ext cx="230188" cy="152400"/>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74820" name="Straight Connector 24">
            <a:extLst>
              <a:ext uri="{FF2B5EF4-FFF2-40B4-BE49-F238E27FC236}">
                <a16:creationId xmlns:a16="http://schemas.microsoft.com/office/drawing/2014/main" id="{DF52098E-2D57-44EA-B54B-FB26F17FB1D2}"/>
              </a:ext>
            </a:extLst>
          </p:cNvPr>
          <p:cNvCxnSpPr>
            <a:cxnSpLocks/>
          </p:cNvCxnSpPr>
          <p:nvPr/>
        </p:nvCxnSpPr>
        <p:spPr bwMode="auto">
          <a:xfrm flipH="1">
            <a:off x="3241675" y="3608388"/>
            <a:ext cx="228600" cy="228600"/>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74821" name="Straight Connector 25">
            <a:extLst>
              <a:ext uri="{FF2B5EF4-FFF2-40B4-BE49-F238E27FC236}">
                <a16:creationId xmlns:a16="http://schemas.microsoft.com/office/drawing/2014/main" id="{8619D1F8-A891-4002-9BF2-ABA2234C8F79}"/>
              </a:ext>
            </a:extLst>
          </p:cNvPr>
          <p:cNvCxnSpPr>
            <a:cxnSpLocks/>
          </p:cNvCxnSpPr>
          <p:nvPr/>
        </p:nvCxnSpPr>
        <p:spPr bwMode="auto">
          <a:xfrm flipH="1">
            <a:off x="2895600" y="4291013"/>
            <a:ext cx="228600" cy="204787"/>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a:extLst>
              <a:ext uri="{FF2B5EF4-FFF2-40B4-BE49-F238E27FC236}">
                <a16:creationId xmlns:a16="http://schemas.microsoft.com/office/drawing/2014/main" id="{EBB86576-8D57-4805-BD97-E5FF5E67DE66}"/>
              </a:ext>
            </a:extLst>
          </p:cNvPr>
          <p:cNvSpPr>
            <a:spLocks noGrp="1"/>
          </p:cNvSpPr>
          <p:nvPr>
            <p:ph type="dt" sz="quarter" idx="10"/>
          </p:nvPr>
        </p:nvSpPr>
        <p:spPr/>
        <p:txBody>
          <a:bodyPr/>
          <a:lstStyle/>
          <a:p>
            <a:pPr>
              <a:defRPr/>
            </a:pPr>
            <a:r>
              <a:rPr lang="en-US"/>
              <a:t>IME602:DATA ANALYSIS</a:t>
            </a:r>
          </a:p>
        </p:txBody>
      </p:sp>
      <p:sp>
        <p:nvSpPr>
          <p:cNvPr id="5" name="Footer Placeholder 5">
            <a:extLst>
              <a:ext uri="{FF2B5EF4-FFF2-40B4-BE49-F238E27FC236}">
                <a16:creationId xmlns:a16="http://schemas.microsoft.com/office/drawing/2014/main" id="{1236B48E-D9FD-4F19-919D-E05820B726BC}"/>
              </a:ext>
            </a:extLst>
          </p:cNvPr>
          <p:cNvSpPr>
            <a:spLocks noGrp="1"/>
          </p:cNvSpPr>
          <p:nvPr>
            <p:ph type="ftr" sz="quarter" idx="11"/>
          </p:nvPr>
        </p:nvSpPr>
        <p:spPr/>
        <p:txBody>
          <a:bodyPr/>
          <a:lstStyle/>
          <a:p>
            <a:pPr>
              <a:defRPr/>
            </a:pPr>
            <a:r>
              <a:rPr lang="en-US"/>
              <a:t>RNSengupta,IME Dept.,IIT Kanpur,INDIA</a:t>
            </a:r>
          </a:p>
        </p:txBody>
      </p:sp>
      <p:sp>
        <p:nvSpPr>
          <p:cNvPr id="11268" name="Slide Number Placeholder 6">
            <a:extLst>
              <a:ext uri="{FF2B5EF4-FFF2-40B4-BE49-F238E27FC236}">
                <a16:creationId xmlns:a16="http://schemas.microsoft.com/office/drawing/2014/main" id="{9408AA9E-57D4-4DC6-805A-87787D97546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7A3AB4C-2477-4D36-A849-82ECF4AF61CC}" type="slidenum">
              <a:rPr lang="en-US" altLang="en-US" sz="1400" smtClean="0"/>
              <a:pPr>
                <a:spcBef>
                  <a:spcPct val="0"/>
                </a:spcBef>
                <a:buFontTx/>
                <a:buNone/>
              </a:pPr>
              <a:t>7</a:t>
            </a:fld>
            <a:endParaRPr lang="en-US" altLang="en-US" sz="1400"/>
          </a:p>
        </p:txBody>
      </p:sp>
      <p:sp>
        <p:nvSpPr>
          <p:cNvPr id="11269" name="Rectangle 2">
            <a:extLst>
              <a:ext uri="{FF2B5EF4-FFF2-40B4-BE49-F238E27FC236}">
                <a16:creationId xmlns:a16="http://schemas.microsoft.com/office/drawing/2014/main" id="{505FB297-3BC3-4B0E-A34D-984B1A4F2820}"/>
              </a:ext>
            </a:extLst>
          </p:cNvPr>
          <p:cNvSpPr>
            <a:spLocks noGrp="1" noChangeArrowheads="1"/>
          </p:cNvSpPr>
          <p:nvPr>
            <p:ph type="title"/>
          </p:nvPr>
        </p:nvSpPr>
        <p:spPr>
          <a:xfrm>
            <a:off x="609600" y="274638"/>
            <a:ext cx="10972800" cy="944562"/>
          </a:xfrm>
        </p:spPr>
        <p:txBody>
          <a:bodyPr/>
          <a:lstStyle/>
          <a:p>
            <a:pPr eaLnBrk="1" hangingPunct="1"/>
            <a:r>
              <a:rPr lang="en-US" altLang="en-US" sz="3600" b="1">
                <a:solidFill>
                  <a:srgbClr val="FF0000"/>
                </a:solidFill>
              </a:rPr>
              <a:t>Reference Text Books</a:t>
            </a:r>
            <a:endParaRPr lang="en-US" altLang="en-US" sz="3500" b="1">
              <a:solidFill>
                <a:srgbClr val="FF0000"/>
              </a:solidFill>
            </a:endParaRPr>
          </a:p>
        </p:txBody>
      </p:sp>
      <p:sp>
        <p:nvSpPr>
          <p:cNvPr id="11270" name="Rectangle 3">
            <a:extLst>
              <a:ext uri="{FF2B5EF4-FFF2-40B4-BE49-F238E27FC236}">
                <a16:creationId xmlns:a16="http://schemas.microsoft.com/office/drawing/2014/main" id="{84909A95-ACCC-45B6-B3CD-1E36730F7575}"/>
              </a:ext>
            </a:extLst>
          </p:cNvPr>
          <p:cNvSpPr>
            <a:spLocks noGrp="1" noChangeArrowheads="1"/>
          </p:cNvSpPr>
          <p:nvPr>
            <p:ph type="body" sz="half" idx="1"/>
          </p:nvPr>
        </p:nvSpPr>
        <p:spPr>
          <a:xfrm>
            <a:off x="609600" y="1219200"/>
            <a:ext cx="10972800" cy="4906963"/>
          </a:xfrm>
        </p:spPr>
        <p:txBody>
          <a:bodyPr/>
          <a:lstStyle/>
          <a:p>
            <a:pPr marL="457200" indent="-457200" algn="just">
              <a:buFontTx/>
              <a:buAutoNum type="arabicParenR"/>
            </a:pPr>
            <a:r>
              <a:rPr lang="en-US" altLang="en-US" sz="2500"/>
              <a:t>Casella, G. and Berger, R. L., Statistical Inference, Duxbury Advanced Series, 2002, ISBN-10: 81-315-0394-1.</a:t>
            </a:r>
          </a:p>
          <a:p>
            <a:pPr marL="457200" indent="-457200" algn="just">
              <a:buFontTx/>
              <a:buAutoNum type="arabicParenR"/>
            </a:pPr>
            <a:r>
              <a:rPr lang="en-US" altLang="en-US" sz="2500"/>
              <a:t>Cox, D. R. and Hinkley, D. V., Theoretical Statistics, Chapman and Hall, 1974, ISBN-10: 0-412-12420-3.</a:t>
            </a:r>
          </a:p>
          <a:p>
            <a:pPr marL="457200" indent="-457200" algn="just">
              <a:buFontTx/>
              <a:buAutoNum type="arabicParenR"/>
            </a:pPr>
            <a:r>
              <a:rPr lang="en-US" altLang="en-US" sz="2500"/>
              <a:t>Cràmer, H., Mathematical Methods of Statistics, Princeton University Press, 1999, ISBN-13: 978-0-691-00547-8.</a:t>
            </a:r>
          </a:p>
          <a:p>
            <a:pPr marL="457200" indent="-457200" algn="just">
              <a:buFontTx/>
              <a:buAutoNum type="arabicParenR"/>
            </a:pPr>
            <a:r>
              <a:rPr lang="en-US" altLang="en-US" sz="2500"/>
              <a:t>Feller, W., An Introduction to Probability Theory and its Applications (Volume I), John Wiley &amp; Sons, 2000, ISBN-10: 9971-51-315-3.</a:t>
            </a:r>
          </a:p>
          <a:p>
            <a:pPr marL="457200" indent="-457200" algn="just">
              <a:buFontTx/>
              <a:buAutoNum type="arabicParenR"/>
            </a:pPr>
            <a:r>
              <a:rPr lang="en-US" altLang="en-US" sz="2500"/>
              <a:t>Feller, W., An Introduction to Probability Theory and its Applications (Volume II), John Wiley &amp; Sons, 2000, ISBN-10: 9971-51-298-X.</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a:extLst>
              <a:ext uri="{FF2B5EF4-FFF2-40B4-BE49-F238E27FC236}">
                <a16:creationId xmlns:a16="http://schemas.microsoft.com/office/drawing/2014/main" id="{E430C1DC-CE68-4010-A469-72366154CA07}"/>
              </a:ext>
            </a:extLst>
          </p:cNvPr>
          <p:cNvSpPr>
            <a:spLocks noGrp="1"/>
          </p:cNvSpPr>
          <p:nvPr>
            <p:ph type="dt" sz="quarter" idx="10"/>
          </p:nvPr>
        </p:nvSpPr>
        <p:spPr/>
        <p:txBody>
          <a:bodyPr/>
          <a:lstStyle/>
          <a:p>
            <a:pPr>
              <a:defRPr/>
            </a:pPr>
            <a:r>
              <a:rPr lang="en-US"/>
              <a:t>IME602:DATA ANALYSIS</a:t>
            </a:r>
          </a:p>
        </p:txBody>
      </p:sp>
      <p:sp>
        <p:nvSpPr>
          <p:cNvPr id="5" name="Footer Placeholder 5">
            <a:extLst>
              <a:ext uri="{FF2B5EF4-FFF2-40B4-BE49-F238E27FC236}">
                <a16:creationId xmlns:a16="http://schemas.microsoft.com/office/drawing/2014/main" id="{0D377893-C866-4858-94E5-C4D2C649C00B}"/>
              </a:ext>
            </a:extLst>
          </p:cNvPr>
          <p:cNvSpPr>
            <a:spLocks noGrp="1"/>
          </p:cNvSpPr>
          <p:nvPr>
            <p:ph type="ftr" sz="quarter" idx="11"/>
          </p:nvPr>
        </p:nvSpPr>
        <p:spPr/>
        <p:txBody>
          <a:bodyPr/>
          <a:lstStyle/>
          <a:p>
            <a:pPr>
              <a:defRPr/>
            </a:pPr>
            <a:r>
              <a:rPr lang="en-US"/>
              <a:t>RNSengupta,IME Dept.,IIT Kanpur,INDIA</a:t>
            </a:r>
          </a:p>
        </p:txBody>
      </p:sp>
      <p:sp>
        <p:nvSpPr>
          <p:cNvPr id="75780" name="Slide Number Placeholder 6">
            <a:extLst>
              <a:ext uri="{FF2B5EF4-FFF2-40B4-BE49-F238E27FC236}">
                <a16:creationId xmlns:a16="http://schemas.microsoft.com/office/drawing/2014/main" id="{DF2B1EFE-67B9-444B-A708-1FD0089DC43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107EE02-031D-4F8C-B246-B563F4505640}" type="slidenum">
              <a:rPr lang="en-US" altLang="en-US" sz="1400" smtClean="0"/>
              <a:pPr>
                <a:spcBef>
                  <a:spcPct val="0"/>
                </a:spcBef>
                <a:buFontTx/>
                <a:buNone/>
              </a:pPr>
              <a:t>70</a:t>
            </a:fld>
            <a:endParaRPr lang="en-US" altLang="en-US" sz="1400"/>
          </a:p>
        </p:txBody>
      </p:sp>
      <p:sp>
        <p:nvSpPr>
          <p:cNvPr id="75781" name="Rectangle 5">
            <a:extLst>
              <a:ext uri="{FF2B5EF4-FFF2-40B4-BE49-F238E27FC236}">
                <a16:creationId xmlns:a16="http://schemas.microsoft.com/office/drawing/2014/main" id="{E1583CC0-6C42-41E7-A645-FE5046E87AE4}"/>
              </a:ext>
            </a:extLst>
          </p:cNvPr>
          <p:cNvSpPr>
            <a:spLocks noGrp="1" noChangeArrowheads="1"/>
          </p:cNvSpPr>
          <p:nvPr>
            <p:ph type="title"/>
          </p:nvPr>
        </p:nvSpPr>
        <p:spPr/>
        <p:txBody>
          <a:bodyPr/>
          <a:lstStyle/>
          <a:p>
            <a:pPr eaLnBrk="1" hangingPunct="1"/>
            <a:r>
              <a:rPr lang="en-US" altLang="en-US" sz="4000" b="1">
                <a:solidFill>
                  <a:srgbClr val="FF0000"/>
                </a:solidFill>
              </a:rPr>
              <a:t>Example # 24 </a:t>
            </a:r>
            <a:r>
              <a:rPr lang="en-US" altLang="en-US" sz="4000" b="1">
                <a:solidFill>
                  <a:schemeClr val="tx1"/>
                </a:solidFill>
              </a:rPr>
              <a:t>(</a:t>
            </a:r>
            <a:r>
              <a:rPr lang="en-US" altLang="en-US" sz="4000" b="1">
                <a:solidFill>
                  <a:srgbClr val="0000FF"/>
                </a:solidFill>
              </a:rPr>
              <a:t>contd…</a:t>
            </a:r>
            <a:r>
              <a:rPr lang="en-US" altLang="en-US" sz="4000" b="1">
                <a:solidFill>
                  <a:schemeClr val="tx1"/>
                </a:solidFill>
              </a:rPr>
              <a:t>)</a:t>
            </a:r>
            <a:endParaRPr lang="en-US" altLang="en-US" sz="4000"/>
          </a:p>
        </p:txBody>
      </p:sp>
      <p:pic>
        <p:nvPicPr>
          <p:cNvPr id="75782" name="Content Placeholder 2">
            <a:extLst>
              <a:ext uri="{FF2B5EF4-FFF2-40B4-BE49-F238E27FC236}">
                <a16:creationId xmlns:a16="http://schemas.microsoft.com/office/drawing/2014/main" id="{584A1462-E662-47A9-9AD4-001B4623ACC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609600" y="1417638"/>
            <a:ext cx="11125200" cy="4678362"/>
          </a:xfrm>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95FA5AD-E327-4E79-9352-EE1DE40D8B9F}"/>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05832D30-F309-454A-8B9B-22A6B7C95C57}"/>
              </a:ext>
            </a:extLst>
          </p:cNvPr>
          <p:cNvSpPr>
            <a:spLocks noGrp="1"/>
          </p:cNvSpPr>
          <p:nvPr>
            <p:ph type="ftr" sz="quarter" idx="11"/>
          </p:nvPr>
        </p:nvSpPr>
        <p:spPr/>
        <p:txBody>
          <a:bodyPr/>
          <a:lstStyle/>
          <a:p>
            <a:pPr>
              <a:defRPr/>
            </a:pPr>
            <a:r>
              <a:rPr lang="en-US"/>
              <a:t>RNSengupta,IME Dept.,IIT Kanpur,INDIA</a:t>
            </a:r>
          </a:p>
        </p:txBody>
      </p:sp>
      <p:sp>
        <p:nvSpPr>
          <p:cNvPr id="76804" name="Slide Number Placeholder 5">
            <a:extLst>
              <a:ext uri="{FF2B5EF4-FFF2-40B4-BE49-F238E27FC236}">
                <a16:creationId xmlns:a16="http://schemas.microsoft.com/office/drawing/2014/main" id="{44044BED-8CF3-481D-BAF7-E515275C4AD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D02BCF1-64CA-4380-B515-60C269BC6892}" type="slidenum">
              <a:rPr lang="en-US" altLang="en-US" sz="1400" smtClean="0"/>
              <a:pPr>
                <a:spcBef>
                  <a:spcPct val="0"/>
                </a:spcBef>
                <a:buFontTx/>
                <a:buNone/>
              </a:pPr>
              <a:t>71</a:t>
            </a:fld>
            <a:endParaRPr lang="en-US" altLang="en-US" sz="1400"/>
          </a:p>
        </p:txBody>
      </p:sp>
      <p:sp>
        <p:nvSpPr>
          <p:cNvPr id="76805" name="Rectangle 2">
            <a:extLst>
              <a:ext uri="{FF2B5EF4-FFF2-40B4-BE49-F238E27FC236}">
                <a16:creationId xmlns:a16="http://schemas.microsoft.com/office/drawing/2014/main" id="{B0BEF500-48BA-4FF1-B295-CBDE7F7C2AD5}"/>
              </a:ext>
            </a:extLst>
          </p:cNvPr>
          <p:cNvSpPr>
            <a:spLocks noGrp="1" noChangeArrowheads="1"/>
          </p:cNvSpPr>
          <p:nvPr>
            <p:ph type="title"/>
          </p:nvPr>
        </p:nvSpPr>
        <p:spPr/>
        <p:txBody>
          <a:bodyPr/>
          <a:lstStyle/>
          <a:p>
            <a:pPr eaLnBrk="1" hangingPunct="1"/>
            <a:r>
              <a:rPr lang="en-US" altLang="en-US" b="1">
                <a:solidFill>
                  <a:srgbClr val="FF0000"/>
                </a:solidFill>
              </a:rPr>
              <a:t>Example </a:t>
            </a:r>
            <a:r>
              <a:rPr lang="en-US" altLang="en-US" b="1">
                <a:solidFill>
                  <a:schemeClr val="tx1"/>
                </a:solidFill>
              </a:rPr>
              <a:t>(</a:t>
            </a:r>
            <a:r>
              <a:rPr lang="en-US" altLang="en-US" b="1">
                <a:solidFill>
                  <a:srgbClr val="0000FF"/>
                </a:solidFill>
              </a:rPr>
              <a:t>contd…</a:t>
            </a:r>
            <a:r>
              <a:rPr lang="en-US" altLang="en-US" b="1">
                <a:solidFill>
                  <a:schemeClr val="tx1"/>
                </a:solidFill>
              </a:rPr>
              <a:t>)</a:t>
            </a:r>
            <a:endParaRPr lang="en-US" altLang="en-US"/>
          </a:p>
        </p:txBody>
      </p:sp>
      <p:sp>
        <p:nvSpPr>
          <p:cNvPr id="76806" name="Rectangle 3">
            <a:extLst>
              <a:ext uri="{FF2B5EF4-FFF2-40B4-BE49-F238E27FC236}">
                <a16:creationId xmlns:a16="http://schemas.microsoft.com/office/drawing/2014/main" id="{0E10E1C0-0D9C-4F0B-864A-865B1C23035D}"/>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5500"/>
              <a:t>A cumulative frequency diagram is called the </a:t>
            </a:r>
            <a:r>
              <a:rPr lang="en-US" altLang="en-US" sz="5500" b="1">
                <a:solidFill>
                  <a:srgbClr val="FF0000"/>
                </a:solidFill>
              </a:rPr>
              <a:t>ogive</a:t>
            </a:r>
            <a:r>
              <a:rPr lang="en-US" altLang="en-US" sz="5500"/>
              <a:t>.</a:t>
            </a:r>
          </a:p>
          <a:p>
            <a:pPr algn="just" eaLnBrk="1" hangingPunct="1">
              <a:buFont typeface="Wingdings" panose="05000000000000000000" pitchFamily="2" charset="2"/>
              <a:buChar char="§"/>
            </a:pPr>
            <a:r>
              <a:rPr lang="en-US" altLang="en-US" sz="5500"/>
              <a:t>The abscissa of the point of intersection represents the </a:t>
            </a:r>
            <a:r>
              <a:rPr lang="en-US" altLang="en-US" sz="5500" b="1">
                <a:solidFill>
                  <a:srgbClr val="FF0000"/>
                </a:solidFill>
              </a:rPr>
              <a:t>median</a:t>
            </a:r>
            <a:r>
              <a:rPr lang="en-US" altLang="en-US" sz="5500"/>
              <a:t> of the data.</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2BC5272-4BAF-4C6D-9CA6-19B740238C28}"/>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28DDD9DC-F678-49C5-A6DB-D5892AE7D940}"/>
              </a:ext>
            </a:extLst>
          </p:cNvPr>
          <p:cNvSpPr>
            <a:spLocks noGrp="1"/>
          </p:cNvSpPr>
          <p:nvPr>
            <p:ph type="ftr" sz="quarter" idx="11"/>
          </p:nvPr>
        </p:nvSpPr>
        <p:spPr/>
        <p:txBody>
          <a:bodyPr/>
          <a:lstStyle/>
          <a:p>
            <a:pPr>
              <a:defRPr/>
            </a:pPr>
            <a:r>
              <a:rPr lang="en-US"/>
              <a:t>RNSengupta,IME Dept.,IIT Kanpur,INDIA</a:t>
            </a:r>
          </a:p>
        </p:txBody>
      </p:sp>
      <p:sp>
        <p:nvSpPr>
          <p:cNvPr id="77828" name="Slide Number Placeholder 5">
            <a:extLst>
              <a:ext uri="{FF2B5EF4-FFF2-40B4-BE49-F238E27FC236}">
                <a16:creationId xmlns:a16="http://schemas.microsoft.com/office/drawing/2014/main" id="{E96AD551-0CC2-4045-893A-E405CEA8AD7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B5A7790-9C1A-4817-81DA-6677C3D66A17}" type="slidenum">
              <a:rPr lang="en-US" altLang="en-US" sz="1400" smtClean="0"/>
              <a:pPr>
                <a:spcBef>
                  <a:spcPct val="0"/>
                </a:spcBef>
                <a:buFontTx/>
                <a:buNone/>
              </a:pPr>
              <a:t>72</a:t>
            </a:fld>
            <a:endParaRPr lang="en-US" altLang="en-US" sz="1400"/>
          </a:p>
        </p:txBody>
      </p:sp>
      <p:sp>
        <p:nvSpPr>
          <p:cNvPr id="77829" name="Rectangle 2">
            <a:extLst>
              <a:ext uri="{FF2B5EF4-FFF2-40B4-BE49-F238E27FC236}">
                <a16:creationId xmlns:a16="http://schemas.microsoft.com/office/drawing/2014/main" id="{CCD5E886-59E1-4F2B-89AE-A0318ECC39CB}"/>
              </a:ext>
            </a:extLst>
          </p:cNvPr>
          <p:cNvSpPr>
            <a:spLocks noGrp="1" noChangeArrowheads="1"/>
          </p:cNvSpPr>
          <p:nvPr>
            <p:ph type="title"/>
          </p:nvPr>
        </p:nvSpPr>
        <p:spPr/>
        <p:txBody>
          <a:bodyPr/>
          <a:lstStyle/>
          <a:p>
            <a:pPr eaLnBrk="1" hangingPunct="1"/>
            <a:r>
              <a:rPr lang="en-US" altLang="en-US" sz="4000" b="1">
                <a:solidFill>
                  <a:srgbClr val="FF0000"/>
                </a:solidFill>
              </a:rPr>
              <a:t>Guidelines for depicting frequency tables</a:t>
            </a:r>
          </a:p>
        </p:txBody>
      </p:sp>
      <p:sp>
        <p:nvSpPr>
          <p:cNvPr id="77830" name="Rectangle 3">
            <a:extLst>
              <a:ext uri="{FF2B5EF4-FFF2-40B4-BE49-F238E27FC236}">
                <a16:creationId xmlns:a16="http://schemas.microsoft.com/office/drawing/2014/main" id="{5A20936F-F7C1-42C4-B451-16711D8E356F}"/>
              </a:ext>
            </a:extLst>
          </p:cNvPr>
          <p:cNvSpPr>
            <a:spLocks noGrp="1" noChangeArrowheads="1"/>
          </p:cNvSpPr>
          <p:nvPr>
            <p:ph type="body" idx="1"/>
          </p:nvPr>
        </p:nvSpPr>
        <p:spPr/>
        <p:txBody>
          <a:bodyPr/>
          <a:lstStyle/>
          <a:p>
            <a:pPr marL="609600" indent="-609600" algn="just" eaLnBrk="1" hangingPunct="1">
              <a:buFontTx/>
              <a:buAutoNum type="arabicParenR"/>
            </a:pPr>
            <a:r>
              <a:rPr lang="en-US" altLang="en-US" sz="4000"/>
              <a:t>The classes should be mutually exclusive and exhaustive</a:t>
            </a:r>
          </a:p>
          <a:p>
            <a:pPr marL="609600" indent="-609600" algn="just" eaLnBrk="1" hangingPunct="1">
              <a:buFontTx/>
              <a:buAutoNum type="arabicParenR"/>
            </a:pPr>
            <a:r>
              <a:rPr lang="en-US" altLang="en-US" sz="4000"/>
              <a:t>The number of classes should be neither too small not too large</a:t>
            </a:r>
          </a:p>
          <a:p>
            <a:pPr marL="609600" indent="-609600" algn="just" eaLnBrk="1" hangingPunct="1">
              <a:buFontTx/>
              <a:buAutoNum type="arabicParenR"/>
            </a:pPr>
            <a:r>
              <a:rPr lang="en-US" altLang="en-US" sz="4000"/>
              <a:t>As far as practicable, the classes should be of equal lengths</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490CC2A-7679-4B93-B615-AA064ABA59AF}"/>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4E894481-19F8-4E23-A688-6023C42792E6}"/>
              </a:ext>
            </a:extLst>
          </p:cNvPr>
          <p:cNvSpPr>
            <a:spLocks noGrp="1"/>
          </p:cNvSpPr>
          <p:nvPr>
            <p:ph type="ftr" sz="quarter" idx="11"/>
          </p:nvPr>
        </p:nvSpPr>
        <p:spPr/>
        <p:txBody>
          <a:bodyPr/>
          <a:lstStyle/>
          <a:p>
            <a:pPr>
              <a:defRPr/>
            </a:pPr>
            <a:r>
              <a:rPr lang="en-US"/>
              <a:t>RNSengupta,IME Dept.,IIT Kanpur,INDIA</a:t>
            </a:r>
          </a:p>
        </p:txBody>
      </p:sp>
      <p:sp>
        <p:nvSpPr>
          <p:cNvPr id="78852" name="Slide Number Placeholder 5">
            <a:extLst>
              <a:ext uri="{FF2B5EF4-FFF2-40B4-BE49-F238E27FC236}">
                <a16:creationId xmlns:a16="http://schemas.microsoft.com/office/drawing/2014/main" id="{1119EED6-6EE4-4796-AC6F-D52954C0EB0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C84FCAA-1D30-45D9-AE7B-50661B4DE5B1}" type="slidenum">
              <a:rPr lang="en-US" altLang="en-US" sz="1400" smtClean="0"/>
              <a:pPr>
                <a:spcBef>
                  <a:spcPct val="0"/>
                </a:spcBef>
                <a:buFontTx/>
                <a:buNone/>
              </a:pPr>
              <a:t>73</a:t>
            </a:fld>
            <a:endParaRPr lang="en-US" altLang="en-US" sz="1400"/>
          </a:p>
        </p:txBody>
      </p:sp>
      <p:sp>
        <p:nvSpPr>
          <p:cNvPr id="78853" name="Rectangle 2">
            <a:extLst>
              <a:ext uri="{FF2B5EF4-FFF2-40B4-BE49-F238E27FC236}">
                <a16:creationId xmlns:a16="http://schemas.microsoft.com/office/drawing/2014/main" id="{47F197A9-A276-4C62-A964-8E2385AB195C}"/>
              </a:ext>
            </a:extLst>
          </p:cNvPr>
          <p:cNvSpPr>
            <a:spLocks noGrp="1" noChangeArrowheads="1"/>
          </p:cNvSpPr>
          <p:nvPr>
            <p:ph type="title"/>
          </p:nvPr>
        </p:nvSpPr>
        <p:spPr/>
        <p:txBody>
          <a:bodyPr/>
          <a:lstStyle/>
          <a:p>
            <a:pPr eaLnBrk="1" hangingPunct="1"/>
            <a:r>
              <a:rPr lang="en-US" altLang="en-US" sz="6000" b="1">
                <a:solidFill>
                  <a:srgbClr val="FF0000"/>
                </a:solidFill>
              </a:rPr>
              <a:t>Example # 25</a:t>
            </a:r>
            <a:endParaRPr lang="en-US" altLang="en-US" sz="5500" b="1">
              <a:solidFill>
                <a:srgbClr val="FF0000"/>
              </a:solidFill>
            </a:endParaRPr>
          </a:p>
        </p:txBody>
      </p:sp>
      <p:sp>
        <p:nvSpPr>
          <p:cNvPr id="74758" name="Rectangle 3">
            <a:extLst>
              <a:ext uri="{FF2B5EF4-FFF2-40B4-BE49-F238E27FC236}">
                <a16:creationId xmlns:a16="http://schemas.microsoft.com/office/drawing/2014/main" id="{A3CF710B-5FEE-498F-9DE1-E9478BA83D4B}"/>
              </a:ext>
            </a:extLst>
          </p:cNvPr>
          <p:cNvSpPr>
            <a:spLocks noGrp="1" noChangeArrowheads="1"/>
          </p:cNvSpPr>
          <p:nvPr>
            <p:ph type="body" idx="1"/>
          </p:nvPr>
        </p:nvSpPr>
        <p:spPr/>
        <p:txBody>
          <a:bodyPr/>
          <a:lstStyle/>
          <a:p>
            <a:pPr algn="just" eaLnBrk="1" hangingPunct="1">
              <a:lnSpc>
                <a:spcPct val="90000"/>
              </a:lnSpc>
              <a:buFont typeface="Wingdings" panose="05000000000000000000" pitchFamily="2" charset="2"/>
              <a:buChar char="§"/>
              <a:defRPr/>
            </a:pPr>
            <a:r>
              <a:rPr lang="en-US" altLang="en-US" sz="2500" dirty="0"/>
              <a:t>The following data relates to the height in </a:t>
            </a:r>
            <a:r>
              <a:rPr lang="en-US" altLang="en-US" sz="2500" dirty="0" err="1"/>
              <a:t>cms</a:t>
            </a:r>
            <a:r>
              <a:rPr lang="en-US" altLang="en-US" sz="2500" dirty="0"/>
              <a:t> of forty individuals.</a:t>
            </a:r>
          </a:p>
          <a:p>
            <a:pPr marL="609600" indent="-609600" algn="just" eaLnBrk="1" hangingPunct="1">
              <a:lnSpc>
                <a:spcPct val="90000"/>
              </a:lnSpc>
              <a:buFontTx/>
              <a:buNone/>
              <a:defRPr/>
            </a:pPr>
            <a:r>
              <a:rPr lang="en-US" altLang="en-US" sz="2500" dirty="0"/>
              <a:t>	160.1, 167.2, 181.3, 154.7, 172.3, 161.3, 182.4, 158.2, 167.3, 159.4, 150.1, 157.3, 152.8, 155.8, 146.0, 162.0, 147.9, 149.9, 173.4, 166.4, 182.3, 151.2, 168.3, 170.1, 187.6, 163.4, 183.3, 171.9, 179.4, 166.8, 179.2, 168.3, 165.2, 166.7, 165.1, 166.3, 166.3, 173.4, 164.2, 164.9</a:t>
            </a:r>
          </a:p>
          <a:p>
            <a:pPr marL="609600" indent="-609600" algn="just" eaLnBrk="1" hangingPunct="1">
              <a:lnSpc>
                <a:spcPct val="90000"/>
              </a:lnSpc>
              <a:buFontTx/>
              <a:buNone/>
              <a:defRPr/>
            </a:pPr>
            <a:r>
              <a:rPr lang="en-US" altLang="en-US" sz="2500" dirty="0"/>
              <a:t>	</a:t>
            </a:r>
          </a:p>
          <a:p>
            <a:pPr marL="609600" indent="-609600" algn="just" eaLnBrk="1" hangingPunct="1">
              <a:lnSpc>
                <a:spcPct val="90000"/>
              </a:lnSpc>
              <a:buFont typeface="Wingdings" panose="05000000000000000000" pitchFamily="2" charset="2"/>
              <a:buAutoNum type="arabicParenR"/>
              <a:defRPr/>
            </a:pPr>
            <a:r>
              <a:rPr lang="en-US" altLang="en-US" sz="2500" dirty="0"/>
              <a:t>We are required to prepare a frequency distribution table showing the frequencies and the cumulative frequencies.</a:t>
            </a:r>
          </a:p>
          <a:p>
            <a:pPr marL="609600" indent="-609600" algn="just" eaLnBrk="1" hangingPunct="1">
              <a:lnSpc>
                <a:spcPct val="90000"/>
              </a:lnSpc>
              <a:buFont typeface="Wingdings" panose="05000000000000000000" pitchFamily="2" charset="2"/>
              <a:buAutoNum type="arabicParenR"/>
              <a:defRPr/>
            </a:pPr>
            <a:r>
              <a:rPr lang="en-US" altLang="en-US" sz="2500" dirty="0"/>
              <a:t>We are required to draw a histogram to exhibit the frequency distribution graphically.</a:t>
            </a:r>
          </a:p>
          <a:p>
            <a:pPr marL="609600" indent="-609600" algn="just" eaLnBrk="1" hangingPunct="1">
              <a:lnSpc>
                <a:spcPct val="90000"/>
              </a:lnSpc>
              <a:buFont typeface="Wingdings" panose="05000000000000000000" pitchFamily="2" charset="2"/>
              <a:buAutoNum type="arabicParenR"/>
              <a:defRPr/>
            </a:pPr>
            <a:r>
              <a:rPr lang="en-US" altLang="en-US" sz="2500" dirty="0"/>
              <a:t>We are required to draw the two ogives.</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8522555-E44E-4798-8D6D-2FADBAD5BBF4}"/>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2422EA55-06D6-47B4-B27F-DE3F08E7ACAA}"/>
              </a:ext>
            </a:extLst>
          </p:cNvPr>
          <p:cNvSpPr>
            <a:spLocks noGrp="1"/>
          </p:cNvSpPr>
          <p:nvPr>
            <p:ph type="ftr" sz="quarter" idx="11"/>
          </p:nvPr>
        </p:nvSpPr>
        <p:spPr/>
        <p:txBody>
          <a:bodyPr/>
          <a:lstStyle/>
          <a:p>
            <a:pPr>
              <a:defRPr/>
            </a:pPr>
            <a:r>
              <a:rPr lang="en-US"/>
              <a:t>RNSengupta,IME Dept.,IIT Kanpur,INDIA</a:t>
            </a:r>
          </a:p>
        </p:txBody>
      </p:sp>
      <p:sp>
        <p:nvSpPr>
          <p:cNvPr id="79876" name="Slide Number Placeholder 5">
            <a:extLst>
              <a:ext uri="{FF2B5EF4-FFF2-40B4-BE49-F238E27FC236}">
                <a16:creationId xmlns:a16="http://schemas.microsoft.com/office/drawing/2014/main" id="{EA1BC5F8-5EBC-44FA-9A21-2C051C95BAC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08C9845-2101-4AE9-BF84-708F0F59A5E5}" type="slidenum">
              <a:rPr lang="en-US" altLang="en-US" sz="1400" smtClean="0"/>
              <a:pPr>
                <a:spcBef>
                  <a:spcPct val="0"/>
                </a:spcBef>
                <a:buFontTx/>
                <a:buNone/>
              </a:pPr>
              <a:t>74</a:t>
            </a:fld>
            <a:endParaRPr lang="en-US" altLang="en-US" sz="1400"/>
          </a:p>
        </p:txBody>
      </p:sp>
      <p:sp>
        <p:nvSpPr>
          <p:cNvPr id="79877" name="Rectangle 2">
            <a:extLst>
              <a:ext uri="{FF2B5EF4-FFF2-40B4-BE49-F238E27FC236}">
                <a16:creationId xmlns:a16="http://schemas.microsoft.com/office/drawing/2014/main" id="{5BB3F32B-B486-4C1D-9E22-1A4D3E8A5A16}"/>
              </a:ext>
            </a:extLst>
          </p:cNvPr>
          <p:cNvSpPr>
            <a:spLocks noGrp="1" noChangeArrowheads="1"/>
          </p:cNvSpPr>
          <p:nvPr>
            <p:ph type="title"/>
          </p:nvPr>
        </p:nvSpPr>
        <p:spPr/>
        <p:txBody>
          <a:bodyPr/>
          <a:lstStyle/>
          <a:p>
            <a:pPr eaLnBrk="1" hangingPunct="1"/>
            <a:r>
              <a:rPr lang="en-US" altLang="en-US" sz="5400" b="1">
                <a:solidFill>
                  <a:srgbClr val="FF0000"/>
                </a:solidFill>
              </a:rPr>
              <a:t>Example # 25</a:t>
            </a:r>
            <a:r>
              <a:rPr lang="en-US" altLang="en-US" sz="6000" b="1">
                <a:solidFill>
                  <a:srgbClr val="FF0000"/>
                </a:solidFill>
              </a:rPr>
              <a:t> </a:t>
            </a:r>
            <a:r>
              <a:rPr lang="en-US" altLang="en-US" sz="6000" b="1">
                <a:solidFill>
                  <a:schemeClr val="tx1"/>
                </a:solidFill>
              </a:rPr>
              <a:t>(</a:t>
            </a:r>
            <a:r>
              <a:rPr lang="en-US" altLang="en-US" sz="6000" b="1">
                <a:solidFill>
                  <a:srgbClr val="0000FF"/>
                </a:solidFill>
              </a:rPr>
              <a:t>contd…</a:t>
            </a:r>
            <a:r>
              <a:rPr lang="en-US" altLang="en-US" sz="6000" b="1">
                <a:solidFill>
                  <a:schemeClr val="tx1"/>
                </a:solidFill>
              </a:rPr>
              <a:t>)</a:t>
            </a:r>
            <a:endParaRPr lang="en-US" altLang="en-US" sz="5500"/>
          </a:p>
        </p:txBody>
      </p:sp>
      <p:sp>
        <p:nvSpPr>
          <p:cNvPr id="79878" name="Rectangle 3">
            <a:extLst>
              <a:ext uri="{FF2B5EF4-FFF2-40B4-BE49-F238E27FC236}">
                <a16:creationId xmlns:a16="http://schemas.microsoft.com/office/drawing/2014/main" id="{8AC26C85-C1EE-49E8-8023-EC5A0D5F59F3}"/>
              </a:ext>
            </a:extLst>
          </p:cNvPr>
          <p:cNvSpPr>
            <a:spLocks noGrp="1" noChangeArrowheads="1"/>
          </p:cNvSpPr>
          <p:nvPr>
            <p:ph type="body" idx="1"/>
          </p:nvPr>
        </p:nvSpPr>
        <p:spPr/>
        <p:txBody>
          <a:bodyPr/>
          <a:lstStyle/>
          <a:p>
            <a:pPr algn="ctr" eaLnBrk="1" hangingPunct="1">
              <a:buFontTx/>
              <a:buNone/>
            </a:pPr>
            <a:r>
              <a:rPr lang="en-US" altLang="en-US" sz="2500"/>
              <a:t>	</a:t>
            </a:r>
            <a:r>
              <a:rPr lang="en-US" altLang="en-US" sz="2500" b="1"/>
              <a:t>Frequency table for the heights</a:t>
            </a:r>
          </a:p>
          <a:p>
            <a:pPr eaLnBrk="1" hangingPunct="1">
              <a:buFontTx/>
              <a:buNone/>
            </a:pPr>
            <a:r>
              <a:rPr lang="en-US" altLang="en-US" sz="2500"/>
              <a:t>	</a:t>
            </a:r>
          </a:p>
        </p:txBody>
      </p:sp>
      <p:graphicFrame>
        <p:nvGraphicFramePr>
          <p:cNvPr id="2" name="Table 1">
            <a:extLst>
              <a:ext uri="{FF2B5EF4-FFF2-40B4-BE49-F238E27FC236}">
                <a16:creationId xmlns:a16="http://schemas.microsoft.com/office/drawing/2014/main" id="{434AC98C-F175-44A4-8085-C7F9A453FA2B}"/>
              </a:ext>
            </a:extLst>
          </p:cNvPr>
          <p:cNvGraphicFramePr>
            <a:graphicFrameLocks noGrp="1"/>
          </p:cNvGraphicFramePr>
          <p:nvPr/>
        </p:nvGraphicFramePr>
        <p:xfrm>
          <a:off x="609600" y="2130425"/>
          <a:ext cx="10972800" cy="3995740"/>
        </p:xfrm>
        <a:graphic>
          <a:graphicData uri="http://schemas.openxmlformats.org/drawingml/2006/table">
            <a:tbl>
              <a:tblPr firstRow="1" bandRow="1">
                <a:tableStyleId>{5C22544A-7EE6-4342-B048-85BDC9FD1C3A}</a:tableStyleId>
              </a:tblPr>
              <a:tblGrid>
                <a:gridCol w="3505200">
                  <a:extLst>
                    <a:ext uri="{9D8B030D-6E8A-4147-A177-3AD203B41FA5}">
                      <a16:colId xmlns:a16="http://schemas.microsoft.com/office/drawing/2014/main" val="2135624077"/>
                    </a:ext>
                  </a:extLst>
                </a:gridCol>
                <a:gridCol w="1981200">
                  <a:extLst>
                    <a:ext uri="{9D8B030D-6E8A-4147-A177-3AD203B41FA5}">
                      <a16:colId xmlns:a16="http://schemas.microsoft.com/office/drawing/2014/main" val="3987239592"/>
                    </a:ext>
                  </a:extLst>
                </a:gridCol>
                <a:gridCol w="2743200">
                  <a:extLst>
                    <a:ext uri="{9D8B030D-6E8A-4147-A177-3AD203B41FA5}">
                      <a16:colId xmlns:a16="http://schemas.microsoft.com/office/drawing/2014/main" val="1819102198"/>
                    </a:ext>
                  </a:extLst>
                </a:gridCol>
                <a:gridCol w="2743200">
                  <a:extLst>
                    <a:ext uri="{9D8B030D-6E8A-4147-A177-3AD203B41FA5}">
                      <a16:colId xmlns:a16="http://schemas.microsoft.com/office/drawing/2014/main" val="2517475342"/>
                    </a:ext>
                  </a:extLst>
                </a:gridCol>
              </a:tblGrid>
              <a:tr h="570820">
                <a:tc>
                  <a:txBody>
                    <a:bodyPr/>
                    <a:lstStyle/>
                    <a:p>
                      <a:r>
                        <a:rPr lang="en-US" sz="2500" dirty="0">
                          <a:solidFill>
                            <a:schemeClr val="tx1"/>
                          </a:solidFill>
                        </a:rPr>
                        <a:t>Class Interval</a:t>
                      </a:r>
                    </a:p>
                  </a:txBody>
                  <a:tcPr marT="45727" marB="45727"/>
                </a:tc>
                <a:tc>
                  <a:txBody>
                    <a:bodyPr/>
                    <a:lstStyle/>
                    <a:p>
                      <a:r>
                        <a:rPr lang="en-US" sz="2500" dirty="0">
                          <a:solidFill>
                            <a:schemeClr val="tx1"/>
                          </a:solidFill>
                        </a:rPr>
                        <a:t>f</a:t>
                      </a:r>
                      <a:r>
                        <a:rPr lang="en-US" sz="2500" baseline="-25000" dirty="0">
                          <a:solidFill>
                            <a:schemeClr val="tx1"/>
                          </a:solidFill>
                        </a:rPr>
                        <a:t>i</a:t>
                      </a:r>
                    </a:p>
                  </a:txBody>
                  <a:tcPr marT="45727" marB="45727"/>
                </a:tc>
                <a:tc>
                  <a:txBody>
                    <a:bodyPr/>
                    <a:lstStyle/>
                    <a:p>
                      <a:r>
                        <a:rPr lang="en-US" sz="2500" dirty="0">
                          <a:solidFill>
                            <a:schemeClr val="tx1"/>
                          </a:solidFill>
                        </a:rPr>
                        <a:t>CF(</a:t>
                      </a:r>
                      <a:r>
                        <a:rPr lang="en-US" sz="2500" dirty="0" err="1">
                          <a:solidFill>
                            <a:schemeClr val="tx1"/>
                          </a:solidFill>
                        </a:rPr>
                        <a:t>F</a:t>
                      </a:r>
                      <a:r>
                        <a:rPr lang="en-US" sz="2500" baseline="-25000" dirty="0" err="1">
                          <a:solidFill>
                            <a:schemeClr val="tx1"/>
                          </a:solidFill>
                        </a:rPr>
                        <a:t>≤n</a:t>
                      </a:r>
                      <a:r>
                        <a:rPr lang="en-US" sz="2500" dirty="0">
                          <a:solidFill>
                            <a:schemeClr val="tx1"/>
                          </a:solidFill>
                        </a:rPr>
                        <a:t>)</a:t>
                      </a:r>
                    </a:p>
                  </a:txBody>
                  <a:tcPr marT="45727" marB="45727"/>
                </a:tc>
                <a:tc>
                  <a:txBody>
                    <a:bodyPr/>
                    <a:lstStyle/>
                    <a:p>
                      <a:r>
                        <a:rPr lang="en-US" sz="2500" dirty="0">
                          <a:solidFill>
                            <a:schemeClr val="tx1"/>
                          </a:solidFill>
                        </a:rPr>
                        <a:t>CF(</a:t>
                      </a:r>
                      <a:r>
                        <a:rPr lang="en-US" sz="2500" dirty="0" err="1">
                          <a:solidFill>
                            <a:schemeClr val="tx1"/>
                          </a:solidFill>
                        </a:rPr>
                        <a:t>F</a:t>
                      </a:r>
                      <a:r>
                        <a:rPr lang="en-US" sz="2500" baseline="-25000" dirty="0" err="1">
                          <a:solidFill>
                            <a:schemeClr val="tx1"/>
                          </a:solidFill>
                        </a:rPr>
                        <a:t>≥n</a:t>
                      </a:r>
                      <a:r>
                        <a:rPr lang="en-US" sz="2500" dirty="0">
                          <a:solidFill>
                            <a:schemeClr val="tx1"/>
                          </a:solidFill>
                        </a:rPr>
                        <a:t>)</a:t>
                      </a:r>
                    </a:p>
                  </a:txBody>
                  <a:tcPr marT="45727" marB="45727"/>
                </a:tc>
                <a:extLst>
                  <a:ext uri="{0D108BD9-81ED-4DB2-BD59-A6C34878D82A}">
                    <a16:rowId xmlns:a16="http://schemas.microsoft.com/office/drawing/2014/main" val="3611998693"/>
                  </a:ext>
                </a:extLst>
              </a:tr>
              <a:tr h="570820">
                <a:tc>
                  <a:txBody>
                    <a:bodyPr/>
                    <a:lstStyle/>
                    <a:p>
                      <a:r>
                        <a:rPr lang="en-US" altLang="en-US" sz="2500" dirty="0"/>
                        <a:t>145.95-152.95</a:t>
                      </a:r>
                      <a:endParaRPr lang="en-US" sz="2500" dirty="0">
                        <a:solidFill>
                          <a:schemeClr val="tx1"/>
                        </a:solidFill>
                      </a:endParaRPr>
                    </a:p>
                  </a:txBody>
                  <a:tcPr marT="45727" marB="45727"/>
                </a:tc>
                <a:tc>
                  <a:txBody>
                    <a:bodyPr/>
                    <a:lstStyle/>
                    <a:p>
                      <a:r>
                        <a:rPr lang="en-US" sz="2500" dirty="0">
                          <a:solidFill>
                            <a:schemeClr val="tx1"/>
                          </a:solidFill>
                        </a:rPr>
                        <a:t>6</a:t>
                      </a:r>
                    </a:p>
                  </a:txBody>
                  <a:tcPr marT="45727" marB="45727"/>
                </a:tc>
                <a:tc>
                  <a:txBody>
                    <a:bodyPr/>
                    <a:lstStyle/>
                    <a:p>
                      <a:r>
                        <a:rPr lang="en-US" sz="2500" dirty="0">
                          <a:solidFill>
                            <a:schemeClr val="tx1"/>
                          </a:solidFill>
                        </a:rPr>
                        <a:t>6</a:t>
                      </a:r>
                    </a:p>
                  </a:txBody>
                  <a:tcPr marT="45727" marB="45727"/>
                </a:tc>
                <a:tc>
                  <a:txBody>
                    <a:bodyPr/>
                    <a:lstStyle/>
                    <a:p>
                      <a:r>
                        <a:rPr lang="en-US" sz="2500" dirty="0">
                          <a:solidFill>
                            <a:schemeClr val="tx1"/>
                          </a:solidFill>
                        </a:rPr>
                        <a:t>40</a:t>
                      </a:r>
                    </a:p>
                  </a:txBody>
                  <a:tcPr marT="45727" marB="45727"/>
                </a:tc>
                <a:extLst>
                  <a:ext uri="{0D108BD9-81ED-4DB2-BD59-A6C34878D82A}">
                    <a16:rowId xmlns:a16="http://schemas.microsoft.com/office/drawing/2014/main" val="2911048383"/>
                  </a:ext>
                </a:extLst>
              </a:tr>
              <a:tr h="570820">
                <a:tc>
                  <a:txBody>
                    <a:bodyPr/>
                    <a:lstStyle/>
                    <a:p>
                      <a:r>
                        <a:rPr lang="en-US" altLang="en-US" sz="2500" dirty="0"/>
                        <a:t>152.95-159.95</a:t>
                      </a:r>
                      <a:endParaRPr lang="en-US" sz="2500" dirty="0">
                        <a:solidFill>
                          <a:schemeClr val="tx1"/>
                        </a:solidFill>
                      </a:endParaRPr>
                    </a:p>
                  </a:txBody>
                  <a:tcPr marT="45727" marB="45727"/>
                </a:tc>
                <a:tc>
                  <a:txBody>
                    <a:bodyPr/>
                    <a:lstStyle/>
                    <a:p>
                      <a:r>
                        <a:rPr lang="en-US" sz="2500" dirty="0">
                          <a:solidFill>
                            <a:schemeClr val="tx1"/>
                          </a:solidFill>
                        </a:rPr>
                        <a:t>5</a:t>
                      </a:r>
                    </a:p>
                  </a:txBody>
                  <a:tcPr marT="45727" marB="45727"/>
                </a:tc>
                <a:tc>
                  <a:txBody>
                    <a:bodyPr/>
                    <a:lstStyle/>
                    <a:p>
                      <a:r>
                        <a:rPr lang="en-US" sz="2500" dirty="0">
                          <a:solidFill>
                            <a:schemeClr val="tx1"/>
                          </a:solidFill>
                        </a:rPr>
                        <a:t>11</a:t>
                      </a:r>
                    </a:p>
                  </a:txBody>
                  <a:tcPr marT="45727" marB="45727"/>
                </a:tc>
                <a:tc>
                  <a:txBody>
                    <a:bodyPr/>
                    <a:lstStyle/>
                    <a:p>
                      <a:r>
                        <a:rPr lang="en-US" sz="2500" dirty="0">
                          <a:solidFill>
                            <a:schemeClr val="tx1"/>
                          </a:solidFill>
                        </a:rPr>
                        <a:t>34</a:t>
                      </a:r>
                    </a:p>
                  </a:txBody>
                  <a:tcPr marT="45727" marB="45727"/>
                </a:tc>
                <a:extLst>
                  <a:ext uri="{0D108BD9-81ED-4DB2-BD59-A6C34878D82A}">
                    <a16:rowId xmlns:a16="http://schemas.microsoft.com/office/drawing/2014/main" val="1571276479"/>
                  </a:ext>
                </a:extLst>
              </a:tr>
              <a:tr h="570820">
                <a:tc>
                  <a:txBody>
                    <a:bodyPr/>
                    <a:lstStyle/>
                    <a:p>
                      <a:r>
                        <a:rPr lang="en-US" altLang="en-US" sz="2500" dirty="0"/>
                        <a:t>159.95-166.95</a:t>
                      </a:r>
                      <a:endParaRPr lang="en-US" sz="2500" dirty="0">
                        <a:solidFill>
                          <a:schemeClr val="tx1"/>
                        </a:solidFill>
                      </a:endParaRPr>
                    </a:p>
                  </a:txBody>
                  <a:tcPr marT="45727" marB="45727"/>
                </a:tc>
                <a:tc>
                  <a:txBody>
                    <a:bodyPr/>
                    <a:lstStyle/>
                    <a:p>
                      <a:r>
                        <a:rPr lang="en-US" sz="2500" dirty="0">
                          <a:solidFill>
                            <a:schemeClr val="tx1"/>
                          </a:solidFill>
                        </a:rPr>
                        <a:t>13</a:t>
                      </a:r>
                    </a:p>
                  </a:txBody>
                  <a:tcPr marT="45727" marB="45727"/>
                </a:tc>
                <a:tc>
                  <a:txBody>
                    <a:bodyPr/>
                    <a:lstStyle/>
                    <a:p>
                      <a:r>
                        <a:rPr lang="en-US" sz="2500" dirty="0">
                          <a:solidFill>
                            <a:schemeClr val="tx1"/>
                          </a:solidFill>
                        </a:rPr>
                        <a:t>24</a:t>
                      </a:r>
                    </a:p>
                  </a:txBody>
                  <a:tcPr marT="45727" marB="45727"/>
                </a:tc>
                <a:tc>
                  <a:txBody>
                    <a:bodyPr/>
                    <a:lstStyle/>
                    <a:p>
                      <a:r>
                        <a:rPr lang="en-US" sz="2500" dirty="0">
                          <a:solidFill>
                            <a:schemeClr val="tx1"/>
                          </a:solidFill>
                        </a:rPr>
                        <a:t>29</a:t>
                      </a:r>
                    </a:p>
                  </a:txBody>
                  <a:tcPr marT="45727" marB="45727"/>
                </a:tc>
                <a:extLst>
                  <a:ext uri="{0D108BD9-81ED-4DB2-BD59-A6C34878D82A}">
                    <a16:rowId xmlns:a16="http://schemas.microsoft.com/office/drawing/2014/main" val="2017030662"/>
                  </a:ext>
                </a:extLst>
              </a:tr>
              <a:tr h="570820">
                <a:tc>
                  <a:txBody>
                    <a:bodyPr/>
                    <a:lstStyle/>
                    <a:p>
                      <a:r>
                        <a:rPr lang="en-US" altLang="en-US" sz="2500" dirty="0"/>
                        <a:t>166.95-173.95</a:t>
                      </a:r>
                      <a:endParaRPr lang="en-US" sz="2500" dirty="0">
                        <a:solidFill>
                          <a:schemeClr val="tx1"/>
                        </a:solidFill>
                      </a:endParaRPr>
                    </a:p>
                  </a:txBody>
                  <a:tcPr marT="45727" marB="45727"/>
                </a:tc>
                <a:tc>
                  <a:txBody>
                    <a:bodyPr/>
                    <a:lstStyle/>
                    <a:p>
                      <a:r>
                        <a:rPr lang="en-US" sz="2500" dirty="0">
                          <a:solidFill>
                            <a:schemeClr val="tx1"/>
                          </a:solidFill>
                        </a:rPr>
                        <a:t>9</a:t>
                      </a:r>
                    </a:p>
                  </a:txBody>
                  <a:tcPr marT="45727" marB="45727"/>
                </a:tc>
                <a:tc>
                  <a:txBody>
                    <a:bodyPr/>
                    <a:lstStyle/>
                    <a:p>
                      <a:r>
                        <a:rPr lang="en-US" sz="2500" dirty="0">
                          <a:solidFill>
                            <a:schemeClr val="tx1"/>
                          </a:solidFill>
                        </a:rPr>
                        <a:t>33</a:t>
                      </a:r>
                    </a:p>
                  </a:txBody>
                  <a:tcPr marT="45727" marB="45727"/>
                </a:tc>
                <a:tc>
                  <a:txBody>
                    <a:bodyPr/>
                    <a:lstStyle/>
                    <a:p>
                      <a:r>
                        <a:rPr lang="en-US" sz="2500" dirty="0">
                          <a:solidFill>
                            <a:schemeClr val="tx1"/>
                          </a:solidFill>
                        </a:rPr>
                        <a:t>16</a:t>
                      </a:r>
                    </a:p>
                  </a:txBody>
                  <a:tcPr marT="45727" marB="45727"/>
                </a:tc>
                <a:extLst>
                  <a:ext uri="{0D108BD9-81ED-4DB2-BD59-A6C34878D82A}">
                    <a16:rowId xmlns:a16="http://schemas.microsoft.com/office/drawing/2014/main" val="318944070"/>
                  </a:ext>
                </a:extLst>
              </a:tr>
              <a:tr h="570820">
                <a:tc>
                  <a:txBody>
                    <a:bodyPr/>
                    <a:lstStyle/>
                    <a:p>
                      <a:r>
                        <a:rPr lang="en-US" altLang="en-US" sz="2500" dirty="0"/>
                        <a:t>173.95-180.95</a:t>
                      </a:r>
                      <a:endParaRPr lang="en-US" sz="2500" dirty="0">
                        <a:solidFill>
                          <a:schemeClr val="tx1"/>
                        </a:solidFill>
                      </a:endParaRPr>
                    </a:p>
                  </a:txBody>
                  <a:tcPr marT="45727" marB="45727"/>
                </a:tc>
                <a:tc>
                  <a:txBody>
                    <a:bodyPr/>
                    <a:lstStyle/>
                    <a:p>
                      <a:r>
                        <a:rPr lang="en-US" sz="2500" dirty="0">
                          <a:solidFill>
                            <a:schemeClr val="tx1"/>
                          </a:solidFill>
                        </a:rPr>
                        <a:t>2</a:t>
                      </a:r>
                    </a:p>
                  </a:txBody>
                  <a:tcPr marT="45727" marB="45727"/>
                </a:tc>
                <a:tc>
                  <a:txBody>
                    <a:bodyPr/>
                    <a:lstStyle/>
                    <a:p>
                      <a:r>
                        <a:rPr lang="en-US" sz="2500" dirty="0">
                          <a:solidFill>
                            <a:schemeClr val="tx1"/>
                          </a:solidFill>
                        </a:rPr>
                        <a:t>35</a:t>
                      </a:r>
                    </a:p>
                  </a:txBody>
                  <a:tcPr marT="45727" marB="45727"/>
                </a:tc>
                <a:tc>
                  <a:txBody>
                    <a:bodyPr/>
                    <a:lstStyle/>
                    <a:p>
                      <a:r>
                        <a:rPr lang="en-US" sz="2500" dirty="0">
                          <a:solidFill>
                            <a:schemeClr val="tx1"/>
                          </a:solidFill>
                        </a:rPr>
                        <a:t>7</a:t>
                      </a:r>
                    </a:p>
                  </a:txBody>
                  <a:tcPr marT="45727" marB="45727"/>
                </a:tc>
                <a:extLst>
                  <a:ext uri="{0D108BD9-81ED-4DB2-BD59-A6C34878D82A}">
                    <a16:rowId xmlns:a16="http://schemas.microsoft.com/office/drawing/2014/main" val="1801710018"/>
                  </a:ext>
                </a:extLst>
              </a:tr>
              <a:tr h="570820">
                <a:tc>
                  <a:txBody>
                    <a:bodyPr/>
                    <a:lstStyle/>
                    <a:p>
                      <a:r>
                        <a:rPr lang="en-US" altLang="en-US" sz="2500" dirty="0"/>
                        <a:t>180.95-187.95</a:t>
                      </a:r>
                      <a:endParaRPr lang="en-US" sz="2500" dirty="0">
                        <a:solidFill>
                          <a:schemeClr val="tx1"/>
                        </a:solidFill>
                      </a:endParaRPr>
                    </a:p>
                  </a:txBody>
                  <a:tcPr marT="45727" marB="45727"/>
                </a:tc>
                <a:tc>
                  <a:txBody>
                    <a:bodyPr/>
                    <a:lstStyle/>
                    <a:p>
                      <a:r>
                        <a:rPr lang="en-US" sz="2500" dirty="0">
                          <a:solidFill>
                            <a:schemeClr val="tx1"/>
                          </a:solidFill>
                        </a:rPr>
                        <a:t>5</a:t>
                      </a:r>
                    </a:p>
                  </a:txBody>
                  <a:tcPr marT="45727" marB="45727"/>
                </a:tc>
                <a:tc>
                  <a:txBody>
                    <a:bodyPr/>
                    <a:lstStyle/>
                    <a:p>
                      <a:r>
                        <a:rPr lang="en-US" sz="2500" dirty="0">
                          <a:solidFill>
                            <a:schemeClr val="tx1"/>
                          </a:solidFill>
                        </a:rPr>
                        <a:t>40</a:t>
                      </a:r>
                    </a:p>
                  </a:txBody>
                  <a:tcPr marT="45727" marB="45727"/>
                </a:tc>
                <a:tc>
                  <a:txBody>
                    <a:bodyPr/>
                    <a:lstStyle/>
                    <a:p>
                      <a:r>
                        <a:rPr lang="en-US" sz="2500" dirty="0">
                          <a:solidFill>
                            <a:schemeClr val="tx1"/>
                          </a:solidFill>
                        </a:rPr>
                        <a:t>5</a:t>
                      </a:r>
                    </a:p>
                  </a:txBody>
                  <a:tcPr marT="45727" marB="45727"/>
                </a:tc>
                <a:extLst>
                  <a:ext uri="{0D108BD9-81ED-4DB2-BD59-A6C34878D82A}">
                    <a16:rowId xmlns:a16="http://schemas.microsoft.com/office/drawing/2014/main" val="1016137238"/>
                  </a:ext>
                </a:extLst>
              </a:tr>
            </a:tbl>
          </a:graphicData>
        </a:graphic>
      </p:graphicFrame>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88BA4C5-212B-4E2F-865F-004AA0664EC8}"/>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0C5F1C77-5936-4BBD-A49F-41A55F06C857}"/>
              </a:ext>
            </a:extLst>
          </p:cNvPr>
          <p:cNvSpPr>
            <a:spLocks noGrp="1"/>
          </p:cNvSpPr>
          <p:nvPr>
            <p:ph type="ftr" sz="quarter" idx="11"/>
          </p:nvPr>
        </p:nvSpPr>
        <p:spPr/>
        <p:txBody>
          <a:bodyPr/>
          <a:lstStyle/>
          <a:p>
            <a:pPr>
              <a:defRPr/>
            </a:pPr>
            <a:r>
              <a:rPr lang="en-US"/>
              <a:t>RNSengupta,IME Dept.,IIT Kanpur,INDIA</a:t>
            </a:r>
          </a:p>
        </p:txBody>
      </p:sp>
      <p:sp>
        <p:nvSpPr>
          <p:cNvPr id="80900" name="Slide Number Placeholder 5">
            <a:extLst>
              <a:ext uri="{FF2B5EF4-FFF2-40B4-BE49-F238E27FC236}">
                <a16:creationId xmlns:a16="http://schemas.microsoft.com/office/drawing/2014/main" id="{7B39F902-2083-48F0-8B1C-78FFD7816C2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04D77EB-47EE-48C1-BA9A-74E00BF6B6E9}" type="slidenum">
              <a:rPr lang="en-US" altLang="en-US" sz="1400" smtClean="0"/>
              <a:pPr>
                <a:spcBef>
                  <a:spcPct val="0"/>
                </a:spcBef>
                <a:buFontTx/>
                <a:buNone/>
              </a:pPr>
              <a:t>75</a:t>
            </a:fld>
            <a:endParaRPr lang="en-US" altLang="en-US" sz="1400"/>
          </a:p>
        </p:txBody>
      </p:sp>
      <p:sp>
        <p:nvSpPr>
          <p:cNvPr id="80901" name="Rectangle 2">
            <a:extLst>
              <a:ext uri="{FF2B5EF4-FFF2-40B4-BE49-F238E27FC236}">
                <a16:creationId xmlns:a16="http://schemas.microsoft.com/office/drawing/2014/main" id="{A1F9C8F2-AD44-49B9-88B1-AC42A3A971F4}"/>
              </a:ext>
            </a:extLst>
          </p:cNvPr>
          <p:cNvSpPr>
            <a:spLocks noGrp="1" noChangeArrowheads="1"/>
          </p:cNvSpPr>
          <p:nvPr>
            <p:ph type="title"/>
          </p:nvPr>
        </p:nvSpPr>
        <p:spPr/>
        <p:txBody>
          <a:bodyPr/>
          <a:lstStyle/>
          <a:p>
            <a:pPr eaLnBrk="1" hangingPunct="1"/>
            <a:r>
              <a:rPr lang="en-US" altLang="en-US" b="1">
                <a:solidFill>
                  <a:srgbClr val="FF0000"/>
                </a:solidFill>
              </a:rPr>
              <a:t>Example # 25</a:t>
            </a:r>
            <a:r>
              <a:rPr lang="en-US" altLang="en-US" sz="4800" b="1">
                <a:solidFill>
                  <a:srgbClr val="FF0000"/>
                </a:solidFill>
              </a:rPr>
              <a:t> </a:t>
            </a:r>
            <a:r>
              <a:rPr lang="en-US" altLang="en-US" sz="4800" b="1">
                <a:solidFill>
                  <a:schemeClr val="tx1"/>
                </a:solidFill>
              </a:rPr>
              <a:t>(</a:t>
            </a:r>
            <a:r>
              <a:rPr lang="en-US" altLang="en-US" sz="4800" b="1">
                <a:solidFill>
                  <a:srgbClr val="0000FF"/>
                </a:solidFill>
              </a:rPr>
              <a:t>contd…</a:t>
            </a:r>
            <a:r>
              <a:rPr lang="en-US" altLang="en-US" sz="4800" b="1">
                <a:solidFill>
                  <a:schemeClr val="tx1"/>
                </a:solidFill>
              </a:rPr>
              <a:t>)</a:t>
            </a:r>
            <a:endParaRPr lang="en-US" altLang="en-US"/>
          </a:p>
        </p:txBody>
      </p:sp>
      <p:sp>
        <p:nvSpPr>
          <p:cNvPr id="80902" name="Rectangle 3">
            <a:extLst>
              <a:ext uri="{FF2B5EF4-FFF2-40B4-BE49-F238E27FC236}">
                <a16:creationId xmlns:a16="http://schemas.microsoft.com/office/drawing/2014/main" id="{79407760-2A6A-48C8-B26B-5268A8168A97}"/>
              </a:ext>
            </a:extLst>
          </p:cNvPr>
          <p:cNvSpPr>
            <a:spLocks noGrp="1" noChangeArrowheads="1"/>
          </p:cNvSpPr>
          <p:nvPr>
            <p:ph type="body" idx="1"/>
          </p:nvPr>
        </p:nvSpPr>
        <p:spPr/>
        <p:txBody>
          <a:bodyPr/>
          <a:lstStyle/>
          <a:p>
            <a:pPr algn="just" eaLnBrk="1" hangingPunct="1">
              <a:lnSpc>
                <a:spcPct val="90000"/>
              </a:lnSpc>
              <a:buFont typeface="Wingdings" panose="05000000000000000000" pitchFamily="2" charset="2"/>
              <a:buChar char="§"/>
            </a:pPr>
            <a:r>
              <a:rPr lang="en-US" altLang="en-US" sz="2800"/>
              <a:t>To draw the cumulative frequency less (greater) than type, first specify the class intervals.</a:t>
            </a:r>
          </a:p>
          <a:p>
            <a:pPr algn="just" eaLnBrk="1" hangingPunct="1">
              <a:lnSpc>
                <a:spcPct val="90000"/>
              </a:lnSpc>
              <a:buFont typeface="Wingdings" panose="05000000000000000000" pitchFamily="2" charset="2"/>
              <a:buChar char="§"/>
            </a:pPr>
            <a:r>
              <a:rPr lang="en-US" altLang="en-US" sz="2800"/>
              <a:t>Then  depict the class intervals along the horizontal axis and the cumulative frequency less (greater) than type along the vertical axis.</a:t>
            </a:r>
          </a:p>
          <a:p>
            <a:pPr algn="just" eaLnBrk="1" hangingPunct="1">
              <a:lnSpc>
                <a:spcPct val="90000"/>
              </a:lnSpc>
              <a:buFont typeface="Wingdings" panose="05000000000000000000" pitchFamily="2" charset="2"/>
              <a:buChar char="§"/>
            </a:pPr>
            <a:r>
              <a:rPr lang="en-US" altLang="en-US" sz="2800"/>
              <a:t>Against each class interval mark the point by the corresponding cumulative frequency less (greater) than type value.</a:t>
            </a:r>
          </a:p>
          <a:p>
            <a:pPr algn="just" eaLnBrk="1" hangingPunct="1">
              <a:lnSpc>
                <a:spcPct val="90000"/>
              </a:lnSpc>
              <a:buFont typeface="Wingdings" panose="05000000000000000000" pitchFamily="2" charset="2"/>
              <a:buChar char="§"/>
            </a:pPr>
            <a:r>
              <a:rPr lang="en-US" altLang="en-US" sz="2800"/>
              <a:t>Join the points (the values) depicting the cumulative frequencies less (greater) than type with straight lines, which will give us the respective ogives</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A422994-07B9-4509-9B85-E39FEADBE56C}"/>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7C56A5AB-A761-41C0-B0CD-61B22CCA6250}"/>
              </a:ext>
            </a:extLst>
          </p:cNvPr>
          <p:cNvSpPr>
            <a:spLocks noGrp="1"/>
          </p:cNvSpPr>
          <p:nvPr>
            <p:ph type="ftr" sz="quarter" idx="11"/>
          </p:nvPr>
        </p:nvSpPr>
        <p:spPr/>
        <p:txBody>
          <a:bodyPr/>
          <a:lstStyle/>
          <a:p>
            <a:pPr>
              <a:defRPr/>
            </a:pPr>
            <a:r>
              <a:rPr lang="en-US"/>
              <a:t>RNSengupta,IME Dept.,IIT Kanpur,INDIA</a:t>
            </a:r>
          </a:p>
        </p:txBody>
      </p:sp>
      <p:sp>
        <p:nvSpPr>
          <p:cNvPr id="81924" name="Slide Number Placeholder 5">
            <a:extLst>
              <a:ext uri="{FF2B5EF4-FFF2-40B4-BE49-F238E27FC236}">
                <a16:creationId xmlns:a16="http://schemas.microsoft.com/office/drawing/2014/main" id="{A351D23B-85FE-437F-B4EA-252E1F52120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F14B689-1FD0-4D54-BDAA-8AED00E48806}" type="slidenum">
              <a:rPr lang="en-US" altLang="en-US" sz="1400" smtClean="0"/>
              <a:pPr>
                <a:spcBef>
                  <a:spcPct val="0"/>
                </a:spcBef>
                <a:buFontTx/>
                <a:buNone/>
              </a:pPr>
              <a:t>76</a:t>
            </a:fld>
            <a:endParaRPr lang="en-US" altLang="en-US" sz="1400"/>
          </a:p>
        </p:txBody>
      </p:sp>
      <p:sp>
        <p:nvSpPr>
          <p:cNvPr id="81925" name="Rectangle 2">
            <a:extLst>
              <a:ext uri="{FF2B5EF4-FFF2-40B4-BE49-F238E27FC236}">
                <a16:creationId xmlns:a16="http://schemas.microsoft.com/office/drawing/2014/main" id="{E3CEEC73-5B76-4280-93C4-ED908DB1770B}"/>
              </a:ext>
            </a:extLst>
          </p:cNvPr>
          <p:cNvSpPr>
            <a:spLocks noGrp="1" noChangeArrowheads="1"/>
          </p:cNvSpPr>
          <p:nvPr>
            <p:ph type="title"/>
          </p:nvPr>
        </p:nvSpPr>
        <p:spPr/>
        <p:txBody>
          <a:bodyPr/>
          <a:lstStyle/>
          <a:p>
            <a:pPr eaLnBrk="1" hangingPunct="1"/>
            <a:r>
              <a:rPr lang="en-US" altLang="en-US" sz="4000" b="1">
                <a:solidFill>
                  <a:srgbClr val="FF0000"/>
                </a:solidFill>
              </a:rPr>
              <a:t>Example # 25</a:t>
            </a:r>
            <a:r>
              <a:rPr lang="en-US" altLang="en-US" b="1">
                <a:solidFill>
                  <a:srgbClr val="FF0000"/>
                </a:solidFill>
              </a:rPr>
              <a:t> </a:t>
            </a:r>
            <a:r>
              <a:rPr lang="en-US" altLang="en-US" b="1">
                <a:solidFill>
                  <a:schemeClr val="tx1"/>
                </a:solidFill>
              </a:rPr>
              <a:t>(</a:t>
            </a:r>
            <a:r>
              <a:rPr lang="en-US" altLang="en-US" b="1">
                <a:solidFill>
                  <a:srgbClr val="0000FF"/>
                </a:solidFill>
              </a:rPr>
              <a:t>contd…</a:t>
            </a:r>
            <a:r>
              <a:rPr lang="en-US" altLang="en-US" b="1">
                <a:solidFill>
                  <a:schemeClr val="tx1"/>
                </a:solidFill>
              </a:rPr>
              <a:t>)</a:t>
            </a:r>
            <a:endParaRPr lang="en-US" altLang="en-US" sz="4000"/>
          </a:p>
        </p:txBody>
      </p:sp>
      <p:sp>
        <p:nvSpPr>
          <p:cNvPr id="81926" name="Content Placeholder 7">
            <a:extLst>
              <a:ext uri="{FF2B5EF4-FFF2-40B4-BE49-F238E27FC236}">
                <a16:creationId xmlns:a16="http://schemas.microsoft.com/office/drawing/2014/main" id="{BBBA61F6-FE3F-40B5-84C1-E2A6FF87F502}"/>
              </a:ext>
            </a:extLst>
          </p:cNvPr>
          <p:cNvSpPr>
            <a:spLocks noGrp="1" noChangeArrowheads="1"/>
          </p:cNvSpPr>
          <p:nvPr>
            <p:ph idx="1"/>
          </p:nvPr>
        </p:nvSpPr>
        <p:spPr/>
        <p:txBody>
          <a:bodyPr/>
          <a:lstStyle/>
          <a:p>
            <a:endParaRPr lang="en-US" altLang="en-US"/>
          </a:p>
        </p:txBody>
      </p:sp>
      <p:pic>
        <p:nvPicPr>
          <p:cNvPr id="81927" name="Picture 8">
            <a:extLst>
              <a:ext uri="{FF2B5EF4-FFF2-40B4-BE49-F238E27FC236}">
                <a16:creationId xmlns:a16="http://schemas.microsoft.com/office/drawing/2014/main" id="{63D007C4-99CD-4CA5-B841-0F7018FDEA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417638"/>
            <a:ext cx="109728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4">
            <a:extLst>
              <a:ext uri="{FF2B5EF4-FFF2-40B4-BE49-F238E27FC236}">
                <a16:creationId xmlns:a16="http://schemas.microsoft.com/office/drawing/2014/main" id="{98C33DEB-1ED6-453E-9B43-FD799787E377}"/>
              </a:ext>
            </a:extLst>
          </p:cNvPr>
          <p:cNvSpPr>
            <a:spLocks noGrp="1"/>
          </p:cNvSpPr>
          <p:nvPr>
            <p:ph type="dt" sz="quarter" idx="10"/>
          </p:nvPr>
        </p:nvSpPr>
        <p:spPr/>
        <p:txBody>
          <a:bodyPr/>
          <a:lstStyle/>
          <a:p>
            <a:pPr>
              <a:defRPr/>
            </a:pPr>
            <a:r>
              <a:rPr lang="en-US"/>
              <a:t>IME602:DATA ANALYSIS</a:t>
            </a:r>
          </a:p>
        </p:txBody>
      </p:sp>
      <p:sp>
        <p:nvSpPr>
          <p:cNvPr id="7" name="Footer Placeholder 5">
            <a:extLst>
              <a:ext uri="{FF2B5EF4-FFF2-40B4-BE49-F238E27FC236}">
                <a16:creationId xmlns:a16="http://schemas.microsoft.com/office/drawing/2014/main" id="{F176209D-9B03-43CF-8DBB-B68D8E149CCD}"/>
              </a:ext>
            </a:extLst>
          </p:cNvPr>
          <p:cNvSpPr>
            <a:spLocks noGrp="1"/>
          </p:cNvSpPr>
          <p:nvPr>
            <p:ph type="ftr" sz="quarter" idx="11"/>
          </p:nvPr>
        </p:nvSpPr>
        <p:spPr/>
        <p:txBody>
          <a:bodyPr/>
          <a:lstStyle/>
          <a:p>
            <a:pPr>
              <a:defRPr/>
            </a:pPr>
            <a:r>
              <a:rPr lang="en-US"/>
              <a:t>RNSengupta,IME Dept.,IIT Kanpur,INDIA</a:t>
            </a:r>
          </a:p>
        </p:txBody>
      </p:sp>
      <p:sp>
        <p:nvSpPr>
          <p:cNvPr id="82948" name="Slide Number Placeholder 6">
            <a:extLst>
              <a:ext uri="{FF2B5EF4-FFF2-40B4-BE49-F238E27FC236}">
                <a16:creationId xmlns:a16="http://schemas.microsoft.com/office/drawing/2014/main" id="{07C5B005-459B-439B-B2F6-E5E5EF06785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62BBD49-2D83-499C-BF17-65BDC923CFCC}" type="slidenum">
              <a:rPr lang="en-US" altLang="en-US" sz="1400" smtClean="0"/>
              <a:pPr>
                <a:spcBef>
                  <a:spcPct val="0"/>
                </a:spcBef>
                <a:buFontTx/>
                <a:buNone/>
              </a:pPr>
              <a:t>77</a:t>
            </a:fld>
            <a:endParaRPr lang="en-US" altLang="en-US" sz="1400"/>
          </a:p>
        </p:txBody>
      </p:sp>
      <p:sp>
        <p:nvSpPr>
          <p:cNvPr id="82949" name="Rectangle 2">
            <a:extLst>
              <a:ext uri="{FF2B5EF4-FFF2-40B4-BE49-F238E27FC236}">
                <a16:creationId xmlns:a16="http://schemas.microsoft.com/office/drawing/2014/main" id="{3C0F9E87-5DCE-430B-A085-F4B69F0984E0}"/>
              </a:ext>
            </a:extLst>
          </p:cNvPr>
          <p:cNvSpPr>
            <a:spLocks noGrp="1" noChangeArrowheads="1"/>
          </p:cNvSpPr>
          <p:nvPr>
            <p:ph type="title"/>
          </p:nvPr>
        </p:nvSpPr>
        <p:spPr/>
        <p:txBody>
          <a:bodyPr/>
          <a:lstStyle/>
          <a:p>
            <a:pPr eaLnBrk="1" hangingPunct="1"/>
            <a:r>
              <a:rPr lang="en-US" altLang="en-US" sz="5500" b="1">
                <a:solidFill>
                  <a:srgbClr val="FF0000"/>
                </a:solidFill>
              </a:rPr>
              <a:t>Definitions</a:t>
            </a:r>
          </a:p>
        </p:txBody>
      </p:sp>
      <p:sp>
        <p:nvSpPr>
          <p:cNvPr id="78854" name="Rectangle 3">
            <a:extLst>
              <a:ext uri="{FF2B5EF4-FFF2-40B4-BE49-F238E27FC236}">
                <a16:creationId xmlns:a16="http://schemas.microsoft.com/office/drawing/2014/main" id="{3C444773-F174-4E03-AC37-E8ED521D7BF5}"/>
              </a:ext>
            </a:extLst>
          </p:cNvPr>
          <p:cNvSpPr>
            <a:spLocks noGrp="1" noChangeArrowheads="1"/>
          </p:cNvSpPr>
          <p:nvPr>
            <p:ph type="body" sz="half" idx="1"/>
          </p:nvPr>
        </p:nvSpPr>
        <p:spPr>
          <a:xfrm>
            <a:off x="609600" y="1600200"/>
            <a:ext cx="10972800" cy="4525963"/>
          </a:xfrm>
        </p:spPr>
        <p:txBody>
          <a:bodyPr/>
          <a:lstStyle/>
          <a:p>
            <a:pPr marL="533400" indent="-533400" algn="just" eaLnBrk="1" hangingPunct="1">
              <a:buClr>
                <a:schemeClr val="tx1"/>
              </a:buClr>
              <a:buFontTx/>
              <a:buAutoNum type="arabicParenR"/>
              <a:defRPr/>
            </a:pPr>
            <a:r>
              <a:rPr lang="en-US" altLang="en-US" sz="3300" b="1" dirty="0">
                <a:solidFill>
                  <a:srgbClr val="FF0000"/>
                </a:solidFill>
              </a:rPr>
              <a:t>Class limit</a:t>
            </a:r>
            <a:r>
              <a:rPr lang="en-US" altLang="en-US" sz="3300" dirty="0"/>
              <a:t>: The end points of any class</a:t>
            </a:r>
          </a:p>
          <a:p>
            <a:pPr marL="533400" indent="-533400" algn="just" eaLnBrk="1" hangingPunct="1">
              <a:buClr>
                <a:schemeClr val="tx1"/>
              </a:buClr>
              <a:buFontTx/>
              <a:buAutoNum type="arabicParenR"/>
              <a:defRPr/>
            </a:pPr>
            <a:r>
              <a:rPr lang="en-US" altLang="en-US" sz="3300" b="1" dirty="0">
                <a:solidFill>
                  <a:srgbClr val="FF0000"/>
                </a:solidFill>
              </a:rPr>
              <a:t>Class boundaries</a:t>
            </a:r>
            <a:r>
              <a:rPr lang="en-US" altLang="en-US" sz="3300" dirty="0"/>
              <a:t>: The end points of any class interval</a:t>
            </a:r>
          </a:p>
          <a:p>
            <a:pPr marL="533400" indent="-533400" algn="just" eaLnBrk="1" hangingPunct="1">
              <a:buClr>
                <a:schemeClr val="tx1"/>
              </a:buClr>
              <a:buFontTx/>
              <a:buAutoNum type="arabicParenR"/>
              <a:defRPr/>
            </a:pPr>
            <a:r>
              <a:rPr lang="en-US" altLang="en-US" sz="3300" b="1" dirty="0">
                <a:solidFill>
                  <a:srgbClr val="FF0000"/>
                </a:solidFill>
              </a:rPr>
              <a:t>Relative frequency</a:t>
            </a:r>
            <a:r>
              <a:rPr lang="en-US" altLang="en-US" sz="3300" dirty="0"/>
              <a:t>: It is the ratio of (f</a:t>
            </a:r>
            <a:r>
              <a:rPr lang="en-US" altLang="en-US" sz="3300" baseline="-25000" dirty="0"/>
              <a:t>𝑖 </a:t>
            </a:r>
            <a:r>
              <a:rPr lang="en-US" altLang="en-US" sz="3300" dirty="0"/>
              <a:t>/</a:t>
            </a:r>
            <a:r>
              <a:rPr lang="en-US" altLang="en-US" sz="3300" dirty="0">
                <a:sym typeface="Symbol" panose="05050102010706020507" pitchFamily="18" charset="2"/>
              </a:rPr>
              <a:t>f</a:t>
            </a:r>
            <a:r>
              <a:rPr lang="en-US" altLang="en-US" sz="3300" baseline="-25000" dirty="0">
                <a:sym typeface="Symbol" panose="05050102010706020507" pitchFamily="18" charset="2"/>
              </a:rPr>
              <a:t>𝑖</a:t>
            </a:r>
            <a:r>
              <a:rPr lang="en-US" altLang="en-US" sz="3300" dirty="0">
                <a:sym typeface="Symbol" panose="05050102010706020507" pitchFamily="18" charset="2"/>
              </a:rPr>
              <a:t>) = (</a:t>
            </a:r>
            <a:r>
              <a:rPr lang="en-US" altLang="en-US" sz="3300" dirty="0"/>
              <a:t>f</a:t>
            </a:r>
            <a:r>
              <a:rPr lang="en-US" altLang="en-US" sz="3300" baseline="-25000" dirty="0"/>
              <a:t>𝑖</a:t>
            </a:r>
            <a:r>
              <a:rPr lang="en-US" altLang="en-US" sz="3300" dirty="0"/>
              <a:t>/F)</a:t>
            </a:r>
          </a:p>
          <a:p>
            <a:pPr algn="just" eaLnBrk="1" hangingPunct="1">
              <a:buFont typeface="Wingdings" panose="05000000000000000000" pitchFamily="2" charset="2"/>
              <a:buChar char="§"/>
              <a:defRPr/>
            </a:pPr>
            <a:r>
              <a:rPr lang="en-US" altLang="en-US" sz="3300" dirty="0"/>
              <a:t>Note: Using this concept of </a:t>
            </a:r>
            <a:r>
              <a:rPr lang="en-US" altLang="en-US" sz="3300" b="1" dirty="0">
                <a:solidFill>
                  <a:srgbClr val="FF0000"/>
                </a:solidFill>
              </a:rPr>
              <a:t>relative frequency</a:t>
            </a:r>
            <a:r>
              <a:rPr lang="en-US" altLang="en-US" sz="3300" dirty="0"/>
              <a:t> and </a:t>
            </a:r>
            <a:r>
              <a:rPr lang="en-US" altLang="en-US" sz="3300" b="1" dirty="0">
                <a:solidFill>
                  <a:srgbClr val="FF0000"/>
                </a:solidFill>
              </a:rPr>
              <a:t>cumulative relative frequency</a:t>
            </a:r>
            <a:r>
              <a:rPr lang="en-US" altLang="en-US" sz="3300" dirty="0"/>
              <a:t> less (greater) than type we can also draw the cumulative relative frequencies curves</a:t>
            </a:r>
          </a:p>
        </p:txBody>
      </p:sp>
      <p:sp>
        <p:nvSpPr>
          <p:cNvPr id="82951" name="Rectangle 5">
            <a:extLst>
              <a:ext uri="{FF2B5EF4-FFF2-40B4-BE49-F238E27FC236}">
                <a16:creationId xmlns:a16="http://schemas.microsoft.com/office/drawing/2014/main" id="{A093B0AA-B02D-4417-9312-E58438367C8D}"/>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242CADD-B0FE-44DB-82CE-C6DE700D8C58}"/>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341E132F-6B2D-41B0-BCE5-B0F857EE5442}"/>
              </a:ext>
            </a:extLst>
          </p:cNvPr>
          <p:cNvSpPr>
            <a:spLocks noGrp="1"/>
          </p:cNvSpPr>
          <p:nvPr>
            <p:ph type="ftr" sz="quarter" idx="11"/>
          </p:nvPr>
        </p:nvSpPr>
        <p:spPr/>
        <p:txBody>
          <a:bodyPr/>
          <a:lstStyle/>
          <a:p>
            <a:pPr>
              <a:defRPr/>
            </a:pPr>
            <a:r>
              <a:rPr lang="en-US"/>
              <a:t>RNSengupta,IME Dept.,IIT Kanpur,INDIA</a:t>
            </a:r>
          </a:p>
        </p:txBody>
      </p:sp>
      <p:sp>
        <p:nvSpPr>
          <p:cNvPr id="83972" name="Slide Number Placeholder 5">
            <a:extLst>
              <a:ext uri="{FF2B5EF4-FFF2-40B4-BE49-F238E27FC236}">
                <a16:creationId xmlns:a16="http://schemas.microsoft.com/office/drawing/2014/main" id="{7CD72005-8E7A-46DE-B7FD-4AA5909BF92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52A976E-292C-4DC8-8EC4-D0E845557908}" type="slidenum">
              <a:rPr lang="en-US" altLang="en-US" sz="1400" smtClean="0"/>
              <a:pPr>
                <a:spcBef>
                  <a:spcPct val="0"/>
                </a:spcBef>
                <a:buFontTx/>
                <a:buNone/>
              </a:pPr>
              <a:t>78</a:t>
            </a:fld>
            <a:endParaRPr lang="en-US" altLang="en-US" sz="1400"/>
          </a:p>
        </p:txBody>
      </p:sp>
      <p:sp>
        <p:nvSpPr>
          <p:cNvPr id="83973" name="Rectangle 2">
            <a:extLst>
              <a:ext uri="{FF2B5EF4-FFF2-40B4-BE49-F238E27FC236}">
                <a16:creationId xmlns:a16="http://schemas.microsoft.com/office/drawing/2014/main" id="{E241E4CB-1F4D-48F3-B15F-51CB9A1D75BA}"/>
              </a:ext>
            </a:extLst>
          </p:cNvPr>
          <p:cNvSpPr>
            <a:spLocks noGrp="1" noChangeArrowheads="1"/>
          </p:cNvSpPr>
          <p:nvPr>
            <p:ph type="title"/>
          </p:nvPr>
        </p:nvSpPr>
        <p:spPr/>
        <p:txBody>
          <a:bodyPr/>
          <a:lstStyle/>
          <a:p>
            <a:pPr eaLnBrk="1" hangingPunct="1"/>
            <a:r>
              <a:rPr lang="en-US" altLang="en-US" sz="4000" b="1">
                <a:solidFill>
                  <a:srgbClr val="FF0000"/>
                </a:solidFill>
              </a:rPr>
              <a:t>Definitions: Different measures</a:t>
            </a:r>
          </a:p>
        </p:txBody>
      </p:sp>
      <p:sp>
        <p:nvSpPr>
          <p:cNvPr id="83974" name="Rectangle 3">
            <a:extLst>
              <a:ext uri="{FF2B5EF4-FFF2-40B4-BE49-F238E27FC236}">
                <a16:creationId xmlns:a16="http://schemas.microsoft.com/office/drawing/2014/main" id="{3EB79ADF-1A0A-49BC-8ED2-7B35DF18B64A}"/>
              </a:ext>
            </a:extLst>
          </p:cNvPr>
          <p:cNvSpPr>
            <a:spLocks noGrp="1" noChangeArrowheads="1"/>
          </p:cNvSpPr>
          <p:nvPr>
            <p:ph type="body" idx="1"/>
          </p:nvPr>
        </p:nvSpPr>
        <p:spPr>
          <a:xfrm>
            <a:off x="609600" y="1417638"/>
            <a:ext cx="11201400" cy="4525962"/>
          </a:xfrm>
        </p:spPr>
        <p:txBody>
          <a:bodyPr/>
          <a:lstStyle/>
          <a:p>
            <a:pPr marL="609600" indent="-609600" algn="just" eaLnBrk="1" hangingPunct="1">
              <a:lnSpc>
                <a:spcPct val="90000"/>
              </a:lnSpc>
              <a:buFontTx/>
              <a:buAutoNum type="arabicParenR"/>
            </a:pPr>
            <a:r>
              <a:rPr lang="en-US" altLang="en-US" dirty="0"/>
              <a:t>Measure of central tendency</a:t>
            </a:r>
          </a:p>
          <a:p>
            <a:pPr marL="990600" lvl="1" indent="-533400" algn="just" eaLnBrk="1" hangingPunct="1">
              <a:lnSpc>
                <a:spcPct val="90000"/>
              </a:lnSpc>
              <a:buFont typeface="Wingdings" panose="05000000000000000000" pitchFamily="2" charset="2"/>
              <a:buChar char="§"/>
            </a:pPr>
            <a:r>
              <a:rPr lang="en-US" altLang="en-US" dirty="0"/>
              <a:t>Mean (Arithmetic mean (AM), Geometric mean (GM), Harmonic mean (HM))</a:t>
            </a:r>
          </a:p>
          <a:p>
            <a:pPr marL="990600" lvl="1" indent="-533400" algn="just" eaLnBrk="1" hangingPunct="1">
              <a:lnSpc>
                <a:spcPct val="90000"/>
              </a:lnSpc>
              <a:buFont typeface="Wingdings" panose="05000000000000000000" pitchFamily="2" charset="2"/>
              <a:buChar char="§"/>
            </a:pPr>
            <a:r>
              <a:rPr lang="en-US" altLang="en-US" dirty="0"/>
              <a:t>Median</a:t>
            </a:r>
          </a:p>
          <a:p>
            <a:pPr marL="990600" lvl="1" indent="-533400" algn="just" eaLnBrk="1" hangingPunct="1">
              <a:lnSpc>
                <a:spcPct val="90000"/>
              </a:lnSpc>
              <a:buFont typeface="Wingdings" panose="05000000000000000000" pitchFamily="2" charset="2"/>
              <a:buChar char="§"/>
            </a:pPr>
            <a:r>
              <a:rPr lang="en-US" altLang="en-US" dirty="0"/>
              <a:t>Mode</a:t>
            </a:r>
          </a:p>
          <a:p>
            <a:pPr marL="609600" indent="-609600" algn="just" eaLnBrk="1" hangingPunct="1">
              <a:lnSpc>
                <a:spcPct val="90000"/>
              </a:lnSpc>
              <a:buFontTx/>
              <a:buAutoNum type="arabicParenR"/>
            </a:pPr>
            <a:r>
              <a:rPr lang="en-US" altLang="en-US" dirty="0"/>
              <a:t>Measure of dispersion</a:t>
            </a:r>
          </a:p>
          <a:p>
            <a:pPr marL="990600" lvl="1" indent="-533400" algn="just" eaLnBrk="1" hangingPunct="1">
              <a:lnSpc>
                <a:spcPct val="90000"/>
              </a:lnSpc>
              <a:buFont typeface="Wingdings" panose="05000000000000000000" pitchFamily="2" charset="2"/>
              <a:buChar char="§"/>
            </a:pPr>
            <a:r>
              <a:rPr lang="en-US" altLang="en-US" dirty="0"/>
              <a:t>Variance or Standard deviation</a:t>
            </a:r>
          </a:p>
          <a:p>
            <a:pPr marL="990600" lvl="1" indent="-533400" algn="just" eaLnBrk="1" hangingPunct="1">
              <a:lnSpc>
                <a:spcPct val="90000"/>
              </a:lnSpc>
              <a:buFont typeface="Wingdings" panose="05000000000000000000" pitchFamily="2" charset="2"/>
              <a:buChar char="§"/>
            </a:pPr>
            <a:r>
              <a:rPr lang="en-US" altLang="en-US" dirty="0"/>
              <a:t>Skewness</a:t>
            </a:r>
          </a:p>
          <a:p>
            <a:pPr marL="990600" lvl="1" indent="-533400" algn="just" eaLnBrk="1" hangingPunct="1">
              <a:lnSpc>
                <a:spcPct val="90000"/>
              </a:lnSpc>
              <a:buFont typeface="Wingdings" panose="05000000000000000000" pitchFamily="2" charset="2"/>
              <a:buChar char="§"/>
            </a:pPr>
            <a:r>
              <a:rPr lang="en-US" altLang="en-US" dirty="0"/>
              <a:t>Kurtosis</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id="{FF11F553-23A3-42FA-95F0-FD19A9AE0E40}"/>
              </a:ext>
            </a:extLst>
          </p:cNvPr>
          <p:cNvSpPr>
            <a:spLocks noGrp="1"/>
          </p:cNvSpPr>
          <p:nvPr>
            <p:ph type="dt" sz="quarter" idx="10"/>
          </p:nvPr>
        </p:nvSpPr>
        <p:spPr/>
        <p:txBody>
          <a:bodyPr/>
          <a:lstStyle/>
          <a:p>
            <a:pPr>
              <a:defRPr/>
            </a:pPr>
            <a:r>
              <a:rPr lang="en-US"/>
              <a:t>IME602:DATA ANALYSIS</a:t>
            </a:r>
          </a:p>
        </p:txBody>
      </p:sp>
      <p:sp>
        <p:nvSpPr>
          <p:cNvPr id="11" name="Footer Placeholder 4">
            <a:extLst>
              <a:ext uri="{FF2B5EF4-FFF2-40B4-BE49-F238E27FC236}">
                <a16:creationId xmlns:a16="http://schemas.microsoft.com/office/drawing/2014/main" id="{AB3D0C0F-FB25-482D-B1BB-47D144FD911C}"/>
              </a:ext>
            </a:extLst>
          </p:cNvPr>
          <p:cNvSpPr>
            <a:spLocks noGrp="1"/>
          </p:cNvSpPr>
          <p:nvPr>
            <p:ph type="ftr" sz="quarter" idx="11"/>
          </p:nvPr>
        </p:nvSpPr>
        <p:spPr/>
        <p:txBody>
          <a:bodyPr/>
          <a:lstStyle/>
          <a:p>
            <a:pPr>
              <a:defRPr/>
            </a:pPr>
            <a:r>
              <a:rPr lang="en-US"/>
              <a:t>RNSengupta,IME Dept.,IIT Kanpur,INDIA</a:t>
            </a:r>
          </a:p>
        </p:txBody>
      </p:sp>
      <p:sp>
        <p:nvSpPr>
          <p:cNvPr id="84996" name="Slide Number Placeholder 5">
            <a:extLst>
              <a:ext uri="{FF2B5EF4-FFF2-40B4-BE49-F238E27FC236}">
                <a16:creationId xmlns:a16="http://schemas.microsoft.com/office/drawing/2014/main" id="{2D1F0873-AB4B-4366-B0B8-F8F05B44AB4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C4F25F3-2350-4D92-80B3-363FECC5C5CC}" type="slidenum">
              <a:rPr lang="en-US" altLang="en-US" sz="1400" smtClean="0"/>
              <a:pPr>
                <a:spcBef>
                  <a:spcPct val="0"/>
                </a:spcBef>
                <a:buFontTx/>
                <a:buNone/>
              </a:pPr>
              <a:t>79</a:t>
            </a:fld>
            <a:endParaRPr lang="en-US" altLang="en-US" sz="1400"/>
          </a:p>
        </p:txBody>
      </p:sp>
      <p:sp>
        <p:nvSpPr>
          <p:cNvPr id="84997" name="Rectangle 2">
            <a:extLst>
              <a:ext uri="{FF2B5EF4-FFF2-40B4-BE49-F238E27FC236}">
                <a16:creationId xmlns:a16="http://schemas.microsoft.com/office/drawing/2014/main" id="{256B4121-D712-481F-894B-D962C32157CF}"/>
              </a:ext>
            </a:extLst>
          </p:cNvPr>
          <p:cNvSpPr>
            <a:spLocks noGrp="1" noChangeArrowheads="1"/>
          </p:cNvSpPr>
          <p:nvPr>
            <p:ph type="title"/>
          </p:nvPr>
        </p:nvSpPr>
        <p:spPr/>
        <p:txBody>
          <a:bodyPr/>
          <a:lstStyle/>
          <a:p>
            <a:pPr eaLnBrk="1" hangingPunct="1"/>
            <a:r>
              <a:rPr lang="en-US" altLang="en-US" sz="4000" b="1">
                <a:solidFill>
                  <a:srgbClr val="FF0000"/>
                </a:solidFill>
              </a:rPr>
              <a:t>Definitions: Different measures </a:t>
            </a:r>
            <a:r>
              <a:rPr lang="en-US" altLang="en-US" sz="4000" b="1">
                <a:solidFill>
                  <a:schemeClr val="tx1"/>
                </a:solidFill>
              </a:rPr>
              <a:t>(</a:t>
            </a:r>
            <a:r>
              <a:rPr lang="en-US" altLang="en-US" sz="4000" b="1">
                <a:solidFill>
                  <a:srgbClr val="0000FF"/>
                </a:solidFill>
              </a:rPr>
              <a:t>contd…</a:t>
            </a:r>
            <a:r>
              <a:rPr lang="en-US" altLang="en-US" sz="4000" b="1">
                <a:solidFill>
                  <a:schemeClr val="tx1"/>
                </a:solidFill>
              </a:rPr>
              <a:t>)</a:t>
            </a:r>
            <a:endParaRPr lang="en-US" altLang="en-US" sz="4000"/>
          </a:p>
        </p:txBody>
      </p:sp>
      <p:sp>
        <p:nvSpPr>
          <p:cNvPr id="84998" name="Rectangle 3">
            <a:extLst>
              <a:ext uri="{FF2B5EF4-FFF2-40B4-BE49-F238E27FC236}">
                <a16:creationId xmlns:a16="http://schemas.microsoft.com/office/drawing/2014/main" id="{1E297C5B-2EF5-41DE-B057-3354EA5C70CA}"/>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4000"/>
              <a:t>Given </a:t>
            </a:r>
            <a:r>
              <a:rPr lang="en-US" altLang="en-US" sz="4000" i="1"/>
              <a:t>n</a:t>
            </a:r>
            <a:r>
              <a:rPr lang="en-US" altLang="en-US" sz="4000"/>
              <a:t> number of observations, x</a:t>
            </a:r>
            <a:r>
              <a:rPr lang="en-US" altLang="en-US" sz="4000" baseline="-25000"/>
              <a:t>1</a:t>
            </a:r>
            <a:r>
              <a:rPr lang="en-US" altLang="en-US" sz="4000"/>
              <a:t>,….., x</a:t>
            </a:r>
            <a:r>
              <a:rPr lang="en-US" altLang="en-US" sz="4000" baseline="-25000"/>
              <a:t>n</a:t>
            </a:r>
            <a:r>
              <a:rPr lang="en-US" altLang="en-US" sz="4000"/>
              <a:t> we define the following</a:t>
            </a:r>
          </a:p>
          <a:p>
            <a:pPr lvl="1" algn="just" eaLnBrk="1" hangingPunct="1">
              <a:buClr>
                <a:schemeClr val="tx1"/>
              </a:buClr>
              <a:buFont typeface="Wingdings" panose="05000000000000000000" pitchFamily="2" charset="2"/>
              <a:buChar char="v"/>
            </a:pPr>
            <a:r>
              <a:rPr lang="en-US" altLang="en-US" sz="4000" b="1">
                <a:solidFill>
                  <a:srgbClr val="FF0000"/>
                </a:solidFill>
              </a:rPr>
              <a:t>Arithmetic Mean (AM) = (1/n)(x</a:t>
            </a:r>
            <a:r>
              <a:rPr lang="en-US" altLang="en-US" sz="4000" b="1" baseline="-25000">
                <a:solidFill>
                  <a:srgbClr val="FF0000"/>
                </a:solidFill>
              </a:rPr>
              <a:t>1</a:t>
            </a:r>
            <a:r>
              <a:rPr lang="en-US" altLang="en-US" sz="4000" b="1">
                <a:solidFill>
                  <a:srgbClr val="FF0000"/>
                </a:solidFill>
              </a:rPr>
              <a:t> + … + x</a:t>
            </a:r>
            <a:r>
              <a:rPr lang="en-US" altLang="en-US" sz="4000" b="1" baseline="-25000">
                <a:solidFill>
                  <a:srgbClr val="FF0000"/>
                </a:solidFill>
              </a:rPr>
              <a:t>n</a:t>
            </a:r>
            <a:r>
              <a:rPr lang="en-US" altLang="en-US" sz="4000" b="1">
                <a:solidFill>
                  <a:srgbClr val="FF0000"/>
                </a:solidFill>
              </a:rPr>
              <a:t>)</a:t>
            </a:r>
          </a:p>
          <a:p>
            <a:pPr lvl="1" algn="just" eaLnBrk="1" hangingPunct="1">
              <a:buClr>
                <a:schemeClr val="tx1"/>
              </a:buClr>
              <a:buFont typeface="Wingdings" panose="05000000000000000000" pitchFamily="2" charset="2"/>
              <a:buChar char="v"/>
            </a:pPr>
            <a:r>
              <a:rPr lang="en-US" altLang="en-US" sz="4000" b="1">
                <a:solidFill>
                  <a:srgbClr val="FF0000"/>
                </a:solidFill>
              </a:rPr>
              <a:t>Geometric Mean (GM) = (x</a:t>
            </a:r>
            <a:r>
              <a:rPr lang="en-US" altLang="en-US" sz="4000" b="1" baseline="-25000">
                <a:solidFill>
                  <a:srgbClr val="FF0000"/>
                </a:solidFill>
              </a:rPr>
              <a:t>1</a:t>
            </a:r>
            <a:r>
              <a:rPr lang="en-US" altLang="en-US" sz="4000" b="1">
                <a:solidFill>
                  <a:srgbClr val="FF0000"/>
                </a:solidFill>
              </a:rPr>
              <a:t> * …. * x</a:t>
            </a:r>
            <a:r>
              <a:rPr lang="en-US" altLang="en-US" sz="4000" b="1" baseline="-25000">
                <a:solidFill>
                  <a:srgbClr val="FF0000"/>
                </a:solidFill>
              </a:rPr>
              <a:t>n</a:t>
            </a:r>
            <a:r>
              <a:rPr lang="en-US" altLang="en-US" sz="4000" b="1">
                <a:solidFill>
                  <a:srgbClr val="FF0000"/>
                </a:solidFill>
              </a:rPr>
              <a:t>)</a:t>
            </a:r>
            <a:r>
              <a:rPr lang="en-US" altLang="en-US" sz="4000" b="1" baseline="30000">
                <a:solidFill>
                  <a:srgbClr val="FF0000"/>
                </a:solidFill>
              </a:rPr>
              <a:t>(1/n)</a:t>
            </a:r>
          </a:p>
          <a:p>
            <a:pPr lvl="1" algn="just" eaLnBrk="1" hangingPunct="1">
              <a:buClr>
                <a:schemeClr val="tx1"/>
              </a:buClr>
              <a:buFont typeface="Wingdings" panose="05000000000000000000" pitchFamily="2" charset="2"/>
              <a:buChar char="v"/>
            </a:pPr>
            <a:r>
              <a:rPr lang="en-US" altLang="en-US" sz="4000" b="1">
                <a:solidFill>
                  <a:srgbClr val="FF0000"/>
                </a:solidFill>
              </a:rPr>
              <a:t>Harmonic Mean (HM) = n/(1/x</a:t>
            </a:r>
            <a:r>
              <a:rPr lang="en-US" altLang="en-US" sz="4000" b="1" baseline="-25000">
                <a:solidFill>
                  <a:srgbClr val="FF0000"/>
                </a:solidFill>
              </a:rPr>
              <a:t>1</a:t>
            </a:r>
            <a:r>
              <a:rPr lang="en-US" altLang="en-US" sz="4000" b="1">
                <a:solidFill>
                  <a:srgbClr val="FF0000"/>
                </a:solidFill>
              </a:rPr>
              <a:t> + …. 1/x</a:t>
            </a:r>
            <a:r>
              <a:rPr lang="en-US" altLang="en-US" sz="4000" b="1" baseline="-25000">
                <a:solidFill>
                  <a:srgbClr val="FF0000"/>
                </a:solidFill>
              </a:rPr>
              <a:t>n</a:t>
            </a:r>
            <a:r>
              <a:rPr lang="en-US" altLang="en-US" sz="4000" b="1">
                <a:solidFill>
                  <a:srgbClr val="FF0000"/>
                </a:solidFill>
              </a:rPr>
              <a:t>)</a:t>
            </a:r>
          </a:p>
        </p:txBody>
      </p:sp>
      <p:sp>
        <p:nvSpPr>
          <p:cNvPr id="84999" name="Rectangle 5">
            <a:extLst>
              <a:ext uri="{FF2B5EF4-FFF2-40B4-BE49-F238E27FC236}">
                <a16:creationId xmlns:a16="http://schemas.microsoft.com/office/drawing/2014/main" id="{5B1E2D4E-0F6A-45B6-86BB-24C4AB6EAF0D}"/>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
        <p:nvSpPr>
          <p:cNvPr id="85000" name="Rectangle 7">
            <a:extLst>
              <a:ext uri="{FF2B5EF4-FFF2-40B4-BE49-F238E27FC236}">
                <a16:creationId xmlns:a16="http://schemas.microsoft.com/office/drawing/2014/main" id="{B30AF4C1-2CE8-47F0-9E57-130DDDF4DDB6}"/>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
        <p:nvSpPr>
          <p:cNvPr id="85001" name="Rectangle 9">
            <a:extLst>
              <a:ext uri="{FF2B5EF4-FFF2-40B4-BE49-F238E27FC236}">
                <a16:creationId xmlns:a16="http://schemas.microsoft.com/office/drawing/2014/main" id="{F12E34CA-3C04-4959-AAE5-654D1DD68788}"/>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a:extLst>
              <a:ext uri="{FF2B5EF4-FFF2-40B4-BE49-F238E27FC236}">
                <a16:creationId xmlns:a16="http://schemas.microsoft.com/office/drawing/2014/main" id="{EBB86576-8D57-4805-BD97-E5FF5E67DE66}"/>
              </a:ext>
            </a:extLst>
          </p:cNvPr>
          <p:cNvSpPr>
            <a:spLocks noGrp="1"/>
          </p:cNvSpPr>
          <p:nvPr>
            <p:ph type="dt" sz="quarter" idx="10"/>
          </p:nvPr>
        </p:nvSpPr>
        <p:spPr/>
        <p:txBody>
          <a:bodyPr/>
          <a:lstStyle/>
          <a:p>
            <a:pPr>
              <a:defRPr/>
            </a:pPr>
            <a:r>
              <a:rPr lang="en-US"/>
              <a:t>IME602:DATA ANALYSIS</a:t>
            </a:r>
          </a:p>
        </p:txBody>
      </p:sp>
      <p:sp>
        <p:nvSpPr>
          <p:cNvPr id="5" name="Footer Placeholder 5">
            <a:extLst>
              <a:ext uri="{FF2B5EF4-FFF2-40B4-BE49-F238E27FC236}">
                <a16:creationId xmlns:a16="http://schemas.microsoft.com/office/drawing/2014/main" id="{1236B48E-D9FD-4F19-919D-E05820B726BC}"/>
              </a:ext>
            </a:extLst>
          </p:cNvPr>
          <p:cNvSpPr>
            <a:spLocks noGrp="1"/>
          </p:cNvSpPr>
          <p:nvPr>
            <p:ph type="ftr" sz="quarter" idx="11"/>
          </p:nvPr>
        </p:nvSpPr>
        <p:spPr/>
        <p:txBody>
          <a:bodyPr/>
          <a:lstStyle/>
          <a:p>
            <a:pPr>
              <a:defRPr/>
            </a:pPr>
            <a:r>
              <a:rPr lang="en-US"/>
              <a:t>RNSengupta,IME Dept.,IIT Kanpur,INDIA</a:t>
            </a:r>
          </a:p>
        </p:txBody>
      </p:sp>
      <p:sp>
        <p:nvSpPr>
          <p:cNvPr id="12292" name="Slide Number Placeholder 6">
            <a:extLst>
              <a:ext uri="{FF2B5EF4-FFF2-40B4-BE49-F238E27FC236}">
                <a16:creationId xmlns:a16="http://schemas.microsoft.com/office/drawing/2014/main" id="{BE927519-31BE-4939-8103-15C2CF4D7B5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DAB41C4-2483-4289-88E2-5FE023F1810C}" type="slidenum">
              <a:rPr lang="en-US" altLang="en-US" sz="1400" smtClean="0"/>
              <a:pPr>
                <a:spcBef>
                  <a:spcPct val="0"/>
                </a:spcBef>
                <a:buFontTx/>
                <a:buNone/>
              </a:pPr>
              <a:t>8</a:t>
            </a:fld>
            <a:endParaRPr lang="en-US" altLang="en-US" sz="1400"/>
          </a:p>
        </p:txBody>
      </p:sp>
      <p:sp>
        <p:nvSpPr>
          <p:cNvPr id="12293" name="Rectangle 2">
            <a:extLst>
              <a:ext uri="{FF2B5EF4-FFF2-40B4-BE49-F238E27FC236}">
                <a16:creationId xmlns:a16="http://schemas.microsoft.com/office/drawing/2014/main" id="{1634C6A8-9A2A-4C7B-A68A-0C9952C82923}"/>
              </a:ext>
            </a:extLst>
          </p:cNvPr>
          <p:cNvSpPr>
            <a:spLocks noGrp="1" noChangeArrowheads="1"/>
          </p:cNvSpPr>
          <p:nvPr>
            <p:ph type="title"/>
          </p:nvPr>
        </p:nvSpPr>
        <p:spPr>
          <a:xfrm>
            <a:off x="609600" y="274638"/>
            <a:ext cx="10972800" cy="944562"/>
          </a:xfrm>
        </p:spPr>
        <p:txBody>
          <a:bodyPr/>
          <a:lstStyle/>
          <a:p>
            <a:pPr eaLnBrk="1" hangingPunct="1"/>
            <a:r>
              <a:rPr lang="en-US" altLang="en-US" sz="3600" b="1">
                <a:solidFill>
                  <a:srgbClr val="FF0000"/>
                </a:solidFill>
              </a:rPr>
              <a:t>Reference Text Books</a:t>
            </a:r>
            <a:r>
              <a:rPr lang="en-US" altLang="en-US" sz="3600">
                <a:solidFill>
                  <a:schemeClr val="tx1"/>
                </a:solidFill>
              </a:rPr>
              <a:t> </a:t>
            </a:r>
            <a:r>
              <a:rPr lang="en-US" altLang="en-US" sz="3600" b="1">
                <a:solidFill>
                  <a:srgbClr val="0000FF"/>
                </a:solidFill>
              </a:rPr>
              <a:t>(contd…)</a:t>
            </a:r>
            <a:endParaRPr lang="en-US" altLang="en-US" sz="3500" b="1">
              <a:solidFill>
                <a:srgbClr val="0000FF"/>
              </a:solidFill>
            </a:endParaRPr>
          </a:p>
        </p:txBody>
      </p:sp>
      <p:sp>
        <p:nvSpPr>
          <p:cNvPr id="12294" name="Rectangle 3">
            <a:extLst>
              <a:ext uri="{FF2B5EF4-FFF2-40B4-BE49-F238E27FC236}">
                <a16:creationId xmlns:a16="http://schemas.microsoft.com/office/drawing/2014/main" id="{EC1658CD-4DAE-4EBA-98C3-44D50EAFA96D}"/>
              </a:ext>
            </a:extLst>
          </p:cNvPr>
          <p:cNvSpPr>
            <a:spLocks noGrp="1" noChangeArrowheads="1"/>
          </p:cNvSpPr>
          <p:nvPr>
            <p:ph type="body" sz="half" idx="1"/>
          </p:nvPr>
        </p:nvSpPr>
        <p:spPr>
          <a:xfrm>
            <a:off x="609600" y="1219200"/>
            <a:ext cx="10972800" cy="4906963"/>
          </a:xfrm>
        </p:spPr>
        <p:txBody>
          <a:bodyPr/>
          <a:lstStyle/>
          <a:p>
            <a:pPr marL="514350" indent="-514350" algn="just">
              <a:buFontTx/>
              <a:buAutoNum type="arabicParenR" startAt="6"/>
            </a:pPr>
            <a:r>
              <a:rPr lang="en-US" altLang="en-US" sz="2200"/>
              <a:t>Goon, A. M., Gupta, M. K. and Dasgupta, B., An Outline of Statistical Theory (Volume I), The World Press Private Limited, Calcutta, 1998.</a:t>
            </a:r>
          </a:p>
          <a:p>
            <a:pPr marL="514350" indent="-514350" algn="just">
              <a:buFontTx/>
              <a:buAutoNum type="arabicParenR" startAt="6"/>
            </a:pPr>
            <a:r>
              <a:rPr lang="en-US" altLang="en-US" sz="2200"/>
              <a:t>Goon, A. M., Gupta, M. K. and Dasgupta, B., An Outline of Statistical Theory (Volume II), The World Press Private Limited, Calcutta, 2000, ISBN (10): 81-87567-26-0.</a:t>
            </a:r>
          </a:p>
          <a:p>
            <a:pPr marL="514350" indent="-514350" algn="just">
              <a:buFontTx/>
              <a:buAutoNum type="arabicParenR" startAt="6"/>
            </a:pPr>
            <a:r>
              <a:rPr lang="en-US" altLang="en-US" sz="2200"/>
              <a:t>Goon, A. M., Gupta, M. K. and Dasgupta, B., Fundamentals of Statistics (Volume I), The World Press Private Limited, Calcutta, 2000, ISBN (10): 81-87567-25-2.</a:t>
            </a:r>
          </a:p>
          <a:p>
            <a:pPr marL="514350" indent="-514350" algn="just">
              <a:buFontTx/>
              <a:buAutoNum type="arabicParenR" startAt="6"/>
            </a:pPr>
            <a:r>
              <a:rPr lang="en-US" altLang="en-US" sz="2200"/>
              <a:t>Goon, A. M., Gupta, M. K. and Dasgupta, B., Fundamentals of Statistics (Volume II), The World Press Private Limited, Calcutta, 2001, ISBN (10): 81-87567-18-X.</a:t>
            </a:r>
          </a:p>
          <a:p>
            <a:pPr marL="514350" indent="-514350" algn="just">
              <a:buFontTx/>
              <a:buAutoNum type="arabicParenR" startAt="6"/>
            </a:pPr>
            <a:r>
              <a:rPr lang="en-US" altLang="en-US" sz="2200"/>
              <a:t>Hogg, R. V. and Craig, A. T., Introduction to Mathematical Statistics, Pearson Education, 2004, ISBN (10): 81-7808-630-1.</a:t>
            </a:r>
          </a:p>
          <a:p>
            <a:pPr marL="400050" lvl="1" indent="0" algn="just">
              <a:buFontTx/>
              <a:buNone/>
            </a:pPr>
            <a:r>
              <a:rPr lang="en-US" altLang="en-US" sz="2200">
                <a:hlinkClick r:id="rId2"/>
              </a:rPr>
              <a:t>https://minerva.it.manchester.ac.uk/~saralees/statbook2.pdf</a:t>
            </a:r>
            <a:endParaRPr lang="en-US" altLang="en-US" sz="220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id="{FF11F553-23A3-42FA-95F0-FD19A9AE0E40}"/>
              </a:ext>
            </a:extLst>
          </p:cNvPr>
          <p:cNvSpPr>
            <a:spLocks noGrp="1"/>
          </p:cNvSpPr>
          <p:nvPr>
            <p:ph type="dt" sz="quarter" idx="10"/>
          </p:nvPr>
        </p:nvSpPr>
        <p:spPr/>
        <p:txBody>
          <a:bodyPr/>
          <a:lstStyle/>
          <a:p>
            <a:pPr>
              <a:defRPr/>
            </a:pPr>
            <a:r>
              <a:rPr lang="en-US"/>
              <a:t>IME602:DATA ANALYSIS</a:t>
            </a:r>
          </a:p>
        </p:txBody>
      </p:sp>
      <p:sp>
        <p:nvSpPr>
          <p:cNvPr id="11" name="Footer Placeholder 4">
            <a:extLst>
              <a:ext uri="{FF2B5EF4-FFF2-40B4-BE49-F238E27FC236}">
                <a16:creationId xmlns:a16="http://schemas.microsoft.com/office/drawing/2014/main" id="{AB3D0C0F-FB25-482D-B1BB-47D144FD911C}"/>
              </a:ext>
            </a:extLst>
          </p:cNvPr>
          <p:cNvSpPr>
            <a:spLocks noGrp="1"/>
          </p:cNvSpPr>
          <p:nvPr>
            <p:ph type="ftr" sz="quarter" idx="11"/>
          </p:nvPr>
        </p:nvSpPr>
        <p:spPr/>
        <p:txBody>
          <a:bodyPr/>
          <a:lstStyle/>
          <a:p>
            <a:pPr>
              <a:defRPr/>
            </a:pPr>
            <a:r>
              <a:rPr lang="en-US"/>
              <a:t>RNSengupta,IME Dept.,IIT Kanpur,INDIA</a:t>
            </a:r>
          </a:p>
        </p:txBody>
      </p:sp>
      <p:sp>
        <p:nvSpPr>
          <p:cNvPr id="86020" name="Slide Number Placeholder 5">
            <a:extLst>
              <a:ext uri="{FF2B5EF4-FFF2-40B4-BE49-F238E27FC236}">
                <a16:creationId xmlns:a16="http://schemas.microsoft.com/office/drawing/2014/main" id="{00534E7B-6CD3-48BE-BC65-D37D876A090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7371C53-AA5F-4403-BCB4-18B5D9EC46C8}" type="slidenum">
              <a:rPr lang="en-US" altLang="en-US" sz="1400" smtClean="0"/>
              <a:pPr>
                <a:spcBef>
                  <a:spcPct val="0"/>
                </a:spcBef>
                <a:buFontTx/>
                <a:buNone/>
              </a:pPr>
              <a:t>80</a:t>
            </a:fld>
            <a:endParaRPr lang="en-US" altLang="en-US" sz="1400"/>
          </a:p>
        </p:txBody>
      </p:sp>
      <p:sp>
        <p:nvSpPr>
          <p:cNvPr id="86021" name="Rectangle 2">
            <a:extLst>
              <a:ext uri="{FF2B5EF4-FFF2-40B4-BE49-F238E27FC236}">
                <a16:creationId xmlns:a16="http://schemas.microsoft.com/office/drawing/2014/main" id="{FA376C93-AF5F-482F-A36C-56BB05A30F37}"/>
              </a:ext>
            </a:extLst>
          </p:cNvPr>
          <p:cNvSpPr>
            <a:spLocks noGrp="1" noChangeArrowheads="1"/>
          </p:cNvSpPr>
          <p:nvPr>
            <p:ph type="title"/>
          </p:nvPr>
        </p:nvSpPr>
        <p:spPr/>
        <p:txBody>
          <a:bodyPr/>
          <a:lstStyle/>
          <a:p>
            <a:pPr eaLnBrk="1" hangingPunct="1"/>
            <a:r>
              <a:rPr lang="en-US" altLang="en-US" sz="4000" b="1">
                <a:solidFill>
                  <a:srgbClr val="FF0000"/>
                </a:solidFill>
              </a:rPr>
              <a:t>Definitions: Different measures </a:t>
            </a:r>
            <a:r>
              <a:rPr lang="en-US" altLang="en-US" sz="4000" b="1">
                <a:solidFill>
                  <a:schemeClr val="tx1"/>
                </a:solidFill>
              </a:rPr>
              <a:t>(</a:t>
            </a:r>
            <a:r>
              <a:rPr lang="en-US" altLang="en-US" sz="4000" b="1">
                <a:solidFill>
                  <a:srgbClr val="0000FF"/>
                </a:solidFill>
              </a:rPr>
              <a:t>contd…</a:t>
            </a:r>
            <a:r>
              <a:rPr lang="en-US" altLang="en-US" sz="4000" b="1">
                <a:solidFill>
                  <a:schemeClr val="tx1"/>
                </a:solidFill>
              </a:rPr>
              <a:t>)</a:t>
            </a:r>
            <a:endParaRPr lang="en-US" altLang="en-US" sz="4000"/>
          </a:p>
        </p:txBody>
      </p:sp>
      <p:sp>
        <p:nvSpPr>
          <p:cNvPr id="84998" name="Rectangle 3">
            <a:extLst>
              <a:ext uri="{FF2B5EF4-FFF2-40B4-BE49-F238E27FC236}">
                <a16:creationId xmlns:a16="http://schemas.microsoft.com/office/drawing/2014/main" id="{37D232AE-A5B2-49BA-BE4C-E6C8189F3FB8}"/>
              </a:ext>
            </a:extLst>
          </p:cNvPr>
          <p:cNvSpPr>
            <a:spLocks noGrp="1" noChangeArrowheads="1"/>
          </p:cNvSpPr>
          <p:nvPr>
            <p:ph type="body" idx="1"/>
          </p:nvPr>
        </p:nvSpPr>
        <p:spPr>
          <a:extLst/>
        </p:spPr>
        <p:txBody>
          <a:bodyPr/>
          <a:lstStyle/>
          <a:p>
            <a:pPr algn="just" eaLnBrk="1" hangingPunct="1">
              <a:buFont typeface="Wingdings" panose="05000000000000000000" pitchFamily="2" charset="2"/>
              <a:buChar char="§"/>
              <a:defRPr/>
            </a:pPr>
            <a:r>
              <a:rPr lang="en-US" altLang="en-US" sz="3500" dirty="0"/>
              <a:t>HM is the reciprocal of the AM of the reciprocals, and vice versa, i.e., </a:t>
            </a:r>
            <a:r>
              <a:rPr lang="en-US" altLang="en-US" sz="3500" b="1" dirty="0">
                <a:solidFill>
                  <a:srgbClr val="0000FF"/>
                </a:solidFill>
                <a:highlight>
                  <a:srgbClr val="FFFF00"/>
                </a:highlight>
              </a:rPr>
              <a:t>HM(x</a:t>
            </a:r>
            <a:r>
              <a:rPr lang="en-US" altLang="en-US" sz="3500" b="1" baseline="-25000" dirty="0">
                <a:solidFill>
                  <a:srgbClr val="0000FF"/>
                </a:solidFill>
                <a:highlight>
                  <a:srgbClr val="FFFF00"/>
                </a:highlight>
              </a:rPr>
              <a:t>1</a:t>
            </a:r>
            <a:r>
              <a:rPr lang="en-US" altLang="en-US" sz="3500" b="1" dirty="0">
                <a:solidFill>
                  <a:srgbClr val="0000FF"/>
                </a:solidFill>
                <a:highlight>
                  <a:srgbClr val="FFFF00"/>
                </a:highlight>
              </a:rPr>
              <a:t>,…, </a:t>
            </a:r>
            <a:r>
              <a:rPr lang="en-US" altLang="en-US" sz="3500" b="1" dirty="0" err="1">
                <a:solidFill>
                  <a:srgbClr val="0000FF"/>
                </a:solidFill>
                <a:highlight>
                  <a:srgbClr val="FFFF00"/>
                </a:highlight>
              </a:rPr>
              <a:t>x</a:t>
            </a:r>
            <a:r>
              <a:rPr lang="en-US" altLang="en-US" sz="3500" b="1" baseline="-25000" dirty="0" err="1">
                <a:solidFill>
                  <a:srgbClr val="0000FF"/>
                </a:solidFill>
                <a:highlight>
                  <a:srgbClr val="FFFF00"/>
                </a:highlight>
              </a:rPr>
              <a:t>n</a:t>
            </a:r>
            <a:r>
              <a:rPr lang="en-US" altLang="en-US" sz="3500" b="1" dirty="0">
                <a:solidFill>
                  <a:srgbClr val="0000FF"/>
                </a:solidFill>
                <a:highlight>
                  <a:srgbClr val="FFFF00"/>
                </a:highlight>
              </a:rPr>
              <a:t>) = 1/AM(x</a:t>
            </a:r>
            <a:r>
              <a:rPr lang="en-US" altLang="en-US" sz="3500" b="1" baseline="-25000" dirty="0">
                <a:solidFill>
                  <a:srgbClr val="0000FF"/>
                </a:solidFill>
                <a:highlight>
                  <a:srgbClr val="FFFF00"/>
                </a:highlight>
              </a:rPr>
              <a:t>1</a:t>
            </a:r>
            <a:r>
              <a:rPr lang="en-US" altLang="en-US" sz="3500" b="1" dirty="0">
                <a:solidFill>
                  <a:srgbClr val="0000FF"/>
                </a:solidFill>
                <a:highlight>
                  <a:srgbClr val="FFFF00"/>
                </a:highlight>
              </a:rPr>
              <a:t>,…, </a:t>
            </a:r>
            <a:r>
              <a:rPr lang="en-US" altLang="en-US" sz="3500" b="1" dirty="0" err="1">
                <a:solidFill>
                  <a:srgbClr val="0000FF"/>
                </a:solidFill>
                <a:highlight>
                  <a:srgbClr val="FFFF00"/>
                </a:highlight>
              </a:rPr>
              <a:t>x</a:t>
            </a:r>
            <a:r>
              <a:rPr lang="en-US" altLang="en-US" sz="3500" b="1" baseline="-25000" dirty="0" err="1">
                <a:solidFill>
                  <a:srgbClr val="0000FF"/>
                </a:solidFill>
                <a:highlight>
                  <a:srgbClr val="FFFF00"/>
                </a:highlight>
              </a:rPr>
              <a:t>n</a:t>
            </a:r>
            <a:r>
              <a:rPr lang="en-US" altLang="en-US" sz="3500" b="1" dirty="0">
                <a:solidFill>
                  <a:srgbClr val="0000FF"/>
                </a:solidFill>
                <a:highlight>
                  <a:srgbClr val="FFFF00"/>
                </a:highlight>
              </a:rPr>
              <a:t>)</a:t>
            </a:r>
            <a:r>
              <a:rPr lang="en-US" altLang="en-US" sz="3500" dirty="0">
                <a:highlight>
                  <a:srgbClr val="FFFF00"/>
                </a:highlight>
              </a:rPr>
              <a:t> and </a:t>
            </a:r>
            <a:r>
              <a:rPr lang="en-US" altLang="en-US" sz="3500" b="1" dirty="0">
                <a:solidFill>
                  <a:srgbClr val="0000FF"/>
                </a:solidFill>
                <a:highlight>
                  <a:srgbClr val="FFFF00"/>
                </a:highlight>
              </a:rPr>
              <a:t>AM(x</a:t>
            </a:r>
            <a:r>
              <a:rPr lang="en-US" altLang="en-US" sz="3500" b="1" baseline="-25000" dirty="0">
                <a:solidFill>
                  <a:srgbClr val="0000FF"/>
                </a:solidFill>
                <a:highlight>
                  <a:srgbClr val="FFFF00"/>
                </a:highlight>
              </a:rPr>
              <a:t>1</a:t>
            </a:r>
            <a:r>
              <a:rPr lang="en-US" altLang="en-US" sz="3500" b="1" dirty="0">
                <a:solidFill>
                  <a:srgbClr val="0000FF"/>
                </a:solidFill>
                <a:highlight>
                  <a:srgbClr val="FFFF00"/>
                </a:highlight>
              </a:rPr>
              <a:t>,…, </a:t>
            </a:r>
            <a:r>
              <a:rPr lang="en-US" altLang="en-US" sz="3500" b="1" dirty="0" err="1">
                <a:solidFill>
                  <a:srgbClr val="0000FF"/>
                </a:solidFill>
                <a:highlight>
                  <a:srgbClr val="FFFF00"/>
                </a:highlight>
              </a:rPr>
              <a:t>x</a:t>
            </a:r>
            <a:r>
              <a:rPr lang="en-US" altLang="en-US" sz="3500" b="1" baseline="-25000" dirty="0" err="1">
                <a:solidFill>
                  <a:srgbClr val="0000FF"/>
                </a:solidFill>
                <a:highlight>
                  <a:srgbClr val="FFFF00"/>
                </a:highlight>
              </a:rPr>
              <a:t>n</a:t>
            </a:r>
            <a:r>
              <a:rPr lang="en-US" altLang="en-US" sz="3500" b="1" dirty="0">
                <a:solidFill>
                  <a:srgbClr val="0000FF"/>
                </a:solidFill>
                <a:highlight>
                  <a:srgbClr val="FFFF00"/>
                </a:highlight>
              </a:rPr>
              <a:t>) = 1/HM(x</a:t>
            </a:r>
            <a:r>
              <a:rPr lang="en-US" altLang="en-US" sz="3500" b="1" baseline="-25000" dirty="0">
                <a:solidFill>
                  <a:srgbClr val="0000FF"/>
                </a:solidFill>
                <a:highlight>
                  <a:srgbClr val="FFFF00"/>
                </a:highlight>
              </a:rPr>
              <a:t>1</a:t>
            </a:r>
            <a:r>
              <a:rPr lang="en-US" altLang="en-US" sz="3500" b="1" dirty="0">
                <a:solidFill>
                  <a:srgbClr val="0000FF"/>
                </a:solidFill>
                <a:highlight>
                  <a:srgbClr val="FFFF00"/>
                </a:highlight>
              </a:rPr>
              <a:t>,…, </a:t>
            </a:r>
            <a:r>
              <a:rPr lang="en-US" altLang="en-US" sz="3500" b="1" dirty="0" err="1">
                <a:solidFill>
                  <a:srgbClr val="0000FF"/>
                </a:solidFill>
                <a:highlight>
                  <a:srgbClr val="FFFF00"/>
                </a:highlight>
              </a:rPr>
              <a:t>x</a:t>
            </a:r>
            <a:r>
              <a:rPr lang="en-US" altLang="en-US" sz="3500" b="1" baseline="-25000" dirty="0" err="1">
                <a:solidFill>
                  <a:srgbClr val="0000FF"/>
                </a:solidFill>
                <a:highlight>
                  <a:srgbClr val="FFFF00"/>
                </a:highlight>
              </a:rPr>
              <a:t>n</a:t>
            </a:r>
            <a:r>
              <a:rPr lang="en-US" altLang="en-US" sz="3500" b="1" dirty="0">
                <a:solidFill>
                  <a:srgbClr val="0000FF"/>
                </a:solidFill>
                <a:highlight>
                  <a:srgbClr val="FFFF00"/>
                </a:highlight>
              </a:rPr>
              <a:t>)</a:t>
            </a:r>
          </a:p>
          <a:p>
            <a:pPr algn="just" eaLnBrk="1" hangingPunct="1">
              <a:buFont typeface="Wingdings" panose="05000000000000000000" pitchFamily="2" charset="2"/>
              <a:buChar char="§"/>
              <a:defRPr/>
            </a:pPr>
            <a:r>
              <a:rPr lang="en-US" altLang="en-US" sz="3500" dirty="0"/>
              <a:t>Normalized values: The fundamental property of the GM, which does not hold for any other mean, is that for two sequences X = (x</a:t>
            </a:r>
            <a:r>
              <a:rPr lang="en-US" altLang="en-US" sz="3500" baseline="-25000" dirty="0"/>
              <a:t>1</a:t>
            </a:r>
            <a:r>
              <a:rPr lang="en-US" altLang="en-US" sz="3500" dirty="0"/>
              <a:t>,…, </a:t>
            </a:r>
            <a:r>
              <a:rPr lang="en-US" altLang="en-US" sz="3500" dirty="0" err="1"/>
              <a:t>x</a:t>
            </a:r>
            <a:r>
              <a:rPr lang="en-US" altLang="en-US" sz="3500" baseline="-25000" dirty="0" err="1"/>
              <a:t>n</a:t>
            </a:r>
            <a:r>
              <a:rPr lang="en-US" altLang="en-US" sz="3500" dirty="0"/>
              <a:t>) and Y = (y</a:t>
            </a:r>
            <a:r>
              <a:rPr lang="en-US" altLang="en-US" sz="3500" baseline="-25000" dirty="0"/>
              <a:t>1</a:t>
            </a:r>
            <a:r>
              <a:rPr lang="en-US" altLang="en-US" sz="3500" dirty="0"/>
              <a:t>,…, </a:t>
            </a:r>
            <a:r>
              <a:rPr lang="en-US" altLang="en-US" sz="3500" dirty="0" err="1"/>
              <a:t>y</a:t>
            </a:r>
            <a:r>
              <a:rPr lang="en-US" altLang="en-US" sz="3500" baseline="-25000" dirty="0" err="1"/>
              <a:t>n</a:t>
            </a:r>
            <a:r>
              <a:rPr lang="en-US" altLang="en-US" sz="3500" dirty="0"/>
              <a:t>) of equal length, </a:t>
            </a:r>
            <a:r>
              <a:rPr lang="en-US" altLang="en-US" sz="3500" b="1" dirty="0">
                <a:solidFill>
                  <a:srgbClr val="0000FF"/>
                </a:solidFill>
                <a:highlight>
                  <a:srgbClr val="FFFF00"/>
                </a:highlight>
              </a:rPr>
              <a:t>GM(X</a:t>
            </a:r>
            <a:r>
              <a:rPr lang="en-US" altLang="en-US" sz="3500" b="1" baseline="-25000" dirty="0">
                <a:solidFill>
                  <a:srgbClr val="0000FF"/>
                </a:solidFill>
                <a:highlight>
                  <a:srgbClr val="FFFF00"/>
                </a:highlight>
              </a:rPr>
              <a:t>i</a:t>
            </a:r>
            <a:r>
              <a:rPr lang="en-US" altLang="en-US" sz="3500" b="1" dirty="0">
                <a:solidFill>
                  <a:srgbClr val="0000FF"/>
                </a:solidFill>
                <a:highlight>
                  <a:srgbClr val="FFFF00"/>
                </a:highlight>
              </a:rPr>
              <a:t>/Y</a:t>
            </a:r>
            <a:r>
              <a:rPr lang="en-US" altLang="en-US" sz="3500" b="1" baseline="-25000" dirty="0">
                <a:solidFill>
                  <a:srgbClr val="0000FF"/>
                </a:solidFill>
                <a:highlight>
                  <a:srgbClr val="FFFF00"/>
                </a:highlight>
              </a:rPr>
              <a:t>i</a:t>
            </a:r>
            <a:r>
              <a:rPr lang="en-US" altLang="en-US" sz="3500" b="1" dirty="0">
                <a:solidFill>
                  <a:srgbClr val="0000FF"/>
                </a:solidFill>
                <a:highlight>
                  <a:srgbClr val="FFFF00"/>
                </a:highlight>
              </a:rPr>
              <a:t>) = GM(X</a:t>
            </a:r>
            <a:r>
              <a:rPr lang="en-US" altLang="en-US" sz="3500" b="1" baseline="-25000" dirty="0">
                <a:solidFill>
                  <a:srgbClr val="0000FF"/>
                </a:solidFill>
                <a:highlight>
                  <a:srgbClr val="FFFF00"/>
                </a:highlight>
              </a:rPr>
              <a:t>i</a:t>
            </a:r>
            <a:r>
              <a:rPr lang="en-US" altLang="en-US" sz="3500" b="1" dirty="0">
                <a:solidFill>
                  <a:srgbClr val="0000FF"/>
                </a:solidFill>
                <a:highlight>
                  <a:srgbClr val="FFFF00"/>
                </a:highlight>
              </a:rPr>
              <a:t>)/GM(Y</a:t>
            </a:r>
            <a:r>
              <a:rPr lang="en-US" altLang="en-US" sz="3500" b="1" baseline="-25000" dirty="0">
                <a:solidFill>
                  <a:srgbClr val="0000FF"/>
                </a:solidFill>
                <a:highlight>
                  <a:srgbClr val="FFFF00"/>
                </a:highlight>
              </a:rPr>
              <a:t>i</a:t>
            </a:r>
            <a:r>
              <a:rPr lang="en-US" altLang="en-US" sz="3500" b="1" dirty="0">
                <a:solidFill>
                  <a:srgbClr val="0000FF"/>
                </a:solidFill>
                <a:highlight>
                  <a:srgbClr val="FFFF00"/>
                </a:highlight>
              </a:rPr>
              <a:t>)</a:t>
            </a:r>
          </a:p>
        </p:txBody>
      </p:sp>
      <p:sp>
        <p:nvSpPr>
          <p:cNvPr id="86023" name="Rectangle 5">
            <a:extLst>
              <a:ext uri="{FF2B5EF4-FFF2-40B4-BE49-F238E27FC236}">
                <a16:creationId xmlns:a16="http://schemas.microsoft.com/office/drawing/2014/main" id="{85814336-5B0B-431B-97FA-3B4AA82A7090}"/>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
        <p:nvSpPr>
          <p:cNvPr id="86024" name="Rectangle 7">
            <a:extLst>
              <a:ext uri="{FF2B5EF4-FFF2-40B4-BE49-F238E27FC236}">
                <a16:creationId xmlns:a16="http://schemas.microsoft.com/office/drawing/2014/main" id="{CA1C3706-7023-4522-99F6-F9852E2B85E2}"/>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
        <p:nvSpPr>
          <p:cNvPr id="86025" name="Rectangle 9">
            <a:extLst>
              <a:ext uri="{FF2B5EF4-FFF2-40B4-BE49-F238E27FC236}">
                <a16:creationId xmlns:a16="http://schemas.microsoft.com/office/drawing/2014/main" id="{433584ED-8B3F-4379-B543-8C4E08514A0D}"/>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id="{FF11F553-23A3-42FA-95F0-FD19A9AE0E40}"/>
              </a:ext>
            </a:extLst>
          </p:cNvPr>
          <p:cNvSpPr>
            <a:spLocks noGrp="1"/>
          </p:cNvSpPr>
          <p:nvPr>
            <p:ph type="dt" sz="quarter" idx="10"/>
          </p:nvPr>
        </p:nvSpPr>
        <p:spPr/>
        <p:txBody>
          <a:bodyPr/>
          <a:lstStyle/>
          <a:p>
            <a:pPr>
              <a:defRPr/>
            </a:pPr>
            <a:r>
              <a:rPr lang="en-US"/>
              <a:t>IME602:DATA ANALYSIS</a:t>
            </a:r>
          </a:p>
        </p:txBody>
      </p:sp>
      <p:sp>
        <p:nvSpPr>
          <p:cNvPr id="11" name="Footer Placeholder 4">
            <a:extLst>
              <a:ext uri="{FF2B5EF4-FFF2-40B4-BE49-F238E27FC236}">
                <a16:creationId xmlns:a16="http://schemas.microsoft.com/office/drawing/2014/main" id="{AB3D0C0F-FB25-482D-B1BB-47D144FD911C}"/>
              </a:ext>
            </a:extLst>
          </p:cNvPr>
          <p:cNvSpPr>
            <a:spLocks noGrp="1"/>
          </p:cNvSpPr>
          <p:nvPr>
            <p:ph type="ftr" sz="quarter" idx="11"/>
          </p:nvPr>
        </p:nvSpPr>
        <p:spPr/>
        <p:txBody>
          <a:bodyPr/>
          <a:lstStyle/>
          <a:p>
            <a:pPr>
              <a:defRPr/>
            </a:pPr>
            <a:r>
              <a:rPr lang="en-US"/>
              <a:t>RNSengupta,IME Dept.,IIT Kanpur,INDIA</a:t>
            </a:r>
          </a:p>
        </p:txBody>
      </p:sp>
      <p:sp>
        <p:nvSpPr>
          <p:cNvPr id="87044" name="Slide Number Placeholder 5">
            <a:extLst>
              <a:ext uri="{FF2B5EF4-FFF2-40B4-BE49-F238E27FC236}">
                <a16:creationId xmlns:a16="http://schemas.microsoft.com/office/drawing/2014/main" id="{0F22F80D-B530-42C7-94D0-A7DB5B70E25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7B1357F-B2E7-4C63-AFB8-84F09277CAE1}" type="slidenum">
              <a:rPr lang="en-US" altLang="en-US" sz="1400" smtClean="0"/>
              <a:pPr>
                <a:spcBef>
                  <a:spcPct val="0"/>
                </a:spcBef>
                <a:buFontTx/>
                <a:buNone/>
              </a:pPr>
              <a:t>81</a:t>
            </a:fld>
            <a:endParaRPr lang="en-US" altLang="en-US" sz="1400"/>
          </a:p>
        </p:txBody>
      </p:sp>
      <p:sp>
        <p:nvSpPr>
          <p:cNvPr id="87045" name="Rectangle 2">
            <a:extLst>
              <a:ext uri="{FF2B5EF4-FFF2-40B4-BE49-F238E27FC236}">
                <a16:creationId xmlns:a16="http://schemas.microsoft.com/office/drawing/2014/main" id="{86E05A0D-A03A-46EA-8F37-CFC9C47DF73D}"/>
              </a:ext>
            </a:extLst>
          </p:cNvPr>
          <p:cNvSpPr>
            <a:spLocks noGrp="1" noChangeArrowheads="1"/>
          </p:cNvSpPr>
          <p:nvPr>
            <p:ph type="title"/>
          </p:nvPr>
        </p:nvSpPr>
        <p:spPr/>
        <p:txBody>
          <a:bodyPr/>
          <a:lstStyle/>
          <a:p>
            <a:pPr eaLnBrk="1" hangingPunct="1"/>
            <a:r>
              <a:rPr lang="en-US" altLang="en-US" sz="4000" b="1">
                <a:solidFill>
                  <a:srgbClr val="FF0000"/>
                </a:solidFill>
              </a:rPr>
              <a:t>Definitions: Different measures </a:t>
            </a:r>
            <a:r>
              <a:rPr lang="en-US" altLang="en-US" sz="4000" b="1">
                <a:solidFill>
                  <a:schemeClr val="tx1"/>
                </a:solidFill>
              </a:rPr>
              <a:t>(</a:t>
            </a:r>
            <a:r>
              <a:rPr lang="en-US" altLang="en-US" sz="4000" b="1">
                <a:solidFill>
                  <a:srgbClr val="0000FF"/>
                </a:solidFill>
              </a:rPr>
              <a:t>contd…</a:t>
            </a:r>
            <a:r>
              <a:rPr lang="en-US" altLang="en-US" sz="4000" b="1">
                <a:solidFill>
                  <a:schemeClr val="tx1"/>
                </a:solidFill>
              </a:rPr>
              <a:t>)</a:t>
            </a:r>
            <a:endParaRPr lang="en-US" altLang="en-US" sz="4000"/>
          </a:p>
        </p:txBody>
      </p:sp>
      <p:sp>
        <p:nvSpPr>
          <p:cNvPr id="86022" name="Rectangle 3">
            <a:extLst>
              <a:ext uri="{FF2B5EF4-FFF2-40B4-BE49-F238E27FC236}">
                <a16:creationId xmlns:a16="http://schemas.microsoft.com/office/drawing/2014/main" id="{8221BDF4-9070-46C3-8F4D-C6EF45D32C7C}"/>
              </a:ext>
            </a:extLst>
          </p:cNvPr>
          <p:cNvSpPr>
            <a:spLocks noGrp="1" noChangeArrowheads="1"/>
          </p:cNvSpPr>
          <p:nvPr>
            <p:ph type="body" idx="1"/>
          </p:nvPr>
        </p:nvSpPr>
        <p:spPr>
          <a:extLst/>
        </p:spPr>
        <p:txBody>
          <a:bodyPr/>
          <a:lstStyle/>
          <a:p>
            <a:pPr algn="just" eaLnBrk="1" hangingPunct="1">
              <a:buFont typeface="Wingdings" panose="05000000000000000000" pitchFamily="2" charset="2"/>
              <a:buChar char="§"/>
              <a:defRPr/>
            </a:pPr>
            <a:r>
              <a:rPr lang="en-US" altLang="en-US" sz="4500" dirty="0"/>
              <a:t>The relationship between AM, GM, and HM for a set of </a:t>
            </a:r>
            <a:r>
              <a:rPr lang="en-US" altLang="en-US" sz="4500" b="1" dirty="0">
                <a:solidFill>
                  <a:srgbClr val="FF0000"/>
                </a:solidFill>
              </a:rPr>
              <a:t>positive numbers</a:t>
            </a:r>
            <a:r>
              <a:rPr lang="en-US" altLang="en-US" sz="4500" dirty="0"/>
              <a:t> is expressed as </a:t>
            </a:r>
            <a:r>
              <a:rPr lang="en-US" altLang="en-US" sz="4500" b="1" dirty="0">
                <a:solidFill>
                  <a:srgbClr val="0000FF"/>
                </a:solidFill>
                <a:highlight>
                  <a:srgbClr val="FFFF00"/>
                </a:highlight>
              </a:rPr>
              <a:t>AM ≥ GM ≥ HM</a:t>
            </a:r>
            <a:r>
              <a:rPr lang="en-US" altLang="en-US" sz="4500" dirty="0"/>
              <a:t>, where equality holds only when all the numbers in the set are identical.</a:t>
            </a:r>
          </a:p>
          <a:p>
            <a:pPr algn="just" eaLnBrk="1" hangingPunct="1">
              <a:buFont typeface="Wingdings" panose="05000000000000000000" pitchFamily="2" charset="2"/>
              <a:buChar char="§"/>
              <a:defRPr/>
            </a:pPr>
            <a:r>
              <a:rPr lang="en-US" altLang="en-US" sz="4500" dirty="0"/>
              <a:t>Additionally, </a:t>
            </a:r>
            <a:r>
              <a:rPr lang="en-US" altLang="en-US" sz="4500" b="1" dirty="0">
                <a:solidFill>
                  <a:srgbClr val="0000FF"/>
                </a:solidFill>
                <a:highlight>
                  <a:srgbClr val="FFFF00"/>
                </a:highlight>
              </a:rPr>
              <a:t>GM² = (AM)(HM)</a:t>
            </a:r>
          </a:p>
        </p:txBody>
      </p:sp>
      <p:sp>
        <p:nvSpPr>
          <p:cNvPr id="87047" name="Rectangle 5">
            <a:extLst>
              <a:ext uri="{FF2B5EF4-FFF2-40B4-BE49-F238E27FC236}">
                <a16:creationId xmlns:a16="http://schemas.microsoft.com/office/drawing/2014/main" id="{E9E0496E-84F0-4533-8646-29C5199D8B1B}"/>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
        <p:nvSpPr>
          <p:cNvPr id="87048" name="Rectangle 7">
            <a:extLst>
              <a:ext uri="{FF2B5EF4-FFF2-40B4-BE49-F238E27FC236}">
                <a16:creationId xmlns:a16="http://schemas.microsoft.com/office/drawing/2014/main" id="{CB28E2A9-B67C-49A3-8A9C-33586C71324A}"/>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
        <p:nvSpPr>
          <p:cNvPr id="87049" name="Rectangle 9">
            <a:extLst>
              <a:ext uri="{FF2B5EF4-FFF2-40B4-BE49-F238E27FC236}">
                <a16:creationId xmlns:a16="http://schemas.microsoft.com/office/drawing/2014/main" id="{20434A12-EA8D-44DF-864B-E467089B37DF}"/>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887ECC9-699A-4DCC-907F-92C5A4A72F32}"/>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9FB52594-7F5A-4D67-A94F-384FC91C3536}"/>
              </a:ext>
            </a:extLst>
          </p:cNvPr>
          <p:cNvSpPr>
            <a:spLocks noGrp="1"/>
          </p:cNvSpPr>
          <p:nvPr>
            <p:ph type="ftr" sz="quarter" idx="11"/>
          </p:nvPr>
        </p:nvSpPr>
        <p:spPr/>
        <p:txBody>
          <a:bodyPr/>
          <a:lstStyle/>
          <a:p>
            <a:pPr>
              <a:defRPr/>
            </a:pPr>
            <a:r>
              <a:rPr lang="en-US"/>
              <a:t>RNSengupta,IME Dept.,IIT Kanpur,INDIA</a:t>
            </a:r>
          </a:p>
        </p:txBody>
      </p:sp>
      <p:sp>
        <p:nvSpPr>
          <p:cNvPr id="88068" name="Slide Number Placeholder 5">
            <a:extLst>
              <a:ext uri="{FF2B5EF4-FFF2-40B4-BE49-F238E27FC236}">
                <a16:creationId xmlns:a16="http://schemas.microsoft.com/office/drawing/2014/main" id="{B36F05BC-992A-4687-824E-CDF6EE1CA86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F4F6036-F50E-4BF3-908A-FDF18BA45CFD}" type="slidenum">
              <a:rPr lang="en-US" altLang="en-US" sz="1400" smtClean="0"/>
              <a:pPr>
                <a:spcBef>
                  <a:spcPct val="0"/>
                </a:spcBef>
                <a:buFontTx/>
                <a:buNone/>
              </a:pPr>
              <a:t>82</a:t>
            </a:fld>
            <a:endParaRPr lang="en-US" altLang="en-US" sz="1400"/>
          </a:p>
        </p:txBody>
      </p:sp>
      <p:sp>
        <p:nvSpPr>
          <p:cNvPr id="88069" name="Rectangle 2">
            <a:extLst>
              <a:ext uri="{FF2B5EF4-FFF2-40B4-BE49-F238E27FC236}">
                <a16:creationId xmlns:a16="http://schemas.microsoft.com/office/drawing/2014/main" id="{06478C5D-80D0-45C6-BB3E-E1426EB513B3}"/>
              </a:ext>
            </a:extLst>
          </p:cNvPr>
          <p:cNvSpPr>
            <a:spLocks noGrp="1" noChangeArrowheads="1"/>
          </p:cNvSpPr>
          <p:nvPr>
            <p:ph type="title"/>
          </p:nvPr>
        </p:nvSpPr>
        <p:spPr/>
        <p:txBody>
          <a:bodyPr/>
          <a:lstStyle/>
          <a:p>
            <a:pPr eaLnBrk="1" hangingPunct="1"/>
            <a:r>
              <a:rPr lang="en-US" altLang="en-US" sz="5500" b="1">
                <a:solidFill>
                  <a:srgbClr val="FF0000"/>
                </a:solidFill>
              </a:rPr>
              <a:t>Arithmetic Mean</a:t>
            </a:r>
            <a:endParaRPr lang="en-US" altLang="en-US" sz="5500" b="1">
              <a:solidFill>
                <a:srgbClr val="FF0000"/>
              </a:solidFill>
              <a:sym typeface="Symbol" panose="05050102010706020507" pitchFamily="18" charset="2"/>
            </a:endParaRPr>
          </a:p>
        </p:txBody>
      </p:sp>
      <p:sp>
        <p:nvSpPr>
          <p:cNvPr id="88070" name="Rectangle 3">
            <a:extLst>
              <a:ext uri="{FF2B5EF4-FFF2-40B4-BE49-F238E27FC236}">
                <a16:creationId xmlns:a16="http://schemas.microsoft.com/office/drawing/2014/main" id="{1B0F717C-33EE-4986-B846-8622B8D5C23C}"/>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4000"/>
              <a:t>When estimating the long-term expectation of a random variable, the arithmetic mean is a natural choice, e.g. finding the average age of a group of persons, average income of a group of people etc.</a:t>
            </a:r>
          </a:p>
          <a:p>
            <a:pPr algn="just" eaLnBrk="1" hangingPunct="1">
              <a:buFont typeface="Wingdings" panose="05000000000000000000" pitchFamily="2" charset="2"/>
              <a:buChar char="§"/>
            </a:pPr>
            <a:r>
              <a:rPr lang="en-US" altLang="en-US" sz="4000"/>
              <a:t>X = (2, 3, 4, 5, 10), them AM = (1/5)(2+3+4+5+10) = 4.8</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0F9DC1E-A2DA-494A-A949-336E12AEB98D}"/>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284A5244-61D8-4C4E-BE5C-6FC2B6FE46AA}"/>
              </a:ext>
            </a:extLst>
          </p:cNvPr>
          <p:cNvSpPr>
            <a:spLocks noGrp="1"/>
          </p:cNvSpPr>
          <p:nvPr>
            <p:ph type="ftr" sz="quarter" idx="11"/>
          </p:nvPr>
        </p:nvSpPr>
        <p:spPr/>
        <p:txBody>
          <a:bodyPr/>
          <a:lstStyle/>
          <a:p>
            <a:pPr>
              <a:defRPr/>
            </a:pPr>
            <a:r>
              <a:rPr lang="en-US"/>
              <a:t>RNSengupta,IME Dept.,IIT Kanpur,INDIA</a:t>
            </a:r>
          </a:p>
        </p:txBody>
      </p:sp>
      <p:sp>
        <p:nvSpPr>
          <p:cNvPr id="89092" name="Slide Number Placeholder 5">
            <a:extLst>
              <a:ext uri="{FF2B5EF4-FFF2-40B4-BE49-F238E27FC236}">
                <a16:creationId xmlns:a16="http://schemas.microsoft.com/office/drawing/2014/main" id="{7A04C9D3-194E-49B9-8916-70EA8CF1C74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4443244-7B20-4F29-99BD-06B79C6C3089}" type="slidenum">
              <a:rPr lang="en-US" altLang="en-US" sz="1400" smtClean="0"/>
              <a:pPr>
                <a:spcBef>
                  <a:spcPct val="0"/>
                </a:spcBef>
                <a:buFontTx/>
                <a:buNone/>
              </a:pPr>
              <a:t>83</a:t>
            </a:fld>
            <a:endParaRPr lang="en-US" altLang="en-US" sz="1400"/>
          </a:p>
        </p:txBody>
      </p:sp>
      <p:sp>
        <p:nvSpPr>
          <p:cNvPr id="89093" name="Rectangle 2">
            <a:extLst>
              <a:ext uri="{FF2B5EF4-FFF2-40B4-BE49-F238E27FC236}">
                <a16:creationId xmlns:a16="http://schemas.microsoft.com/office/drawing/2014/main" id="{B2A294FA-A8D0-4A2D-8F1E-093CFB7B66EA}"/>
              </a:ext>
            </a:extLst>
          </p:cNvPr>
          <p:cNvSpPr>
            <a:spLocks noGrp="1" noChangeArrowheads="1"/>
          </p:cNvSpPr>
          <p:nvPr>
            <p:ph type="title"/>
          </p:nvPr>
        </p:nvSpPr>
        <p:spPr/>
        <p:txBody>
          <a:bodyPr/>
          <a:lstStyle/>
          <a:p>
            <a:pPr eaLnBrk="1" hangingPunct="1"/>
            <a:r>
              <a:rPr lang="en-US" altLang="en-US" sz="5500" b="1">
                <a:solidFill>
                  <a:srgbClr val="FF0000"/>
                </a:solidFill>
              </a:rPr>
              <a:t>Geometric Mean</a:t>
            </a:r>
          </a:p>
        </p:txBody>
      </p:sp>
      <p:sp>
        <p:nvSpPr>
          <p:cNvPr id="89094" name="Rectangle 3">
            <a:extLst>
              <a:ext uri="{FF2B5EF4-FFF2-40B4-BE49-F238E27FC236}">
                <a16:creationId xmlns:a16="http://schemas.microsoft.com/office/drawing/2014/main" id="{743DD9A9-2A39-42D6-B577-4B838B088082}"/>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a:t>Used for Average proportional growth rate, Aspect ratios, Paper formats</a:t>
            </a:r>
          </a:p>
          <a:p>
            <a:pPr algn="just" eaLnBrk="1" hangingPunct="1">
              <a:buFont typeface="Wingdings" panose="05000000000000000000" pitchFamily="2" charset="2"/>
              <a:buChar char="§"/>
            </a:pPr>
            <a:r>
              <a:rPr lang="en-US" altLang="en-US"/>
              <a:t>Suppose you have an investment, P, which earns 10% the first year, 50% the second year, and 30% the third year and we are interested in finding an equivalent average rate of return, say r</a:t>
            </a:r>
          </a:p>
          <a:p>
            <a:pPr algn="just" eaLnBrk="1" hangingPunct="1">
              <a:buFont typeface="Wingdings" panose="05000000000000000000" pitchFamily="2" charset="2"/>
              <a:buChar char="§"/>
            </a:pPr>
            <a:r>
              <a:rPr lang="en-US" altLang="en-US"/>
              <a:t>Then: P(1+0.1)(1+0.5)(1+0.3) = P(1+r)</a:t>
            </a:r>
            <a:r>
              <a:rPr lang="en-US" altLang="en-US" baseline="30000"/>
              <a:t>3</a:t>
            </a:r>
            <a:r>
              <a:rPr lang="en-US" altLang="en-US"/>
              <a:t> from where we get r  = 28.97%</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79B7C932-3173-49F7-824D-0359D3CE4050}"/>
              </a:ext>
            </a:extLst>
          </p:cNvPr>
          <p:cNvSpPr>
            <a:spLocks noGrp="1"/>
          </p:cNvSpPr>
          <p:nvPr>
            <p:ph type="dt" sz="quarter" idx="10"/>
          </p:nvPr>
        </p:nvSpPr>
        <p:spPr/>
        <p:txBody>
          <a:bodyPr/>
          <a:lstStyle/>
          <a:p>
            <a:pPr>
              <a:defRPr/>
            </a:pPr>
            <a:r>
              <a:rPr lang="en-US"/>
              <a:t>IME602:DATA ANALYSIS</a:t>
            </a:r>
          </a:p>
        </p:txBody>
      </p:sp>
      <p:sp>
        <p:nvSpPr>
          <p:cNvPr id="7" name="Footer Placeholder 4">
            <a:extLst>
              <a:ext uri="{FF2B5EF4-FFF2-40B4-BE49-F238E27FC236}">
                <a16:creationId xmlns:a16="http://schemas.microsoft.com/office/drawing/2014/main" id="{33681497-E453-4C03-AC63-30AD4606FBD8}"/>
              </a:ext>
            </a:extLst>
          </p:cNvPr>
          <p:cNvSpPr>
            <a:spLocks noGrp="1"/>
          </p:cNvSpPr>
          <p:nvPr>
            <p:ph type="ftr" sz="quarter" idx="11"/>
          </p:nvPr>
        </p:nvSpPr>
        <p:spPr/>
        <p:txBody>
          <a:bodyPr/>
          <a:lstStyle/>
          <a:p>
            <a:pPr>
              <a:defRPr/>
            </a:pPr>
            <a:r>
              <a:rPr lang="en-US"/>
              <a:t>RNSengupta,IME Dept.,IIT Kanpur,INDIA</a:t>
            </a:r>
          </a:p>
        </p:txBody>
      </p:sp>
      <p:sp>
        <p:nvSpPr>
          <p:cNvPr id="90116" name="Slide Number Placeholder 5">
            <a:extLst>
              <a:ext uri="{FF2B5EF4-FFF2-40B4-BE49-F238E27FC236}">
                <a16:creationId xmlns:a16="http://schemas.microsoft.com/office/drawing/2014/main" id="{4E832E05-21BA-4FCD-980C-849F462AD48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B26224F-CBDE-4BB9-9081-5939275B6366}" type="slidenum">
              <a:rPr lang="en-US" altLang="en-US" sz="1400" smtClean="0"/>
              <a:pPr>
                <a:spcBef>
                  <a:spcPct val="0"/>
                </a:spcBef>
                <a:buFontTx/>
                <a:buNone/>
              </a:pPr>
              <a:t>84</a:t>
            </a:fld>
            <a:endParaRPr lang="en-US" altLang="en-US" sz="1400"/>
          </a:p>
        </p:txBody>
      </p:sp>
      <p:sp>
        <p:nvSpPr>
          <p:cNvPr id="90117" name="Rectangle 2">
            <a:extLst>
              <a:ext uri="{FF2B5EF4-FFF2-40B4-BE49-F238E27FC236}">
                <a16:creationId xmlns:a16="http://schemas.microsoft.com/office/drawing/2014/main" id="{6B73A51A-79A4-4757-A1CC-8A695CE54CDC}"/>
              </a:ext>
            </a:extLst>
          </p:cNvPr>
          <p:cNvSpPr>
            <a:spLocks noGrp="1" noChangeArrowheads="1"/>
          </p:cNvSpPr>
          <p:nvPr>
            <p:ph type="title"/>
          </p:nvPr>
        </p:nvSpPr>
        <p:spPr/>
        <p:txBody>
          <a:bodyPr/>
          <a:lstStyle/>
          <a:p>
            <a:pPr eaLnBrk="1" hangingPunct="1"/>
            <a:r>
              <a:rPr lang="en-US" altLang="en-US" sz="5500" b="1">
                <a:solidFill>
                  <a:srgbClr val="FF0000"/>
                </a:solidFill>
              </a:rPr>
              <a:t>Harmonic Mean</a:t>
            </a:r>
          </a:p>
        </p:txBody>
      </p:sp>
      <p:sp>
        <p:nvSpPr>
          <p:cNvPr id="90118" name="Rectangle 3">
            <a:extLst>
              <a:ext uri="{FF2B5EF4-FFF2-40B4-BE49-F238E27FC236}">
                <a16:creationId xmlns:a16="http://schemas.microsoft.com/office/drawing/2014/main" id="{860483F8-5E37-448F-AFA7-0C3899142B3C}"/>
              </a:ext>
            </a:extLst>
          </p:cNvPr>
          <p:cNvSpPr>
            <a:spLocks noGrp="1" noChangeArrowheads="1"/>
          </p:cNvSpPr>
          <p:nvPr>
            <p:ph type="body" idx="1"/>
          </p:nvPr>
        </p:nvSpPr>
        <p:spPr/>
        <p:txBody>
          <a:bodyPr/>
          <a:lstStyle/>
          <a:p>
            <a:pPr algn="just" eaLnBrk="1" hangingPunct="1">
              <a:lnSpc>
                <a:spcPct val="80000"/>
              </a:lnSpc>
              <a:buFont typeface="Wingdings" panose="05000000000000000000" pitchFamily="2" charset="2"/>
              <a:buChar char="§"/>
            </a:pPr>
            <a:r>
              <a:rPr lang="en-US" altLang="en-US" sz="2800"/>
              <a:t>Used for Average speed, design stream flow estimation for waste load allocation, Density of alloy, Electricity, Optics, Estimation of effective petrochemical and geophysical properties of a heterogeneous system of porous media</a:t>
            </a:r>
          </a:p>
          <a:p>
            <a:pPr algn="just" eaLnBrk="1" hangingPunct="1">
              <a:lnSpc>
                <a:spcPct val="80000"/>
              </a:lnSpc>
              <a:buFont typeface="Wingdings" panose="05000000000000000000" pitchFamily="2" charset="2"/>
              <a:buChar char="§"/>
            </a:pPr>
            <a:r>
              <a:rPr lang="en-US" altLang="en-US" sz="2800"/>
              <a:t>Consider a car travels a distance </a:t>
            </a:r>
            <a:r>
              <a:rPr lang="en-US" altLang="en-US" sz="2800" i="1"/>
              <a:t>d</a:t>
            </a:r>
            <a:r>
              <a:rPr lang="en-US" altLang="en-US" sz="2800"/>
              <a:t> with a velocity of v</a:t>
            </a:r>
            <a:r>
              <a:rPr lang="en-US" altLang="en-US" sz="2800" baseline="-25000"/>
              <a:t>1</a:t>
            </a:r>
            <a:r>
              <a:rPr lang="en-US" altLang="en-US" sz="2800"/>
              <a:t> = 50 km/hr and returns back the same distance with a velocity of v</a:t>
            </a:r>
            <a:r>
              <a:rPr lang="en-US" altLang="en-US" sz="2800" baseline="-25000"/>
              <a:t>2</a:t>
            </a:r>
            <a:r>
              <a:rPr lang="en-US" altLang="en-US" sz="2800"/>
              <a:t> = 60 km/hr</a:t>
            </a:r>
          </a:p>
          <a:p>
            <a:pPr lvl="1" algn="just" eaLnBrk="1" hangingPunct="1">
              <a:lnSpc>
                <a:spcPct val="80000"/>
              </a:lnSpc>
              <a:buFont typeface="Wingdings" panose="05000000000000000000" pitchFamily="2" charset="2"/>
              <a:buChar char="v"/>
            </a:pPr>
            <a:r>
              <a:rPr lang="en-US" altLang="en-US"/>
              <a:t>We are to find the average velocity, v</a:t>
            </a:r>
            <a:r>
              <a:rPr lang="en-US" altLang="en-US" baseline="-25000"/>
              <a:t>A</a:t>
            </a:r>
          </a:p>
          <a:p>
            <a:pPr lvl="1" algn="just" eaLnBrk="1" hangingPunct="1">
              <a:lnSpc>
                <a:spcPct val="80000"/>
              </a:lnSpc>
              <a:buFont typeface="Wingdings" panose="05000000000000000000" pitchFamily="2" charset="2"/>
              <a:buChar char="v"/>
            </a:pPr>
            <a:r>
              <a:rPr lang="en-US" altLang="en-US"/>
              <a:t>v</a:t>
            </a:r>
            <a:r>
              <a:rPr lang="en-US" altLang="en-US" baseline="-25000"/>
              <a:t>A</a:t>
            </a:r>
            <a:r>
              <a:rPr lang="en-US" altLang="en-US"/>
              <a:t> = 2</a:t>
            </a:r>
            <a:r>
              <a:rPr lang="en-US" altLang="en-US" i="1"/>
              <a:t>d</a:t>
            </a:r>
            <a:r>
              <a:rPr lang="en-US" altLang="en-US"/>
              <a:t>/{(</a:t>
            </a:r>
            <a:r>
              <a:rPr lang="en-US" altLang="en-US" i="1"/>
              <a:t>d</a:t>
            </a:r>
            <a:r>
              <a:rPr lang="en-US" altLang="en-US"/>
              <a:t>/v</a:t>
            </a:r>
            <a:r>
              <a:rPr lang="en-US" altLang="en-US" baseline="-25000"/>
              <a:t>1</a:t>
            </a:r>
            <a:r>
              <a:rPr lang="en-US" altLang="en-US"/>
              <a:t>) + (</a:t>
            </a:r>
            <a:r>
              <a:rPr lang="en-US" altLang="en-US" i="1"/>
              <a:t>d</a:t>
            </a:r>
            <a:r>
              <a:rPr lang="en-US" altLang="en-US"/>
              <a:t>/v</a:t>
            </a:r>
            <a:r>
              <a:rPr lang="en-US" altLang="en-US" baseline="-25000"/>
              <a:t>2</a:t>
            </a:r>
            <a:r>
              <a:rPr lang="en-US" altLang="en-US"/>
              <a:t>)} = 2/{(1/50) + (1/60)} = 54.55 km/hr</a:t>
            </a:r>
          </a:p>
          <a:p>
            <a:pPr algn="just" eaLnBrk="1" hangingPunct="1">
              <a:lnSpc>
                <a:spcPct val="80000"/>
              </a:lnSpc>
              <a:buFont typeface="Wingdings" panose="05000000000000000000" pitchFamily="2" charset="2"/>
              <a:buChar char="§"/>
            </a:pPr>
            <a:r>
              <a:rPr lang="en-US" altLang="en-US" sz="2800"/>
              <a:t>If d</a:t>
            </a:r>
            <a:r>
              <a:rPr lang="en-US" altLang="en-US" sz="2800" baseline="-25000"/>
              <a:t>1</a:t>
            </a:r>
            <a:r>
              <a:rPr lang="en-US" altLang="en-US" sz="2800"/>
              <a:t>,…, d</a:t>
            </a:r>
            <a:r>
              <a:rPr lang="en-US" altLang="en-US" sz="2800" baseline="-25000"/>
              <a:t>k</a:t>
            </a:r>
            <a:r>
              <a:rPr lang="en-US" altLang="en-US" sz="2800"/>
              <a:t> are the respective distances and v</a:t>
            </a:r>
            <a:r>
              <a:rPr lang="en-US" altLang="en-US" sz="2800" baseline="-25000"/>
              <a:t>1</a:t>
            </a:r>
            <a:r>
              <a:rPr lang="en-US" altLang="en-US" sz="2800"/>
              <a:t>,…., v</a:t>
            </a:r>
            <a:r>
              <a:rPr lang="en-US" altLang="en-US" sz="2800" baseline="-25000"/>
              <a:t>k</a:t>
            </a:r>
            <a:r>
              <a:rPr lang="en-US" altLang="en-US" sz="2800"/>
              <a:t> are average velocities then the overall average velocity is [(d</a:t>
            </a:r>
            <a:r>
              <a:rPr lang="en-US" altLang="en-US" sz="2800" baseline="-25000"/>
              <a:t>1</a:t>
            </a:r>
            <a:r>
              <a:rPr lang="en-US" altLang="en-US" sz="2800"/>
              <a:t> +….+ d</a:t>
            </a:r>
            <a:r>
              <a:rPr lang="en-US" altLang="en-US" sz="2800" baseline="-25000"/>
              <a:t>k</a:t>
            </a:r>
            <a:r>
              <a:rPr lang="en-US" altLang="en-US" sz="2800"/>
              <a:t>)/{(d</a:t>
            </a:r>
            <a:r>
              <a:rPr lang="en-US" altLang="en-US" sz="2800" baseline="-25000"/>
              <a:t>1</a:t>
            </a:r>
            <a:r>
              <a:rPr lang="en-US" altLang="en-US" sz="2800"/>
              <a:t>/v</a:t>
            </a:r>
            <a:r>
              <a:rPr lang="en-US" altLang="en-US" sz="2800" baseline="-25000"/>
              <a:t>1</a:t>
            </a:r>
            <a:r>
              <a:rPr lang="en-US" altLang="en-US" sz="2800"/>
              <a:t>) + …. + (d</a:t>
            </a:r>
            <a:r>
              <a:rPr lang="en-US" altLang="en-US" sz="2800" baseline="-25000"/>
              <a:t>k</a:t>
            </a:r>
            <a:r>
              <a:rPr lang="en-US" altLang="en-US" sz="2800"/>
              <a:t>/v</a:t>
            </a:r>
            <a:r>
              <a:rPr lang="en-US" altLang="en-US" sz="2800" baseline="-25000"/>
              <a:t>k</a:t>
            </a:r>
            <a:r>
              <a:rPr lang="en-US" altLang="en-US" sz="2800"/>
              <a:t>)}]  </a:t>
            </a:r>
          </a:p>
        </p:txBody>
      </p:sp>
      <p:sp>
        <p:nvSpPr>
          <p:cNvPr id="90119" name="Rectangle 5">
            <a:extLst>
              <a:ext uri="{FF2B5EF4-FFF2-40B4-BE49-F238E27FC236}">
                <a16:creationId xmlns:a16="http://schemas.microsoft.com/office/drawing/2014/main" id="{7090BB6E-87AC-4B1A-9DA5-6AE4952C11D5}"/>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E31CFF2-6013-40C0-BBB7-14AF4427DEC9}"/>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FD7A8936-CB5B-4057-A15E-EEAF85939F3E}"/>
              </a:ext>
            </a:extLst>
          </p:cNvPr>
          <p:cNvSpPr>
            <a:spLocks noGrp="1"/>
          </p:cNvSpPr>
          <p:nvPr>
            <p:ph type="ftr" sz="quarter" idx="11"/>
          </p:nvPr>
        </p:nvSpPr>
        <p:spPr/>
        <p:txBody>
          <a:bodyPr/>
          <a:lstStyle/>
          <a:p>
            <a:pPr>
              <a:defRPr/>
            </a:pPr>
            <a:r>
              <a:rPr lang="en-US"/>
              <a:t>RNSengupta,IME Dept.,IIT Kanpur,INDIA</a:t>
            </a:r>
          </a:p>
        </p:txBody>
      </p:sp>
      <p:sp>
        <p:nvSpPr>
          <p:cNvPr id="91140" name="Slide Number Placeholder 5">
            <a:extLst>
              <a:ext uri="{FF2B5EF4-FFF2-40B4-BE49-F238E27FC236}">
                <a16:creationId xmlns:a16="http://schemas.microsoft.com/office/drawing/2014/main" id="{71522ED8-E397-4E61-9301-0FF61270A5D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299572F-5566-4CF1-BD11-DFB89E5D14FE}" type="slidenum">
              <a:rPr lang="en-US" altLang="en-US" sz="1400" smtClean="0"/>
              <a:pPr>
                <a:spcBef>
                  <a:spcPct val="0"/>
                </a:spcBef>
                <a:buFontTx/>
                <a:buNone/>
              </a:pPr>
              <a:t>85</a:t>
            </a:fld>
            <a:endParaRPr lang="en-US" altLang="en-US" sz="1400"/>
          </a:p>
        </p:txBody>
      </p:sp>
      <p:sp>
        <p:nvSpPr>
          <p:cNvPr id="91141" name="Rectangle 2">
            <a:extLst>
              <a:ext uri="{FF2B5EF4-FFF2-40B4-BE49-F238E27FC236}">
                <a16:creationId xmlns:a16="http://schemas.microsoft.com/office/drawing/2014/main" id="{FCA6FD9B-7CBD-4E4B-9050-4D658B456B94}"/>
              </a:ext>
            </a:extLst>
          </p:cNvPr>
          <p:cNvSpPr>
            <a:spLocks noGrp="1" noChangeArrowheads="1"/>
          </p:cNvSpPr>
          <p:nvPr>
            <p:ph type="title"/>
          </p:nvPr>
        </p:nvSpPr>
        <p:spPr/>
        <p:txBody>
          <a:bodyPr/>
          <a:lstStyle/>
          <a:p>
            <a:pPr eaLnBrk="1" hangingPunct="1"/>
            <a:r>
              <a:rPr lang="en-US" altLang="en-US" sz="6000" b="1">
                <a:solidFill>
                  <a:srgbClr val="FF0000"/>
                </a:solidFill>
              </a:rPr>
              <a:t>Median</a:t>
            </a:r>
          </a:p>
        </p:txBody>
      </p:sp>
      <p:sp>
        <p:nvSpPr>
          <p:cNvPr id="91142" name="Rectangle 3">
            <a:extLst>
              <a:ext uri="{FF2B5EF4-FFF2-40B4-BE49-F238E27FC236}">
                <a16:creationId xmlns:a16="http://schemas.microsoft.com/office/drawing/2014/main" id="{CDC5FB4D-6EB6-4759-B885-4C499B348720}"/>
              </a:ext>
            </a:extLst>
          </p:cNvPr>
          <p:cNvSpPr>
            <a:spLocks noGrp="1" noChangeArrowheads="1"/>
          </p:cNvSpPr>
          <p:nvPr>
            <p:ph type="body" idx="1"/>
          </p:nvPr>
        </p:nvSpPr>
        <p:spPr>
          <a:xfrm>
            <a:off x="609600" y="1493838"/>
            <a:ext cx="10820400" cy="4525962"/>
          </a:xfrm>
        </p:spPr>
        <p:txBody>
          <a:bodyPr/>
          <a:lstStyle/>
          <a:p>
            <a:pPr algn="just" eaLnBrk="1" hangingPunct="1">
              <a:buClr>
                <a:schemeClr val="tx1"/>
              </a:buClr>
              <a:buFont typeface="Wingdings" panose="05000000000000000000" pitchFamily="2" charset="2"/>
              <a:buChar char="§"/>
            </a:pPr>
            <a:r>
              <a:rPr lang="en-US" altLang="en-US" sz="4000" b="1">
                <a:solidFill>
                  <a:srgbClr val="FF0000"/>
                </a:solidFill>
              </a:rPr>
              <a:t>Median</a:t>
            </a:r>
            <a:r>
              <a:rPr lang="en-US" altLang="en-US" sz="4000"/>
              <a:t>: The median of a data set is the value below which lies half of the data points. To find the median we use F(</a:t>
            </a:r>
            <a:r>
              <a:rPr lang="en-US" altLang="en-US" sz="4000">
                <a:sym typeface="Symbol" panose="05050102010706020507" pitchFamily="18" charset="2"/>
              </a:rPr>
              <a:t>x</a:t>
            </a:r>
            <a:r>
              <a:rPr lang="en-US" altLang="en-US" sz="4000" baseline="-25000">
                <a:sym typeface="Symbol" panose="05050102010706020507" pitchFamily="18" charset="2"/>
              </a:rPr>
              <a:t>median</a:t>
            </a:r>
            <a:r>
              <a:rPr lang="en-US" altLang="en-US" sz="4000">
                <a:sym typeface="Symbol" panose="05050102010706020507" pitchFamily="18" charset="2"/>
              </a:rPr>
              <a:t>) = 0.5.</a:t>
            </a:r>
          </a:p>
          <a:p>
            <a:pPr algn="just" eaLnBrk="1" hangingPunct="1">
              <a:buClr>
                <a:schemeClr val="tx1"/>
              </a:buClr>
              <a:buFont typeface="Wingdings" panose="05000000000000000000" pitchFamily="2" charset="2"/>
              <a:buChar char="§"/>
            </a:pPr>
            <a:r>
              <a:rPr lang="en-US" altLang="en-US" sz="4000">
                <a:sym typeface="Symbol" panose="05050102010706020507" pitchFamily="18" charset="2"/>
              </a:rPr>
              <a:t>X = (2, 42, -12, 10, 42, -12, 6, 10, 6, 2, 2, 2, 2, 10, 2, -42, -42)</a:t>
            </a:r>
          </a:p>
          <a:p>
            <a:pPr algn="just" eaLnBrk="1" hangingPunct="1">
              <a:buClr>
                <a:schemeClr val="tx1"/>
              </a:buClr>
              <a:buFont typeface="Wingdings" panose="05000000000000000000" pitchFamily="2" charset="2"/>
              <a:buChar char="§"/>
            </a:pPr>
            <a:r>
              <a:rPr lang="en-US" altLang="en-US" sz="4000">
                <a:sym typeface="Symbol" panose="05050102010706020507" pitchFamily="18" charset="2"/>
              </a:rPr>
              <a:t>X</a:t>
            </a:r>
            <a:r>
              <a:rPr lang="en-US" altLang="en-US" sz="4000" baseline="-25000">
                <a:sym typeface="Symbol" panose="05050102010706020507" pitchFamily="18" charset="2"/>
              </a:rPr>
              <a:t>median</a:t>
            </a:r>
            <a:r>
              <a:rPr lang="en-US" altLang="en-US" sz="4000">
                <a:sym typeface="Symbol" panose="05050102010706020507" pitchFamily="18" charset="2"/>
              </a:rPr>
              <a:t> = 2</a:t>
            </a:r>
            <a:endParaRPr lang="en-US" altLang="en-US" sz="400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E31CFF2-6013-40C0-BBB7-14AF4427DEC9}"/>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FD7A8936-CB5B-4057-A15E-EEAF85939F3E}"/>
              </a:ext>
            </a:extLst>
          </p:cNvPr>
          <p:cNvSpPr>
            <a:spLocks noGrp="1"/>
          </p:cNvSpPr>
          <p:nvPr>
            <p:ph type="ftr" sz="quarter" idx="11"/>
          </p:nvPr>
        </p:nvSpPr>
        <p:spPr/>
        <p:txBody>
          <a:bodyPr/>
          <a:lstStyle/>
          <a:p>
            <a:pPr>
              <a:defRPr/>
            </a:pPr>
            <a:r>
              <a:rPr lang="en-US"/>
              <a:t>RNSengupta,IME Dept.,IIT Kanpur,INDIA</a:t>
            </a:r>
          </a:p>
        </p:txBody>
      </p:sp>
      <p:sp>
        <p:nvSpPr>
          <p:cNvPr id="92164" name="Slide Number Placeholder 5">
            <a:extLst>
              <a:ext uri="{FF2B5EF4-FFF2-40B4-BE49-F238E27FC236}">
                <a16:creationId xmlns:a16="http://schemas.microsoft.com/office/drawing/2014/main" id="{940F25E9-DA36-4D18-B9E0-9DFB7CD8AFC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0B0BD89-551D-45CA-89BA-0A2433CB849C}" type="slidenum">
              <a:rPr lang="en-US" altLang="en-US" sz="1400" smtClean="0"/>
              <a:pPr>
                <a:spcBef>
                  <a:spcPct val="0"/>
                </a:spcBef>
                <a:buFontTx/>
                <a:buNone/>
              </a:pPr>
              <a:t>86</a:t>
            </a:fld>
            <a:endParaRPr lang="en-US" altLang="en-US" sz="1400"/>
          </a:p>
        </p:txBody>
      </p:sp>
      <p:sp>
        <p:nvSpPr>
          <p:cNvPr id="92165" name="Rectangle 2">
            <a:extLst>
              <a:ext uri="{FF2B5EF4-FFF2-40B4-BE49-F238E27FC236}">
                <a16:creationId xmlns:a16="http://schemas.microsoft.com/office/drawing/2014/main" id="{50F085B2-261A-4DEA-9724-53A324087D7A}"/>
              </a:ext>
            </a:extLst>
          </p:cNvPr>
          <p:cNvSpPr>
            <a:spLocks noGrp="1" noChangeArrowheads="1"/>
          </p:cNvSpPr>
          <p:nvPr>
            <p:ph type="title"/>
          </p:nvPr>
        </p:nvSpPr>
        <p:spPr/>
        <p:txBody>
          <a:bodyPr/>
          <a:lstStyle/>
          <a:p>
            <a:pPr eaLnBrk="1" hangingPunct="1"/>
            <a:r>
              <a:rPr lang="en-US" altLang="en-US" sz="6000" b="1">
                <a:solidFill>
                  <a:srgbClr val="FF0000"/>
                </a:solidFill>
              </a:rPr>
              <a:t>Mode</a:t>
            </a:r>
          </a:p>
        </p:txBody>
      </p:sp>
      <p:sp>
        <p:nvSpPr>
          <p:cNvPr id="92166" name="Rectangle 3">
            <a:extLst>
              <a:ext uri="{FF2B5EF4-FFF2-40B4-BE49-F238E27FC236}">
                <a16:creationId xmlns:a16="http://schemas.microsoft.com/office/drawing/2014/main" id="{7F7081DD-964F-4014-A608-A2464027B716}"/>
              </a:ext>
            </a:extLst>
          </p:cNvPr>
          <p:cNvSpPr>
            <a:spLocks noGrp="1" noChangeArrowheads="1"/>
          </p:cNvSpPr>
          <p:nvPr>
            <p:ph type="body" idx="1"/>
          </p:nvPr>
        </p:nvSpPr>
        <p:spPr>
          <a:xfrm>
            <a:off x="609600" y="1493838"/>
            <a:ext cx="10820400" cy="4525962"/>
          </a:xfrm>
        </p:spPr>
        <p:txBody>
          <a:bodyPr/>
          <a:lstStyle/>
          <a:p>
            <a:pPr algn="just" eaLnBrk="1" hangingPunct="1">
              <a:buClr>
                <a:schemeClr val="tx1"/>
              </a:buClr>
              <a:buFont typeface="Wingdings" panose="05000000000000000000" pitchFamily="2" charset="2"/>
              <a:buChar char="§"/>
            </a:pPr>
            <a:r>
              <a:rPr lang="en-US" altLang="en-US" sz="4000" b="1">
                <a:solidFill>
                  <a:srgbClr val="FF0000"/>
                </a:solidFill>
              </a:rPr>
              <a:t>Mode</a:t>
            </a:r>
            <a:r>
              <a:rPr lang="en-US" altLang="en-US" sz="4000"/>
              <a:t>: The mode of a data set is the value that occurs most frequently. Hence f(</a:t>
            </a:r>
            <a:r>
              <a:rPr lang="en-US" altLang="en-US" sz="4000">
                <a:sym typeface="Symbol" panose="05050102010706020507" pitchFamily="18" charset="2"/>
              </a:rPr>
              <a:t>x</a:t>
            </a:r>
            <a:r>
              <a:rPr lang="en-US" altLang="en-US" sz="4000" baseline="-25000">
                <a:sym typeface="Symbol" panose="05050102010706020507" pitchFamily="18" charset="2"/>
              </a:rPr>
              <a:t>mode</a:t>
            </a:r>
            <a:r>
              <a:rPr lang="en-US" altLang="en-US" sz="4000">
                <a:sym typeface="Symbol" panose="05050102010706020507" pitchFamily="18" charset="2"/>
              </a:rPr>
              <a:t>)  f(x);  x.</a:t>
            </a:r>
          </a:p>
          <a:p>
            <a:pPr algn="just" eaLnBrk="1" hangingPunct="1">
              <a:buClr>
                <a:schemeClr val="tx1"/>
              </a:buClr>
              <a:buFont typeface="Wingdings" panose="05000000000000000000" pitchFamily="2" charset="2"/>
              <a:buChar char="§"/>
            </a:pPr>
            <a:r>
              <a:rPr lang="en-US" altLang="en-US" sz="4000">
                <a:sym typeface="Symbol" panose="05050102010706020507" pitchFamily="18" charset="2"/>
              </a:rPr>
              <a:t>X = (2, 42, -12, 10, 42, -12, 6, 10, 6, 2, 2, 2, 2, 10, 2, -42, -42)</a:t>
            </a:r>
          </a:p>
          <a:p>
            <a:pPr algn="just" eaLnBrk="1" hangingPunct="1">
              <a:buClr>
                <a:schemeClr val="tx1"/>
              </a:buClr>
              <a:buFont typeface="Wingdings" panose="05000000000000000000" pitchFamily="2" charset="2"/>
              <a:buChar char="§"/>
            </a:pPr>
            <a:r>
              <a:rPr lang="en-US" altLang="en-US" sz="4000">
                <a:sym typeface="Symbol" panose="05050102010706020507" pitchFamily="18" charset="2"/>
              </a:rPr>
              <a:t>X</a:t>
            </a:r>
            <a:r>
              <a:rPr lang="en-US" altLang="en-US" sz="4000" baseline="-25000">
                <a:sym typeface="Symbol" panose="05050102010706020507" pitchFamily="18" charset="2"/>
              </a:rPr>
              <a:t>mode</a:t>
            </a:r>
            <a:r>
              <a:rPr lang="en-US" altLang="en-US" sz="4000">
                <a:sym typeface="Symbol" panose="05050102010706020507" pitchFamily="18" charset="2"/>
              </a:rPr>
              <a:t> = 2</a:t>
            </a:r>
            <a:endParaRPr lang="en-US" altLang="en-US" sz="400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D99C37E-19D2-4A81-95C9-929977F5C5A6}"/>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A8826D67-F889-497C-B880-A08246AC98F7}"/>
              </a:ext>
            </a:extLst>
          </p:cNvPr>
          <p:cNvSpPr>
            <a:spLocks noGrp="1"/>
          </p:cNvSpPr>
          <p:nvPr>
            <p:ph type="ftr" sz="quarter" idx="11"/>
          </p:nvPr>
        </p:nvSpPr>
        <p:spPr/>
        <p:txBody>
          <a:bodyPr/>
          <a:lstStyle/>
          <a:p>
            <a:pPr>
              <a:defRPr/>
            </a:pPr>
            <a:r>
              <a:rPr lang="en-US"/>
              <a:t>RNSengupta,IME Dept.,IIT Kanpur,INDIA</a:t>
            </a:r>
          </a:p>
        </p:txBody>
      </p:sp>
      <p:sp>
        <p:nvSpPr>
          <p:cNvPr id="93188" name="Slide Number Placeholder 5">
            <a:extLst>
              <a:ext uri="{FF2B5EF4-FFF2-40B4-BE49-F238E27FC236}">
                <a16:creationId xmlns:a16="http://schemas.microsoft.com/office/drawing/2014/main" id="{0E1FBC36-B2AA-4646-8AE1-FA25A348377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65D17D1-070D-4A00-9D39-6817071D81CC}" type="slidenum">
              <a:rPr lang="en-US" altLang="en-US" sz="1400" smtClean="0"/>
              <a:pPr>
                <a:spcBef>
                  <a:spcPct val="0"/>
                </a:spcBef>
                <a:buFontTx/>
                <a:buNone/>
              </a:pPr>
              <a:t>87</a:t>
            </a:fld>
            <a:endParaRPr lang="en-US" altLang="en-US" sz="1400"/>
          </a:p>
        </p:txBody>
      </p:sp>
      <p:sp>
        <p:nvSpPr>
          <p:cNvPr id="93189" name="Rectangle 2">
            <a:extLst>
              <a:ext uri="{FF2B5EF4-FFF2-40B4-BE49-F238E27FC236}">
                <a16:creationId xmlns:a16="http://schemas.microsoft.com/office/drawing/2014/main" id="{17811C68-1143-47BE-9559-5951ED7604D7}"/>
              </a:ext>
            </a:extLst>
          </p:cNvPr>
          <p:cNvSpPr>
            <a:spLocks noGrp="1" noChangeArrowheads="1"/>
          </p:cNvSpPr>
          <p:nvPr>
            <p:ph type="title"/>
          </p:nvPr>
        </p:nvSpPr>
        <p:spPr/>
        <p:txBody>
          <a:bodyPr/>
          <a:lstStyle/>
          <a:p>
            <a:pPr eaLnBrk="1" hangingPunct="1"/>
            <a:r>
              <a:rPr lang="en-US" altLang="en-US" sz="4000" b="1">
                <a:solidFill>
                  <a:srgbClr val="FF0000"/>
                </a:solidFill>
              </a:rPr>
              <a:t>Comparison of Mean, Median, Mode</a:t>
            </a:r>
            <a:endParaRPr lang="en-US" altLang="en-US" sz="4000"/>
          </a:p>
        </p:txBody>
      </p:sp>
      <p:sp>
        <p:nvSpPr>
          <p:cNvPr id="93190" name="Rectangle 3">
            <a:extLst>
              <a:ext uri="{FF2B5EF4-FFF2-40B4-BE49-F238E27FC236}">
                <a16:creationId xmlns:a16="http://schemas.microsoft.com/office/drawing/2014/main" id="{32F5B849-6181-4DBE-8C5C-4998EA0B90A6}"/>
              </a:ext>
            </a:extLst>
          </p:cNvPr>
          <p:cNvSpPr>
            <a:spLocks noGrp="1" noChangeArrowheads="1"/>
          </p:cNvSpPr>
          <p:nvPr>
            <p:ph type="body" idx="1"/>
          </p:nvPr>
        </p:nvSpPr>
        <p:spPr>
          <a:xfrm>
            <a:off x="711200" y="1582738"/>
            <a:ext cx="10972800" cy="4525962"/>
          </a:xfrm>
          <a:extLst/>
        </p:spPr>
        <p:txBody>
          <a:bodyPr/>
          <a:lstStyle/>
          <a:p>
            <a:pPr algn="just" eaLnBrk="1" hangingPunct="1">
              <a:buFont typeface="Wingdings" panose="05000000000000000000" pitchFamily="2" charset="2"/>
              <a:buChar char="§"/>
              <a:defRPr/>
            </a:pPr>
            <a:r>
              <a:rPr lang="en-US" altLang="en-US" sz="2000" dirty="0"/>
              <a:t>X = (6, 4, 2, 23, 34, 4, 102, 95, 75, 55, 55, 62, 50, 25, 87, 55)</a:t>
            </a:r>
          </a:p>
          <a:p>
            <a:pPr lvl="1" algn="just" eaLnBrk="1" hangingPunct="1">
              <a:buFont typeface="Wingdings" panose="05000000000000000000" pitchFamily="2" charset="2"/>
              <a:buChar char="v"/>
              <a:defRPr/>
            </a:pPr>
            <a:r>
              <a:rPr lang="en-US" altLang="en-US" sz="2000" dirty="0">
                <a:highlight>
                  <a:srgbClr val="00FFFF"/>
                </a:highlight>
              </a:rPr>
              <a:t>Average of X = 45.875</a:t>
            </a:r>
            <a:r>
              <a:rPr lang="en-US" altLang="en-US" sz="2000" dirty="0"/>
              <a:t> </a:t>
            </a:r>
          </a:p>
          <a:p>
            <a:pPr lvl="1" algn="just" eaLnBrk="1" hangingPunct="1">
              <a:buFont typeface="Wingdings" panose="05000000000000000000" pitchFamily="2" charset="2"/>
              <a:buChar char="v"/>
              <a:defRPr/>
            </a:pPr>
            <a:r>
              <a:rPr lang="en-US" altLang="en-US" sz="2000" dirty="0">
                <a:highlight>
                  <a:srgbClr val="00FF00"/>
                </a:highlight>
              </a:rPr>
              <a:t>Median of X = 52.500</a:t>
            </a:r>
            <a:r>
              <a:rPr lang="en-US" altLang="en-US" sz="2000" dirty="0"/>
              <a:t> </a:t>
            </a:r>
          </a:p>
          <a:p>
            <a:pPr lvl="1" algn="just" eaLnBrk="1" hangingPunct="1">
              <a:buFont typeface="Wingdings" panose="05000000000000000000" pitchFamily="2" charset="2"/>
              <a:buChar char="v"/>
              <a:defRPr/>
            </a:pPr>
            <a:r>
              <a:rPr lang="en-US" altLang="en-US" sz="2000" dirty="0"/>
              <a:t>Mode of X = 55</a:t>
            </a:r>
          </a:p>
          <a:p>
            <a:pPr lvl="1" algn="just" eaLnBrk="1" hangingPunct="1">
              <a:buFont typeface="Wingdings" panose="05000000000000000000" pitchFamily="2" charset="2"/>
              <a:buChar char="v"/>
              <a:defRPr/>
            </a:pPr>
            <a:r>
              <a:rPr lang="en-US" altLang="en-US" sz="2000" dirty="0"/>
              <a:t>Minimum of X = 2</a:t>
            </a:r>
          </a:p>
          <a:p>
            <a:pPr lvl="1" algn="just" eaLnBrk="1" hangingPunct="1">
              <a:buFont typeface="Wingdings" panose="05000000000000000000" pitchFamily="2" charset="2"/>
              <a:buChar char="v"/>
              <a:defRPr/>
            </a:pPr>
            <a:r>
              <a:rPr lang="en-US" altLang="en-US" sz="2000" dirty="0"/>
              <a:t>Maximum of X = 102</a:t>
            </a:r>
          </a:p>
          <a:p>
            <a:pPr algn="just" eaLnBrk="1" hangingPunct="1">
              <a:buFont typeface="Wingdings" panose="05000000000000000000" pitchFamily="2" charset="2"/>
              <a:buChar char="§"/>
              <a:defRPr/>
            </a:pPr>
            <a:r>
              <a:rPr lang="en-US" altLang="en-US" sz="2000" dirty="0"/>
              <a:t>Y = (6, 4, 2, 23, 43, 40, 102, 98, 100, 50, 55, 62, 50, 25, 100, 5)</a:t>
            </a:r>
          </a:p>
          <a:p>
            <a:pPr lvl="1" algn="just" eaLnBrk="1" hangingPunct="1">
              <a:buFont typeface="Wingdings" panose="05000000000000000000" pitchFamily="2" charset="2"/>
              <a:buChar char="v"/>
              <a:defRPr/>
            </a:pPr>
            <a:r>
              <a:rPr lang="en-US" altLang="en-US" sz="2000" dirty="0">
                <a:highlight>
                  <a:srgbClr val="00FFFF"/>
                </a:highlight>
              </a:rPr>
              <a:t>Average of Y = 47.813</a:t>
            </a:r>
            <a:r>
              <a:rPr lang="en-US" altLang="en-US" sz="2000" dirty="0"/>
              <a:t> </a:t>
            </a:r>
          </a:p>
          <a:p>
            <a:pPr lvl="1" algn="just" eaLnBrk="1" hangingPunct="1">
              <a:buFont typeface="Wingdings" panose="05000000000000000000" pitchFamily="2" charset="2"/>
              <a:buChar char="v"/>
              <a:defRPr/>
            </a:pPr>
            <a:r>
              <a:rPr lang="en-US" altLang="en-US" sz="2000" dirty="0">
                <a:highlight>
                  <a:srgbClr val="00FF00"/>
                </a:highlight>
              </a:rPr>
              <a:t>Median of Y = 46.500</a:t>
            </a:r>
            <a:r>
              <a:rPr lang="en-US" altLang="en-US" sz="2000" dirty="0"/>
              <a:t> </a:t>
            </a:r>
          </a:p>
          <a:p>
            <a:pPr lvl="1" algn="just" eaLnBrk="1" hangingPunct="1">
              <a:buFont typeface="Wingdings" panose="05000000000000000000" pitchFamily="2" charset="2"/>
              <a:buChar char="v"/>
              <a:defRPr/>
            </a:pPr>
            <a:r>
              <a:rPr lang="en-US" altLang="en-US" sz="2000" dirty="0"/>
              <a:t>Mode of Y = 100</a:t>
            </a:r>
          </a:p>
          <a:p>
            <a:pPr lvl="1" algn="just" eaLnBrk="1" hangingPunct="1">
              <a:buFont typeface="Wingdings" panose="05000000000000000000" pitchFamily="2" charset="2"/>
              <a:buChar char="v"/>
              <a:defRPr/>
            </a:pPr>
            <a:r>
              <a:rPr lang="en-US" altLang="en-US" sz="2000" dirty="0"/>
              <a:t>Minimum of Y = 2</a:t>
            </a:r>
          </a:p>
          <a:p>
            <a:pPr lvl="1" algn="just" eaLnBrk="1" hangingPunct="1">
              <a:buFont typeface="Wingdings" panose="05000000000000000000" pitchFamily="2" charset="2"/>
              <a:buChar char="v"/>
              <a:defRPr/>
            </a:pPr>
            <a:r>
              <a:rPr lang="en-US" altLang="en-US" sz="2000" dirty="0"/>
              <a:t>Maximum of Y = 102</a:t>
            </a:r>
          </a:p>
        </p:txBody>
      </p:sp>
      <p:sp>
        <p:nvSpPr>
          <p:cNvPr id="93191" name="TextBox 1">
            <a:extLst>
              <a:ext uri="{FF2B5EF4-FFF2-40B4-BE49-F238E27FC236}">
                <a16:creationId xmlns:a16="http://schemas.microsoft.com/office/drawing/2014/main" id="{D70833D4-043B-4357-944D-4502EBCADB51}"/>
              </a:ext>
            </a:extLst>
          </p:cNvPr>
          <p:cNvSpPr txBox="1">
            <a:spLocks noChangeArrowheads="1"/>
          </p:cNvSpPr>
          <p:nvPr/>
        </p:nvSpPr>
        <p:spPr bwMode="auto">
          <a:xfrm>
            <a:off x="8718550" y="2182813"/>
            <a:ext cx="2463800" cy="12461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en-US" altLang="en-US" sz="2500" b="1">
                <a:solidFill>
                  <a:srgbClr val="FF3300"/>
                </a:solidFill>
                <a:latin typeface="SAS Monospace"/>
              </a:rPr>
              <a:t>Compare the Average values of X and Y</a:t>
            </a:r>
          </a:p>
        </p:txBody>
      </p:sp>
      <p:sp>
        <p:nvSpPr>
          <p:cNvPr id="93192" name="TextBox 7">
            <a:extLst>
              <a:ext uri="{FF2B5EF4-FFF2-40B4-BE49-F238E27FC236}">
                <a16:creationId xmlns:a16="http://schemas.microsoft.com/office/drawing/2014/main" id="{1D7EFBC3-DF15-4A86-9D9E-4C9BB0F28176}"/>
              </a:ext>
            </a:extLst>
          </p:cNvPr>
          <p:cNvSpPr txBox="1">
            <a:spLocks noChangeArrowheads="1"/>
          </p:cNvSpPr>
          <p:nvPr/>
        </p:nvSpPr>
        <p:spPr bwMode="auto">
          <a:xfrm>
            <a:off x="8737600" y="4729163"/>
            <a:ext cx="2463800" cy="12461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en-US" altLang="en-US" sz="2500" b="1">
                <a:solidFill>
                  <a:srgbClr val="FF3300"/>
                </a:solidFill>
                <a:latin typeface="SAS Monospace"/>
              </a:rPr>
              <a:t>Compare the Median values of X and Y</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D99C37E-19D2-4A81-95C9-929977F5C5A6}"/>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A8826D67-F889-497C-B880-A08246AC98F7}"/>
              </a:ext>
            </a:extLst>
          </p:cNvPr>
          <p:cNvSpPr>
            <a:spLocks noGrp="1"/>
          </p:cNvSpPr>
          <p:nvPr>
            <p:ph type="ftr" sz="quarter" idx="11"/>
          </p:nvPr>
        </p:nvSpPr>
        <p:spPr/>
        <p:txBody>
          <a:bodyPr/>
          <a:lstStyle/>
          <a:p>
            <a:pPr>
              <a:defRPr/>
            </a:pPr>
            <a:r>
              <a:rPr lang="en-US"/>
              <a:t>RNSengupta,IME Dept.,IIT Kanpur,INDIA</a:t>
            </a:r>
          </a:p>
        </p:txBody>
      </p:sp>
      <p:sp>
        <p:nvSpPr>
          <p:cNvPr id="95236" name="Slide Number Placeholder 5">
            <a:extLst>
              <a:ext uri="{FF2B5EF4-FFF2-40B4-BE49-F238E27FC236}">
                <a16:creationId xmlns:a16="http://schemas.microsoft.com/office/drawing/2014/main" id="{8E418668-6F7C-4FE6-A74E-AE666277C48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3FABA8E-C3EE-40BD-8E95-2B36E42752B6}" type="slidenum">
              <a:rPr lang="en-US" altLang="en-US" sz="1400" smtClean="0"/>
              <a:pPr>
                <a:spcBef>
                  <a:spcPct val="0"/>
                </a:spcBef>
                <a:buFontTx/>
                <a:buNone/>
              </a:pPr>
              <a:t>88</a:t>
            </a:fld>
            <a:endParaRPr lang="en-US" altLang="en-US" sz="1400"/>
          </a:p>
        </p:txBody>
      </p:sp>
      <p:sp>
        <p:nvSpPr>
          <p:cNvPr id="95237" name="Rectangle 2">
            <a:extLst>
              <a:ext uri="{FF2B5EF4-FFF2-40B4-BE49-F238E27FC236}">
                <a16:creationId xmlns:a16="http://schemas.microsoft.com/office/drawing/2014/main" id="{C6C57D51-BD08-4B53-BC4A-577B2C264F70}"/>
              </a:ext>
            </a:extLst>
          </p:cNvPr>
          <p:cNvSpPr>
            <a:spLocks noGrp="1" noChangeArrowheads="1"/>
          </p:cNvSpPr>
          <p:nvPr>
            <p:ph type="title"/>
          </p:nvPr>
        </p:nvSpPr>
        <p:spPr>
          <a:xfrm>
            <a:off x="609600" y="152400"/>
            <a:ext cx="10972800" cy="1143000"/>
          </a:xfrm>
        </p:spPr>
        <p:txBody>
          <a:bodyPr/>
          <a:lstStyle/>
          <a:p>
            <a:pPr eaLnBrk="1" hangingPunct="1"/>
            <a:r>
              <a:rPr lang="en-US" altLang="en-US" sz="3500" b="1">
                <a:solidFill>
                  <a:srgbClr val="FF0000"/>
                </a:solidFill>
              </a:rPr>
              <a:t>Comparison of Mean, Median, Mode</a:t>
            </a:r>
            <a:r>
              <a:rPr lang="en-US" altLang="en-US" sz="3500" b="1">
                <a:solidFill>
                  <a:schemeClr val="tx1"/>
                </a:solidFill>
              </a:rPr>
              <a:t> (</a:t>
            </a:r>
            <a:r>
              <a:rPr lang="en-US" altLang="en-US" sz="3500" b="1">
                <a:solidFill>
                  <a:srgbClr val="0000FF"/>
                </a:solidFill>
              </a:rPr>
              <a:t>Contd…</a:t>
            </a:r>
            <a:r>
              <a:rPr lang="en-US" altLang="en-US" sz="3500" b="1">
                <a:solidFill>
                  <a:schemeClr val="tx1"/>
                </a:solidFill>
              </a:rPr>
              <a:t>)</a:t>
            </a:r>
            <a:endParaRPr lang="en-US" altLang="en-US" sz="3500">
              <a:solidFill>
                <a:schemeClr val="tx1"/>
              </a:solidFill>
            </a:endParaRPr>
          </a:p>
        </p:txBody>
      </p:sp>
      <p:sp>
        <p:nvSpPr>
          <p:cNvPr id="95238" name="Rectangle 3">
            <a:extLst>
              <a:ext uri="{FF2B5EF4-FFF2-40B4-BE49-F238E27FC236}">
                <a16:creationId xmlns:a16="http://schemas.microsoft.com/office/drawing/2014/main" id="{29376EC2-A23A-47D9-BE20-DF86350C0B11}"/>
              </a:ext>
            </a:extLst>
          </p:cNvPr>
          <p:cNvSpPr>
            <a:spLocks noGrp="1" noChangeArrowheads="1"/>
          </p:cNvSpPr>
          <p:nvPr>
            <p:ph type="body" idx="1"/>
          </p:nvPr>
        </p:nvSpPr>
        <p:spPr>
          <a:xfrm>
            <a:off x="457200" y="1292225"/>
            <a:ext cx="10972800" cy="4725988"/>
          </a:xfrm>
        </p:spPr>
        <p:txBody>
          <a:bodyPr/>
          <a:lstStyle/>
          <a:p>
            <a:pPr algn="just" eaLnBrk="1" hangingPunct="1">
              <a:buFont typeface="Wingdings" panose="05000000000000000000" pitchFamily="2" charset="2"/>
              <a:buChar char="§"/>
            </a:pPr>
            <a:r>
              <a:rPr lang="en-US" altLang="en-US" sz="3500"/>
              <a:t>Difference of (X</a:t>
            </a:r>
            <a:r>
              <a:rPr lang="en-US" altLang="en-US" sz="3500">
                <a:sym typeface="Symbol" panose="05050102010706020507" pitchFamily="18" charset="2"/>
              </a:rPr>
              <a:t></a:t>
            </a:r>
            <a:r>
              <a:rPr lang="en-US" altLang="en-US" sz="3500"/>
              <a:t>Y) = (0, 0, 0, 0, </a:t>
            </a:r>
            <a:r>
              <a:rPr lang="en-US" altLang="en-US" sz="3500">
                <a:sym typeface="Symbol" panose="05050102010706020507" pitchFamily="18" charset="2"/>
              </a:rPr>
              <a:t></a:t>
            </a:r>
            <a:r>
              <a:rPr lang="en-US" altLang="en-US" sz="3500"/>
              <a:t>9, </a:t>
            </a:r>
            <a:r>
              <a:rPr lang="en-US" altLang="en-US" sz="3500">
                <a:sym typeface="Symbol" panose="05050102010706020507" pitchFamily="18" charset="2"/>
              </a:rPr>
              <a:t></a:t>
            </a:r>
            <a:r>
              <a:rPr lang="en-US" altLang="en-US" sz="3500"/>
              <a:t>36, 0, </a:t>
            </a:r>
            <a:r>
              <a:rPr lang="en-US" altLang="en-US" sz="3500">
                <a:sym typeface="Symbol" panose="05050102010706020507" pitchFamily="18" charset="2"/>
              </a:rPr>
              <a:t></a:t>
            </a:r>
            <a:r>
              <a:rPr lang="en-US" altLang="en-US" sz="3500"/>
              <a:t>3, </a:t>
            </a:r>
            <a:r>
              <a:rPr lang="en-US" altLang="en-US" sz="3500">
                <a:sym typeface="Symbol" panose="05050102010706020507" pitchFamily="18" charset="2"/>
              </a:rPr>
              <a:t></a:t>
            </a:r>
            <a:r>
              <a:rPr lang="en-US" altLang="en-US" sz="3500"/>
              <a:t>25, 5, 0, 0, 0, 0, </a:t>
            </a:r>
            <a:r>
              <a:rPr lang="en-US" altLang="en-US" sz="3500">
                <a:sym typeface="Symbol" panose="05050102010706020507" pitchFamily="18" charset="2"/>
              </a:rPr>
              <a:t></a:t>
            </a:r>
            <a:r>
              <a:rPr lang="en-US" altLang="en-US" sz="3500"/>
              <a:t>13, 50)</a:t>
            </a:r>
          </a:p>
          <a:p>
            <a:pPr lvl="1" algn="just" eaLnBrk="1" hangingPunct="1">
              <a:buFont typeface="Wingdings" panose="05000000000000000000" pitchFamily="2" charset="2"/>
              <a:buChar char="v"/>
            </a:pPr>
            <a:r>
              <a:rPr lang="en-US" altLang="en-US" sz="3500"/>
              <a:t>Average of (X</a:t>
            </a:r>
            <a:r>
              <a:rPr lang="en-US" altLang="en-US" sz="3500">
                <a:sym typeface="Symbol" panose="05050102010706020507" pitchFamily="18" charset="2"/>
              </a:rPr>
              <a:t></a:t>
            </a:r>
            <a:r>
              <a:rPr lang="en-US" altLang="en-US" sz="3500"/>
              <a:t>Y) = </a:t>
            </a:r>
            <a:r>
              <a:rPr lang="en-US" altLang="en-US" sz="3500">
                <a:sym typeface="Symbol" panose="05050102010706020507" pitchFamily="18" charset="2"/>
              </a:rPr>
              <a:t></a:t>
            </a:r>
            <a:r>
              <a:rPr lang="en-US" altLang="en-US" sz="3500"/>
              <a:t>1.938 </a:t>
            </a:r>
          </a:p>
          <a:p>
            <a:pPr lvl="1" algn="just" eaLnBrk="1" hangingPunct="1">
              <a:buFont typeface="Wingdings" panose="05000000000000000000" pitchFamily="2" charset="2"/>
              <a:buChar char="v"/>
            </a:pPr>
            <a:r>
              <a:rPr lang="en-US" altLang="en-US" sz="3500"/>
              <a:t>Median of (X</a:t>
            </a:r>
            <a:r>
              <a:rPr lang="en-US" altLang="en-US" sz="3500">
                <a:sym typeface="Symbol" panose="05050102010706020507" pitchFamily="18" charset="2"/>
              </a:rPr>
              <a:t></a:t>
            </a:r>
            <a:r>
              <a:rPr lang="en-US" altLang="en-US" sz="3500"/>
              <a:t>Y) = 0 </a:t>
            </a:r>
          </a:p>
          <a:p>
            <a:pPr lvl="1" algn="just" eaLnBrk="1" hangingPunct="1">
              <a:buFont typeface="Wingdings" panose="05000000000000000000" pitchFamily="2" charset="2"/>
              <a:buChar char="v"/>
            </a:pPr>
            <a:r>
              <a:rPr lang="en-US" altLang="en-US" sz="3500"/>
              <a:t>Mode of (X</a:t>
            </a:r>
            <a:r>
              <a:rPr lang="en-US" altLang="en-US" sz="3500">
                <a:sym typeface="Symbol" panose="05050102010706020507" pitchFamily="18" charset="2"/>
              </a:rPr>
              <a:t></a:t>
            </a:r>
            <a:r>
              <a:rPr lang="en-US" altLang="en-US" sz="3500"/>
              <a:t>Y) = 0</a:t>
            </a:r>
          </a:p>
          <a:p>
            <a:pPr lvl="1" algn="just" eaLnBrk="1" hangingPunct="1">
              <a:buFont typeface="Wingdings" panose="05000000000000000000" pitchFamily="2" charset="2"/>
              <a:buChar char="v"/>
            </a:pPr>
            <a:r>
              <a:rPr lang="en-US" altLang="en-US" sz="3500"/>
              <a:t>Minimum of (X</a:t>
            </a:r>
            <a:r>
              <a:rPr lang="en-US" altLang="en-US" sz="3500">
                <a:sym typeface="Symbol" panose="05050102010706020507" pitchFamily="18" charset="2"/>
              </a:rPr>
              <a:t></a:t>
            </a:r>
            <a:r>
              <a:rPr lang="en-US" altLang="en-US" sz="3500"/>
              <a:t>Y) = </a:t>
            </a:r>
            <a:r>
              <a:rPr lang="en-US" altLang="en-US" sz="3500">
                <a:sym typeface="Symbol" panose="05050102010706020507" pitchFamily="18" charset="2"/>
              </a:rPr>
              <a:t>36</a:t>
            </a:r>
            <a:endParaRPr lang="en-US" altLang="en-US" sz="3500"/>
          </a:p>
          <a:p>
            <a:pPr lvl="1" algn="just" eaLnBrk="1" hangingPunct="1">
              <a:buFont typeface="Wingdings" panose="05000000000000000000" pitchFamily="2" charset="2"/>
              <a:buChar char="v"/>
            </a:pPr>
            <a:r>
              <a:rPr lang="en-US" altLang="en-US" sz="3500"/>
              <a:t>Maximum of (X</a:t>
            </a:r>
            <a:r>
              <a:rPr lang="en-US" altLang="en-US" sz="3500">
                <a:sym typeface="Symbol" panose="05050102010706020507" pitchFamily="18" charset="2"/>
              </a:rPr>
              <a:t></a:t>
            </a:r>
            <a:r>
              <a:rPr lang="en-US" altLang="en-US" sz="3500"/>
              <a:t>Y) = 50</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D99C37E-19D2-4A81-95C9-929977F5C5A6}"/>
              </a:ext>
            </a:extLst>
          </p:cNvPr>
          <p:cNvSpPr>
            <a:spLocks noGrp="1"/>
          </p:cNvSpPr>
          <p:nvPr>
            <p:ph type="dt" sz="quarter" idx="10"/>
          </p:nvPr>
        </p:nvSpPr>
        <p:spPr/>
        <p:txBody>
          <a:bodyPr/>
          <a:lstStyle/>
          <a:p>
            <a:pPr>
              <a:defRPr/>
            </a:pPr>
            <a:r>
              <a:rPr lang="en-US"/>
              <a:t>IME602:DATA ANALYSIS</a:t>
            </a:r>
          </a:p>
        </p:txBody>
      </p:sp>
      <p:sp>
        <p:nvSpPr>
          <p:cNvPr id="5" name="Footer Placeholder 4">
            <a:extLst>
              <a:ext uri="{FF2B5EF4-FFF2-40B4-BE49-F238E27FC236}">
                <a16:creationId xmlns:a16="http://schemas.microsoft.com/office/drawing/2014/main" id="{A8826D67-F889-497C-B880-A08246AC98F7}"/>
              </a:ext>
            </a:extLst>
          </p:cNvPr>
          <p:cNvSpPr>
            <a:spLocks noGrp="1"/>
          </p:cNvSpPr>
          <p:nvPr>
            <p:ph type="ftr" sz="quarter" idx="11"/>
          </p:nvPr>
        </p:nvSpPr>
        <p:spPr/>
        <p:txBody>
          <a:bodyPr/>
          <a:lstStyle/>
          <a:p>
            <a:pPr>
              <a:defRPr/>
            </a:pPr>
            <a:r>
              <a:rPr lang="en-US"/>
              <a:t>RNSengupta,IME Dept.,IIT Kanpur,INDIA</a:t>
            </a:r>
          </a:p>
        </p:txBody>
      </p:sp>
      <p:sp>
        <p:nvSpPr>
          <p:cNvPr id="97284" name="Slide Number Placeholder 5">
            <a:extLst>
              <a:ext uri="{FF2B5EF4-FFF2-40B4-BE49-F238E27FC236}">
                <a16:creationId xmlns:a16="http://schemas.microsoft.com/office/drawing/2014/main" id="{13CDEB65-0B08-4ABC-9668-5F77646367C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C75FB2F-A11F-4802-BCB0-3492B3E9D2F0}" type="slidenum">
              <a:rPr lang="en-US" altLang="en-US" sz="1400" smtClean="0"/>
              <a:pPr>
                <a:spcBef>
                  <a:spcPct val="0"/>
                </a:spcBef>
                <a:buFontTx/>
                <a:buNone/>
              </a:pPr>
              <a:t>89</a:t>
            </a:fld>
            <a:endParaRPr lang="en-US" altLang="en-US" sz="1400"/>
          </a:p>
        </p:txBody>
      </p:sp>
      <p:sp>
        <p:nvSpPr>
          <p:cNvPr id="97285" name="Rectangle 2">
            <a:extLst>
              <a:ext uri="{FF2B5EF4-FFF2-40B4-BE49-F238E27FC236}">
                <a16:creationId xmlns:a16="http://schemas.microsoft.com/office/drawing/2014/main" id="{1DC288CD-B66F-42B7-9785-F9E7E4DBEE9A}"/>
              </a:ext>
            </a:extLst>
          </p:cNvPr>
          <p:cNvSpPr>
            <a:spLocks noGrp="1" noChangeArrowheads="1"/>
          </p:cNvSpPr>
          <p:nvPr>
            <p:ph type="title"/>
          </p:nvPr>
        </p:nvSpPr>
        <p:spPr>
          <a:xfrm>
            <a:off x="609600" y="152400"/>
            <a:ext cx="10972800" cy="1143000"/>
          </a:xfrm>
        </p:spPr>
        <p:txBody>
          <a:bodyPr/>
          <a:lstStyle/>
          <a:p>
            <a:pPr eaLnBrk="1" hangingPunct="1"/>
            <a:r>
              <a:rPr lang="en-US" altLang="en-US" sz="3500" b="1">
                <a:solidFill>
                  <a:srgbClr val="FF0000"/>
                </a:solidFill>
              </a:rPr>
              <a:t>Comparison of Mean, Median, Mode</a:t>
            </a:r>
            <a:r>
              <a:rPr lang="en-US" altLang="en-US" sz="3500" b="1">
                <a:solidFill>
                  <a:schemeClr val="tx1"/>
                </a:solidFill>
              </a:rPr>
              <a:t> (</a:t>
            </a:r>
            <a:r>
              <a:rPr lang="en-US" altLang="en-US" sz="3500" b="1">
                <a:solidFill>
                  <a:srgbClr val="0000FF"/>
                </a:solidFill>
              </a:rPr>
              <a:t>Contd…</a:t>
            </a:r>
            <a:r>
              <a:rPr lang="en-US" altLang="en-US" sz="3500" b="1">
                <a:solidFill>
                  <a:schemeClr val="tx1"/>
                </a:solidFill>
              </a:rPr>
              <a:t>)</a:t>
            </a:r>
            <a:endParaRPr lang="en-US" altLang="en-US" sz="3500">
              <a:solidFill>
                <a:schemeClr val="tx1"/>
              </a:solidFill>
            </a:endParaRPr>
          </a:p>
        </p:txBody>
      </p:sp>
      <p:pic>
        <p:nvPicPr>
          <p:cNvPr id="97286" name="Picture 2">
            <a:extLst>
              <a:ext uri="{FF2B5EF4-FFF2-40B4-BE49-F238E27FC236}">
                <a16:creationId xmlns:a16="http://schemas.microsoft.com/office/drawing/2014/main" id="{5ECE090B-D323-467F-88E3-93FE4F28EB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825" y="1295400"/>
            <a:ext cx="109728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7287" name="Rectangle 3">
            <a:extLst>
              <a:ext uri="{FF2B5EF4-FFF2-40B4-BE49-F238E27FC236}">
                <a16:creationId xmlns:a16="http://schemas.microsoft.com/office/drawing/2014/main" id="{3DCD48C6-99A6-4FF4-811A-565CBAF39CA6}"/>
              </a:ext>
            </a:extLst>
          </p:cNvPr>
          <p:cNvSpPr>
            <a:spLocks noGrp="1" noChangeArrowheads="1"/>
          </p:cNvSpPr>
          <p:nvPr>
            <p:ph type="body" idx="1"/>
          </p:nvPr>
        </p:nvSpPr>
        <p:spPr>
          <a:xfrm>
            <a:off x="533400" y="1295400"/>
            <a:ext cx="10972800" cy="4724400"/>
          </a:xfrm>
        </p:spPr>
        <p:txBody>
          <a:bodyPr/>
          <a:lstStyle/>
          <a:p>
            <a:pPr marL="0" indent="0" algn="just" eaLnBrk="1" hangingPunct="1">
              <a:buFontTx/>
              <a:buNone/>
            </a:pPr>
            <a:endParaRPr lang="en-US" altLang="en-US" sz="20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a:extLst>
              <a:ext uri="{FF2B5EF4-FFF2-40B4-BE49-F238E27FC236}">
                <a16:creationId xmlns:a16="http://schemas.microsoft.com/office/drawing/2014/main" id="{EBB86576-8D57-4805-BD97-E5FF5E67DE66}"/>
              </a:ext>
            </a:extLst>
          </p:cNvPr>
          <p:cNvSpPr>
            <a:spLocks noGrp="1"/>
          </p:cNvSpPr>
          <p:nvPr>
            <p:ph type="dt" sz="quarter" idx="10"/>
          </p:nvPr>
        </p:nvSpPr>
        <p:spPr/>
        <p:txBody>
          <a:bodyPr/>
          <a:lstStyle/>
          <a:p>
            <a:pPr>
              <a:defRPr/>
            </a:pPr>
            <a:r>
              <a:rPr lang="en-US"/>
              <a:t>IME602:DATA ANALYSIS</a:t>
            </a:r>
          </a:p>
        </p:txBody>
      </p:sp>
      <p:sp>
        <p:nvSpPr>
          <p:cNvPr id="5" name="Footer Placeholder 5">
            <a:extLst>
              <a:ext uri="{FF2B5EF4-FFF2-40B4-BE49-F238E27FC236}">
                <a16:creationId xmlns:a16="http://schemas.microsoft.com/office/drawing/2014/main" id="{1236B48E-D9FD-4F19-919D-E05820B726BC}"/>
              </a:ext>
            </a:extLst>
          </p:cNvPr>
          <p:cNvSpPr>
            <a:spLocks noGrp="1"/>
          </p:cNvSpPr>
          <p:nvPr>
            <p:ph type="ftr" sz="quarter" idx="11"/>
          </p:nvPr>
        </p:nvSpPr>
        <p:spPr/>
        <p:txBody>
          <a:bodyPr/>
          <a:lstStyle/>
          <a:p>
            <a:pPr>
              <a:defRPr/>
            </a:pPr>
            <a:r>
              <a:rPr lang="en-US"/>
              <a:t>RNSengupta,IME Dept.,IIT Kanpur,INDIA</a:t>
            </a:r>
          </a:p>
        </p:txBody>
      </p:sp>
      <p:sp>
        <p:nvSpPr>
          <p:cNvPr id="13316" name="Slide Number Placeholder 6">
            <a:extLst>
              <a:ext uri="{FF2B5EF4-FFF2-40B4-BE49-F238E27FC236}">
                <a16:creationId xmlns:a16="http://schemas.microsoft.com/office/drawing/2014/main" id="{ACF591D0-1601-4134-BD37-93ACCA44733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1A94D95-A7B8-42E8-849A-A8FA6D12BADE}" type="slidenum">
              <a:rPr lang="en-US" altLang="en-US" sz="1400" smtClean="0"/>
              <a:pPr>
                <a:spcBef>
                  <a:spcPct val="0"/>
                </a:spcBef>
                <a:buFontTx/>
                <a:buNone/>
              </a:pPr>
              <a:t>9</a:t>
            </a:fld>
            <a:endParaRPr lang="en-US" altLang="en-US" sz="1400"/>
          </a:p>
        </p:txBody>
      </p:sp>
      <p:sp>
        <p:nvSpPr>
          <p:cNvPr id="13317" name="Rectangle 2">
            <a:extLst>
              <a:ext uri="{FF2B5EF4-FFF2-40B4-BE49-F238E27FC236}">
                <a16:creationId xmlns:a16="http://schemas.microsoft.com/office/drawing/2014/main" id="{3A7ED6D7-BCD0-481E-B969-52BC214777FE}"/>
              </a:ext>
            </a:extLst>
          </p:cNvPr>
          <p:cNvSpPr>
            <a:spLocks noGrp="1" noChangeArrowheads="1"/>
          </p:cNvSpPr>
          <p:nvPr>
            <p:ph type="title"/>
          </p:nvPr>
        </p:nvSpPr>
        <p:spPr>
          <a:xfrm>
            <a:off x="609600" y="274638"/>
            <a:ext cx="10972800" cy="944562"/>
          </a:xfrm>
        </p:spPr>
        <p:txBody>
          <a:bodyPr/>
          <a:lstStyle/>
          <a:p>
            <a:pPr eaLnBrk="1" hangingPunct="1"/>
            <a:r>
              <a:rPr lang="en-US" altLang="en-US" sz="3600" b="1">
                <a:solidFill>
                  <a:srgbClr val="FF0000"/>
                </a:solidFill>
              </a:rPr>
              <a:t>Reference Text Books</a:t>
            </a:r>
            <a:r>
              <a:rPr lang="en-US" altLang="en-US" sz="3600">
                <a:solidFill>
                  <a:schemeClr val="tx1"/>
                </a:solidFill>
              </a:rPr>
              <a:t> </a:t>
            </a:r>
            <a:r>
              <a:rPr lang="en-US" altLang="en-US" sz="3600" b="1">
                <a:solidFill>
                  <a:srgbClr val="0000FF"/>
                </a:solidFill>
              </a:rPr>
              <a:t>(contd…)</a:t>
            </a:r>
            <a:endParaRPr lang="en-US" altLang="en-US" sz="3500" b="1">
              <a:solidFill>
                <a:srgbClr val="0000FF"/>
              </a:solidFill>
            </a:endParaRPr>
          </a:p>
        </p:txBody>
      </p:sp>
      <p:sp>
        <p:nvSpPr>
          <p:cNvPr id="13318" name="Rectangle 3">
            <a:extLst>
              <a:ext uri="{FF2B5EF4-FFF2-40B4-BE49-F238E27FC236}">
                <a16:creationId xmlns:a16="http://schemas.microsoft.com/office/drawing/2014/main" id="{7BC6AE18-BDA4-4454-8295-C383EBE00676}"/>
              </a:ext>
            </a:extLst>
          </p:cNvPr>
          <p:cNvSpPr>
            <a:spLocks noGrp="1" noChangeArrowheads="1"/>
          </p:cNvSpPr>
          <p:nvPr>
            <p:ph type="body" sz="half" idx="1"/>
          </p:nvPr>
        </p:nvSpPr>
        <p:spPr>
          <a:xfrm>
            <a:off x="609600" y="1219200"/>
            <a:ext cx="10972800" cy="4906963"/>
          </a:xfrm>
        </p:spPr>
        <p:txBody>
          <a:bodyPr/>
          <a:lstStyle/>
          <a:p>
            <a:pPr marL="457200" indent="-457200" algn="just">
              <a:buFontTx/>
              <a:buAutoNum type="arabicParenR" startAt="11"/>
            </a:pPr>
            <a:r>
              <a:rPr lang="en-US" altLang="en-US" sz="2500"/>
              <a:t>Loeve, Michel, Probability Theory, Affiliated East West Press Pvt. Ltd., 1963.</a:t>
            </a:r>
          </a:p>
          <a:p>
            <a:pPr marL="457200" indent="-457200" algn="just">
              <a:buFontTx/>
              <a:buAutoNum type="arabicParenR" startAt="11"/>
            </a:pPr>
            <a:r>
              <a:rPr lang="en-US" altLang="en-US" sz="2500"/>
              <a:t>Mood, A. M., Graybill, F. A. and Boes, D. E., Introduction to the Theory of Statistics, Tata McGraw Hill Publication, 2001, ISBN (10): 0-07-044520-6.</a:t>
            </a:r>
          </a:p>
          <a:p>
            <a:pPr marL="457200" indent="-457200" algn="just">
              <a:buFontTx/>
              <a:buAutoNum type="arabicParenR" startAt="11"/>
            </a:pPr>
            <a:r>
              <a:rPr lang="en-US" altLang="en-US" sz="2500"/>
              <a:t>Montgomery, D. C., Peck, E. A. and Vining, G. G., Introduction to Linear Regression Analysis, Wiley India Pvt Ltd, 2006, ISBN-10: 8126510471, ISBN-13: 978-8126510474.</a:t>
            </a:r>
          </a:p>
          <a:p>
            <a:pPr marL="400050" lvl="1" indent="0" algn="just">
              <a:buFontTx/>
              <a:buNone/>
            </a:pPr>
            <a:r>
              <a:rPr lang="en-US" altLang="en-US" sz="2500" u="sng">
                <a:hlinkClick r:id="rId2"/>
              </a:rPr>
              <a:t>https://www.kwcsangli.in/uploads/3--Introduction_to_Linear_Regression_Analysis__5th_ed._Douglas_C._Montgomery__Elizabeth_A._Peck__and_G._.pdf</a:t>
            </a:r>
            <a:endParaRPr lang="en-US" altLang="en-US" sz="2500"/>
          </a:p>
          <a:p>
            <a:pPr marL="457200" indent="-457200" algn="just">
              <a:buFontTx/>
              <a:buAutoNum type="arabicParenR" startAt="11"/>
            </a:pPr>
            <a:r>
              <a:rPr lang="en-US" altLang="en-US" sz="2500"/>
              <a:t>Parzen, E., Modern Probability Theory and its Application, John Wiley &amp; Sons, 1992, ISBN (10): 0471668257.</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5">
            <a:extLst>
              <a:ext uri="{FF2B5EF4-FFF2-40B4-BE49-F238E27FC236}">
                <a16:creationId xmlns:a16="http://schemas.microsoft.com/office/drawing/2014/main" id="{810F8958-95F2-4370-AE9D-4B2F9745A59F}"/>
              </a:ext>
            </a:extLst>
          </p:cNvPr>
          <p:cNvSpPr>
            <a:spLocks noGrp="1"/>
          </p:cNvSpPr>
          <p:nvPr>
            <p:ph type="dt" sz="quarter" idx="10"/>
          </p:nvPr>
        </p:nvSpPr>
        <p:spPr/>
        <p:txBody>
          <a:bodyPr/>
          <a:lstStyle/>
          <a:p>
            <a:pPr>
              <a:defRPr/>
            </a:pPr>
            <a:r>
              <a:rPr lang="en-US"/>
              <a:t>IME602:DATA ANALYSIS</a:t>
            </a:r>
          </a:p>
        </p:txBody>
      </p:sp>
      <p:sp>
        <p:nvSpPr>
          <p:cNvPr id="9" name="Footer Placeholder 6">
            <a:extLst>
              <a:ext uri="{FF2B5EF4-FFF2-40B4-BE49-F238E27FC236}">
                <a16:creationId xmlns:a16="http://schemas.microsoft.com/office/drawing/2014/main" id="{6DCBFDFE-A09B-4929-9302-BEEAAD44DC78}"/>
              </a:ext>
            </a:extLst>
          </p:cNvPr>
          <p:cNvSpPr>
            <a:spLocks noGrp="1"/>
          </p:cNvSpPr>
          <p:nvPr>
            <p:ph type="ftr" sz="quarter" idx="11"/>
          </p:nvPr>
        </p:nvSpPr>
        <p:spPr/>
        <p:txBody>
          <a:bodyPr/>
          <a:lstStyle/>
          <a:p>
            <a:pPr>
              <a:defRPr/>
            </a:pPr>
            <a:r>
              <a:rPr lang="en-US"/>
              <a:t>RNSengupta,IME Dept.,IIT Kanpur,INDIA</a:t>
            </a:r>
          </a:p>
        </p:txBody>
      </p:sp>
      <p:sp>
        <p:nvSpPr>
          <p:cNvPr id="99332" name="Slide Number Placeholder 7">
            <a:extLst>
              <a:ext uri="{FF2B5EF4-FFF2-40B4-BE49-F238E27FC236}">
                <a16:creationId xmlns:a16="http://schemas.microsoft.com/office/drawing/2014/main" id="{E2DB4ECE-9455-4721-AA60-6AE6FCA5E52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91108EE-9636-4686-A5AF-F1D2D94BB883}" type="slidenum">
              <a:rPr lang="en-US" altLang="en-US" sz="1400" smtClean="0"/>
              <a:pPr>
                <a:spcBef>
                  <a:spcPct val="0"/>
                </a:spcBef>
                <a:buFontTx/>
                <a:buNone/>
              </a:pPr>
              <a:t>90</a:t>
            </a:fld>
            <a:endParaRPr lang="en-US" altLang="en-US" sz="1400"/>
          </a:p>
        </p:txBody>
      </p:sp>
      <p:sp>
        <p:nvSpPr>
          <p:cNvPr id="99333" name="Rectangle 2">
            <a:extLst>
              <a:ext uri="{FF2B5EF4-FFF2-40B4-BE49-F238E27FC236}">
                <a16:creationId xmlns:a16="http://schemas.microsoft.com/office/drawing/2014/main" id="{35272F21-F804-4B85-9AF3-AD7312B8E9A5}"/>
              </a:ext>
            </a:extLst>
          </p:cNvPr>
          <p:cNvSpPr>
            <a:spLocks noGrp="1" noChangeArrowheads="1"/>
          </p:cNvSpPr>
          <p:nvPr>
            <p:ph type="title"/>
          </p:nvPr>
        </p:nvSpPr>
        <p:spPr/>
        <p:txBody>
          <a:bodyPr/>
          <a:lstStyle/>
          <a:p>
            <a:pPr eaLnBrk="1" hangingPunct="1"/>
            <a:r>
              <a:rPr lang="en-US" altLang="en-US" sz="5500" b="1">
                <a:solidFill>
                  <a:srgbClr val="FF0000"/>
                </a:solidFill>
              </a:rPr>
              <a:t>Variance, Standard deviation</a:t>
            </a:r>
          </a:p>
        </p:txBody>
      </p:sp>
      <p:sp>
        <p:nvSpPr>
          <p:cNvPr id="99334" name="Rectangle 3">
            <a:extLst>
              <a:ext uri="{FF2B5EF4-FFF2-40B4-BE49-F238E27FC236}">
                <a16:creationId xmlns:a16="http://schemas.microsoft.com/office/drawing/2014/main" id="{6595D972-8280-4B00-880B-74F995E37B02}"/>
              </a:ext>
            </a:extLst>
          </p:cNvPr>
          <p:cNvSpPr>
            <a:spLocks noGrp="1" noChangeArrowheads="1"/>
          </p:cNvSpPr>
          <p:nvPr>
            <p:ph type="body" sz="half" idx="1"/>
          </p:nvPr>
        </p:nvSpPr>
        <p:spPr>
          <a:xfrm>
            <a:off x="609600" y="1600200"/>
            <a:ext cx="10972800" cy="4525963"/>
          </a:xfrm>
        </p:spPr>
        <p:txBody>
          <a:bodyPr/>
          <a:lstStyle/>
          <a:p>
            <a:pPr algn="just" eaLnBrk="1" hangingPunct="1">
              <a:buFont typeface="Wingdings" panose="05000000000000000000" pitchFamily="2" charset="2"/>
              <a:buChar char="§"/>
            </a:pPr>
            <a:r>
              <a:rPr lang="en-US" altLang="en-US"/>
              <a:t>Variance of </a:t>
            </a:r>
            <a:r>
              <a:rPr lang="en-US" altLang="en-US" b="1">
                <a:solidFill>
                  <a:srgbClr val="FF0000"/>
                </a:solidFill>
              </a:rPr>
              <a:t>sample</a:t>
            </a:r>
            <a:r>
              <a:rPr lang="en-US" altLang="en-US"/>
              <a:t>: </a:t>
            </a:r>
            <a:r>
              <a:rPr lang="en-US" altLang="en-US">
                <a:sym typeface="Symbol" panose="05050102010706020507" pitchFamily="18" charset="2"/>
              </a:rPr>
              <a:t>s</a:t>
            </a:r>
            <a:r>
              <a:rPr lang="el-GR" altLang="en-US" baseline="30000"/>
              <a:t>2</a:t>
            </a:r>
            <a:r>
              <a:rPr lang="el-GR" altLang="en-US"/>
              <a:t> = (1/</a:t>
            </a:r>
            <a:r>
              <a:rPr lang="en-US" altLang="en-US"/>
              <a:t>n){(x</a:t>
            </a:r>
            <a:r>
              <a:rPr lang="en-US" altLang="en-US" baseline="-25000"/>
              <a:t>1</a:t>
            </a:r>
            <a:r>
              <a:rPr lang="en-US" altLang="en-US"/>
              <a:t> </a:t>
            </a:r>
            <a:r>
              <a:rPr lang="en-US" altLang="en-US">
                <a:sym typeface="Symbol" panose="05050102010706020507" pitchFamily="18" charset="2"/>
              </a:rPr>
              <a:t></a:t>
            </a:r>
            <a:r>
              <a:rPr lang="en-US" altLang="en-US"/>
              <a:t> AM)</a:t>
            </a:r>
            <a:r>
              <a:rPr lang="en-US" altLang="en-US" baseline="30000"/>
              <a:t>2</a:t>
            </a:r>
            <a:r>
              <a:rPr lang="en-US" altLang="en-US"/>
              <a:t> + ..... + (x</a:t>
            </a:r>
            <a:r>
              <a:rPr lang="en-US" altLang="en-US" baseline="-25000"/>
              <a:t>n</a:t>
            </a:r>
            <a:r>
              <a:rPr lang="en-US" altLang="en-US"/>
              <a:t> - AM)</a:t>
            </a:r>
            <a:r>
              <a:rPr lang="en-US" altLang="en-US" baseline="30000"/>
              <a:t>2</a:t>
            </a:r>
            <a:r>
              <a:rPr lang="en-US" altLang="en-US"/>
              <a:t>}, though not the right formulae, </a:t>
            </a:r>
            <a:r>
              <a:rPr lang="en-US" altLang="en-US">
                <a:sym typeface="Symbol" panose="05050102010706020507" pitchFamily="18" charset="2"/>
              </a:rPr>
              <a:t></a:t>
            </a:r>
            <a:r>
              <a:rPr lang="el-GR" altLang="en-US" baseline="30000"/>
              <a:t>2</a:t>
            </a:r>
            <a:r>
              <a:rPr lang="el-GR" altLang="en-US"/>
              <a:t> = </a:t>
            </a:r>
            <a:r>
              <a:rPr lang="en-US" altLang="en-US"/>
              <a:t>E{X </a:t>
            </a:r>
            <a:r>
              <a:rPr lang="en-US" altLang="en-US">
                <a:sym typeface="Symbol" panose="05050102010706020507" pitchFamily="18" charset="2"/>
              </a:rPr>
              <a:t> </a:t>
            </a:r>
            <a:r>
              <a:rPr lang="en-US" altLang="en-US"/>
              <a:t>E(X)}</a:t>
            </a:r>
            <a:r>
              <a:rPr lang="en-US" altLang="en-US" baseline="30000"/>
              <a:t>2</a:t>
            </a:r>
            <a:r>
              <a:rPr lang="en-US" altLang="en-US"/>
              <a:t> for </a:t>
            </a:r>
            <a:r>
              <a:rPr lang="en-US" altLang="en-US" b="1">
                <a:solidFill>
                  <a:srgbClr val="FF0000"/>
                </a:solidFill>
              </a:rPr>
              <a:t>population </a:t>
            </a:r>
            <a:r>
              <a:rPr lang="en-US" altLang="en-US"/>
              <a:t>and based on </a:t>
            </a:r>
            <a:r>
              <a:rPr lang="en-US" altLang="en-US">
                <a:sym typeface="Symbol" panose="05050102010706020507" pitchFamily="18" charset="2"/>
              </a:rPr>
              <a:t></a:t>
            </a:r>
            <a:r>
              <a:rPr lang="el-GR" altLang="en-US" baseline="30000"/>
              <a:t>2</a:t>
            </a:r>
            <a:r>
              <a:rPr lang="el-GR" altLang="en-US"/>
              <a:t> </a:t>
            </a:r>
            <a:r>
              <a:rPr lang="en-US" altLang="en-US"/>
              <a:t>we find </a:t>
            </a:r>
            <a:r>
              <a:rPr lang="en-US" altLang="en-US">
                <a:sym typeface="Symbol" panose="05050102010706020507" pitchFamily="18" charset="2"/>
              </a:rPr>
              <a:t>s</a:t>
            </a:r>
            <a:r>
              <a:rPr lang="el-GR" altLang="en-US" baseline="30000"/>
              <a:t>2</a:t>
            </a:r>
            <a:r>
              <a:rPr lang="en-US" altLang="en-US"/>
              <a:t>, which we will see later.</a:t>
            </a:r>
            <a:endParaRPr lang="en-US" altLang="en-US" b="1">
              <a:solidFill>
                <a:srgbClr val="FF0000"/>
              </a:solidFill>
            </a:endParaRPr>
          </a:p>
          <a:p>
            <a:pPr algn="just" eaLnBrk="1" hangingPunct="1">
              <a:buFont typeface="Wingdings" panose="05000000000000000000" pitchFamily="2" charset="2"/>
              <a:buChar char="§"/>
            </a:pPr>
            <a:r>
              <a:rPr lang="en-US" altLang="en-US"/>
              <a:t>Standard deviation of </a:t>
            </a:r>
            <a:r>
              <a:rPr lang="en-US" altLang="en-US" b="1">
                <a:solidFill>
                  <a:srgbClr val="FF0000"/>
                </a:solidFill>
              </a:rPr>
              <a:t>sample</a:t>
            </a:r>
            <a:r>
              <a:rPr lang="en-US" altLang="en-US"/>
              <a:t>, called </a:t>
            </a:r>
            <a:r>
              <a:rPr lang="en-US" altLang="en-US" b="1">
                <a:solidFill>
                  <a:srgbClr val="FF3300"/>
                </a:solidFill>
              </a:rPr>
              <a:t>Standard Error</a:t>
            </a:r>
            <a:r>
              <a:rPr lang="en-US" altLang="en-US"/>
              <a:t> SE(X): </a:t>
            </a:r>
            <a:r>
              <a:rPr lang="en-US" altLang="en-US">
                <a:sym typeface="Symbol" panose="05050102010706020507" pitchFamily="18" charset="2"/>
              </a:rPr>
              <a:t>s = [</a:t>
            </a:r>
            <a:r>
              <a:rPr lang="el-GR" altLang="en-US"/>
              <a:t>(1/</a:t>
            </a:r>
            <a:r>
              <a:rPr lang="en-US" altLang="en-US"/>
              <a:t>n){(x</a:t>
            </a:r>
            <a:r>
              <a:rPr lang="en-US" altLang="en-US" baseline="-25000"/>
              <a:t>1</a:t>
            </a:r>
            <a:r>
              <a:rPr lang="en-US" altLang="en-US"/>
              <a:t> </a:t>
            </a:r>
            <a:r>
              <a:rPr lang="en-US" altLang="en-US">
                <a:sym typeface="Symbol" panose="05050102010706020507" pitchFamily="18" charset="2"/>
              </a:rPr>
              <a:t></a:t>
            </a:r>
            <a:r>
              <a:rPr lang="en-US" altLang="en-US"/>
              <a:t> AM)</a:t>
            </a:r>
            <a:r>
              <a:rPr lang="en-US" altLang="en-US" baseline="30000"/>
              <a:t>2</a:t>
            </a:r>
            <a:r>
              <a:rPr lang="en-US" altLang="en-US"/>
              <a:t> + ..... + (x</a:t>
            </a:r>
            <a:r>
              <a:rPr lang="en-US" altLang="en-US" baseline="-25000"/>
              <a:t>n</a:t>
            </a:r>
            <a:r>
              <a:rPr lang="en-US" altLang="en-US"/>
              <a:t> </a:t>
            </a:r>
            <a:r>
              <a:rPr lang="en-US" altLang="en-US">
                <a:sym typeface="Symbol" panose="05050102010706020507" pitchFamily="18" charset="2"/>
              </a:rPr>
              <a:t></a:t>
            </a:r>
            <a:r>
              <a:rPr lang="en-US" altLang="en-US"/>
              <a:t> AM)</a:t>
            </a:r>
            <a:r>
              <a:rPr lang="en-US" altLang="en-US" baseline="30000"/>
              <a:t>2</a:t>
            </a:r>
            <a:r>
              <a:rPr lang="en-US" altLang="en-US"/>
              <a:t>}]</a:t>
            </a:r>
            <a:r>
              <a:rPr lang="en-US" altLang="en-US" baseline="30000"/>
              <a:t>(1/2)</a:t>
            </a:r>
            <a:r>
              <a:rPr lang="en-US" altLang="en-US"/>
              <a:t>, though not the right formulae, as </a:t>
            </a:r>
            <a:r>
              <a:rPr lang="en-US" altLang="en-US">
                <a:sym typeface="Symbol" panose="05050102010706020507" pitchFamily="18" charset="2"/>
              </a:rPr>
              <a:t></a:t>
            </a:r>
            <a:r>
              <a:rPr lang="el-GR" altLang="en-US"/>
              <a:t> = </a:t>
            </a:r>
            <a:r>
              <a:rPr lang="en-US" altLang="en-US"/>
              <a:t>[E{X </a:t>
            </a:r>
            <a:r>
              <a:rPr lang="en-US" altLang="en-US">
                <a:sym typeface="Symbol" panose="05050102010706020507" pitchFamily="18" charset="2"/>
              </a:rPr>
              <a:t> </a:t>
            </a:r>
            <a:r>
              <a:rPr lang="en-US" altLang="en-US"/>
              <a:t>E(X)}</a:t>
            </a:r>
            <a:r>
              <a:rPr lang="en-US" altLang="en-US" baseline="30000"/>
              <a:t>2</a:t>
            </a:r>
            <a:r>
              <a:rPr lang="en-US" altLang="en-US"/>
              <a:t>]</a:t>
            </a:r>
            <a:r>
              <a:rPr lang="en-US" altLang="en-US" baseline="30000"/>
              <a:t>(1/2)</a:t>
            </a:r>
            <a:r>
              <a:rPr lang="en-US" altLang="en-US"/>
              <a:t> for </a:t>
            </a:r>
            <a:r>
              <a:rPr lang="en-US" altLang="en-US" b="1">
                <a:solidFill>
                  <a:srgbClr val="FF0000"/>
                </a:solidFill>
              </a:rPr>
              <a:t>population </a:t>
            </a:r>
            <a:r>
              <a:rPr lang="en-US" altLang="en-US"/>
              <a:t>and based on </a:t>
            </a:r>
            <a:r>
              <a:rPr lang="en-US" altLang="en-US">
                <a:sym typeface="Symbol" panose="05050102010706020507" pitchFamily="18" charset="2"/>
              </a:rPr>
              <a:t></a:t>
            </a:r>
            <a:r>
              <a:rPr lang="el-GR" altLang="en-US" baseline="30000"/>
              <a:t>2</a:t>
            </a:r>
            <a:r>
              <a:rPr lang="el-GR" altLang="en-US"/>
              <a:t> </a:t>
            </a:r>
            <a:r>
              <a:rPr lang="en-US" altLang="en-US"/>
              <a:t>we find </a:t>
            </a:r>
            <a:r>
              <a:rPr lang="en-US" altLang="en-US">
                <a:sym typeface="Symbol" panose="05050102010706020507" pitchFamily="18" charset="2"/>
              </a:rPr>
              <a:t>s</a:t>
            </a:r>
            <a:r>
              <a:rPr lang="el-GR" altLang="en-US" baseline="30000"/>
              <a:t>2</a:t>
            </a:r>
            <a:r>
              <a:rPr lang="en-US" altLang="en-US"/>
              <a:t>, and then s, which we will see later.</a:t>
            </a:r>
            <a:endParaRPr lang="en-US" altLang="en-US" baseline="30000"/>
          </a:p>
        </p:txBody>
      </p:sp>
      <p:sp>
        <p:nvSpPr>
          <p:cNvPr id="99335" name="Rectangle 5">
            <a:extLst>
              <a:ext uri="{FF2B5EF4-FFF2-40B4-BE49-F238E27FC236}">
                <a16:creationId xmlns:a16="http://schemas.microsoft.com/office/drawing/2014/main" id="{31E7F83E-EE72-4F63-A3B6-3ECEEDF783F6}"/>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5">
            <a:extLst>
              <a:ext uri="{FF2B5EF4-FFF2-40B4-BE49-F238E27FC236}">
                <a16:creationId xmlns:a16="http://schemas.microsoft.com/office/drawing/2014/main" id="{810F8958-95F2-4370-AE9D-4B2F9745A59F}"/>
              </a:ext>
            </a:extLst>
          </p:cNvPr>
          <p:cNvSpPr>
            <a:spLocks noGrp="1"/>
          </p:cNvSpPr>
          <p:nvPr>
            <p:ph type="dt" sz="quarter" idx="10"/>
          </p:nvPr>
        </p:nvSpPr>
        <p:spPr/>
        <p:txBody>
          <a:bodyPr/>
          <a:lstStyle/>
          <a:p>
            <a:pPr>
              <a:defRPr/>
            </a:pPr>
            <a:r>
              <a:rPr lang="en-US"/>
              <a:t>IME602:DATA ANALYSIS</a:t>
            </a:r>
          </a:p>
        </p:txBody>
      </p:sp>
      <p:sp>
        <p:nvSpPr>
          <p:cNvPr id="9" name="Footer Placeholder 6">
            <a:extLst>
              <a:ext uri="{FF2B5EF4-FFF2-40B4-BE49-F238E27FC236}">
                <a16:creationId xmlns:a16="http://schemas.microsoft.com/office/drawing/2014/main" id="{6DCBFDFE-A09B-4929-9302-BEEAAD44DC78}"/>
              </a:ext>
            </a:extLst>
          </p:cNvPr>
          <p:cNvSpPr>
            <a:spLocks noGrp="1"/>
          </p:cNvSpPr>
          <p:nvPr>
            <p:ph type="ftr" sz="quarter" idx="11"/>
          </p:nvPr>
        </p:nvSpPr>
        <p:spPr/>
        <p:txBody>
          <a:bodyPr/>
          <a:lstStyle/>
          <a:p>
            <a:pPr>
              <a:defRPr/>
            </a:pPr>
            <a:r>
              <a:rPr lang="en-US"/>
              <a:t>RNSengupta,IME Dept.,IIT Kanpur,INDIA</a:t>
            </a:r>
          </a:p>
        </p:txBody>
      </p:sp>
      <p:sp>
        <p:nvSpPr>
          <p:cNvPr id="100356" name="Slide Number Placeholder 7">
            <a:extLst>
              <a:ext uri="{FF2B5EF4-FFF2-40B4-BE49-F238E27FC236}">
                <a16:creationId xmlns:a16="http://schemas.microsoft.com/office/drawing/2014/main" id="{5F463E61-28FF-46C0-AA63-E01EFC34930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9FCBB13-524B-4133-AA55-72A359F35469}" type="slidenum">
              <a:rPr lang="en-US" altLang="en-US" sz="1400" smtClean="0"/>
              <a:pPr>
                <a:spcBef>
                  <a:spcPct val="0"/>
                </a:spcBef>
                <a:buFontTx/>
                <a:buNone/>
              </a:pPr>
              <a:t>91</a:t>
            </a:fld>
            <a:endParaRPr lang="en-US" altLang="en-US" sz="1400"/>
          </a:p>
        </p:txBody>
      </p:sp>
      <p:sp>
        <p:nvSpPr>
          <p:cNvPr id="100357" name="Rectangle 2">
            <a:extLst>
              <a:ext uri="{FF2B5EF4-FFF2-40B4-BE49-F238E27FC236}">
                <a16:creationId xmlns:a16="http://schemas.microsoft.com/office/drawing/2014/main" id="{AB8B1FB3-4ADA-49BA-A1F1-92C83016B995}"/>
              </a:ext>
            </a:extLst>
          </p:cNvPr>
          <p:cNvSpPr>
            <a:spLocks noGrp="1" noChangeArrowheads="1"/>
          </p:cNvSpPr>
          <p:nvPr>
            <p:ph type="title"/>
          </p:nvPr>
        </p:nvSpPr>
        <p:spPr/>
        <p:txBody>
          <a:bodyPr/>
          <a:lstStyle/>
          <a:p>
            <a:pPr eaLnBrk="1" hangingPunct="1"/>
            <a:r>
              <a:rPr lang="en-US" altLang="en-US" sz="4500" b="1">
                <a:solidFill>
                  <a:srgbClr val="FF0000"/>
                </a:solidFill>
              </a:rPr>
              <a:t>Variance, Standard deviation </a:t>
            </a:r>
            <a:r>
              <a:rPr lang="en-US" altLang="en-US" sz="4500" b="1">
                <a:solidFill>
                  <a:schemeClr val="tx1"/>
                </a:solidFill>
              </a:rPr>
              <a:t>(</a:t>
            </a:r>
            <a:r>
              <a:rPr lang="en-US" altLang="en-US" sz="4500" b="1">
                <a:solidFill>
                  <a:srgbClr val="0000FF"/>
                </a:solidFill>
              </a:rPr>
              <a:t>contd…</a:t>
            </a:r>
            <a:r>
              <a:rPr lang="en-US" altLang="en-US" sz="4500" b="1">
                <a:solidFill>
                  <a:schemeClr val="tx1"/>
                </a:solidFill>
              </a:rPr>
              <a:t>)</a:t>
            </a:r>
            <a:endParaRPr lang="en-US" altLang="en-US" sz="4500" b="1">
              <a:solidFill>
                <a:srgbClr val="FF0000"/>
              </a:solidFill>
            </a:endParaRPr>
          </a:p>
        </p:txBody>
      </p:sp>
      <p:sp>
        <p:nvSpPr>
          <p:cNvPr id="100358" name="Rectangle 3">
            <a:extLst>
              <a:ext uri="{FF2B5EF4-FFF2-40B4-BE49-F238E27FC236}">
                <a16:creationId xmlns:a16="http://schemas.microsoft.com/office/drawing/2014/main" id="{418F7968-F596-4784-A1B7-6357A58121EB}"/>
              </a:ext>
            </a:extLst>
          </p:cNvPr>
          <p:cNvSpPr>
            <a:spLocks noGrp="1" noChangeArrowheads="1"/>
          </p:cNvSpPr>
          <p:nvPr>
            <p:ph type="body" sz="half" idx="1"/>
          </p:nvPr>
        </p:nvSpPr>
        <p:spPr>
          <a:xfrm>
            <a:off x="609600" y="1600200"/>
            <a:ext cx="10972800" cy="4525963"/>
          </a:xfrm>
        </p:spPr>
        <p:txBody>
          <a:bodyPr/>
          <a:lstStyle/>
          <a:p>
            <a:pPr algn="just" eaLnBrk="1" hangingPunct="1">
              <a:buFont typeface="Wingdings" panose="05000000000000000000" pitchFamily="2" charset="2"/>
              <a:buChar char="§"/>
            </a:pPr>
            <a:r>
              <a:rPr lang="en-US" altLang="en-US" sz="4000">
                <a:sym typeface="Symbol" panose="05050102010706020507" pitchFamily="18" charset="2"/>
              </a:rPr>
              <a:t>X = (10, -20, -32, 12, 2, 4, 9, -12, 10, 30, 40)</a:t>
            </a:r>
          </a:p>
          <a:p>
            <a:pPr algn="just" eaLnBrk="1" hangingPunct="1">
              <a:buFont typeface="Wingdings" panose="05000000000000000000" pitchFamily="2" charset="2"/>
              <a:buChar char="§"/>
            </a:pPr>
            <a:r>
              <a:rPr lang="en-US" altLang="en-US" sz="4000">
                <a:sym typeface="Symbol" panose="05050102010706020507" pitchFamily="18" charset="2"/>
              </a:rPr>
              <a:t>AM = (1/11)(10 +….+ 40) = 53/11 = 4.818</a:t>
            </a:r>
          </a:p>
          <a:p>
            <a:pPr algn="just" eaLnBrk="1" hangingPunct="1">
              <a:buFont typeface="Wingdings" panose="05000000000000000000" pitchFamily="2" charset="2"/>
              <a:buChar char="§"/>
            </a:pPr>
            <a:r>
              <a:rPr lang="en-US" altLang="en-US" sz="4000">
                <a:sym typeface="Symbol" panose="05050102010706020507" pitchFamily="18" charset="2"/>
              </a:rPr>
              <a:t>s</a:t>
            </a:r>
            <a:r>
              <a:rPr lang="el-GR" altLang="en-US" sz="4000" baseline="30000"/>
              <a:t>2</a:t>
            </a:r>
            <a:r>
              <a:rPr lang="el-GR" altLang="en-US" sz="4000"/>
              <a:t> =</a:t>
            </a:r>
            <a:r>
              <a:rPr lang="en-US" altLang="en-US" sz="4000"/>
              <a:t> </a:t>
            </a:r>
            <a:r>
              <a:rPr lang="en-US" altLang="en-US" sz="4000">
                <a:sym typeface="Symbol" panose="05050102010706020507" pitchFamily="18" charset="2"/>
              </a:rPr>
              <a:t>(1/11)</a:t>
            </a:r>
            <a:r>
              <a:rPr lang="en-US" altLang="en-US" sz="4000"/>
              <a:t>{(10 – </a:t>
            </a:r>
            <a:r>
              <a:rPr lang="en-US" altLang="en-US" sz="4000">
                <a:sym typeface="Symbol" panose="05050102010706020507" pitchFamily="18" charset="2"/>
              </a:rPr>
              <a:t>4.818)</a:t>
            </a:r>
            <a:r>
              <a:rPr lang="en-US" altLang="en-US" sz="4000" baseline="30000">
                <a:sym typeface="Symbol" panose="05050102010706020507" pitchFamily="18" charset="2"/>
              </a:rPr>
              <a:t>2</a:t>
            </a:r>
            <a:r>
              <a:rPr lang="en-US" altLang="en-US" sz="4000">
                <a:sym typeface="Symbol" panose="05050102010706020507" pitchFamily="18" charset="2"/>
              </a:rPr>
              <a:t> + ….. + (40 – 4.818)</a:t>
            </a:r>
            <a:r>
              <a:rPr lang="en-US" altLang="en-US" sz="4000" baseline="30000">
                <a:sym typeface="Symbol" panose="05050102010706020507" pitchFamily="18" charset="2"/>
              </a:rPr>
              <a:t>2</a:t>
            </a:r>
            <a:r>
              <a:rPr lang="en-US" altLang="en-US" sz="4000">
                <a:sym typeface="Symbol" panose="05050102010706020507" pitchFamily="18" charset="2"/>
              </a:rPr>
              <a:t>} = 387.058</a:t>
            </a:r>
          </a:p>
          <a:p>
            <a:pPr algn="just" eaLnBrk="1" hangingPunct="1">
              <a:buFont typeface="Wingdings" panose="05000000000000000000" pitchFamily="2" charset="2"/>
              <a:buChar char="§"/>
            </a:pPr>
            <a:r>
              <a:rPr lang="en-US" altLang="en-US" sz="4000">
                <a:sym typeface="Symbol" panose="05050102010706020507" pitchFamily="18" charset="2"/>
              </a:rPr>
              <a:t>s</a:t>
            </a:r>
            <a:r>
              <a:rPr lang="el-GR" altLang="en-US" sz="4000"/>
              <a:t> =</a:t>
            </a:r>
            <a:r>
              <a:rPr lang="en-US" altLang="en-US" sz="4000"/>
              <a:t> 19.674</a:t>
            </a:r>
            <a:endParaRPr lang="en-US" altLang="en-US" sz="4000">
              <a:sym typeface="Symbol" panose="05050102010706020507" pitchFamily="18" charset="2"/>
            </a:endParaRPr>
          </a:p>
        </p:txBody>
      </p:sp>
      <p:sp>
        <p:nvSpPr>
          <p:cNvPr id="100359" name="Rectangle 5">
            <a:extLst>
              <a:ext uri="{FF2B5EF4-FFF2-40B4-BE49-F238E27FC236}">
                <a16:creationId xmlns:a16="http://schemas.microsoft.com/office/drawing/2014/main" id="{2392FD7E-3121-49C9-B901-C65C3C015E03}"/>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5">
            <a:extLst>
              <a:ext uri="{FF2B5EF4-FFF2-40B4-BE49-F238E27FC236}">
                <a16:creationId xmlns:a16="http://schemas.microsoft.com/office/drawing/2014/main" id="{810F8958-95F2-4370-AE9D-4B2F9745A59F}"/>
              </a:ext>
            </a:extLst>
          </p:cNvPr>
          <p:cNvSpPr>
            <a:spLocks noGrp="1"/>
          </p:cNvSpPr>
          <p:nvPr>
            <p:ph type="dt" sz="quarter" idx="10"/>
          </p:nvPr>
        </p:nvSpPr>
        <p:spPr/>
        <p:txBody>
          <a:bodyPr/>
          <a:lstStyle/>
          <a:p>
            <a:pPr>
              <a:defRPr/>
            </a:pPr>
            <a:r>
              <a:rPr lang="en-US"/>
              <a:t>IME602:DATA ANALYSIS</a:t>
            </a:r>
          </a:p>
        </p:txBody>
      </p:sp>
      <p:sp>
        <p:nvSpPr>
          <p:cNvPr id="9" name="Footer Placeholder 6">
            <a:extLst>
              <a:ext uri="{FF2B5EF4-FFF2-40B4-BE49-F238E27FC236}">
                <a16:creationId xmlns:a16="http://schemas.microsoft.com/office/drawing/2014/main" id="{6DCBFDFE-A09B-4929-9302-BEEAAD44DC78}"/>
              </a:ext>
            </a:extLst>
          </p:cNvPr>
          <p:cNvSpPr>
            <a:spLocks noGrp="1"/>
          </p:cNvSpPr>
          <p:nvPr>
            <p:ph type="ftr" sz="quarter" idx="11"/>
          </p:nvPr>
        </p:nvSpPr>
        <p:spPr/>
        <p:txBody>
          <a:bodyPr/>
          <a:lstStyle/>
          <a:p>
            <a:pPr>
              <a:defRPr/>
            </a:pPr>
            <a:r>
              <a:rPr lang="en-US"/>
              <a:t>RNSengupta,IME Dept.,IIT Kanpur,INDIA</a:t>
            </a:r>
          </a:p>
        </p:txBody>
      </p:sp>
      <p:sp>
        <p:nvSpPr>
          <p:cNvPr id="101380" name="Slide Number Placeholder 7">
            <a:extLst>
              <a:ext uri="{FF2B5EF4-FFF2-40B4-BE49-F238E27FC236}">
                <a16:creationId xmlns:a16="http://schemas.microsoft.com/office/drawing/2014/main" id="{E1B0FA2A-36CA-4A3A-AA56-7F7F4F3282A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99EFABA-BE8F-4319-BA36-978BBF6AB60E}" type="slidenum">
              <a:rPr lang="en-US" altLang="en-US" sz="1400" smtClean="0"/>
              <a:pPr>
                <a:spcBef>
                  <a:spcPct val="0"/>
                </a:spcBef>
                <a:buFontTx/>
                <a:buNone/>
              </a:pPr>
              <a:t>92</a:t>
            </a:fld>
            <a:endParaRPr lang="en-US" altLang="en-US" sz="1400"/>
          </a:p>
        </p:txBody>
      </p:sp>
      <p:sp>
        <p:nvSpPr>
          <p:cNvPr id="101381" name="Rectangle 2">
            <a:extLst>
              <a:ext uri="{FF2B5EF4-FFF2-40B4-BE49-F238E27FC236}">
                <a16:creationId xmlns:a16="http://schemas.microsoft.com/office/drawing/2014/main" id="{DAF1B2D7-0839-4558-9100-DA30EBAE6760}"/>
              </a:ext>
            </a:extLst>
          </p:cNvPr>
          <p:cNvSpPr>
            <a:spLocks noGrp="1" noChangeArrowheads="1"/>
          </p:cNvSpPr>
          <p:nvPr>
            <p:ph type="title"/>
          </p:nvPr>
        </p:nvSpPr>
        <p:spPr/>
        <p:txBody>
          <a:bodyPr/>
          <a:lstStyle/>
          <a:p>
            <a:pPr eaLnBrk="1" hangingPunct="1"/>
            <a:r>
              <a:rPr lang="en-US" altLang="en-US" sz="6500" b="1">
                <a:solidFill>
                  <a:srgbClr val="FF0000"/>
                </a:solidFill>
              </a:rPr>
              <a:t>Skewness</a:t>
            </a:r>
          </a:p>
        </p:txBody>
      </p:sp>
      <p:sp>
        <p:nvSpPr>
          <p:cNvPr id="101382" name="Rectangle 3">
            <a:extLst>
              <a:ext uri="{FF2B5EF4-FFF2-40B4-BE49-F238E27FC236}">
                <a16:creationId xmlns:a16="http://schemas.microsoft.com/office/drawing/2014/main" id="{3317B1E2-625E-4CE0-9F44-18BD04E0E029}"/>
              </a:ext>
            </a:extLst>
          </p:cNvPr>
          <p:cNvSpPr>
            <a:spLocks noGrp="1" noChangeArrowheads="1"/>
          </p:cNvSpPr>
          <p:nvPr>
            <p:ph type="body" sz="half" idx="1"/>
          </p:nvPr>
        </p:nvSpPr>
        <p:spPr>
          <a:xfrm>
            <a:off x="609600" y="1600200"/>
            <a:ext cx="10972800" cy="4525963"/>
          </a:xfrm>
        </p:spPr>
        <p:txBody>
          <a:bodyPr/>
          <a:lstStyle/>
          <a:p>
            <a:pPr algn="just" eaLnBrk="1" hangingPunct="1">
              <a:buFont typeface="Wingdings" panose="05000000000000000000" pitchFamily="2" charset="2"/>
              <a:buChar char="§"/>
            </a:pPr>
            <a:r>
              <a:rPr lang="en-US" altLang="en-US" sz="4000">
                <a:sym typeface="Symbol" panose="05050102010706020507" pitchFamily="18" charset="2"/>
              </a:rPr>
              <a:t>Skewness (Fisher definition): </a:t>
            </a:r>
            <a:r>
              <a:rPr lang="en-US" altLang="en-US" sz="4000" baseline="-25000">
                <a:sym typeface="Symbol" panose="05050102010706020507" pitchFamily="18" charset="2"/>
              </a:rPr>
              <a:t>1</a:t>
            </a:r>
            <a:r>
              <a:rPr lang="en-US" altLang="en-US" sz="4000">
                <a:sym typeface="Symbol" panose="05050102010706020507" pitchFamily="18" charset="2"/>
              </a:rPr>
              <a:t> = E[{X - E(X)}/}</a:t>
            </a:r>
            <a:r>
              <a:rPr lang="en-US" altLang="en-US" sz="4000" baseline="30000">
                <a:sym typeface="Symbol" panose="05050102010706020507" pitchFamily="18" charset="2"/>
              </a:rPr>
              <a:t>3</a:t>
            </a:r>
            <a:r>
              <a:rPr lang="en-US" altLang="en-US" sz="4000">
                <a:sym typeface="Symbol" panose="05050102010706020507" pitchFamily="18" charset="2"/>
              </a:rPr>
              <a:t>] = E[{X – E(X)}</a:t>
            </a:r>
            <a:r>
              <a:rPr lang="en-US" altLang="en-US" sz="4000" baseline="30000">
                <a:sym typeface="Symbol" panose="05050102010706020507" pitchFamily="18" charset="2"/>
              </a:rPr>
              <a:t>3</a:t>
            </a:r>
            <a:r>
              <a:rPr lang="en-US" altLang="en-US" sz="4000">
                <a:sym typeface="Symbol" panose="05050102010706020507" pitchFamily="18" charset="2"/>
              </a:rPr>
              <a:t>]/[E{X – E(X)}</a:t>
            </a:r>
            <a:r>
              <a:rPr lang="en-US" altLang="en-US" sz="4000" baseline="30000">
                <a:sym typeface="Symbol" panose="05050102010706020507" pitchFamily="18" charset="2"/>
              </a:rPr>
              <a:t>2</a:t>
            </a:r>
            <a:r>
              <a:rPr lang="en-US" altLang="en-US" sz="4000">
                <a:sym typeface="Symbol" panose="05050102010706020507" pitchFamily="18" charset="2"/>
              </a:rPr>
              <a:t>]</a:t>
            </a:r>
            <a:r>
              <a:rPr lang="en-US" altLang="en-US" sz="4000" baseline="30000">
                <a:sym typeface="Symbol" panose="05050102010706020507" pitchFamily="18" charset="2"/>
              </a:rPr>
              <a:t>3/2</a:t>
            </a:r>
            <a:r>
              <a:rPr lang="en-US" altLang="en-US" sz="4000">
                <a:sym typeface="Symbol" panose="05050102010706020507" pitchFamily="18" charset="2"/>
              </a:rPr>
              <a:t>.</a:t>
            </a:r>
          </a:p>
          <a:p>
            <a:pPr algn="just" eaLnBrk="1" hangingPunct="1">
              <a:buFont typeface="Wingdings" panose="05000000000000000000" pitchFamily="2" charset="2"/>
              <a:buChar char="§"/>
            </a:pPr>
            <a:r>
              <a:rPr lang="en-US" altLang="en-US" sz="4000">
                <a:sym typeface="Symbol" panose="05050102010706020507" pitchFamily="18" charset="2"/>
              </a:rPr>
              <a:t>X = (-20, -20, -40, 50, 60, 70, 80, 10, 10, 10, 20).</a:t>
            </a:r>
          </a:p>
          <a:p>
            <a:pPr algn="just" eaLnBrk="1" hangingPunct="1">
              <a:buFont typeface="Wingdings" panose="05000000000000000000" pitchFamily="2" charset="2"/>
              <a:buChar char="§"/>
            </a:pPr>
            <a:r>
              <a:rPr lang="en-US" altLang="en-US" sz="4000">
                <a:sym typeface="Symbol" panose="05050102010706020507" pitchFamily="18" charset="2"/>
              </a:rPr>
              <a:t>AM = (1/11)(-20 + …. + 20) = 230/11 = 20.909.</a:t>
            </a:r>
          </a:p>
        </p:txBody>
      </p:sp>
      <p:sp>
        <p:nvSpPr>
          <p:cNvPr id="101383" name="Rectangle 5">
            <a:extLst>
              <a:ext uri="{FF2B5EF4-FFF2-40B4-BE49-F238E27FC236}">
                <a16:creationId xmlns:a16="http://schemas.microsoft.com/office/drawing/2014/main" id="{3E300B1B-71A2-4FC9-8FFD-378760640843}"/>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5">
            <a:extLst>
              <a:ext uri="{FF2B5EF4-FFF2-40B4-BE49-F238E27FC236}">
                <a16:creationId xmlns:a16="http://schemas.microsoft.com/office/drawing/2014/main" id="{810F8958-95F2-4370-AE9D-4B2F9745A59F}"/>
              </a:ext>
            </a:extLst>
          </p:cNvPr>
          <p:cNvSpPr>
            <a:spLocks noGrp="1"/>
          </p:cNvSpPr>
          <p:nvPr>
            <p:ph type="dt" sz="quarter" idx="10"/>
          </p:nvPr>
        </p:nvSpPr>
        <p:spPr/>
        <p:txBody>
          <a:bodyPr/>
          <a:lstStyle/>
          <a:p>
            <a:pPr>
              <a:defRPr/>
            </a:pPr>
            <a:r>
              <a:rPr lang="en-US"/>
              <a:t>IME602:DATA ANALYSIS</a:t>
            </a:r>
          </a:p>
        </p:txBody>
      </p:sp>
      <p:sp>
        <p:nvSpPr>
          <p:cNvPr id="9" name="Footer Placeholder 6">
            <a:extLst>
              <a:ext uri="{FF2B5EF4-FFF2-40B4-BE49-F238E27FC236}">
                <a16:creationId xmlns:a16="http://schemas.microsoft.com/office/drawing/2014/main" id="{6DCBFDFE-A09B-4929-9302-BEEAAD44DC78}"/>
              </a:ext>
            </a:extLst>
          </p:cNvPr>
          <p:cNvSpPr>
            <a:spLocks noGrp="1"/>
          </p:cNvSpPr>
          <p:nvPr>
            <p:ph type="ftr" sz="quarter" idx="11"/>
          </p:nvPr>
        </p:nvSpPr>
        <p:spPr/>
        <p:txBody>
          <a:bodyPr/>
          <a:lstStyle/>
          <a:p>
            <a:pPr>
              <a:defRPr/>
            </a:pPr>
            <a:r>
              <a:rPr lang="en-US"/>
              <a:t>RNSengupta,IME Dept.,IIT Kanpur,INDIA</a:t>
            </a:r>
          </a:p>
        </p:txBody>
      </p:sp>
      <p:sp>
        <p:nvSpPr>
          <p:cNvPr id="102404" name="Slide Number Placeholder 7">
            <a:extLst>
              <a:ext uri="{FF2B5EF4-FFF2-40B4-BE49-F238E27FC236}">
                <a16:creationId xmlns:a16="http://schemas.microsoft.com/office/drawing/2014/main" id="{7E2C1C7D-688F-40B8-891B-FD43EF2FDF3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E3BC73F-C5C2-4B1D-BCA0-23BA970A405F}" type="slidenum">
              <a:rPr lang="en-US" altLang="en-US" sz="1400" smtClean="0"/>
              <a:pPr>
                <a:spcBef>
                  <a:spcPct val="0"/>
                </a:spcBef>
                <a:buFontTx/>
                <a:buNone/>
              </a:pPr>
              <a:t>93</a:t>
            </a:fld>
            <a:endParaRPr lang="en-US" altLang="en-US" sz="1400"/>
          </a:p>
        </p:txBody>
      </p:sp>
      <p:sp>
        <p:nvSpPr>
          <p:cNvPr id="102405" name="Rectangle 2">
            <a:extLst>
              <a:ext uri="{FF2B5EF4-FFF2-40B4-BE49-F238E27FC236}">
                <a16:creationId xmlns:a16="http://schemas.microsoft.com/office/drawing/2014/main" id="{260AFF69-17F6-43C1-B859-75829E1D6AF6}"/>
              </a:ext>
            </a:extLst>
          </p:cNvPr>
          <p:cNvSpPr>
            <a:spLocks noGrp="1" noChangeArrowheads="1"/>
          </p:cNvSpPr>
          <p:nvPr>
            <p:ph type="title"/>
          </p:nvPr>
        </p:nvSpPr>
        <p:spPr/>
        <p:txBody>
          <a:bodyPr/>
          <a:lstStyle/>
          <a:p>
            <a:pPr eaLnBrk="1" hangingPunct="1"/>
            <a:r>
              <a:rPr lang="en-US" altLang="en-US" sz="6500" b="1">
                <a:solidFill>
                  <a:srgbClr val="FF0000"/>
                </a:solidFill>
              </a:rPr>
              <a:t>Skewness</a:t>
            </a:r>
            <a:r>
              <a:rPr lang="en-US" altLang="en-US" sz="6600" b="1">
                <a:solidFill>
                  <a:srgbClr val="FF0000"/>
                </a:solidFill>
              </a:rPr>
              <a:t> </a:t>
            </a:r>
            <a:r>
              <a:rPr lang="en-US" altLang="en-US" sz="6600" b="1">
                <a:solidFill>
                  <a:schemeClr val="tx1"/>
                </a:solidFill>
              </a:rPr>
              <a:t>(</a:t>
            </a:r>
            <a:r>
              <a:rPr lang="en-US" altLang="en-US" sz="6600" b="1">
                <a:solidFill>
                  <a:srgbClr val="0000FF"/>
                </a:solidFill>
              </a:rPr>
              <a:t>contd…</a:t>
            </a:r>
            <a:r>
              <a:rPr lang="en-US" altLang="en-US" sz="6600" b="1">
                <a:solidFill>
                  <a:schemeClr val="tx1"/>
                </a:solidFill>
              </a:rPr>
              <a:t>)</a:t>
            </a:r>
            <a:endParaRPr lang="en-US" altLang="en-US" sz="6500" b="1">
              <a:solidFill>
                <a:srgbClr val="FF0000"/>
              </a:solidFill>
            </a:endParaRPr>
          </a:p>
        </p:txBody>
      </p:sp>
      <p:sp>
        <p:nvSpPr>
          <p:cNvPr id="102406" name="Rectangle 3">
            <a:extLst>
              <a:ext uri="{FF2B5EF4-FFF2-40B4-BE49-F238E27FC236}">
                <a16:creationId xmlns:a16="http://schemas.microsoft.com/office/drawing/2014/main" id="{3F3F3B6C-66F1-46FD-8141-E6BD67B24F1C}"/>
              </a:ext>
            </a:extLst>
          </p:cNvPr>
          <p:cNvSpPr>
            <a:spLocks noGrp="1" noChangeArrowheads="1"/>
          </p:cNvSpPr>
          <p:nvPr>
            <p:ph type="body" sz="half" idx="1"/>
          </p:nvPr>
        </p:nvSpPr>
        <p:spPr>
          <a:xfrm>
            <a:off x="609600" y="1600200"/>
            <a:ext cx="10972800" cy="4525963"/>
          </a:xfrm>
        </p:spPr>
        <p:txBody>
          <a:bodyPr/>
          <a:lstStyle/>
          <a:p>
            <a:pPr algn="just" eaLnBrk="1" hangingPunct="1">
              <a:buFont typeface="Wingdings" panose="05000000000000000000" pitchFamily="2" charset="2"/>
              <a:buChar char="§"/>
            </a:pPr>
            <a:r>
              <a:rPr lang="en-US" altLang="en-US" sz="4000">
                <a:sym typeface="Symbol" panose="05050102010706020507" pitchFamily="18" charset="2"/>
              </a:rPr>
              <a:t>V(X) = (1/11){(-20 – 20.909)</a:t>
            </a:r>
            <a:r>
              <a:rPr lang="en-US" altLang="en-US" sz="4000" baseline="30000">
                <a:sym typeface="Symbol" panose="05050102010706020507" pitchFamily="18" charset="2"/>
              </a:rPr>
              <a:t>2</a:t>
            </a:r>
            <a:r>
              <a:rPr lang="en-US" altLang="en-US" sz="4000">
                <a:sym typeface="Symbol" panose="05050102010706020507" pitchFamily="18" charset="2"/>
              </a:rPr>
              <a:t> + ….. + (20 – 20.909)</a:t>
            </a:r>
            <a:r>
              <a:rPr lang="en-US" altLang="en-US" sz="4000" baseline="30000">
                <a:sym typeface="Symbol" panose="05050102010706020507" pitchFamily="18" charset="2"/>
              </a:rPr>
              <a:t>2</a:t>
            </a:r>
            <a:r>
              <a:rPr lang="en-US" altLang="en-US" sz="4000">
                <a:sym typeface="Symbol" panose="05050102010706020507" pitchFamily="18" charset="2"/>
              </a:rPr>
              <a:t>} = 15690.909/11 = 1426.446</a:t>
            </a:r>
          </a:p>
          <a:p>
            <a:pPr algn="just" eaLnBrk="1" hangingPunct="1">
              <a:buFont typeface="Wingdings" panose="05000000000000000000" pitchFamily="2" charset="2"/>
              <a:buChar char="§"/>
            </a:pPr>
            <a:r>
              <a:rPr lang="en-US" altLang="en-US" sz="4000">
                <a:sym typeface="Symbol" panose="05050102010706020507" pitchFamily="18" charset="2"/>
              </a:rPr>
              <a:t>E[{X – E(X)}</a:t>
            </a:r>
            <a:r>
              <a:rPr lang="en-US" altLang="en-US" sz="4000" baseline="30000">
                <a:sym typeface="Symbol" panose="05050102010706020507" pitchFamily="18" charset="2"/>
              </a:rPr>
              <a:t>3</a:t>
            </a:r>
            <a:r>
              <a:rPr lang="en-US" altLang="en-US" sz="4000">
                <a:sym typeface="Symbol" panose="05050102010706020507" pitchFamily="18" charset="2"/>
              </a:rPr>
              <a:t>] = (1/11){(-20 – 20.909)</a:t>
            </a:r>
            <a:r>
              <a:rPr lang="en-US" altLang="en-US" sz="4000" baseline="30000">
                <a:sym typeface="Symbol" panose="05050102010706020507" pitchFamily="18" charset="2"/>
              </a:rPr>
              <a:t>3</a:t>
            </a:r>
            <a:r>
              <a:rPr lang="en-US" altLang="en-US" sz="4000">
                <a:sym typeface="Symbol" panose="05050102010706020507" pitchFamily="18" charset="2"/>
              </a:rPr>
              <a:t> + ……. + (20 – 20.909)</a:t>
            </a:r>
            <a:r>
              <a:rPr lang="en-US" altLang="en-US" sz="4000" baseline="30000">
                <a:sym typeface="Symbol" panose="05050102010706020507" pitchFamily="18" charset="2"/>
              </a:rPr>
              <a:t>3</a:t>
            </a:r>
            <a:r>
              <a:rPr lang="en-US" altLang="en-US" sz="4000">
                <a:sym typeface="Symbol" panose="05050102010706020507" pitchFamily="18" charset="2"/>
              </a:rPr>
              <a:t>} = 3836.213.</a:t>
            </a:r>
          </a:p>
          <a:p>
            <a:pPr algn="just" eaLnBrk="1" hangingPunct="1">
              <a:buFont typeface="Wingdings" panose="05000000000000000000" pitchFamily="2" charset="2"/>
              <a:buChar char="§"/>
            </a:pPr>
            <a:r>
              <a:rPr lang="en-US" altLang="en-US" sz="4000">
                <a:sym typeface="Symbol" panose="05050102010706020507" pitchFamily="18" charset="2"/>
              </a:rPr>
              <a:t></a:t>
            </a:r>
            <a:r>
              <a:rPr lang="en-US" altLang="en-US" sz="4000" baseline="-25000">
                <a:sym typeface="Symbol" panose="05050102010706020507" pitchFamily="18" charset="2"/>
              </a:rPr>
              <a:t>1</a:t>
            </a:r>
            <a:r>
              <a:rPr lang="en-US" altLang="en-US" sz="4000">
                <a:sym typeface="Symbol" panose="05050102010706020507" pitchFamily="18" charset="2"/>
              </a:rPr>
              <a:t> = 3836.213/(1426.446)</a:t>
            </a:r>
            <a:r>
              <a:rPr lang="en-US" altLang="en-US" sz="4000" baseline="30000">
                <a:sym typeface="Symbol" panose="05050102010706020507" pitchFamily="18" charset="2"/>
              </a:rPr>
              <a:t>(3/2)</a:t>
            </a:r>
            <a:r>
              <a:rPr lang="en-US" altLang="en-US" sz="4000">
                <a:sym typeface="Symbol" panose="05050102010706020507" pitchFamily="18" charset="2"/>
              </a:rPr>
              <a:t> = 0.071.</a:t>
            </a:r>
          </a:p>
        </p:txBody>
      </p:sp>
      <p:sp>
        <p:nvSpPr>
          <p:cNvPr id="102407" name="Rectangle 5">
            <a:extLst>
              <a:ext uri="{FF2B5EF4-FFF2-40B4-BE49-F238E27FC236}">
                <a16:creationId xmlns:a16="http://schemas.microsoft.com/office/drawing/2014/main" id="{6FE7CE23-929C-46CB-A6B9-190CC1E6B2A7}"/>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5">
            <a:extLst>
              <a:ext uri="{FF2B5EF4-FFF2-40B4-BE49-F238E27FC236}">
                <a16:creationId xmlns:a16="http://schemas.microsoft.com/office/drawing/2014/main" id="{810F8958-95F2-4370-AE9D-4B2F9745A59F}"/>
              </a:ext>
            </a:extLst>
          </p:cNvPr>
          <p:cNvSpPr>
            <a:spLocks noGrp="1"/>
          </p:cNvSpPr>
          <p:nvPr>
            <p:ph type="dt" sz="quarter" idx="10"/>
          </p:nvPr>
        </p:nvSpPr>
        <p:spPr/>
        <p:txBody>
          <a:bodyPr/>
          <a:lstStyle/>
          <a:p>
            <a:pPr>
              <a:defRPr/>
            </a:pPr>
            <a:r>
              <a:rPr lang="en-US"/>
              <a:t>IME602:DATA ANALYSIS</a:t>
            </a:r>
          </a:p>
        </p:txBody>
      </p:sp>
      <p:sp>
        <p:nvSpPr>
          <p:cNvPr id="9" name="Footer Placeholder 6">
            <a:extLst>
              <a:ext uri="{FF2B5EF4-FFF2-40B4-BE49-F238E27FC236}">
                <a16:creationId xmlns:a16="http://schemas.microsoft.com/office/drawing/2014/main" id="{6DCBFDFE-A09B-4929-9302-BEEAAD44DC78}"/>
              </a:ext>
            </a:extLst>
          </p:cNvPr>
          <p:cNvSpPr>
            <a:spLocks noGrp="1"/>
          </p:cNvSpPr>
          <p:nvPr>
            <p:ph type="ftr" sz="quarter" idx="11"/>
          </p:nvPr>
        </p:nvSpPr>
        <p:spPr/>
        <p:txBody>
          <a:bodyPr/>
          <a:lstStyle/>
          <a:p>
            <a:pPr>
              <a:defRPr/>
            </a:pPr>
            <a:r>
              <a:rPr lang="en-US"/>
              <a:t>RNSengupta,IME Dept.,IIT Kanpur,INDIA</a:t>
            </a:r>
          </a:p>
        </p:txBody>
      </p:sp>
      <p:sp>
        <p:nvSpPr>
          <p:cNvPr id="103428" name="Slide Number Placeholder 7">
            <a:extLst>
              <a:ext uri="{FF2B5EF4-FFF2-40B4-BE49-F238E27FC236}">
                <a16:creationId xmlns:a16="http://schemas.microsoft.com/office/drawing/2014/main" id="{57299B78-3BCA-498A-9875-D1667DF5ADB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5F0F2B9-6D0F-472A-8E10-EF2EF21476B8}" type="slidenum">
              <a:rPr lang="en-US" altLang="en-US" sz="1400" smtClean="0"/>
              <a:pPr>
                <a:spcBef>
                  <a:spcPct val="0"/>
                </a:spcBef>
                <a:buFontTx/>
                <a:buNone/>
              </a:pPr>
              <a:t>94</a:t>
            </a:fld>
            <a:endParaRPr lang="en-US" altLang="en-US" sz="1400"/>
          </a:p>
        </p:txBody>
      </p:sp>
      <p:sp>
        <p:nvSpPr>
          <p:cNvPr id="103429" name="Rectangle 2">
            <a:extLst>
              <a:ext uri="{FF2B5EF4-FFF2-40B4-BE49-F238E27FC236}">
                <a16:creationId xmlns:a16="http://schemas.microsoft.com/office/drawing/2014/main" id="{F8D2A465-3FF0-4E66-96F2-1E032C058020}"/>
              </a:ext>
            </a:extLst>
          </p:cNvPr>
          <p:cNvSpPr>
            <a:spLocks noGrp="1" noChangeArrowheads="1"/>
          </p:cNvSpPr>
          <p:nvPr>
            <p:ph type="title"/>
          </p:nvPr>
        </p:nvSpPr>
        <p:spPr/>
        <p:txBody>
          <a:bodyPr/>
          <a:lstStyle/>
          <a:p>
            <a:pPr eaLnBrk="1" hangingPunct="1"/>
            <a:r>
              <a:rPr lang="en-US" altLang="en-US" sz="6500" b="1">
                <a:solidFill>
                  <a:srgbClr val="FF0000"/>
                </a:solidFill>
              </a:rPr>
              <a:t>Kurtosis</a:t>
            </a:r>
          </a:p>
        </p:txBody>
      </p:sp>
      <p:sp>
        <p:nvSpPr>
          <p:cNvPr id="103430" name="Rectangle 3">
            <a:extLst>
              <a:ext uri="{FF2B5EF4-FFF2-40B4-BE49-F238E27FC236}">
                <a16:creationId xmlns:a16="http://schemas.microsoft.com/office/drawing/2014/main" id="{6C0B4C1D-12B5-4371-BD6F-B4F18F5655F1}"/>
              </a:ext>
            </a:extLst>
          </p:cNvPr>
          <p:cNvSpPr>
            <a:spLocks noGrp="1" noChangeArrowheads="1"/>
          </p:cNvSpPr>
          <p:nvPr>
            <p:ph type="body" sz="half" idx="1"/>
          </p:nvPr>
        </p:nvSpPr>
        <p:spPr>
          <a:xfrm>
            <a:off x="609600" y="1276350"/>
            <a:ext cx="10972800" cy="4525963"/>
          </a:xfrm>
        </p:spPr>
        <p:txBody>
          <a:bodyPr/>
          <a:lstStyle/>
          <a:p>
            <a:pPr algn="just" eaLnBrk="1" hangingPunct="1">
              <a:buFont typeface="Wingdings" panose="05000000000000000000" pitchFamily="2" charset="2"/>
              <a:buChar char="§"/>
            </a:pPr>
            <a:r>
              <a:rPr lang="en-US" altLang="en-US" sz="4500">
                <a:sym typeface="Symbol" panose="05050102010706020507" pitchFamily="18" charset="2"/>
              </a:rPr>
              <a:t>Kurtosis:  </a:t>
            </a:r>
            <a:r>
              <a:rPr lang="en-US" altLang="en-US" sz="4500" baseline="-25000">
                <a:sym typeface="Symbol" panose="05050102010706020507" pitchFamily="18" charset="2"/>
              </a:rPr>
              <a:t>2</a:t>
            </a:r>
            <a:r>
              <a:rPr lang="en-US" altLang="en-US" sz="4500">
                <a:sym typeface="Symbol" panose="05050102010706020507" pitchFamily="18" charset="2"/>
              </a:rPr>
              <a:t> = E[{X - E(X)}/}</a:t>
            </a:r>
            <a:r>
              <a:rPr lang="en-US" altLang="en-US" sz="4500" baseline="30000">
                <a:sym typeface="Symbol" panose="05050102010706020507" pitchFamily="18" charset="2"/>
              </a:rPr>
              <a:t>4</a:t>
            </a:r>
            <a:r>
              <a:rPr lang="en-US" altLang="en-US" sz="4500">
                <a:sym typeface="Symbol" panose="05050102010706020507" pitchFamily="18" charset="2"/>
              </a:rPr>
              <a:t>] = E[{X – E(X)}</a:t>
            </a:r>
            <a:r>
              <a:rPr lang="en-US" altLang="en-US" sz="4500" baseline="30000">
                <a:sym typeface="Symbol" panose="05050102010706020507" pitchFamily="18" charset="2"/>
              </a:rPr>
              <a:t>4</a:t>
            </a:r>
            <a:r>
              <a:rPr lang="en-US" altLang="en-US" sz="4500">
                <a:sym typeface="Symbol" panose="05050102010706020507" pitchFamily="18" charset="2"/>
              </a:rPr>
              <a:t>]/[E{X – E(X)}</a:t>
            </a:r>
            <a:r>
              <a:rPr lang="en-US" altLang="en-US" sz="4500" baseline="30000">
                <a:sym typeface="Symbol" panose="05050102010706020507" pitchFamily="18" charset="2"/>
              </a:rPr>
              <a:t>2</a:t>
            </a:r>
            <a:r>
              <a:rPr lang="en-US" altLang="en-US" sz="4500">
                <a:sym typeface="Symbol" panose="05050102010706020507" pitchFamily="18" charset="2"/>
              </a:rPr>
              <a:t>]</a:t>
            </a:r>
            <a:r>
              <a:rPr lang="en-US" altLang="en-US" sz="4500" baseline="30000">
                <a:sym typeface="Symbol" panose="05050102010706020507" pitchFamily="18" charset="2"/>
              </a:rPr>
              <a:t>2</a:t>
            </a:r>
          </a:p>
          <a:p>
            <a:pPr algn="just" eaLnBrk="1" hangingPunct="1">
              <a:buFont typeface="Wingdings" panose="05000000000000000000" pitchFamily="2" charset="2"/>
              <a:buChar char="§"/>
            </a:pPr>
            <a:r>
              <a:rPr lang="en-US" altLang="en-US" sz="4500">
                <a:sym typeface="Symbol" panose="05050102010706020507" pitchFamily="18" charset="2"/>
              </a:rPr>
              <a:t>X = (-20, -20, -40, 50, 60, 70, 80, 10, 10, 10, 20).</a:t>
            </a:r>
          </a:p>
          <a:p>
            <a:pPr algn="just" eaLnBrk="1" hangingPunct="1">
              <a:buFont typeface="Wingdings" panose="05000000000000000000" pitchFamily="2" charset="2"/>
              <a:buChar char="§"/>
            </a:pPr>
            <a:r>
              <a:rPr lang="en-US" altLang="en-US" sz="4500">
                <a:sym typeface="Symbol" panose="05050102010706020507" pitchFamily="18" charset="2"/>
              </a:rPr>
              <a:t>AM = (1/11)(-20 + …. + 20) = 230/11 = 20.909.</a:t>
            </a:r>
          </a:p>
        </p:txBody>
      </p:sp>
      <p:sp>
        <p:nvSpPr>
          <p:cNvPr id="103431" name="Rectangle 5">
            <a:extLst>
              <a:ext uri="{FF2B5EF4-FFF2-40B4-BE49-F238E27FC236}">
                <a16:creationId xmlns:a16="http://schemas.microsoft.com/office/drawing/2014/main" id="{D6106D6B-08F7-4AC7-9040-A87D98404DA2}"/>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5">
            <a:extLst>
              <a:ext uri="{FF2B5EF4-FFF2-40B4-BE49-F238E27FC236}">
                <a16:creationId xmlns:a16="http://schemas.microsoft.com/office/drawing/2014/main" id="{810F8958-95F2-4370-AE9D-4B2F9745A59F}"/>
              </a:ext>
            </a:extLst>
          </p:cNvPr>
          <p:cNvSpPr>
            <a:spLocks noGrp="1"/>
          </p:cNvSpPr>
          <p:nvPr>
            <p:ph type="dt" sz="quarter" idx="10"/>
          </p:nvPr>
        </p:nvSpPr>
        <p:spPr/>
        <p:txBody>
          <a:bodyPr/>
          <a:lstStyle/>
          <a:p>
            <a:pPr>
              <a:defRPr/>
            </a:pPr>
            <a:r>
              <a:rPr lang="en-US"/>
              <a:t>IME602:DATA ANALYSIS</a:t>
            </a:r>
          </a:p>
        </p:txBody>
      </p:sp>
      <p:sp>
        <p:nvSpPr>
          <p:cNvPr id="9" name="Footer Placeholder 6">
            <a:extLst>
              <a:ext uri="{FF2B5EF4-FFF2-40B4-BE49-F238E27FC236}">
                <a16:creationId xmlns:a16="http://schemas.microsoft.com/office/drawing/2014/main" id="{6DCBFDFE-A09B-4929-9302-BEEAAD44DC78}"/>
              </a:ext>
            </a:extLst>
          </p:cNvPr>
          <p:cNvSpPr>
            <a:spLocks noGrp="1"/>
          </p:cNvSpPr>
          <p:nvPr>
            <p:ph type="ftr" sz="quarter" idx="11"/>
          </p:nvPr>
        </p:nvSpPr>
        <p:spPr/>
        <p:txBody>
          <a:bodyPr/>
          <a:lstStyle/>
          <a:p>
            <a:pPr>
              <a:defRPr/>
            </a:pPr>
            <a:r>
              <a:rPr lang="en-US"/>
              <a:t>RNSengupta,IME Dept.,IIT Kanpur,INDIA</a:t>
            </a:r>
          </a:p>
        </p:txBody>
      </p:sp>
      <p:sp>
        <p:nvSpPr>
          <p:cNvPr id="104452" name="Slide Number Placeholder 7">
            <a:extLst>
              <a:ext uri="{FF2B5EF4-FFF2-40B4-BE49-F238E27FC236}">
                <a16:creationId xmlns:a16="http://schemas.microsoft.com/office/drawing/2014/main" id="{91F9C559-48A3-402B-8894-E7925C20E5F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36AC0B9-13E3-4991-A76E-AA08F3B82607}" type="slidenum">
              <a:rPr lang="en-US" altLang="en-US" sz="1400" smtClean="0"/>
              <a:pPr>
                <a:spcBef>
                  <a:spcPct val="0"/>
                </a:spcBef>
                <a:buFontTx/>
                <a:buNone/>
              </a:pPr>
              <a:t>95</a:t>
            </a:fld>
            <a:endParaRPr lang="en-US" altLang="en-US" sz="1400"/>
          </a:p>
        </p:txBody>
      </p:sp>
      <p:sp>
        <p:nvSpPr>
          <p:cNvPr id="104453" name="Rectangle 2">
            <a:extLst>
              <a:ext uri="{FF2B5EF4-FFF2-40B4-BE49-F238E27FC236}">
                <a16:creationId xmlns:a16="http://schemas.microsoft.com/office/drawing/2014/main" id="{FD53BC22-245A-4147-9F6C-84A3CF869A19}"/>
              </a:ext>
            </a:extLst>
          </p:cNvPr>
          <p:cNvSpPr>
            <a:spLocks noGrp="1" noChangeArrowheads="1"/>
          </p:cNvSpPr>
          <p:nvPr>
            <p:ph type="title"/>
          </p:nvPr>
        </p:nvSpPr>
        <p:spPr/>
        <p:txBody>
          <a:bodyPr/>
          <a:lstStyle/>
          <a:p>
            <a:pPr eaLnBrk="1" hangingPunct="1"/>
            <a:r>
              <a:rPr lang="en-US" altLang="en-US" sz="6500" b="1">
                <a:solidFill>
                  <a:srgbClr val="FF0000"/>
                </a:solidFill>
              </a:rPr>
              <a:t>Kurtosis</a:t>
            </a:r>
            <a:r>
              <a:rPr lang="en-US" altLang="en-US" sz="6000" b="1">
                <a:solidFill>
                  <a:srgbClr val="FF0000"/>
                </a:solidFill>
              </a:rPr>
              <a:t> </a:t>
            </a:r>
            <a:r>
              <a:rPr lang="en-US" altLang="en-US" sz="6000" b="1">
                <a:solidFill>
                  <a:schemeClr val="tx1"/>
                </a:solidFill>
              </a:rPr>
              <a:t>(</a:t>
            </a:r>
            <a:r>
              <a:rPr lang="en-US" altLang="en-US" sz="6000" b="1">
                <a:solidFill>
                  <a:srgbClr val="0000FF"/>
                </a:solidFill>
              </a:rPr>
              <a:t>contd…</a:t>
            </a:r>
            <a:r>
              <a:rPr lang="en-US" altLang="en-US" sz="6000" b="1">
                <a:solidFill>
                  <a:schemeClr val="tx1"/>
                </a:solidFill>
              </a:rPr>
              <a:t>)</a:t>
            </a:r>
            <a:endParaRPr lang="en-US" altLang="en-US" sz="6500" b="1">
              <a:solidFill>
                <a:srgbClr val="FF0000"/>
              </a:solidFill>
            </a:endParaRPr>
          </a:p>
        </p:txBody>
      </p:sp>
      <p:sp>
        <p:nvSpPr>
          <p:cNvPr id="104454" name="Rectangle 3">
            <a:extLst>
              <a:ext uri="{FF2B5EF4-FFF2-40B4-BE49-F238E27FC236}">
                <a16:creationId xmlns:a16="http://schemas.microsoft.com/office/drawing/2014/main" id="{C6D66957-B0F4-485D-8F71-2AF1718E37D4}"/>
              </a:ext>
            </a:extLst>
          </p:cNvPr>
          <p:cNvSpPr>
            <a:spLocks noGrp="1" noChangeArrowheads="1"/>
          </p:cNvSpPr>
          <p:nvPr>
            <p:ph type="body" sz="half" idx="1"/>
          </p:nvPr>
        </p:nvSpPr>
        <p:spPr>
          <a:xfrm>
            <a:off x="609600" y="1584325"/>
            <a:ext cx="10972800" cy="4217988"/>
          </a:xfrm>
        </p:spPr>
        <p:txBody>
          <a:bodyPr/>
          <a:lstStyle/>
          <a:p>
            <a:pPr algn="just" eaLnBrk="1" hangingPunct="1">
              <a:buFont typeface="Wingdings" panose="05000000000000000000" pitchFamily="2" charset="2"/>
              <a:buChar char="§"/>
            </a:pPr>
            <a:r>
              <a:rPr lang="en-US" altLang="en-US" sz="4000">
                <a:sym typeface="Symbol" panose="05050102010706020507" pitchFamily="18" charset="2"/>
              </a:rPr>
              <a:t>V(X) = (1/11){(-20 – 20.909)</a:t>
            </a:r>
            <a:r>
              <a:rPr lang="en-US" altLang="en-US" sz="4000" baseline="30000">
                <a:sym typeface="Symbol" panose="05050102010706020507" pitchFamily="18" charset="2"/>
              </a:rPr>
              <a:t>2</a:t>
            </a:r>
            <a:r>
              <a:rPr lang="en-US" altLang="en-US" sz="4000">
                <a:sym typeface="Symbol" panose="05050102010706020507" pitchFamily="18" charset="2"/>
              </a:rPr>
              <a:t> + ….. + (20 – 20.909)</a:t>
            </a:r>
            <a:r>
              <a:rPr lang="en-US" altLang="en-US" sz="4000" baseline="30000">
                <a:sym typeface="Symbol" panose="05050102010706020507" pitchFamily="18" charset="2"/>
              </a:rPr>
              <a:t>2</a:t>
            </a:r>
            <a:r>
              <a:rPr lang="en-US" altLang="en-US" sz="4000">
                <a:sym typeface="Symbol" panose="05050102010706020507" pitchFamily="18" charset="2"/>
              </a:rPr>
              <a:t>} = 15690.909/11 = 1426.446</a:t>
            </a:r>
          </a:p>
          <a:p>
            <a:pPr algn="just" eaLnBrk="1" hangingPunct="1">
              <a:buFont typeface="Wingdings" panose="05000000000000000000" pitchFamily="2" charset="2"/>
              <a:buChar char="§"/>
            </a:pPr>
            <a:r>
              <a:rPr lang="en-US" altLang="en-US" sz="4000">
                <a:sym typeface="Symbol" panose="05050102010706020507" pitchFamily="18" charset="2"/>
              </a:rPr>
              <a:t>E[{X – E(X)}</a:t>
            </a:r>
            <a:r>
              <a:rPr lang="en-US" altLang="en-US" sz="4000" baseline="30000">
                <a:sym typeface="Symbol" panose="05050102010706020507" pitchFamily="18" charset="2"/>
              </a:rPr>
              <a:t>4</a:t>
            </a:r>
            <a:r>
              <a:rPr lang="en-US" altLang="en-US" sz="4000">
                <a:sym typeface="Symbol" panose="05050102010706020507" pitchFamily="18" charset="2"/>
              </a:rPr>
              <a:t>] = (1/11){(-20 – 20.909)</a:t>
            </a:r>
            <a:r>
              <a:rPr lang="en-US" altLang="en-US" sz="4000" baseline="30000">
                <a:sym typeface="Symbol" panose="05050102010706020507" pitchFamily="18" charset="2"/>
              </a:rPr>
              <a:t>4</a:t>
            </a:r>
            <a:r>
              <a:rPr lang="en-US" altLang="en-US" sz="4000">
                <a:sym typeface="Symbol" panose="05050102010706020507" pitchFamily="18" charset="2"/>
              </a:rPr>
              <a:t> + ……. + (20 – 20.909)</a:t>
            </a:r>
            <a:r>
              <a:rPr lang="en-US" altLang="en-US" sz="4000" baseline="30000">
                <a:sym typeface="Symbol" panose="05050102010706020507" pitchFamily="18" charset="2"/>
              </a:rPr>
              <a:t>4</a:t>
            </a:r>
            <a:r>
              <a:rPr lang="en-US" altLang="en-US" sz="4000">
                <a:sym typeface="Symbol" panose="05050102010706020507" pitchFamily="18" charset="2"/>
              </a:rPr>
              <a:t>} = 3678067.072.</a:t>
            </a:r>
          </a:p>
          <a:p>
            <a:pPr algn="just" eaLnBrk="1" hangingPunct="1">
              <a:buFont typeface="Wingdings" panose="05000000000000000000" pitchFamily="2" charset="2"/>
              <a:buChar char="§"/>
            </a:pPr>
            <a:r>
              <a:rPr lang="en-US" altLang="en-US" sz="4000">
                <a:sym typeface="Symbol" panose="05050102010706020507" pitchFamily="18" charset="2"/>
              </a:rPr>
              <a:t></a:t>
            </a:r>
            <a:r>
              <a:rPr lang="en-US" altLang="en-US" sz="4000" baseline="-25000">
                <a:sym typeface="Symbol" panose="05050102010706020507" pitchFamily="18" charset="2"/>
              </a:rPr>
              <a:t>2</a:t>
            </a:r>
            <a:r>
              <a:rPr lang="en-US" altLang="en-US" sz="4000">
                <a:sym typeface="Symbol" panose="05050102010706020507" pitchFamily="18" charset="2"/>
              </a:rPr>
              <a:t> = 3678067.072/(1426.446)</a:t>
            </a:r>
            <a:r>
              <a:rPr lang="en-US" altLang="en-US" sz="4000" baseline="30000">
                <a:sym typeface="Symbol" panose="05050102010706020507" pitchFamily="18" charset="2"/>
              </a:rPr>
              <a:t>2</a:t>
            </a:r>
            <a:r>
              <a:rPr lang="en-US" altLang="en-US" sz="4000">
                <a:sym typeface="Symbol" panose="05050102010706020507" pitchFamily="18" charset="2"/>
              </a:rPr>
              <a:t> = 1.808.</a:t>
            </a:r>
          </a:p>
        </p:txBody>
      </p:sp>
      <p:sp>
        <p:nvSpPr>
          <p:cNvPr id="104455" name="Rectangle 5">
            <a:extLst>
              <a:ext uri="{FF2B5EF4-FFF2-40B4-BE49-F238E27FC236}">
                <a16:creationId xmlns:a16="http://schemas.microsoft.com/office/drawing/2014/main" id="{8CA4095D-05F7-4F4D-AF35-788489384822}"/>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5">
            <a:extLst>
              <a:ext uri="{FF2B5EF4-FFF2-40B4-BE49-F238E27FC236}">
                <a16:creationId xmlns:a16="http://schemas.microsoft.com/office/drawing/2014/main" id="{810F8958-95F2-4370-AE9D-4B2F9745A59F}"/>
              </a:ext>
            </a:extLst>
          </p:cNvPr>
          <p:cNvSpPr>
            <a:spLocks noGrp="1"/>
          </p:cNvSpPr>
          <p:nvPr>
            <p:ph type="dt" sz="quarter" idx="10"/>
          </p:nvPr>
        </p:nvSpPr>
        <p:spPr/>
        <p:txBody>
          <a:bodyPr/>
          <a:lstStyle/>
          <a:p>
            <a:pPr>
              <a:defRPr/>
            </a:pPr>
            <a:r>
              <a:rPr lang="en-US"/>
              <a:t>IME602:DATA ANALYSIS</a:t>
            </a:r>
          </a:p>
        </p:txBody>
      </p:sp>
      <p:sp>
        <p:nvSpPr>
          <p:cNvPr id="9" name="Footer Placeholder 6">
            <a:extLst>
              <a:ext uri="{FF2B5EF4-FFF2-40B4-BE49-F238E27FC236}">
                <a16:creationId xmlns:a16="http://schemas.microsoft.com/office/drawing/2014/main" id="{6DCBFDFE-A09B-4929-9302-BEEAAD44DC78}"/>
              </a:ext>
            </a:extLst>
          </p:cNvPr>
          <p:cNvSpPr>
            <a:spLocks noGrp="1"/>
          </p:cNvSpPr>
          <p:nvPr>
            <p:ph type="ftr" sz="quarter" idx="11"/>
          </p:nvPr>
        </p:nvSpPr>
        <p:spPr/>
        <p:txBody>
          <a:bodyPr/>
          <a:lstStyle/>
          <a:p>
            <a:pPr>
              <a:defRPr/>
            </a:pPr>
            <a:r>
              <a:rPr lang="en-US"/>
              <a:t>RNSengupta,IME Dept.,IIT Kanpur,INDIA</a:t>
            </a:r>
          </a:p>
        </p:txBody>
      </p:sp>
      <p:sp>
        <p:nvSpPr>
          <p:cNvPr id="105476" name="Slide Number Placeholder 7">
            <a:extLst>
              <a:ext uri="{FF2B5EF4-FFF2-40B4-BE49-F238E27FC236}">
                <a16:creationId xmlns:a16="http://schemas.microsoft.com/office/drawing/2014/main" id="{634BB076-3434-4470-A981-D280A319231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C7CE300-A665-40F6-8890-67A32AD34AF8}" type="slidenum">
              <a:rPr lang="en-US" altLang="en-US" sz="1400" smtClean="0"/>
              <a:pPr>
                <a:spcBef>
                  <a:spcPct val="0"/>
                </a:spcBef>
                <a:buFontTx/>
                <a:buNone/>
              </a:pPr>
              <a:t>96</a:t>
            </a:fld>
            <a:endParaRPr lang="en-US" altLang="en-US" sz="1400"/>
          </a:p>
        </p:txBody>
      </p:sp>
      <p:sp>
        <p:nvSpPr>
          <p:cNvPr id="105477" name="Rectangle 2">
            <a:extLst>
              <a:ext uri="{FF2B5EF4-FFF2-40B4-BE49-F238E27FC236}">
                <a16:creationId xmlns:a16="http://schemas.microsoft.com/office/drawing/2014/main" id="{FC9EE52F-E047-4F07-90A5-67519C53E201}"/>
              </a:ext>
            </a:extLst>
          </p:cNvPr>
          <p:cNvSpPr>
            <a:spLocks noGrp="1" noChangeArrowheads="1"/>
          </p:cNvSpPr>
          <p:nvPr>
            <p:ph type="title"/>
          </p:nvPr>
        </p:nvSpPr>
        <p:spPr/>
        <p:txBody>
          <a:bodyPr/>
          <a:lstStyle/>
          <a:p>
            <a:pPr eaLnBrk="1" hangingPunct="1"/>
            <a:r>
              <a:rPr lang="en-US" altLang="en-US" sz="6500" b="1">
                <a:solidFill>
                  <a:srgbClr val="FF0000"/>
                </a:solidFill>
              </a:rPr>
              <a:t>Co-Variance</a:t>
            </a:r>
          </a:p>
        </p:txBody>
      </p:sp>
      <p:sp>
        <p:nvSpPr>
          <p:cNvPr id="98310" name="Rectangle 3">
            <a:extLst>
              <a:ext uri="{FF2B5EF4-FFF2-40B4-BE49-F238E27FC236}">
                <a16:creationId xmlns:a16="http://schemas.microsoft.com/office/drawing/2014/main" id="{475236CB-CDA2-4D30-AA3E-051E8E634550}"/>
              </a:ext>
            </a:extLst>
          </p:cNvPr>
          <p:cNvSpPr>
            <a:spLocks noGrp="1" noChangeArrowheads="1"/>
          </p:cNvSpPr>
          <p:nvPr>
            <p:ph type="body" sz="half" idx="1"/>
          </p:nvPr>
        </p:nvSpPr>
        <p:spPr>
          <a:xfrm>
            <a:off x="609600" y="1276350"/>
            <a:ext cx="10972800" cy="4525963"/>
          </a:xfrm>
          <a:extLst/>
        </p:spPr>
        <p:txBody>
          <a:bodyPr/>
          <a:lstStyle/>
          <a:p>
            <a:pPr algn="just" eaLnBrk="1" hangingPunct="1">
              <a:buFont typeface="Wingdings" panose="05000000000000000000" pitchFamily="2" charset="2"/>
              <a:buChar char="§"/>
              <a:defRPr/>
            </a:pPr>
            <a:r>
              <a:rPr lang="en-US" altLang="en-US" sz="4000" dirty="0">
                <a:sym typeface="Symbol" panose="05050102010706020507" pitchFamily="18" charset="2"/>
              </a:rPr>
              <a:t></a:t>
            </a:r>
            <a:r>
              <a:rPr lang="en-US" altLang="en-US" sz="4000" baseline="-25000" dirty="0">
                <a:sym typeface="Symbol" panose="05050102010706020507" pitchFamily="18" charset="2"/>
              </a:rPr>
              <a:t>X,Y </a:t>
            </a:r>
            <a:r>
              <a:rPr lang="en-US" altLang="en-US" sz="4000" dirty="0">
                <a:sym typeface="Symbol" panose="05050102010706020507" pitchFamily="18" charset="2"/>
              </a:rPr>
              <a:t>= </a:t>
            </a:r>
            <a:r>
              <a:rPr lang="en-US" altLang="en-US" sz="4000" dirty="0" err="1">
                <a:sym typeface="Symbol" panose="05050102010706020507" pitchFamily="18" charset="2"/>
              </a:rPr>
              <a:t>Cov</a:t>
            </a:r>
            <a:r>
              <a:rPr lang="en-US" altLang="en-US" sz="4000" dirty="0">
                <a:sym typeface="Symbol" panose="05050102010706020507" pitchFamily="18" charset="2"/>
              </a:rPr>
              <a:t>(X, Y) = E[{X – E(X)}{Y – E(Y)}]</a:t>
            </a:r>
          </a:p>
          <a:p>
            <a:pPr algn="just" eaLnBrk="1" hangingPunct="1">
              <a:buFont typeface="Wingdings" panose="05000000000000000000" pitchFamily="2" charset="2"/>
              <a:buChar char="§"/>
              <a:defRPr/>
            </a:pPr>
            <a:r>
              <a:rPr lang="en-US" altLang="en-US" sz="4000" dirty="0">
                <a:sym typeface="Symbol" panose="05050102010706020507" pitchFamily="18" charset="2"/>
              </a:rPr>
              <a:t></a:t>
            </a:r>
            <a:r>
              <a:rPr lang="en-US" altLang="en-US" sz="4000" baseline="-25000" dirty="0">
                <a:sym typeface="Symbol" panose="05050102010706020507" pitchFamily="18" charset="2"/>
              </a:rPr>
              <a:t>X,Y </a:t>
            </a:r>
            <a:r>
              <a:rPr lang="en-US" altLang="en-US" sz="4000" dirty="0">
                <a:sym typeface="Symbol" panose="05050102010706020507" pitchFamily="18" charset="2"/>
              </a:rPr>
              <a:t>= </a:t>
            </a:r>
            <a:r>
              <a:rPr lang="en-US" altLang="en-US" sz="4000" dirty="0" err="1">
                <a:sym typeface="Symbol" panose="05050102010706020507" pitchFamily="18" charset="2"/>
              </a:rPr>
              <a:t>Cov</a:t>
            </a:r>
            <a:r>
              <a:rPr lang="en-US" altLang="en-US" sz="4000" dirty="0">
                <a:sym typeface="Symbol" panose="05050102010706020507" pitchFamily="18" charset="2"/>
              </a:rPr>
              <a:t>(X, Y) = </a:t>
            </a:r>
            <a:r>
              <a:rPr lang="en-US" altLang="en-US" sz="4000" b="1" dirty="0">
                <a:solidFill>
                  <a:srgbClr val="0000FF"/>
                </a:solidFill>
                <a:highlight>
                  <a:srgbClr val="FFFF00"/>
                </a:highlight>
                <a:sym typeface="Symbol" panose="05050102010706020507" pitchFamily="18" charset="2"/>
              </a:rPr>
              <a:t>E(XY) – E(X)E(Y)</a:t>
            </a:r>
          </a:p>
          <a:p>
            <a:pPr algn="just" eaLnBrk="1" hangingPunct="1">
              <a:buFont typeface="Wingdings" panose="05000000000000000000" pitchFamily="2" charset="2"/>
              <a:buChar char="§"/>
              <a:defRPr/>
            </a:pPr>
            <a:r>
              <a:rPr lang="en-US" altLang="en-US" sz="4000" dirty="0">
                <a:sym typeface="Symbol" panose="05050102010706020507" pitchFamily="18" charset="2"/>
              </a:rPr>
              <a:t>X = (2, 3, 4, 5, 6, 7, 8, 9) and Y (32, 45, –67, 12, 24, 90, 70, –102)</a:t>
            </a:r>
          </a:p>
          <a:p>
            <a:pPr algn="just" eaLnBrk="1" hangingPunct="1">
              <a:buFont typeface="Wingdings" panose="05000000000000000000" pitchFamily="2" charset="2"/>
              <a:buChar char="§"/>
              <a:defRPr/>
            </a:pPr>
            <a:r>
              <a:rPr lang="en-US" altLang="en-US" sz="4000" dirty="0" err="1">
                <a:sym typeface="Symbol" panose="05050102010706020507" pitchFamily="18" charset="2"/>
              </a:rPr>
              <a:t>Cov</a:t>
            </a:r>
            <a:r>
              <a:rPr lang="en-US" altLang="en-US" sz="4000" dirty="0">
                <a:sym typeface="Symbol" panose="05050102010706020507" pitchFamily="18" charset="2"/>
              </a:rPr>
              <a:t>(X, Y) = 50.875 – 5.5*13 = 50.875 – 71.5 = – 20.625</a:t>
            </a:r>
          </a:p>
        </p:txBody>
      </p:sp>
      <p:sp>
        <p:nvSpPr>
          <p:cNvPr id="105479" name="Rectangle 5">
            <a:extLst>
              <a:ext uri="{FF2B5EF4-FFF2-40B4-BE49-F238E27FC236}">
                <a16:creationId xmlns:a16="http://schemas.microsoft.com/office/drawing/2014/main" id="{6548533B-D787-4425-9F0C-66C92436E0B9}"/>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5">
            <a:extLst>
              <a:ext uri="{FF2B5EF4-FFF2-40B4-BE49-F238E27FC236}">
                <a16:creationId xmlns:a16="http://schemas.microsoft.com/office/drawing/2014/main" id="{810F8958-95F2-4370-AE9D-4B2F9745A59F}"/>
              </a:ext>
            </a:extLst>
          </p:cNvPr>
          <p:cNvSpPr>
            <a:spLocks noGrp="1"/>
          </p:cNvSpPr>
          <p:nvPr>
            <p:ph type="dt" sz="quarter" idx="10"/>
          </p:nvPr>
        </p:nvSpPr>
        <p:spPr/>
        <p:txBody>
          <a:bodyPr/>
          <a:lstStyle/>
          <a:p>
            <a:pPr>
              <a:defRPr/>
            </a:pPr>
            <a:r>
              <a:rPr lang="en-US"/>
              <a:t>IME602:DATA ANALYSIS</a:t>
            </a:r>
          </a:p>
        </p:txBody>
      </p:sp>
      <p:sp>
        <p:nvSpPr>
          <p:cNvPr id="9" name="Footer Placeholder 6">
            <a:extLst>
              <a:ext uri="{FF2B5EF4-FFF2-40B4-BE49-F238E27FC236}">
                <a16:creationId xmlns:a16="http://schemas.microsoft.com/office/drawing/2014/main" id="{6DCBFDFE-A09B-4929-9302-BEEAAD44DC78}"/>
              </a:ext>
            </a:extLst>
          </p:cNvPr>
          <p:cNvSpPr>
            <a:spLocks noGrp="1"/>
          </p:cNvSpPr>
          <p:nvPr>
            <p:ph type="ftr" sz="quarter" idx="11"/>
          </p:nvPr>
        </p:nvSpPr>
        <p:spPr/>
        <p:txBody>
          <a:bodyPr/>
          <a:lstStyle/>
          <a:p>
            <a:pPr>
              <a:defRPr/>
            </a:pPr>
            <a:r>
              <a:rPr lang="en-US"/>
              <a:t>RNSengupta,IME Dept.,IIT Kanpur,INDIA</a:t>
            </a:r>
          </a:p>
        </p:txBody>
      </p:sp>
      <p:sp>
        <p:nvSpPr>
          <p:cNvPr id="106500" name="Slide Number Placeholder 7">
            <a:extLst>
              <a:ext uri="{FF2B5EF4-FFF2-40B4-BE49-F238E27FC236}">
                <a16:creationId xmlns:a16="http://schemas.microsoft.com/office/drawing/2014/main" id="{407974E2-84F5-4431-BDD0-7184A14AC09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20AB1CE-E427-45AD-B370-6A45063B7DA0}" type="slidenum">
              <a:rPr lang="en-US" altLang="en-US" sz="1400" smtClean="0"/>
              <a:pPr>
                <a:spcBef>
                  <a:spcPct val="0"/>
                </a:spcBef>
                <a:buFontTx/>
                <a:buNone/>
              </a:pPr>
              <a:t>97</a:t>
            </a:fld>
            <a:endParaRPr lang="en-US" altLang="en-US" sz="1400"/>
          </a:p>
        </p:txBody>
      </p:sp>
      <p:sp>
        <p:nvSpPr>
          <p:cNvPr id="106501" name="Rectangle 2">
            <a:extLst>
              <a:ext uri="{FF2B5EF4-FFF2-40B4-BE49-F238E27FC236}">
                <a16:creationId xmlns:a16="http://schemas.microsoft.com/office/drawing/2014/main" id="{54B7DE4C-48CF-482C-BA60-54946B0D0B63}"/>
              </a:ext>
            </a:extLst>
          </p:cNvPr>
          <p:cNvSpPr>
            <a:spLocks noGrp="1" noChangeArrowheads="1"/>
          </p:cNvSpPr>
          <p:nvPr>
            <p:ph type="title"/>
          </p:nvPr>
        </p:nvSpPr>
        <p:spPr/>
        <p:txBody>
          <a:bodyPr/>
          <a:lstStyle/>
          <a:p>
            <a:pPr eaLnBrk="1" hangingPunct="1"/>
            <a:r>
              <a:rPr lang="en-US" altLang="en-US" sz="6500" b="1">
                <a:solidFill>
                  <a:srgbClr val="FF0000"/>
                </a:solidFill>
              </a:rPr>
              <a:t>Correlation Coefficient</a:t>
            </a:r>
          </a:p>
        </p:txBody>
      </p:sp>
      <p:sp>
        <p:nvSpPr>
          <p:cNvPr id="99334" name="Rectangle 3">
            <a:extLst>
              <a:ext uri="{FF2B5EF4-FFF2-40B4-BE49-F238E27FC236}">
                <a16:creationId xmlns:a16="http://schemas.microsoft.com/office/drawing/2014/main" id="{71B12A28-0A09-4A13-81F1-54E4C8B6D658}"/>
              </a:ext>
            </a:extLst>
          </p:cNvPr>
          <p:cNvSpPr>
            <a:spLocks noGrp="1" noChangeArrowheads="1"/>
          </p:cNvSpPr>
          <p:nvPr>
            <p:ph type="body" sz="half" idx="1"/>
          </p:nvPr>
        </p:nvSpPr>
        <p:spPr>
          <a:xfrm>
            <a:off x="609600" y="1417638"/>
            <a:ext cx="10972800" cy="4384675"/>
          </a:xfrm>
          <a:extLst/>
        </p:spPr>
        <p:txBody>
          <a:bodyPr/>
          <a:lstStyle/>
          <a:p>
            <a:pPr algn="just" eaLnBrk="1" hangingPunct="1">
              <a:buFont typeface="Wingdings" panose="05000000000000000000" pitchFamily="2" charset="2"/>
              <a:buChar char="§"/>
              <a:defRPr/>
            </a:pPr>
            <a:r>
              <a:rPr lang="en-US" altLang="en-US" sz="3000" dirty="0" err="1">
                <a:sym typeface="Symbol" panose="05050102010706020507" pitchFamily="18" charset="2"/>
              </a:rPr>
              <a:t>Cov</a:t>
            </a:r>
            <a:r>
              <a:rPr lang="en-US" altLang="en-US" sz="3000" dirty="0">
                <a:sym typeface="Symbol" panose="05050102010706020507" pitchFamily="18" charset="2"/>
              </a:rPr>
              <a:t>(X, Y) = E[{X – E(X)}{Y – E(Y)}]</a:t>
            </a:r>
          </a:p>
          <a:p>
            <a:pPr algn="just" eaLnBrk="1" hangingPunct="1">
              <a:buFont typeface="Wingdings" panose="05000000000000000000" pitchFamily="2" charset="2"/>
              <a:buChar char="§"/>
              <a:defRPr/>
            </a:pPr>
            <a:r>
              <a:rPr lang="en-US" altLang="en-US" sz="3000" dirty="0" err="1">
                <a:sym typeface="Symbol" panose="05050102010706020507" pitchFamily="18" charset="2"/>
              </a:rPr>
              <a:t>Cov</a:t>
            </a:r>
            <a:r>
              <a:rPr lang="en-US" altLang="en-US" sz="3000" dirty="0">
                <a:sym typeface="Symbol" panose="05050102010706020507" pitchFamily="18" charset="2"/>
              </a:rPr>
              <a:t>(X, Y) = </a:t>
            </a:r>
            <a:r>
              <a:rPr lang="en-US" altLang="en-US" sz="3000" baseline="-25000" dirty="0">
                <a:sym typeface="Symbol" panose="05050102010706020507" pitchFamily="18" charset="2"/>
              </a:rPr>
              <a:t>X,Y</a:t>
            </a:r>
            <a:r>
              <a:rPr lang="en-US" altLang="en-US" sz="3000" dirty="0">
                <a:sym typeface="Symbol" panose="05050102010706020507" pitchFamily="18" charset="2"/>
              </a:rPr>
              <a:t></a:t>
            </a:r>
            <a:r>
              <a:rPr lang="en-US" altLang="en-US" sz="3000" baseline="-25000" dirty="0">
                <a:sym typeface="Symbol" panose="05050102010706020507" pitchFamily="18" charset="2"/>
              </a:rPr>
              <a:t>X</a:t>
            </a:r>
            <a:r>
              <a:rPr lang="en-US" altLang="en-US" sz="3000" dirty="0">
                <a:sym typeface="Symbol" panose="05050102010706020507" pitchFamily="18" charset="2"/>
              </a:rPr>
              <a:t></a:t>
            </a:r>
            <a:r>
              <a:rPr lang="en-US" altLang="en-US" sz="3000" baseline="-25000" dirty="0">
                <a:sym typeface="Symbol" panose="05050102010706020507" pitchFamily="18" charset="2"/>
              </a:rPr>
              <a:t>Y</a:t>
            </a:r>
          </a:p>
          <a:p>
            <a:pPr algn="just" eaLnBrk="1" hangingPunct="1">
              <a:buFont typeface="Wingdings" panose="05000000000000000000" pitchFamily="2" charset="2"/>
              <a:buChar char="§"/>
              <a:defRPr/>
            </a:pPr>
            <a:r>
              <a:rPr lang="en-US" altLang="en-US" sz="3000" dirty="0">
                <a:sym typeface="Symbol" panose="05050102010706020507" pitchFamily="18" charset="2"/>
              </a:rPr>
              <a:t></a:t>
            </a:r>
            <a:r>
              <a:rPr lang="en-US" altLang="en-US" sz="3000" baseline="-25000" dirty="0">
                <a:sym typeface="Symbol" panose="05050102010706020507" pitchFamily="18" charset="2"/>
              </a:rPr>
              <a:t>X,Y </a:t>
            </a:r>
            <a:r>
              <a:rPr lang="en-US" altLang="en-US" sz="3000" dirty="0">
                <a:sym typeface="Symbol" panose="05050102010706020507" pitchFamily="18" charset="2"/>
              </a:rPr>
              <a:t>= </a:t>
            </a:r>
            <a:r>
              <a:rPr lang="en-US" altLang="en-US" sz="3000" dirty="0" err="1">
                <a:sym typeface="Symbol" panose="05050102010706020507" pitchFamily="18" charset="2"/>
              </a:rPr>
              <a:t>Cov</a:t>
            </a:r>
            <a:r>
              <a:rPr lang="en-US" altLang="en-US" sz="3000" dirty="0">
                <a:sym typeface="Symbol" panose="05050102010706020507" pitchFamily="18" charset="2"/>
              </a:rPr>
              <a:t>(X, Y)/(</a:t>
            </a:r>
            <a:r>
              <a:rPr lang="en-US" altLang="en-US" sz="3000" baseline="-25000" dirty="0">
                <a:sym typeface="Symbol" panose="05050102010706020507" pitchFamily="18" charset="2"/>
              </a:rPr>
              <a:t>X</a:t>
            </a:r>
            <a:r>
              <a:rPr lang="en-US" altLang="en-US" sz="3000" dirty="0">
                <a:sym typeface="Symbol" panose="05050102010706020507" pitchFamily="18" charset="2"/>
              </a:rPr>
              <a:t></a:t>
            </a:r>
            <a:r>
              <a:rPr lang="en-US" altLang="en-US" sz="3000" baseline="-25000" dirty="0">
                <a:sym typeface="Symbol" panose="05050102010706020507" pitchFamily="18" charset="2"/>
              </a:rPr>
              <a:t>Y</a:t>
            </a:r>
            <a:r>
              <a:rPr lang="en-US" altLang="en-US" sz="3000" dirty="0">
                <a:sym typeface="Symbol" panose="05050102010706020507" pitchFamily="18" charset="2"/>
              </a:rPr>
              <a:t>), </a:t>
            </a:r>
            <a:r>
              <a:rPr lang="en-US" altLang="en-US" sz="2800" b="1" dirty="0">
                <a:highlight>
                  <a:srgbClr val="FFFF00"/>
                </a:highlight>
                <a:sym typeface="Symbol" panose="05050102010706020507" pitchFamily="18" charset="2"/>
              </a:rPr>
              <a:t></a:t>
            </a:r>
            <a:r>
              <a:rPr lang="en-US" altLang="en-US" sz="3000" b="1" dirty="0">
                <a:solidFill>
                  <a:srgbClr val="0000FF"/>
                </a:solidFill>
                <a:highlight>
                  <a:srgbClr val="FFFF00"/>
                </a:highlight>
                <a:sym typeface="Symbol" panose="05050102010706020507" pitchFamily="18" charset="2"/>
              </a:rPr>
              <a:t>1  </a:t>
            </a:r>
            <a:r>
              <a:rPr lang="en-US" altLang="en-US" sz="3000" b="1" baseline="-25000" dirty="0">
                <a:solidFill>
                  <a:srgbClr val="0000FF"/>
                </a:solidFill>
                <a:highlight>
                  <a:srgbClr val="FFFF00"/>
                </a:highlight>
                <a:sym typeface="Symbol" panose="05050102010706020507" pitchFamily="18" charset="2"/>
              </a:rPr>
              <a:t>X,Y</a:t>
            </a:r>
            <a:r>
              <a:rPr lang="en-US" altLang="en-US" sz="3000" b="1" dirty="0">
                <a:solidFill>
                  <a:srgbClr val="0000FF"/>
                </a:solidFill>
                <a:highlight>
                  <a:srgbClr val="FFFF00"/>
                </a:highlight>
                <a:sym typeface="Symbol" panose="05050102010706020507" pitchFamily="18" charset="2"/>
              </a:rPr>
              <a:t>  +1</a:t>
            </a:r>
          </a:p>
          <a:p>
            <a:pPr algn="just" eaLnBrk="1" hangingPunct="1">
              <a:buFont typeface="Wingdings" panose="05000000000000000000" pitchFamily="2" charset="2"/>
              <a:buChar char="§"/>
              <a:defRPr/>
            </a:pPr>
            <a:r>
              <a:rPr lang="en-US" altLang="en-US" sz="3000" dirty="0">
                <a:sym typeface="Symbol" panose="05050102010706020507" pitchFamily="18" charset="2"/>
              </a:rPr>
              <a:t>X = (2, 3, 4, 5, 6, 7, 8, 9) and Y (32, 45, </a:t>
            </a:r>
            <a:r>
              <a:rPr lang="en-US" altLang="en-US" sz="2800" dirty="0">
                <a:sym typeface="Symbol" panose="05050102010706020507" pitchFamily="18" charset="2"/>
              </a:rPr>
              <a:t></a:t>
            </a:r>
            <a:r>
              <a:rPr lang="en-US" altLang="en-US" sz="3000" dirty="0">
                <a:sym typeface="Symbol" panose="05050102010706020507" pitchFamily="18" charset="2"/>
              </a:rPr>
              <a:t> 67, 12, 24, 90, 70, -102)</a:t>
            </a:r>
          </a:p>
          <a:p>
            <a:pPr algn="just" eaLnBrk="1" hangingPunct="1">
              <a:buFont typeface="Wingdings" panose="05000000000000000000" pitchFamily="2" charset="2"/>
              <a:buChar char="§"/>
              <a:defRPr/>
            </a:pPr>
            <a:r>
              <a:rPr lang="en-US" altLang="en-US" sz="3000" dirty="0">
                <a:sym typeface="Symbol" panose="05050102010706020507" pitchFamily="18" charset="2"/>
              </a:rPr>
              <a:t></a:t>
            </a:r>
            <a:r>
              <a:rPr lang="en-US" altLang="en-US" sz="3000" baseline="30000" dirty="0">
                <a:sym typeface="Symbol" panose="05050102010706020507" pitchFamily="18" charset="2"/>
              </a:rPr>
              <a:t>2</a:t>
            </a:r>
            <a:r>
              <a:rPr lang="en-US" altLang="en-US" sz="3000" baseline="-25000" dirty="0">
                <a:sym typeface="Symbol" panose="05050102010706020507" pitchFamily="18" charset="2"/>
              </a:rPr>
              <a:t>X</a:t>
            </a:r>
            <a:r>
              <a:rPr lang="en-US" altLang="en-US" sz="3000" dirty="0">
                <a:sym typeface="Symbol" panose="05050102010706020507" pitchFamily="18" charset="2"/>
              </a:rPr>
              <a:t> = 5.25 </a:t>
            </a:r>
          </a:p>
          <a:p>
            <a:pPr algn="just" eaLnBrk="1" hangingPunct="1">
              <a:buFont typeface="Wingdings" panose="05000000000000000000" pitchFamily="2" charset="2"/>
              <a:buChar char="§"/>
              <a:defRPr/>
            </a:pPr>
            <a:r>
              <a:rPr lang="en-US" altLang="en-US" sz="3000" dirty="0">
                <a:sym typeface="Symbol" panose="05050102010706020507" pitchFamily="18" charset="2"/>
              </a:rPr>
              <a:t></a:t>
            </a:r>
            <a:r>
              <a:rPr lang="en-US" altLang="en-US" sz="3000" baseline="30000" dirty="0">
                <a:sym typeface="Symbol" panose="05050102010706020507" pitchFamily="18" charset="2"/>
              </a:rPr>
              <a:t>2</a:t>
            </a:r>
            <a:r>
              <a:rPr lang="en-US" altLang="en-US" sz="3000" baseline="-25000" dirty="0">
                <a:sym typeface="Symbol" panose="05050102010706020507" pitchFamily="18" charset="2"/>
              </a:rPr>
              <a:t>Y</a:t>
            </a:r>
            <a:r>
              <a:rPr lang="en-US" altLang="en-US" sz="3000" dirty="0">
                <a:sym typeface="Symbol" panose="05050102010706020507" pitchFamily="18" charset="2"/>
              </a:rPr>
              <a:t> = 3788.75</a:t>
            </a:r>
          </a:p>
          <a:p>
            <a:pPr algn="just" eaLnBrk="1" hangingPunct="1">
              <a:buFont typeface="Wingdings" panose="05000000000000000000" pitchFamily="2" charset="2"/>
              <a:buChar char="§"/>
              <a:defRPr/>
            </a:pPr>
            <a:r>
              <a:rPr lang="en-US" altLang="en-US" sz="3000" dirty="0">
                <a:sym typeface="Symbol" panose="05050102010706020507" pitchFamily="18" charset="2"/>
              </a:rPr>
              <a:t></a:t>
            </a:r>
            <a:r>
              <a:rPr lang="en-US" altLang="en-US" sz="3000" baseline="-25000" dirty="0">
                <a:sym typeface="Symbol" panose="05050102010706020507" pitchFamily="18" charset="2"/>
              </a:rPr>
              <a:t>X,Y </a:t>
            </a:r>
            <a:r>
              <a:rPr lang="en-US" altLang="en-US" sz="3000" dirty="0">
                <a:sym typeface="Symbol" panose="05050102010706020507" pitchFamily="18" charset="2"/>
              </a:rPr>
              <a:t>= </a:t>
            </a:r>
            <a:r>
              <a:rPr lang="en-US" altLang="en-US" sz="2800" dirty="0">
                <a:sym typeface="Symbol" panose="05050102010706020507" pitchFamily="18" charset="2"/>
              </a:rPr>
              <a:t></a:t>
            </a:r>
            <a:r>
              <a:rPr lang="en-US" altLang="en-US" sz="3000" dirty="0">
                <a:sym typeface="Symbol" panose="05050102010706020507" pitchFamily="18" charset="2"/>
              </a:rPr>
              <a:t> 20.625/{(5.25)(3788.75)} = </a:t>
            </a:r>
            <a:r>
              <a:rPr lang="en-US" altLang="en-US" sz="2800" dirty="0">
                <a:sym typeface="Symbol" panose="05050102010706020507" pitchFamily="18" charset="2"/>
              </a:rPr>
              <a:t> </a:t>
            </a:r>
            <a:r>
              <a:rPr lang="en-US" altLang="en-US" sz="3000" dirty="0">
                <a:sym typeface="Symbol" panose="05050102010706020507" pitchFamily="18" charset="2"/>
              </a:rPr>
              <a:t>0.14624</a:t>
            </a:r>
          </a:p>
        </p:txBody>
      </p:sp>
      <p:sp>
        <p:nvSpPr>
          <p:cNvPr id="106503" name="Rectangle 5">
            <a:extLst>
              <a:ext uri="{FF2B5EF4-FFF2-40B4-BE49-F238E27FC236}">
                <a16:creationId xmlns:a16="http://schemas.microsoft.com/office/drawing/2014/main" id="{37076B81-5F0E-4B2A-BC01-2C55DC3F0D1A}"/>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5">
            <a:extLst>
              <a:ext uri="{FF2B5EF4-FFF2-40B4-BE49-F238E27FC236}">
                <a16:creationId xmlns:a16="http://schemas.microsoft.com/office/drawing/2014/main" id="{810F8958-95F2-4370-AE9D-4B2F9745A59F}"/>
              </a:ext>
            </a:extLst>
          </p:cNvPr>
          <p:cNvSpPr>
            <a:spLocks noGrp="1"/>
          </p:cNvSpPr>
          <p:nvPr>
            <p:ph type="dt" sz="quarter" idx="10"/>
          </p:nvPr>
        </p:nvSpPr>
        <p:spPr/>
        <p:txBody>
          <a:bodyPr/>
          <a:lstStyle/>
          <a:p>
            <a:pPr>
              <a:defRPr/>
            </a:pPr>
            <a:r>
              <a:rPr lang="en-US"/>
              <a:t>IME602:DATA ANALYSIS</a:t>
            </a:r>
          </a:p>
        </p:txBody>
      </p:sp>
      <p:sp>
        <p:nvSpPr>
          <p:cNvPr id="9" name="Footer Placeholder 6">
            <a:extLst>
              <a:ext uri="{FF2B5EF4-FFF2-40B4-BE49-F238E27FC236}">
                <a16:creationId xmlns:a16="http://schemas.microsoft.com/office/drawing/2014/main" id="{6DCBFDFE-A09B-4929-9302-BEEAAD44DC78}"/>
              </a:ext>
            </a:extLst>
          </p:cNvPr>
          <p:cNvSpPr>
            <a:spLocks noGrp="1"/>
          </p:cNvSpPr>
          <p:nvPr>
            <p:ph type="ftr" sz="quarter" idx="11"/>
          </p:nvPr>
        </p:nvSpPr>
        <p:spPr/>
        <p:txBody>
          <a:bodyPr/>
          <a:lstStyle/>
          <a:p>
            <a:pPr>
              <a:defRPr/>
            </a:pPr>
            <a:r>
              <a:rPr lang="en-US"/>
              <a:t>RNSengupta,IME Dept.,IIT Kanpur,INDIA</a:t>
            </a:r>
          </a:p>
        </p:txBody>
      </p:sp>
      <p:sp>
        <p:nvSpPr>
          <p:cNvPr id="107524" name="Slide Number Placeholder 7">
            <a:extLst>
              <a:ext uri="{FF2B5EF4-FFF2-40B4-BE49-F238E27FC236}">
                <a16:creationId xmlns:a16="http://schemas.microsoft.com/office/drawing/2014/main" id="{6A372534-A73E-41D9-A5F8-478427D7627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E242F19-8C99-4648-8E89-CDBE82A3CD1E}" type="slidenum">
              <a:rPr lang="en-US" altLang="en-US" sz="1400" smtClean="0"/>
              <a:pPr>
                <a:spcBef>
                  <a:spcPct val="0"/>
                </a:spcBef>
                <a:buFontTx/>
                <a:buNone/>
              </a:pPr>
              <a:t>98</a:t>
            </a:fld>
            <a:endParaRPr lang="en-US" altLang="en-US" sz="1400"/>
          </a:p>
        </p:txBody>
      </p:sp>
      <p:sp>
        <p:nvSpPr>
          <p:cNvPr id="107525" name="Rectangle 2">
            <a:extLst>
              <a:ext uri="{FF2B5EF4-FFF2-40B4-BE49-F238E27FC236}">
                <a16:creationId xmlns:a16="http://schemas.microsoft.com/office/drawing/2014/main" id="{D154E39D-B94F-44CC-9A0A-343C05923392}"/>
              </a:ext>
            </a:extLst>
          </p:cNvPr>
          <p:cNvSpPr>
            <a:spLocks noGrp="1" noChangeArrowheads="1"/>
          </p:cNvSpPr>
          <p:nvPr>
            <p:ph type="title"/>
          </p:nvPr>
        </p:nvSpPr>
        <p:spPr/>
        <p:txBody>
          <a:bodyPr/>
          <a:lstStyle/>
          <a:p>
            <a:pPr eaLnBrk="1" hangingPunct="1"/>
            <a:r>
              <a:rPr lang="en-US" altLang="en-US" sz="5500" b="1">
                <a:solidFill>
                  <a:srgbClr val="FF0000"/>
                </a:solidFill>
              </a:rPr>
              <a:t>Variance-CoVariance Matrix</a:t>
            </a:r>
          </a:p>
        </p:txBody>
      </p:sp>
      <p:sp>
        <p:nvSpPr>
          <p:cNvPr id="96262" name="Rectangle 3">
            <a:extLst>
              <a:ext uri="{FF2B5EF4-FFF2-40B4-BE49-F238E27FC236}">
                <a16:creationId xmlns:a16="http://schemas.microsoft.com/office/drawing/2014/main" id="{85A0FCB5-B0FA-4340-942A-E8E932CB0BC7}"/>
              </a:ext>
            </a:extLst>
          </p:cNvPr>
          <p:cNvSpPr>
            <a:spLocks noGrp="1" noRot="1" noChangeAspect="1" noMove="1" noResize="1" noEditPoints="1" noAdjustHandles="1" noChangeArrowheads="1" noChangeShapeType="1" noTextEdit="1"/>
          </p:cNvSpPr>
          <p:nvPr>
            <p:ph type="body" sz="half" idx="1"/>
          </p:nvPr>
        </p:nvSpPr>
        <p:spPr>
          <a:xfrm>
            <a:off x="609600" y="1417638"/>
            <a:ext cx="10972800" cy="4384675"/>
          </a:xfrm>
          <a:blipFill>
            <a:blip r:embed="rId2"/>
            <a:stretch>
              <a:fillRect l="-1111" r="-1278"/>
            </a:stretch>
          </a:blipFill>
          <a:extLst/>
        </p:spPr>
        <p:txBody>
          <a:bodyPr/>
          <a:lstStyle/>
          <a:p>
            <a:pPr>
              <a:defRPr/>
            </a:pPr>
            <a:r>
              <a:rPr lang="en-US">
                <a:noFill/>
              </a:rPr>
              <a:t> </a:t>
            </a:r>
          </a:p>
        </p:txBody>
      </p:sp>
      <p:sp>
        <p:nvSpPr>
          <p:cNvPr id="107527" name="Rectangle 5">
            <a:extLst>
              <a:ext uri="{FF2B5EF4-FFF2-40B4-BE49-F238E27FC236}">
                <a16:creationId xmlns:a16="http://schemas.microsoft.com/office/drawing/2014/main" id="{6138B4BA-CB7A-438D-AA22-AC6608F1B5CB}"/>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5">
            <a:extLst>
              <a:ext uri="{FF2B5EF4-FFF2-40B4-BE49-F238E27FC236}">
                <a16:creationId xmlns:a16="http://schemas.microsoft.com/office/drawing/2014/main" id="{810F8958-95F2-4370-AE9D-4B2F9745A59F}"/>
              </a:ext>
            </a:extLst>
          </p:cNvPr>
          <p:cNvSpPr>
            <a:spLocks noGrp="1"/>
          </p:cNvSpPr>
          <p:nvPr>
            <p:ph type="dt" sz="quarter" idx="10"/>
          </p:nvPr>
        </p:nvSpPr>
        <p:spPr/>
        <p:txBody>
          <a:bodyPr/>
          <a:lstStyle/>
          <a:p>
            <a:pPr>
              <a:defRPr/>
            </a:pPr>
            <a:r>
              <a:rPr lang="en-US"/>
              <a:t>IME602:DATA ANALYSIS</a:t>
            </a:r>
          </a:p>
        </p:txBody>
      </p:sp>
      <p:sp>
        <p:nvSpPr>
          <p:cNvPr id="9" name="Footer Placeholder 6">
            <a:extLst>
              <a:ext uri="{FF2B5EF4-FFF2-40B4-BE49-F238E27FC236}">
                <a16:creationId xmlns:a16="http://schemas.microsoft.com/office/drawing/2014/main" id="{6DCBFDFE-A09B-4929-9302-BEEAAD44DC78}"/>
              </a:ext>
            </a:extLst>
          </p:cNvPr>
          <p:cNvSpPr>
            <a:spLocks noGrp="1"/>
          </p:cNvSpPr>
          <p:nvPr>
            <p:ph type="ftr" sz="quarter" idx="11"/>
          </p:nvPr>
        </p:nvSpPr>
        <p:spPr/>
        <p:txBody>
          <a:bodyPr/>
          <a:lstStyle/>
          <a:p>
            <a:pPr>
              <a:defRPr/>
            </a:pPr>
            <a:r>
              <a:rPr lang="en-US"/>
              <a:t>RNSengupta,IME Dept.,IIT Kanpur,INDIA</a:t>
            </a:r>
          </a:p>
        </p:txBody>
      </p:sp>
      <p:sp>
        <p:nvSpPr>
          <p:cNvPr id="108548" name="Slide Number Placeholder 7">
            <a:extLst>
              <a:ext uri="{FF2B5EF4-FFF2-40B4-BE49-F238E27FC236}">
                <a16:creationId xmlns:a16="http://schemas.microsoft.com/office/drawing/2014/main" id="{8AA25AD4-7AC3-42ED-B9C8-110E4548FED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715C4E5-8656-4DEC-AC89-54487D68408E}" type="slidenum">
              <a:rPr lang="en-US" altLang="en-US" sz="1400" smtClean="0"/>
              <a:pPr>
                <a:spcBef>
                  <a:spcPct val="0"/>
                </a:spcBef>
                <a:buFontTx/>
                <a:buNone/>
              </a:pPr>
              <a:t>99</a:t>
            </a:fld>
            <a:endParaRPr lang="en-US" altLang="en-US" sz="1400"/>
          </a:p>
        </p:txBody>
      </p:sp>
      <p:sp>
        <p:nvSpPr>
          <p:cNvPr id="108549" name="Rectangle 2">
            <a:extLst>
              <a:ext uri="{FF2B5EF4-FFF2-40B4-BE49-F238E27FC236}">
                <a16:creationId xmlns:a16="http://schemas.microsoft.com/office/drawing/2014/main" id="{81A1E87B-A4A0-4CC4-B91D-1A209307417B}"/>
              </a:ext>
            </a:extLst>
          </p:cNvPr>
          <p:cNvSpPr>
            <a:spLocks noGrp="1" noChangeArrowheads="1"/>
          </p:cNvSpPr>
          <p:nvPr>
            <p:ph type="title"/>
          </p:nvPr>
        </p:nvSpPr>
        <p:spPr/>
        <p:txBody>
          <a:bodyPr/>
          <a:lstStyle/>
          <a:p>
            <a:pPr eaLnBrk="1" hangingPunct="1"/>
            <a:r>
              <a:rPr lang="en-US" altLang="en-US" sz="5500" b="1">
                <a:solidFill>
                  <a:srgbClr val="FF0000"/>
                </a:solidFill>
              </a:rPr>
              <a:t>Correlation Matrix</a:t>
            </a:r>
          </a:p>
        </p:txBody>
      </p:sp>
      <p:sp>
        <p:nvSpPr>
          <p:cNvPr id="96262" name="Rectangle 3">
            <a:extLst>
              <a:ext uri="{FF2B5EF4-FFF2-40B4-BE49-F238E27FC236}">
                <a16:creationId xmlns:a16="http://schemas.microsoft.com/office/drawing/2014/main" id="{85A0FCB5-B0FA-4340-942A-E8E932CB0BC7}"/>
              </a:ext>
            </a:extLst>
          </p:cNvPr>
          <p:cNvSpPr>
            <a:spLocks noGrp="1" noRot="1" noChangeAspect="1" noMove="1" noResize="1" noEditPoints="1" noAdjustHandles="1" noChangeArrowheads="1" noChangeShapeType="1" noTextEdit="1"/>
          </p:cNvSpPr>
          <p:nvPr>
            <p:ph type="body" sz="half" idx="1"/>
          </p:nvPr>
        </p:nvSpPr>
        <p:spPr>
          <a:xfrm>
            <a:off x="609600" y="1417638"/>
            <a:ext cx="10972800" cy="4384675"/>
          </a:xfrm>
          <a:blipFill>
            <a:blip r:embed="rId2"/>
            <a:stretch>
              <a:fillRect l="-1111" r="-1278"/>
            </a:stretch>
          </a:blipFill>
          <a:extLst/>
        </p:spPr>
        <p:txBody>
          <a:bodyPr/>
          <a:lstStyle/>
          <a:p>
            <a:pPr>
              <a:defRPr/>
            </a:pPr>
            <a:r>
              <a:rPr lang="en-US">
                <a:noFill/>
              </a:rPr>
              <a:t> </a:t>
            </a:r>
          </a:p>
        </p:txBody>
      </p:sp>
      <p:sp>
        <p:nvSpPr>
          <p:cNvPr id="108551" name="Rectangle 5">
            <a:extLst>
              <a:ext uri="{FF2B5EF4-FFF2-40B4-BE49-F238E27FC236}">
                <a16:creationId xmlns:a16="http://schemas.microsoft.com/office/drawing/2014/main" id="{97B7427B-3118-44A1-B460-5C7BF64AABE6}"/>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none" lIns="90488" tIns="44450" rIns="90488" bIns="44450" numCol="1" anchor="t" anchorCtr="0" compatLnSpc="1">
        <a:prstTxWarp prst="textNoShape">
          <a:avLst/>
        </a:prstTxWarp>
        <a:spAutoFit/>
      </a:bodyPr>
      <a:lstStyle>
        <a:defPPr marL="0" marR="0" indent="0" algn="l" defTabSz="514350" rtl="0" eaLnBrk="0" fontAlgn="base" latinLnBrk="0" hangingPunct="0">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SAS Monospace" pitchFamily="49" charset="0"/>
          </a:defRPr>
        </a:defPPr>
      </a:lstStyle>
    </a:spDef>
    <a:ln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none" lIns="90488" tIns="44450" rIns="90488" bIns="44450" numCol="1" anchor="t" anchorCtr="0" compatLnSpc="1">
        <a:prstTxWarp prst="textNoShape">
          <a:avLst/>
        </a:prstTxWarp>
        <a:spAutoFit/>
      </a:bodyPr>
      <a:lstStyle>
        <a:defPPr marL="0" marR="0" indent="0" algn="l" defTabSz="514350" rtl="0" eaLnBrk="0" fontAlgn="base" latinLnBrk="0" hangingPunct="0">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SAS Monospace" pitchFamily="49"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26535</TotalTime>
  <Words>9669</Words>
  <Application>Microsoft Office PowerPoint</Application>
  <PresentationFormat>Widescreen</PresentationFormat>
  <Paragraphs>1059</Paragraphs>
  <Slides>113</Slides>
  <Notes>6</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113</vt:i4>
      </vt:variant>
    </vt:vector>
  </HeadingPairs>
  <TitlesOfParts>
    <vt:vector size="120" baseType="lpstr">
      <vt:lpstr>Arial</vt:lpstr>
      <vt:lpstr>SAS Monospace</vt:lpstr>
      <vt:lpstr>Symbol</vt:lpstr>
      <vt:lpstr>Times New Roman</vt:lpstr>
      <vt:lpstr>Wingdings</vt:lpstr>
      <vt:lpstr>Default Design</vt:lpstr>
      <vt:lpstr>Equation</vt:lpstr>
      <vt:lpstr>IME602: Probability and Statistics-DATA ANALYSIS</vt:lpstr>
      <vt:lpstr>Objective</vt:lpstr>
      <vt:lpstr>Key learning take away</vt:lpstr>
      <vt:lpstr>Syllabus/Course Content</vt:lpstr>
      <vt:lpstr>Plan of classes (considering 15 to 16 weeks)</vt:lpstr>
      <vt:lpstr>Text Books</vt:lpstr>
      <vt:lpstr>Reference Text Books</vt:lpstr>
      <vt:lpstr>Reference Text Books (contd…)</vt:lpstr>
      <vt:lpstr>Reference Text Books (contd…)</vt:lpstr>
      <vt:lpstr>Reference Text Books (contd…)</vt:lpstr>
      <vt:lpstr>Software/Language</vt:lpstr>
      <vt:lpstr>Coverage</vt:lpstr>
      <vt:lpstr>Coverage : (contd…)</vt:lpstr>
      <vt:lpstr>Examples Explained</vt:lpstr>
      <vt:lpstr>Statistics</vt:lpstr>
      <vt:lpstr>Statistics: (contd…)</vt:lpstr>
      <vt:lpstr>Main steps in the study of Statistics</vt:lpstr>
      <vt:lpstr>Main steps in the study of Statistics (contd…)</vt:lpstr>
      <vt:lpstr>Descriptive Statistics</vt:lpstr>
      <vt:lpstr>Non frequency data,  Time series or Historical data</vt:lpstr>
      <vt:lpstr>Non frequency representation of data (Line diagram): Example # 01</vt:lpstr>
      <vt:lpstr>Non frequency data Time series representation (Line diagram) (contd…) : Example # 02</vt:lpstr>
      <vt:lpstr>Non frequency representation of data (Tabular Format) (contd…) : Example # 03</vt:lpstr>
      <vt:lpstr>Non frequency representation of data (Histogram) (contd…) : Example # 04</vt:lpstr>
      <vt:lpstr>Non frequency representation of data (Pie Chart) (contd…) : Example # 05</vt:lpstr>
      <vt:lpstr>Non frequency representation of data (Tree Map) (contd…) : Example # 06</vt:lpstr>
      <vt:lpstr>Non frequency representation of data (Box Whisker Plot) (contd…) : Example # 07</vt:lpstr>
      <vt:lpstr>Non frequency representation of data (2D Scatter Plot) (contd…) : Example # 08</vt:lpstr>
      <vt:lpstr>Non frequency representation of data (Radar Plot) (contd…) : Example # 09</vt:lpstr>
      <vt:lpstr>Non frequency representation of data (Population Pyramid) (contd…) : Example # 10</vt:lpstr>
      <vt:lpstr>Non frequency representation of data (3D Plot) (contd…): Example # 11</vt:lpstr>
      <vt:lpstr>Non frequency representation of data (contd…)</vt:lpstr>
      <vt:lpstr>Non frequency representation of data (contd…)</vt:lpstr>
      <vt:lpstr>Non frequency data  Spatial series representation of data</vt:lpstr>
      <vt:lpstr>Frequency data</vt:lpstr>
      <vt:lpstr>Frequency data: Tabular representation: Example # 12</vt:lpstr>
      <vt:lpstr>Frequency data: Diagrammatic representation</vt:lpstr>
      <vt:lpstr>Frequency data: Line diagram representation: Example # 13</vt:lpstr>
      <vt:lpstr>Frequency data: Bar diagram (vertical histogram) representation: Example # 14</vt:lpstr>
      <vt:lpstr>Frequency data: Bar diagram (horizontal histogram) representation: Example # 15</vt:lpstr>
      <vt:lpstr>Frequency data Pictorial diagram representation</vt:lpstr>
      <vt:lpstr>Frequency data Pictorial diagram representation (contd…) : Example # 16</vt:lpstr>
      <vt:lpstr>Frequency data Statistical map representation (contd…) : Example # 17</vt:lpstr>
      <vt:lpstr>Frequency data Statistical map representation (contd…): Example # 17</vt:lpstr>
      <vt:lpstr>Frequency data Divided Bar diagram representation (contd…): Example # 18</vt:lpstr>
      <vt:lpstr>Frequency data Divided Bar diagram representation (contd…): Example # 18(a)</vt:lpstr>
      <vt:lpstr>Frequency data Divided Bar diagram representation (contd…): Example # 18(b)</vt:lpstr>
      <vt:lpstr>Frequency data Stacked Column diagram representation (contd…): Example # 19</vt:lpstr>
      <vt:lpstr>Frequency data Stacked Column bar representation (contd…): Example # 19(a)</vt:lpstr>
      <vt:lpstr>Frequency data Stacked Horizontal bar representation (contd…): Example # 19(b)</vt:lpstr>
      <vt:lpstr>Frequency data Pie Chat/diagram representation (contd…) : Example # 20</vt:lpstr>
      <vt:lpstr>Frequency data Pie Chat/diagram representation (contd…) : Example # 20</vt:lpstr>
      <vt:lpstr>Frequency data Textual representation (contd…) : Example # 21</vt:lpstr>
      <vt:lpstr>Frequency data Stem Leaf Diagram representation (contd…) : Example # 22</vt:lpstr>
      <vt:lpstr>Frequency data Box Whisker Plot representation (contd…)</vt:lpstr>
      <vt:lpstr>Frequency data Box Whisker Plot representation (contd…)</vt:lpstr>
      <vt:lpstr>Frequency data Box Whisker Plot representation (contd…)</vt:lpstr>
      <vt:lpstr>Frequency data Box Whisker Plot representation (contd…)</vt:lpstr>
      <vt:lpstr>Frequency data Box Whisker Plot representation (contd…) : Example # 23</vt:lpstr>
      <vt:lpstr>Definitions</vt:lpstr>
      <vt:lpstr>Scales of measurement</vt:lpstr>
      <vt:lpstr>Scales of measurement (contd…)</vt:lpstr>
      <vt:lpstr>Scales of measurement (contd…)</vt:lpstr>
      <vt:lpstr>Scales of measurement (contd…)</vt:lpstr>
      <vt:lpstr>Definitions (contd…)</vt:lpstr>
      <vt:lpstr>Definitions (contd…)</vt:lpstr>
      <vt:lpstr>Definitions (contd…)</vt:lpstr>
      <vt:lpstr>Example # 24</vt:lpstr>
      <vt:lpstr>Example # 24 (contd…)</vt:lpstr>
      <vt:lpstr>Example # 24 (contd…)</vt:lpstr>
      <vt:lpstr>Example (contd…)</vt:lpstr>
      <vt:lpstr>Guidelines for depicting frequency tables</vt:lpstr>
      <vt:lpstr>Example # 25</vt:lpstr>
      <vt:lpstr>Example # 25 (contd…)</vt:lpstr>
      <vt:lpstr>Example # 25 (contd…)</vt:lpstr>
      <vt:lpstr>Example # 25 (contd…)</vt:lpstr>
      <vt:lpstr>Definitions</vt:lpstr>
      <vt:lpstr>Definitions: Different measures</vt:lpstr>
      <vt:lpstr>Definitions: Different measures (contd…)</vt:lpstr>
      <vt:lpstr>Definitions: Different measures (contd…)</vt:lpstr>
      <vt:lpstr>Definitions: Different measures (contd…)</vt:lpstr>
      <vt:lpstr>Arithmetic Mean</vt:lpstr>
      <vt:lpstr>Geometric Mean</vt:lpstr>
      <vt:lpstr>Harmonic Mean</vt:lpstr>
      <vt:lpstr>Median</vt:lpstr>
      <vt:lpstr>Mode</vt:lpstr>
      <vt:lpstr>Comparison of Mean, Median, Mode</vt:lpstr>
      <vt:lpstr>Comparison of Mean, Median, Mode (Contd…)</vt:lpstr>
      <vt:lpstr>Comparison of Mean, Median, Mode (Contd…)</vt:lpstr>
      <vt:lpstr>Variance, Standard deviation</vt:lpstr>
      <vt:lpstr>Variance, Standard deviation (contd…)</vt:lpstr>
      <vt:lpstr>Skewness</vt:lpstr>
      <vt:lpstr>Skewness (contd…)</vt:lpstr>
      <vt:lpstr>Kurtosis</vt:lpstr>
      <vt:lpstr>Kurtosis (contd…)</vt:lpstr>
      <vt:lpstr>Co-Variance</vt:lpstr>
      <vt:lpstr>Correlation Coefficient</vt:lpstr>
      <vt:lpstr>Variance-CoVariance Matrix</vt:lpstr>
      <vt:lpstr>Correlation Matrix</vt:lpstr>
      <vt:lpstr>Correlation Coefficient Graph (X,Y  0)</vt:lpstr>
      <vt:lpstr>Correlation Coefficient Graph (X,Y = +ve)</vt:lpstr>
      <vt:lpstr>Correlation Coefficient Graph (X,Y = -ve)</vt:lpstr>
      <vt:lpstr>Co-Variance,Co-Skewness, Co-Kurtosis</vt:lpstr>
      <vt:lpstr>Co-Variance,Co-Skewness, Co-Kurtosis (contd…)</vt:lpstr>
      <vt:lpstr>Expected Value, Variance</vt:lpstr>
      <vt:lpstr>Expected Value, Variance for discrete r.v</vt:lpstr>
      <vt:lpstr>Expected Value, Variance for continuous r.v</vt:lpstr>
      <vt:lpstr>Expected Value, Variance for continuous r.v</vt:lpstr>
      <vt:lpstr>Descriptive statistics</vt:lpstr>
      <vt:lpstr>Descriptive statistics (contd…)</vt:lpstr>
      <vt:lpstr>Descriptive statistics (contd…)</vt:lpstr>
      <vt:lpstr>Example # 26</vt:lpstr>
      <vt:lpstr>Example # 26 (contd…)</vt:lpstr>
    </vt:vector>
  </TitlesOfParts>
  <Company>iitk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Raghu Sengupta</dc:creator>
  <cp:lastModifiedBy>Raghu Nandan Sengupta</cp:lastModifiedBy>
  <cp:revision>1350</cp:revision>
  <dcterms:created xsi:type="dcterms:W3CDTF">2004-10-10T19:44:16Z</dcterms:created>
  <dcterms:modified xsi:type="dcterms:W3CDTF">2025-10-26T10:00:45Z</dcterms:modified>
</cp:coreProperties>
</file>