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2"/>
  </p:notesMasterIdLst>
  <p:handoutMasterIdLst>
    <p:handoutMasterId r:id="rId263"/>
  </p:handoutMasterIdLst>
  <p:sldIdLst>
    <p:sldId id="269" r:id="rId2"/>
    <p:sldId id="765" r:id="rId3"/>
    <p:sldId id="2189" r:id="rId4"/>
    <p:sldId id="1990" r:id="rId5"/>
    <p:sldId id="2026" r:id="rId6"/>
    <p:sldId id="1989" r:id="rId7"/>
    <p:sldId id="2020" r:id="rId8"/>
    <p:sldId id="2021" r:id="rId9"/>
    <p:sldId id="385" r:id="rId10"/>
    <p:sldId id="2024" r:id="rId11"/>
    <p:sldId id="2052" r:id="rId12"/>
    <p:sldId id="2027" r:id="rId13"/>
    <p:sldId id="2025" r:id="rId14"/>
    <p:sldId id="2158" r:id="rId15"/>
    <p:sldId id="2164" r:id="rId16"/>
    <p:sldId id="2165" r:id="rId17"/>
    <p:sldId id="2159" r:id="rId18"/>
    <p:sldId id="2162" r:id="rId19"/>
    <p:sldId id="2160" r:id="rId20"/>
    <p:sldId id="2023" r:id="rId21"/>
    <p:sldId id="2061" r:id="rId22"/>
    <p:sldId id="2062" r:id="rId23"/>
    <p:sldId id="2060" r:id="rId24"/>
    <p:sldId id="2006" r:id="rId25"/>
    <p:sldId id="2007" r:id="rId26"/>
    <p:sldId id="2008" r:id="rId27"/>
    <p:sldId id="2009" r:id="rId28"/>
    <p:sldId id="2010" r:id="rId29"/>
    <p:sldId id="386" r:id="rId30"/>
    <p:sldId id="2013" r:id="rId31"/>
    <p:sldId id="2014" r:id="rId32"/>
    <p:sldId id="409" r:id="rId33"/>
    <p:sldId id="387" r:id="rId34"/>
    <p:sldId id="388" r:id="rId35"/>
    <p:sldId id="2015" r:id="rId36"/>
    <p:sldId id="403" r:id="rId37"/>
    <p:sldId id="2022" r:id="rId38"/>
    <p:sldId id="390" r:id="rId39"/>
    <p:sldId id="2028" r:id="rId40"/>
    <p:sldId id="401" r:id="rId41"/>
    <p:sldId id="2029" r:id="rId42"/>
    <p:sldId id="715" r:id="rId43"/>
    <p:sldId id="716" r:id="rId44"/>
    <p:sldId id="717" r:id="rId45"/>
    <p:sldId id="392" r:id="rId46"/>
    <p:sldId id="2030" r:id="rId47"/>
    <p:sldId id="393" r:id="rId48"/>
    <p:sldId id="2031" r:id="rId49"/>
    <p:sldId id="719" r:id="rId50"/>
    <p:sldId id="720" r:id="rId51"/>
    <p:sldId id="721" r:id="rId52"/>
    <p:sldId id="394" r:id="rId53"/>
    <p:sldId id="2032" r:id="rId54"/>
    <p:sldId id="395" r:id="rId55"/>
    <p:sldId id="2033" r:id="rId56"/>
    <p:sldId id="723" r:id="rId57"/>
    <p:sldId id="724" r:id="rId58"/>
    <p:sldId id="725" r:id="rId59"/>
    <p:sldId id="396" r:id="rId60"/>
    <p:sldId id="2034" r:id="rId61"/>
    <p:sldId id="397" r:id="rId62"/>
    <p:sldId id="2035" r:id="rId63"/>
    <p:sldId id="727" r:id="rId64"/>
    <p:sldId id="728" r:id="rId65"/>
    <p:sldId id="729" r:id="rId66"/>
    <p:sldId id="398" r:id="rId67"/>
    <p:sldId id="2037" r:id="rId68"/>
    <p:sldId id="399" r:id="rId69"/>
    <p:sldId id="2036" r:id="rId70"/>
    <p:sldId id="731" r:id="rId71"/>
    <p:sldId id="732" r:id="rId72"/>
    <p:sldId id="733" r:id="rId73"/>
    <p:sldId id="412" r:id="rId74"/>
    <p:sldId id="2039" r:id="rId75"/>
    <p:sldId id="413" r:id="rId76"/>
    <p:sldId id="2040" r:id="rId77"/>
    <p:sldId id="410" r:id="rId78"/>
    <p:sldId id="414" r:id="rId79"/>
    <p:sldId id="2078" r:id="rId80"/>
    <p:sldId id="2065" r:id="rId81"/>
    <p:sldId id="416" r:id="rId82"/>
    <p:sldId id="417" r:id="rId83"/>
    <p:sldId id="2134" r:id="rId84"/>
    <p:sldId id="2057" r:id="rId85"/>
    <p:sldId id="2135" r:id="rId86"/>
    <p:sldId id="421" r:id="rId87"/>
    <p:sldId id="422" r:id="rId88"/>
    <p:sldId id="2136" r:id="rId89"/>
    <p:sldId id="2058" r:id="rId90"/>
    <p:sldId id="2137" r:id="rId91"/>
    <p:sldId id="740" r:id="rId92"/>
    <p:sldId id="741" r:id="rId93"/>
    <p:sldId id="742" r:id="rId94"/>
    <p:sldId id="418" r:id="rId95"/>
    <p:sldId id="2055" r:id="rId96"/>
    <p:sldId id="420" r:id="rId97"/>
    <p:sldId id="2138" r:id="rId98"/>
    <p:sldId id="2059" r:id="rId99"/>
    <p:sldId id="2139" r:id="rId100"/>
    <p:sldId id="405" r:id="rId101"/>
    <p:sldId id="432" r:id="rId102"/>
    <p:sldId id="2140" r:id="rId103"/>
    <p:sldId id="2071" r:id="rId104"/>
    <p:sldId id="2141" r:id="rId105"/>
    <p:sldId id="703" r:id="rId106"/>
    <p:sldId id="2079" r:id="rId107"/>
    <p:sldId id="704" r:id="rId108"/>
    <p:sldId id="407" r:id="rId109"/>
    <p:sldId id="433" r:id="rId110"/>
    <p:sldId id="488" r:id="rId111"/>
    <p:sldId id="705" r:id="rId112"/>
    <p:sldId id="2072" r:id="rId113"/>
    <p:sldId id="2080" r:id="rId114"/>
    <p:sldId id="738" r:id="rId115"/>
    <p:sldId id="428" r:id="rId116"/>
    <p:sldId id="424" r:id="rId117"/>
    <p:sldId id="2132" r:id="rId118"/>
    <p:sldId id="2073" r:id="rId119"/>
    <p:sldId id="2133" r:id="rId120"/>
    <p:sldId id="2173" r:id="rId121"/>
    <p:sldId id="2051" r:id="rId122"/>
    <p:sldId id="2068" r:id="rId123"/>
    <p:sldId id="2126" r:id="rId124"/>
    <p:sldId id="2074" r:id="rId125"/>
    <p:sldId id="2127" r:id="rId126"/>
    <p:sldId id="2099" r:id="rId127"/>
    <p:sldId id="2174" r:id="rId128"/>
    <p:sldId id="2042" r:id="rId129"/>
    <p:sldId id="2069" r:id="rId130"/>
    <p:sldId id="2075" r:id="rId131"/>
    <p:sldId id="2128" r:id="rId132"/>
    <p:sldId id="2129" r:id="rId133"/>
    <p:sldId id="2100" r:id="rId134"/>
    <p:sldId id="2175" r:id="rId135"/>
    <p:sldId id="2043" r:id="rId136"/>
    <p:sldId id="2070" r:id="rId137"/>
    <p:sldId id="2130" r:id="rId138"/>
    <p:sldId id="2076" r:id="rId139"/>
    <p:sldId id="2131" r:id="rId140"/>
    <p:sldId id="2101" r:id="rId141"/>
    <p:sldId id="2176" r:id="rId142"/>
    <p:sldId id="2048" r:id="rId143"/>
    <p:sldId id="1898" r:id="rId144"/>
    <p:sldId id="2144" r:id="rId145"/>
    <p:sldId id="2145" r:id="rId146"/>
    <p:sldId id="2143" r:id="rId147"/>
    <p:sldId id="2177" r:id="rId148"/>
    <p:sldId id="2067" r:id="rId149"/>
    <p:sldId id="1900" r:id="rId150"/>
    <p:sldId id="2146" r:id="rId151"/>
    <p:sldId id="2077" r:id="rId152"/>
    <p:sldId id="2147" r:id="rId153"/>
    <p:sldId id="2178" r:id="rId154"/>
    <p:sldId id="2050" r:id="rId155"/>
    <p:sldId id="2092" r:id="rId156"/>
    <p:sldId id="2149" r:id="rId157"/>
    <p:sldId id="2093" r:id="rId158"/>
    <p:sldId id="2094" r:id="rId159"/>
    <p:sldId id="2179" r:id="rId160"/>
    <p:sldId id="2041" r:id="rId161"/>
    <p:sldId id="2102" r:id="rId162"/>
    <p:sldId id="2148" r:id="rId163"/>
    <p:sldId id="2103" r:id="rId164"/>
    <p:sldId id="2104" r:id="rId165"/>
    <p:sldId id="2180" r:id="rId166"/>
    <p:sldId id="2045" r:id="rId167"/>
    <p:sldId id="2105" r:id="rId168"/>
    <p:sldId id="2150" r:id="rId169"/>
    <p:sldId id="2106" r:id="rId170"/>
    <p:sldId id="2151" r:id="rId171"/>
    <p:sldId id="2181" r:id="rId172"/>
    <p:sldId id="2046" r:id="rId173"/>
    <p:sldId id="2108" r:id="rId174"/>
    <p:sldId id="2152" r:id="rId175"/>
    <p:sldId id="2109" r:id="rId176"/>
    <p:sldId id="2110" r:id="rId177"/>
    <p:sldId id="2182" r:id="rId178"/>
    <p:sldId id="2111" r:id="rId179"/>
    <p:sldId id="2112" r:id="rId180"/>
    <p:sldId id="2113" r:id="rId181"/>
    <p:sldId id="2153" r:id="rId182"/>
    <p:sldId id="2154" r:id="rId183"/>
    <p:sldId id="2183" r:id="rId184"/>
    <p:sldId id="2114" r:id="rId185"/>
    <p:sldId id="2168" r:id="rId186"/>
    <p:sldId id="2156" r:id="rId187"/>
    <p:sldId id="2115" r:id="rId188"/>
    <p:sldId id="2157" r:id="rId189"/>
    <p:sldId id="2184" r:id="rId190"/>
    <p:sldId id="2117" r:id="rId191"/>
    <p:sldId id="2118" r:id="rId192"/>
    <p:sldId id="2169" r:id="rId193"/>
    <p:sldId id="2170" r:id="rId194"/>
    <p:sldId id="2119" r:id="rId195"/>
    <p:sldId id="2185" r:id="rId196"/>
    <p:sldId id="2121" r:id="rId197"/>
    <p:sldId id="2123" r:id="rId198"/>
    <p:sldId id="2171" r:id="rId199"/>
    <p:sldId id="2124" r:id="rId200"/>
    <p:sldId id="2172" r:id="rId201"/>
    <p:sldId id="2186" r:id="rId202"/>
    <p:sldId id="449" r:id="rId203"/>
    <p:sldId id="448" r:id="rId204"/>
    <p:sldId id="713" r:id="rId205"/>
    <p:sldId id="2054" r:id="rId206"/>
    <p:sldId id="454" r:id="rId207"/>
    <p:sldId id="2187" r:id="rId208"/>
    <p:sldId id="2188" r:id="rId209"/>
    <p:sldId id="879" r:id="rId210"/>
    <p:sldId id="880" r:id="rId211"/>
    <p:sldId id="2083" r:id="rId212"/>
    <p:sldId id="2087" r:id="rId213"/>
    <p:sldId id="2089" r:id="rId214"/>
    <p:sldId id="2090" r:id="rId215"/>
    <p:sldId id="2084" r:id="rId216"/>
    <p:sldId id="2085" r:id="rId217"/>
    <p:sldId id="2086" r:id="rId218"/>
    <p:sldId id="2088" r:id="rId219"/>
    <p:sldId id="1155" r:id="rId220"/>
    <p:sldId id="1156" r:id="rId221"/>
    <p:sldId id="1157" r:id="rId222"/>
    <p:sldId id="1158" r:id="rId223"/>
    <p:sldId id="1160" r:id="rId224"/>
    <p:sldId id="1161" r:id="rId225"/>
    <p:sldId id="1162" r:id="rId226"/>
    <p:sldId id="1163" r:id="rId227"/>
    <p:sldId id="1164" r:id="rId228"/>
    <p:sldId id="1165" r:id="rId229"/>
    <p:sldId id="1166" r:id="rId230"/>
    <p:sldId id="1167" r:id="rId231"/>
    <p:sldId id="1168" r:id="rId232"/>
    <p:sldId id="1169" r:id="rId233"/>
    <p:sldId id="1170" r:id="rId234"/>
    <p:sldId id="1171" r:id="rId235"/>
    <p:sldId id="1172" r:id="rId236"/>
    <p:sldId id="1173" r:id="rId237"/>
    <p:sldId id="1174" r:id="rId238"/>
    <p:sldId id="1175" r:id="rId239"/>
    <p:sldId id="1176" r:id="rId240"/>
    <p:sldId id="1177" r:id="rId241"/>
    <p:sldId id="1178" r:id="rId242"/>
    <p:sldId id="1179" r:id="rId243"/>
    <p:sldId id="1180" r:id="rId244"/>
    <p:sldId id="1181" r:id="rId245"/>
    <p:sldId id="1182" r:id="rId246"/>
    <p:sldId id="1183" r:id="rId247"/>
    <p:sldId id="1186" r:id="rId248"/>
    <p:sldId id="1187" r:id="rId249"/>
    <p:sldId id="1188" r:id="rId250"/>
    <p:sldId id="1189" r:id="rId251"/>
    <p:sldId id="1190" r:id="rId252"/>
    <p:sldId id="1191" r:id="rId253"/>
    <p:sldId id="1192" r:id="rId254"/>
    <p:sldId id="1193" r:id="rId255"/>
    <p:sldId id="1194" r:id="rId256"/>
    <p:sldId id="1195" r:id="rId257"/>
    <p:sldId id="1196" r:id="rId258"/>
    <p:sldId id="1197" r:id="rId259"/>
    <p:sldId id="1198" r:id="rId260"/>
    <p:sldId id="1199" r:id="rId261"/>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a:ea typeface="+mn-ea"/>
        <a:cs typeface="+mn-cs"/>
      </a:defRPr>
    </a:lvl1pPr>
    <a:lvl2pPr marL="457200" algn="l" rtl="0" eaLnBrk="0" fontAlgn="base" hangingPunct="0">
      <a:spcBef>
        <a:spcPct val="0"/>
      </a:spcBef>
      <a:spcAft>
        <a:spcPct val="0"/>
      </a:spcAft>
      <a:defRPr sz="800" kern="1200">
        <a:solidFill>
          <a:schemeClr val="tx1"/>
        </a:solidFill>
        <a:latin typeface="SAS Monospace"/>
        <a:ea typeface="+mn-ea"/>
        <a:cs typeface="+mn-cs"/>
      </a:defRPr>
    </a:lvl2pPr>
    <a:lvl3pPr marL="914400" algn="l" rtl="0" eaLnBrk="0" fontAlgn="base" hangingPunct="0">
      <a:spcBef>
        <a:spcPct val="0"/>
      </a:spcBef>
      <a:spcAft>
        <a:spcPct val="0"/>
      </a:spcAft>
      <a:defRPr sz="800" kern="1200">
        <a:solidFill>
          <a:schemeClr val="tx1"/>
        </a:solidFill>
        <a:latin typeface="SAS Monospace"/>
        <a:ea typeface="+mn-ea"/>
        <a:cs typeface="+mn-cs"/>
      </a:defRPr>
    </a:lvl3pPr>
    <a:lvl4pPr marL="1371600" algn="l" rtl="0" eaLnBrk="0" fontAlgn="base" hangingPunct="0">
      <a:spcBef>
        <a:spcPct val="0"/>
      </a:spcBef>
      <a:spcAft>
        <a:spcPct val="0"/>
      </a:spcAft>
      <a:defRPr sz="800" kern="1200">
        <a:solidFill>
          <a:schemeClr val="tx1"/>
        </a:solidFill>
        <a:latin typeface="SAS Monospace"/>
        <a:ea typeface="+mn-ea"/>
        <a:cs typeface="+mn-cs"/>
      </a:defRPr>
    </a:lvl4pPr>
    <a:lvl5pPr marL="1828800" algn="l" rtl="0" eaLnBrk="0" fontAlgn="base" hangingPunct="0">
      <a:spcBef>
        <a:spcPct val="0"/>
      </a:spcBef>
      <a:spcAft>
        <a:spcPct val="0"/>
      </a:spcAft>
      <a:defRPr sz="800" kern="1200">
        <a:solidFill>
          <a:schemeClr val="tx1"/>
        </a:solidFill>
        <a:latin typeface="SAS Monospace"/>
        <a:ea typeface="+mn-ea"/>
        <a:cs typeface="+mn-cs"/>
      </a:defRPr>
    </a:lvl5pPr>
    <a:lvl6pPr marL="2286000" algn="l" defTabSz="914400" rtl="0" eaLnBrk="1" latinLnBrk="0" hangingPunct="1">
      <a:defRPr sz="800" kern="1200">
        <a:solidFill>
          <a:schemeClr val="tx1"/>
        </a:solidFill>
        <a:latin typeface="SAS Monospace"/>
        <a:ea typeface="+mn-ea"/>
        <a:cs typeface="+mn-cs"/>
      </a:defRPr>
    </a:lvl6pPr>
    <a:lvl7pPr marL="2743200" algn="l" defTabSz="914400" rtl="0" eaLnBrk="1" latinLnBrk="0" hangingPunct="1">
      <a:defRPr sz="800" kern="1200">
        <a:solidFill>
          <a:schemeClr val="tx1"/>
        </a:solidFill>
        <a:latin typeface="SAS Monospace"/>
        <a:ea typeface="+mn-ea"/>
        <a:cs typeface="+mn-cs"/>
      </a:defRPr>
    </a:lvl7pPr>
    <a:lvl8pPr marL="3200400" algn="l" defTabSz="914400" rtl="0" eaLnBrk="1" latinLnBrk="0" hangingPunct="1">
      <a:defRPr sz="800" kern="1200">
        <a:solidFill>
          <a:schemeClr val="tx1"/>
        </a:solidFill>
        <a:latin typeface="SAS Monospace"/>
        <a:ea typeface="+mn-ea"/>
        <a:cs typeface="+mn-cs"/>
      </a:defRPr>
    </a:lvl8pPr>
    <a:lvl9pPr marL="3657600" algn="l" defTabSz="914400" rtl="0" eaLnBrk="1" latinLnBrk="0" hangingPunct="1">
      <a:defRPr sz="800" kern="1200">
        <a:solidFill>
          <a:schemeClr val="tx1"/>
        </a:solidFill>
        <a:latin typeface="SAS Monospace"/>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FFFF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81" autoAdjust="0"/>
  </p:normalViewPr>
  <p:slideViewPr>
    <p:cSldViewPr>
      <p:cViewPr varScale="1">
        <p:scale>
          <a:sx n="72" d="100"/>
          <a:sy n="72" d="100"/>
        </p:scale>
        <p:origin x="660"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notesMaster" Target="notesMasters/notesMaster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handoutMaster" Target="handoutMasters/handoutMaster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presProps" Target="pres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viewProps" Target="viewProps.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theme" Target="theme/theme1.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tableStyles" Target="tableStyles.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s>
</file>

<file path=ppt/charts/_rels/chart1.xml.rels><?xml version="1.0" encoding="UTF-8" standalone="yes"?>
<Relationships xmlns="http://schemas.openxmlformats.org/package/2006/relationships"><Relationship Id="rId3" Type="http://schemas.openxmlformats.org/officeDocument/2006/relationships/oleObject" Target="file:///D:\Raghu_N_SENGUPTA_Academics\Academic_Courses\IME602\IME602_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rPr>
              <a:t>CDF for X~L(p=0.2)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DISTRIBUTIONS!$D$363</c:f>
              <c:strCache>
                <c:ptCount val="1"/>
                <c:pt idx="0">
                  <c:v>F(x)</c:v>
                </c:pt>
              </c:strCache>
            </c:strRef>
          </c:tx>
          <c:spPr>
            <a:solidFill>
              <a:srgbClr val="FF0000"/>
            </a:solidFill>
            <a:ln w="19050">
              <a:noFill/>
            </a:ln>
            <a:effectLst/>
          </c:spPr>
          <c:invertIfNegative val="0"/>
          <c:cat>
            <c:numRef>
              <c:f>DISTRIBUTIONS!$B$364:$B$413</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cat>
          <c:val>
            <c:numRef>
              <c:f>DISTRIBUTIONS!$D$364:$D$413</c:f>
              <c:numCache>
                <c:formatCode>General</c:formatCode>
                <c:ptCount val="50"/>
                <c:pt idx="0">
                  <c:v>0.49706794764768952</c:v>
                </c:pt>
                <c:pt idx="1">
                  <c:v>0.69589512670676534</c:v>
                </c:pt>
                <c:pt idx="2">
                  <c:v>0.80193628887160573</c:v>
                </c:pt>
                <c:pt idx="3">
                  <c:v>0.86556098617051003</c:v>
                </c:pt>
                <c:pt idx="4">
                  <c:v>0.90628079244180881</c:v>
                </c:pt>
                <c:pt idx="5">
                  <c:v>0.93342732995600797</c:v>
                </c:pt>
                <c:pt idx="6">
                  <c:v>0.95204209853717314</c:v>
                </c:pt>
                <c:pt idx="7">
                  <c:v>0.96507243654398878</c:v>
                </c:pt>
                <c:pt idx="8">
                  <c:v>0.97433845468216873</c:v>
                </c:pt>
                <c:pt idx="9">
                  <c:v>0.98100998774165837</c:v>
                </c:pt>
                <c:pt idx="10">
                  <c:v>0.9858620117849235</c:v>
                </c:pt>
                <c:pt idx="11">
                  <c:v>0.98942016274998457</c:v>
                </c:pt>
                <c:pt idx="12">
                  <c:v>0.99204772038572198</c:v>
                </c:pt>
                <c:pt idx="13">
                  <c:v>0.99399962034369838</c:v>
                </c:pt>
                <c:pt idx="14">
                  <c:v>0.99545703897898741</c:v>
                </c:pt>
                <c:pt idx="15">
                  <c:v>0.99655010295545421</c:v>
                </c:pt>
                <c:pt idx="16">
                  <c:v>0.99737311583185273</c:v>
                </c:pt>
                <c:pt idx="17">
                  <c:v>0.99799494778290943</c:v>
                </c:pt>
                <c:pt idx="18">
                  <c:v>0.99846623094581555</c:v>
                </c:pt>
                <c:pt idx="19">
                  <c:v>0.9988244061496242</c:v>
                </c:pt>
                <c:pt idx="20">
                  <c:v>0.99909730154300225</c:v>
                </c:pt>
                <c:pt idx="21">
                  <c:v>0.99930569438885453</c:v>
                </c:pt>
                <c:pt idx="22">
                  <c:v>0.99946516021872411</c:v>
                </c:pt>
                <c:pt idx="23">
                  <c:v>0.99958741735495749</c:v>
                </c:pt>
                <c:pt idx="24">
                  <c:v>0.99968131083558465</c:v>
                </c:pt>
                <c:pt idx="25">
                  <c:v>0.99975353658991328</c:v>
                </c:pt>
                <c:pt idx="26">
                  <c:v>0.99980917717102569</c:v>
                </c:pt>
                <c:pt idx="27">
                  <c:v>0.99985209990502666</c:v>
                </c:pt>
                <c:pt idx="28">
                  <c:v>0.99988525401680672</c:v>
                </c:pt>
                <c:pt idx="29">
                  <c:v>0.99991089319658333</c:v>
                </c:pt>
                <c:pt idx="30">
                  <c:v>0.99993074288415229</c:v>
                </c:pt>
                <c:pt idx="31">
                  <c:v>0.9999461263920183</c:v>
                </c:pt>
                <c:pt idx="32">
                  <c:v>0.99995806026478706</c:v>
                </c:pt>
                <c:pt idx="33">
                  <c:v>0.99996732656599574</c:v>
                </c:pt>
                <c:pt idx="34">
                  <c:v>0.99997452780579221</c:v>
                </c:pt>
                <c:pt idx="35">
                  <c:v>0.99998012877007836</c:v>
                </c:pt>
                <c:pt idx="36">
                  <c:v>0.99998448843957677</c:v>
                </c:pt>
                <c:pt idx="37">
                  <c:v>0.99998788439265973</c:v>
                </c:pt>
                <c:pt idx="38">
                  <c:v>0.99999053149455008</c:v>
                </c:pt>
                <c:pt idx="39">
                  <c:v>0.99999259623402448</c:v>
                </c:pt>
                <c:pt idx="40">
                  <c:v>0.99999420773800451</c:v>
                </c:pt>
                <c:pt idx="41">
                  <c:v>0.99999546624587465</c:v>
                </c:pt>
                <c:pt idx="42">
                  <c:v>0.99999644963807088</c:v>
                </c:pt>
                <c:pt idx="43">
                  <c:v>0.99999721847196976</c:v>
                </c:pt>
                <c:pt idx="44">
                  <c:v>0.99999781987093062</c:v>
                </c:pt>
                <c:pt idx="45">
                  <c:v>0.99999829053098699</c:v>
                </c:pt>
                <c:pt idx="46">
                  <c:v>0.99999865904779706</c:v>
                </c:pt>
                <c:pt idx="47">
                  <c:v>0.99999894771929831</c:v>
                </c:pt>
                <c:pt idx="48">
                  <c:v>0.99999917394349513</c:v>
                </c:pt>
                <c:pt idx="49">
                  <c:v>0.99999935130326545</c:v>
                </c:pt>
              </c:numCache>
            </c:numRef>
          </c:val>
          <c:extLst>
            <c:ext xmlns:c16="http://schemas.microsoft.com/office/drawing/2014/chart" uri="{C3380CC4-5D6E-409C-BE32-E72D297353CC}">
              <c16:uniqueId val="{00000000-0703-4849-8C08-35BE3E51A4C7}"/>
            </c:ext>
          </c:extLst>
        </c:ser>
        <c:dLbls>
          <c:showLegendKey val="0"/>
          <c:showVal val="0"/>
          <c:showCatName val="0"/>
          <c:showSerName val="0"/>
          <c:showPercent val="0"/>
          <c:showBubbleSize val="0"/>
        </c:dLbls>
        <c:gapWidth val="150"/>
        <c:axId val="1842152848"/>
        <c:axId val="1827365872"/>
      </c:barChart>
      <c:catAx>
        <c:axId val="18421528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500" b="1">
                    <a:solidFill>
                      <a:schemeClr val="tx1"/>
                    </a:solidFill>
                  </a:rPr>
                  <a:t>X</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n-US"/>
          </a:p>
        </c:txPr>
        <c:crossAx val="1827365872"/>
        <c:crosses val="autoZero"/>
        <c:auto val="1"/>
        <c:lblAlgn val="ctr"/>
        <c:lblOffset val="100"/>
        <c:noMultiLvlLbl val="0"/>
      </c:catAx>
      <c:valAx>
        <c:axId val="1827365872"/>
        <c:scaling>
          <c:orientation val="minMax"/>
          <c:max val="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500" b="1">
                    <a:solidFill>
                      <a:schemeClr val="tx1"/>
                    </a:solidFill>
                  </a:rPr>
                  <a:t>F(x)</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n-US"/>
          </a:p>
        </c:txPr>
        <c:crossAx val="1842152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80.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8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8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5.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7.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88.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89.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9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88E123C-69D2-4509-9C20-92CEDE93FC16}"/>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33F6B710-DCDC-4C2B-BBD3-F49EA6643DFD}"/>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4412D512-C35F-43DE-A11B-A1701314CC74}"/>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1487074A-81F0-40A4-A098-EF03F7FB2076}"/>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76346472-D94C-4787-BB5B-779F343D4A2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A9631756-5525-4E7A-82BC-97A370AEA225}"/>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4DEBCE59-BB3F-4BCB-9DBC-7138316A7DF0}"/>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4BC78E93-2FE1-45D8-AA12-B8CE9B9601E8}"/>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63C45739-8D8A-4840-B6DD-DC83BCAB01A6}"/>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25D17836-26C3-47A3-88B8-734877D31DC0}"/>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1022F8E7-5562-417D-90B5-CD25F2D2067E}"/>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5A1471F8-BB0D-4C1E-B413-DFD13D6B20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797F6A0-3A4A-446E-8433-EE2A4FBFBCDD}"/>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4880C227-F70D-432C-92DF-79B28997DC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9926C2FB-1375-4D68-9323-95CB4F18C961}"/>
              </a:ext>
            </a:extLst>
          </p:cNvPr>
          <p:cNvSpPr>
            <a:spLocks noGrp="1" noRot="1" noChangeAspect="1" noChangeArrowheads="1" noTextEdit="1"/>
          </p:cNvSpPr>
          <p:nvPr>
            <p:ph type="sldImg"/>
          </p:nvPr>
        </p:nvSpPr>
        <p:spPr>
          <a:xfrm>
            <a:off x="469900" y="727075"/>
            <a:ext cx="6375400" cy="3586163"/>
          </a:xfrm>
          <a:ln/>
        </p:spPr>
      </p:sp>
      <p:sp>
        <p:nvSpPr>
          <p:cNvPr id="290819" name="Rectangle 3">
            <a:extLst>
              <a:ext uri="{FF2B5EF4-FFF2-40B4-BE49-F238E27FC236}">
                <a16:creationId xmlns:a16="http://schemas.microsoft.com/office/drawing/2014/main" id="{2EDDD8B2-5330-4041-881B-1E7347D1288E}"/>
              </a:ext>
            </a:extLst>
          </p:cNvPr>
          <p:cNvSpPr>
            <a:spLocks noGrp="1" noChangeArrowheads="1"/>
          </p:cNvSpPr>
          <p:nvPr>
            <p:ph type="body" idx="1"/>
          </p:nvPr>
        </p:nvSpPr>
        <p:spPr>
          <a:xfrm>
            <a:off x="974725" y="4560888"/>
            <a:ext cx="5365750"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z="24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221D2E47-85D3-4CEE-A158-CD59D71C769D}"/>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5" name="Rectangle 5">
            <a:extLst>
              <a:ext uri="{FF2B5EF4-FFF2-40B4-BE49-F238E27FC236}">
                <a16:creationId xmlns:a16="http://schemas.microsoft.com/office/drawing/2014/main" id="{ED9FB989-3369-4163-B633-80AF8203522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F45F1AA6-9D16-4006-B43C-4BF0AA2ED92E}"/>
              </a:ext>
            </a:extLst>
          </p:cNvPr>
          <p:cNvSpPr>
            <a:spLocks noGrp="1" noChangeArrowheads="1"/>
          </p:cNvSpPr>
          <p:nvPr>
            <p:ph type="sldNum" sz="quarter" idx="12"/>
          </p:nvPr>
        </p:nvSpPr>
        <p:spPr>
          <a:ln/>
        </p:spPr>
        <p:txBody>
          <a:bodyPr/>
          <a:lstStyle>
            <a:lvl1pPr>
              <a:defRPr/>
            </a:lvl1pPr>
          </a:lstStyle>
          <a:p>
            <a:pPr>
              <a:defRPr/>
            </a:pPr>
            <a:fld id="{4ABFA6FB-DF25-47EB-9EF4-2964C1026E93}" type="slidenum">
              <a:rPr lang="en-US" altLang="en-US"/>
              <a:pPr>
                <a:defRPr/>
              </a:pPr>
              <a:t>‹#›</a:t>
            </a:fld>
            <a:endParaRPr lang="en-US" altLang="en-US"/>
          </a:p>
        </p:txBody>
      </p:sp>
    </p:spTree>
    <p:extLst>
      <p:ext uri="{BB962C8B-B14F-4D97-AF65-F5344CB8AC3E}">
        <p14:creationId xmlns:p14="http://schemas.microsoft.com/office/powerpoint/2010/main" val="262581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88A7218F-3F66-4938-BE52-92467F242464}"/>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5" name="Rectangle 5">
            <a:extLst>
              <a:ext uri="{FF2B5EF4-FFF2-40B4-BE49-F238E27FC236}">
                <a16:creationId xmlns:a16="http://schemas.microsoft.com/office/drawing/2014/main" id="{4D9891CA-19D1-43D8-8171-7C13754BA30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8B98E596-49D7-4776-82B9-E2B301E7D13E}"/>
              </a:ext>
            </a:extLst>
          </p:cNvPr>
          <p:cNvSpPr>
            <a:spLocks noGrp="1" noChangeArrowheads="1"/>
          </p:cNvSpPr>
          <p:nvPr>
            <p:ph type="sldNum" sz="quarter" idx="12"/>
          </p:nvPr>
        </p:nvSpPr>
        <p:spPr>
          <a:ln/>
        </p:spPr>
        <p:txBody>
          <a:bodyPr/>
          <a:lstStyle>
            <a:lvl1pPr>
              <a:defRPr/>
            </a:lvl1pPr>
          </a:lstStyle>
          <a:p>
            <a:pPr>
              <a:defRPr/>
            </a:pPr>
            <a:fld id="{060A7724-08D2-42BD-86C4-CE6E3DA5A21C}" type="slidenum">
              <a:rPr lang="en-US" altLang="en-US"/>
              <a:pPr>
                <a:defRPr/>
              </a:pPr>
              <a:t>‹#›</a:t>
            </a:fld>
            <a:endParaRPr lang="en-US" altLang="en-US"/>
          </a:p>
        </p:txBody>
      </p:sp>
    </p:spTree>
    <p:extLst>
      <p:ext uri="{BB962C8B-B14F-4D97-AF65-F5344CB8AC3E}">
        <p14:creationId xmlns:p14="http://schemas.microsoft.com/office/powerpoint/2010/main" val="98281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5069060C-2344-4C0B-A97F-71AF60AC24B2}"/>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5" name="Rectangle 5">
            <a:extLst>
              <a:ext uri="{FF2B5EF4-FFF2-40B4-BE49-F238E27FC236}">
                <a16:creationId xmlns:a16="http://schemas.microsoft.com/office/drawing/2014/main" id="{45D8BD7B-F72D-4927-834C-6FD1E273E06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02557E2C-654A-4583-9262-8FA8BC76C01F}"/>
              </a:ext>
            </a:extLst>
          </p:cNvPr>
          <p:cNvSpPr>
            <a:spLocks noGrp="1" noChangeArrowheads="1"/>
          </p:cNvSpPr>
          <p:nvPr>
            <p:ph type="sldNum" sz="quarter" idx="12"/>
          </p:nvPr>
        </p:nvSpPr>
        <p:spPr>
          <a:ln/>
        </p:spPr>
        <p:txBody>
          <a:bodyPr/>
          <a:lstStyle>
            <a:lvl1pPr>
              <a:defRPr/>
            </a:lvl1pPr>
          </a:lstStyle>
          <a:p>
            <a:pPr>
              <a:defRPr/>
            </a:pPr>
            <a:fld id="{AC84B087-88D6-4846-9683-C5439DF66BC1}" type="slidenum">
              <a:rPr lang="en-US" altLang="en-US"/>
              <a:pPr>
                <a:defRPr/>
              </a:pPr>
              <a:t>‹#›</a:t>
            </a:fld>
            <a:endParaRPr lang="en-US" altLang="en-US"/>
          </a:p>
        </p:txBody>
      </p:sp>
    </p:spTree>
    <p:extLst>
      <p:ext uri="{BB962C8B-B14F-4D97-AF65-F5344CB8AC3E}">
        <p14:creationId xmlns:p14="http://schemas.microsoft.com/office/powerpoint/2010/main" val="3473801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5896110D-7F26-4B3C-AB3A-FCD6C72D4EAA}"/>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6" name="Rectangle 5">
            <a:extLst>
              <a:ext uri="{FF2B5EF4-FFF2-40B4-BE49-F238E27FC236}">
                <a16:creationId xmlns:a16="http://schemas.microsoft.com/office/drawing/2014/main" id="{6118417D-17BB-4FF4-B8E1-DADF0ED7C13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FE509060-2296-4FF2-BA7E-38AECA4B282C}"/>
              </a:ext>
            </a:extLst>
          </p:cNvPr>
          <p:cNvSpPr>
            <a:spLocks noGrp="1" noChangeArrowheads="1"/>
          </p:cNvSpPr>
          <p:nvPr>
            <p:ph type="sldNum" sz="quarter" idx="12"/>
          </p:nvPr>
        </p:nvSpPr>
        <p:spPr>
          <a:ln/>
        </p:spPr>
        <p:txBody>
          <a:bodyPr/>
          <a:lstStyle>
            <a:lvl1pPr>
              <a:defRPr/>
            </a:lvl1pPr>
          </a:lstStyle>
          <a:p>
            <a:pPr>
              <a:defRPr/>
            </a:pPr>
            <a:fld id="{006D240D-6C94-4F06-B154-F20E7542B167}" type="slidenum">
              <a:rPr lang="en-US" altLang="en-US"/>
              <a:pPr>
                <a:defRPr/>
              </a:pPr>
              <a:t>‹#›</a:t>
            </a:fld>
            <a:endParaRPr lang="en-US" altLang="en-US"/>
          </a:p>
        </p:txBody>
      </p:sp>
    </p:spTree>
    <p:extLst>
      <p:ext uri="{BB962C8B-B14F-4D97-AF65-F5344CB8AC3E}">
        <p14:creationId xmlns:p14="http://schemas.microsoft.com/office/powerpoint/2010/main" val="1296619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F6244630-EC2B-42B6-BF51-2A4EC977BE94}"/>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7" name="Rectangle 5">
            <a:extLst>
              <a:ext uri="{FF2B5EF4-FFF2-40B4-BE49-F238E27FC236}">
                <a16:creationId xmlns:a16="http://schemas.microsoft.com/office/drawing/2014/main" id="{31AD3ABB-407C-488E-B0BC-EE4D228BA7B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0C9BFBCA-CE4A-43CE-B8D0-14AAC460B7A7}"/>
              </a:ext>
            </a:extLst>
          </p:cNvPr>
          <p:cNvSpPr>
            <a:spLocks noGrp="1" noChangeArrowheads="1"/>
          </p:cNvSpPr>
          <p:nvPr>
            <p:ph type="sldNum" sz="quarter" idx="12"/>
          </p:nvPr>
        </p:nvSpPr>
        <p:spPr>
          <a:ln/>
        </p:spPr>
        <p:txBody>
          <a:bodyPr/>
          <a:lstStyle>
            <a:lvl1pPr>
              <a:defRPr/>
            </a:lvl1pPr>
          </a:lstStyle>
          <a:p>
            <a:pPr>
              <a:defRPr/>
            </a:pPr>
            <a:fld id="{D0E13E5A-B7DF-4F90-B9A8-6E2E7EDA7D6C}" type="slidenum">
              <a:rPr lang="en-US" altLang="en-US"/>
              <a:pPr>
                <a:defRPr/>
              </a:pPr>
              <a:t>‹#›</a:t>
            </a:fld>
            <a:endParaRPr lang="en-US" altLang="en-US"/>
          </a:p>
        </p:txBody>
      </p:sp>
    </p:spTree>
    <p:extLst>
      <p:ext uri="{BB962C8B-B14F-4D97-AF65-F5344CB8AC3E}">
        <p14:creationId xmlns:p14="http://schemas.microsoft.com/office/powerpoint/2010/main" val="226008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able Placeholder 2"/>
          <p:cNvSpPr>
            <a:spLocks noGrp="1"/>
          </p:cNvSpPr>
          <p:nvPr>
            <p:ph type="tbl" idx="1"/>
          </p:nvPr>
        </p:nvSpPr>
        <p:spPr>
          <a:xfrm>
            <a:off x="609600" y="1600201"/>
            <a:ext cx="10972800" cy="4525963"/>
          </a:xfrm>
        </p:spPr>
        <p:txBody>
          <a:bodyPr/>
          <a:lstStyle/>
          <a:p>
            <a:pPr lvl="0"/>
            <a:endParaRPr lang="en-IN" noProof="0"/>
          </a:p>
        </p:txBody>
      </p:sp>
      <p:sp>
        <p:nvSpPr>
          <p:cNvPr id="4" name="Rectangle 4">
            <a:extLst>
              <a:ext uri="{FF2B5EF4-FFF2-40B4-BE49-F238E27FC236}">
                <a16:creationId xmlns:a16="http://schemas.microsoft.com/office/drawing/2014/main" id="{48F1E481-78C4-486A-84D0-A70BA850F651}"/>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5" name="Rectangle 5">
            <a:extLst>
              <a:ext uri="{FF2B5EF4-FFF2-40B4-BE49-F238E27FC236}">
                <a16:creationId xmlns:a16="http://schemas.microsoft.com/office/drawing/2014/main" id="{597397E8-4B4B-4CBD-B3C0-44806D22CDA9}"/>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BCF61D7-A842-498B-97DE-16404F4FAB89}"/>
              </a:ext>
            </a:extLst>
          </p:cNvPr>
          <p:cNvSpPr>
            <a:spLocks noGrp="1" noChangeArrowheads="1"/>
          </p:cNvSpPr>
          <p:nvPr>
            <p:ph type="sldNum" sz="quarter" idx="12"/>
          </p:nvPr>
        </p:nvSpPr>
        <p:spPr>
          <a:ln/>
        </p:spPr>
        <p:txBody>
          <a:bodyPr/>
          <a:lstStyle>
            <a:lvl1pPr>
              <a:defRPr/>
            </a:lvl1pPr>
          </a:lstStyle>
          <a:p>
            <a:pPr>
              <a:defRPr/>
            </a:pPr>
            <a:fld id="{6BA9D361-D27B-452C-85EE-D4A32278C674}" type="slidenum">
              <a:rPr lang="en-US" altLang="en-US"/>
              <a:pPr>
                <a:defRPr/>
              </a:pPr>
              <a:t>‹#›</a:t>
            </a:fld>
            <a:endParaRPr lang="en-US" altLang="en-US"/>
          </a:p>
        </p:txBody>
      </p:sp>
    </p:spTree>
    <p:extLst>
      <p:ext uri="{BB962C8B-B14F-4D97-AF65-F5344CB8AC3E}">
        <p14:creationId xmlns:p14="http://schemas.microsoft.com/office/powerpoint/2010/main" val="1551426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3620F101-B6E1-47BE-A69C-3A600F7FC9B9}"/>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5" name="Rectangle 5">
            <a:extLst>
              <a:ext uri="{FF2B5EF4-FFF2-40B4-BE49-F238E27FC236}">
                <a16:creationId xmlns:a16="http://schemas.microsoft.com/office/drawing/2014/main" id="{EDDF51F6-151D-4FFB-A289-5E9F6C7E3B0E}"/>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37397449-6316-4A06-9698-865002079531}"/>
              </a:ext>
            </a:extLst>
          </p:cNvPr>
          <p:cNvSpPr>
            <a:spLocks noGrp="1" noChangeArrowheads="1"/>
          </p:cNvSpPr>
          <p:nvPr>
            <p:ph type="sldNum" sz="quarter" idx="12"/>
          </p:nvPr>
        </p:nvSpPr>
        <p:spPr>
          <a:ln/>
        </p:spPr>
        <p:txBody>
          <a:bodyPr/>
          <a:lstStyle>
            <a:lvl1pPr>
              <a:defRPr/>
            </a:lvl1pPr>
          </a:lstStyle>
          <a:p>
            <a:pPr>
              <a:defRPr/>
            </a:pPr>
            <a:fld id="{3C86731E-742E-4303-A933-26FC7B2CB0E5}" type="slidenum">
              <a:rPr lang="en-US" altLang="en-US"/>
              <a:pPr>
                <a:defRPr/>
              </a:pPr>
              <a:t>‹#›</a:t>
            </a:fld>
            <a:endParaRPr lang="en-US" altLang="en-US"/>
          </a:p>
        </p:txBody>
      </p:sp>
    </p:spTree>
    <p:extLst>
      <p:ext uri="{BB962C8B-B14F-4D97-AF65-F5344CB8AC3E}">
        <p14:creationId xmlns:p14="http://schemas.microsoft.com/office/powerpoint/2010/main" val="2533818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A897CFF-9C19-4E07-9CF0-4270F390D7FC}"/>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5" name="Rectangle 5">
            <a:extLst>
              <a:ext uri="{FF2B5EF4-FFF2-40B4-BE49-F238E27FC236}">
                <a16:creationId xmlns:a16="http://schemas.microsoft.com/office/drawing/2014/main" id="{1E317E35-1E28-4963-BC6B-46DBC8C08A44}"/>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AC6FA12F-55C3-4CD2-8CCA-7C384F73104A}"/>
              </a:ext>
            </a:extLst>
          </p:cNvPr>
          <p:cNvSpPr>
            <a:spLocks noGrp="1" noChangeArrowheads="1"/>
          </p:cNvSpPr>
          <p:nvPr>
            <p:ph type="sldNum" sz="quarter" idx="12"/>
          </p:nvPr>
        </p:nvSpPr>
        <p:spPr>
          <a:ln/>
        </p:spPr>
        <p:txBody>
          <a:bodyPr/>
          <a:lstStyle>
            <a:lvl1pPr>
              <a:defRPr/>
            </a:lvl1pPr>
          </a:lstStyle>
          <a:p>
            <a:pPr>
              <a:defRPr/>
            </a:pPr>
            <a:fld id="{B17B5758-366F-48EB-B93F-4B92EE6F72F0}" type="slidenum">
              <a:rPr lang="en-US" altLang="en-US"/>
              <a:pPr>
                <a:defRPr/>
              </a:pPr>
              <a:t>‹#›</a:t>
            </a:fld>
            <a:endParaRPr lang="en-US" altLang="en-US"/>
          </a:p>
        </p:txBody>
      </p:sp>
    </p:spTree>
    <p:extLst>
      <p:ext uri="{BB962C8B-B14F-4D97-AF65-F5344CB8AC3E}">
        <p14:creationId xmlns:p14="http://schemas.microsoft.com/office/powerpoint/2010/main" val="226393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8B6EDFEC-1F25-4EAC-9DEC-47A40D368489}"/>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6" name="Rectangle 5">
            <a:extLst>
              <a:ext uri="{FF2B5EF4-FFF2-40B4-BE49-F238E27FC236}">
                <a16:creationId xmlns:a16="http://schemas.microsoft.com/office/drawing/2014/main" id="{E36B0023-85A1-4BF8-A016-2D586F34224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4C116C23-59C9-4026-BE94-43033BBE5857}"/>
              </a:ext>
            </a:extLst>
          </p:cNvPr>
          <p:cNvSpPr>
            <a:spLocks noGrp="1" noChangeArrowheads="1"/>
          </p:cNvSpPr>
          <p:nvPr>
            <p:ph type="sldNum" sz="quarter" idx="12"/>
          </p:nvPr>
        </p:nvSpPr>
        <p:spPr>
          <a:ln/>
        </p:spPr>
        <p:txBody>
          <a:bodyPr/>
          <a:lstStyle>
            <a:lvl1pPr>
              <a:defRPr/>
            </a:lvl1pPr>
          </a:lstStyle>
          <a:p>
            <a:pPr>
              <a:defRPr/>
            </a:pPr>
            <a:fld id="{B0D84445-D36E-4200-B720-AFCDD087F6D9}" type="slidenum">
              <a:rPr lang="en-US" altLang="en-US"/>
              <a:pPr>
                <a:defRPr/>
              </a:pPr>
              <a:t>‹#›</a:t>
            </a:fld>
            <a:endParaRPr lang="en-US" altLang="en-US"/>
          </a:p>
        </p:txBody>
      </p:sp>
    </p:spTree>
    <p:extLst>
      <p:ext uri="{BB962C8B-B14F-4D97-AF65-F5344CB8AC3E}">
        <p14:creationId xmlns:p14="http://schemas.microsoft.com/office/powerpoint/2010/main" val="1994524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610840BE-94E3-42EA-97AF-8E7D26C623F9}"/>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8" name="Rectangle 5">
            <a:extLst>
              <a:ext uri="{FF2B5EF4-FFF2-40B4-BE49-F238E27FC236}">
                <a16:creationId xmlns:a16="http://schemas.microsoft.com/office/drawing/2014/main" id="{8203289C-85E1-4AA3-AB72-64A1C7DBF41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13006D2A-5C56-4D7D-AE40-D622506A3F37}"/>
              </a:ext>
            </a:extLst>
          </p:cNvPr>
          <p:cNvSpPr>
            <a:spLocks noGrp="1" noChangeArrowheads="1"/>
          </p:cNvSpPr>
          <p:nvPr>
            <p:ph type="sldNum" sz="quarter" idx="12"/>
          </p:nvPr>
        </p:nvSpPr>
        <p:spPr>
          <a:ln/>
        </p:spPr>
        <p:txBody>
          <a:bodyPr/>
          <a:lstStyle>
            <a:lvl1pPr>
              <a:defRPr/>
            </a:lvl1pPr>
          </a:lstStyle>
          <a:p>
            <a:pPr>
              <a:defRPr/>
            </a:pPr>
            <a:fld id="{B20F72D3-C9D7-409A-A948-1CE16A49642D}" type="slidenum">
              <a:rPr lang="en-US" altLang="en-US"/>
              <a:pPr>
                <a:defRPr/>
              </a:pPr>
              <a:t>‹#›</a:t>
            </a:fld>
            <a:endParaRPr lang="en-US" altLang="en-US"/>
          </a:p>
        </p:txBody>
      </p:sp>
    </p:spTree>
    <p:extLst>
      <p:ext uri="{BB962C8B-B14F-4D97-AF65-F5344CB8AC3E}">
        <p14:creationId xmlns:p14="http://schemas.microsoft.com/office/powerpoint/2010/main" val="50841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824A55D6-B055-49E2-97BC-4F412F4683BA}"/>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4" name="Rectangle 5">
            <a:extLst>
              <a:ext uri="{FF2B5EF4-FFF2-40B4-BE49-F238E27FC236}">
                <a16:creationId xmlns:a16="http://schemas.microsoft.com/office/drawing/2014/main" id="{B862D717-F92D-456D-9DFE-4377E3A2408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0C0CA52A-908A-4AA0-83B6-79CA878E2E45}"/>
              </a:ext>
            </a:extLst>
          </p:cNvPr>
          <p:cNvSpPr>
            <a:spLocks noGrp="1" noChangeArrowheads="1"/>
          </p:cNvSpPr>
          <p:nvPr>
            <p:ph type="sldNum" sz="quarter" idx="12"/>
          </p:nvPr>
        </p:nvSpPr>
        <p:spPr>
          <a:ln/>
        </p:spPr>
        <p:txBody>
          <a:bodyPr/>
          <a:lstStyle>
            <a:lvl1pPr>
              <a:defRPr/>
            </a:lvl1pPr>
          </a:lstStyle>
          <a:p>
            <a:pPr>
              <a:defRPr/>
            </a:pPr>
            <a:fld id="{0F9463A1-469B-430D-B865-074489BDD915}" type="slidenum">
              <a:rPr lang="en-US" altLang="en-US"/>
              <a:pPr>
                <a:defRPr/>
              </a:pPr>
              <a:t>‹#›</a:t>
            </a:fld>
            <a:endParaRPr lang="en-US" altLang="en-US"/>
          </a:p>
        </p:txBody>
      </p:sp>
    </p:spTree>
    <p:extLst>
      <p:ext uri="{BB962C8B-B14F-4D97-AF65-F5344CB8AC3E}">
        <p14:creationId xmlns:p14="http://schemas.microsoft.com/office/powerpoint/2010/main" val="66698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C60994C-2BCC-4B79-BD3B-25EC0EDF0C91}"/>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3" name="Rectangle 5">
            <a:extLst>
              <a:ext uri="{FF2B5EF4-FFF2-40B4-BE49-F238E27FC236}">
                <a16:creationId xmlns:a16="http://schemas.microsoft.com/office/drawing/2014/main" id="{3896D0E2-3E6E-48DB-B914-2405637437B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7CF27E54-58FC-49F9-82FB-C2B88FC0BE8C}"/>
              </a:ext>
            </a:extLst>
          </p:cNvPr>
          <p:cNvSpPr>
            <a:spLocks noGrp="1" noChangeArrowheads="1"/>
          </p:cNvSpPr>
          <p:nvPr>
            <p:ph type="sldNum" sz="quarter" idx="12"/>
          </p:nvPr>
        </p:nvSpPr>
        <p:spPr>
          <a:ln/>
        </p:spPr>
        <p:txBody>
          <a:bodyPr/>
          <a:lstStyle>
            <a:lvl1pPr>
              <a:defRPr/>
            </a:lvl1pPr>
          </a:lstStyle>
          <a:p>
            <a:pPr>
              <a:defRPr/>
            </a:pPr>
            <a:fld id="{D079C89D-06A0-4C31-AD05-5C7A70C3B3CC}" type="slidenum">
              <a:rPr lang="en-US" altLang="en-US"/>
              <a:pPr>
                <a:defRPr/>
              </a:pPr>
              <a:t>‹#›</a:t>
            </a:fld>
            <a:endParaRPr lang="en-US" altLang="en-US"/>
          </a:p>
        </p:txBody>
      </p:sp>
    </p:spTree>
    <p:extLst>
      <p:ext uri="{BB962C8B-B14F-4D97-AF65-F5344CB8AC3E}">
        <p14:creationId xmlns:p14="http://schemas.microsoft.com/office/powerpoint/2010/main" val="2190071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4560608-95BC-4805-BE6B-266EE2193026}"/>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6" name="Rectangle 5">
            <a:extLst>
              <a:ext uri="{FF2B5EF4-FFF2-40B4-BE49-F238E27FC236}">
                <a16:creationId xmlns:a16="http://schemas.microsoft.com/office/drawing/2014/main" id="{0DD9B8C2-B64E-4508-B38A-0A176196EA5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1DC66127-16AA-4618-B6BF-CA8F5ECB2DC9}"/>
              </a:ext>
            </a:extLst>
          </p:cNvPr>
          <p:cNvSpPr>
            <a:spLocks noGrp="1" noChangeArrowheads="1"/>
          </p:cNvSpPr>
          <p:nvPr>
            <p:ph type="sldNum" sz="quarter" idx="12"/>
          </p:nvPr>
        </p:nvSpPr>
        <p:spPr>
          <a:ln/>
        </p:spPr>
        <p:txBody>
          <a:bodyPr/>
          <a:lstStyle>
            <a:lvl1pPr>
              <a:defRPr/>
            </a:lvl1pPr>
          </a:lstStyle>
          <a:p>
            <a:pPr>
              <a:defRPr/>
            </a:pPr>
            <a:fld id="{18A5B503-346E-4800-8685-CF43E7848ADC}" type="slidenum">
              <a:rPr lang="en-US" altLang="en-US"/>
              <a:pPr>
                <a:defRPr/>
              </a:pPr>
              <a:t>‹#›</a:t>
            </a:fld>
            <a:endParaRPr lang="en-US" altLang="en-US"/>
          </a:p>
        </p:txBody>
      </p:sp>
    </p:spTree>
    <p:extLst>
      <p:ext uri="{BB962C8B-B14F-4D97-AF65-F5344CB8AC3E}">
        <p14:creationId xmlns:p14="http://schemas.microsoft.com/office/powerpoint/2010/main" val="1423039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2CFD17-D559-48CB-B11E-A74752DAFFEA}"/>
              </a:ext>
            </a:extLst>
          </p:cNvPr>
          <p:cNvSpPr>
            <a:spLocks noGrp="1" noChangeArrowheads="1"/>
          </p:cNvSpPr>
          <p:nvPr>
            <p:ph type="dt" sz="half" idx="10"/>
          </p:nvPr>
        </p:nvSpPr>
        <p:spPr>
          <a:ln/>
        </p:spPr>
        <p:txBody>
          <a:bodyPr/>
          <a:lstStyle>
            <a:lvl1pPr>
              <a:defRPr/>
            </a:lvl1pPr>
          </a:lstStyle>
          <a:p>
            <a:pPr>
              <a:defRPr/>
            </a:pPr>
            <a:r>
              <a:rPr lang="en-US"/>
              <a:t>IME602:DISTRIBUTIONS</a:t>
            </a:r>
          </a:p>
        </p:txBody>
      </p:sp>
      <p:sp>
        <p:nvSpPr>
          <p:cNvPr id="6" name="Rectangle 5">
            <a:extLst>
              <a:ext uri="{FF2B5EF4-FFF2-40B4-BE49-F238E27FC236}">
                <a16:creationId xmlns:a16="http://schemas.microsoft.com/office/drawing/2014/main" id="{4D70789E-A035-469E-B267-2EBED0729DA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114D90F4-4894-488F-AC5E-7D84A4D08FE9}"/>
              </a:ext>
            </a:extLst>
          </p:cNvPr>
          <p:cNvSpPr>
            <a:spLocks noGrp="1" noChangeArrowheads="1"/>
          </p:cNvSpPr>
          <p:nvPr>
            <p:ph type="sldNum" sz="quarter" idx="12"/>
          </p:nvPr>
        </p:nvSpPr>
        <p:spPr>
          <a:ln/>
        </p:spPr>
        <p:txBody>
          <a:bodyPr/>
          <a:lstStyle>
            <a:lvl1pPr>
              <a:defRPr/>
            </a:lvl1pPr>
          </a:lstStyle>
          <a:p>
            <a:pPr>
              <a:defRPr/>
            </a:pPr>
            <a:fld id="{0FA029AD-A008-44E2-B305-368896B73EEE}" type="slidenum">
              <a:rPr lang="en-US" altLang="en-US"/>
              <a:pPr>
                <a:defRPr/>
              </a:pPr>
              <a:t>‹#›</a:t>
            </a:fld>
            <a:endParaRPr lang="en-US" altLang="en-US"/>
          </a:p>
        </p:txBody>
      </p:sp>
    </p:spTree>
    <p:extLst>
      <p:ext uri="{BB962C8B-B14F-4D97-AF65-F5344CB8AC3E}">
        <p14:creationId xmlns:p14="http://schemas.microsoft.com/office/powerpoint/2010/main" val="3258125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C3EA1F-2D46-44DE-B7AD-036551B7B2B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17D9031-EFF1-4421-8FC8-A90B725103B4}"/>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DD4EA13-D898-4F0A-8A46-B53199AECC00}"/>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IME602:DISTRIBUTIONS</a:t>
            </a:r>
          </a:p>
        </p:txBody>
      </p:sp>
      <p:sp>
        <p:nvSpPr>
          <p:cNvPr id="1029" name="Rectangle 5">
            <a:extLst>
              <a:ext uri="{FF2B5EF4-FFF2-40B4-BE49-F238E27FC236}">
                <a16:creationId xmlns:a16="http://schemas.microsoft.com/office/drawing/2014/main" id="{7C2E5A6A-F8FA-49CE-9ED0-731924C2958D}"/>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B0996028-04BE-40F9-889B-3C67D107DACE}"/>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D6E7FA19-3E27-4064-84BB-09FC5A683E52}"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C9E9F85B-2096-4D44-99C0-9E162F1A2402}"/>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6.emf"/></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64.emf"/></Relationships>
</file>

<file path=ppt/slides/_rels/slide2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65.emf"/></Relationships>
</file>

<file path=ppt/slides/_rels/slide2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66.emf"/></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6.xml.rels><?xml version="1.0" encoding="UTF-8" standalone="yes"?>
<Relationships xmlns="http://schemas.openxmlformats.org/package/2006/relationships"><Relationship Id="rId3" Type="http://schemas.openxmlformats.org/officeDocument/2006/relationships/hyperlink" Target="http://lib.stat.cmu.edu/datasets/spdc2693" TargetMode="External"/><Relationship Id="rId2" Type="http://schemas.openxmlformats.org/officeDocument/2006/relationships/hyperlink" Target="http://lib.stat.cmu.edu/datasets" TargetMode="Externa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67.emf"/></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8.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69.emf"/></Relationships>
</file>

<file path=ppt/slides/_rels/slide23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70.emf"/></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71.emf"/></Relationships>
</file>

<file path=ppt/slides/_rels/slide23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72.emf"/></Relationships>
</file>

<file path=ppt/slides/_rels/slide23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73.emf"/></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3" Type="http://schemas.openxmlformats.org/officeDocument/2006/relationships/hyperlink" Target="http://lib.stat.cmu.edu/datasets/NO2.dat" TargetMode="External"/><Relationship Id="rId2" Type="http://schemas.openxmlformats.org/officeDocument/2006/relationships/hyperlink" Target="http://lib.stat.cmu.edu/datasets/" TargetMode="Externa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7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75.emf"/></Relationships>
</file>

<file path=ppt/slides/_rels/slide24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76.emf"/></Relationships>
</file>

<file path=ppt/slides/_rels/slide24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77.emf"/></Relationships>
</file>

<file path=ppt/slides/_rels/slide24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78.emf"/></Relationships>
</file>

<file path=ppt/slides/_rels/slide24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79.emf"/></Relationships>
</file>

<file path=ppt/slides/_rels/slide24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80.emf"/></Relationships>
</file>

<file path=ppt/slides/_rels/slide246.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image" Target="../media/image81.emf"/></Relationships>
</file>

<file path=ppt/slides/_rels/slide247.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82.emf"/></Relationships>
</file>

<file path=ppt/slides/_rels/slide24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83.emf"/></Relationships>
</file>

<file path=ppt/slides/_rels/slide24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8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image" Target="../media/image85.emf"/></Relationships>
</file>

<file path=ppt/slides/_rels/slide252.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image" Target="../media/image86.emf"/></Relationships>
</file>

<file path=ppt/slides/_rels/slide253.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25.vml"/><Relationship Id="rId4" Type="http://schemas.openxmlformats.org/officeDocument/2006/relationships/image" Target="../media/image87.emf"/></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image" Target="../media/image88.emf"/></Relationships>
</file>

<file path=ppt/slides/_rels/slide25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27.vml"/><Relationship Id="rId4" Type="http://schemas.openxmlformats.org/officeDocument/2006/relationships/image" Target="../media/image89.emf"/></Relationships>
</file>

<file path=ppt/slides/_rels/slide25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28.vml"/><Relationship Id="rId4" Type="http://schemas.openxmlformats.org/officeDocument/2006/relationships/image" Target="../media/image90.emf"/></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0EF5808-DF75-40BE-8A57-C4FA6B8D304F}"/>
              </a:ext>
            </a:extLst>
          </p:cNvPr>
          <p:cNvSpPr>
            <a:spLocks noGrp="1"/>
          </p:cNvSpPr>
          <p:nvPr>
            <p:ph type="dt" sz="quarter" idx="10"/>
          </p:nvPr>
        </p:nvSpPr>
        <p:spPr/>
        <p:txBody>
          <a:bodyPr/>
          <a:lstStyle/>
          <a:p>
            <a:pPr>
              <a:defRPr/>
            </a:pPr>
            <a:r>
              <a:rPr lang="en-US"/>
              <a:t>IME602:DISTRIBUTIONS</a:t>
            </a:r>
          </a:p>
        </p:txBody>
      </p:sp>
      <p:sp>
        <p:nvSpPr>
          <p:cNvPr id="6" name="Footer Placeholder 4">
            <a:extLst>
              <a:ext uri="{FF2B5EF4-FFF2-40B4-BE49-F238E27FC236}">
                <a16:creationId xmlns:a16="http://schemas.microsoft.com/office/drawing/2014/main" id="{7A4B5EF4-9E65-40BC-AF26-FCA3CCF88D8F}"/>
              </a:ext>
            </a:extLst>
          </p:cNvPr>
          <p:cNvSpPr>
            <a:spLocks noGrp="1"/>
          </p:cNvSpPr>
          <p:nvPr>
            <p:ph type="ftr" sz="quarter" idx="11"/>
          </p:nvPr>
        </p:nvSpPr>
        <p:spPr/>
        <p:txBody>
          <a:bodyPr/>
          <a:lstStyle/>
          <a:p>
            <a:pPr>
              <a:defRPr/>
            </a:pPr>
            <a:r>
              <a:rPr lang="en-US"/>
              <a:t>RNSengupta,IME Dept.,IIT Kanpur,INDIA</a:t>
            </a:r>
          </a:p>
        </p:txBody>
      </p:sp>
      <p:sp>
        <p:nvSpPr>
          <p:cNvPr id="4100" name="Slide Number Placeholder 5">
            <a:extLst>
              <a:ext uri="{FF2B5EF4-FFF2-40B4-BE49-F238E27FC236}">
                <a16:creationId xmlns:a16="http://schemas.microsoft.com/office/drawing/2014/main" id="{7B8AC9AF-E911-4EA2-B4D4-59D05D5F2F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77C3E9-FE31-4679-96B6-989CB38B5185}" type="slidenum">
              <a:rPr lang="en-US" altLang="en-US" sz="1400" smtClean="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FE3C39B7-AAD9-4D53-87BB-3E4DFCCF006D}"/>
              </a:ext>
            </a:extLst>
          </p:cNvPr>
          <p:cNvSpPr>
            <a:spLocks noGrp="1" noChangeArrowheads="1"/>
          </p:cNvSpPr>
          <p:nvPr>
            <p:ph type="title"/>
          </p:nvPr>
        </p:nvSpPr>
        <p:spPr>
          <a:xfrm>
            <a:off x="1981200" y="533400"/>
            <a:ext cx="8229600" cy="1905000"/>
          </a:xfrm>
        </p:spPr>
        <p:txBody>
          <a:bodyPr/>
          <a:lstStyle/>
          <a:p>
            <a:pPr eaLnBrk="1" hangingPunct="1"/>
            <a:r>
              <a:rPr lang="en-IN" altLang="en-US" sz="5000" b="1" dirty="0">
                <a:solidFill>
                  <a:srgbClr val="FF0000"/>
                </a:solidFill>
              </a:rPr>
              <a:t>IME602: Probability and Statistics-</a:t>
            </a:r>
            <a:r>
              <a:rPr lang="en-IN" altLang="en-US" sz="5000" b="1" dirty="0">
                <a:solidFill>
                  <a:srgbClr val="0000FF"/>
                </a:solidFill>
              </a:rPr>
              <a:t>DISTRIBUTIONS</a:t>
            </a:r>
            <a:endParaRPr lang="en-US" altLang="en-US" sz="5000" b="1" dirty="0">
              <a:solidFill>
                <a:srgbClr val="0000FF"/>
              </a:solidFill>
            </a:endParaRPr>
          </a:p>
        </p:txBody>
      </p:sp>
      <p:sp>
        <p:nvSpPr>
          <p:cNvPr id="4102" name="Rectangle 3">
            <a:extLst>
              <a:ext uri="{FF2B5EF4-FFF2-40B4-BE49-F238E27FC236}">
                <a16:creationId xmlns:a16="http://schemas.microsoft.com/office/drawing/2014/main" id="{706BB8E0-469C-43E3-819B-0286E2583DD8}"/>
              </a:ext>
            </a:extLst>
          </p:cNvPr>
          <p:cNvSpPr>
            <a:spLocks noGrp="1" noChangeArrowheads="1"/>
          </p:cNvSpPr>
          <p:nvPr>
            <p:ph type="body" idx="1"/>
          </p:nvPr>
        </p:nvSpPr>
        <p:spPr>
          <a:xfrm>
            <a:off x="1981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4103" name="Picture 4" descr="iitlogo">
            <a:extLst>
              <a:ext uri="{FF2B5EF4-FFF2-40B4-BE49-F238E27FC236}">
                <a16:creationId xmlns:a16="http://schemas.microsoft.com/office/drawing/2014/main" id="{6407A876-D70B-4ACE-BF59-1DE2CC7C7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87396" name="Slide Number Placeholder 5">
            <a:extLst>
              <a:ext uri="{FF2B5EF4-FFF2-40B4-BE49-F238E27FC236}">
                <a16:creationId xmlns:a16="http://schemas.microsoft.com/office/drawing/2014/main" id="{BFCC0362-742A-478D-BCA3-9755811E674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7F13DC-0053-482B-AD59-51DD5E7F8123}" type="slidenum">
              <a:rPr lang="en-US" altLang="en-US" sz="1400" smtClean="0"/>
              <a:pPr>
                <a:spcBef>
                  <a:spcPct val="0"/>
                </a:spcBef>
                <a:buFontTx/>
                <a:buNone/>
              </a:pPr>
              <a:t>10</a:t>
            </a:fld>
            <a:endParaRPr lang="en-US" altLang="en-US" sz="1400"/>
          </a:p>
        </p:txBody>
      </p:sp>
      <p:sp>
        <p:nvSpPr>
          <p:cNvPr id="187397" name="Rectangle 2">
            <a:extLst>
              <a:ext uri="{FF2B5EF4-FFF2-40B4-BE49-F238E27FC236}">
                <a16:creationId xmlns:a16="http://schemas.microsoft.com/office/drawing/2014/main" id="{EC36C670-707E-43FD-964E-D376C5B0E5E1}"/>
              </a:ext>
            </a:extLst>
          </p:cNvPr>
          <p:cNvSpPr>
            <a:spLocks noGrp="1" noChangeArrowheads="1"/>
          </p:cNvSpPr>
          <p:nvPr>
            <p:ph type="title"/>
          </p:nvPr>
        </p:nvSpPr>
        <p:spPr/>
        <p:txBody>
          <a:bodyPr/>
          <a:lstStyle/>
          <a:p>
            <a:pPr eaLnBrk="1" hangingPunct="1"/>
            <a:r>
              <a:rPr lang="en-US" altLang="en-US" sz="5500" b="1" dirty="0">
                <a:solidFill>
                  <a:srgbClr val="FF0000"/>
                </a:solidFill>
              </a:rPr>
              <a:t>Example # 39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sp>
        <p:nvSpPr>
          <p:cNvPr id="187398" name="Rectangle 3">
            <a:extLst>
              <a:ext uri="{FF2B5EF4-FFF2-40B4-BE49-F238E27FC236}">
                <a16:creationId xmlns:a16="http://schemas.microsoft.com/office/drawing/2014/main" id="{5BA8EA9C-5458-4F6E-A6B8-5F81CE2AEF52}"/>
              </a:ext>
            </a:extLst>
          </p:cNvPr>
          <p:cNvSpPr>
            <a:spLocks noGrp="1" noChangeArrowheads="1"/>
          </p:cNvSpPr>
          <p:nvPr>
            <p:ph type="body" idx="1"/>
          </p:nvPr>
        </p:nvSpPr>
        <p:spPr/>
        <p:txBody>
          <a:bodyPr/>
          <a:lstStyle/>
          <a:p>
            <a:pPr marL="0" indent="0" algn="just" eaLnBrk="1" hangingPunct="1">
              <a:buFontTx/>
              <a:buNone/>
            </a:pPr>
            <a:endParaRPr lang="en-US" altLang="en-US" sz="3000">
              <a:sym typeface="Symbol" panose="05050102010706020507" pitchFamily="18" charset="2"/>
            </a:endParaRPr>
          </a:p>
        </p:txBody>
      </p:sp>
      <p:graphicFrame>
        <p:nvGraphicFramePr>
          <p:cNvPr id="6" name="Table 5">
            <a:extLst>
              <a:ext uri="{FF2B5EF4-FFF2-40B4-BE49-F238E27FC236}">
                <a16:creationId xmlns:a16="http://schemas.microsoft.com/office/drawing/2014/main" id="{272D05E8-1455-4D0B-9BE2-90AB2907AB75}"/>
              </a:ext>
            </a:extLst>
          </p:cNvPr>
          <p:cNvGraphicFramePr>
            <a:graphicFrameLocks noGrp="1"/>
          </p:cNvGraphicFramePr>
          <p:nvPr/>
        </p:nvGraphicFramePr>
        <p:xfrm>
          <a:off x="587375" y="1600200"/>
          <a:ext cx="10995021" cy="4525963"/>
        </p:xfrm>
        <a:graphic>
          <a:graphicData uri="http://schemas.openxmlformats.org/drawingml/2006/table">
            <a:tbl>
              <a:tblPr firstRow="1" bandRow="1">
                <a:tableStyleId>{5C22544A-7EE6-4342-B048-85BDC9FD1C3A}</a:tableStyleId>
              </a:tblPr>
              <a:tblGrid>
                <a:gridCol w="1221669">
                  <a:extLst>
                    <a:ext uri="{9D8B030D-6E8A-4147-A177-3AD203B41FA5}">
                      <a16:colId xmlns:a16="http://schemas.microsoft.com/office/drawing/2014/main" val="2072511353"/>
                    </a:ext>
                  </a:extLst>
                </a:gridCol>
                <a:gridCol w="1221669">
                  <a:extLst>
                    <a:ext uri="{9D8B030D-6E8A-4147-A177-3AD203B41FA5}">
                      <a16:colId xmlns:a16="http://schemas.microsoft.com/office/drawing/2014/main" val="2989121931"/>
                    </a:ext>
                  </a:extLst>
                </a:gridCol>
                <a:gridCol w="1221669">
                  <a:extLst>
                    <a:ext uri="{9D8B030D-6E8A-4147-A177-3AD203B41FA5}">
                      <a16:colId xmlns:a16="http://schemas.microsoft.com/office/drawing/2014/main" val="576517720"/>
                    </a:ext>
                  </a:extLst>
                </a:gridCol>
                <a:gridCol w="1221669">
                  <a:extLst>
                    <a:ext uri="{9D8B030D-6E8A-4147-A177-3AD203B41FA5}">
                      <a16:colId xmlns:a16="http://schemas.microsoft.com/office/drawing/2014/main" val="1485804526"/>
                    </a:ext>
                  </a:extLst>
                </a:gridCol>
                <a:gridCol w="1221669">
                  <a:extLst>
                    <a:ext uri="{9D8B030D-6E8A-4147-A177-3AD203B41FA5}">
                      <a16:colId xmlns:a16="http://schemas.microsoft.com/office/drawing/2014/main" val="3422990566"/>
                    </a:ext>
                  </a:extLst>
                </a:gridCol>
                <a:gridCol w="1221669">
                  <a:extLst>
                    <a:ext uri="{9D8B030D-6E8A-4147-A177-3AD203B41FA5}">
                      <a16:colId xmlns:a16="http://schemas.microsoft.com/office/drawing/2014/main" val="678479375"/>
                    </a:ext>
                  </a:extLst>
                </a:gridCol>
                <a:gridCol w="1221669">
                  <a:extLst>
                    <a:ext uri="{9D8B030D-6E8A-4147-A177-3AD203B41FA5}">
                      <a16:colId xmlns:a16="http://schemas.microsoft.com/office/drawing/2014/main" val="2047038936"/>
                    </a:ext>
                  </a:extLst>
                </a:gridCol>
                <a:gridCol w="1221669">
                  <a:extLst>
                    <a:ext uri="{9D8B030D-6E8A-4147-A177-3AD203B41FA5}">
                      <a16:colId xmlns:a16="http://schemas.microsoft.com/office/drawing/2014/main" val="418937975"/>
                    </a:ext>
                  </a:extLst>
                </a:gridCol>
                <a:gridCol w="1221669">
                  <a:extLst>
                    <a:ext uri="{9D8B030D-6E8A-4147-A177-3AD203B41FA5}">
                      <a16:colId xmlns:a16="http://schemas.microsoft.com/office/drawing/2014/main" val="2877775235"/>
                    </a:ext>
                  </a:extLst>
                </a:gridCol>
              </a:tblGrid>
              <a:tr h="348151">
                <a:tc>
                  <a:txBody>
                    <a:bodyPr/>
                    <a:lstStyle/>
                    <a:p>
                      <a:r>
                        <a:rPr lang="en-US" sz="1500" b="1" dirty="0">
                          <a:solidFill>
                            <a:schemeClr val="tx1"/>
                          </a:solidFill>
                        </a:rPr>
                        <a:t>X</a:t>
                      </a:r>
                    </a:p>
                  </a:txBody>
                  <a:tcPr/>
                </a:tc>
                <a:tc>
                  <a:txBody>
                    <a:bodyPr/>
                    <a:lstStyle/>
                    <a:p>
                      <a:r>
                        <a:rPr lang="en-US" sz="1500" b="1" dirty="0">
                          <a:solidFill>
                            <a:schemeClr val="tx1"/>
                          </a:solidFill>
                        </a:rPr>
                        <a:t>Y</a:t>
                      </a:r>
                    </a:p>
                  </a:txBody>
                  <a:tcPr/>
                </a:tc>
                <a:tc>
                  <a:txBody>
                    <a:bodyPr/>
                    <a:lstStyle/>
                    <a:p>
                      <a:r>
                        <a:rPr lang="en-US" sz="1500" b="1" dirty="0">
                          <a:solidFill>
                            <a:schemeClr val="tx1"/>
                          </a:solidFill>
                        </a:rPr>
                        <a:t>Z=Max(X,Y)</a:t>
                      </a:r>
                    </a:p>
                  </a:txBody>
                  <a:tcPr/>
                </a:tc>
                <a:tc>
                  <a:txBody>
                    <a:bodyPr/>
                    <a:lstStyle/>
                    <a:p>
                      <a:r>
                        <a:rPr lang="en-US" sz="1500" b="1" dirty="0">
                          <a:solidFill>
                            <a:schemeClr val="tx1"/>
                          </a:solidFill>
                        </a:rPr>
                        <a:t>X</a:t>
                      </a:r>
                    </a:p>
                  </a:txBody>
                  <a:tcPr/>
                </a:tc>
                <a:tc>
                  <a:txBody>
                    <a:bodyPr/>
                    <a:lstStyle/>
                    <a:p>
                      <a:r>
                        <a:rPr lang="en-US" sz="1500" b="1" dirty="0">
                          <a:solidFill>
                            <a:schemeClr val="tx1"/>
                          </a:solidFill>
                        </a:rPr>
                        <a:t>Y</a:t>
                      </a:r>
                    </a:p>
                  </a:txBody>
                  <a:tcPr/>
                </a:tc>
                <a:tc>
                  <a:txBody>
                    <a:bodyPr/>
                    <a:lstStyle/>
                    <a:p>
                      <a:r>
                        <a:rPr lang="en-US" sz="1500" b="1" dirty="0">
                          <a:solidFill>
                            <a:schemeClr val="tx1"/>
                          </a:solidFill>
                        </a:rPr>
                        <a:t>Z=Max(X,Y)</a:t>
                      </a:r>
                    </a:p>
                  </a:txBody>
                  <a:tcPr/>
                </a:tc>
                <a:tc>
                  <a:txBody>
                    <a:bodyPr/>
                    <a:lstStyle/>
                    <a:p>
                      <a:r>
                        <a:rPr lang="en-US" sz="1500" b="1" dirty="0">
                          <a:solidFill>
                            <a:schemeClr val="tx1"/>
                          </a:solidFill>
                        </a:rPr>
                        <a:t>X</a:t>
                      </a:r>
                    </a:p>
                  </a:txBody>
                  <a:tcPr/>
                </a:tc>
                <a:tc>
                  <a:txBody>
                    <a:bodyPr/>
                    <a:lstStyle/>
                    <a:p>
                      <a:r>
                        <a:rPr lang="en-US" sz="1500" b="1" dirty="0">
                          <a:solidFill>
                            <a:schemeClr val="tx1"/>
                          </a:solidFill>
                        </a:rPr>
                        <a:t>Y</a:t>
                      </a:r>
                    </a:p>
                  </a:txBody>
                  <a:tcPr/>
                </a:tc>
                <a:tc>
                  <a:txBody>
                    <a:bodyPr/>
                    <a:lstStyle/>
                    <a:p>
                      <a:r>
                        <a:rPr lang="en-US" sz="1500" b="1" dirty="0">
                          <a:solidFill>
                            <a:schemeClr val="tx1"/>
                          </a:solidFill>
                        </a:rPr>
                        <a:t>Z=Max(X,Y)</a:t>
                      </a:r>
                    </a:p>
                  </a:txBody>
                  <a:tcPr/>
                </a:tc>
                <a:extLst>
                  <a:ext uri="{0D108BD9-81ED-4DB2-BD59-A6C34878D82A}">
                    <a16:rowId xmlns:a16="http://schemas.microsoft.com/office/drawing/2014/main" val="2858084647"/>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1587152757"/>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3605800537"/>
                  </a:ext>
                </a:extLst>
              </a:tr>
              <a:tr h="348151">
                <a:tc>
                  <a:txBody>
                    <a:bodyPr/>
                    <a:lstStyle/>
                    <a:p>
                      <a:r>
                        <a:rPr lang="en-US" sz="1500" b="0" dirty="0">
                          <a:solidFill>
                            <a:schemeClr val="tx1"/>
                          </a:solidFill>
                        </a:rPr>
                        <a:t>3</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2939241020"/>
                  </a:ext>
                </a:extLst>
              </a:tr>
              <a:tr h="348151">
                <a:tc>
                  <a:txBody>
                    <a:bodyPr/>
                    <a:lstStyle/>
                    <a:p>
                      <a:r>
                        <a:rPr lang="en-US" sz="1500" b="0" dirty="0">
                          <a:solidFill>
                            <a:schemeClr val="tx1"/>
                          </a:solidFill>
                        </a:rPr>
                        <a:t>4</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4144351933"/>
                  </a:ext>
                </a:extLst>
              </a:tr>
              <a:tr h="348151">
                <a:tc>
                  <a:txBody>
                    <a:bodyPr/>
                    <a:lstStyle/>
                    <a:p>
                      <a:r>
                        <a:rPr lang="en-US" sz="1500" b="0" dirty="0">
                          <a:solidFill>
                            <a:schemeClr val="tx1"/>
                          </a:solidFill>
                        </a:rPr>
                        <a:t>5</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3070303641"/>
                  </a:ext>
                </a:extLst>
              </a:tr>
              <a:tr h="348151">
                <a:tc>
                  <a:txBody>
                    <a:bodyPr/>
                    <a:lstStyle/>
                    <a:p>
                      <a:r>
                        <a:rPr lang="en-US" sz="1500" b="0" dirty="0">
                          <a:solidFill>
                            <a:schemeClr val="tx1"/>
                          </a:solidFill>
                        </a:rPr>
                        <a:t>6</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3585692073"/>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3806897683"/>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214868642"/>
                  </a:ext>
                </a:extLst>
              </a:tr>
              <a:tr h="348151">
                <a:tc>
                  <a:txBody>
                    <a:bodyPr/>
                    <a:lstStyle/>
                    <a:p>
                      <a:r>
                        <a:rPr lang="en-US" sz="1500" b="0" dirty="0">
                          <a:solidFill>
                            <a:schemeClr val="tx1"/>
                          </a:solidFill>
                        </a:rPr>
                        <a:t>3</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1588634914"/>
                  </a:ext>
                </a:extLst>
              </a:tr>
              <a:tr h="348151">
                <a:tc>
                  <a:txBody>
                    <a:bodyPr/>
                    <a:lstStyle/>
                    <a:p>
                      <a:r>
                        <a:rPr lang="en-US" sz="1500" b="0" dirty="0">
                          <a:solidFill>
                            <a:schemeClr val="tx1"/>
                          </a:solidFill>
                        </a:rPr>
                        <a:t>4</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3099485548"/>
                  </a:ext>
                </a:extLst>
              </a:tr>
              <a:tr h="348151">
                <a:tc>
                  <a:txBody>
                    <a:bodyPr/>
                    <a:lstStyle/>
                    <a:p>
                      <a:r>
                        <a:rPr lang="en-US" sz="1500" b="0" dirty="0">
                          <a:solidFill>
                            <a:schemeClr val="tx1"/>
                          </a:solidFill>
                        </a:rPr>
                        <a:t>5</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669853874"/>
                  </a:ext>
                </a:extLst>
              </a:tr>
              <a:tr h="348151">
                <a:tc>
                  <a:txBody>
                    <a:bodyPr/>
                    <a:lstStyle/>
                    <a:p>
                      <a:r>
                        <a:rPr lang="en-US" sz="1500" b="0" dirty="0">
                          <a:solidFill>
                            <a:schemeClr val="tx1"/>
                          </a:solidFill>
                        </a:rPr>
                        <a:t>6</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2259009020"/>
                  </a:ext>
                </a:extLst>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981CBB6A-3E80-4655-9C95-D4801F56A885}"/>
              </a:ext>
            </a:extLst>
          </p:cNvPr>
          <p:cNvSpPr>
            <a:spLocks noGrp="1"/>
          </p:cNvSpPr>
          <p:nvPr>
            <p:ph type="dt" sz="quarter" idx="10"/>
          </p:nvPr>
        </p:nvSpPr>
        <p:spPr/>
        <p:txBody>
          <a:bodyPr/>
          <a:lstStyle/>
          <a:p>
            <a:pPr>
              <a:defRPr/>
            </a:pPr>
            <a:r>
              <a:rPr lang="en-US"/>
              <a:t>IME602:DISTRIBUTIONS</a:t>
            </a:r>
          </a:p>
        </p:txBody>
      </p:sp>
      <p:sp>
        <p:nvSpPr>
          <p:cNvPr id="7" name="Footer Placeholder 6">
            <a:extLst>
              <a:ext uri="{FF2B5EF4-FFF2-40B4-BE49-F238E27FC236}">
                <a16:creationId xmlns:a16="http://schemas.microsoft.com/office/drawing/2014/main" id="{DC6443D8-400E-4A5B-BBE7-D3B1F2B69F00}"/>
              </a:ext>
            </a:extLst>
          </p:cNvPr>
          <p:cNvSpPr>
            <a:spLocks noGrp="1"/>
          </p:cNvSpPr>
          <p:nvPr>
            <p:ph type="ftr" sz="quarter" idx="11"/>
          </p:nvPr>
        </p:nvSpPr>
        <p:spPr/>
        <p:txBody>
          <a:bodyPr/>
          <a:lstStyle/>
          <a:p>
            <a:pPr>
              <a:defRPr/>
            </a:pPr>
            <a:r>
              <a:rPr lang="en-US"/>
              <a:t>RNSengupta,IME Dept.,IIT Kanpur,INDIA</a:t>
            </a:r>
          </a:p>
        </p:txBody>
      </p:sp>
      <p:sp>
        <p:nvSpPr>
          <p:cNvPr id="279556" name="Slide Number Placeholder 7">
            <a:extLst>
              <a:ext uri="{FF2B5EF4-FFF2-40B4-BE49-F238E27FC236}">
                <a16:creationId xmlns:a16="http://schemas.microsoft.com/office/drawing/2014/main" id="{EFD705B9-52A2-487B-8D79-0073A1B258F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17D9AB-8317-424A-8F9B-D48C746FBDAD}" type="slidenum">
              <a:rPr lang="en-US" altLang="en-US" sz="1400" smtClean="0"/>
              <a:pPr>
                <a:spcBef>
                  <a:spcPct val="0"/>
                </a:spcBef>
                <a:buFontTx/>
                <a:buNone/>
              </a:pPr>
              <a:t>100</a:t>
            </a:fld>
            <a:endParaRPr lang="en-US" altLang="en-US" sz="1400"/>
          </a:p>
        </p:txBody>
      </p:sp>
      <p:sp>
        <p:nvSpPr>
          <p:cNvPr id="279557" name="Rectangle 2">
            <a:extLst>
              <a:ext uri="{FF2B5EF4-FFF2-40B4-BE49-F238E27FC236}">
                <a16:creationId xmlns:a16="http://schemas.microsoft.com/office/drawing/2014/main" id="{D16ACA7B-BA8E-4CC8-9A56-EFB4640C0828}"/>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p>
        </p:txBody>
      </p:sp>
      <p:sp>
        <p:nvSpPr>
          <p:cNvPr id="279558" name="Rectangle 3">
            <a:extLst>
              <a:ext uri="{FF2B5EF4-FFF2-40B4-BE49-F238E27FC236}">
                <a16:creationId xmlns:a16="http://schemas.microsoft.com/office/drawing/2014/main" id="{B0C5FE7C-3C62-4CD9-86AA-339D463CB32A}"/>
              </a:ext>
            </a:extLst>
          </p:cNvPr>
          <p:cNvSpPr>
            <a:spLocks noGrp="1" noChangeArrowheads="1"/>
          </p:cNvSpPr>
          <p:nvPr>
            <p:ph type="body" sz="half" idx="1"/>
          </p:nvPr>
        </p:nvSpPr>
        <p:spPr>
          <a:xfrm>
            <a:off x="381000" y="1600200"/>
            <a:ext cx="11201400" cy="4489450"/>
          </a:xfrm>
        </p:spPr>
        <p:txBody>
          <a:bodyPr/>
          <a:lstStyle/>
          <a:p>
            <a:pPr algn="just" eaLnBrk="1" hangingPunct="1">
              <a:buFont typeface="Wingdings" panose="05000000000000000000" pitchFamily="2" charset="2"/>
              <a:buChar char="§"/>
            </a:pPr>
            <a:r>
              <a:rPr lang="en-US" altLang="en-US" sz="3300"/>
              <a:t>Putting </a:t>
            </a:r>
            <a:r>
              <a:rPr lang="en-US" altLang="en-US" sz="3300" b="1">
                <a:solidFill>
                  <a:srgbClr val="FF0000"/>
                </a:solidFill>
              </a:rPr>
              <a:t>Z=(X</a:t>
            </a:r>
            <a:r>
              <a:rPr lang="en-US" altLang="en-US" sz="3300" b="1">
                <a:solidFill>
                  <a:srgbClr val="FF0000"/>
                </a:solidFill>
                <a:sym typeface="Symbol" panose="05050102010706020507" pitchFamily="18" charset="2"/>
              </a:rPr>
              <a:t></a:t>
            </a:r>
            <a:r>
              <a:rPr lang="en-US" altLang="en-US" sz="3300" b="1" baseline="-25000">
                <a:solidFill>
                  <a:srgbClr val="FF0000"/>
                </a:solidFill>
                <a:sym typeface="Symbol" panose="05050102010706020507" pitchFamily="18" charset="2"/>
              </a:rPr>
              <a:t>X</a:t>
            </a:r>
            <a:r>
              <a:rPr lang="en-US" altLang="en-US" sz="3300" b="1">
                <a:solidFill>
                  <a:srgbClr val="FF0000"/>
                </a:solidFill>
                <a:sym typeface="Symbol" panose="05050102010706020507" pitchFamily="18" charset="2"/>
              </a:rPr>
              <a:t>)/</a:t>
            </a:r>
            <a:r>
              <a:rPr lang="en-US" altLang="en-US" sz="3300" b="1" baseline="-25000">
                <a:solidFill>
                  <a:srgbClr val="FF0000"/>
                </a:solidFill>
                <a:sym typeface="Symbol" panose="05050102010706020507" pitchFamily="18" charset="2"/>
              </a:rPr>
              <a:t>X</a:t>
            </a:r>
            <a:r>
              <a:rPr lang="en-US" altLang="en-US" sz="3300">
                <a:sym typeface="Symbol" panose="05050102010706020507" pitchFamily="18" charset="2"/>
              </a:rPr>
              <a:t> in the normal distribution with r.v., X, X~N(</a:t>
            </a:r>
            <a:r>
              <a:rPr lang="en-US" altLang="en-US" sz="3300" baseline="-25000">
                <a:sym typeface="Symbol" panose="05050102010706020507" pitchFamily="18" charset="2"/>
              </a:rPr>
              <a:t>X</a:t>
            </a:r>
            <a:r>
              <a:rPr lang="en-US" altLang="en-US" sz="3300">
                <a:sym typeface="Symbol" panose="05050102010706020507" pitchFamily="18" charset="2"/>
              </a:rPr>
              <a:t>, </a:t>
            </a:r>
            <a:r>
              <a:rPr lang="en-US" altLang="en-US" sz="3300" baseline="30000">
                <a:sym typeface="Symbol" panose="05050102010706020507" pitchFamily="18" charset="2"/>
              </a:rPr>
              <a:t>2</a:t>
            </a:r>
            <a:r>
              <a:rPr lang="en-US" altLang="en-US" sz="3300" baseline="-25000">
                <a:sym typeface="Symbol" panose="05050102010706020507" pitchFamily="18" charset="2"/>
              </a:rPr>
              <a:t>X</a:t>
            </a:r>
            <a:r>
              <a:rPr lang="en-US" altLang="en-US" sz="3300">
                <a:sym typeface="Symbol" panose="05050102010706020507" pitchFamily="18" charset="2"/>
              </a:rPr>
              <a:t>) and we obtain the standard normal distribution of the form f(z) = {1/(2)}exp(z</a:t>
            </a:r>
            <a:r>
              <a:rPr lang="en-US" altLang="en-US" sz="3300" baseline="30000">
                <a:sym typeface="Symbol" panose="05050102010706020507" pitchFamily="18" charset="2"/>
              </a:rPr>
              <a:t>2</a:t>
            </a:r>
            <a:r>
              <a:rPr lang="en-US" altLang="en-US" sz="3300">
                <a:sym typeface="Symbol" panose="05050102010706020507" pitchFamily="18" charset="2"/>
              </a:rPr>
              <a:t>/2), where </a:t>
            </a:r>
            <a:r>
              <a:rPr lang="en-US" altLang="en-US" sz="3300" baseline="-25000">
                <a:sym typeface="Symbol" panose="05050102010706020507" pitchFamily="18" charset="2"/>
              </a:rPr>
              <a:t>Z</a:t>
            </a:r>
            <a:r>
              <a:rPr lang="en-US" altLang="en-US" sz="3300">
                <a:sym typeface="Symbol" panose="05050102010706020507" pitchFamily="18" charset="2"/>
              </a:rPr>
              <a:t> = 0 and </a:t>
            </a:r>
            <a:r>
              <a:rPr lang="en-US" altLang="en-US" sz="3300" baseline="30000">
                <a:sym typeface="Symbol" panose="05050102010706020507" pitchFamily="18" charset="2"/>
              </a:rPr>
              <a:t>2</a:t>
            </a:r>
            <a:r>
              <a:rPr lang="en-US" altLang="en-US" sz="3300" baseline="-25000">
                <a:sym typeface="Symbol" panose="05050102010706020507" pitchFamily="18" charset="2"/>
              </a:rPr>
              <a:t>Z</a:t>
            </a:r>
            <a:r>
              <a:rPr lang="en-US" altLang="en-US" sz="3300">
                <a:sym typeface="Symbol" panose="05050102010706020507" pitchFamily="18" charset="2"/>
              </a:rPr>
              <a:t> = 1, i.e., Z~N(0,1)</a:t>
            </a:r>
          </a:p>
          <a:p>
            <a:pPr algn="just" eaLnBrk="1" hangingPunct="1">
              <a:buFont typeface="Wingdings" panose="05000000000000000000" pitchFamily="2" charset="2"/>
              <a:buChar char="§"/>
            </a:pPr>
            <a:r>
              <a:rPr lang="en-US" altLang="en-US" sz="3300">
                <a:sym typeface="Symbol" panose="05050102010706020507" pitchFamily="18" charset="2"/>
              </a:rPr>
              <a:t>F(x) = P(X  x) = F(z) = F(Z  z)</a:t>
            </a:r>
          </a:p>
          <a:p>
            <a:pPr algn="just" eaLnBrk="1" hangingPunct="1">
              <a:buFont typeface="Wingdings" panose="05000000000000000000" pitchFamily="2" charset="2"/>
              <a:buChar char="§"/>
            </a:pPr>
            <a:r>
              <a:rPr lang="en-US" altLang="en-US" sz="3300">
                <a:sym typeface="Symbol" panose="05050102010706020507" pitchFamily="18" charset="2"/>
              </a:rPr>
              <a:t>f(z) = (z)</a:t>
            </a:r>
          </a:p>
          <a:p>
            <a:pPr algn="just" eaLnBrk="1" hangingPunct="1">
              <a:buFont typeface="Wingdings" panose="05000000000000000000" pitchFamily="2" charset="2"/>
              <a:buChar char="§"/>
            </a:pPr>
            <a:r>
              <a:rPr lang="en-US" altLang="en-US" sz="3300">
                <a:sym typeface="Symbol" panose="05050102010706020507" pitchFamily="18" charset="2"/>
              </a:rPr>
              <a:t>F(z) = F(Z  z) = </a:t>
            </a:r>
            <a:r>
              <a:rPr lang="en-US" altLang="en-US" sz="3300" baseline="-25000">
                <a:sym typeface="Symbol" panose="05050102010706020507" pitchFamily="18" charset="2"/>
              </a:rPr>
              <a:t>&lt;Zz</a:t>
            </a:r>
            <a:r>
              <a:rPr lang="en-US" altLang="en-US" sz="3300">
                <a:sym typeface="Symbol" panose="05050102010706020507" pitchFamily="18" charset="2"/>
              </a:rPr>
              <a:t>f(z)dz = </a:t>
            </a:r>
            <a:r>
              <a:rPr lang="en-US" altLang="en-US" sz="3300" baseline="-25000">
                <a:sym typeface="Symbol" panose="05050102010706020507" pitchFamily="18" charset="2"/>
              </a:rPr>
              <a:t>&lt;Zz</a:t>
            </a:r>
            <a:r>
              <a:rPr lang="en-US" altLang="en-US" sz="3300">
                <a:sym typeface="Symbol" panose="05050102010706020507" pitchFamily="18" charset="2"/>
              </a:rPr>
              <a:t>dF(z) = (z)</a:t>
            </a:r>
          </a:p>
          <a:p>
            <a:pPr algn="just" eaLnBrk="1" hangingPunct="1">
              <a:buFont typeface="Wingdings" panose="05000000000000000000" pitchFamily="2" charset="2"/>
              <a:buChar char="§"/>
            </a:pPr>
            <a:r>
              <a:rPr lang="en-US" altLang="en-US" sz="3300">
                <a:sym typeface="Symbol" panose="05050102010706020507" pitchFamily="18" charset="2"/>
              </a:rPr>
              <a:t>F(Z  z) = 1  F(Z  z) = 1  (z)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2171526-D813-4D23-A07A-DCF36BE5EE6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FE4B98B-F579-4218-AF9E-CDCD67B42DAB}"/>
              </a:ext>
            </a:extLst>
          </p:cNvPr>
          <p:cNvSpPr>
            <a:spLocks noGrp="1"/>
          </p:cNvSpPr>
          <p:nvPr>
            <p:ph type="ftr" sz="quarter" idx="11"/>
          </p:nvPr>
        </p:nvSpPr>
        <p:spPr/>
        <p:txBody>
          <a:bodyPr/>
          <a:lstStyle/>
          <a:p>
            <a:pPr>
              <a:defRPr/>
            </a:pPr>
            <a:r>
              <a:rPr lang="en-US"/>
              <a:t>RNSengupta,IME Dept.,IIT Kanpur,INDIA</a:t>
            </a:r>
          </a:p>
        </p:txBody>
      </p:sp>
      <p:sp>
        <p:nvSpPr>
          <p:cNvPr id="280580" name="Slide Number Placeholder 5">
            <a:extLst>
              <a:ext uri="{FF2B5EF4-FFF2-40B4-BE49-F238E27FC236}">
                <a16:creationId xmlns:a16="http://schemas.microsoft.com/office/drawing/2014/main" id="{D7196DDF-3B28-49D0-B57E-6E61CEB1EB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A3A64B9-3E63-4D79-B433-C35A2902F40A}" type="slidenum">
              <a:rPr lang="en-US" altLang="en-US" sz="1400" smtClean="0"/>
              <a:pPr>
                <a:spcBef>
                  <a:spcPct val="0"/>
                </a:spcBef>
                <a:buFontTx/>
                <a:buNone/>
              </a:pPr>
              <a:t>101</a:t>
            </a:fld>
            <a:endParaRPr lang="en-US" altLang="en-US" sz="1400"/>
          </a:p>
        </p:txBody>
      </p:sp>
      <p:sp>
        <p:nvSpPr>
          <p:cNvPr id="280581" name="Rectangle 2">
            <a:extLst>
              <a:ext uri="{FF2B5EF4-FFF2-40B4-BE49-F238E27FC236}">
                <a16:creationId xmlns:a16="http://schemas.microsoft.com/office/drawing/2014/main" id="{6110518D-43F4-463A-9642-3704E18CEE53}"/>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a:t>
            </a:r>
            <a:r>
              <a:rPr lang="en-US" altLang="en-US" b="1">
                <a:solidFill>
                  <a:srgbClr val="FF0000"/>
                </a:solidFill>
              </a:rPr>
              <a:t> </a:t>
            </a:r>
            <a:r>
              <a:rPr lang="en-US" altLang="en-US" b="1">
                <a:solidFill>
                  <a:srgbClr val="7030A0"/>
                </a:solidFill>
              </a:rPr>
              <a:t>MATLAB Code</a:t>
            </a:r>
            <a:r>
              <a:rPr lang="en-US" altLang="en-US" b="1">
                <a:solidFill>
                  <a:srgbClr val="FF0000"/>
                </a:solidFill>
              </a:rPr>
              <a:t> for </a:t>
            </a:r>
            <a:r>
              <a:rPr lang="en-US" altLang="en-US" b="1">
                <a:solidFill>
                  <a:srgbClr val="FF3300"/>
                </a:solidFill>
              </a:rPr>
              <a:t>f(z)</a:t>
            </a:r>
            <a:endParaRPr lang="en-US" altLang="en-US">
              <a:solidFill>
                <a:schemeClr val="tx1"/>
              </a:solidFill>
            </a:endParaRPr>
          </a:p>
        </p:txBody>
      </p:sp>
      <p:sp>
        <p:nvSpPr>
          <p:cNvPr id="280582" name="Content Placeholder 2">
            <a:extLst>
              <a:ext uri="{FF2B5EF4-FFF2-40B4-BE49-F238E27FC236}">
                <a16:creationId xmlns:a16="http://schemas.microsoft.com/office/drawing/2014/main" id="{E9822CD7-7C40-4C3D-BF84-F2031CBA596A}"/>
              </a:ext>
            </a:extLst>
          </p:cNvPr>
          <p:cNvSpPr>
            <a:spLocks noGrp="1" noChangeArrowheads="1"/>
          </p:cNvSpPr>
          <p:nvPr>
            <p:ph idx="1"/>
          </p:nvPr>
        </p:nvSpPr>
        <p:spPr/>
        <p:txBody>
          <a:bodyPr/>
          <a:lstStyle/>
          <a:p>
            <a:pPr>
              <a:buFontTx/>
              <a:buAutoNum type="arabicPeriod"/>
            </a:pPr>
            <a:r>
              <a:rPr lang="en-US" altLang="en-US" sz="1300">
                <a:latin typeface="Consolas" panose="020B0609020204030204" pitchFamily="49" charset="0"/>
              </a:rPr>
              <a:t>%PLOT OF PDF OF NORMAL DISTRIBUTION N(0</a:t>
            </a:r>
            <a:r>
              <a:rPr lang="el-GR" altLang="en-US" sz="1300">
                <a:latin typeface="Consolas" panose="020B0609020204030204" pitchFamily="49" charset="0"/>
              </a:rPr>
              <a:t>, </a:t>
            </a:r>
            <a:r>
              <a:rPr lang="en-US" altLang="en-US" sz="1300">
                <a:latin typeface="Consolas" panose="020B0609020204030204" pitchFamily="49" charset="0"/>
              </a:rPr>
              <a:t>1)</a:t>
            </a:r>
          </a:p>
          <a:p>
            <a:pPr>
              <a:buFontTx/>
              <a:buAutoNum type="arabicPeriod"/>
            </a:pPr>
            <a:r>
              <a:rPr lang="en-US" altLang="en-US" sz="1300">
                <a:latin typeface="Consolas" panose="020B0609020204030204" pitchFamily="49" charset="0"/>
              </a:rPr>
              <a:t>% Define the range of Z values for the plot</a:t>
            </a:r>
          </a:p>
          <a:p>
            <a:pPr>
              <a:buFontTx/>
              <a:buAutoNum type="arabicPeriod"/>
            </a:pPr>
            <a:r>
              <a:rPr lang="en-US" altLang="en-US" sz="1300">
                <a:latin typeface="Consolas" panose="020B0609020204030204" pitchFamily="49" charset="0"/>
              </a:rPr>
              <a:t>a = -20; % Some minimum value of Z as needed to plot</a:t>
            </a:r>
          </a:p>
          <a:p>
            <a:pPr>
              <a:buFontTx/>
              <a:buAutoNum type="arabicPeriod"/>
            </a:pPr>
            <a:r>
              <a:rPr lang="en-US" altLang="en-US" sz="1300">
                <a:latin typeface="Consolas" panose="020B0609020204030204" pitchFamily="49" charset="0"/>
              </a:rPr>
              <a:t>b = +20; % Some maximum value of Z as needed to plot</a:t>
            </a:r>
          </a:p>
          <a:p>
            <a:pPr>
              <a:buFontTx/>
              <a:buAutoNum type="arabicPeriod"/>
            </a:pPr>
            <a:r>
              <a:rPr lang="en-US" altLang="en-US" sz="1300">
                <a:latin typeface="Consolas" panose="020B0609020204030204" pitchFamily="49" charset="0"/>
              </a:rPr>
              <a:t>mu = 0; % Location parameter</a:t>
            </a:r>
          </a:p>
          <a:p>
            <a:pPr>
              <a:buFontTx/>
              <a:buAutoNum type="arabicPeriod"/>
            </a:pPr>
            <a:r>
              <a:rPr lang="en-US" altLang="en-US" sz="1300">
                <a:latin typeface="Consolas" panose="020B0609020204030204" pitchFamily="49" charset="0"/>
              </a:rPr>
              <a:t>sigma = 1; % Scale parameter</a:t>
            </a:r>
          </a:p>
          <a:p>
            <a:pPr>
              <a:buFontTx/>
              <a:buAutoNum type="arabicPeriod"/>
            </a:pPr>
            <a:r>
              <a:rPr lang="en-US" altLang="en-US" sz="1300">
                <a:latin typeface="Consolas" panose="020B0609020204030204" pitchFamily="49" charset="0"/>
              </a:rPr>
              <a:t>% Define the range of Z values for the plot</a:t>
            </a:r>
          </a:p>
          <a:p>
            <a:pPr>
              <a:buFontTx/>
              <a:buAutoNum type="arabicPeriod"/>
            </a:pPr>
            <a:r>
              <a:rPr lang="en-US" altLang="en-US" sz="1300">
                <a:latin typeface="Consolas" panose="020B0609020204030204" pitchFamily="49" charset="0"/>
              </a:rPr>
              <a:t>z = a:0.1:b;</a:t>
            </a:r>
          </a:p>
          <a:p>
            <a:pPr>
              <a:buFontTx/>
              <a:buAutoNum type="arabicPeriod"/>
            </a:pPr>
            <a:r>
              <a:rPr lang="en-US" altLang="en-US" sz="1300">
                <a:latin typeface="Consolas" panose="020B0609020204030204" pitchFamily="49" charset="0"/>
              </a:rPr>
              <a:t>% Calculate the PDF values using normpdf</a:t>
            </a:r>
          </a:p>
          <a:p>
            <a:pPr>
              <a:buFontTx/>
              <a:buAutoNum type="arabicPeriod"/>
            </a:pPr>
            <a:r>
              <a:rPr lang="en-US" altLang="en-US" sz="1300">
                <a:latin typeface="Consolas" panose="020B0609020204030204" pitchFamily="49" charset="0"/>
              </a:rPr>
              <a:t>y = normpdf(z, mu, sigma);</a:t>
            </a:r>
          </a:p>
          <a:p>
            <a:pPr>
              <a:buFontTx/>
              <a:buAutoNum type="arabicPeriod"/>
            </a:pPr>
            <a:r>
              <a:rPr lang="en-US" altLang="en-US" sz="1300">
                <a:latin typeface="Consolas" panose="020B0609020204030204" pitchFamily="49" charset="0"/>
              </a:rPr>
              <a:t>% Plot the PDF of N(0</a:t>
            </a:r>
            <a:r>
              <a:rPr lang="el-GR" altLang="en-US" sz="1300">
                <a:latin typeface="Consolas" panose="020B0609020204030204" pitchFamily="49" charset="0"/>
              </a:rPr>
              <a:t>, </a:t>
            </a:r>
            <a:r>
              <a:rPr lang="en-US" altLang="en-US" sz="1300">
                <a:latin typeface="Consolas" panose="020B0609020204030204" pitchFamily="49" charset="0"/>
              </a:rPr>
              <a:t>1)</a:t>
            </a:r>
          </a:p>
          <a:p>
            <a:pPr>
              <a:buFontTx/>
              <a:buAutoNum type="arabicPeriod"/>
            </a:pPr>
            <a:r>
              <a:rPr lang="en-US" altLang="en-US" sz="1300">
                <a:latin typeface="Consolas" panose="020B0609020204030204" pitchFamily="49" charset="0"/>
              </a:rPr>
              <a:t>plot(z,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 or PDF of N(0</a:t>
            </a:r>
            <a:r>
              <a:rPr lang="el-GR" altLang="en-US" sz="1300">
                <a:latin typeface="Consolas" panose="020B0609020204030204" pitchFamily="49" charset="0"/>
              </a:rPr>
              <a:t>, </a:t>
            </a:r>
            <a:r>
              <a:rPr lang="en-US" altLang="en-US" sz="1300">
                <a:latin typeface="Consolas" panose="020B0609020204030204" pitchFamily="49" charset="0"/>
              </a:rPr>
              <a:t>1) Distribution'); % Label the y-axis</a:t>
            </a:r>
          </a:p>
          <a:p>
            <a:pPr>
              <a:buFontTx/>
              <a:buAutoNum type="arabicPeriod"/>
            </a:pPr>
            <a:r>
              <a:rPr lang="en-US" altLang="en-US" sz="1300">
                <a:latin typeface="Consolas" panose="020B0609020204030204" pitchFamily="49" charset="0"/>
              </a:rPr>
              <a:t>title(['f(x) or PDF of N(0</a:t>
            </a:r>
            <a:r>
              <a:rPr lang="el-GR" altLang="en-US" sz="1300">
                <a:latin typeface="Consolas" panose="020B0609020204030204" pitchFamily="49" charset="0"/>
              </a:rPr>
              <a:t>, </a:t>
            </a:r>
            <a:r>
              <a:rPr lang="en-US" altLang="en-US" sz="1300">
                <a:latin typeface="Consolas" panose="020B0609020204030204" pitchFamily="49" charset="0"/>
              </a:rPr>
              <a:t>1) Distribution (</a:t>
            </a:r>
            <a:r>
              <a:rPr lang="el-GR" altLang="en-US" sz="1300">
                <a:latin typeface="Consolas" panose="020B0609020204030204" pitchFamily="49" charset="0"/>
              </a:rPr>
              <a:t>μ</a:t>
            </a:r>
            <a:r>
              <a:rPr lang="en-US" altLang="en-US" sz="1300">
                <a:latin typeface="Consolas" panose="020B0609020204030204" pitchFamily="49" charset="0"/>
              </a:rPr>
              <a:t> = ', num2str(mu), ', </a:t>
            </a:r>
            <a:r>
              <a:rPr lang="el-GR" altLang="en-US" sz="1300">
                <a:latin typeface="Consolas" panose="020B0609020204030204" pitchFamily="49" charset="0"/>
              </a:rPr>
              <a:t>σ</a:t>
            </a:r>
            <a:r>
              <a:rPr lang="en-US" altLang="en-US" sz="1300">
                <a:latin typeface="Consolas" panose="020B0609020204030204" pitchFamily="49" charset="0"/>
              </a:rPr>
              <a:t> = ', num2str(sigma),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endParaRPr lang="en-US" altLang="en-US" sz="1300">
              <a:latin typeface="Consolas" panose="020B0609020204030204" pitchFamily="49" charset="0"/>
              <a:cs typeface="Calibri" panose="020F0502020204030204"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2171526-D813-4D23-A07A-DCF36BE5EE6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FE4B98B-F579-4218-AF9E-CDCD67B42DAB}"/>
              </a:ext>
            </a:extLst>
          </p:cNvPr>
          <p:cNvSpPr>
            <a:spLocks noGrp="1"/>
          </p:cNvSpPr>
          <p:nvPr>
            <p:ph type="ftr" sz="quarter" idx="11"/>
          </p:nvPr>
        </p:nvSpPr>
        <p:spPr/>
        <p:txBody>
          <a:bodyPr/>
          <a:lstStyle/>
          <a:p>
            <a:pPr>
              <a:defRPr/>
            </a:pPr>
            <a:r>
              <a:rPr lang="en-US"/>
              <a:t>RNSengupta,IME Dept.,IIT Kanpur,INDIA</a:t>
            </a:r>
          </a:p>
        </p:txBody>
      </p:sp>
      <p:sp>
        <p:nvSpPr>
          <p:cNvPr id="281604" name="Slide Number Placeholder 5">
            <a:extLst>
              <a:ext uri="{FF2B5EF4-FFF2-40B4-BE49-F238E27FC236}">
                <a16:creationId xmlns:a16="http://schemas.microsoft.com/office/drawing/2014/main" id="{67982EB0-64E1-4AB4-8413-E8A4EA47DA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229DAE-4933-48EB-B83F-6678D57CE630}" type="slidenum">
              <a:rPr lang="en-US" altLang="en-US" sz="1400" smtClean="0"/>
              <a:pPr>
                <a:spcBef>
                  <a:spcPct val="0"/>
                </a:spcBef>
                <a:buFontTx/>
                <a:buNone/>
              </a:pPr>
              <a:t>102</a:t>
            </a:fld>
            <a:endParaRPr lang="en-US" altLang="en-US" sz="1400"/>
          </a:p>
        </p:txBody>
      </p:sp>
      <p:sp>
        <p:nvSpPr>
          <p:cNvPr id="281605" name="Rectangle 2">
            <a:extLst>
              <a:ext uri="{FF2B5EF4-FFF2-40B4-BE49-F238E27FC236}">
                <a16:creationId xmlns:a16="http://schemas.microsoft.com/office/drawing/2014/main" id="{C28EFE72-86BC-48A6-954A-D57C3182D9A8}"/>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f(z)</a:t>
            </a:r>
            <a:endParaRPr lang="en-US" altLang="en-US">
              <a:solidFill>
                <a:schemeClr val="tx1"/>
              </a:solidFill>
            </a:endParaRPr>
          </a:p>
        </p:txBody>
      </p:sp>
      <p:pic>
        <p:nvPicPr>
          <p:cNvPr id="281606" name="Content Placeholder 5">
            <a:extLst>
              <a:ext uri="{FF2B5EF4-FFF2-40B4-BE49-F238E27FC236}">
                <a16:creationId xmlns:a16="http://schemas.microsoft.com/office/drawing/2014/main" id="{60E53ED5-F209-49CD-A10B-EE647D4278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2171526-D813-4D23-A07A-DCF36BE5EE6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FE4B98B-F579-4218-AF9E-CDCD67B42DAB}"/>
              </a:ext>
            </a:extLst>
          </p:cNvPr>
          <p:cNvSpPr>
            <a:spLocks noGrp="1"/>
          </p:cNvSpPr>
          <p:nvPr>
            <p:ph type="ftr" sz="quarter" idx="11"/>
          </p:nvPr>
        </p:nvSpPr>
        <p:spPr/>
        <p:txBody>
          <a:bodyPr/>
          <a:lstStyle/>
          <a:p>
            <a:pPr>
              <a:defRPr/>
            </a:pPr>
            <a:r>
              <a:rPr lang="en-US"/>
              <a:t>RNSengupta,IME Dept.,IIT Kanpur,INDIA</a:t>
            </a:r>
          </a:p>
        </p:txBody>
      </p:sp>
      <p:sp>
        <p:nvSpPr>
          <p:cNvPr id="282628" name="Slide Number Placeholder 5">
            <a:extLst>
              <a:ext uri="{FF2B5EF4-FFF2-40B4-BE49-F238E27FC236}">
                <a16:creationId xmlns:a16="http://schemas.microsoft.com/office/drawing/2014/main" id="{CDCB769B-5846-4674-B2B6-D1F14016456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5ED8AA-9517-442E-9E90-503D6DE72567}" type="slidenum">
              <a:rPr lang="en-US" altLang="en-US" sz="1400" smtClean="0"/>
              <a:pPr>
                <a:spcBef>
                  <a:spcPct val="0"/>
                </a:spcBef>
                <a:buFontTx/>
                <a:buNone/>
              </a:pPr>
              <a:t>103</a:t>
            </a:fld>
            <a:endParaRPr lang="en-US" altLang="en-US" sz="1400"/>
          </a:p>
        </p:txBody>
      </p:sp>
      <p:sp>
        <p:nvSpPr>
          <p:cNvPr id="282629" name="Rectangle 2">
            <a:extLst>
              <a:ext uri="{FF2B5EF4-FFF2-40B4-BE49-F238E27FC236}">
                <a16:creationId xmlns:a16="http://schemas.microsoft.com/office/drawing/2014/main" id="{3190608A-F845-42DB-AC15-0B201D6122CE}"/>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a:t>
            </a:r>
            <a:r>
              <a:rPr lang="en-US" altLang="en-US" b="1">
                <a:solidFill>
                  <a:srgbClr val="FF0000"/>
                </a:solidFill>
              </a:rPr>
              <a:t> </a:t>
            </a:r>
            <a:r>
              <a:rPr lang="en-US" altLang="en-US" b="1">
                <a:solidFill>
                  <a:srgbClr val="7030A0"/>
                </a:solidFill>
              </a:rPr>
              <a:t>MATLAB Code</a:t>
            </a:r>
            <a:r>
              <a:rPr lang="en-US" altLang="en-US" b="1">
                <a:solidFill>
                  <a:srgbClr val="FF0000"/>
                </a:solidFill>
              </a:rPr>
              <a:t> for </a:t>
            </a:r>
            <a:r>
              <a:rPr lang="en-US" altLang="en-US" b="1">
                <a:solidFill>
                  <a:srgbClr val="FF3300"/>
                </a:solidFill>
              </a:rPr>
              <a:t>F(z)</a:t>
            </a:r>
            <a:endParaRPr lang="en-US" altLang="en-US">
              <a:solidFill>
                <a:schemeClr val="tx1"/>
              </a:solidFill>
            </a:endParaRPr>
          </a:p>
        </p:txBody>
      </p:sp>
      <p:sp>
        <p:nvSpPr>
          <p:cNvPr id="282630" name="Content Placeholder 2">
            <a:extLst>
              <a:ext uri="{FF2B5EF4-FFF2-40B4-BE49-F238E27FC236}">
                <a16:creationId xmlns:a16="http://schemas.microsoft.com/office/drawing/2014/main" id="{740410CA-6C53-4CFA-A6B4-646317C5FF2A}"/>
              </a:ext>
            </a:extLst>
          </p:cNvPr>
          <p:cNvSpPr>
            <a:spLocks noGrp="1" noChangeArrowheads="1"/>
          </p:cNvSpPr>
          <p:nvPr>
            <p:ph idx="1"/>
          </p:nvPr>
        </p:nvSpPr>
        <p:spPr/>
        <p:txBody>
          <a:bodyPr/>
          <a:lstStyle/>
          <a:p>
            <a:pPr>
              <a:buFontTx/>
              <a:buAutoNum type="arabicPeriod"/>
            </a:pPr>
            <a:r>
              <a:rPr lang="en-US" altLang="en-US" sz="1300">
                <a:latin typeface="Consolas" panose="020B0609020204030204" pitchFamily="49" charset="0"/>
              </a:rPr>
              <a:t>%PLOT OF CDF OF NORMAL DISTRIBUTION N(0</a:t>
            </a:r>
            <a:r>
              <a:rPr lang="el-GR" altLang="en-US" sz="1300">
                <a:latin typeface="Consolas" panose="020B0609020204030204" pitchFamily="49" charset="0"/>
              </a:rPr>
              <a:t>, </a:t>
            </a:r>
            <a:r>
              <a:rPr lang="en-US" altLang="en-US" sz="1300">
                <a:latin typeface="Consolas" panose="020B0609020204030204" pitchFamily="49" charset="0"/>
              </a:rPr>
              <a:t>1)</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a = -20; % Some minimum value of X as needed to plot</a:t>
            </a:r>
          </a:p>
          <a:p>
            <a:pPr>
              <a:buFontTx/>
              <a:buAutoNum type="arabicPeriod"/>
            </a:pPr>
            <a:r>
              <a:rPr lang="en-US" altLang="en-US" sz="1300">
                <a:latin typeface="Consolas" panose="020B0609020204030204" pitchFamily="49" charset="0"/>
              </a:rPr>
              <a:t>b = +20; % Some maximum value of X as needed to plot</a:t>
            </a:r>
          </a:p>
          <a:p>
            <a:pPr>
              <a:buFontTx/>
              <a:buAutoNum type="arabicPeriod"/>
            </a:pPr>
            <a:r>
              <a:rPr lang="en-US" altLang="en-US" sz="1300">
                <a:latin typeface="Consolas" panose="020B0609020204030204" pitchFamily="49" charset="0"/>
              </a:rPr>
              <a:t>mu = 0; % Location parameter</a:t>
            </a:r>
          </a:p>
          <a:p>
            <a:pPr>
              <a:buFontTx/>
              <a:buAutoNum type="arabicPeriod"/>
            </a:pPr>
            <a:r>
              <a:rPr lang="en-US" altLang="en-US" sz="1300">
                <a:latin typeface="Consolas" panose="020B0609020204030204" pitchFamily="49" charset="0"/>
              </a:rPr>
              <a:t>sigma = 1; % Scale parameter</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z = a:0.1:b;</a:t>
            </a:r>
          </a:p>
          <a:p>
            <a:pPr>
              <a:buFontTx/>
              <a:buAutoNum type="arabicPeriod"/>
            </a:pPr>
            <a:r>
              <a:rPr lang="en-US" altLang="en-US" sz="1300">
                <a:latin typeface="Consolas" panose="020B0609020204030204" pitchFamily="49" charset="0"/>
              </a:rPr>
              <a:t>% Calculate the PDF values using normcdf</a:t>
            </a:r>
          </a:p>
          <a:p>
            <a:pPr>
              <a:buFontTx/>
              <a:buAutoNum type="arabicPeriod"/>
            </a:pPr>
            <a:r>
              <a:rPr lang="en-US" altLang="en-US" sz="1300">
                <a:latin typeface="Consolas" panose="020B0609020204030204" pitchFamily="49" charset="0"/>
              </a:rPr>
              <a:t>y = normcdf(z, mu, sigma);</a:t>
            </a:r>
          </a:p>
          <a:p>
            <a:pPr>
              <a:buFontTx/>
              <a:buAutoNum type="arabicPeriod"/>
            </a:pPr>
            <a:r>
              <a:rPr lang="en-US" altLang="en-US" sz="1300">
                <a:latin typeface="Consolas" panose="020B0609020204030204" pitchFamily="49" charset="0"/>
              </a:rPr>
              <a:t>% Plot the CDF of N(0</a:t>
            </a:r>
            <a:r>
              <a:rPr lang="el-GR" altLang="en-US" sz="1300">
                <a:latin typeface="Consolas" panose="020B0609020204030204" pitchFamily="49" charset="0"/>
              </a:rPr>
              <a:t>, </a:t>
            </a:r>
            <a:r>
              <a:rPr lang="en-US" altLang="en-US" sz="1300">
                <a:latin typeface="Consolas" panose="020B0609020204030204" pitchFamily="49" charset="0"/>
              </a:rPr>
              <a:t>1)</a:t>
            </a:r>
          </a:p>
          <a:p>
            <a:pPr>
              <a:buFontTx/>
              <a:buAutoNum type="arabicPeriod"/>
            </a:pPr>
            <a:r>
              <a:rPr lang="en-US" altLang="en-US" sz="1300">
                <a:latin typeface="Consolas" panose="020B0609020204030204" pitchFamily="49" charset="0"/>
              </a:rPr>
              <a:t>plot(x,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ylabel('F(x)=P[X≤x] or CDF of N(0</a:t>
            </a:r>
            <a:r>
              <a:rPr lang="el-GR" altLang="en-US" sz="1300">
                <a:latin typeface="Consolas" panose="020B0609020204030204" pitchFamily="49" charset="0"/>
              </a:rPr>
              <a:t>, </a:t>
            </a:r>
            <a:r>
              <a:rPr lang="en-US" altLang="en-US" sz="1300">
                <a:latin typeface="Consolas" panose="020B0609020204030204" pitchFamily="49" charset="0"/>
              </a:rPr>
              <a:t>1) Distribution'); % Label the y-axis</a:t>
            </a:r>
          </a:p>
          <a:p>
            <a:pPr>
              <a:buFontTx/>
              <a:buAutoNum type="arabicPeriod"/>
            </a:pPr>
            <a:r>
              <a:rPr lang="en-US" altLang="en-US" sz="1300">
                <a:latin typeface="Consolas" panose="020B0609020204030204" pitchFamily="49" charset="0"/>
              </a:rPr>
              <a:t>title(['Plot of F(x)=P[X≤x] or CDF of N(0</a:t>
            </a:r>
            <a:r>
              <a:rPr lang="el-GR" altLang="en-US" sz="1300">
                <a:latin typeface="Consolas" panose="020B0609020204030204" pitchFamily="49" charset="0"/>
              </a:rPr>
              <a:t>, </a:t>
            </a:r>
            <a:r>
              <a:rPr lang="en-US" altLang="en-US" sz="1300">
                <a:latin typeface="Consolas" panose="020B0609020204030204" pitchFamily="49" charset="0"/>
              </a:rPr>
              <a:t>1) Distribution (</a:t>
            </a:r>
            <a:r>
              <a:rPr lang="el-GR" altLang="en-US" sz="1300">
                <a:latin typeface="Consolas" panose="020B0609020204030204" pitchFamily="49" charset="0"/>
              </a:rPr>
              <a:t>μ</a:t>
            </a:r>
            <a:r>
              <a:rPr lang="en-US" altLang="en-US" sz="1300">
                <a:latin typeface="Consolas" panose="020B0609020204030204" pitchFamily="49" charset="0"/>
              </a:rPr>
              <a:t> = ', num2str(mu), ', </a:t>
            </a:r>
            <a:r>
              <a:rPr lang="el-GR" altLang="en-US" sz="1300">
                <a:latin typeface="Consolas" panose="020B0609020204030204" pitchFamily="49" charset="0"/>
              </a:rPr>
              <a:t>σ</a:t>
            </a:r>
            <a:r>
              <a:rPr lang="en-US" altLang="en-US" sz="1300">
                <a:latin typeface="Consolas" panose="020B0609020204030204" pitchFamily="49" charset="0"/>
              </a:rPr>
              <a:t> = ', num2str(sigma),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endParaRPr lang="en-US" altLang="en-US" sz="1300">
              <a:latin typeface="Consolas" panose="020B0609020204030204" pitchFamily="49" charset="0"/>
              <a:cs typeface="Calibri" panose="020F0502020204030204"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2171526-D813-4D23-A07A-DCF36BE5EE6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FE4B98B-F579-4218-AF9E-CDCD67B42DAB}"/>
              </a:ext>
            </a:extLst>
          </p:cNvPr>
          <p:cNvSpPr>
            <a:spLocks noGrp="1"/>
          </p:cNvSpPr>
          <p:nvPr>
            <p:ph type="ftr" sz="quarter" idx="11"/>
          </p:nvPr>
        </p:nvSpPr>
        <p:spPr/>
        <p:txBody>
          <a:bodyPr/>
          <a:lstStyle/>
          <a:p>
            <a:pPr>
              <a:defRPr/>
            </a:pPr>
            <a:r>
              <a:rPr lang="en-US"/>
              <a:t>RNSengupta,IME Dept.,IIT Kanpur,INDIA</a:t>
            </a:r>
          </a:p>
        </p:txBody>
      </p:sp>
      <p:sp>
        <p:nvSpPr>
          <p:cNvPr id="283652" name="Slide Number Placeholder 5">
            <a:extLst>
              <a:ext uri="{FF2B5EF4-FFF2-40B4-BE49-F238E27FC236}">
                <a16:creationId xmlns:a16="http://schemas.microsoft.com/office/drawing/2014/main" id="{D62F1FB1-DF67-42C8-9A56-30438A2EAD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03DFC05-E00C-4A42-85B0-52740F1FD992}" type="slidenum">
              <a:rPr lang="en-US" altLang="en-US" sz="1400" smtClean="0"/>
              <a:pPr>
                <a:spcBef>
                  <a:spcPct val="0"/>
                </a:spcBef>
                <a:buFontTx/>
                <a:buNone/>
              </a:pPr>
              <a:t>104</a:t>
            </a:fld>
            <a:endParaRPr lang="en-US" altLang="en-US" sz="1400"/>
          </a:p>
        </p:txBody>
      </p:sp>
      <p:sp>
        <p:nvSpPr>
          <p:cNvPr id="283653" name="Rectangle 2">
            <a:extLst>
              <a:ext uri="{FF2B5EF4-FFF2-40B4-BE49-F238E27FC236}">
                <a16:creationId xmlns:a16="http://schemas.microsoft.com/office/drawing/2014/main" id="{422D6515-A119-4446-AFC7-58084EEC09AB}"/>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F(z)</a:t>
            </a:r>
            <a:endParaRPr lang="en-US" altLang="en-US">
              <a:solidFill>
                <a:schemeClr val="tx1"/>
              </a:solidFill>
            </a:endParaRPr>
          </a:p>
        </p:txBody>
      </p:sp>
      <p:pic>
        <p:nvPicPr>
          <p:cNvPr id="283654" name="Content Placeholder 5">
            <a:extLst>
              <a:ext uri="{FF2B5EF4-FFF2-40B4-BE49-F238E27FC236}">
                <a16:creationId xmlns:a16="http://schemas.microsoft.com/office/drawing/2014/main" id="{7870D4CC-C0EE-426B-B782-F1BB084122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4">
            <a:extLst>
              <a:ext uri="{FF2B5EF4-FFF2-40B4-BE49-F238E27FC236}">
                <a16:creationId xmlns:a16="http://schemas.microsoft.com/office/drawing/2014/main" id="{4650B636-C5AA-4FC9-8C1F-9E749D63FF33}"/>
              </a:ext>
            </a:extLst>
          </p:cNvPr>
          <p:cNvSpPr>
            <a:spLocks noGrp="1"/>
          </p:cNvSpPr>
          <p:nvPr>
            <p:ph type="dt" sz="quarter" idx="10"/>
          </p:nvPr>
        </p:nvSpPr>
        <p:spPr/>
        <p:txBody>
          <a:bodyPr/>
          <a:lstStyle/>
          <a:p>
            <a:pPr>
              <a:defRPr/>
            </a:pPr>
            <a:r>
              <a:rPr lang="en-US"/>
              <a:t>IME602:DISTRIBUTIONS</a:t>
            </a:r>
          </a:p>
        </p:txBody>
      </p:sp>
      <p:sp>
        <p:nvSpPr>
          <p:cNvPr id="11" name="Footer Placeholder 5">
            <a:extLst>
              <a:ext uri="{FF2B5EF4-FFF2-40B4-BE49-F238E27FC236}">
                <a16:creationId xmlns:a16="http://schemas.microsoft.com/office/drawing/2014/main" id="{30567877-25F9-4B26-A551-DF39F43FC916}"/>
              </a:ext>
            </a:extLst>
          </p:cNvPr>
          <p:cNvSpPr>
            <a:spLocks noGrp="1"/>
          </p:cNvSpPr>
          <p:nvPr>
            <p:ph type="ftr" sz="quarter" idx="11"/>
          </p:nvPr>
        </p:nvSpPr>
        <p:spPr/>
        <p:txBody>
          <a:bodyPr/>
          <a:lstStyle/>
          <a:p>
            <a:pPr>
              <a:defRPr/>
            </a:pPr>
            <a:r>
              <a:rPr lang="en-US"/>
              <a:t>RNSengupta,IME Dept.,IIT Kanpur,INDIA</a:t>
            </a:r>
          </a:p>
        </p:txBody>
      </p:sp>
      <p:sp>
        <p:nvSpPr>
          <p:cNvPr id="284676" name="Slide Number Placeholder 6">
            <a:extLst>
              <a:ext uri="{FF2B5EF4-FFF2-40B4-BE49-F238E27FC236}">
                <a16:creationId xmlns:a16="http://schemas.microsoft.com/office/drawing/2014/main" id="{6A4E8ED6-F4D4-4573-B4C0-D9AE3BEB702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0941F3-1E0F-42E7-863F-01B4388F91F0}" type="slidenum">
              <a:rPr lang="en-US" altLang="en-US" sz="1400" smtClean="0"/>
              <a:pPr>
                <a:spcBef>
                  <a:spcPct val="0"/>
                </a:spcBef>
                <a:buFontTx/>
                <a:buNone/>
              </a:pPr>
              <a:t>105</a:t>
            </a:fld>
            <a:endParaRPr lang="en-US" altLang="en-US" sz="1400"/>
          </a:p>
        </p:txBody>
      </p:sp>
      <p:sp>
        <p:nvSpPr>
          <p:cNvPr id="284677" name="Rectangle 2">
            <a:extLst>
              <a:ext uri="{FF2B5EF4-FFF2-40B4-BE49-F238E27FC236}">
                <a16:creationId xmlns:a16="http://schemas.microsoft.com/office/drawing/2014/main" id="{DC88C8E5-6EA4-4F3C-ADCE-E96708EF625A}"/>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a:t>
            </a:r>
            <a:endParaRPr lang="en-US" altLang="en-US"/>
          </a:p>
        </p:txBody>
      </p:sp>
      <p:sp>
        <p:nvSpPr>
          <p:cNvPr id="284678" name="Rectangle 3">
            <a:extLst>
              <a:ext uri="{FF2B5EF4-FFF2-40B4-BE49-F238E27FC236}">
                <a16:creationId xmlns:a16="http://schemas.microsoft.com/office/drawing/2014/main" id="{09B54B71-4F34-461B-B963-5755A99D6DA4}"/>
              </a:ext>
            </a:extLst>
          </p:cNvPr>
          <p:cNvSpPr>
            <a:spLocks noGrp="1" noChangeArrowheads="1"/>
          </p:cNvSpPr>
          <p:nvPr>
            <p:ph type="body" sz="half" idx="1"/>
          </p:nvPr>
        </p:nvSpPr>
        <p:spPr>
          <a:xfrm>
            <a:off x="609600" y="1584325"/>
            <a:ext cx="10972800" cy="4313238"/>
          </a:xfrm>
        </p:spPr>
        <p:txBody>
          <a:bodyPr/>
          <a:lstStyle/>
          <a:p>
            <a:pPr algn="just" eaLnBrk="1" hangingPunct="1">
              <a:lnSpc>
                <a:spcPct val="90000"/>
              </a:lnSpc>
              <a:buFont typeface="Wingdings" panose="05000000000000000000" pitchFamily="2" charset="2"/>
              <a:buChar char="§"/>
            </a:pPr>
            <a:r>
              <a:rPr lang="en-US" altLang="en-US" sz="3500"/>
              <a:t>Z ~ N(0,1) given by the equation </a:t>
            </a:r>
            <a:r>
              <a:rPr lang="en-US" altLang="en-US" sz="3500">
                <a:sym typeface="Symbol" panose="05050102010706020507" pitchFamily="18" charset="2"/>
              </a:rPr>
              <a:t>f(z) = {1/(2)}exp(z</a:t>
            </a:r>
            <a:r>
              <a:rPr lang="en-US" altLang="en-US" sz="3500" baseline="30000">
                <a:sym typeface="Symbol" panose="05050102010706020507" pitchFamily="18" charset="2"/>
              </a:rPr>
              <a:t>2</a:t>
            </a:r>
            <a:r>
              <a:rPr lang="en-US" altLang="en-US" sz="3500">
                <a:sym typeface="Symbol" panose="05050102010706020507" pitchFamily="18" charset="2"/>
              </a:rPr>
              <a:t>/2)</a:t>
            </a:r>
          </a:p>
          <a:p>
            <a:pPr algn="just" eaLnBrk="1" hangingPunct="1">
              <a:lnSpc>
                <a:spcPct val="90000"/>
              </a:lnSpc>
              <a:buFont typeface="Wingdings" panose="05000000000000000000" pitchFamily="2" charset="2"/>
              <a:buChar char="§"/>
            </a:pPr>
            <a:r>
              <a:rPr lang="en-US" altLang="en-US" sz="3500"/>
              <a:t>The area within an interval (a,b) is given by F( a </a:t>
            </a:r>
            <a:r>
              <a:rPr lang="en-US" altLang="en-US" sz="3500">
                <a:sym typeface="Symbol" panose="05050102010706020507" pitchFamily="18" charset="2"/>
              </a:rPr>
              <a:t> Z  b) = </a:t>
            </a:r>
            <a:r>
              <a:rPr lang="en-US" altLang="en-US" sz="3500" baseline="-25000"/>
              <a:t>a</a:t>
            </a:r>
            <a:r>
              <a:rPr lang="en-US" altLang="en-US" sz="3500" baseline="-25000">
                <a:sym typeface="Symbol" panose="05050102010706020507" pitchFamily="18" charset="2"/>
              </a:rPr>
              <a:t>zb</a:t>
            </a:r>
            <a:r>
              <a:rPr lang="en-US" altLang="en-US" sz="3500">
                <a:sym typeface="Symbol" panose="05050102010706020507" pitchFamily="18" charset="2"/>
              </a:rPr>
              <a:t>{1/(2)}exp(z</a:t>
            </a:r>
            <a:r>
              <a:rPr lang="en-US" altLang="en-US" sz="3500" baseline="30000">
                <a:sym typeface="Symbol" panose="05050102010706020507" pitchFamily="18" charset="2"/>
              </a:rPr>
              <a:t>2</a:t>
            </a:r>
            <a:r>
              <a:rPr lang="en-US" altLang="en-US" sz="3500">
                <a:sym typeface="Symbol" panose="05050102010706020507" pitchFamily="18" charset="2"/>
              </a:rPr>
              <a:t>/2)dz which is not integrable </a:t>
            </a:r>
            <a:r>
              <a:rPr lang="en-US" altLang="en-US" sz="3500"/>
              <a:t>algebraically.</a:t>
            </a:r>
          </a:p>
          <a:p>
            <a:pPr algn="just" eaLnBrk="1" hangingPunct="1">
              <a:lnSpc>
                <a:spcPct val="90000"/>
              </a:lnSpc>
              <a:buFont typeface="Wingdings" panose="05000000000000000000" pitchFamily="2" charset="2"/>
              <a:buChar char="§"/>
            </a:pPr>
            <a:r>
              <a:rPr lang="en-US" altLang="en-US" sz="3500"/>
              <a:t>Taylor’s expansion of the above assists in speeding up the calculation, which is F(</a:t>
            </a:r>
            <a:r>
              <a:rPr lang="en-US" altLang="en-US" sz="3500">
                <a:sym typeface="Symbol" panose="05050102010706020507" pitchFamily="18" charset="2"/>
              </a:rPr>
              <a:t>Z  z) = (1/2) + {1/(2)}</a:t>
            </a:r>
            <a:r>
              <a:rPr lang="en-US" altLang="en-US" sz="3500" baseline="-25000">
                <a:sym typeface="Symbol" panose="05050102010706020507" pitchFamily="18" charset="2"/>
              </a:rPr>
              <a:t>k=0 to +</a:t>
            </a:r>
            <a:r>
              <a:rPr lang="en-US" altLang="en-US" sz="3500">
                <a:sym typeface="Symbol" panose="05050102010706020507" pitchFamily="18" charset="2"/>
              </a:rPr>
              <a:t>{(1)</a:t>
            </a:r>
            <a:r>
              <a:rPr lang="en-US" altLang="en-US" sz="3500" baseline="30000">
                <a:sym typeface="Symbol" panose="05050102010706020507" pitchFamily="18" charset="2"/>
              </a:rPr>
              <a:t>k</a:t>
            </a:r>
            <a:r>
              <a:rPr lang="en-US" altLang="en-US" sz="3500">
                <a:sym typeface="Symbol" panose="05050102010706020507" pitchFamily="18" charset="2"/>
              </a:rPr>
              <a:t>z</a:t>
            </a:r>
            <a:r>
              <a:rPr lang="en-US" altLang="en-US" sz="3500" baseline="30000">
                <a:sym typeface="Symbol" panose="05050102010706020507" pitchFamily="18" charset="2"/>
              </a:rPr>
              <a:t>(2k+1)</a:t>
            </a:r>
            <a:r>
              <a:rPr lang="en-US" altLang="en-US" sz="3500">
                <a:sym typeface="Symbol" panose="05050102010706020507" pitchFamily="18" charset="2"/>
              </a:rPr>
              <a:t>}/{(2k+1)2</a:t>
            </a:r>
            <a:r>
              <a:rPr lang="en-US" altLang="en-US" sz="3500" baseline="30000">
                <a:sym typeface="Symbol" panose="05050102010706020507" pitchFamily="18" charset="2"/>
              </a:rPr>
              <a:t>k</a:t>
            </a:r>
            <a:r>
              <a:rPr lang="en-US" altLang="en-US" sz="3500">
                <a:sym typeface="Symbol" panose="05050102010706020507" pitchFamily="18" charset="2"/>
              </a:rPr>
              <a:t>k!}</a:t>
            </a:r>
            <a:r>
              <a:rPr lang="en-US" altLang="en-US" sz="3500"/>
              <a:t>	</a:t>
            </a:r>
          </a:p>
        </p:txBody>
      </p:sp>
      <p:sp>
        <p:nvSpPr>
          <p:cNvPr id="284679" name="Rectangle 4">
            <a:extLst>
              <a:ext uri="{FF2B5EF4-FFF2-40B4-BE49-F238E27FC236}">
                <a16:creationId xmlns:a16="http://schemas.microsoft.com/office/drawing/2014/main" id="{28E457B7-242A-4D2E-959D-621E0C02CBAE}"/>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284680" name="Rectangle 5">
            <a:extLst>
              <a:ext uri="{FF2B5EF4-FFF2-40B4-BE49-F238E27FC236}">
                <a16:creationId xmlns:a16="http://schemas.microsoft.com/office/drawing/2014/main" id="{9B2056D4-3B44-4337-8850-0E13AFEE5BA2}"/>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284681" name="Rectangle 8">
            <a:extLst>
              <a:ext uri="{FF2B5EF4-FFF2-40B4-BE49-F238E27FC236}">
                <a16:creationId xmlns:a16="http://schemas.microsoft.com/office/drawing/2014/main" id="{87C3DE5B-C059-4441-AE5E-34CF03E3ECFD}"/>
              </a:ext>
            </a:extLst>
          </p:cNvPr>
          <p:cNvSpPr>
            <a:spLocks noChangeArrowheads="1"/>
          </p:cNvSpPr>
          <p:nvPr/>
        </p:nvSpPr>
        <p:spPr bwMode="auto">
          <a:xfrm>
            <a:off x="1524000" y="3078163"/>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7DD0C05F-8204-4B64-A9A3-1CD9E022E9E9}"/>
              </a:ext>
            </a:extLst>
          </p:cNvPr>
          <p:cNvSpPr>
            <a:spLocks noGrp="1"/>
          </p:cNvSpPr>
          <p:nvPr>
            <p:ph type="dt" sz="quarter" idx="10"/>
          </p:nvPr>
        </p:nvSpPr>
        <p:spPr/>
        <p:txBody>
          <a:bodyPr/>
          <a:lstStyle/>
          <a:p>
            <a:pPr>
              <a:defRPr/>
            </a:pPr>
            <a:r>
              <a:rPr lang="en-US"/>
              <a:t>IME602:DISTRIBUTIONS</a:t>
            </a:r>
          </a:p>
        </p:txBody>
      </p:sp>
      <p:sp>
        <p:nvSpPr>
          <p:cNvPr id="7" name="Footer Placeholder 4">
            <a:extLst>
              <a:ext uri="{FF2B5EF4-FFF2-40B4-BE49-F238E27FC236}">
                <a16:creationId xmlns:a16="http://schemas.microsoft.com/office/drawing/2014/main" id="{F2A68F75-9AB7-4DDD-ACEC-CE059BE2ADDB}"/>
              </a:ext>
            </a:extLst>
          </p:cNvPr>
          <p:cNvSpPr>
            <a:spLocks noGrp="1"/>
          </p:cNvSpPr>
          <p:nvPr>
            <p:ph type="ftr" sz="quarter" idx="11"/>
          </p:nvPr>
        </p:nvSpPr>
        <p:spPr/>
        <p:txBody>
          <a:bodyPr/>
          <a:lstStyle/>
          <a:p>
            <a:pPr>
              <a:defRPr/>
            </a:pPr>
            <a:r>
              <a:rPr lang="en-US"/>
              <a:t>RNSengupta,IME Dept.,IIT Kanpur,INDIA</a:t>
            </a:r>
          </a:p>
        </p:txBody>
      </p:sp>
      <p:sp>
        <p:nvSpPr>
          <p:cNvPr id="285700" name="Slide Number Placeholder 5">
            <a:extLst>
              <a:ext uri="{FF2B5EF4-FFF2-40B4-BE49-F238E27FC236}">
                <a16:creationId xmlns:a16="http://schemas.microsoft.com/office/drawing/2014/main" id="{56CA1F66-801C-4865-A830-B9A8741287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52E6F1-78D0-4C1D-859E-D6BFA3E4A39D}" type="slidenum">
              <a:rPr lang="en-US" altLang="en-US" sz="1400" smtClean="0"/>
              <a:pPr>
                <a:spcBef>
                  <a:spcPct val="0"/>
                </a:spcBef>
                <a:buFontTx/>
                <a:buNone/>
              </a:pPr>
              <a:t>106</a:t>
            </a:fld>
            <a:endParaRPr lang="en-US" altLang="en-US" sz="1400"/>
          </a:p>
        </p:txBody>
      </p:sp>
      <p:sp>
        <p:nvSpPr>
          <p:cNvPr id="285701" name="Rectangle 2">
            <a:extLst>
              <a:ext uri="{FF2B5EF4-FFF2-40B4-BE49-F238E27FC236}">
                <a16:creationId xmlns:a16="http://schemas.microsoft.com/office/drawing/2014/main" id="{A00A8407-DB4A-4A35-98F7-5F5F699A964E}"/>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f(z)</a:t>
            </a:r>
            <a:endParaRPr lang="en-US" altLang="en-US"/>
          </a:p>
        </p:txBody>
      </p:sp>
      <p:sp>
        <p:nvSpPr>
          <p:cNvPr id="285702" name="Rectangle 3">
            <a:extLst>
              <a:ext uri="{FF2B5EF4-FFF2-40B4-BE49-F238E27FC236}">
                <a16:creationId xmlns:a16="http://schemas.microsoft.com/office/drawing/2014/main" id="{D8A5B85E-8FA3-4BC4-B222-39ABF89B9FE7}"/>
              </a:ext>
            </a:extLst>
          </p:cNvPr>
          <p:cNvSpPr>
            <a:spLocks noGrp="1" noChangeArrowheads="1"/>
          </p:cNvSpPr>
          <p:nvPr>
            <p:ph type="body" idx="1"/>
          </p:nvPr>
        </p:nvSpPr>
        <p:spPr>
          <a:extLst/>
        </p:spPr>
        <p:txBody>
          <a:bodyPr/>
          <a:lstStyle/>
          <a:p>
            <a:pPr algn="just" eaLnBrk="1" hangingPunct="1">
              <a:buClr>
                <a:schemeClr val="tx1"/>
              </a:buClr>
              <a:buFont typeface="Wingdings" panose="05000000000000000000" pitchFamily="2" charset="2"/>
              <a:buChar char="§"/>
              <a:defRPr/>
            </a:pPr>
            <a:r>
              <a:rPr lang="en-US" altLang="en-US" sz="4000" dirty="0"/>
              <a:t>df(x)/dx = 0 and d</a:t>
            </a:r>
            <a:r>
              <a:rPr lang="en-US" altLang="en-US" sz="4000" baseline="30000" dirty="0"/>
              <a:t>2</a:t>
            </a:r>
            <a:r>
              <a:rPr lang="en-US" altLang="en-US" sz="4000" dirty="0"/>
              <a:t>f(x)/dx</a:t>
            </a:r>
            <a:r>
              <a:rPr lang="en-US" altLang="en-US" sz="4000" baseline="30000" dirty="0"/>
              <a:t>2</a:t>
            </a:r>
            <a:r>
              <a:rPr lang="en-US" altLang="en-US" sz="4000" dirty="0"/>
              <a:t> = 0</a:t>
            </a:r>
          </a:p>
          <a:p>
            <a:pPr algn="just" eaLnBrk="1" hangingPunct="1">
              <a:buClr>
                <a:schemeClr val="tx1"/>
              </a:buClr>
              <a:buFont typeface="Wingdings" panose="05000000000000000000" pitchFamily="2" charset="2"/>
              <a:buChar char="§"/>
              <a:defRPr/>
            </a:pPr>
            <a:r>
              <a:rPr lang="en-US" altLang="en-US" sz="4000" dirty="0"/>
              <a:t>For f(x) = {1/(</a:t>
            </a:r>
            <a:r>
              <a:rPr lang="en-US" altLang="en-US" sz="4000" dirty="0">
                <a:sym typeface="Symbol" panose="05050102010706020507" pitchFamily="18" charset="2"/>
              </a:rPr>
              <a:t>2</a:t>
            </a:r>
            <a:r>
              <a:rPr lang="el-GR" altLang="en-US" sz="4000" dirty="0">
                <a:sym typeface="Symbol" panose="05050102010706020507" pitchFamily="18" charset="2"/>
              </a:rPr>
              <a:t>π</a:t>
            </a:r>
            <a:r>
              <a:rPr lang="en-US" altLang="en-US" sz="4000" dirty="0">
                <a:sym typeface="Symbol" panose="05050102010706020507" pitchFamily="18" charset="2"/>
              </a:rPr>
              <a:t></a:t>
            </a:r>
            <a:r>
              <a:rPr lang="en-US" altLang="en-US" sz="4000" baseline="30000" dirty="0"/>
              <a:t>2</a:t>
            </a:r>
            <a:r>
              <a:rPr lang="en-US" altLang="en-US" sz="4000" dirty="0"/>
              <a:t>)}exp{</a:t>
            </a:r>
            <a:r>
              <a:rPr lang="en-US" altLang="en-US" sz="4000" dirty="0">
                <a:sym typeface="Symbol" panose="05050102010706020507" pitchFamily="18" charset="2"/>
              </a:rPr>
              <a:t></a:t>
            </a:r>
            <a:r>
              <a:rPr lang="en-US" altLang="en-US" sz="4000" dirty="0"/>
              <a:t>(x </a:t>
            </a:r>
            <a:r>
              <a:rPr lang="en-US" altLang="en-US" sz="4000" dirty="0">
                <a:sym typeface="Symbol" panose="05050102010706020507" pitchFamily="18" charset="2"/>
              </a:rPr>
              <a:t> )</a:t>
            </a:r>
            <a:r>
              <a:rPr lang="en-US" altLang="en-US" sz="4000" baseline="30000" dirty="0">
                <a:sym typeface="Symbol" panose="05050102010706020507" pitchFamily="18" charset="2"/>
              </a:rPr>
              <a:t>2</a:t>
            </a:r>
            <a:r>
              <a:rPr lang="en-US" altLang="en-US" sz="4000" dirty="0">
                <a:sym typeface="Symbol" panose="05050102010706020507" pitchFamily="18" charset="2"/>
              </a:rPr>
              <a:t>/2</a:t>
            </a:r>
            <a:r>
              <a:rPr lang="en-US" altLang="en-US" sz="4000" baseline="30000" dirty="0"/>
              <a:t>2</a:t>
            </a:r>
            <a:r>
              <a:rPr lang="en-US" altLang="en-US" sz="4000" dirty="0"/>
              <a:t>}</a:t>
            </a:r>
          </a:p>
          <a:p>
            <a:pPr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rPr>
              <a:t>Inflexion points are: x = (</a:t>
            </a:r>
            <a:r>
              <a:rPr lang="en-US" altLang="en-US" sz="4000" b="1" dirty="0">
                <a:solidFill>
                  <a:srgbClr val="0000FF"/>
                </a:solidFill>
                <a:highlight>
                  <a:srgbClr val="FFFF00"/>
                </a:highlight>
                <a:sym typeface="Symbol" panose="05050102010706020507" pitchFamily="18" charset="2"/>
              </a:rPr>
              <a:t></a:t>
            </a:r>
            <a:r>
              <a:rPr lang="en-US" altLang="en-US" sz="4000" b="1" dirty="0">
                <a:solidFill>
                  <a:srgbClr val="0000FF"/>
                </a:solidFill>
                <a:highlight>
                  <a:srgbClr val="FFFF00"/>
                </a:highlight>
              </a:rPr>
              <a:t> </a:t>
            </a:r>
            <a:r>
              <a:rPr lang="en-US" altLang="en-US" sz="4000" b="1" dirty="0">
                <a:solidFill>
                  <a:srgbClr val="0000FF"/>
                </a:solidFill>
                <a:highlight>
                  <a:srgbClr val="FFFF00"/>
                </a:highlight>
                <a:sym typeface="Symbol" panose="05050102010706020507" pitchFamily="18" charset="2"/>
              </a:rPr>
              <a:t> ) and </a:t>
            </a:r>
            <a:r>
              <a:rPr lang="en-US" altLang="en-US" sz="4000" b="1" dirty="0">
                <a:solidFill>
                  <a:srgbClr val="0000FF"/>
                </a:solidFill>
                <a:highlight>
                  <a:srgbClr val="FFFF00"/>
                </a:highlight>
              </a:rPr>
              <a:t>(</a:t>
            </a:r>
            <a:r>
              <a:rPr lang="en-US" altLang="en-US" sz="4000" b="1" dirty="0">
                <a:solidFill>
                  <a:srgbClr val="0000FF"/>
                </a:solidFill>
                <a:highlight>
                  <a:srgbClr val="FFFF00"/>
                </a:highlight>
                <a:sym typeface="Symbol" panose="05050102010706020507" pitchFamily="18" charset="2"/>
              </a:rPr>
              <a:t></a:t>
            </a:r>
            <a:r>
              <a:rPr lang="en-US" altLang="en-US" sz="4000" b="1" dirty="0">
                <a:solidFill>
                  <a:srgbClr val="0000FF"/>
                </a:solidFill>
                <a:highlight>
                  <a:srgbClr val="FFFF00"/>
                </a:highlight>
              </a:rPr>
              <a:t> </a:t>
            </a:r>
            <a:r>
              <a:rPr lang="en-US" altLang="en-US" sz="4000" b="1" dirty="0">
                <a:solidFill>
                  <a:srgbClr val="0000FF"/>
                </a:solidFill>
                <a:highlight>
                  <a:srgbClr val="FFFF00"/>
                </a:highlight>
                <a:sym typeface="Symbol" panose="05050102010706020507" pitchFamily="18" charset="2"/>
              </a:rPr>
              <a:t>+ )</a:t>
            </a:r>
          </a:p>
          <a:p>
            <a:pPr algn="just" eaLnBrk="1" hangingPunct="1">
              <a:buClr>
                <a:schemeClr val="tx1"/>
              </a:buClr>
              <a:buFont typeface="Wingdings" panose="05000000000000000000" pitchFamily="2" charset="2"/>
              <a:buChar char="§"/>
              <a:defRPr/>
            </a:pPr>
            <a:r>
              <a:rPr lang="en-US" altLang="en-US" sz="4000" dirty="0"/>
              <a:t>For </a:t>
            </a:r>
            <a:r>
              <a:rPr lang="en-US" altLang="en-US" sz="4000" dirty="0">
                <a:sym typeface="Symbol" panose="05050102010706020507" pitchFamily="18" charset="2"/>
              </a:rPr>
              <a:t>f(z) = {1/(2)}exp(z</a:t>
            </a:r>
            <a:r>
              <a:rPr lang="en-US" altLang="en-US" sz="4000" baseline="30000" dirty="0">
                <a:sym typeface="Symbol" panose="05050102010706020507" pitchFamily="18" charset="2"/>
              </a:rPr>
              <a:t>2</a:t>
            </a:r>
            <a:r>
              <a:rPr lang="en-US" altLang="en-US" sz="4000" dirty="0">
                <a:sym typeface="Symbol" panose="05050102010706020507" pitchFamily="18" charset="2"/>
              </a:rPr>
              <a:t>/2)</a:t>
            </a:r>
          </a:p>
          <a:p>
            <a:pPr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rPr>
              <a:t>Inflexion points are: z = </a:t>
            </a:r>
            <a:r>
              <a:rPr lang="en-US" altLang="en-US" sz="4000" b="1" dirty="0">
                <a:solidFill>
                  <a:srgbClr val="0000FF"/>
                </a:solidFill>
                <a:highlight>
                  <a:srgbClr val="FFFF00"/>
                </a:highlight>
                <a:sym typeface="Symbol" panose="05050102010706020507" pitchFamily="18" charset="2"/>
              </a:rPr>
              <a:t>1 and +1</a:t>
            </a:r>
            <a:endParaRPr lang="en-US" altLang="en-US" sz="4000" b="1" dirty="0">
              <a:solidFill>
                <a:srgbClr val="0000FF"/>
              </a:solidFill>
              <a:highlight>
                <a:srgbClr val="FFFF00"/>
              </a:highlight>
            </a:endParaRPr>
          </a:p>
        </p:txBody>
      </p:sp>
      <p:sp>
        <p:nvSpPr>
          <p:cNvPr id="285703" name="Rectangle 4">
            <a:extLst>
              <a:ext uri="{FF2B5EF4-FFF2-40B4-BE49-F238E27FC236}">
                <a16:creationId xmlns:a16="http://schemas.microsoft.com/office/drawing/2014/main" id="{4B26798B-FE72-4920-A17D-41ACB8E541D2}"/>
              </a:ext>
            </a:extLst>
          </p:cNvPr>
          <p:cNvSpPr>
            <a:spLocks noChangeArrowheads="1"/>
          </p:cNvSpPr>
          <p:nvPr/>
        </p:nvSpPr>
        <p:spPr bwMode="auto">
          <a:xfrm>
            <a:off x="152400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7DD0C05F-8204-4B64-A9A3-1CD9E022E9E9}"/>
              </a:ext>
            </a:extLst>
          </p:cNvPr>
          <p:cNvSpPr>
            <a:spLocks noGrp="1"/>
          </p:cNvSpPr>
          <p:nvPr>
            <p:ph type="dt" sz="quarter" idx="10"/>
          </p:nvPr>
        </p:nvSpPr>
        <p:spPr/>
        <p:txBody>
          <a:bodyPr/>
          <a:lstStyle/>
          <a:p>
            <a:pPr>
              <a:defRPr/>
            </a:pPr>
            <a:r>
              <a:rPr lang="en-US"/>
              <a:t>IME602:DISTRIBUTIONS</a:t>
            </a:r>
          </a:p>
        </p:txBody>
      </p:sp>
      <p:sp>
        <p:nvSpPr>
          <p:cNvPr id="7" name="Footer Placeholder 4">
            <a:extLst>
              <a:ext uri="{FF2B5EF4-FFF2-40B4-BE49-F238E27FC236}">
                <a16:creationId xmlns:a16="http://schemas.microsoft.com/office/drawing/2014/main" id="{F2A68F75-9AB7-4DDD-ACEC-CE059BE2ADDB}"/>
              </a:ext>
            </a:extLst>
          </p:cNvPr>
          <p:cNvSpPr>
            <a:spLocks noGrp="1"/>
          </p:cNvSpPr>
          <p:nvPr>
            <p:ph type="ftr" sz="quarter" idx="11"/>
          </p:nvPr>
        </p:nvSpPr>
        <p:spPr/>
        <p:txBody>
          <a:bodyPr/>
          <a:lstStyle/>
          <a:p>
            <a:pPr>
              <a:defRPr/>
            </a:pPr>
            <a:r>
              <a:rPr lang="en-US"/>
              <a:t>RNSengupta,IME Dept.,IIT Kanpur,INDIA</a:t>
            </a:r>
          </a:p>
        </p:txBody>
      </p:sp>
      <p:sp>
        <p:nvSpPr>
          <p:cNvPr id="286724" name="Slide Number Placeholder 5">
            <a:extLst>
              <a:ext uri="{FF2B5EF4-FFF2-40B4-BE49-F238E27FC236}">
                <a16:creationId xmlns:a16="http://schemas.microsoft.com/office/drawing/2014/main" id="{B2DD252B-6766-4330-9A86-30A35700D3A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D3BB65-8231-4B75-962A-23FBCD436D3E}" type="slidenum">
              <a:rPr lang="en-US" altLang="en-US" sz="1400" smtClean="0"/>
              <a:pPr>
                <a:spcBef>
                  <a:spcPct val="0"/>
                </a:spcBef>
                <a:buFontTx/>
                <a:buNone/>
              </a:pPr>
              <a:t>107</a:t>
            </a:fld>
            <a:endParaRPr lang="en-US" altLang="en-US" sz="1400"/>
          </a:p>
        </p:txBody>
      </p:sp>
      <p:sp>
        <p:nvSpPr>
          <p:cNvPr id="286725" name="Rectangle 2">
            <a:extLst>
              <a:ext uri="{FF2B5EF4-FFF2-40B4-BE49-F238E27FC236}">
                <a16:creationId xmlns:a16="http://schemas.microsoft.com/office/drawing/2014/main" id="{255D69D3-7EC1-4063-A9E8-885443064901}"/>
              </a:ext>
            </a:extLst>
          </p:cNvPr>
          <p:cNvSpPr>
            <a:spLocks noGrp="1" noChangeArrowheads="1"/>
          </p:cNvSpPr>
          <p:nvPr>
            <p:ph type="title"/>
          </p:nvPr>
        </p:nvSpPr>
        <p:spPr/>
        <p:txBody>
          <a:bodyPr/>
          <a:lstStyle/>
          <a:p>
            <a:pPr eaLnBrk="1" hangingPunct="1"/>
            <a:r>
              <a:rPr lang="en-US" altLang="en-US" b="1">
                <a:solidFill>
                  <a:srgbClr val="FF0000"/>
                </a:solidFill>
              </a:rPr>
              <a:t>Standard Normal Distribution, Z~N(0,1)</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f(z)</a:t>
            </a:r>
            <a:endParaRPr lang="en-US" altLang="en-US"/>
          </a:p>
        </p:txBody>
      </p:sp>
      <p:pic>
        <p:nvPicPr>
          <p:cNvPr id="286726" name="Picture 17">
            <a:extLst>
              <a:ext uri="{FF2B5EF4-FFF2-40B4-BE49-F238E27FC236}">
                <a16:creationId xmlns:a16="http://schemas.microsoft.com/office/drawing/2014/main" id="{490AC468-930C-4256-8663-8B94957AA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17638"/>
            <a:ext cx="110490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27" name="Rectangle 3">
            <a:extLst>
              <a:ext uri="{FF2B5EF4-FFF2-40B4-BE49-F238E27FC236}">
                <a16:creationId xmlns:a16="http://schemas.microsoft.com/office/drawing/2014/main" id="{C3661305-23C5-476B-A1A7-5C33E8BE7150}"/>
              </a:ext>
            </a:extLst>
          </p:cNvPr>
          <p:cNvSpPr>
            <a:spLocks noGrp="1" noChangeArrowheads="1"/>
          </p:cNvSpPr>
          <p:nvPr>
            <p:ph type="body" idx="1"/>
          </p:nvPr>
        </p:nvSpPr>
        <p:spPr/>
        <p:txBody>
          <a:bodyPr/>
          <a:lstStyle/>
          <a:p>
            <a:pPr eaLnBrk="1" hangingPunct="1">
              <a:buFontTx/>
              <a:buNone/>
            </a:pPr>
            <a:endParaRPr lang="en-US" altLang="en-US"/>
          </a:p>
        </p:txBody>
      </p:sp>
      <p:sp>
        <p:nvSpPr>
          <p:cNvPr id="286728" name="Rectangle 4">
            <a:extLst>
              <a:ext uri="{FF2B5EF4-FFF2-40B4-BE49-F238E27FC236}">
                <a16:creationId xmlns:a16="http://schemas.microsoft.com/office/drawing/2014/main" id="{23D22DB8-AB9A-43B9-B509-EDB5E82E8B70}"/>
              </a:ext>
            </a:extLst>
          </p:cNvPr>
          <p:cNvSpPr>
            <a:spLocks noChangeArrowheads="1"/>
          </p:cNvSpPr>
          <p:nvPr/>
        </p:nvSpPr>
        <p:spPr bwMode="auto">
          <a:xfrm>
            <a:off x="152400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cxnSp>
        <p:nvCxnSpPr>
          <p:cNvPr id="286729" name="Straight Connector 20">
            <a:extLst>
              <a:ext uri="{FF2B5EF4-FFF2-40B4-BE49-F238E27FC236}">
                <a16:creationId xmlns:a16="http://schemas.microsoft.com/office/drawing/2014/main" id="{E0E2EE5F-049F-4C01-8286-A2A46508DEDA}"/>
              </a:ext>
            </a:extLst>
          </p:cNvPr>
          <p:cNvCxnSpPr>
            <a:cxnSpLocks/>
          </p:cNvCxnSpPr>
          <p:nvPr/>
        </p:nvCxnSpPr>
        <p:spPr bwMode="auto">
          <a:xfrm flipV="1">
            <a:off x="5486400" y="2514600"/>
            <a:ext cx="0" cy="3276600"/>
          </a:xfrm>
          <a:prstGeom prst="line">
            <a:avLst/>
          </a:prstGeom>
          <a:noFill/>
          <a:ln w="38100" algn="ctr">
            <a:solidFill>
              <a:srgbClr val="0000FF"/>
            </a:solidFill>
            <a:prstDash val="dash"/>
            <a:round/>
            <a:headEnd/>
            <a:tailEnd/>
          </a:ln>
          <a:extLst>
            <a:ext uri="{909E8E84-426E-40DD-AFC4-6F175D3DCCD1}">
              <a14:hiddenFill xmlns:a14="http://schemas.microsoft.com/office/drawing/2010/main">
                <a:noFill/>
              </a14:hiddenFill>
            </a:ext>
          </a:extLst>
        </p:spPr>
      </p:cxnSp>
      <p:cxnSp>
        <p:nvCxnSpPr>
          <p:cNvPr id="286730" name="Straight Connector 31">
            <a:extLst>
              <a:ext uri="{FF2B5EF4-FFF2-40B4-BE49-F238E27FC236}">
                <a16:creationId xmlns:a16="http://schemas.microsoft.com/office/drawing/2014/main" id="{CCE39645-5B67-4683-8751-100F14E5D09D}"/>
              </a:ext>
            </a:extLst>
          </p:cNvPr>
          <p:cNvCxnSpPr>
            <a:cxnSpLocks/>
          </p:cNvCxnSpPr>
          <p:nvPr/>
        </p:nvCxnSpPr>
        <p:spPr bwMode="auto">
          <a:xfrm flipV="1">
            <a:off x="7507288" y="2566988"/>
            <a:ext cx="0" cy="3276600"/>
          </a:xfrm>
          <a:prstGeom prst="line">
            <a:avLst/>
          </a:prstGeom>
          <a:noFill/>
          <a:ln w="38100" algn="ctr">
            <a:solidFill>
              <a:srgbClr val="0000FF"/>
            </a:solidFill>
            <a:prstDash val="dash"/>
            <a:round/>
            <a:headEnd/>
            <a:tailEnd/>
          </a:ln>
          <a:extLst>
            <a:ext uri="{909E8E84-426E-40DD-AFC4-6F175D3DCCD1}">
              <a14:hiddenFill xmlns:a14="http://schemas.microsoft.com/office/drawing/2010/main">
                <a:noFill/>
              </a14:hiddenFill>
            </a:ext>
          </a:extLst>
        </p:spPr>
      </p:cxnSp>
      <p:sp>
        <p:nvSpPr>
          <p:cNvPr id="286731" name="Oval 1">
            <a:extLst>
              <a:ext uri="{FF2B5EF4-FFF2-40B4-BE49-F238E27FC236}">
                <a16:creationId xmlns:a16="http://schemas.microsoft.com/office/drawing/2014/main" id="{334A464D-752D-4941-8E1F-13D1A12A68BF}"/>
              </a:ext>
            </a:extLst>
          </p:cNvPr>
          <p:cNvSpPr>
            <a:spLocks noChangeArrowheads="1"/>
          </p:cNvSpPr>
          <p:nvPr/>
        </p:nvSpPr>
        <p:spPr bwMode="auto">
          <a:xfrm>
            <a:off x="7164388" y="5540375"/>
            <a:ext cx="685800" cy="639763"/>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286732" name="Oval 11">
            <a:extLst>
              <a:ext uri="{FF2B5EF4-FFF2-40B4-BE49-F238E27FC236}">
                <a16:creationId xmlns:a16="http://schemas.microsoft.com/office/drawing/2014/main" id="{D73263CF-914F-4942-BCFB-EC64A41A5ED3}"/>
              </a:ext>
            </a:extLst>
          </p:cNvPr>
          <p:cNvSpPr>
            <a:spLocks noChangeArrowheads="1"/>
          </p:cNvSpPr>
          <p:nvPr/>
        </p:nvSpPr>
        <p:spPr bwMode="auto">
          <a:xfrm>
            <a:off x="5143500" y="2990850"/>
            <a:ext cx="685800" cy="639763"/>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286733" name="TextBox 2">
            <a:extLst>
              <a:ext uri="{FF2B5EF4-FFF2-40B4-BE49-F238E27FC236}">
                <a16:creationId xmlns:a16="http://schemas.microsoft.com/office/drawing/2014/main" id="{785D68E1-156D-4D5D-8D65-92D3E46B5CCE}"/>
              </a:ext>
            </a:extLst>
          </p:cNvPr>
          <p:cNvSpPr txBox="1">
            <a:spLocks noChangeArrowheads="1"/>
          </p:cNvSpPr>
          <p:nvPr/>
        </p:nvSpPr>
        <p:spPr bwMode="auto">
          <a:xfrm>
            <a:off x="5910263" y="4481513"/>
            <a:ext cx="15970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500" b="1">
                <a:latin typeface="SAS Monospace"/>
              </a:rPr>
              <a:t>Inflexion points</a:t>
            </a:r>
          </a:p>
        </p:txBody>
      </p:sp>
      <p:cxnSp>
        <p:nvCxnSpPr>
          <p:cNvPr id="286734" name="Straight Connector 13">
            <a:extLst>
              <a:ext uri="{FF2B5EF4-FFF2-40B4-BE49-F238E27FC236}">
                <a16:creationId xmlns:a16="http://schemas.microsoft.com/office/drawing/2014/main" id="{E00FD4EA-DC54-4958-AD20-843C0005BB95}"/>
              </a:ext>
            </a:extLst>
          </p:cNvPr>
          <p:cNvCxnSpPr>
            <a:cxnSpLocks/>
            <a:stCxn id="286733" idx="0"/>
          </p:cNvCxnSpPr>
          <p:nvPr/>
        </p:nvCxnSpPr>
        <p:spPr bwMode="auto">
          <a:xfrm flipV="1">
            <a:off x="6708775" y="3309938"/>
            <a:ext cx="744538" cy="1171575"/>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6735" name="Straight Connector 16">
            <a:extLst>
              <a:ext uri="{FF2B5EF4-FFF2-40B4-BE49-F238E27FC236}">
                <a16:creationId xmlns:a16="http://schemas.microsoft.com/office/drawing/2014/main" id="{3CFFC1FB-1550-4C56-BC05-3A7E0EAB41AC}"/>
              </a:ext>
            </a:extLst>
          </p:cNvPr>
          <p:cNvCxnSpPr>
            <a:cxnSpLocks/>
          </p:cNvCxnSpPr>
          <p:nvPr/>
        </p:nvCxnSpPr>
        <p:spPr bwMode="auto">
          <a:xfrm flipH="1" flipV="1">
            <a:off x="5486400" y="3238500"/>
            <a:ext cx="982663" cy="1270000"/>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86736" name="Oval 25">
            <a:extLst>
              <a:ext uri="{FF2B5EF4-FFF2-40B4-BE49-F238E27FC236}">
                <a16:creationId xmlns:a16="http://schemas.microsoft.com/office/drawing/2014/main" id="{B5E925ED-17EA-4006-B285-2B99ACA0396D}"/>
              </a:ext>
            </a:extLst>
          </p:cNvPr>
          <p:cNvSpPr>
            <a:spLocks noChangeArrowheads="1"/>
          </p:cNvSpPr>
          <p:nvPr/>
        </p:nvSpPr>
        <p:spPr bwMode="auto">
          <a:xfrm>
            <a:off x="5164138" y="5532438"/>
            <a:ext cx="685800" cy="639762"/>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286737" name="Oval 26">
            <a:extLst>
              <a:ext uri="{FF2B5EF4-FFF2-40B4-BE49-F238E27FC236}">
                <a16:creationId xmlns:a16="http://schemas.microsoft.com/office/drawing/2014/main" id="{293DC910-FAAB-4729-8838-AFF4F3883B75}"/>
              </a:ext>
            </a:extLst>
          </p:cNvPr>
          <p:cNvSpPr>
            <a:spLocks noChangeArrowheads="1"/>
          </p:cNvSpPr>
          <p:nvPr/>
        </p:nvSpPr>
        <p:spPr bwMode="auto">
          <a:xfrm>
            <a:off x="7164388" y="2955925"/>
            <a:ext cx="685800" cy="639763"/>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cxnSp>
        <p:nvCxnSpPr>
          <p:cNvPr id="286738" name="Straight Connector 27">
            <a:extLst>
              <a:ext uri="{FF2B5EF4-FFF2-40B4-BE49-F238E27FC236}">
                <a16:creationId xmlns:a16="http://schemas.microsoft.com/office/drawing/2014/main" id="{2DB05335-E37C-408C-8307-E89886F54281}"/>
              </a:ext>
            </a:extLst>
          </p:cNvPr>
          <p:cNvCxnSpPr>
            <a:cxnSpLocks/>
          </p:cNvCxnSpPr>
          <p:nvPr/>
        </p:nvCxnSpPr>
        <p:spPr bwMode="auto">
          <a:xfrm flipH="1">
            <a:off x="5540375" y="4829175"/>
            <a:ext cx="957263" cy="1031875"/>
          </a:xfrm>
          <a:prstGeom prst="line">
            <a:avLst/>
          </a:prstGeom>
          <a:noFill/>
          <a:ln w="38100" algn="ctr">
            <a:solidFill>
              <a:schemeClr val="tx1"/>
            </a:solidFill>
            <a:prstDash val="lgDash"/>
            <a:round/>
            <a:headEnd/>
            <a:tailEnd type="triangle" w="med" len="med"/>
          </a:ln>
          <a:extLst>
            <a:ext uri="{909E8E84-426E-40DD-AFC4-6F175D3DCCD1}">
              <a14:hiddenFill xmlns:a14="http://schemas.microsoft.com/office/drawing/2010/main">
                <a:noFill/>
              </a14:hiddenFill>
            </a:ext>
          </a:extLst>
        </p:spPr>
      </p:cxnSp>
      <p:cxnSp>
        <p:nvCxnSpPr>
          <p:cNvPr id="286739" name="Straight Connector 30">
            <a:extLst>
              <a:ext uri="{FF2B5EF4-FFF2-40B4-BE49-F238E27FC236}">
                <a16:creationId xmlns:a16="http://schemas.microsoft.com/office/drawing/2014/main" id="{EF86ABDE-2099-40AB-BDE3-AF9882E250EE}"/>
              </a:ext>
            </a:extLst>
          </p:cNvPr>
          <p:cNvCxnSpPr>
            <a:cxnSpLocks/>
          </p:cNvCxnSpPr>
          <p:nvPr/>
        </p:nvCxnSpPr>
        <p:spPr bwMode="auto">
          <a:xfrm>
            <a:off x="6623050" y="4878388"/>
            <a:ext cx="785813" cy="911225"/>
          </a:xfrm>
          <a:prstGeom prst="line">
            <a:avLst/>
          </a:prstGeom>
          <a:noFill/>
          <a:ln w="38100" algn="ctr">
            <a:solidFill>
              <a:schemeClr val="tx1"/>
            </a:solidFill>
            <a:prstDash val="lgDash"/>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05A70C6-D652-45AE-8044-050A378D2EFE}"/>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0772B1E-75C8-44B1-9C0A-80FCDD6B9A97}"/>
              </a:ext>
            </a:extLst>
          </p:cNvPr>
          <p:cNvSpPr>
            <a:spLocks noGrp="1"/>
          </p:cNvSpPr>
          <p:nvPr>
            <p:ph type="ftr" sz="quarter" idx="11"/>
          </p:nvPr>
        </p:nvSpPr>
        <p:spPr/>
        <p:txBody>
          <a:bodyPr/>
          <a:lstStyle/>
          <a:p>
            <a:pPr>
              <a:defRPr/>
            </a:pPr>
            <a:r>
              <a:rPr lang="en-US"/>
              <a:t>RNSengupta,IME Dept.,IIT Kanpur,INDIA</a:t>
            </a:r>
          </a:p>
        </p:txBody>
      </p:sp>
      <p:sp>
        <p:nvSpPr>
          <p:cNvPr id="287748" name="Slide Number Placeholder 5">
            <a:extLst>
              <a:ext uri="{FF2B5EF4-FFF2-40B4-BE49-F238E27FC236}">
                <a16:creationId xmlns:a16="http://schemas.microsoft.com/office/drawing/2014/main" id="{14C4CD1C-1C02-41D3-A590-A5B8742379B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F1657F-ACE9-4400-BE23-2FA065B0EEA1}" type="slidenum">
              <a:rPr lang="en-US" altLang="en-US" sz="1400" smtClean="0"/>
              <a:pPr>
                <a:spcBef>
                  <a:spcPct val="0"/>
                </a:spcBef>
                <a:buFontTx/>
                <a:buNone/>
              </a:pPr>
              <a:t>108</a:t>
            </a:fld>
            <a:endParaRPr lang="en-US" altLang="en-US" sz="1400"/>
          </a:p>
        </p:txBody>
      </p:sp>
      <p:sp>
        <p:nvSpPr>
          <p:cNvPr id="287749" name="Rectangle 2">
            <a:extLst>
              <a:ext uri="{FF2B5EF4-FFF2-40B4-BE49-F238E27FC236}">
                <a16:creationId xmlns:a16="http://schemas.microsoft.com/office/drawing/2014/main" id="{DA1F1205-DE0A-45DB-8201-4DE1ADC230BC}"/>
              </a:ext>
            </a:extLst>
          </p:cNvPr>
          <p:cNvSpPr>
            <a:spLocks noGrp="1" noChangeArrowheads="1"/>
          </p:cNvSpPr>
          <p:nvPr>
            <p:ph type="title"/>
          </p:nvPr>
        </p:nvSpPr>
        <p:spPr/>
        <p:txBody>
          <a:bodyPr/>
          <a:lstStyle/>
          <a:p>
            <a:pPr eaLnBrk="1" hangingPunct="1"/>
            <a:r>
              <a:rPr lang="en-US" altLang="en-US" sz="4500" b="1">
                <a:solidFill>
                  <a:srgbClr val="FF3300"/>
                </a:solidFill>
              </a:rPr>
              <a:t>Normal distribution results</a:t>
            </a:r>
          </a:p>
        </p:txBody>
      </p:sp>
      <p:sp>
        <p:nvSpPr>
          <p:cNvPr id="287750" name="Rectangle 3">
            <a:extLst>
              <a:ext uri="{FF2B5EF4-FFF2-40B4-BE49-F238E27FC236}">
                <a16:creationId xmlns:a16="http://schemas.microsoft.com/office/drawing/2014/main" id="{23EE5048-0301-4FD0-8750-A6DED33C6E3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sym typeface="Symbol" panose="05050102010706020507" pitchFamily="18" charset="2"/>
              </a:rPr>
              <a:t>(z) =  (z), i.e., f(z) = f(z)</a:t>
            </a:r>
          </a:p>
          <a:p>
            <a:pPr algn="just" eaLnBrk="1" hangingPunct="1">
              <a:buFont typeface="Wingdings" panose="05000000000000000000" pitchFamily="2" charset="2"/>
              <a:buChar char="§"/>
            </a:pPr>
            <a:r>
              <a:rPr lang="en-US" altLang="en-US" sz="4000">
                <a:sym typeface="Symbol" panose="05050102010706020507" pitchFamily="18" charset="2"/>
              </a:rPr>
              <a:t>(z) = 1(z), i.e., P(Z  z) = 1 – P(Z  z)</a:t>
            </a:r>
          </a:p>
          <a:p>
            <a:pPr algn="just" eaLnBrk="1" hangingPunct="1">
              <a:buFont typeface="Wingdings" panose="05000000000000000000" pitchFamily="2" charset="2"/>
              <a:buChar char="§"/>
            </a:pPr>
            <a:r>
              <a:rPr lang="en-US" altLang="en-US" sz="4000">
                <a:sym typeface="Symbol" panose="05050102010706020507" pitchFamily="18" charset="2"/>
              </a:rPr>
              <a:t>P(a  X  b) = [(b  </a:t>
            </a:r>
            <a:r>
              <a:rPr lang="en-US" altLang="en-US" sz="4000" baseline="-25000">
                <a:sym typeface="Symbol" panose="05050102010706020507" pitchFamily="18" charset="2"/>
              </a:rPr>
              <a:t>X</a:t>
            </a:r>
            <a:r>
              <a:rPr lang="en-US" altLang="en-US" sz="4000">
                <a:sym typeface="Symbol" panose="05050102010706020507" pitchFamily="18" charset="2"/>
              </a:rPr>
              <a:t>)/</a:t>
            </a:r>
            <a:r>
              <a:rPr lang="en-US" altLang="en-US" sz="4000" baseline="-25000">
                <a:sym typeface="Symbol" panose="05050102010706020507" pitchFamily="18" charset="2"/>
              </a:rPr>
              <a:t>X</a:t>
            </a:r>
            <a:r>
              <a:rPr lang="en-US" altLang="en-US" sz="4000">
                <a:sym typeface="Symbol" panose="05050102010706020507" pitchFamily="18" charset="2"/>
              </a:rPr>
              <a:t>]  [(a  </a:t>
            </a:r>
            <a:r>
              <a:rPr lang="en-US" altLang="en-US" sz="4000" baseline="-25000">
                <a:sym typeface="Symbol" panose="05050102010706020507" pitchFamily="18" charset="2"/>
              </a:rPr>
              <a:t>X</a:t>
            </a:r>
            <a:r>
              <a:rPr lang="en-US" altLang="en-US" sz="4000">
                <a:sym typeface="Symbol" panose="05050102010706020507" pitchFamily="18" charset="2"/>
              </a:rPr>
              <a:t>)/</a:t>
            </a:r>
            <a:r>
              <a:rPr lang="en-US" altLang="en-US" sz="4000" baseline="-25000">
                <a:sym typeface="Symbol" panose="05050102010706020507" pitchFamily="18" charset="2"/>
              </a:rPr>
              <a:t>X</a:t>
            </a:r>
            <a:r>
              <a:rPr lang="en-US" altLang="en-US" sz="4000">
                <a:sym typeface="Symbol" panose="05050102010706020507" pitchFamily="18" charset="2"/>
              </a:rPr>
              <a:t>]</a:t>
            </a:r>
          </a:p>
          <a:p>
            <a:pPr algn="just" eaLnBrk="1" hangingPunct="1">
              <a:buFont typeface="Wingdings" panose="05000000000000000000" pitchFamily="2" charset="2"/>
              <a:buChar char="§"/>
            </a:pPr>
            <a:r>
              <a:rPr lang="en-US" altLang="en-US" sz="4000">
                <a:sym typeface="Symbol" panose="05050102010706020507" pitchFamily="18" charset="2"/>
              </a:rPr>
              <a:t>P(X  b) = [(b  </a:t>
            </a:r>
            <a:r>
              <a:rPr lang="en-US" altLang="en-US" sz="4000" baseline="-25000">
                <a:sym typeface="Symbol" panose="05050102010706020507" pitchFamily="18" charset="2"/>
              </a:rPr>
              <a:t>X</a:t>
            </a:r>
            <a:r>
              <a:rPr lang="en-US" altLang="en-US" sz="4000">
                <a:sym typeface="Symbol" panose="05050102010706020507" pitchFamily="18" charset="2"/>
              </a:rPr>
              <a:t>)/</a:t>
            </a:r>
            <a:r>
              <a:rPr lang="en-US" altLang="en-US" sz="4000" baseline="-25000">
                <a:sym typeface="Symbol" panose="05050102010706020507" pitchFamily="18" charset="2"/>
              </a:rPr>
              <a:t>X</a:t>
            </a:r>
            <a:r>
              <a:rPr lang="en-US" altLang="en-US" sz="4000">
                <a:sym typeface="Symbol" panose="05050102010706020507" pitchFamily="18" charset="2"/>
              </a:rPr>
              <a:t>]</a:t>
            </a:r>
          </a:p>
          <a:p>
            <a:pPr algn="just" eaLnBrk="1" hangingPunct="1">
              <a:buFont typeface="Wingdings" panose="05000000000000000000" pitchFamily="2" charset="2"/>
              <a:buChar char="§"/>
            </a:pPr>
            <a:r>
              <a:rPr lang="en-US" altLang="en-US" sz="4000">
                <a:sym typeface="Symbol" panose="05050102010706020507" pitchFamily="18" charset="2"/>
              </a:rPr>
              <a:t>P(a  X) = 1  [(a  </a:t>
            </a:r>
            <a:r>
              <a:rPr lang="en-US" altLang="en-US" sz="4000" baseline="-25000">
                <a:sym typeface="Symbol" panose="05050102010706020507" pitchFamily="18" charset="2"/>
              </a:rPr>
              <a:t>X</a:t>
            </a:r>
            <a:r>
              <a:rPr lang="en-US" altLang="en-US" sz="4000">
                <a:sym typeface="Symbol" panose="05050102010706020507" pitchFamily="18" charset="2"/>
              </a:rPr>
              <a:t>)/</a:t>
            </a:r>
            <a:r>
              <a:rPr lang="en-US" altLang="en-US" sz="4000" baseline="-25000">
                <a:sym typeface="Symbol" panose="05050102010706020507" pitchFamily="18" charset="2"/>
              </a:rPr>
              <a:t>X</a:t>
            </a:r>
            <a:r>
              <a:rPr lang="en-US" altLang="en-US" sz="4000">
                <a:sym typeface="Symbol" panose="05050102010706020507" pitchFamily="18" charset="2"/>
              </a:rPr>
              <a:t>]</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1B552630-5AA2-42E7-9B29-6DAC5A3439D8}"/>
              </a:ext>
            </a:extLst>
          </p:cNvPr>
          <p:cNvSpPr>
            <a:spLocks noGrp="1"/>
          </p:cNvSpPr>
          <p:nvPr>
            <p:ph type="dt" sz="quarter" idx="10"/>
          </p:nvPr>
        </p:nvSpPr>
        <p:spPr/>
        <p:txBody>
          <a:bodyPr/>
          <a:lstStyle/>
          <a:p>
            <a:pPr>
              <a:defRPr/>
            </a:pPr>
            <a:r>
              <a:rPr lang="en-US"/>
              <a:t>IME602:DISTRIBUTIONS</a:t>
            </a:r>
          </a:p>
        </p:txBody>
      </p:sp>
      <p:sp>
        <p:nvSpPr>
          <p:cNvPr id="11" name="Footer Placeholder 4">
            <a:extLst>
              <a:ext uri="{FF2B5EF4-FFF2-40B4-BE49-F238E27FC236}">
                <a16:creationId xmlns:a16="http://schemas.microsoft.com/office/drawing/2014/main" id="{B43F7705-E819-4AF1-820D-27D5969B860F}"/>
              </a:ext>
            </a:extLst>
          </p:cNvPr>
          <p:cNvSpPr>
            <a:spLocks noGrp="1"/>
          </p:cNvSpPr>
          <p:nvPr>
            <p:ph type="ftr" sz="quarter" idx="11"/>
          </p:nvPr>
        </p:nvSpPr>
        <p:spPr/>
        <p:txBody>
          <a:bodyPr/>
          <a:lstStyle/>
          <a:p>
            <a:pPr>
              <a:defRPr/>
            </a:pPr>
            <a:r>
              <a:rPr lang="en-US"/>
              <a:t>RNSengupta,IME Dept.,IIT Kanpur,INDIA</a:t>
            </a:r>
          </a:p>
        </p:txBody>
      </p:sp>
      <p:sp>
        <p:nvSpPr>
          <p:cNvPr id="288772" name="Slide Number Placeholder 5">
            <a:extLst>
              <a:ext uri="{FF2B5EF4-FFF2-40B4-BE49-F238E27FC236}">
                <a16:creationId xmlns:a16="http://schemas.microsoft.com/office/drawing/2014/main" id="{EA2FBF2B-5D32-4F12-A460-D65F61BFFB6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C63215C-0145-4B6E-ACA2-C7F419AFD7C7}" type="slidenum">
              <a:rPr lang="en-US" altLang="en-US" sz="1400" smtClean="0"/>
              <a:pPr>
                <a:spcBef>
                  <a:spcPct val="0"/>
                </a:spcBef>
                <a:buFontTx/>
                <a:buNone/>
              </a:pPr>
              <a:t>109</a:t>
            </a:fld>
            <a:endParaRPr lang="en-US" altLang="en-US" sz="1400"/>
          </a:p>
        </p:txBody>
      </p:sp>
      <p:sp>
        <p:nvSpPr>
          <p:cNvPr id="288773" name="Rectangle 2">
            <a:extLst>
              <a:ext uri="{FF2B5EF4-FFF2-40B4-BE49-F238E27FC236}">
                <a16:creationId xmlns:a16="http://schemas.microsoft.com/office/drawing/2014/main" id="{67662F6A-1467-4E63-AE1B-5931B1F0F026}"/>
              </a:ext>
            </a:extLst>
          </p:cNvPr>
          <p:cNvSpPr>
            <a:spLocks noGrp="1" noChangeArrowheads="1"/>
          </p:cNvSpPr>
          <p:nvPr>
            <p:ph type="title"/>
          </p:nvPr>
        </p:nvSpPr>
        <p:spPr/>
        <p:txBody>
          <a:bodyPr/>
          <a:lstStyle/>
          <a:p>
            <a:pPr eaLnBrk="1" hangingPunct="1"/>
            <a:r>
              <a:rPr lang="en-US" altLang="en-US" sz="4000" b="1">
                <a:solidFill>
                  <a:srgbClr val="FF3300"/>
                </a:solidFill>
              </a:rPr>
              <a:t>Normal distribution results</a:t>
            </a:r>
            <a:r>
              <a:rPr lang="en-US" altLang="en-US">
                <a:solidFill>
                  <a:schemeClr val="tx1"/>
                </a:solidFill>
              </a:rPr>
              <a:t> (</a:t>
            </a:r>
            <a:r>
              <a:rPr lang="en-US" altLang="en-US" b="1">
                <a:solidFill>
                  <a:srgbClr val="0000FF"/>
                </a:solidFill>
              </a:rPr>
              <a:t>contd…</a:t>
            </a:r>
            <a:r>
              <a:rPr lang="en-US" altLang="en-US">
                <a:solidFill>
                  <a:schemeClr val="tx1"/>
                </a:solidFill>
              </a:rPr>
              <a:t>) : </a:t>
            </a:r>
            <a:r>
              <a:rPr lang="en-US" altLang="en-US" b="1">
                <a:solidFill>
                  <a:srgbClr val="FF3300"/>
                </a:solidFill>
              </a:rPr>
              <a:t>f(x)</a:t>
            </a:r>
            <a:endParaRPr lang="en-US" altLang="en-US"/>
          </a:p>
        </p:txBody>
      </p:sp>
      <p:pic>
        <p:nvPicPr>
          <p:cNvPr id="288774" name="Picture 1">
            <a:extLst>
              <a:ext uri="{FF2B5EF4-FFF2-40B4-BE49-F238E27FC236}">
                <a16:creationId xmlns:a16="http://schemas.microsoft.com/office/drawing/2014/main" id="{527993BB-3EB4-489E-BEF9-14226D26D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17638"/>
            <a:ext cx="11260138"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8775" name="Straight Connector 7">
            <a:extLst>
              <a:ext uri="{FF2B5EF4-FFF2-40B4-BE49-F238E27FC236}">
                <a16:creationId xmlns:a16="http://schemas.microsoft.com/office/drawing/2014/main" id="{3065E42B-239C-4D5B-A7A7-AAB0846E4DCA}"/>
              </a:ext>
            </a:extLst>
          </p:cNvPr>
          <p:cNvCxnSpPr>
            <a:cxnSpLocks/>
          </p:cNvCxnSpPr>
          <p:nvPr/>
        </p:nvCxnSpPr>
        <p:spPr bwMode="auto">
          <a:xfrm flipV="1">
            <a:off x="4876800" y="2590800"/>
            <a:ext cx="0" cy="3276600"/>
          </a:xfrm>
          <a:prstGeom prst="line">
            <a:avLst/>
          </a:prstGeom>
          <a:noFill/>
          <a:ln w="38100" algn="ctr">
            <a:solidFill>
              <a:srgbClr val="0000FF"/>
            </a:solidFill>
            <a:prstDash val="dash"/>
            <a:round/>
            <a:headEnd/>
            <a:tailEnd/>
          </a:ln>
          <a:extLst>
            <a:ext uri="{909E8E84-426E-40DD-AFC4-6F175D3DCCD1}">
              <a14:hiddenFill xmlns:a14="http://schemas.microsoft.com/office/drawing/2010/main">
                <a:noFill/>
              </a14:hiddenFill>
            </a:ext>
          </a:extLst>
        </p:spPr>
      </p:cxnSp>
      <p:cxnSp>
        <p:nvCxnSpPr>
          <p:cNvPr id="288776" name="Straight Connector 8">
            <a:extLst>
              <a:ext uri="{FF2B5EF4-FFF2-40B4-BE49-F238E27FC236}">
                <a16:creationId xmlns:a16="http://schemas.microsoft.com/office/drawing/2014/main" id="{0C78EB1B-9CA6-4E30-839C-638FF5677639}"/>
              </a:ext>
            </a:extLst>
          </p:cNvPr>
          <p:cNvCxnSpPr>
            <a:cxnSpLocks/>
          </p:cNvCxnSpPr>
          <p:nvPr/>
        </p:nvCxnSpPr>
        <p:spPr bwMode="auto">
          <a:xfrm flipV="1">
            <a:off x="8305800" y="2286000"/>
            <a:ext cx="0" cy="3581400"/>
          </a:xfrm>
          <a:prstGeom prst="line">
            <a:avLst/>
          </a:prstGeom>
          <a:noFill/>
          <a:ln w="38100" algn="ctr">
            <a:solidFill>
              <a:srgbClr val="0000FF"/>
            </a:solidFill>
            <a:prstDash val="dash"/>
            <a:round/>
            <a:headEnd/>
            <a:tailEnd/>
          </a:ln>
          <a:extLst>
            <a:ext uri="{909E8E84-426E-40DD-AFC4-6F175D3DCCD1}">
              <a14:hiddenFill xmlns:a14="http://schemas.microsoft.com/office/drawing/2010/main">
                <a:noFill/>
              </a14:hiddenFill>
            </a:ext>
          </a:extLst>
        </p:spPr>
      </p:cxnSp>
      <p:sp>
        <p:nvSpPr>
          <p:cNvPr id="288777" name="TextBox 3">
            <a:extLst>
              <a:ext uri="{FF2B5EF4-FFF2-40B4-BE49-F238E27FC236}">
                <a16:creationId xmlns:a16="http://schemas.microsoft.com/office/drawing/2014/main" id="{CECF8E2A-3634-4A36-B780-138093EAFBC7}"/>
              </a:ext>
            </a:extLst>
          </p:cNvPr>
          <p:cNvSpPr txBox="1">
            <a:spLocks noChangeArrowheads="1"/>
          </p:cNvSpPr>
          <p:nvPr/>
        </p:nvSpPr>
        <p:spPr bwMode="auto">
          <a:xfrm>
            <a:off x="4165600" y="5410200"/>
            <a:ext cx="5588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500" b="1">
                <a:latin typeface="SAS Monospace"/>
              </a:rPr>
              <a:t>a</a:t>
            </a:r>
          </a:p>
        </p:txBody>
      </p:sp>
      <p:sp>
        <p:nvSpPr>
          <p:cNvPr id="288778" name="TextBox 11">
            <a:extLst>
              <a:ext uri="{FF2B5EF4-FFF2-40B4-BE49-F238E27FC236}">
                <a16:creationId xmlns:a16="http://schemas.microsoft.com/office/drawing/2014/main" id="{B246680A-4CDD-49BC-9363-E3D52F35AF59}"/>
              </a:ext>
            </a:extLst>
          </p:cNvPr>
          <p:cNvSpPr txBox="1">
            <a:spLocks noChangeArrowheads="1"/>
          </p:cNvSpPr>
          <p:nvPr/>
        </p:nvSpPr>
        <p:spPr bwMode="auto">
          <a:xfrm>
            <a:off x="8458200" y="5272088"/>
            <a:ext cx="5588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500" b="1">
                <a:latin typeface="SAS Monospace"/>
              </a:rPr>
              <a:t>b</a:t>
            </a:r>
          </a:p>
        </p:txBody>
      </p:sp>
      <p:cxnSp>
        <p:nvCxnSpPr>
          <p:cNvPr id="288779" name="Straight Connector 12">
            <a:extLst>
              <a:ext uri="{FF2B5EF4-FFF2-40B4-BE49-F238E27FC236}">
                <a16:creationId xmlns:a16="http://schemas.microsoft.com/office/drawing/2014/main" id="{849B14EC-8C81-4F00-937E-CFD6F092CC99}"/>
              </a:ext>
            </a:extLst>
          </p:cNvPr>
          <p:cNvCxnSpPr>
            <a:cxnSpLocks/>
          </p:cNvCxnSpPr>
          <p:nvPr/>
        </p:nvCxnSpPr>
        <p:spPr bwMode="auto">
          <a:xfrm>
            <a:off x="4445000" y="5594350"/>
            <a:ext cx="431800" cy="247650"/>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8780" name="Straight Connector 17">
            <a:extLst>
              <a:ext uri="{FF2B5EF4-FFF2-40B4-BE49-F238E27FC236}">
                <a16:creationId xmlns:a16="http://schemas.microsoft.com/office/drawing/2014/main" id="{11E1174E-E42B-43B9-90A8-DDEC5B3CE691}"/>
              </a:ext>
            </a:extLst>
          </p:cNvPr>
          <p:cNvCxnSpPr>
            <a:cxnSpLocks/>
          </p:cNvCxnSpPr>
          <p:nvPr/>
        </p:nvCxnSpPr>
        <p:spPr bwMode="auto">
          <a:xfrm flipH="1">
            <a:off x="8305800" y="5572125"/>
            <a:ext cx="254000" cy="260350"/>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88420" name="Slide Number Placeholder 5">
            <a:extLst>
              <a:ext uri="{FF2B5EF4-FFF2-40B4-BE49-F238E27FC236}">
                <a16:creationId xmlns:a16="http://schemas.microsoft.com/office/drawing/2014/main" id="{1DB33A0E-8A2F-4F99-857B-7B370C44FB0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E5E29EE-D581-4306-8681-FAC350F597B4}" type="slidenum">
              <a:rPr lang="en-US" altLang="en-US" sz="1400" smtClean="0"/>
              <a:pPr>
                <a:spcBef>
                  <a:spcPct val="0"/>
                </a:spcBef>
                <a:buFontTx/>
                <a:buNone/>
              </a:pPr>
              <a:t>11</a:t>
            </a:fld>
            <a:endParaRPr lang="en-US" altLang="en-US" sz="1400"/>
          </a:p>
        </p:txBody>
      </p:sp>
      <p:sp>
        <p:nvSpPr>
          <p:cNvPr id="188421" name="Rectangle 2">
            <a:extLst>
              <a:ext uri="{FF2B5EF4-FFF2-40B4-BE49-F238E27FC236}">
                <a16:creationId xmlns:a16="http://schemas.microsoft.com/office/drawing/2014/main" id="{A3A36341-2553-4B5B-B68D-1A732C20AC45}"/>
              </a:ext>
            </a:extLst>
          </p:cNvPr>
          <p:cNvSpPr>
            <a:spLocks noGrp="1" noChangeArrowheads="1"/>
          </p:cNvSpPr>
          <p:nvPr>
            <p:ph type="title"/>
          </p:nvPr>
        </p:nvSpPr>
        <p:spPr/>
        <p:txBody>
          <a:bodyPr/>
          <a:lstStyle/>
          <a:p>
            <a:pPr eaLnBrk="1" hangingPunct="1"/>
            <a:r>
              <a:rPr lang="en-US" altLang="en-US" sz="5500" b="1" dirty="0">
                <a:solidFill>
                  <a:srgbClr val="FF0000"/>
                </a:solidFill>
              </a:rPr>
              <a:t>Example # 39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sp>
        <p:nvSpPr>
          <p:cNvPr id="188422" name="Rectangle 3">
            <a:extLst>
              <a:ext uri="{FF2B5EF4-FFF2-40B4-BE49-F238E27FC236}">
                <a16:creationId xmlns:a16="http://schemas.microsoft.com/office/drawing/2014/main" id="{EA528ADD-6AA5-4DBE-810A-723494F64135}"/>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000">
              <a:sym typeface="Symbol" panose="05050102010706020507" pitchFamily="18" charset="2"/>
            </a:endParaRPr>
          </a:p>
        </p:txBody>
      </p:sp>
      <p:graphicFrame>
        <p:nvGraphicFramePr>
          <p:cNvPr id="2" name="Table 1">
            <a:extLst>
              <a:ext uri="{FF2B5EF4-FFF2-40B4-BE49-F238E27FC236}">
                <a16:creationId xmlns:a16="http://schemas.microsoft.com/office/drawing/2014/main" id="{2D9D37D7-CD6C-4FC2-A634-452147812C02}"/>
              </a:ext>
            </a:extLst>
          </p:cNvPr>
          <p:cNvGraphicFramePr>
            <a:graphicFrameLocks noGrp="1"/>
          </p:cNvGraphicFramePr>
          <p:nvPr/>
        </p:nvGraphicFramePr>
        <p:xfrm>
          <a:off x="642938" y="1600200"/>
          <a:ext cx="10939464" cy="4660899"/>
        </p:xfrm>
        <a:graphic>
          <a:graphicData uri="http://schemas.openxmlformats.org/drawingml/2006/table">
            <a:tbl>
              <a:tblPr firstRow="1" bandRow="1">
                <a:tableStyleId>{5C22544A-7EE6-4342-B048-85BDC9FD1C3A}</a:tableStyleId>
              </a:tblPr>
              <a:tblGrid>
                <a:gridCol w="1367433">
                  <a:extLst>
                    <a:ext uri="{9D8B030D-6E8A-4147-A177-3AD203B41FA5}">
                      <a16:colId xmlns:a16="http://schemas.microsoft.com/office/drawing/2014/main" val="3541312176"/>
                    </a:ext>
                  </a:extLst>
                </a:gridCol>
                <a:gridCol w="1367433">
                  <a:extLst>
                    <a:ext uri="{9D8B030D-6E8A-4147-A177-3AD203B41FA5}">
                      <a16:colId xmlns:a16="http://schemas.microsoft.com/office/drawing/2014/main" val="3780154100"/>
                    </a:ext>
                  </a:extLst>
                </a:gridCol>
                <a:gridCol w="1367433">
                  <a:extLst>
                    <a:ext uri="{9D8B030D-6E8A-4147-A177-3AD203B41FA5}">
                      <a16:colId xmlns:a16="http://schemas.microsoft.com/office/drawing/2014/main" val="3239202065"/>
                    </a:ext>
                  </a:extLst>
                </a:gridCol>
                <a:gridCol w="1367433">
                  <a:extLst>
                    <a:ext uri="{9D8B030D-6E8A-4147-A177-3AD203B41FA5}">
                      <a16:colId xmlns:a16="http://schemas.microsoft.com/office/drawing/2014/main" val="2375004814"/>
                    </a:ext>
                  </a:extLst>
                </a:gridCol>
                <a:gridCol w="1367433">
                  <a:extLst>
                    <a:ext uri="{9D8B030D-6E8A-4147-A177-3AD203B41FA5}">
                      <a16:colId xmlns:a16="http://schemas.microsoft.com/office/drawing/2014/main" val="2919806"/>
                    </a:ext>
                  </a:extLst>
                </a:gridCol>
                <a:gridCol w="1367433">
                  <a:extLst>
                    <a:ext uri="{9D8B030D-6E8A-4147-A177-3AD203B41FA5}">
                      <a16:colId xmlns:a16="http://schemas.microsoft.com/office/drawing/2014/main" val="3376710409"/>
                    </a:ext>
                  </a:extLst>
                </a:gridCol>
                <a:gridCol w="1367433">
                  <a:extLst>
                    <a:ext uri="{9D8B030D-6E8A-4147-A177-3AD203B41FA5}">
                      <a16:colId xmlns:a16="http://schemas.microsoft.com/office/drawing/2014/main" val="1794926922"/>
                    </a:ext>
                  </a:extLst>
                </a:gridCol>
                <a:gridCol w="1367433">
                  <a:extLst>
                    <a:ext uri="{9D8B030D-6E8A-4147-A177-3AD203B41FA5}">
                      <a16:colId xmlns:a16="http://schemas.microsoft.com/office/drawing/2014/main" val="3055145913"/>
                    </a:ext>
                  </a:extLst>
                </a:gridCol>
              </a:tblGrid>
              <a:tr h="701034">
                <a:tc>
                  <a:txBody>
                    <a:bodyPr/>
                    <a:lstStyle/>
                    <a:p>
                      <a:pPr algn="r"/>
                      <a:r>
                        <a:rPr lang="en-US" sz="2000" b="0" dirty="0">
                          <a:solidFill>
                            <a:schemeClr val="tx1"/>
                          </a:solidFill>
                        </a:rPr>
                        <a:t>X</a:t>
                      </a:r>
                    </a:p>
                    <a:p>
                      <a:pPr algn="l"/>
                      <a:r>
                        <a:rPr lang="en-US" sz="2000" b="0" dirty="0">
                          <a:solidFill>
                            <a:schemeClr val="tx1"/>
                          </a:solidFill>
                        </a:rPr>
                        <a:t>Z</a:t>
                      </a:r>
                    </a:p>
                  </a:txBody>
                  <a:tcPr marL="91446" marR="91446" marT="45717" marB="45717"/>
                </a:tc>
                <a:tc>
                  <a:txBody>
                    <a:bodyPr/>
                    <a:lstStyle/>
                    <a:p>
                      <a:pPr algn="just"/>
                      <a:r>
                        <a:rPr lang="en-US" sz="2000" b="0" dirty="0">
                          <a:solidFill>
                            <a:schemeClr val="tx1"/>
                          </a:solidFill>
                        </a:rPr>
                        <a:t>1</a:t>
                      </a:r>
                    </a:p>
                  </a:txBody>
                  <a:tcPr marL="91446" marR="91446" marT="45717" marB="45717"/>
                </a:tc>
                <a:tc>
                  <a:txBody>
                    <a:bodyPr/>
                    <a:lstStyle/>
                    <a:p>
                      <a:pPr algn="just"/>
                      <a:r>
                        <a:rPr lang="en-US" sz="2000" b="0" dirty="0">
                          <a:solidFill>
                            <a:schemeClr val="tx1"/>
                          </a:solidFill>
                        </a:rPr>
                        <a:t>2</a:t>
                      </a:r>
                    </a:p>
                  </a:txBody>
                  <a:tcPr marL="91446" marR="91446" marT="45717" marB="45717"/>
                </a:tc>
                <a:tc>
                  <a:txBody>
                    <a:bodyPr/>
                    <a:lstStyle/>
                    <a:p>
                      <a:pPr algn="just"/>
                      <a:r>
                        <a:rPr lang="en-US" sz="2000" b="0" dirty="0">
                          <a:solidFill>
                            <a:schemeClr val="tx1"/>
                          </a:solidFill>
                        </a:rPr>
                        <a:t>3</a:t>
                      </a:r>
                    </a:p>
                  </a:txBody>
                  <a:tcPr marL="91446" marR="91446" marT="45717" marB="45717"/>
                </a:tc>
                <a:tc>
                  <a:txBody>
                    <a:bodyPr/>
                    <a:lstStyle/>
                    <a:p>
                      <a:pPr algn="just"/>
                      <a:r>
                        <a:rPr lang="en-US" sz="2000" b="0" dirty="0">
                          <a:solidFill>
                            <a:schemeClr val="tx1"/>
                          </a:solidFill>
                        </a:rPr>
                        <a:t>4</a:t>
                      </a:r>
                    </a:p>
                  </a:txBody>
                  <a:tcPr marL="91446" marR="91446" marT="45717" marB="45717"/>
                </a:tc>
                <a:tc>
                  <a:txBody>
                    <a:bodyPr/>
                    <a:lstStyle/>
                    <a:p>
                      <a:pPr algn="just"/>
                      <a:r>
                        <a:rPr lang="en-US" sz="2000" b="0" dirty="0">
                          <a:solidFill>
                            <a:schemeClr val="tx1"/>
                          </a:solidFill>
                        </a:rPr>
                        <a:t>5</a:t>
                      </a:r>
                    </a:p>
                  </a:txBody>
                  <a:tcPr marL="91446" marR="91446" marT="45717" marB="45717"/>
                </a:tc>
                <a:tc>
                  <a:txBody>
                    <a:bodyPr/>
                    <a:lstStyle/>
                    <a:p>
                      <a:pPr algn="just"/>
                      <a:r>
                        <a:rPr lang="en-US" sz="2000" b="0" dirty="0">
                          <a:solidFill>
                            <a:schemeClr val="tx1"/>
                          </a:solidFill>
                        </a:rPr>
                        <a:t>6</a:t>
                      </a:r>
                    </a:p>
                  </a:txBody>
                  <a:tcPr marL="91446" marR="91446" marT="45717" marB="45717"/>
                </a:tc>
                <a:tc>
                  <a:txBody>
                    <a:bodyPr/>
                    <a:lstStyle/>
                    <a:p>
                      <a:pPr algn="just"/>
                      <a:endParaRPr lang="en-US" sz="2000" b="0" dirty="0">
                        <a:solidFill>
                          <a:schemeClr val="tx1"/>
                        </a:solidFill>
                      </a:endParaRPr>
                    </a:p>
                  </a:txBody>
                  <a:tcPr marL="91446" marR="91446" marT="45717" marB="45717"/>
                </a:tc>
                <a:extLst>
                  <a:ext uri="{0D108BD9-81ED-4DB2-BD59-A6C34878D82A}">
                    <a16:rowId xmlns:a16="http://schemas.microsoft.com/office/drawing/2014/main" val="1208541697"/>
                  </a:ext>
                </a:extLst>
              </a:tr>
              <a:tr h="565695">
                <a:tc>
                  <a:txBody>
                    <a:bodyPr/>
                    <a:lstStyle/>
                    <a:p>
                      <a:pPr algn="just"/>
                      <a:r>
                        <a:rPr lang="en-US" sz="2000" b="0" dirty="0">
                          <a:solidFill>
                            <a:schemeClr val="tx1"/>
                          </a:solidFill>
                        </a:rPr>
                        <a:t>1</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1/36</a:t>
                      </a:r>
                    </a:p>
                  </a:txBody>
                  <a:tcPr marL="91446" marR="91446" marT="45717" marB="45717"/>
                </a:tc>
                <a:extLst>
                  <a:ext uri="{0D108BD9-81ED-4DB2-BD59-A6C34878D82A}">
                    <a16:rowId xmlns:a16="http://schemas.microsoft.com/office/drawing/2014/main" val="2331424008"/>
                  </a:ext>
                </a:extLst>
              </a:tr>
              <a:tr h="565695">
                <a:tc>
                  <a:txBody>
                    <a:bodyPr/>
                    <a:lstStyle/>
                    <a:p>
                      <a:pPr algn="just"/>
                      <a:r>
                        <a:rPr lang="en-US" sz="2000" b="0" dirty="0">
                          <a:solidFill>
                            <a:schemeClr val="tx1"/>
                          </a:solidFill>
                        </a:rPr>
                        <a:t>2</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2/36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3/36</a:t>
                      </a:r>
                    </a:p>
                  </a:txBody>
                  <a:tcPr marL="91446" marR="91446" marT="45717" marB="45717"/>
                </a:tc>
                <a:extLst>
                  <a:ext uri="{0D108BD9-81ED-4DB2-BD59-A6C34878D82A}">
                    <a16:rowId xmlns:a16="http://schemas.microsoft.com/office/drawing/2014/main" val="3813917291"/>
                  </a:ext>
                </a:extLst>
              </a:tr>
              <a:tr h="565695">
                <a:tc>
                  <a:txBody>
                    <a:bodyPr/>
                    <a:lstStyle/>
                    <a:p>
                      <a:pPr algn="just"/>
                      <a:r>
                        <a:rPr lang="en-US" sz="2000" b="0" dirty="0">
                          <a:solidFill>
                            <a:schemeClr val="tx1"/>
                          </a:solidFill>
                        </a:rPr>
                        <a:t>3</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3/36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5/36</a:t>
                      </a:r>
                    </a:p>
                  </a:txBody>
                  <a:tcPr marL="91446" marR="91446" marT="45717" marB="45717"/>
                </a:tc>
                <a:extLst>
                  <a:ext uri="{0D108BD9-81ED-4DB2-BD59-A6C34878D82A}">
                    <a16:rowId xmlns:a16="http://schemas.microsoft.com/office/drawing/2014/main" val="4058181995"/>
                  </a:ext>
                </a:extLst>
              </a:tr>
              <a:tr h="565695">
                <a:tc>
                  <a:txBody>
                    <a:bodyPr/>
                    <a:lstStyle/>
                    <a:p>
                      <a:pPr algn="just"/>
                      <a:r>
                        <a:rPr lang="en-US" sz="2000" b="0" dirty="0">
                          <a:solidFill>
                            <a:schemeClr val="tx1"/>
                          </a:solidFill>
                        </a:rPr>
                        <a:t>4</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4/36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7/36</a:t>
                      </a:r>
                    </a:p>
                  </a:txBody>
                  <a:tcPr marL="91446" marR="91446" marT="45717" marB="45717"/>
                </a:tc>
                <a:extLst>
                  <a:ext uri="{0D108BD9-81ED-4DB2-BD59-A6C34878D82A}">
                    <a16:rowId xmlns:a16="http://schemas.microsoft.com/office/drawing/2014/main" val="1729534414"/>
                  </a:ext>
                </a:extLst>
              </a:tr>
              <a:tr h="565695">
                <a:tc>
                  <a:txBody>
                    <a:bodyPr/>
                    <a:lstStyle/>
                    <a:p>
                      <a:pPr algn="just"/>
                      <a:r>
                        <a:rPr lang="en-US" sz="2000" b="0" dirty="0">
                          <a:solidFill>
                            <a:schemeClr val="tx1"/>
                          </a:solidFill>
                        </a:rPr>
                        <a:t>5</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5/36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9/36</a:t>
                      </a:r>
                    </a:p>
                  </a:txBody>
                  <a:tcPr marL="91446" marR="91446" marT="45717" marB="45717"/>
                </a:tc>
                <a:extLst>
                  <a:ext uri="{0D108BD9-81ED-4DB2-BD59-A6C34878D82A}">
                    <a16:rowId xmlns:a16="http://schemas.microsoft.com/office/drawing/2014/main" val="3755264838"/>
                  </a:ext>
                </a:extLst>
              </a:tr>
              <a:tr h="565695">
                <a:tc>
                  <a:txBody>
                    <a:bodyPr/>
                    <a:lstStyle/>
                    <a:p>
                      <a:pPr algn="just"/>
                      <a:r>
                        <a:rPr lang="en-US" sz="2000" b="0" dirty="0">
                          <a:solidFill>
                            <a:schemeClr val="tx1"/>
                          </a:solidFill>
                        </a:rPr>
                        <a:t>6</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1/36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11/36</a:t>
                      </a:r>
                    </a:p>
                  </a:txBody>
                  <a:tcPr marL="91446" marR="91446" marT="45717" marB="45717"/>
                </a:tc>
                <a:extLst>
                  <a:ext uri="{0D108BD9-81ED-4DB2-BD59-A6C34878D82A}">
                    <a16:rowId xmlns:a16="http://schemas.microsoft.com/office/drawing/2014/main" val="442596390"/>
                  </a:ext>
                </a:extLst>
              </a:tr>
              <a:tr h="565695">
                <a:tc>
                  <a:txBody>
                    <a:bodyPr/>
                    <a:lstStyle/>
                    <a:p>
                      <a:pPr algn="just"/>
                      <a:endParaRPr lang="en-US" sz="2000" b="0" dirty="0">
                        <a:solidFill>
                          <a:schemeClr val="tx1"/>
                        </a:solidFill>
                      </a:endParaRP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36/36</a:t>
                      </a:r>
                    </a:p>
                  </a:txBody>
                  <a:tcPr marL="91446" marR="91446" marT="45717" marB="45717"/>
                </a:tc>
                <a:extLst>
                  <a:ext uri="{0D108BD9-81ED-4DB2-BD59-A6C34878D82A}">
                    <a16:rowId xmlns:a16="http://schemas.microsoft.com/office/drawing/2014/main" val="2067735119"/>
                  </a:ext>
                </a:extLst>
              </a:tr>
            </a:tbl>
          </a:graphicData>
        </a:graphic>
      </p:graphicFrame>
      <p:sp>
        <p:nvSpPr>
          <p:cNvPr id="188506" name="Oval 7">
            <a:extLst>
              <a:ext uri="{FF2B5EF4-FFF2-40B4-BE49-F238E27FC236}">
                <a16:creationId xmlns:a16="http://schemas.microsoft.com/office/drawing/2014/main" id="{55489D62-3601-42E7-9FBF-220C2E07919B}"/>
              </a:ext>
            </a:extLst>
          </p:cNvPr>
          <p:cNvSpPr>
            <a:spLocks noChangeArrowheads="1"/>
          </p:cNvSpPr>
          <p:nvPr/>
        </p:nvSpPr>
        <p:spPr bwMode="auto">
          <a:xfrm>
            <a:off x="1752600" y="3200400"/>
            <a:ext cx="8229600" cy="838200"/>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88507" name="Oval 8">
            <a:extLst>
              <a:ext uri="{FF2B5EF4-FFF2-40B4-BE49-F238E27FC236}">
                <a16:creationId xmlns:a16="http://schemas.microsoft.com/office/drawing/2014/main" id="{67AAF6B6-98BB-4B8E-B80C-447AEDD61C31}"/>
              </a:ext>
            </a:extLst>
          </p:cNvPr>
          <p:cNvSpPr>
            <a:spLocks noChangeArrowheads="1"/>
          </p:cNvSpPr>
          <p:nvPr/>
        </p:nvSpPr>
        <p:spPr bwMode="auto">
          <a:xfrm>
            <a:off x="1600200" y="5446713"/>
            <a:ext cx="8229600" cy="838200"/>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88508" name="Oval 2">
            <a:extLst>
              <a:ext uri="{FF2B5EF4-FFF2-40B4-BE49-F238E27FC236}">
                <a16:creationId xmlns:a16="http://schemas.microsoft.com/office/drawing/2014/main" id="{CEFE83B3-5CE8-4150-B32A-6B442F59B35B}"/>
              </a:ext>
            </a:extLst>
          </p:cNvPr>
          <p:cNvSpPr>
            <a:spLocks noChangeArrowheads="1"/>
          </p:cNvSpPr>
          <p:nvPr/>
        </p:nvSpPr>
        <p:spPr bwMode="auto">
          <a:xfrm>
            <a:off x="10134600" y="2286000"/>
            <a:ext cx="957263" cy="3276600"/>
          </a:xfrm>
          <a:prstGeom prst="ellipse">
            <a:avLst/>
          </a:prstGeom>
          <a:noFill/>
          <a:ln w="127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88509" name="Oval 11">
            <a:extLst>
              <a:ext uri="{FF2B5EF4-FFF2-40B4-BE49-F238E27FC236}">
                <a16:creationId xmlns:a16="http://schemas.microsoft.com/office/drawing/2014/main" id="{BB1B40EC-EB51-4FAD-B977-A7D42F29D360}"/>
              </a:ext>
            </a:extLst>
          </p:cNvPr>
          <p:cNvSpPr>
            <a:spLocks noChangeArrowheads="1"/>
          </p:cNvSpPr>
          <p:nvPr/>
        </p:nvSpPr>
        <p:spPr bwMode="auto">
          <a:xfrm>
            <a:off x="7239000" y="2133600"/>
            <a:ext cx="1109663" cy="3451225"/>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cxnSp>
        <p:nvCxnSpPr>
          <p:cNvPr id="188510" name="Straight Arrow Connector 5">
            <a:extLst>
              <a:ext uri="{FF2B5EF4-FFF2-40B4-BE49-F238E27FC236}">
                <a16:creationId xmlns:a16="http://schemas.microsoft.com/office/drawing/2014/main" id="{B7FDDA0C-0715-4B39-ACC5-22886994935E}"/>
              </a:ext>
            </a:extLst>
          </p:cNvPr>
          <p:cNvCxnSpPr>
            <a:cxnSpLocks noChangeShapeType="1"/>
          </p:cNvCxnSpPr>
          <p:nvPr/>
        </p:nvCxnSpPr>
        <p:spPr bwMode="auto">
          <a:xfrm>
            <a:off x="9618663" y="3657600"/>
            <a:ext cx="727075" cy="0"/>
          </a:xfrm>
          <a:prstGeom prst="straightConnector1">
            <a:avLst/>
          </a:prstGeom>
          <a:noFill/>
          <a:ln w="38100" algn="ctr">
            <a:solidFill>
              <a:srgbClr val="0000FF"/>
            </a:solidFill>
            <a:prstDash val="dash"/>
            <a:round/>
            <a:headEnd/>
            <a:tailEnd type="triangle" w="med" len="med"/>
          </a:ln>
          <a:extLst>
            <a:ext uri="{909E8E84-426E-40DD-AFC4-6F175D3DCCD1}">
              <a14:hiddenFill xmlns:a14="http://schemas.microsoft.com/office/drawing/2010/main">
                <a:noFill/>
              </a14:hiddenFill>
            </a:ext>
          </a:extLst>
        </p:spPr>
      </p:cxnSp>
      <p:cxnSp>
        <p:nvCxnSpPr>
          <p:cNvPr id="188511" name="Straight Arrow Connector 5">
            <a:extLst>
              <a:ext uri="{FF2B5EF4-FFF2-40B4-BE49-F238E27FC236}">
                <a16:creationId xmlns:a16="http://schemas.microsoft.com/office/drawing/2014/main" id="{37C72F54-6985-415C-AA07-CF9AF614F84F}"/>
              </a:ext>
            </a:extLst>
          </p:cNvPr>
          <p:cNvCxnSpPr>
            <a:cxnSpLocks noChangeShapeType="1"/>
          </p:cNvCxnSpPr>
          <p:nvPr/>
        </p:nvCxnSpPr>
        <p:spPr bwMode="auto">
          <a:xfrm>
            <a:off x="9499600" y="5867400"/>
            <a:ext cx="728663" cy="0"/>
          </a:xfrm>
          <a:prstGeom prst="straightConnector1">
            <a:avLst/>
          </a:prstGeom>
          <a:noFill/>
          <a:ln w="38100" algn="ctr">
            <a:solidFill>
              <a:srgbClr val="FF3300"/>
            </a:solidFill>
            <a:prstDash val="dash"/>
            <a:round/>
            <a:headEnd/>
            <a:tailEnd type="triangle" w="med" len="med"/>
          </a:ln>
          <a:extLst>
            <a:ext uri="{909E8E84-426E-40DD-AFC4-6F175D3DCCD1}">
              <a14:hiddenFill xmlns:a14="http://schemas.microsoft.com/office/drawing/2010/main">
                <a:noFill/>
              </a14:hiddenFill>
            </a:ext>
          </a:extLst>
        </p:spPr>
      </p:cxnSp>
      <p:cxnSp>
        <p:nvCxnSpPr>
          <p:cNvPr id="188512" name="Straight Arrow Connector 5">
            <a:extLst>
              <a:ext uri="{FF2B5EF4-FFF2-40B4-BE49-F238E27FC236}">
                <a16:creationId xmlns:a16="http://schemas.microsoft.com/office/drawing/2014/main" id="{9FC2042A-E5A5-46D3-A3E6-FACA59291366}"/>
              </a:ext>
            </a:extLst>
          </p:cNvPr>
          <p:cNvCxnSpPr>
            <a:cxnSpLocks noChangeShapeType="1"/>
          </p:cNvCxnSpPr>
          <p:nvPr/>
        </p:nvCxnSpPr>
        <p:spPr bwMode="auto">
          <a:xfrm flipH="1">
            <a:off x="11158538" y="5430838"/>
            <a:ext cx="11112" cy="508000"/>
          </a:xfrm>
          <a:prstGeom prst="straightConnector1">
            <a:avLst/>
          </a:prstGeom>
          <a:noFill/>
          <a:ln w="38100" algn="ctr">
            <a:solidFill>
              <a:srgbClr val="FF3300"/>
            </a:solidFill>
            <a:prstDash val="dash"/>
            <a:round/>
            <a:headEnd/>
            <a:tailEnd type="triangle" w="med" len="med"/>
          </a:ln>
          <a:extLst>
            <a:ext uri="{909E8E84-426E-40DD-AFC4-6F175D3DCCD1}">
              <a14:hiddenFill xmlns:a14="http://schemas.microsoft.com/office/drawing/2010/main">
                <a:noFill/>
              </a14:hiddenFill>
            </a:ext>
          </a:extLst>
        </p:spPr>
      </p:cxnSp>
      <p:cxnSp>
        <p:nvCxnSpPr>
          <p:cNvPr id="188513" name="Straight Arrow Connector 5">
            <a:extLst>
              <a:ext uri="{FF2B5EF4-FFF2-40B4-BE49-F238E27FC236}">
                <a16:creationId xmlns:a16="http://schemas.microsoft.com/office/drawing/2014/main" id="{C2A2669B-3379-4932-8221-65031F64F41C}"/>
              </a:ext>
            </a:extLst>
          </p:cNvPr>
          <p:cNvCxnSpPr>
            <a:cxnSpLocks noChangeShapeType="1"/>
          </p:cNvCxnSpPr>
          <p:nvPr/>
        </p:nvCxnSpPr>
        <p:spPr bwMode="auto">
          <a:xfrm>
            <a:off x="7889875" y="5497513"/>
            <a:ext cx="0" cy="311150"/>
          </a:xfrm>
          <a:prstGeom prst="straightConnector1">
            <a:avLst/>
          </a:prstGeom>
          <a:noFill/>
          <a:ln w="38100" algn="ctr">
            <a:solidFill>
              <a:srgbClr val="0000FF"/>
            </a:solidFill>
            <a:prstDash val="dash"/>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Date Placeholder 2">
            <a:extLst>
              <a:ext uri="{FF2B5EF4-FFF2-40B4-BE49-F238E27FC236}">
                <a16:creationId xmlns:a16="http://schemas.microsoft.com/office/drawing/2014/main" id="{495D5B16-EA1C-400A-91FC-C66FC5572BCA}"/>
              </a:ext>
            </a:extLst>
          </p:cNvPr>
          <p:cNvSpPr>
            <a:spLocks noGrp="1"/>
          </p:cNvSpPr>
          <p:nvPr>
            <p:ph type="dt" sz="quarter" idx="10"/>
          </p:nvPr>
        </p:nvSpPr>
        <p:spPr/>
        <p:txBody>
          <a:bodyPr/>
          <a:lstStyle/>
          <a:p>
            <a:pPr>
              <a:defRPr/>
            </a:pPr>
            <a:r>
              <a:rPr lang="en-US"/>
              <a:t>IME602:DISTRIBUTIONS</a:t>
            </a:r>
          </a:p>
        </p:txBody>
      </p:sp>
      <p:sp>
        <p:nvSpPr>
          <p:cNvPr id="101" name="Footer Placeholder 3">
            <a:extLst>
              <a:ext uri="{FF2B5EF4-FFF2-40B4-BE49-F238E27FC236}">
                <a16:creationId xmlns:a16="http://schemas.microsoft.com/office/drawing/2014/main" id="{9CD46D3C-93C5-46C2-8F2F-36DB8BF3E38D}"/>
              </a:ext>
            </a:extLst>
          </p:cNvPr>
          <p:cNvSpPr>
            <a:spLocks noGrp="1"/>
          </p:cNvSpPr>
          <p:nvPr>
            <p:ph type="ftr" sz="quarter" idx="11"/>
          </p:nvPr>
        </p:nvSpPr>
        <p:spPr/>
        <p:txBody>
          <a:bodyPr/>
          <a:lstStyle/>
          <a:p>
            <a:pPr>
              <a:defRPr/>
            </a:pPr>
            <a:r>
              <a:rPr lang="en-US"/>
              <a:t>RNSengupta,IME Dept.,IIT Kanpur,INDIA</a:t>
            </a:r>
          </a:p>
        </p:txBody>
      </p:sp>
      <p:sp>
        <p:nvSpPr>
          <p:cNvPr id="289796" name="Slide Number Placeholder 4">
            <a:extLst>
              <a:ext uri="{FF2B5EF4-FFF2-40B4-BE49-F238E27FC236}">
                <a16:creationId xmlns:a16="http://schemas.microsoft.com/office/drawing/2014/main" id="{AE94C4A5-A79D-43E1-BF59-3C57535143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081722-625E-4C59-9C9C-833B6FC54472}" type="slidenum">
              <a:rPr lang="en-US" altLang="en-US" sz="1400" smtClean="0"/>
              <a:pPr>
                <a:spcBef>
                  <a:spcPct val="0"/>
                </a:spcBef>
                <a:buFontTx/>
                <a:buNone/>
              </a:pPr>
              <a:t>110</a:t>
            </a:fld>
            <a:endParaRPr lang="en-US" altLang="en-US" sz="1400"/>
          </a:p>
        </p:txBody>
      </p:sp>
      <p:sp>
        <p:nvSpPr>
          <p:cNvPr id="286728" name="Rectangle 5">
            <a:extLst>
              <a:ext uri="{FF2B5EF4-FFF2-40B4-BE49-F238E27FC236}">
                <a16:creationId xmlns:a16="http://schemas.microsoft.com/office/drawing/2014/main" id="{F320119B-B1A6-4F9F-AAFF-53CC92B02082}"/>
              </a:ext>
            </a:extLst>
          </p:cNvPr>
          <p:cNvSpPr>
            <a:spLocks noChangeArrowheads="1"/>
          </p:cNvSpPr>
          <p:nvPr/>
        </p:nvSpPr>
        <p:spPr bwMode="auto">
          <a:xfrm>
            <a:off x="3754402" y="1625066"/>
            <a:ext cx="7644092" cy="470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1200" b="1" dirty="0">
                <a:latin typeface="SAS Monospace" pitchFamily="49" charset="0"/>
              </a:rPr>
              <a:t>z	.00	.01	.02	.03	.04	.05	</a:t>
            </a:r>
            <a:r>
              <a:rPr lang="en-US" altLang="en-US" sz="1200" b="1" dirty="0">
                <a:solidFill>
                  <a:srgbClr val="FF3300"/>
                </a:solidFill>
                <a:latin typeface="SAS Monospace" pitchFamily="49" charset="0"/>
              </a:rPr>
              <a:t>.06</a:t>
            </a:r>
            <a:r>
              <a:rPr lang="en-US" altLang="en-US" sz="1200" b="1" dirty="0">
                <a:latin typeface="SAS Monospace" pitchFamily="49" charset="0"/>
              </a:rPr>
              <a:t>	.07	.08	.09</a:t>
            </a:r>
          </a:p>
          <a:p>
            <a:pPr>
              <a:spcBef>
                <a:spcPct val="0"/>
              </a:spcBef>
              <a:buFontTx/>
              <a:buNone/>
              <a:defRPr/>
            </a:pPr>
            <a:r>
              <a:rPr lang="en-US" altLang="en-US" sz="1200" dirty="0">
                <a:latin typeface="SAS Monospace" pitchFamily="49" charset="0"/>
              </a:rPr>
              <a:t>0.0	0.0000	0.0040	0.0080	0.0120	0.0160	0.0199	0.0239	0.0279	0.0319	0.0359</a:t>
            </a:r>
          </a:p>
          <a:p>
            <a:pPr>
              <a:spcBef>
                <a:spcPct val="0"/>
              </a:spcBef>
              <a:buFontTx/>
              <a:buNone/>
              <a:defRPr/>
            </a:pPr>
            <a:r>
              <a:rPr lang="en-US" altLang="en-US" sz="1200" dirty="0">
                <a:latin typeface="SAS Monospace" pitchFamily="49" charset="0"/>
              </a:rPr>
              <a:t>0.1	0.0398	0.0438	0.0478	0.0517	0.0557	0.0596	0.0636	0.0675	0.0714	0.0753</a:t>
            </a:r>
          </a:p>
          <a:p>
            <a:pPr>
              <a:spcBef>
                <a:spcPct val="0"/>
              </a:spcBef>
              <a:buFontTx/>
              <a:buNone/>
              <a:defRPr/>
            </a:pPr>
            <a:r>
              <a:rPr lang="en-US" altLang="en-US" sz="1200" dirty="0">
                <a:latin typeface="SAS Monospace" pitchFamily="49" charset="0"/>
              </a:rPr>
              <a:t>0.2	0.0793	0.0832	0.0871	0.0910	0.0948	0.0987	0.1026	0.1064	0.1103	0.1141</a:t>
            </a:r>
          </a:p>
          <a:p>
            <a:pPr>
              <a:spcBef>
                <a:spcPct val="0"/>
              </a:spcBef>
              <a:buFontTx/>
              <a:buNone/>
              <a:defRPr/>
            </a:pPr>
            <a:r>
              <a:rPr lang="en-US" altLang="en-US" sz="1200" dirty="0">
                <a:latin typeface="SAS Monospace" pitchFamily="49" charset="0"/>
              </a:rPr>
              <a:t>0.3	0.1179	0.1217	0.1255	0.1293	0.1331	0.1368	0.1406	0.1443	0.1480	0.1517</a:t>
            </a:r>
          </a:p>
          <a:p>
            <a:pPr>
              <a:spcBef>
                <a:spcPct val="0"/>
              </a:spcBef>
              <a:buFontTx/>
              <a:buNone/>
              <a:defRPr/>
            </a:pPr>
            <a:r>
              <a:rPr lang="en-US" altLang="en-US" sz="1200" dirty="0">
                <a:latin typeface="SAS Monospace" pitchFamily="49" charset="0"/>
              </a:rPr>
              <a:t>0.4	0.1554	0.1591	0.1628	0.1664	0.1700	0.1736	0.1772	0.1808	0.1844	0.1879</a:t>
            </a:r>
          </a:p>
          <a:p>
            <a:pPr>
              <a:spcBef>
                <a:spcPct val="0"/>
              </a:spcBef>
              <a:buFontTx/>
              <a:buNone/>
              <a:defRPr/>
            </a:pPr>
            <a:r>
              <a:rPr lang="en-US" altLang="en-US" sz="1200" dirty="0">
                <a:latin typeface="SAS Monospace" pitchFamily="49" charset="0"/>
              </a:rPr>
              <a:t>0.5	0.1915	0.1950	0.1985	0.2019	0.2054	0.2088	0.2123	0.2157	0.2190	0.2224</a:t>
            </a:r>
          </a:p>
          <a:p>
            <a:pPr>
              <a:spcBef>
                <a:spcPct val="0"/>
              </a:spcBef>
              <a:buFontTx/>
              <a:buNone/>
              <a:defRPr/>
            </a:pPr>
            <a:r>
              <a:rPr lang="en-US" altLang="en-US" sz="1200" dirty="0">
                <a:latin typeface="SAS Monospace" pitchFamily="49" charset="0"/>
              </a:rPr>
              <a:t>0.6	0.2257	0.2291	0.2324	0.2357	0.2389	0.2422	0.2454	0.2486	0.2517	0.2549</a:t>
            </a:r>
          </a:p>
          <a:p>
            <a:pPr>
              <a:spcBef>
                <a:spcPct val="0"/>
              </a:spcBef>
              <a:buFontTx/>
              <a:buNone/>
              <a:defRPr/>
            </a:pPr>
            <a:r>
              <a:rPr lang="en-US" altLang="en-US" sz="1200" dirty="0">
                <a:latin typeface="SAS Monospace" pitchFamily="49" charset="0"/>
              </a:rPr>
              <a:t>0.7	0.2580	0.2611	0.2642	0.2673	0.2704	0.2734	0.2764	0.2794	0.2823	0.2852</a:t>
            </a:r>
          </a:p>
          <a:p>
            <a:pPr>
              <a:spcBef>
                <a:spcPct val="0"/>
              </a:spcBef>
              <a:buFontTx/>
              <a:buNone/>
              <a:defRPr/>
            </a:pPr>
            <a:r>
              <a:rPr lang="en-US" altLang="en-US" sz="1200" dirty="0">
                <a:latin typeface="SAS Monospace" pitchFamily="49" charset="0"/>
              </a:rPr>
              <a:t>0.8	0.2881	0.2910	0.2939	0.2967	0.2995	0.3023	0.3051	0.3078	0.3106	0.3133</a:t>
            </a:r>
          </a:p>
          <a:p>
            <a:pPr>
              <a:spcBef>
                <a:spcPct val="0"/>
              </a:spcBef>
              <a:buFontTx/>
              <a:buNone/>
              <a:defRPr/>
            </a:pPr>
            <a:r>
              <a:rPr lang="en-US" altLang="en-US" sz="1200" dirty="0">
                <a:latin typeface="SAS Monospace" pitchFamily="49" charset="0"/>
              </a:rPr>
              <a:t>0.9	0.3159	0.3186	0.3212	0.3238	0.3264	0.3289	0.3315	0.3340	0.3365	0.3389</a:t>
            </a:r>
          </a:p>
          <a:p>
            <a:pPr>
              <a:spcBef>
                <a:spcPct val="0"/>
              </a:spcBef>
              <a:buFontTx/>
              <a:buNone/>
              <a:defRPr/>
            </a:pPr>
            <a:r>
              <a:rPr lang="en-US" altLang="en-US" sz="1200" dirty="0">
                <a:latin typeface="SAS Monospace" pitchFamily="49" charset="0"/>
              </a:rPr>
              <a:t>1.0	0.3413	0.3438	0.3461	0.3485	0.3508	0.3531	0.3554	0.3577	0.3599	0.3621</a:t>
            </a:r>
          </a:p>
          <a:p>
            <a:pPr>
              <a:spcBef>
                <a:spcPct val="0"/>
              </a:spcBef>
              <a:buFontTx/>
              <a:buNone/>
              <a:defRPr/>
            </a:pPr>
            <a:r>
              <a:rPr lang="en-US" altLang="en-US" sz="1200" dirty="0">
                <a:latin typeface="SAS Monospace" pitchFamily="49" charset="0"/>
              </a:rPr>
              <a:t>1.1	0.3643	0.3665	0.3686	0.3708	0.3729	0.3749	0.3770	0.3790	0.3810	0.3830</a:t>
            </a:r>
          </a:p>
          <a:p>
            <a:pPr>
              <a:spcBef>
                <a:spcPct val="0"/>
              </a:spcBef>
              <a:buFontTx/>
              <a:buNone/>
              <a:defRPr/>
            </a:pPr>
            <a:r>
              <a:rPr lang="en-US" altLang="en-US" sz="1200" dirty="0">
                <a:latin typeface="SAS Monospace" pitchFamily="49" charset="0"/>
              </a:rPr>
              <a:t>1.2	0.3849	0.3869	0.3888	0.3907	0.3925	0.3944	0.3962	0.3980	0.3997	0.4015</a:t>
            </a:r>
          </a:p>
          <a:p>
            <a:pPr>
              <a:spcBef>
                <a:spcPct val="0"/>
              </a:spcBef>
              <a:buFontTx/>
              <a:buNone/>
              <a:defRPr/>
            </a:pPr>
            <a:r>
              <a:rPr lang="en-US" altLang="en-US" sz="1200" dirty="0">
                <a:latin typeface="SAS Monospace" pitchFamily="49" charset="0"/>
              </a:rPr>
              <a:t>1.3	0.4032	0.4049	0.4066	0.4082	0.4099	0.4115	0.4131	0.4147	0.4162	0.4177</a:t>
            </a:r>
          </a:p>
          <a:p>
            <a:pPr>
              <a:spcBef>
                <a:spcPct val="0"/>
              </a:spcBef>
              <a:buFontTx/>
              <a:buNone/>
              <a:defRPr/>
            </a:pPr>
            <a:r>
              <a:rPr lang="en-US" altLang="en-US" sz="1200" dirty="0">
                <a:latin typeface="SAS Monospace" pitchFamily="49" charset="0"/>
              </a:rPr>
              <a:t>1.4	0.4192	0.4207	0.4222	0.4236	0.4251	0.4265	0.4279	0.4292	0.4306	0.4319</a:t>
            </a:r>
          </a:p>
          <a:p>
            <a:pPr>
              <a:spcBef>
                <a:spcPct val="0"/>
              </a:spcBef>
              <a:buFontTx/>
              <a:buNone/>
              <a:defRPr/>
            </a:pPr>
            <a:r>
              <a:rPr lang="en-US" altLang="en-US" sz="1200" dirty="0">
                <a:solidFill>
                  <a:srgbClr val="FF3300"/>
                </a:solidFill>
                <a:latin typeface="SAS Monospace" pitchFamily="49" charset="0"/>
              </a:rPr>
              <a:t>1.5</a:t>
            </a:r>
            <a:r>
              <a:rPr lang="en-US" altLang="en-US" sz="1200" dirty="0">
                <a:latin typeface="SAS Monospace" pitchFamily="49" charset="0"/>
              </a:rPr>
              <a:t>	0.4332	0.4345	0.4357	0.4370	0.4382	0.4394	</a:t>
            </a:r>
            <a:r>
              <a:rPr lang="en-US" altLang="en-US" sz="1200" b="1" dirty="0">
                <a:solidFill>
                  <a:srgbClr val="790015"/>
                </a:solidFill>
                <a:highlight>
                  <a:srgbClr val="FF00FF"/>
                </a:highlight>
                <a:latin typeface="SAS Monospace" pitchFamily="49" charset="0"/>
              </a:rPr>
              <a:t>0.4406</a:t>
            </a:r>
            <a:r>
              <a:rPr lang="en-US" altLang="en-US" sz="1200" dirty="0">
                <a:solidFill>
                  <a:srgbClr val="790015"/>
                </a:solidFill>
                <a:latin typeface="SAS Monospace" pitchFamily="49" charset="0"/>
              </a:rPr>
              <a:t>	</a:t>
            </a:r>
            <a:r>
              <a:rPr lang="en-US" altLang="en-US" sz="1200" dirty="0">
                <a:latin typeface="SAS Monospace" pitchFamily="49" charset="0"/>
              </a:rPr>
              <a:t>0.4418	0.4429	0.4441</a:t>
            </a:r>
          </a:p>
          <a:p>
            <a:pPr>
              <a:spcBef>
                <a:spcPct val="0"/>
              </a:spcBef>
              <a:buFontTx/>
              <a:buNone/>
              <a:defRPr/>
            </a:pPr>
            <a:r>
              <a:rPr lang="en-US" altLang="en-US" sz="1200" dirty="0">
                <a:latin typeface="SAS Monospace" pitchFamily="49" charset="0"/>
              </a:rPr>
              <a:t>1.6	0.4452	0.4463	0.4474	0.4484	0.4495	0.4505	0.4515	0.4525	0.4535	0.4545</a:t>
            </a:r>
          </a:p>
          <a:p>
            <a:pPr>
              <a:spcBef>
                <a:spcPct val="0"/>
              </a:spcBef>
              <a:buFontTx/>
              <a:buNone/>
              <a:defRPr/>
            </a:pPr>
            <a:r>
              <a:rPr lang="en-US" altLang="en-US" sz="1200" dirty="0">
                <a:latin typeface="SAS Monospace" pitchFamily="49" charset="0"/>
              </a:rPr>
              <a:t>1.7	0.4554	0.4564	0.4573	0.4582	0.4591	0.4599	0.4608	0.4616	0.4625	0.4633</a:t>
            </a:r>
          </a:p>
          <a:p>
            <a:pPr>
              <a:spcBef>
                <a:spcPct val="0"/>
              </a:spcBef>
              <a:buFontTx/>
              <a:buNone/>
              <a:defRPr/>
            </a:pPr>
            <a:r>
              <a:rPr lang="en-US" altLang="en-US" sz="1200" dirty="0">
                <a:latin typeface="SAS Monospace" pitchFamily="49" charset="0"/>
              </a:rPr>
              <a:t>1.8	0.4641	0.4649	0.4656	0.4664	0.4671	0.4678	0.4686	0.4693	0.4699	0.4706</a:t>
            </a:r>
          </a:p>
          <a:p>
            <a:pPr>
              <a:spcBef>
                <a:spcPct val="0"/>
              </a:spcBef>
              <a:buFontTx/>
              <a:buNone/>
              <a:defRPr/>
            </a:pPr>
            <a:r>
              <a:rPr lang="en-US" altLang="en-US" sz="1200" dirty="0">
                <a:latin typeface="SAS Monospace" pitchFamily="49" charset="0"/>
              </a:rPr>
              <a:t>1.9	0.4713	0.4719	0.4726	0.4732	0.4738	0.4744	0.4750	0.4756	0.4761	0.4767</a:t>
            </a:r>
          </a:p>
          <a:p>
            <a:pPr>
              <a:spcBef>
                <a:spcPct val="0"/>
              </a:spcBef>
              <a:buFontTx/>
              <a:buNone/>
              <a:defRPr/>
            </a:pPr>
            <a:r>
              <a:rPr lang="en-US" altLang="en-US" sz="1200" dirty="0">
                <a:latin typeface="SAS Monospace" pitchFamily="49" charset="0"/>
              </a:rPr>
              <a:t>2.0	0.4772	0.4778	0.4783	0.4788	0.4793	0.4798	0.4803	0.4808	0.4812	0.4817</a:t>
            </a:r>
          </a:p>
          <a:p>
            <a:pPr>
              <a:spcBef>
                <a:spcPct val="0"/>
              </a:spcBef>
              <a:buFontTx/>
              <a:buNone/>
              <a:defRPr/>
            </a:pPr>
            <a:r>
              <a:rPr lang="en-US" altLang="en-US" sz="1200" dirty="0">
                <a:latin typeface="SAS Monospace" pitchFamily="49" charset="0"/>
              </a:rPr>
              <a:t>2.1	0.4821	0.4826	0.4830	0.4834	0.4838	0.4842	0.4846	0.4850	0.4854	0.4857</a:t>
            </a:r>
          </a:p>
          <a:p>
            <a:pPr>
              <a:spcBef>
                <a:spcPct val="0"/>
              </a:spcBef>
              <a:buFontTx/>
              <a:buNone/>
              <a:defRPr/>
            </a:pPr>
            <a:r>
              <a:rPr lang="en-US" altLang="en-US" sz="1200" dirty="0">
                <a:latin typeface="SAS Monospace" pitchFamily="49" charset="0"/>
              </a:rPr>
              <a:t>2.2	0.4861	0.4864	0.4868	0.4871	0.4875	0.4878	0.4881	0.4884	0.4887	0.4890</a:t>
            </a:r>
          </a:p>
          <a:p>
            <a:pPr eaLnBrk="1">
              <a:spcBef>
                <a:spcPct val="0"/>
              </a:spcBef>
              <a:buFontTx/>
              <a:buNone/>
              <a:defRPr/>
            </a:pPr>
            <a:endParaRPr lang="en-US" altLang="en-US" sz="1200" dirty="0">
              <a:latin typeface="SAS Monospace" pitchFamily="49" charset="0"/>
            </a:endParaRPr>
          </a:p>
        </p:txBody>
      </p:sp>
      <p:grpSp>
        <p:nvGrpSpPr>
          <p:cNvPr id="289798" name="Group 6">
            <a:extLst>
              <a:ext uri="{FF2B5EF4-FFF2-40B4-BE49-F238E27FC236}">
                <a16:creationId xmlns:a16="http://schemas.microsoft.com/office/drawing/2014/main" id="{B4C0D5F2-4D8A-4875-9507-A5C6FD58BE54}"/>
              </a:ext>
            </a:extLst>
          </p:cNvPr>
          <p:cNvGrpSpPr>
            <a:grpSpLocks/>
          </p:cNvGrpSpPr>
          <p:nvPr/>
        </p:nvGrpSpPr>
        <p:grpSpPr bwMode="auto">
          <a:xfrm>
            <a:off x="609600" y="1530350"/>
            <a:ext cx="3030538" cy="2265363"/>
            <a:chOff x="135" y="1194"/>
            <a:chExt cx="1909" cy="1427"/>
          </a:xfrm>
        </p:grpSpPr>
        <p:sp>
          <p:nvSpPr>
            <p:cNvPr id="289803" name="Freeform 7">
              <a:extLst>
                <a:ext uri="{FF2B5EF4-FFF2-40B4-BE49-F238E27FC236}">
                  <a16:creationId xmlns:a16="http://schemas.microsoft.com/office/drawing/2014/main" id="{B370D97F-64A6-4D54-A7CF-00E38997A937}"/>
                </a:ext>
              </a:extLst>
            </p:cNvPr>
            <p:cNvSpPr>
              <a:spLocks/>
            </p:cNvSpPr>
            <p:nvPr/>
          </p:nvSpPr>
          <p:spPr bwMode="auto">
            <a:xfrm>
              <a:off x="135" y="1194"/>
              <a:ext cx="1909" cy="1427"/>
            </a:xfrm>
            <a:custGeom>
              <a:avLst/>
              <a:gdLst>
                <a:gd name="T0" fmla="*/ 0 w 1909"/>
                <a:gd name="T1" fmla="*/ 1426 h 1427"/>
                <a:gd name="T2" fmla="*/ 1908 w 1909"/>
                <a:gd name="T3" fmla="*/ 1426 h 1427"/>
                <a:gd name="T4" fmla="*/ 1908 w 1909"/>
                <a:gd name="T5" fmla="*/ 0 h 1427"/>
                <a:gd name="T6" fmla="*/ 0 w 1909"/>
                <a:gd name="T7" fmla="*/ 0 h 1427"/>
                <a:gd name="T8" fmla="*/ 0 w 1909"/>
                <a:gd name="T9" fmla="*/ 1426 h 1427"/>
                <a:gd name="T10" fmla="*/ 0 60000 65536"/>
                <a:gd name="T11" fmla="*/ 0 60000 65536"/>
                <a:gd name="T12" fmla="*/ 0 60000 65536"/>
                <a:gd name="T13" fmla="*/ 0 60000 65536"/>
                <a:gd name="T14" fmla="*/ 0 60000 65536"/>
                <a:gd name="T15" fmla="*/ 0 w 1909"/>
                <a:gd name="T16" fmla="*/ 0 h 1427"/>
                <a:gd name="T17" fmla="*/ 1909 w 1909"/>
                <a:gd name="T18" fmla="*/ 1427 h 1427"/>
              </a:gdLst>
              <a:ahLst/>
              <a:cxnLst>
                <a:cxn ang="T10">
                  <a:pos x="T0" y="T1"/>
                </a:cxn>
                <a:cxn ang="T11">
                  <a:pos x="T2" y="T3"/>
                </a:cxn>
                <a:cxn ang="T12">
                  <a:pos x="T4" y="T5"/>
                </a:cxn>
                <a:cxn ang="T13">
                  <a:pos x="T6" y="T7"/>
                </a:cxn>
                <a:cxn ang="T14">
                  <a:pos x="T8" y="T9"/>
                </a:cxn>
              </a:cxnLst>
              <a:rect l="T15" t="T16" r="T17" b="T18"/>
              <a:pathLst>
                <a:path w="1909" h="1427">
                  <a:moveTo>
                    <a:pt x="0" y="1426"/>
                  </a:moveTo>
                  <a:lnTo>
                    <a:pt x="1908" y="1426"/>
                  </a:lnTo>
                  <a:lnTo>
                    <a:pt x="1908" y="0"/>
                  </a:lnTo>
                  <a:lnTo>
                    <a:pt x="0" y="0"/>
                  </a:lnTo>
                  <a:lnTo>
                    <a:pt x="0" y="142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804" name="Freeform 8">
              <a:extLst>
                <a:ext uri="{FF2B5EF4-FFF2-40B4-BE49-F238E27FC236}">
                  <a16:creationId xmlns:a16="http://schemas.microsoft.com/office/drawing/2014/main" id="{77EDD877-943A-464E-9618-FD71C53C137E}"/>
                </a:ext>
              </a:extLst>
            </p:cNvPr>
            <p:cNvSpPr>
              <a:spLocks/>
            </p:cNvSpPr>
            <p:nvPr/>
          </p:nvSpPr>
          <p:spPr bwMode="auto">
            <a:xfrm>
              <a:off x="1217" y="1462"/>
              <a:ext cx="219" cy="864"/>
            </a:xfrm>
            <a:custGeom>
              <a:avLst/>
              <a:gdLst>
                <a:gd name="T0" fmla="*/ 0 w 170"/>
                <a:gd name="T1" fmla="*/ 0 h 819"/>
                <a:gd name="T2" fmla="*/ 2067670 w 170"/>
                <a:gd name="T3" fmla="*/ 4 h 819"/>
                <a:gd name="T4" fmla="*/ 4040711 w 170"/>
                <a:gd name="T5" fmla="*/ 187 h 819"/>
                <a:gd name="T6" fmla="*/ 6079896 w 170"/>
                <a:gd name="T7" fmla="*/ 492 h 819"/>
                <a:gd name="T8" fmla="*/ 7984860 w 170"/>
                <a:gd name="T9" fmla="*/ 849 h 819"/>
                <a:gd name="T10" fmla="*/ 10089893 w 170"/>
                <a:gd name="T11" fmla="*/ 1235 h 819"/>
                <a:gd name="T12" fmla="*/ 11964156 w 170"/>
                <a:gd name="T13" fmla="*/ 1798 h 819"/>
                <a:gd name="T14" fmla="*/ 14005890 w 170"/>
                <a:gd name="T15" fmla="*/ 2349 h 819"/>
                <a:gd name="T16" fmla="*/ 16744683 w 170"/>
                <a:gd name="T17" fmla="*/ 2912 h 819"/>
                <a:gd name="T18" fmla="*/ 18636575 w 170"/>
                <a:gd name="T19" fmla="*/ 3596 h 819"/>
                <a:gd name="T20" fmla="*/ 20664807 w 170"/>
                <a:gd name="T21" fmla="*/ 4233 h 819"/>
                <a:gd name="T22" fmla="*/ 22571007 w 170"/>
                <a:gd name="T23" fmla="*/ 4862 h 819"/>
                <a:gd name="T24" fmla="*/ 24703570 w 170"/>
                <a:gd name="T25" fmla="*/ 5530 h 819"/>
                <a:gd name="T26" fmla="*/ 26837607 w 170"/>
                <a:gd name="T27" fmla="*/ 6092 h 819"/>
                <a:gd name="T28" fmla="*/ 28755269 w 170"/>
                <a:gd name="T29" fmla="*/ 6702 h 819"/>
                <a:gd name="T30" fmla="*/ 30928332 w 170"/>
                <a:gd name="T31" fmla="*/ 7243 h 819"/>
                <a:gd name="T32" fmla="*/ 32220106 w 170"/>
                <a:gd name="T33" fmla="*/ 10662 h 819"/>
                <a:gd name="T34" fmla="*/ 30226301 w 170"/>
                <a:gd name="T35" fmla="*/ 10662 h 819"/>
                <a:gd name="T36" fmla="*/ 27557797 w 170"/>
                <a:gd name="T37" fmla="*/ 10662 h 819"/>
                <a:gd name="T38" fmla="*/ 25209400 w 170"/>
                <a:gd name="T39" fmla="*/ 10662 h 819"/>
                <a:gd name="T40" fmla="*/ 23463339 w 170"/>
                <a:gd name="T41" fmla="*/ 10662 h 819"/>
                <a:gd name="T42" fmla="*/ 21391897 w 170"/>
                <a:gd name="T43" fmla="*/ 10662 h 819"/>
                <a:gd name="T44" fmla="*/ 19414963 w 170"/>
                <a:gd name="T45" fmla="*/ 10662 h 819"/>
                <a:gd name="T46" fmla="*/ 17327147 w 170"/>
                <a:gd name="T47" fmla="*/ 10662 h 819"/>
                <a:gd name="T48" fmla="*/ 15190502 w 170"/>
                <a:gd name="T49" fmla="*/ 10662 h 819"/>
                <a:gd name="T50" fmla="*/ 13251275 w 170"/>
                <a:gd name="T51" fmla="*/ 10662 h 819"/>
                <a:gd name="T52" fmla="*/ 11229896 w 170"/>
                <a:gd name="T53" fmla="*/ 10662 h 819"/>
                <a:gd name="T54" fmla="*/ 9287244 w 170"/>
                <a:gd name="T55" fmla="*/ 10662 h 819"/>
                <a:gd name="T56" fmla="*/ 7209276 w 170"/>
                <a:gd name="T57" fmla="*/ 10662 h 819"/>
                <a:gd name="T58" fmla="*/ 5252791 w 170"/>
                <a:gd name="T59" fmla="*/ 10662 h 819"/>
                <a:gd name="T60" fmla="*/ 3165190 w 170"/>
                <a:gd name="T61" fmla="*/ 10662 h 819"/>
                <a:gd name="T62" fmla="*/ 1300808 w 170"/>
                <a:gd name="T63" fmla="*/ 10662 h 819"/>
                <a:gd name="T64" fmla="*/ 0 w 170"/>
                <a:gd name="T65" fmla="*/ 0 h 8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0"/>
                <a:gd name="T100" fmla="*/ 0 h 819"/>
                <a:gd name="T101" fmla="*/ 170 w 170"/>
                <a:gd name="T102" fmla="*/ 819 h 8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0" h="819">
                  <a:moveTo>
                    <a:pt x="0" y="0"/>
                  </a:moveTo>
                  <a:lnTo>
                    <a:pt x="0" y="0"/>
                  </a:lnTo>
                  <a:lnTo>
                    <a:pt x="7" y="0"/>
                  </a:lnTo>
                  <a:lnTo>
                    <a:pt x="11" y="4"/>
                  </a:lnTo>
                  <a:lnTo>
                    <a:pt x="17" y="8"/>
                  </a:lnTo>
                  <a:lnTo>
                    <a:pt x="21" y="15"/>
                  </a:lnTo>
                  <a:lnTo>
                    <a:pt x="28" y="26"/>
                  </a:lnTo>
                  <a:lnTo>
                    <a:pt x="32" y="38"/>
                  </a:lnTo>
                  <a:lnTo>
                    <a:pt x="38" y="49"/>
                  </a:lnTo>
                  <a:lnTo>
                    <a:pt x="42" y="65"/>
                  </a:lnTo>
                  <a:lnTo>
                    <a:pt x="49" y="80"/>
                  </a:lnTo>
                  <a:lnTo>
                    <a:pt x="53" y="95"/>
                  </a:lnTo>
                  <a:lnTo>
                    <a:pt x="59" y="114"/>
                  </a:lnTo>
                  <a:lnTo>
                    <a:pt x="63" y="137"/>
                  </a:lnTo>
                  <a:lnTo>
                    <a:pt x="70" y="156"/>
                  </a:lnTo>
                  <a:lnTo>
                    <a:pt x="74" y="179"/>
                  </a:lnTo>
                  <a:lnTo>
                    <a:pt x="80" y="202"/>
                  </a:lnTo>
                  <a:lnTo>
                    <a:pt x="88" y="224"/>
                  </a:lnTo>
                  <a:lnTo>
                    <a:pt x="91" y="247"/>
                  </a:lnTo>
                  <a:lnTo>
                    <a:pt x="98" y="274"/>
                  </a:lnTo>
                  <a:lnTo>
                    <a:pt x="102" y="296"/>
                  </a:lnTo>
                  <a:lnTo>
                    <a:pt x="109" y="324"/>
                  </a:lnTo>
                  <a:lnTo>
                    <a:pt x="112" y="346"/>
                  </a:lnTo>
                  <a:lnTo>
                    <a:pt x="119" y="373"/>
                  </a:lnTo>
                  <a:lnTo>
                    <a:pt x="123" y="395"/>
                  </a:lnTo>
                  <a:lnTo>
                    <a:pt x="130" y="423"/>
                  </a:lnTo>
                  <a:lnTo>
                    <a:pt x="133" y="445"/>
                  </a:lnTo>
                  <a:lnTo>
                    <a:pt x="141" y="468"/>
                  </a:lnTo>
                  <a:lnTo>
                    <a:pt x="144" y="491"/>
                  </a:lnTo>
                  <a:lnTo>
                    <a:pt x="151" y="514"/>
                  </a:lnTo>
                  <a:lnTo>
                    <a:pt x="158" y="533"/>
                  </a:lnTo>
                  <a:lnTo>
                    <a:pt x="162" y="556"/>
                  </a:lnTo>
                  <a:lnTo>
                    <a:pt x="169" y="574"/>
                  </a:lnTo>
                  <a:lnTo>
                    <a:pt x="169" y="818"/>
                  </a:lnTo>
                  <a:lnTo>
                    <a:pt x="162" y="818"/>
                  </a:lnTo>
                  <a:lnTo>
                    <a:pt x="158" y="818"/>
                  </a:lnTo>
                  <a:lnTo>
                    <a:pt x="151" y="818"/>
                  </a:lnTo>
                  <a:lnTo>
                    <a:pt x="144" y="818"/>
                  </a:lnTo>
                  <a:lnTo>
                    <a:pt x="141" y="818"/>
                  </a:lnTo>
                  <a:lnTo>
                    <a:pt x="133" y="818"/>
                  </a:lnTo>
                  <a:lnTo>
                    <a:pt x="130" y="818"/>
                  </a:lnTo>
                  <a:lnTo>
                    <a:pt x="123" y="818"/>
                  </a:lnTo>
                  <a:lnTo>
                    <a:pt x="119" y="818"/>
                  </a:lnTo>
                  <a:lnTo>
                    <a:pt x="112" y="818"/>
                  </a:lnTo>
                  <a:lnTo>
                    <a:pt x="109" y="818"/>
                  </a:lnTo>
                  <a:lnTo>
                    <a:pt x="102" y="818"/>
                  </a:lnTo>
                  <a:lnTo>
                    <a:pt x="98" y="818"/>
                  </a:lnTo>
                  <a:lnTo>
                    <a:pt x="91" y="818"/>
                  </a:lnTo>
                  <a:lnTo>
                    <a:pt x="88" y="818"/>
                  </a:lnTo>
                  <a:lnTo>
                    <a:pt x="80" y="818"/>
                  </a:lnTo>
                  <a:lnTo>
                    <a:pt x="74" y="818"/>
                  </a:lnTo>
                  <a:lnTo>
                    <a:pt x="70" y="818"/>
                  </a:lnTo>
                  <a:lnTo>
                    <a:pt x="63" y="818"/>
                  </a:lnTo>
                  <a:lnTo>
                    <a:pt x="59" y="818"/>
                  </a:lnTo>
                  <a:lnTo>
                    <a:pt x="53" y="818"/>
                  </a:lnTo>
                  <a:lnTo>
                    <a:pt x="49" y="818"/>
                  </a:lnTo>
                  <a:lnTo>
                    <a:pt x="42" y="818"/>
                  </a:lnTo>
                  <a:lnTo>
                    <a:pt x="38" y="818"/>
                  </a:lnTo>
                  <a:lnTo>
                    <a:pt x="32" y="818"/>
                  </a:lnTo>
                  <a:lnTo>
                    <a:pt x="28" y="818"/>
                  </a:lnTo>
                  <a:lnTo>
                    <a:pt x="21" y="818"/>
                  </a:lnTo>
                  <a:lnTo>
                    <a:pt x="17" y="818"/>
                  </a:lnTo>
                  <a:lnTo>
                    <a:pt x="11" y="818"/>
                  </a:lnTo>
                  <a:lnTo>
                    <a:pt x="7" y="818"/>
                  </a:lnTo>
                  <a:lnTo>
                    <a:pt x="0" y="818"/>
                  </a:lnTo>
                  <a:lnTo>
                    <a:pt x="0" y="0"/>
                  </a:lnTo>
                </a:path>
              </a:pathLst>
            </a:custGeom>
            <a:solidFill>
              <a:srgbClr val="99CC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289805" name="Freeform 9">
              <a:extLst>
                <a:ext uri="{FF2B5EF4-FFF2-40B4-BE49-F238E27FC236}">
                  <a16:creationId xmlns:a16="http://schemas.microsoft.com/office/drawing/2014/main" id="{CCF31E65-4C98-4930-8683-B08F6816683D}"/>
                </a:ext>
              </a:extLst>
            </p:cNvPr>
            <p:cNvSpPr>
              <a:spLocks/>
            </p:cNvSpPr>
            <p:nvPr/>
          </p:nvSpPr>
          <p:spPr bwMode="auto">
            <a:xfrm>
              <a:off x="1217" y="1462"/>
              <a:ext cx="224" cy="870"/>
            </a:xfrm>
            <a:custGeom>
              <a:avLst/>
              <a:gdLst>
                <a:gd name="T0" fmla="*/ 0 w 174"/>
                <a:gd name="T1" fmla="*/ 0 h 825"/>
                <a:gd name="T2" fmla="*/ 2002806 w 174"/>
                <a:gd name="T3" fmla="*/ 4 h 825"/>
                <a:gd name="T4" fmla="*/ 3958654 w 174"/>
                <a:gd name="T5" fmla="*/ 186 h 825"/>
                <a:gd name="T6" fmla="*/ 5885848 w 174"/>
                <a:gd name="T7" fmla="*/ 483 h 825"/>
                <a:gd name="T8" fmla="*/ 7863709 w 174"/>
                <a:gd name="T9" fmla="*/ 831 h 825"/>
                <a:gd name="T10" fmla="*/ 9997466 w 174"/>
                <a:gd name="T11" fmla="*/ 1204 h 825"/>
                <a:gd name="T12" fmla="*/ 11957000 w 174"/>
                <a:gd name="T13" fmla="*/ 1776 h 825"/>
                <a:gd name="T14" fmla="*/ 13997206 w 174"/>
                <a:gd name="T15" fmla="*/ 2317 h 825"/>
                <a:gd name="T16" fmla="*/ 16568663 w 174"/>
                <a:gd name="T17" fmla="*/ 2898 h 825"/>
                <a:gd name="T18" fmla="*/ 18614309 w 174"/>
                <a:gd name="T19" fmla="*/ 3543 h 825"/>
                <a:gd name="T20" fmla="*/ 20470331 w 174"/>
                <a:gd name="T21" fmla="*/ 4175 h 825"/>
                <a:gd name="T22" fmla="*/ 22462078 w 174"/>
                <a:gd name="T23" fmla="*/ 4796 h 825"/>
                <a:gd name="T24" fmla="*/ 24480122 w 174"/>
                <a:gd name="T25" fmla="*/ 5445 h 825"/>
                <a:gd name="T26" fmla="*/ 26466008 w 174"/>
                <a:gd name="T27" fmla="*/ 6032 h 825"/>
                <a:gd name="T28" fmla="*/ 28563260 w 174"/>
                <a:gd name="T29" fmla="*/ 6627 h 825"/>
                <a:gd name="T30" fmla="*/ 30614846 w 174"/>
                <a:gd name="T31" fmla="*/ 7172 h 825"/>
                <a:gd name="T32" fmla="*/ 31851730 w 174"/>
                <a:gd name="T33" fmla="*/ 10562 h 825"/>
                <a:gd name="T34" fmla="*/ 29863291 w 174"/>
                <a:gd name="T35" fmla="*/ 10562 h 825"/>
                <a:gd name="T36" fmla="*/ 27026903 w 174"/>
                <a:gd name="T37" fmla="*/ 10562 h 825"/>
                <a:gd name="T38" fmla="*/ 25039554 w 174"/>
                <a:gd name="T39" fmla="*/ 10562 h 825"/>
                <a:gd name="T40" fmla="*/ 23197378 w 174"/>
                <a:gd name="T41" fmla="*/ 10562 h 825"/>
                <a:gd name="T42" fmla="*/ 21253152 w 174"/>
                <a:gd name="T43" fmla="*/ 10562 h 825"/>
                <a:gd name="T44" fmla="*/ 19219208 w 174"/>
                <a:gd name="T45" fmla="*/ 10562 h 825"/>
                <a:gd name="T46" fmla="*/ 17089478 w 174"/>
                <a:gd name="T47" fmla="*/ 10562 h 825"/>
                <a:gd name="T48" fmla="*/ 15108768 w 174"/>
                <a:gd name="T49" fmla="*/ 10562 h 825"/>
                <a:gd name="T50" fmla="*/ 13274862 w 174"/>
                <a:gd name="T51" fmla="*/ 10562 h 825"/>
                <a:gd name="T52" fmla="*/ 11391337 w 174"/>
                <a:gd name="T53" fmla="*/ 10562 h 825"/>
                <a:gd name="T54" fmla="*/ 9116571 w 174"/>
                <a:gd name="T55" fmla="*/ 10562 h 825"/>
                <a:gd name="T56" fmla="*/ 7081622 w 174"/>
                <a:gd name="T57" fmla="*/ 10562 h 825"/>
                <a:gd name="T58" fmla="*/ 5096198 w 174"/>
                <a:gd name="T59" fmla="*/ 10562 h 825"/>
                <a:gd name="T60" fmla="*/ 3075026 w 174"/>
                <a:gd name="T61" fmla="*/ 10562 h 825"/>
                <a:gd name="T62" fmla="*/ 1248508 w 174"/>
                <a:gd name="T63" fmla="*/ 10562 h 825"/>
                <a:gd name="T64" fmla="*/ 0 w 174"/>
                <a:gd name="T65" fmla="*/ 0 h 8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4"/>
                <a:gd name="T100" fmla="*/ 0 h 825"/>
                <a:gd name="T101" fmla="*/ 174 w 174"/>
                <a:gd name="T102" fmla="*/ 825 h 8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4" h="825">
                  <a:moveTo>
                    <a:pt x="0" y="0"/>
                  </a:moveTo>
                  <a:lnTo>
                    <a:pt x="0" y="0"/>
                  </a:lnTo>
                  <a:lnTo>
                    <a:pt x="7" y="0"/>
                  </a:lnTo>
                  <a:lnTo>
                    <a:pt x="11" y="4"/>
                  </a:lnTo>
                  <a:lnTo>
                    <a:pt x="17" y="8"/>
                  </a:lnTo>
                  <a:lnTo>
                    <a:pt x="22" y="15"/>
                  </a:lnTo>
                  <a:lnTo>
                    <a:pt x="28" y="26"/>
                  </a:lnTo>
                  <a:lnTo>
                    <a:pt x="32" y="38"/>
                  </a:lnTo>
                  <a:lnTo>
                    <a:pt x="39" y="49"/>
                  </a:lnTo>
                  <a:lnTo>
                    <a:pt x="43" y="65"/>
                  </a:lnTo>
                  <a:lnTo>
                    <a:pt x="50" y="80"/>
                  </a:lnTo>
                  <a:lnTo>
                    <a:pt x="54" y="95"/>
                  </a:lnTo>
                  <a:lnTo>
                    <a:pt x="61" y="115"/>
                  </a:lnTo>
                  <a:lnTo>
                    <a:pt x="65" y="138"/>
                  </a:lnTo>
                  <a:lnTo>
                    <a:pt x="72" y="157"/>
                  </a:lnTo>
                  <a:lnTo>
                    <a:pt x="76" y="180"/>
                  </a:lnTo>
                  <a:lnTo>
                    <a:pt x="82" y="203"/>
                  </a:lnTo>
                  <a:lnTo>
                    <a:pt x="90" y="226"/>
                  </a:lnTo>
                  <a:lnTo>
                    <a:pt x="93" y="249"/>
                  </a:lnTo>
                  <a:lnTo>
                    <a:pt x="101" y="276"/>
                  </a:lnTo>
                  <a:lnTo>
                    <a:pt x="104" y="299"/>
                  </a:lnTo>
                  <a:lnTo>
                    <a:pt x="111" y="326"/>
                  </a:lnTo>
                  <a:lnTo>
                    <a:pt x="115" y="349"/>
                  </a:lnTo>
                  <a:lnTo>
                    <a:pt x="122" y="375"/>
                  </a:lnTo>
                  <a:lnTo>
                    <a:pt x="126" y="398"/>
                  </a:lnTo>
                  <a:lnTo>
                    <a:pt x="133" y="426"/>
                  </a:lnTo>
                  <a:lnTo>
                    <a:pt x="136" y="449"/>
                  </a:lnTo>
                  <a:lnTo>
                    <a:pt x="144" y="472"/>
                  </a:lnTo>
                  <a:lnTo>
                    <a:pt x="147" y="495"/>
                  </a:lnTo>
                  <a:lnTo>
                    <a:pt x="155" y="518"/>
                  </a:lnTo>
                  <a:lnTo>
                    <a:pt x="162" y="537"/>
                  </a:lnTo>
                  <a:lnTo>
                    <a:pt x="166" y="560"/>
                  </a:lnTo>
                  <a:lnTo>
                    <a:pt x="173" y="578"/>
                  </a:lnTo>
                  <a:lnTo>
                    <a:pt x="173" y="824"/>
                  </a:lnTo>
                  <a:lnTo>
                    <a:pt x="166" y="824"/>
                  </a:lnTo>
                  <a:lnTo>
                    <a:pt x="162" y="824"/>
                  </a:lnTo>
                  <a:lnTo>
                    <a:pt x="155" y="824"/>
                  </a:lnTo>
                  <a:lnTo>
                    <a:pt x="147" y="824"/>
                  </a:lnTo>
                  <a:lnTo>
                    <a:pt x="144" y="824"/>
                  </a:lnTo>
                  <a:lnTo>
                    <a:pt x="136" y="824"/>
                  </a:lnTo>
                  <a:lnTo>
                    <a:pt x="133" y="824"/>
                  </a:lnTo>
                  <a:lnTo>
                    <a:pt x="126" y="824"/>
                  </a:lnTo>
                  <a:lnTo>
                    <a:pt x="122" y="824"/>
                  </a:lnTo>
                  <a:lnTo>
                    <a:pt x="115" y="824"/>
                  </a:lnTo>
                  <a:lnTo>
                    <a:pt x="111" y="824"/>
                  </a:lnTo>
                  <a:lnTo>
                    <a:pt x="104" y="824"/>
                  </a:lnTo>
                  <a:lnTo>
                    <a:pt x="101" y="824"/>
                  </a:lnTo>
                  <a:lnTo>
                    <a:pt x="93" y="824"/>
                  </a:lnTo>
                  <a:lnTo>
                    <a:pt x="90" y="824"/>
                  </a:lnTo>
                  <a:lnTo>
                    <a:pt x="82" y="824"/>
                  </a:lnTo>
                  <a:lnTo>
                    <a:pt x="76" y="824"/>
                  </a:lnTo>
                  <a:lnTo>
                    <a:pt x="72" y="824"/>
                  </a:lnTo>
                  <a:lnTo>
                    <a:pt x="65" y="824"/>
                  </a:lnTo>
                  <a:lnTo>
                    <a:pt x="61" y="824"/>
                  </a:lnTo>
                  <a:lnTo>
                    <a:pt x="54" y="824"/>
                  </a:lnTo>
                  <a:lnTo>
                    <a:pt x="50" y="824"/>
                  </a:lnTo>
                  <a:lnTo>
                    <a:pt x="43" y="824"/>
                  </a:lnTo>
                  <a:lnTo>
                    <a:pt x="39" y="824"/>
                  </a:lnTo>
                  <a:lnTo>
                    <a:pt x="32" y="824"/>
                  </a:lnTo>
                  <a:lnTo>
                    <a:pt x="28" y="824"/>
                  </a:lnTo>
                  <a:lnTo>
                    <a:pt x="22" y="824"/>
                  </a:lnTo>
                  <a:lnTo>
                    <a:pt x="17" y="824"/>
                  </a:lnTo>
                  <a:lnTo>
                    <a:pt x="11" y="824"/>
                  </a:lnTo>
                  <a:lnTo>
                    <a:pt x="7" y="824"/>
                  </a:lnTo>
                  <a:lnTo>
                    <a:pt x="0" y="824"/>
                  </a:lnTo>
                  <a:lnTo>
                    <a:pt x="0" y="0"/>
                  </a:lnTo>
                </a:path>
              </a:pathLst>
            </a:custGeom>
            <a:solidFill>
              <a:srgbClr val="FF99CC"/>
            </a:solidFill>
            <a:ln w="12700" cap="rnd">
              <a:solidFill>
                <a:srgbClr val="000000"/>
              </a:solidFill>
              <a:round/>
              <a:headEnd/>
              <a:tailEnd/>
            </a:ln>
          </p:spPr>
          <p:txBody>
            <a:bodyPr/>
            <a:lstStyle/>
            <a:p>
              <a:endParaRPr lang="en-US"/>
            </a:p>
          </p:txBody>
        </p:sp>
        <p:sp>
          <p:nvSpPr>
            <p:cNvPr id="289806" name="Freeform 10">
              <a:extLst>
                <a:ext uri="{FF2B5EF4-FFF2-40B4-BE49-F238E27FC236}">
                  <a16:creationId xmlns:a16="http://schemas.microsoft.com/office/drawing/2014/main" id="{B670F013-E0B3-463C-AA0F-BE93AF98A9C3}"/>
                </a:ext>
              </a:extLst>
            </p:cNvPr>
            <p:cNvSpPr>
              <a:spLocks/>
            </p:cNvSpPr>
            <p:nvPr/>
          </p:nvSpPr>
          <p:spPr bwMode="auto">
            <a:xfrm>
              <a:off x="484" y="1446"/>
              <a:ext cx="1473" cy="902"/>
            </a:xfrm>
            <a:custGeom>
              <a:avLst/>
              <a:gdLst>
                <a:gd name="T0" fmla="*/ 0 w 1145"/>
                <a:gd name="T1" fmla="*/ 11147 h 855"/>
                <a:gd name="T2" fmla="*/ 204035708 w 1145"/>
                <a:gd name="T3" fmla="*/ 11147 h 855"/>
                <a:gd name="T4" fmla="*/ 204035708 w 1145"/>
                <a:gd name="T5" fmla="*/ 0 h 855"/>
                <a:gd name="T6" fmla="*/ 0 w 1145"/>
                <a:gd name="T7" fmla="*/ 0 h 855"/>
                <a:gd name="T8" fmla="*/ 0 w 1145"/>
                <a:gd name="T9" fmla="*/ 11147 h 855"/>
                <a:gd name="T10" fmla="*/ 0 60000 65536"/>
                <a:gd name="T11" fmla="*/ 0 60000 65536"/>
                <a:gd name="T12" fmla="*/ 0 60000 65536"/>
                <a:gd name="T13" fmla="*/ 0 60000 65536"/>
                <a:gd name="T14" fmla="*/ 0 60000 65536"/>
                <a:gd name="T15" fmla="*/ 0 w 1145"/>
                <a:gd name="T16" fmla="*/ 0 h 855"/>
                <a:gd name="T17" fmla="*/ 1145 w 1145"/>
                <a:gd name="T18" fmla="*/ 855 h 855"/>
              </a:gdLst>
              <a:ahLst/>
              <a:cxnLst>
                <a:cxn ang="T10">
                  <a:pos x="T0" y="T1"/>
                </a:cxn>
                <a:cxn ang="T11">
                  <a:pos x="T2" y="T3"/>
                </a:cxn>
                <a:cxn ang="T12">
                  <a:pos x="T4" y="T5"/>
                </a:cxn>
                <a:cxn ang="T13">
                  <a:pos x="T6" y="T7"/>
                </a:cxn>
                <a:cxn ang="T14">
                  <a:pos x="T8" y="T9"/>
                </a:cxn>
              </a:cxnLst>
              <a:rect l="T15" t="T16" r="T17" b="T18"/>
              <a:pathLst>
                <a:path w="1145" h="855">
                  <a:moveTo>
                    <a:pt x="0" y="854"/>
                  </a:moveTo>
                  <a:lnTo>
                    <a:pt x="1144" y="854"/>
                  </a:lnTo>
                  <a:lnTo>
                    <a:pt x="1144" y="0"/>
                  </a:lnTo>
                  <a:lnTo>
                    <a:pt x="0" y="0"/>
                  </a:lnTo>
                  <a:lnTo>
                    <a:pt x="0" y="85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807" name="Rectangle 11">
              <a:extLst>
                <a:ext uri="{FF2B5EF4-FFF2-40B4-BE49-F238E27FC236}">
                  <a16:creationId xmlns:a16="http://schemas.microsoft.com/office/drawing/2014/main" id="{DA42C0B1-AD95-44EF-9858-C2C764810168}"/>
                </a:ext>
              </a:extLst>
            </p:cNvPr>
            <p:cNvSpPr>
              <a:spLocks noChangeArrowheads="1"/>
            </p:cNvSpPr>
            <p:nvPr/>
          </p:nvSpPr>
          <p:spPr bwMode="auto">
            <a:xfrm>
              <a:off x="184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5</a:t>
              </a:r>
            </a:p>
          </p:txBody>
        </p:sp>
        <p:sp>
          <p:nvSpPr>
            <p:cNvPr id="289808" name="Rectangle 12">
              <a:extLst>
                <a:ext uri="{FF2B5EF4-FFF2-40B4-BE49-F238E27FC236}">
                  <a16:creationId xmlns:a16="http://schemas.microsoft.com/office/drawing/2014/main" id="{AB02ADC6-44F2-4620-A00A-D619C594B921}"/>
                </a:ext>
              </a:extLst>
            </p:cNvPr>
            <p:cNvSpPr>
              <a:spLocks noChangeArrowheads="1"/>
            </p:cNvSpPr>
            <p:nvPr/>
          </p:nvSpPr>
          <p:spPr bwMode="auto">
            <a:xfrm>
              <a:off x="170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4</a:t>
              </a:r>
            </a:p>
          </p:txBody>
        </p:sp>
        <p:sp>
          <p:nvSpPr>
            <p:cNvPr id="289809" name="Rectangle 13">
              <a:extLst>
                <a:ext uri="{FF2B5EF4-FFF2-40B4-BE49-F238E27FC236}">
                  <a16:creationId xmlns:a16="http://schemas.microsoft.com/office/drawing/2014/main" id="{B1D7CEC0-92F7-42E5-B0B3-BF33F1E451D7}"/>
                </a:ext>
              </a:extLst>
            </p:cNvPr>
            <p:cNvSpPr>
              <a:spLocks noChangeArrowheads="1"/>
            </p:cNvSpPr>
            <p:nvPr/>
          </p:nvSpPr>
          <p:spPr bwMode="auto">
            <a:xfrm>
              <a:off x="155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3</a:t>
              </a:r>
            </a:p>
          </p:txBody>
        </p:sp>
        <p:sp>
          <p:nvSpPr>
            <p:cNvPr id="289810" name="Rectangle 14">
              <a:extLst>
                <a:ext uri="{FF2B5EF4-FFF2-40B4-BE49-F238E27FC236}">
                  <a16:creationId xmlns:a16="http://schemas.microsoft.com/office/drawing/2014/main" id="{6E767DDB-D994-4BE7-A138-D7D88ED67790}"/>
                </a:ext>
              </a:extLst>
            </p:cNvPr>
            <p:cNvSpPr>
              <a:spLocks noChangeArrowheads="1"/>
            </p:cNvSpPr>
            <p:nvPr/>
          </p:nvSpPr>
          <p:spPr bwMode="auto">
            <a:xfrm>
              <a:off x="1415"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2</a:t>
              </a:r>
            </a:p>
          </p:txBody>
        </p:sp>
        <p:sp>
          <p:nvSpPr>
            <p:cNvPr id="289811" name="Rectangle 15">
              <a:extLst>
                <a:ext uri="{FF2B5EF4-FFF2-40B4-BE49-F238E27FC236}">
                  <a16:creationId xmlns:a16="http://schemas.microsoft.com/office/drawing/2014/main" id="{482DD0D5-6D14-41A8-954D-CF473134DFC0}"/>
                </a:ext>
              </a:extLst>
            </p:cNvPr>
            <p:cNvSpPr>
              <a:spLocks noChangeArrowheads="1"/>
            </p:cNvSpPr>
            <p:nvPr/>
          </p:nvSpPr>
          <p:spPr bwMode="auto">
            <a:xfrm>
              <a:off x="127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1</a:t>
              </a:r>
            </a:p>
          </p:txBody>
        </p:sp>
        <p:sp>
          <p:nvSpPr>
            <p:cNvPr id="289812" name="Rectangle 16">
              <a:extLst>
                <a:ext uri="{FF2B5EF4-FFF2-40B4-BE49-F238E27FC236}">
                  <a16:creationId xmlns:a16="http://schemas.microsoft.com/office/drawing/2014/main" id="{9C7B3995-3D02-458F-88C0-6A4E1596CAD3}"/>
                </a:ext>
              </a:extLst>
            </p:cNvPr>
            <p:cNvSpPr>
              <a:spLocks noChangeArrowheads="1"/>
            </p:cNvSpPr>
            <p:nvPr/>
          </p:nvSpPr>
          <p:spPr bwMode="auto">
            <a:xfrm>
              <a:off x="1134"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13" name="Rectangle 17">
              <a:extLst>
                <a:ext uri="{FF2B5EF4-FFF2-40B4-BE49-F238E27FC236}">
                  <a16:creationId xmlns:a16="http://schemas.microsoft.com/office/drawing/2014/main" id="{A5A9F887-7052-4E9E-ACDC-C11662E96F25}"/>
                </a:ext>
              </a:extLst>
            </p:cNvPr>
            <p:cNvSpPr>
              <a:spLocks noChangeArrowheads="1"/>
            </p:cNvSpPr>
            <p:nvPr/>
          </p:nvSpPr>
          <p:spPr bwMode="auto">
            <a:xfrm>
              <a:off x="979"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14" name="Rectangle 18">
              <a:extLst>
                <a:ext uri="{FF2B5EF4-FFF2-40B4-BE49-F238E27FC236}">
                  <a16:creationId xmlns:a16="http://schemas.microsoft.com/office/drawing/2014/main" id="{084D8663-70D6-4ACC-816F-6D50B46CB1A5}"/>
                </a:ext>
              </a:extLst>
            </p:cNvPr>
            <p:cNvSpPr>
              <a:spLocks noChangeArrowheads="1"/>
            </p:cNvSpPr>
            <p:nvPr/>
          </p:nvSpPr>
          <p:spPr bwMode="auto">
            <a:xfrm>
              <a:off x="99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1</a:t>
              </a:r>
            </a:p>
          </p:txBody>
        </p:sp>
        <p:sp>
          <p:nvSpPr>
            <p:cNvPr id="289815" name="Rectangle 19">
              <a:extLst>
                <a:ext uri="{FF2B5EF4-FFF2-40B4-BE49-F238E27FC236}">
                  <a16:creationId xmlns:a16="http://schemas.microsoft.com/office/drawing/2014/main" id="{1815A4C9-4910-4748-8AB5-2AB01ADF9B9D}"/>
                </a:ext>
              </a:extLst>
            </p:cNvPr>
            <p:cNvSpPr>
              <a:spLocks noChangeArrowheads="1"/>
            </p:cNvSpPr>
            <p:nvPr/>
          </p:nvSpPr>
          <p:spPr bwMode="auto">
            <a:xfrm>
              <a:off x="836"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16" name="Rectangle 20">
              <a:extLst>
                <a:ext uri="{FF2B5EF4-FFF2-40B4-BE49-F238E27FC236}">
                  <a16:creationId xmlns:a16="http://schemas.microsoft.com/office/drawing/2014/main" id="{A509CE26-6B7F-477D-AC45-2E062D9616DB}"/>
                </a:ext>
              </a:extLst>
            </p:cNvPr>
            <p:cNvSpPr>
              <a:spLocks noChangeArrowheads="1"/>
            </p:cNvSpPr>
            <p:nvPr/>
          </p:nvSpPr>
          <p:spPr bwMode="auto">
            <a:xfrm>
              <a:off x="856"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2</a:t>
              </a:r>
            </a:p>
          </p:txBody>
        </p:sp>
        <p:sp>
          <p:nvSpPr>
            <p:cNvPr id="289817" name="Rectangle 21">
              <a:extLst>
                <a:ext uri="{FF2B5EF4-FFF2-40B4-BE49-F238E27FC236}">
                  <a16:creationId xmlns:a16="http://schemas.microsoft.com/office/drawing/2014/main" id="{7268F4A6-34EA-4F2A-9546-11DBF375E9A1}"/>
                </a:ext>
              </a:extLst>
            </p:cNvPr>
            <p:cNvSpPr>
              <a:spLocks noChangeArrowheads="1"/>
            </p:cNvSpPr>
            <p:nvPr/>
          </p:nvSpPr>
          <p:spPr bwMode="auto">
            <a:xfrm>
              <a:off x="692"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18" name="Rectangle 22">
              <a:extLst>
                <a:ext uri="{FF2B5EF4-FFF2-40B4-BE49-F238E27FC236}">
                  <a16:creationId xmlns:a16="http://schemas.microsoft.com/office/drawing/2014/main" id="{BBED5DF5-C09D-443E-B3B6-10F1BB505BA1}"/>
                </a:ext>
              </a:extLst>
            </p:cNvPr>
            <p:cNvSpPr>
              <a:spLocks noChangeArrowheads="1"/>
            </p:cNvSpPr>
            <p:nvPr/>
          </p:nvSpPr>
          <p:spPr bwMode="auto">
            <a:xfrm>
              <a:off x="71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3</a:t>
              </a:r>
            </a:p>
          </p:txBody>
        </p:sp>
        <p:sp>
          <p:nvSpPr>
            <p:cNvPr id="289819" name="Rectangle 23">
              <a:extLst>
                <a:ext uri="{FF2B5EF4-FFF2-40B4-BE49-F238E27FC236}">
                  <a16:creationId xmlns:a16="http://schemas.microsoft.com/office/drawing/2014/main" id="{87C3A503-4E7A-4B7C-B1B1-33987247DA40}"/>
                </a:ext>
              </a:extLst>
            </p:cNvPr>
            <p:cNvSpPr>
              <a:spLocks noChangeArrowheads="1"/>
            </p:cNvSpPr>
            <p:nvPr/>
          </p:nvSpPr>
          <p:spPr bwMode="auto">
            <a:xfrm>
              <a:off x="548"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20" name="Rectangle 24">
              <a:extLst>
                <a:ext uri="{FF2B5EF4-FFF2-40B4-BE49-F238E27FC236}">
                  <a16:creationId xmlns:a16="http://schemas.microsoft.com/office/drawing/2014/main" id="{93905FF4-85EB-4054-89AE-34EF17AD4809}"/>
                </a:ext>
              </a:extLst>
            </p:cNvPr>
            <p:cNvSpPr>
              <a:spLocks noChangeArrowheads="1"/>
            </p:cNvSpPr>
            <p:nvPr/>
          </p:nvSpPr>
          <p:spPr bwMode="auto">
            <a:xfrm>
              <a:off x="567"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4</a:t>
              </a:r>
            </a:p>
          </p:txBody>
        </p:sp>
        <p:sp>
          <p:nvSpPr>
            <p:cNvPr id="289821" name="Rectangle 25">
              <a:extLst>
                <a:ext uri="{FF2B5EF4-FFF2-40B4-BE49-F238E27FC236}">
                  <a16:creationId xmlns:a16="http://schemas.microsoft.com/office/drawing/2014/main" id="{F63E6B5B-B438-40BD-9A3C-9EEA175718C8}"/>
                </a:ext>
              </a:extLst>
            </p:cNvPr>
            <p:cNvSpPr>
              <a:spLocks noChangeArrowheads="1"/>
            </p:cNvSpPr>
            <p:nvPr/>
          </p:nvSpPr>
          <p:spPr bwMode="auto">
            <a:xfrm>
              <a:off x="410"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22" name="Rectangle 26">
              <a:extLst>
                <a:ext uri="{FF2B5EF4-FFF2-40B4-BE49-F238E27FC236}">
                  <a16:creationId xmlns:a16="http://schemas.microsoft.com/office/drawing/2014/main" id="{E4A31491-DB63-464C-9212-7CB5844A3520}"/>
                </a:ext>
              </a:extLst>
            </p:cNvPr>
            <p:cNvSpPr>
              <a:spLocks noChangeArrowheads="1"/>
            </p:cNvSpPr>
            <p:nvPr/>
          </p:nvSpPr>
          <p:spPr bwMode="auto">
            <a:xfrm>
              <a:off x="42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5</a:t>
              </a:r>
            </a:p>
          </p:txBody>
        </p:sp>
        <p:sp>
          <p:nvSpPr>
            <p:cNvPr id="289823" name="Line 27">
              <a:extLst>
                <a:ext uri="{FF2B5EF4-FFF2-40B4-BE49-F238E27FC236}">
                  <a16:creationId xmlns:a16="http://schemas.microsoft.com/office/drawing/2014/main" id="{A0A2FB79-F571-42D4-9162-5F1C951236C2}"/>
                </a:ext>
              </a:extLst>
            </p:cNvPr>
            <p:cNvSpPr>
              <a:spLocks noChangeShapeType="1"/>
            </p:cNvSpPr>
            <p:nvPr/>
          </p:nvSpPr>
          <p:spPr bwMode="auto">
            <a:xfrm>
              <a:off x="1934"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24" name="Line 28">
              <a:extLst>
                <a:ext uri="{FF2B5EF4-FFF2-40B4-BE49-F238E27FC236}">
                  <a16:creationId xmlns:a16="http://schemas.microsoft.com/office/drawing/2014/main" id="{B24BB9B1-D191-4D61-8E50-A3A9CA7A0F70}"/>
                </a:ext>
              </a:extLst>
            </p:cNvPr>
            <p:cNvSpPr>
              <a:spLocks noChangeShapeType="1"/>
            </p:cNvSpPr>
            <p:nvPr/>
          </p:nvSpPr>
          <p:spPr bwMode="auto">
            <a:xfrm>
              <a:off x="1790"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25" name="Line 29">
              <a:extLst>
                <a:ext uri="{FF2B5EF4-FFF2-40B4-BE49-F238E27FC236}">
                  <a16:creationId xmlns:a16="http://schemas.microsoft.com/office/drawing/2014/main" id="{81D07753-273B-4313-A71E-B7DDC10EE992}"/>
                </a:ext>
              </a:extLst>
            </p:cNvPr>
            <p:cNvSpPr>
              <a:spLocks noChangeShapeType="1"/>
            </p:cNvSpPr>
            <p:nvPr/>
          </p:nvSpPr>
          <p:spPr bwMode="auto">
            <a:xfrm>
              <a:off x="164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26" name="Line 30">
              <a:extLst>
                <a:ext uri="{FF2B5EF4-FFF2-40B4-BE49-F238E27FC236}">
                  <a16:creationId xmlns:a16="http://schemas.microsoft.com/office/drawing/2014/main" id="{A2B67B18-775B-425B-96D0-53A0D84FB321}"/>
                </a:ext>
              </a:extLst>
            </p:cNvPr>
            <p:cNvSpPr>
              <a:spLocks noChangeShapeType="1"/>
            </p:cNvSpPr>
            <p:nvPr/>
          </p:nvSpPr>
          <p:spPr bwMode="auto">
            <a:xfrm>
              <a:off x="150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27" name="Line 31">
              <a:extLst>
                <a:ext uri="{FF2B5EF4-FFF2-40B4-BE49-F238E27FC236}">
                  <a16:creationId xmlns:a16="http://schemas.microsoft.com/office/drawing/2014/main" id="{8ED19726-15CE-4D78-9A67-9D520AFA2DED}"/>
                </a:ext>
              </a:extLst>
            </p:cNvPr>
            <p:cNvSpPr>
              <a:spLocks noChangeShapeType="1"/>
            </p:cNvSpPr>
            <p:nvPr/>
          </p:nvSpPr>
          <p:spPr bwMode="auto">
            <a:xfrm>
              <a:off x="1364"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28" name="Line 32">
              <a:extLst>
                <a:ext uri="{FF2B5EF4-FFF2-40B4-BE49-F238E27FC236}">
                  <a16:creationId xmlns:a16="http://schemas.microsoft.com/office/drawing/2014/main" id="{7D4275C1-39F7-4D2A-84C5-C8CD488AE470}"/>
                </a:ext>
              </a:extLst>
            </p:cNvPr>
            <p:cNvSpPr>
              <a:spLocks noChangeShapeType="1"/>
            </p:cNvSpPr>
            <p:nvPr/>
          </p:nvSpPr>
          <p:spPr bwMode="auto">
            <a:xfrm>
              <a:off x="1221"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29" name="Line 33">
              <a:extLst>
                <a:ext uri="{FF2B5EF4-FFF2-40B4-BE49-F238E27FC236}">
                  <a16:creationId xmlns:a16="http://schemas.microsoft.com/office/drawing/2014/main" id="{2221B44A-0DC6-46E1-B930-B328019A8AE6}"/>
                </a:ext>
              </a:extLst>
            </p:cNvPr>
            <p:cNvSpPr>
              <a:spLocks noChangeShapeType="1"/>
            </p:cNvSpPr>
            <p:nvPr/>
          </p:nvSpPr>
          <p:spPr bwMode="auto">
            <a:xfrm>
              <a:off x="1076"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30" name="Line 34">
              <a:extLst>
                <a:ext uri="{FF2B5EF4-FFF2-40B4-BE49-F238E27FC236}">
                  <a16:creationId xmlns:a16="http://schemas.microsoft.com/office/drawing/2014/main" id="{9A46498D-BDD6-404E-A3A0-2C3082017369}"/>
                </a:ext>
              </a:extLst>
            </p:cNvPr>
            <p:cNvSpPr>
              <a:spLocks noChangeShapeType="1"/>
            </p:cNvSpPr>
            <p:nvPr/>
          </p:nvSpPr>
          <p:spPr bwMode="auto">
            <a:xfrm>
              <a:off x="933"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31" name="Line 35">
              <a:extLst>
                <a:ext uri="{FF2B5EF4-FFF2-40B4-BE49-F238E27FC236}">
                  <a16:creationId xmlns:a16="http://schemas.microsoft.com/office/drawing/2014/main" id="{FCBC7945-9E8F-4684-9E5F-75024C43BC1F}"/>
                </a:ext>
              </a:extLst>
            </p:cNvPr>
            <p:cNvSpPr>
              <a:spLocks noChangeShapeType="1"/>
            </p:cNvSpPr>
            <p:nvPr/>
          </p:nvSpPr>
          <p:spPr bwMode="auto">
            <a:xfrm>
              <a:off x="793"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32" name="Line 36">
              <a:extLst>
                <a:ext uri="{FF2B5EF4-FFF2-40B4-BE49-F238E27FC236}">
                  <a16:creationId xmlns:a16="http://schemas.microsoft.com/office/drawing/2014/main" id="{7BF77CBF-E667-410B-9726-62C1AFBB88EA}"/>
                </a:ext>
              </a:extLst>
            </p:cNvPr>
            <p:cNvSpPr>
              <a:spLocks noChangeShapeType="1"/>
            </p:cNvSpPr>
            <p:nvPr/>
          </p:nvSpPr>
          <p:spPr bwMode="auto">
            <a:xfrm>
              <a:off x="650"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33" name="Line 37">
              <a:extLst>
                <a:ext uri="{FF2B5EF4-FFF2-40B4-BE49-F238E27FC236}">
                  <a16:creationId xmlns:a16="http://schemas.microsoft.com/office/drawing/2014/main" id="{2795180C-933C-4516-9B16-A51E004F7662}"/>
                </a:ext>
              </a:extLst>
            </p:cNvPr>
            <p:cNvSpPr>
              <a:spLocks noChangeShapeType="1"/>
            </p:cNvSpPr>
            <p:nvPr/>
          </p:nvSpPr>
          <p:spPr bwMode="auto">
            <a:xfrm>
              <a:off x="50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34" name="Rectangle 38">
              <a:extLst>
                <a:ext uri="{FF2B5EF4-FFF2-40B4-BE49-F238E27FC236}">
                  <a16:creationId xmlns:a16="http://schemas.microsoft.com/office/drawing/2014/main" id="{180B8D3C-2388-47EB-A37A-7AFCD72E2F9F}"/>
                </a:ext>
              </a:extLst>
            </p:cNvPr>
            <p:cNvSpPr>
              <a:spLocks noChangeArrowheads="1"/>
            </p:cNvSpPr>
            <p:nvPr/>
          </p:nvSpPr>
          <p:spPr bwMode="auto">
            <a:xfrm>
              <a:off x="243" y="140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35" name="Rectangle 39">
              <a:extLst>
                <a:ext uri="{FF2B5EF4-FFF2-40B4-BE49-F238E27FC236}">
                  <a16:creationId xmlns:a16="http://schemas.microsoft.com/office/drawing/2014/main" id="{277AB2AA-74D6-482E-AEAF-E099D6035328}"/>
                </a:ext>
              </a:extLst>
            </p:cNvPr>
            <p:cNvSpPr>
              <a:spLocks noChangeArrowheads="1"/>
            </p:cNvSpPr>
            <p:nvPr/>
          </p:nvSpPr>
          <p:spPr bwMode="auto">
            <a:xfrm>
              <a:off x="275" y="1406"/>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36" name="Rectangle 40">
              <a:extLst>
                <a:ext uri="{FF2B5EF4-FFF2-40B4-BE49-F238E27FC236}">
                  <a16:creationId xmlns:a16="http://schemas.microsoft.com/office/drawing/2014/main" id="{3B23BDC6-465E-400E-BA8D-8FD87D097D16}"/>
                </a:ext>
              </a:extLst>
            </p:cNvPr>
            <p:cNvSpPr>
              <a:spLocks noChangeArrowheads="1"/>
            </p:cNvSpPr>
            <p:nvPr/>
          </p:nvSpPr>
          <p:spPr bwMode="auto">
            <a:xfrm>
              <a:off x="288" y="140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4</a:t>
              </a:r>
            </a:p>
          </p:txBody>
        </p:sp>
        <p:sp>
          <p:nvSpPr>
            <p:cNvPr id="289837" name="Rectangle 41">
              <a:extLst>
                <a:ext uri="{FF2B5EF4-FFF2-40B4-BE49-F238E27FC236}">
                  <a16:creationId xmlns:a16="http://schemas.microsoft.com/office/drawing/2014/main" id="{989FCCB6-FD94-40B6-987B-A95C8F83EBE2}"/>
                </a:ext>
              </a:extLst>
            </p:cNvPr>
            <p:cNvSpPr>
              <a:spLocks noChangeArrowheads="1"/>
            </p:cNvSpPr>
            <p:nvPr/>
          </p:nvSpPr>
          <p:spPr bwMode="auto">
            <a:xfrm>
              <a:off x="243" y="162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38" name="Rectangle 42">
              <a:extLst>
                <a:ext uri="{FF2B5EF4-FFF2-40B4-BE49-F238E27FC236}">
                  <a16:creationId xmlns:a16="http://schemas.microsoft.com/office/drawing/2014/main" id="{E58EFD0B-FA5A-4BF0-802D-1B0BB1E8BA39}"/>
                </a:ext>
              </a:extLst>
            </p:cNvPr>
            <p:cNvSpPr>
              <a:spLocks noChangeArrowheads="1"/>
            </p:cNvSpPr>
            <p:nvPr/>
          </p:nvSpPr>
          <p:spPr bwMode="auto">
            <a:xfrm>
              <a:off x="275" y="1625"/>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39" name="Rectangle 43">
              <a:extLst>
                <a:ext uri="{FF2B5EF4-FFF2-40B4-BE49-F238E27FC236}">
                  <a16:creationId xmlns:a16="http://schemas.microsoft.com/office/drawing/2014/main" id="{7C20F234-C2BD-421B-AA15-6B218178326D}"/>
                </a:ext>
              </a:extLst>
            </p:cNvPr>
            <p:cNvSpPr>
              <a:spLocks noChangeArrowheads="1"/>
            </p:cNvSpPr>
            <p:nvPr/>
          </p:nvSpPr>
          <p:spPr bwMode="auto">
            <a:xfrm>
              <a:off x="288" y="162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3</a:t>
              </a:r>
            </a:p>
          </p:txBody>
        </p:sp>
        <p:sp>
          <p:nvSpPr>
            <p:cNvPr id="289840" name="Rectangle 44">
              <a:extLst>
                <a:ext uri="{FF2B5EF4-FFF2-40B4-BE49-F238E27FC236}">
                  <a16:creationId xmlns:a16="http://schemas.microsoft.com/office/drawing/2014/main" id="{53160E68-0EB4-48EB-BC77-D232BAC045E7}"/>
                </a:ext>
              </a:extLst>
            </p:cNvPr>
            <p:cNvSpPr>
              <a:spLocks noChangeArrowheads="1"/>
            </p:cNvSpPr>
            <p:nvPr/>
          </p:nvSpPr>
          <p:spPr bwMode="auto">
            <a:xfrm>
              <a:off x="243" y="1839"/>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41" name="Rectangle 45">
              <a:extLst>
                <a:ext uri="{FF2B5EF4-FFF2-40B4-BE49-F238E27FC236}">
                  <a16:creationId xmlns:a16="http://schemas.microsoft.com/office/drawing/2014/main" id="{6D2C28BB-31FD-4B1E-A52A-EF0EE9F53D46}"/>
                </a:ext>
              </a:extLst>
            </p:cNvPr>
            <p:cNvSpPr>
              <a:spLocks noChangeArrowheads="1"/>
            </p:cNvSpPr>
            <p:nvPr/>
          </p:nvSpPr>
          <p:spPr bwMode="auto">
            <a:xfrm>
              <a:off x="275" y="1839"/>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42" name="Rectangle 46">
              <a:extLst>
                <a:ext uri="{FF2B5EF4-FFF2-40B4-BE49-F238E27FC236}">
                  <a16:creationId xmlns:a16="http://schemas.microsoft.com/office/drawing/2014/main" id="{88CBDDBB-5354-4E8A-9214-2AA12EDD82C4}"/>
                </a:ext>
              </a:extLst>
            </p:cNvPr>
            <p:cNvSpPr>
              <a:spLocks noChangeArrowheads="1"/>
            </p:cNvSpPr>
            <p:nvPr/>
          </p:nvSpPr>
          <p:spPr bwMode="auto">
            <a:xfrm>
              <a:off x="288" y="1839"/>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2</a:t>
              </a:r>
            </a:p>
          </p:txBody>
        </p:sp>
        <p:sp>
          <p:nvSpPr>
            <p:cNvPr id="289843" name="Rectangle 47">
              <a:extLst>
                <a:ext uri="{FF2B5EF4-FFF2-40B4-BE49-F238E27FC236}">
                  <a16:creationId xmlns:a16="http://schemas.microsoft.com/office/drawing/2014/main" id="{314ED76C-7AFB-4FE6-BEE1-F1DA5CF2F1EE}"/>
                </a:ext>
              </a:extLst>
            </p:cNvPr>
            <p:cNvSpPr>
              <a:spLocks noChangeArrowheads="1"/>
            </p:cNvSpPr>
            <p:nvPr/>
          </p:nvSpPr>
          <p:spPr bwMode="auto">
            <a:xfrm>
              <a:off x="243" y="205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44" name="Rectangle 48">
              <a:extLst>
                <a:ext uri="{FF2B5EF4-FFF2-40B4-BE49-F238E27FC236}">
                  <a16:creationId xmlns:a16="http://schemas.microsoft.com/office/drawing/2014/main" id="{00E1A675-07F7-4584-85C2-72B30DCAB6A7}"/>
                </a:ext>
              </a:extLst>
            </p:cNvPr>
            <p:cNvSpPr>
              <a:spLocks noChangeArrowheads="1"/>
            </p:cNvSpPr>
            <p:nvPr/>
          </p:nvSpPr>
          <p:spPr bwMode="auto">
            <a:xfrm>
              <a:off x="275" y="2056"/>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45" name="Rectangle 49">
              <a:extLst>
                <a:ext uri="{FF2B5EF4-FFF2-40B4-BE49-F238E27FC236}">
                  <a16:creationId xmlns:a16="http://schemas.microsoft.com/office/drawing/2014/main" id="{2AC19EBA-F733-4D3D-816C-14660D874FDA}"/>
                </a:ext>
              </a:extLst>
            </p:cNvPr>
            <p:cNvSpPr>
              <a:spLocks noChangeArrowheads="1"/>
            </p:cNvSpPr>
            <p:nvPr/>
          </p:nvSpPr>
          <p:spPr bwMode="auto">
            <a:xfrm>
              <a:off x="288" y="205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1</a:t>
              </a:r>
            </a:p>
          </p:txBody>
        </p:sp>
        <p:sp>
          <p:nvSpPr>
            <p:cNvPr id="289846" name="Rectangle 50">
              <a:extLst>
                <a:ext uri="{FF2B5EF4-FFF2-40B4-BE49-F238E27FC236}">
                  <a16:creationId xmlns:a16="http://schemas.microsoft.com/office/drawing/2014/main" id="{BD31EFDD-2D72-4D6C-B4F9-0BA6302DA3DB}"/>
                </a:ext>
              </a:extLst>
            </p:cNvPr>
            <p:cNvSpPr>
              <a:spLocks noChangeArrowheads="1"/>
            </p:cNvSpPr>
            <p:nvPr/>
          </p:nvSpPr>
          <p:spPr bwMode="auto">
            <a:xfrm>
              <a:off x="243" y="227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47" name="Rectangle 51">
              <a:extLst>
                <a:ext uri="{FF2B5EF4-FFF2-40B4-BE49-F238E27FC236}">
                  <a16:creationId xmlns:a16="http://schemas.microsoft.com/office/drawing/2014/main" id="{EDAED112-CD3B-4B57-9609-EA9742AC9F9C}"/>
                </a:ext>
              </a:extLst>
            </p:cNvPr>
            <p:cNvSpPr>
              <a:spLocks noChangeArrowheads="1"/>
            </p:cNvSpPr>
            <p:nvPr/>
          </p:nvSpPr>
          <p:spPr bwMode="auto">
            <a:xfrm>
              <a:off x="275" y="2275"/>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a:t>
              </a:r>
            </a:p>
          </p:txBody>
        </p:sp>
        <p:sp>
          <p:nvSpPr>
            <p:cNvPr id="289848" name="Rectangle 52">
              <a:extLst>
                <a:ext uri="{FF2B5EF4-FFF2-40B4-BE49-F238E27FC236}">
                  <a16:creationId xmlns:a16="http://schemas.microsoft.com/office/drawing/2014/main" id="{D09F22FB-F106-43F4-9B1A-AA4A32E0C398}"/>
                </a:ext>
              </a:extLst>
            </p:cNvPr>
            <p:cNvSpPr>
              <a:spLocks noChangeArrowheads="1"/>
            </p:cNvSpPr>
            <p:nvPr/>
          </p:nvSpPr>
          <p:spPr bwMode="auto">
            <a:xfrm>
              <a:off x="288" y="227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a:solidFill>
                    <a:srgbClr val="000000"/>
                  </a:solidFill>
                </a:rPr>
                <a:t>0</a:t>
              </a:r>
            </a:p>
          </p:txBody>
        </p:sp>
        <p:sp>
          <p:nvSpPr>
            <p:cNvPr id="289849" name="Line 53">
              <a:extLst>
                <a:ext uri="{FF2B5EF4-FFF2-40B4-BE49-F238E27FC236}">
                  <a16:creationId xmlns:a16="http://schemas.microsoft.com/office/drawing/2014/main" id="{80E15362-592D-4A86-845D-0BBF6666CD8D}"/>
                </a:ext>
              </a:extLst>
            </p:cNvPr>
            <p:cNvSpPr>
              <a:spLocks noChangeShapeType="1"/>
            </p:cNvSpPr>
            <p:nvPr/>
          </p:nvSpPr>
          <p:spPr bwMode="auto">
            <a:xfrm flipH="1">
              <a:off x="426" y="1462"/>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50" name="Line 54">
              <a:extLst>
                <a:ext uri="{FF2B5EF4-FFF2-40B4-BE49-F238E27FC236}">
                  <a16:creationId xmlns:a16="http://schemas.microsoft.com/office/drawing/2014/main" id="{C88B9A40-A44F-4E69-9DA2-9C64B0923EC9}"/>
                </a:ext>
              </a:extLst>
            </p:cNvPr>
            <p:cNvSpPr>
              <a:spLocks noChangeShapeType="1"/>
            </p:cNvSpPr>
            <p:nvPr/>
          </p:nvSpPr>
          <p:spPr bwMode="auto">
            <a:xfrm flipH="1">
              <a:off x="426" y="1680"/>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51" name="Line 55">
              <a:extLst>
                <a:ext uri="{FF2B5EF4-FFF2-40B4-BE49-F238E27FC236}">
                  <a16:creationId xmlns:a16="http://schemas.microsoft.com/office/drawing/2014/main" id="{872F704B-F199-410C-8510-9141A52139BD}"/>
                </a:ext>
              </a:extLst>
            </p:cNvPr>
            <p:cNvSpPr>
              <a:spLocks noChangeShapeType="1"/>
            </p:cNvSpPr>
            <p:nvPr/>
          </p:nvSpPr>
          <p:spPr bwMode="auto">
            <a:xfrm flipH="1">
              <a:off x="426" y="1895"/>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52" name="Line 56">
              <a:extLst>
                <a:ext uri="{FF2B5EF4-FFF2-40B4-BE49-F238E27FC236}">
                  <a16:creationId xmlns:a16="http://schemas.microsoft.com/office/drawing/2014/main" id="{5376011B-500E-4662-9D42-D3932A8CEFB2}"/>
                </a:ext>
              </a:extLst>
            </p:cNvPr>
            <p:cNvSpPr>
              <a:spLocks noChangeShapeType="1"/>
            </p:cNvSpPr>
            <p:nvPr/>
          </p:nvSpPr>
          <p:spPr bwMode="auto">
            <a:xfrm flipH="1">
              <a:off x="426" y="2113"/>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53" name="Line 57">
              <a:extLst>
                <a:ext uri="{FF2B5EF4-FFF2-40B4-BE49-F238E27FC236}">
                  <a16:creationId xmlns:a16="http://schemas.microsoft.com/office/drawing/2014/main" id="{58C308F3-9F71-41C4-8114-56C1CF28CDC4}"/>
                </a:ext>
              </a:extLst>
            </p:cNvPr>
            <p:cNvSpPr>
              <a:spLocks noChangeShapeType="1"/>
            </p:cNvSpPr>
            <p:nvPr/>
          </p:nvSpPr>
          <p:spPr bwMode="auto">
            <a:xfrm flipH="1">
              <a:off x="426" y="2331"/>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54" name="Rectangle 58">
              <a:extLst>
                <a:ext uri="{FF2B5EF4-FFF2-40B4-BE49-F238E27FC236}">
                  <a16:creationId xmlns:a16="http://schemas.microsoft.com/office/drawing/2014/main" id="{652C276A-8EB8-4A6E-A069-3659173031A2}"/>
                </a:ext>
              </a:extLst>
            </p:cNvPr>
            <p:cNvSpPr>
              <a:spLocks noChangeArrowheads="1"/>
            </p:cNvSpPr>
            <p:nvPr/>
          </p:nvSpPr>
          <p:spPr bwMode="auto">
            <a:xfrm>
              <a:off x="1128" y="2446"/>
              <a:ext cx="165"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Z</a:t>
              </a:r>
            </a:p>
          </p:txBody>
        </p:sp>
        <p:sp>
          <p:nvSpPr>
            <p:cNvPr id="289855" name="Line 59">
              <a:extLst>
                <a:ext uri="{FF2B5EF4-FFF2-40B4-BE49-F238E27FC236}">
                  <a16:creationId xmlns:a16="http://schemas.microsoft.com/office/drawing/2014/main" id="{1E40BFBA-BF88-43F7-8E3E-453E6B784290}"/>
                </a:ext>
              </a:extLst>
            </p:cNvPr>
            <p:cNvSpPr>
              <a:spLocks noChangeShapeType="1"/>
            </p:cNvSpPr>
            <p:nvPr/>
          </p:nvSpPr>
          <p:spPr bwMode="auto">
            <a:xfrm>
              <a:off x="512" y="2347"/>
              <a:ext cx="1417"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56" name="Rectangle 60">
              <a:extLst>
                <a:ext uri="{FF2B5EF4-FFF2-40B4-BE49-F238E27FC236}">
                  <a16:creationId xmlns:a16="http://schemas.microsoft.com/office/drawing/2014/main" id="{32CC7883-AE61-453E-9270-523D2AF431CA}"/>
                </a:ext>
              </a:extLst>
            </p:cNvPr>
            <p:cNvSpPr>
              <a:spLocks noChangeArrowheads="1"/>
            </p:cNvSpPr>
            <p:nvPr/>
          </p:nvSpPr>
          <p:spPr bwMode="auto">
            <a:xfrm rot="-5400000">
              <a:off x="156" y="1857"/>
              <a:ext cx="137"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f</a:t>
              </a:r>
            </a:p>
          </p:txBody>
        </p:sp>
        <p:sp>
          <p:nvSpPr>
            <p:cNvPr id="289857" name="Rectangle 61">
              <a:extLst>
                <a:ext uri="{FF2B5EF4-FFF2-40B4-BE49-F238E27FC236}">
                  <a16:creationId xmlns:a16="http://schemas.microsoft.com/office/drawing/2014/main" id="{B70AB3B8-2249-46CF-BC72-CF791C55EBC4}"/>
                </a:ext>
              </a:extLst>
            </p:cNvPr>
            <p:cNvSpPr>
              <a:spLocks noChangeArrowheads="1"/>
            </p:cNvSpPr>
            <p:nvPr/>
          </p:nvSpPr>
          <p:spPr bwMode="auto">
            <a:xfrm rot="-5400000">
              <a:off x="153" y="1839"/>
              <a:ext cx="1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a:t>
              </a:r>
            </a:p>
          </p:txBody>
        </p:sp>
        <p:sp>
          <p:nvSpPr>
            <p:cNvPr id="289858" name="Rectangle 62">
              <a:extLst>
                <a:ext uri="{FF2B5EF4-FFF2-40B4-BE49-F238E27FC236}">
                  <a16:creationId xmlns:a16="http://schemas.microsoft.com/office/drawing/2014/main" id="{B8CCB451-0E61-4C83-984B-D8DBB3A7682D}"/>
                </a:ext>
              </a:extLst>
            </p:cNvPr>
            <p:cNvSpPr>
              <a:spLocks noChangeArrowheads="1"/>
            </p:cNvSpPr>
            <p:nvPr/>
          </p:nvSpPr>
          <p:spPr bwMode="auto">
            <a:xfrm rot="-5400000">
              <a:off x="151" y="1813"/>
              <a:ext cx="156"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z</a:t>
              </a:r>
            </a:p>
          </p:txBody>
        </p:sp>
        <p:sp>
          <p:nvSpPr>
            <p:cNvPr id="289859" name="Rectangle 63">
              <a:extLst>
                <a:ext uri="{FF2B5EF4-FFF2-40B4-BE49-F238E27FC236}">
                  <a16:creationId xmlns:a16="http://schemas.microsoft.com/office/drawing/2014/main" id="{74F54EEC-3BBA-49AB-931F-8C42760545A2}"/>
                </a:ext>
              </a:extLst>
            </p:cNvPr>
            <p:cNvSpPr>
              <a:spLocks noChangeArrowheads="1"/>
            </p:cNvSpPr>
            <p:nvPr/>
          </p:nvSpPr>
          <p:spPr bwMode="auto">
            <a:xfrm rot="-5400000">
              <a:off x="152" y="1790"/>
              <a:ext cx="1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solidFill>
                    <a:srgbClr val="000000"/>
                  </a:solidFill>
                </a:rPr>
                <a:t>)</a:t>
              </a:r>
            </a:p>
          </p:txBody>
        </p:sp>
        <p:sp>
          <p:nvSpPr>
            <p:cNvPr id="289860" name="Line 64">
              <a:extLst>
                <a:ext uri="{FF2B5EF4-FFF2-40B4-BE49-F238E27FC236}">
                  <a16:creationId xmlns:a16="http://schemas.microsoft.com/office/drawing/2014/main" id="{059CD49E-D5F9-4A38-9796-BE4D7AD880F9}"/>
                </a:ext>
              </a:extLst>
            </p:cNvPr>
            <p:cNvSpPr>
              <a:spLocks noChangeShapeType="1"/>
            </p:cNvSpPr>
            <p:nvPr/>
          </p:nvSpPr>
          <p:spPr bwMode="auto">
            <a:xfrm flipV="1">
              <a:off x="484" y="1458"/>
              <a:ext cx="0" cy="87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61" name="Freeform 65">
              <a:extLst>
                <a:ext uri="{FF2B5EF4-FFF2-40B4-BE49-F238E27FC236}">
                  <a16:creationId xmlns:a16="http://schemas.microsoft.com/office/drawing/2014/main" id="{296C5D37-57ED-4EBF-A09E-3465F2A9605F}"/>
                </a:ext>
              </a:extLst>
            </p:cNvPr>
            <p:cNvSpPr>
              <a:spLocks/>
            </p:cNvSpPr>
            <p:nvPr/>
          </p:nvSpPr>
          <p:spPr bwMode="auto">
            <a:xfrm>
              <a:off x="511" y="1462"/>
              <a:ext cx="1419" cy="870"/>
            </a:xfrm>
            <a:custGeom>
              <a:avLst/>
              <a:gdLst>
                <a:gd name="T0" fmla="*/ 5222244 w 1103"/>
                <a:gd name="T1" fmla="*/ 10562 h 825"/>
                <a:gd name="T2" fmla="*/ 11643916 w 1103"/>
                <a:gd name="T3" fmla="*/ 10562 h 825"/>
                <a:gd name="T4" fmla="*/ 18015412 w 1103"/>
                <a:gd name="T5" fmla="*/ 10562 h 825"/>
                <a:gd name="T6" fmla="*/ 24338537 w 1103"/>
                <a:gd name="T7" fmla="*/ 10562 h 825"/>
                <a:gd name="T8" fmla="*/ 30948984 w 1103"/>
                <a:gd name="T9" fmla="*/ 10562 h 825"/>
                <a:gd name="T10" fmla="*/ 36607246 w 1103"/>
                <a:gd name="T11" fmla="*/ 10472 h 825"/>
                <a:gd name="T12" fmla="*/ 41885464 w 1103"/>
                <a:gd name="T13" fmla="*/ 10402 h 825"/>
                <a:gd name="T14" fmla="*/ 46158387 w 1103"/>
                <a:gd name="T15" fmla="*/ 10253 h 825"/>
                <a:gd name="T16" fmla="*/ 50273050 w 1103"/>
                <a:gd name="T17" fmla="*/ 10019 h 825"/>
                <a:gd name="T18" fmla="*/ 54128226 w 1103"/>
                <a:gd name="T19" fmla="*/ 9764 h 825"/>
                <a:gd name="T20" fmla="*/ 56581678 w 1103"/>
                <a:gd name="T21" fmla="*/ 9402 h 825"/>
                <a:gd name="T22" fmla="*/ 59768609 w 1103"/>
                <a:gd name="T23" fmla="*/ 9061 h 825"/>
                <a:gd name="T24" fmla="*/ 62348520 w 1103"/>
                <a:gd name="T25" fmla="*/ 8587 h 825"/>
                <a:gd name="T26" fmla="*/ 64317275 w 1103"/>
                <a:gd name="T27" fmla="*/ 8147 h 825"/>
                <a:gd name="T28" fmla="*/ 66195161 w 1103"/>
                <a:gd name="T29" fmla="*/ 7700 h 825"/>
                <a:gd name="T30" fmla="*/ 68154462 w 1103"/>
                <a:gd name="T31" fmla="*/ 7241 h 825"/>
                <a:gd name="T32" fmla="*/ 70219784 w 1103"/>
                <a:gd name="T33" fmla="*/ 6708 h 825"/>
                <a:gd name="T34" fmla="*/ 71883124 w 1103"/>
                <a:gd name="T35" fmla="*/ 6137 h 825"/>
                <a:gd name="T36" fmla="*/ 74581817 w 1103"/>
                <a:gd name="T37" fmla="*/ 5531 h 825"/>
                <a:gd name="T38" fmla="*/ 76394904 w 1103"/>
                <a:gd name="T39" fmla="*/ 4896 h 825"/>
                <a:gd name="T40" fmla="*/ 78357909 w 1103"/>
                <a:gd name="T41" fmla="*/ 4245 h 825"/>
                <a:gd name="T42" fmla="*/ 80254503 w 1103"/>
                <a:gd name="T43" fmla="*/ 3613 h 825"/>
                <a:gd name="T44" fmla="*/ 82313009 w 1103"/>
                <a:gd name="T45" fmla="*/ 3056 h 825"/>
                <a:gd name="T46" fmla="*/ 84195228 w 1103"/>
                <a:gd name="T47" fmla="*/ 2401 h 825"/>
                <a:gd name="T48" fmla="*/ 86061141 w 1103"/>
                <a:gd name="T49" fmla="*/ 1873 h 825"/>
                <a:gd name="T50" fmla="*/ 88019467 w 1103"/>
                <a:gd name="T51" fmla="*/ 1321 h 825"/>
                <a:gd name="T52" fmla="*/ 89896018 w 1103"/>
                <a:gd name="T53" fmla="*/ 831 h 825"/>
                <a:gd name="T54" fmla="*/ 92606658 w 1103"/>
                <a:gd name="T55" fmla="*/ 434 h 825"/>
                <a:gd name="T56" fmla="*/ 95692392 w 1103"/>
                <a:gd name="T57" fmla="*/ 8 h 825"/>
                <a:gd name="T58" fmla="*/ 100971897 w 1103"/>
                <a:gd name="T59" fmla="*/ 8 h 825"/>
                <a:gd name="T60" fmla="*/ 104143548 w 1103"/>
                <a:gd name="T61" fmla="*/ 434 h 825"/>
                <a:gd name="T62" fmla="*/ 106590963 w 1103"/>
                <a:gd name="T63" fmla="*/ 831 h 825"/>
                <a:gd name="T64" fmla="*/ 108529659 w 1103"/>
                <a:gd name="T65" fmla="*/ 1321 h 825"/>
                <a:gd name="T66" fmla="*/ 110716917 w 1103"/>
                <a:gd name="T67" fmla="*/ 1873 h 825"/>
                <a:gd name="T68" fmla="*/ 112398631 w 1103"/>
                <a:gd name="T69" fmla="*/ 2401 h 825"/>
                <a:gd name="T70" fmla="*/ 114404499 w 1103"/>
                <a:gd name="T71" fmla="*/ 3056 h 825"/>
                <a:gd name="T72" fmla="*/ 116373206 w 1103"/>
                <a:gd name="T73" fmla="*/ 3613 h 825"/>
                <a:gd name="T74" fmla="*/ 118236392 w 1103"/>
                <a:gd name="T75" fmla="*/ 4245 h 825"/>
                <a:gd name="T76" fmla="*/ 120230228 w 1103"/>
                <a:gd name="T77" fmla="*/ 4896 h 825"/>
                <a:gd name="T78" fmla="*/ 122033514 w 1103"/>
                <a:gd name="T79" fmla="*/ 5531 h 825"/>
                <a:gd name="T80" fmla="*/ 124648073 w 1103"/>
                <a:gd name="T81" fmla="*/ 6137 h 825"/>
                <a:gd name="T82" fmla="*/ 126438157 w 1103"/>
                <a:gd name="T83" fmla="*/ 6708 h 825"/>
                <a:gd name="T84" fmla="*/ 128459401 w 1103"/>
                <a:gd name="T85" fmla="*/ 7241 h 825"/>
                <a:gd name="T86" fmla="*/ 130275040 w 1103"/>
                <a:gd name="T87" fmla="*/ 7700 h 825"/>
                <a:gd name="T88" fmla="*/ 132559618 w 1103"/>
                <a:gd name="T89" fmla="*/ 8147 h 825"/>
                <a:gd name="T90" fmla="*/ 134472805 w 1103"/>
                <a:gd name="T91" fmla="*/ 8587 h 825"/>
                <a:gd name="T92" fmla="*/ 136989399 w 1103"/>
                <a:gd name="T93" fmla="*/ 9061 h 825"/>
                <a:gd name="T94" fmla="*/ 140043947 w 1103"/>
                <a:gd name="T95" fmla="*/ 9402 h 825"/>
                <a:gd name="T96" fmla="*/ 142658030 w 1103"/>
                <a:gd name="T97" fmla="*/ 9764 h 825"/>
                <a:gd name="T98" fmla="*/ 146508601 w 1103"/>
                <a:gd name="T99" fmla="*/ 10019 h 825"/>
                <a:gd name="T100" fmla="*/ 150571917 w 1103"/>
                <a:gd name="T101" fmla="*/ 10253 h 825"/>
                <a:gd name="T102" fmla="*/ 154989883 w 1103"/>
                <a:gd name="T103" fmla="*/ 10402 h 825"/>
                <a:gd name="T104" fmla="*/ 160090815 w 1103"/>
                <a:gd name="T105" fmla="*/ 10472 h 825"/>
                <a:gd name="T106" fmla="*/ 165683001 w 1103"/>
                <a:gd name="T107" fmla="*/ 10562 h 825"/>
                <a:gd name="T108" fmla="*/ 172363830 w 1103"/>
                <a:gd name="T109" fmla="*/ 10562 h 825"/>
                <a:gd name="T110" fmla="*/ 178723496 w 1103"/>
                <a:gd name="T111" fmla="*/ 10562 h 825"/>
                <a:gd name="T112" fmla="*/ 185075640 w 1103"/>
                <a:gd name="T113" fmla="*/ 10562 h 825"/>
                <a:gd name="T114" fmla="*/ 191668566 w 1103"/>
                <a:gd name="T115" fmla="*/ 10562 h 8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03"/>
                <a:gd name="T175" fmla="*/ 0 h 825"/>
                <a:gd name="T176" fmla="*/ 1103 w 1103"/>
                <a:gd name="T177" fmla="*/ 825 h 8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03" h="825">
                  <a:moveTo>
                    <a:pt x="0" y="824"/>
                  </a:moveTo>
                  <a:lnTo>
                    <a:pt x="0" y="824"/>
                  </a:lnTo>
                  <a:lnTo>
                    <a:pt x="3" y="824"/>
                  </a:lnTo>
                  <a:lnTo>
                    <a:pt x="7" y="824"/>
                  </a:lnTo>
                  <a:lnTo>
                    <a:pt x="11" y="824"/>
                  </a:lnTo>
                  <a:lnTo>
                    <a:pt x="14" y="824"/>
                  </a:lnTo>
                  <a:lnTo>
                    <a:pt x="18" y="824"/>
                  </a:lnTo>
                  <a:lnTo>
                    <a:pt x="22" y="824"/>
                  </a:lnTo>
                  <a:lnTo>
                    <a:pt x="25" y="824"/>
                  </a:lnTo>
                  <a:lnTo>
                    <a:pt x="29" y="824"/>
                  </a:lnTo>
                  <a:lnTo>
                    <a:pt x="32" y="824"/>
                  </a:lnTo>
                  <a:lnTo>
                    <a:pt x="36" y="824"/>
                  </a:lnTo>
                  <a:lnTo>
                    <a:pt x="40" y="824"/>
                  </a:lnTo>
                  <a:lnTo>
                    <a:pt x="43" y="824"/>
                  </a:lnTo>
                  <a:lnTo>
                    <a:pt x="47" y="824"/>
                  </a:lnTo>
                  <a:lnTo>
                    <a:pt x="51" y="824"/>
                  </a:lnTo>
                  <a:lnTo>
                    <a:pt x="54" y="824"/>
                  </a:lnTo>
                  <a:lnTo>
                    <a:pt x="57" y="824"/>
                  </a:lnTo>
                  <a:lnTo>
                    <a:pt x="62" y="824"/>
                  </a:lnTo>
                  <a:lnTo>
                    <a:pt x="65" y="824"/>
                  </a:lnTo>
                  <a:lnTo>
                    <a:pt x="68" y="824"/>
                  </a:lnTo>
                  <a:lnTo>
                    <a:pt x="72" y="824"/>
                  </a:lnTo>
                  <a:lnTo>
                    <a:pt x="76" y="824"/>
                  </a:lnTo>
                  <a:lnTo>
                    <a:pt x="79" y="824"/>
                  </a:lnTo>
                  <a:lnTo>
                    <a:pt x="83" y="824"/>
                  </a:lnTo>
                  <a:lnTo>
                    <a:pt x="86" y="824"/>
                  </a:lnTo>
                  <a:lnTo>
                    <a:pt x="90" y="824"/>
                  </a:lnTo>
                  <a:lnTo>
                    <a:pt x="94" y="824"/>
                  </a:lnTo>
                  <a:lnTo>
                    <a:pt x="97" y="824"/>
                  </a:lnTo>
                  <a:lnTo>
                    <a:pt x="101" y="824"/>
                  </a:lnTo>
                  <a:lnTo>
                    <a:pt x="105" y="824"/>
                  </a:lnTo>
                  <a:lnTo>
                    <a:pt x="108" y="824"/>
                  </a:lnTo>
                  <a:lnTo>
                    <a:pt x="111" y="824"/>
                  </a:lnTo>
                  <a:lnTo>
                    <a:pt x="116" y="824"/>
                  </a:lnTo>
                  <a:lnTo>
                    <a:pt x="119" y="824"/>
                  </a:lnTo>
                  <a:lnTo>
                    <a:pt x="122" y="824"/>
                  </a:lnTo>
                  <a:lnTo>
                    <a:pt x="126" y="824"/>
                  </a:lnTo>
                  <a:lnTo>
                    <a:pt x="130" y="824"/>
                  </a:lnTo>
                  <a:lnTo>
                    <a:pt x="133" y="824"/>
                  </a:lnTo>
                  <a:lnTo>
                    <a:pt x="137" y="824"/>
                  </a:lnTo>
                  <a:lnTo>
                    <a:pt x="141" y="824"/>
                  </a:lnTo>
                  <a:lnTo>
                    <a:pt x="144" y="824"/>
                  </a:lnTo>
                  <a:lnTo>
                    <a:pt x="148" y="824"/>
                  </a:lnTo>
                  <a:lnTo>
                    <a:pt x="151" y="824"/>
                  </a:lnTo>
                  <a:lnTo>
                    <a:pt x="155" y="824"/>
                  </a:lnTo>
                  <a:lnTo>
                    <a:pt x="159" y="824"/>
                  </a:lnTo>
                  <a:lnTo>
                    <a:pt x="162" y="824"/>
                  </a:lnTo>
                  <a:lnTo>
                    <a:pt x="166" y="824"/>
                  </a:lnTo>
                  <a:lnTo>
                    <a:pt x="170" y="824"/>
                  </a:lnTo>
                  <a:lnTo>
                    <a:pt x="173" y="824"/>
                  </a:lnTo>
                  <a:lnTo>
                    <a:pt x="176" y="824"/>
                  </a:lnTo>
                  <a:lnTo>
                    <a:pt x="180" y="824"/>
                  </a:lnTo>
                  <a:lnTo>
                    <a:pt x="184" y="824"/>
                  </a:lnTo>
                  <a:lnTo>
                    <a:pt x="187" y="824"/>
                  </a:lnTo>
                  <a:lnTo>
                    <a:pt x="187" y="820"/>
                  </a:lnTo>
                  <a:lnTo>
                    <a:pt x="191" y="820"/>
                  </a:lnTo>
                  <a:lnTo>
                    <a:pt x="195" y="820"/>
                  </a:lnTo>
                  <a:lnTo>
                    <a:pt x="198" y="820"/>
                  </a:lnTo>
                  <a:lnTo>
                    <a:pt x="202" y="820"/>
                  </a:lnTo>
                  <a:lnTo>
                    <a:pt x="205" y="820"/>
                  </a:lnTo>
                  <a:lnTo>
                    <a:pt x="209" y="820"/>
                  </a:lnTo>
                  <a:lnTo>
                    <a:pt x="213" y="820"/>
                  </a:lnTo>
                  <a:lnTo>
                    <a:pt x="213" y="816"/>
                  </a:lnTo>
                  <a:lnTo>
                    <a:pt x="216" y="816"/>
                  </a:lnTo>
                  <a:lnTo>
                    <a:pt x="220" y="816"/>
                  </a:lnTo>
                  <a:lnTo>
                    <a:pt x="224" y="816"/>
                  </a:lnTo>
                  <a:lnTo>
                    <a:pt x="227" y="816"/>
                  </a:lnTo>
                  <a:lnTo>
                    <a:pt x="227" y="813"/>
                  </a:lnTo>
                  <a:lnTo>
                    <a:pt x="230" y="813"/>
                  </a:lnTo>
                  <a:lnTo>
                    <a:pt x="235" y="813"/>
                  </a:lnTo>
                  <a:lnTo>
                    <a:pt x="238" y="813"/>
                  </a:lnTo>
                  <a:lnTo>
                    <a:pt x="238" y="809"/>
                  </a:lnTo>
                  <a:lnTo>
                    <a:pt x="241" y="809"/>
                  </a:lnTo>
                  <a:lnTo>
                    <a:pt x="245" y="809"/>
                  </a:lnTo>
                  <a:lnTo>
                    <a:pt x="249" y="809"/>
                  </a:lnTo>
                  <a:lnTo>
                    <a:pt x="249" y="805"/>
                  </a:lnTo>
                  <a:lnTo>
                    <a:pt x="252" y="805"/>
                  </a:lnTo>
                  <a:lnTo>
                    <a:pt x="256" y="805"/>
                  </a:lnTo>
                  <a:lnTo>
                    <a:pt x="256" y="801"/>
                  </a:lnTo>
                  <a:lnTo>
                    <a:pt x="259" y="801"/>
                  </a:lnTo>
                  <a:lnTo>
                    <a:pt x="263" y="801"/>
                  </a:lnTo>
                  <a:lnTo>
                    <a:pt x="263" y="798"/>
                  </a:lnTo>
                  <a:lnTo>
                    <a:pt x="267" y="798"/>
                  </a:lnTo>
                  <a:lnTo>
                    <a:pt x="267" y="793"/>
                  </a:lnTo>
                  <a:lnTo>
                    <a:pt x="270" y="793"/>
                  </a:lnTo>
                  <a:lnTo>
                    <a:pt x="274" y="790"/>
                  </a:lnTo>
                  <a:lnTo>
                    <a:pt x="278" y="790"/>
                  </a:lnTo>
                  <a:lnTo>
                    <a:pt x="278" y="786"/>
                  </a:lnTo>
                  <a:lnTo>
                    <a:pt x="281" y="786"/>
                  </a:lnTo>
                  <a:lnTo>
                    <a:pt x="281" y="782"/>
                  </a:lnTo>
                  <a:lnTo>
                    <a:pt x="284" y="782"/>
                  </a:lnTo>
                  <a:lnTo>
                    <a:pt x="284" y="778"/>
                  </a:lnTo>
                  <a:lnTo>
                    <a:pt x="289" y="778"/>
                  </a:lnTo>
                  <a:lnTo>
                    <a:pt x="292" y="775"/>
                  </a:lnTo>
                  <a:lnTo>
                    <a:pt x="292" y="770"/>
                  </a:lnTo>
                  <a:lnTo>
                    <a:pt x="295" y="770"/>
                  </a:lnTo>
                  <a:lnTo>
                    <a:pt x="295" y="767"/>
                  </a:lnTo>
                  <a:lnTo>
                    <a:pt x="299" y="767"/>
                  </a:lnTo>
                  <a:lnTo>
                    <a:pt x="299" y="763"/>
                  </a:lnTo>
                  <a:lnTo>
                    <a:pt x="303" y="763"/>
                  </a:lnTo>
                  <a:lnTo>
                    <a:pt x="303" y="759"/>
                  </a:lnTo>
                  <a:lnTo>
                    <a:pt x="306" y="759"/>
                  </a:lnTo>
                  <a:lnTo>
                    <a:pt x="306" y="755"/>
                  </a:lnTo>
                  <a:lnTo>
                    <a:pt x="306" y="752"/>
                  </a:lnTo>
                  <a:lnTo>
                    <a:pt x="310" y="752"/>
                  </a:lnTo>
                  <a:lnTo>
                    <a:pt x="310" y="747"/>
                  </a:lnTo>
                  <a:lnTo>
                    <a:pt x="314" y="747"/>
                  </a:lnTo>
                  <a:lnTo>
                    <a:pt x="314" y="744"/>
                  </a:lnTo>
                  <a:lnTo>
                    <a:pt x="317" y="740"/>
                  </a:lnTo>
                  <a:lnTo>
                    <a:pt x="317" y="736"/>
                  </a:lnTo>
                  <a:lnTo>
                    <a:pt x="320" y="736"/>
                  </a:lnTo>
                  <a:lnTo>
                    <a:pt x="320" y="732"/>
                  </a:lnTo>
                  <a:lnTo>
                    <a:pt x="320" y="729"/>
                  </a:lnTo>
                  <a:lnTo>
                    <a:pt x="324" y="729"/>
                  </a:lnTo>
                  <a:lnTo>
                    <a:pt x="324" y="724"/>
                  </a:lnTo>
                  <a:lnTo>
                    <a:pt x="328" y="721"/>
                  </a:lnTo>
                  <a:lnTo>
                    <a:pt x="328" y="717"/>
                  </a:lnTo>
                  <a:lnTo>
                    <a:pt x="331" y="713"/>
                  </a:lnTo>
                  <a:lnTo>
                    <a:pt x="331" y="709"/>
                  </a:lnTo>
                  <a:lnTo>
                    <a:pt x="335" y="709"/>
                  </a:lnTo>
                  <a:lnTo>
                    <a:pt x="335" y="706"/>
                  </a:lnTo>
                  <a:lnTo>
                    <a:pt x="335" y="701"/>
                  </a:lnTo>
                  <a:lnTo>
                    <a:pt x="339" y="698"/>
                  </a:lnTo>
                  <a:lnTo>
                    <a:pt x="339" y="694"/>
                  </a:lnTo>
                  <a:lnTo>
                    <a:pt x="342" y="690"/>
                  </a:lnTo>
                  <a:lnTo>
                    <a:pt x="342" y="686"/>
                  </a:lnTo>
                  <a:lnTo>
                    <a:pt x="346" y="683"/>
                  </a:lnTo>
                  <a:lnTo>
                    <a:pt x="346" y="678"/>
                  </a:lnTo>
                  <a:lnTo>
                    <a:pt x="349" y="675"/>
                  </a:lnTo>
                  <a:lnTo>
                    <a:pt x="349" y="670"/>
                  </a:lnTo>
                  <a:lnTo>
                    <a:pt x="349" y="667"/>
                  </a:lnTo>
                  <a:lnTo>
                    <a:pt x="353" y="663"/>
                  </a:lnTo>
                  <a:lnTo>
                    <a:pt x="353" y="659"/>
                  </a:lnTo>
                  <a:lnTo>
                    <a:pt x="353" y="655"/>
                  </a:lnTo>
                  <a:lnTo>
                    <a:pt x="357" y="655"/>
                  </a:lnTo>
                  <a:lnTo>
                    <a:pt x="357" y="652"/>
                  </a:lnTo>
                  <a:lnTo>
                    <a:pt x="357" y="647"/>
                  </a:lnTo>
                  <a:lnTo>
                    <a:pt x="360" y="644"/>
                  </a:lnTo>
                  <a:lnTo>
                    <a:pt x="360" y="640"/>
                  </a:lnTo>
                  <a:lnTo>
                    <a:pt x="360" y="636"/>
                  </a:lnTo>
                  <a:lnTo>
                    <a:pt x="363" y="636"/>
                  </a:lnTo>
                  <a:lnTo>
                    <a:pt x="363" y="632"/>
                  </a:lnTo>
                  <a:lnTo>
                    <a:pt x="363" y="629"/>
                  </a:lnTo>
                  <a:lnTo>
                    <a:pt x="363" y="624"/>
                  </a:lnTo>
                  <a:lnTo>
                    <a:pt x="368" y="621"/>
                  </a:lnTo>
                  <a:lnTo>
                    <a:pt x="368" y="617"/>
                  </a:lnTo>
                  <a:lnTo>
                    <a:pt x="368" y="613"/>
                  </a:lnTo>
                  <a:lnTo>
                    <a:pt x="371" y="609"/>
                  </a:lnTo>
                  <a:lnTo>
                    <a:pt x="371" y="606"/>
                  </a:lnTo>
                  <a:lnTo>
                    <a:pt x="371" y="601"/>
                  </a:lnTo>
                  <a:lnTo>
                    <a:pt x="374" y="601"/>
                  </a:lnTo>
                  <a:lnTo>
                    <a:pt x="374" y="598"/>
                  </a:lnTo>
                  <a:lnTo>
                    <a:pt x="374" y="594"/>
                  </a:lnTo>
                  <a:lnTo>
                    <a:pt x="374" y="590"/>
                  </a:lnTo>
                  <a:lnTo>
                    <a:pt x="378" y="586"/>
                  </a:lnTo>
                  <a:lnTo>
                    <a:pt x="378" y="583"/>
                  </a:lnTo>
                  <a:lnTo>
                    <a:pt x="378" y="578"/>
                  </a:lnTo>
                  <a:lnTo>
                    <a:pt x="382" y="575"/>
                  </a:lnTo>
                  <a:lnTo>
                    <a:pt x="382" y="571"/>
                  </a:lnTo>
                  <a:lnTo>
                    <a:pt x="382" y="567"/>
                  </a:lnTo>
                  <a:lnTo>
                    <a:pt x="385" y="563"/>
                  </a:lnTo>
                  <a:lnTo>
                    <a:pt x="385" y="560"/>
                  </a:lnTo>
                  <a:lnTo>
                    <a:pt x="385" y="556"/>
                  </a:lnTo>
                  <a:lnTo>
                    <a:pt x="389" y="548"/>
                  </a:lnTo>
                  <a:lnTo>
                    <a:pt x="389" y="544"/>
                  </a:lnTo>
                  <a:lnTo>
                    <a:pt x="389" y="541"/>
                  </a:lnTo>
                  <a:lnTo>
                    <a:pt x="389" y="537"/>
                  </a:lnTo>
                  <a:lnTo>
                    <a:pt x="393" y="533"/>
                  </a:lnTo>
                  <a:lnTo>
                    <a:pt x="393" y="529"/>
                  </a:lnTo>
                  <a:lnTo>
                    <a:pt x="393" y="525"/>
                  </a:lnTo>
                  <a:lnTo>
                    <a:pt x="396" y="521"/>
                  </a:lnTo>
                  <a:lnTo>
                    <a:pt x="396" y="518"/>
                  </a:lnTo>
                  <a:lnTo>
                    <a:pt x="396" y="514"/>
                  </a:lnTo>
                  <a:lnTo>
                    <a:pt x="400" y="506"/>
                  </a:lnTo>
                  <a:lnTo>
                    <a:pt x="400" y="503"/>
                  </a:lnTo>
                  <a:lnTo>
                    <a:pt x="400" y="498"/>
                  </a:lnTo>
                  <a:lnTo>
                    <a:pt x="403" y="495"/>
                  </a:lnTo>
                  <a:lnTo>
                    <a:pt x="403" y="490"/>
                  </a:lnTo>
                  <a:lnTo>
                    <a:pt x="403" y="487"/>
                  </a:lnTo>
                  <a:lnTo>
                    <a:pt x="403" y="479"/>
                  </a:lnTo>
                  <a:lnTo>
                    <a:pt x="407" y="475"/>
                  </a:lnTo>
                  <a:lnTo>
                    <a:pt x="407" y="472"/>
                  </a:lnTo>
                  <a:lnTo>
                    <a:pt x="407" y="467"/>
                  </a:lnTo>
                  <a:lnTo>
                    <a:pt x="411" y="464"/>
                  </a:lnTo>
                  <a:lnTo>
                    <a:pt x="411" y="456"/>
                  </a:lnTo>
                  <a:lnTo>
                    <a:pt x="411" y="452"/>
                  </a:lnTo>
                  <a:lnTo>
                    <a:pt x="414" y="449"/>
                  </a:lnTo>
                  <a:lnTo>
                    <a:pt x="414" y="444"/>
                  </a:lnTo>
                  <a:lnTo>
                    <a:pt x="414" y="437"/>
                  </a:lnTo>
                  <a:lnTo>
                    <a:pt x="418" y="433"/>
                  </a:lnTo>
                  <a:lnTo>
                    <a:pt x="418" y="429"/>
                  </a:lnTo>
                  <a:lnTo>
                    <a:pt x="418" y="426"/>
                  </a:lnTo>
                  <a:lnTo>
                    <a:pt x="418" y="418"/>
                  </a:lnTo>
                  <a:lnTo>
                    <a:pt x="422" y="414"/>
                  </a:lnTo>
                  <a:lnTo>
                    <a:pt x="422" y="410"/>
                  </a:lnTo>
                  <a:lnTo>
                    <a:pt x="422" y="406"/>
                  </a:lnTo>
                  <a:lnTo>
                    <a:pt x="425" y="398"/>
                  </a:lnTo>
                  <a:lnTo>
                    <a:pt x="425" y="395"/>
                  </a:lnTo>
                  <a:lnTo>
                    <a:pt x="425" y="391"/>
                  </a:lnTo>
                  <a:lnTo>
                    <a:pt x="428" y="383"/>
                  </a:lnTo>
                  <a:lnTo>
                    <a:pt x="428" y="380"/>
                  </a:lnTo>
                  <a:lnTo>
                    <a:pt x="428" y="375"/>
                  </a:lnTo>
                  <a:lnTo>
                    <a:pt x="432" y="372"/>
                  </a:lnTo>
                  <a:lnTo>
                    <a:pt x="432" y="364"/>
                  </a:lnTo>
                  <a:lnTo>
                    <a:pt x="432" y="360"/>
                  </a:lnTo>
                  <a:lnTo>
                    <a:pt x="432" y="357"/>
                  </a:lnTo>
                  <a:lnTo>
                    <a:pt x="436" y="349"/>
                  </a:lnTo>
                  <a:lnTo>
                    <a:pt x="436" y="345"/>
                  </a:lnTo>
                  <a:lnTo>
                    <a:pt x="436" y="341"/>
                  </a:lnTo>
                  <a:lnTo>
                    <a:pt x="439" y="334"/>
                  </a:lnTo>
                  <a:lnTo>
                    <a:pt x="439" y="329"/>
                  </a:lnTo>
                  <a:lnTo>
                    <a:pt x="439" y="326"/>
                  </a:lnTo>
                  <a:lnTo>
                    <a:pt x="443" y="321"/>
                  </a:lnTo>
                  <a:lnTo>
                    <a:pt x="443" y="314"/>
                  </a:lnTo>
                  <a:lnTo>
                    <a:pt x="443" y="310"/>
                  </a:lnTo>
                  <a:lnTo>
                    <a:pt x="447" y="306"/>
                  </a:lnTo>
                  <a:lnTo>
                    <a:pt x="447" y="299"/>
                  </a:lnTo>
                  <a:lnTo>
                    <a:pt x="447" y="295"/>
                  </a:lnTo>
                  <a:lnTo>
                    <a:pt x="447" y="291"/>
                  </a:lnTo>
                  <a:lnTo>
                    <a:pt x="450" y="283"/>
                  </a:lnTo>
                  <a:lnTo>
                    <a:pt x="450" y="280"/>
                  </a:lnTo>
                  <a:lnTo>
                    <a:pt x="450" y="276"/>
                  </a:lnTo>
                  <a:lnTo>
                    <a:pt x="454" y="272"/>
                  </a:lnTo>
                  <a:lnTo>
                    <a:pt x="454" y="264"/>
                  </a:lnTo>
                  <a:lnTo>
                    <a:pt x="454" y="261"/>
                  </a:lnTo>
                  <a:lnTo>
                    <a:pt x="457" y="257"/>
                  </a:lnTo>
                  <a:lnTo>
                    <a:pt x="457" y="249"/>
                  </a:lnTo>
                  <a:lnTo>
                    <a:pt x="457" y="246"/>
                  </a:lnTo>
                  <a:lnTo>
                    <a:pt x="461" y="241"/>
                  </a:lnTo>
                  <a:lnTo>
                    <a:pt x="461" y="238"/>
                  </a:lnTo>
                  <a:lnTo>
                    <a:pt x="461" y="230"/>
                  </a:lnTo>
                  <a:lnTo>
                    <a:pt x="461" y="226"/>
                  </a:lnTo>
                  <a:lnTo>
                    <a:pt x="465" y="223"/>
                  </a:lnTo>
                  <a:lnTo>
                    <a:pt x="465" y="218"/>
                  </a:lnTo>
                  <a:lnTo>
                    <a:pt x="465" y="211"/>
                  </a:lnTo>
                  <a:lnTo>
                    <a:pt x="468" y="207"/>
                  </a:lnTo>
                  <a:lnTo>
                    <a:pt x="468" y="203"/>
                  </a:lnTo>
                  <a:lnTo>
                    <a:pt x="468" y="200"/>
                  </a:lnTo>
                  <a:lnTo>
                    <a:pt x="472" y="192"/>
                  </a:lnTo>
                  <a:lnTo>
                    <a:pt x="472" y="188"/>
                  </a:lnTo>
                  <a:lnTo>
                    <a:pt x="472" y="184"/>
                  </a:lnTo>
                  <a:lnTo>
                    <a:pt x="476" y="180"/>
                  </a:lnTo>
                  <a:lnTo>
                    <a:pt x="476" y="177"/>
                  </a:lnTo>
                  <a:lnTo>
                    <a:pt x="476" y="172"/>
                  </a:lnTo>
                  <a:lnTo>
                    <a:pt x="476" y="165"/>
                  </a:lnTo>
                  <a:lnTo>
                    <a:pt x="479" y="161"/>
                  </a:lnTo>
                  <a:lnTo>
                    <a:pt x="479" y="157"/>
                  </a:lnTo>
                  <a:lnTo>
                    <a:pt x="479" y="154"/>
                  </a:lnTo>
                  <a:lnTo>
                    <a:pt x="482" y="149"/>
                  </a:lnTo>
                  <a:lnTo>
                    <a:pt x="482" y="146"/>
                  </a:lnTo>
                  <a:lnTo>
                    <a:pt x="482" y="141"/>
                  </a:lnTo>
                  <a:lnTo>
                    <a:pt x="487" y="138"/>
                  </a:lnTo>
                  <a:lnTo>
                    <a:pt x="487" y="130"/>
                  </a:lnTo>
                  <a:lnTo>
                    <a:pt x="487" y="126"/>
                  </a:lnTo>
                  <a:lnTo>
                    <a:pt x="490" y="123"/>
                  </a:lnTo>
                  <a:lnTo>
                    <a:pt x="490" y="118"/>
                  </a:lnTo>
                  <a:lnTo>
                    <a:pt x="490" y="115"/>
                  </a:lnTo>
                  <a:lnTo>
                    <a:pt x="490" y="111"/>
                  </a:lnTo>
                  <a:lnTo>
                    <a:pt x="493" y="107"/>
                  </a:lnTo>
                  <a:lnTo>
                    <a:pt x="493" y="103"/>
                  </a:lnTo>
                  <a:lnTo>
                    <a:pt x="493" y="100"/>
                  </a:lnTo>
                  <a:lnTo>
                    <a:pt x="497" y="95"/>
                  </a:lnTo>
                  <a:lnTo>
                    <a:pt x="497" y="92"/>
                  </a:lnTo>
                  <a:lnTo>
                    <a:pt x="501" y="88"/>
                  </a:lnTo>
                  <a:lnTo>
                    <a:pt x="501" y="84"/>
                  </a:lnTo>
                  <a:lnTo>
                    <a:pt x="501" y="80"/>
                  </a:lnTo>
                  <a:lnTo>
                    <a:pt x="501" y="77"/>
                  </a:lnTo>
                  <a:lnTo>
                    <a:pt x="504" y="72"/>
                  </a:lnTo>
                  <a:lnTo>
                    <a:pt x="504" y="69"/>
                  </a:lnTo>
                  <a:lnTo>
                    <a:pt x="504" y="65"/>
                  </a:lnTo>
                  <a:lnTo>
                    <a:pt x="508" y="65"/>
                  </a:lnTo>
                  <a:lnTo>
                    <a:pt x="508" y="61"/>
                  </a:lnTo>
                  <a:lnTo>
                    <a:pt x="508" y="57"/>
                  </a:lnTo>
                  <a:lnTo>
                    <a:pt x="511" y="54"/>
                  </a:lnTo>
                  <a:lnTo>
                    <a:pt x="511" y="49"/>
                  </a:lnTo>
                  <a:lnTo>
                    <a:pt x="515" y="46"/>
                  </a:lnTo>
                  <a:lnTo>
                    <a:pt x="515" y="42"/>
                  </a:lnTo>
                  <a:lnTo>
                    <a:pt x="515" y="38"/>
                  </a:lnTo>
                  <a:lnTo>
                    <a:pt x="519" y="38"/>
                  </a:lnTo>
                  <a:lnTo>
                    <a:pt x="519" y="34"/>
                  </a:lnTo>
                  <a:lnTo>
                    <a:pt x="519" y="31"/>
                  </a:lnTo>
                  <a:lnTo>
                    <a:pt x="522" y="31"/>
                  </a:lnTo>
                  <a:lnTo>
                    <a:pt x="522" y="26"/>
                  </a:lnTo>
                  <a:lnTo>
                    <a:pt x="526" y="23"/>
                  </a:lnTo>
                  <a:lnTo>
                    <a:pt x="526" y="19"/>
                  </a:lnTo>
                  <a:lnTo>
                    <a:pt x="530" y="19"/>
                  </a:lnTo>
                  <a:lnTo>
                    <a:pt x="530" y="15"/>
                  </a:lnTo>
                  <a:lnTo>
                    <a:pt x="533" y="11"/>
                  </a:lnTo>
                  <a:lnTo>
                    <a:pt x="533" y="8"/>
                  </a:lnTo>
                  <a:lnTo>
                    <a:pt x="536" y="8"/>
                  </a:lnTo>
                  <a:lnTo>
                    <a:pt x="541" y="4"/>
                  </a:lnTo>
                  <a:lnTo>
                    <a:pt x="544" y="4"/>
                  </a:lnTo>
                  <a:lnTo>
                    <a:pt x="544" y="0"/>
                  </a:lnTo>
                  <a:lnTo>
                    <a:pt x="547" y="0"/>
                  </a:lnTo>
                  <a:lnTo>
                    <a:pt x="551" y="0"/>
                  </a:lnTo>
                  <a:lnTo>
                    <a:pt x="555" y="0"/>
                  </a:lnTo>
                  <a:lnTo>
                    <a:pt x="558" y="0"/>
                  </a:lnTo>
                  <a:lnTo>
                    <a:pt x="558" y="4"/>
                  </a:lnTo>
                  <a:lnTo>
                    <a:pt x="562" y="4"/>
                  </a:lnTo>
                  <a:lnTo>
                    <a:pt x="566" y="8"/>
                  </a:lnTo>
                  <a:lnTo>
                    <a:pt x="569" y="8"/>
                  </a:lnTo>
                  <a:lnTo>
                    <a:pt x="569" y="11"/>
                  </a:lnTo>
                  <a:lnTo>
                    <a:pt x="573" y="15"/>
                  </a:lnTo>
                  <a:lnTo>
                    <a:pt x="573" y="19"/>
                  </a:lnTo>
                  <a:lnTo>
                    <a:pt x="576" y="19"/>
                  </a:lnTo>
                  <a:lnTo>
                    <a:pt x="576" y="23"/>
                  </a:lnTo>
                  <a:lnTo>
                    <a:pt x="580" y="26"/>
                  </a:lnTo>
                  <a:lnTo>
                    <a:pt x="580" y="31"/>
                  </a:lnTo>
                  <a:lnTo>
                    <a:pt x="584" y="31"/>
                  </a:lnTo>
                  <a:lnTo>
                    <a:pt x="584" y="34"/>
                  </a:lnTo>
                  <a:lnTo>
                    <a:pt x="584" y="38"/>
                  </a:lnTo>
                  <a:lnTo>
                    <a:pt x="587" y="38"/>
                  </a:lnTo>
                  <a:lnTo>
                    <a:pt x="587" y="42"/>
                  </a:lnTo>
                  <a:lnTo>
                    <a:pt x="587" y="46"/>
                  </a:lnTo>
                  <a:lnTo>
                    <a:pt x="591" y="49"/>
                  </a:lnTo>
                  <a:lnTo>
                    <a:pt x="591" y="54"/>
                  </a:lnTo>
                  <a:lnTo>
                    <a:pt x="595" y="57"/>
                  </a:lnTo>
                  <a:lnTo>
                    <a:pt x="595" y="61"/>
                  </a:lnTo>
                  <a:lnTo>
                    <a:pt x="595" y="65"/>
                  </a:lnTo>
                  <a:lnTo>
                    <a:pt x="598" y="65"/>
                  </a:lnTo>
                  <a:lnTo>
                    <a:pt x="598" y="69"/>
                  </a:lnTo>
                  <a:lnTo>
                    <a:pt x="598" y="72"/>
                  </a:lnTo>
                  <a:lnTo>
                    <a:pt x="601" y="77"/>
                  </a:lnTo>
                  <a:lnTo>
                    <a:pt x="601" y="80"/>
                  </a:lnTo>
                  <a:lnTo>
                    <a:pt x="601" y="84"/>
                  </a:lnTo>
                  <a:lnTo>
                    <a:pt x="601" y="88"/>
                  </a:lnTo>
                  <a:lnTo>
                    <a:pt x="605" y="92"/>
                  </a:lnTo>
                  <a:lnTo>
                    <a:pt x="605" y="95"/>
                  </a:lnTo>
                  <a:lnTo>
                    <a:pt x="609" y="100"/>
                  </a:lnTo>
                  <a:lnTo>
                    <a:pt x="609" y="103"/>
                  </a:lnTo>
                  <a:lnTo>
                    <a:pt x="609" y="107"/>
                  </a:lnTo>
                  <a:lnTo>
                    <a:pt x="612" y="111"/>
                  </a:lnTo>
                  <a:lnTo>
                    <a:pt x="612" y="115"/>
                  </a:lnTo>
                  <a:lnTo>
                    <a:pt x="612" y="118"/>
                  </a:lnTo>
                  <a:lnTo>
                    <a:pt x="612" y="123"/>
                  </a:lnTo>
                  <a:lnTo>
                    <a:pt x="616" y="126"/>
                  </a:lnTo>
                  <a:lnTo>
                    <a:pt x="616" y="130"/>
                  </a:lnTo>
                  <a:lnTo>
                    <a:pt x="616" y="138"/>
                  </a:lnTo>
                  <a:lnTo>
                    <a:pt x="620" y="141"/>
                  </a:lnTo>
                  <a:lnTo>
                    <a:pt x="620" y="146"/>
                  </a:lnTo>
                  <a:lnTo>
                    <a:pt x="620" y="149"/>
                  </a:lnTo>
                  <a:lnTo>
                    <a:pt x="623" y="154"/>
                  </a:lnTo>
                  <a:lnTo>
                    <a:pt x="623" y="157"/>
                  </a:lnTo>
                  <a:lnTo>
                    <a:pt x="623" y="161"/>
                  </a:lnTo>
                  <a:lnTo>
                    <a:pt x="627" y="165"/>
                  </a:lnTo>
                  <a:lnTo>
                    <a:pt x="627" y="172"/>
                  </a:lnTo>
                  <a:lnTo>
                    <a:pt x="627" y="177"/>
                  </a:lnTo>
                  <a:lnTo>
                    <a:pt x="627" y="180"/>
                  </a:lnTo>
                  <a:lnTo>
                    <a:pt x="630" y="184"/>
                  </a:lnTo>
                  <a:lnTo>
                    <a:pt x="630" y="188"/>
                  </a:lnTo>
                  <a:lnTo>
                    <a:pt x="630" y="192"/>
                  </a:lnTo>
                  <a:lnTo>
                    <a:pt x="634" y="200"/>
                  </a:lnTo>
                  <a:lnTo>
                    <a:pt x="634" y="203"/>
                  </a:lnTo>
                  <a:lnTo>
                    <a:pt x="634" y="207"/>
                  </a:lnTo>
                  <a:lnTo>
                    <a:pt x="638" y="211"/>
                  </a:lnTo>
                  <a:lnTo>
                    <a:pt x="638" y="218"/>
                  </a:lnTo>
                  <a:lnTo>
                    <a:pt x="638" y="223"/>
                  </a:lnTo>
                  <a:lnTo>
                    <a:pt x="641" y="226"/>
                  </a:lnTo>
                  <a:lnTo>
                    <a:pt x="641" y="230"/>
                  </a:lnTo>
                  <a:lnTo>
                    <a:pt x="641" y="238"/>
                  </a:lnTo>
                  <a:lnTo>
                    <a:pt x="641" y="241"/>
                  </a:lnTo>
                  <a:lnTo>
                    <a:pt x="645" y="246"/>
                  </a:lnTo>
                  <a:lnTo>
                    <a:pt x="645" y="249"/>
                  </a:lnTo>
                  <a:lnTo>
                    <a:pt x="645" y="257"/>
                  </a:lnTo>
                  <a:lnTo>
                    <a:pt x="649" y="261"/>
                  </a:lnTo>
                  <a:lnTo>
                    <a:pt x="649" y="264"/>
                  </a:lnTo>
                  <a:lnTo>
                    <a:pt x="649" y="272"/>
                  </a:lnTo>
                  <a:lnTo>
                    <a:pt x="652" y="276"/>
                  </a:lnTo>
                  <a:lnTo>
                    <a:pt x="652" y="280"/>
                  </a:lnTo>
                  <a:lnTo>
                    <a:pt x="652" y="283"/>
                  </a:lnTo>
                  <a:lnTo>
                    <a:pt x="655" y="291"/>
                  </a:lnTo>
                  <a:lnTo>
                    <a:pt x="655" y="295"/>
                  </a:lnTo>
                  <a:lnTo>
                    <a:pt x="655" y="299"/>
                  </a:lnTo>
                  <a:lnTo>
                    <a:pt x="655" y="306"/>
                  </a:lnTo>
                  <a:lnTo>
                    <a:pt x="660" y="310"/>
                  </a:lnTo>
                  <a:lnTo>
                    <a:pt x="660" y="314"/>
                  </a:lnTo>
                  <a:lnTo>
                    <a:pt x="660" y="321"/>
                  </a:lnTo>
                  <a:lnTo>
                    <a:pt x="663" y="326"/>
                  </a:lnTo>
                  <a:lnTo>
                    <a:pt x="663" y="329"/>
                  </a:lnTo>
                  <a:lnTo>
                    <a:pt x="663" y="334"/>
                  </a:lnTo>
                  <a:lnTo>
                    <a:pt x="666" y="341"/>
                  </a:lnTo>
                  <a:lnTo>
                    <a:pt x="666" y="345"/>
                  </a:lnTo>
                  <a:lnTo>
                    <a:pt x="666" y="349"/>
                  </a:lnTo>
                  <a:lnTo>
                    <a:pt x="670" y="357"/>
                  </a:lnTo>
                  <a:lnTo>
                    <a:pt x="670" y="360"/>
                  </a:lnTo>
                  <a:lnTo>
                    <a:pt x="670" y="364"/>
                  </a:lnTo>
                  <a:lnTo>
                    <a:pt x="670" y="372"/>
                  </a:lnTo>
                  <a:lnTo>
                    <a:pt x="674" y="375"/>
                  </a:lnTo>
                  <a:lnTo>
                    <a:pt x="674" y="380"/>
                  </a:lnTo>
                  <a:lnTo>
                    <a:pt x="674" y="383"/>
                  </a:lnTo>
                  <a:lnTo>
                    <a:pt x="677" y="391"/>
                  </a:lnTo>
                  <a:lnTo>
                    <a:pt x="677" y="395"/>
                  </a:lnTo>
                  <a:lnTo>
                    <a:pt x="677" y="398"/>
                  </a:lnTo>
                  <a:lnTo>
                    <a:pt x="681" y="406"/>
                  </a:lnTo>
                  <a:lnTo>
                    <a:pt x="681" y="410"/>
                  </a:lnTo>
                  <a:lnTo>
                    <a:pt x="681" y="414"/>
                  </a:lnTo>
                  <a:lnTo>
                    <a:pt x="684" y="418"/>
                  </a:lnTo>
                  <a:lnTo>
                    <a:pt x="684" y="426"/>
                  </a:lnTo>
                  <a:lnTo>
                    <a:pt x="684" y="429"/>
                  </a:lnTo>
                  <a:lnTo>
                    <a:pt x="684" y="433"/>
                  </a:lnTo>
                  <a:lnTo>
                    <a:pt x="688" y="437"/>
                  </a:lnTo>
                  <a:lnTo>
                    <a:pt x="688" y="444"/>
                  </a:lnTo>
                  <a:lnTo>
                    <a:pt x="688" y="449"/>
                  </a:lnTo>
                  <a:lnTo>
                    <a:pt x="692" y="452"/>
                  </a:lnTo>
                  <a:lnTo>
                    <a:pt x="692" y="456"/>
                  </a:lnTo>
                  <a:lnTo>
                    <a:pt x="692" y="464"/>
                  </a:lnTo>
                  <a:lnTo>
                    <a:pt x="695" y="467"/>
                  </a:lnTo>
                  <a:lnTo>
                    <a:pt x="695" y="472"/>
                  </a:lnTo>
                  <a:lnTo>
                    <a:pt x="695" y="475"/>
                  </a:lnTo>
                  <a:lnTo>
                    <a:pt x="699" y="479"/>
                  </a:lnTo>
                  <a:lnTo>
                    <a:pt x="699" y="487"/>
                  </a:lnTo>
                  <a:lnTo>
                    <a:pt x="699" y="490"/>
                  </a:lnTo>
                  <a:lnTo>
                    <a:pt x="699" y="495"/>
                  </a:lnTo>
                  <a:lnTo>
                    <a:pt x="703" y="498"/>
                  </a:lnTo>
                  <a:lnTo>
                    <a:pt x="703" y="503"/>
                  </a:lnTo>
                  <a:lnTo>
                    <a:pt x="703" y="506"/>
                  </a:lnTo>
                  <a:lnTo>
                    <a:pt x="706" y="514"/>
                  </a:lnTo>
                  <a:lnTo>
                    <a:pt x="706" y="518"/>
                  </a:lnTo>
                  <a:lnTo>
                    <a:pt x="706" y="521"/>
                  </a:lnTo>
                  <a:lnTo>
                    <a:pt x="709" y="525"/>
                  </a:lnTo>
                  <a:lnTo>
                    <a:pt x="709" y="529"/>
                  </a:lnTo>
                  <a:lnTo>
                    <a:pt x="709" y="533"/>
                  </a:lnTo>
                  <a:lnTo>
                    <a:pt x="714" y="537"/>
                  </a:lnTo>
                  <a:lnTo>
                    <a:pt x="714" y="541"/>
                  </a:lnTo>
                  <a:lnTo>
                    <a:pt x="714" y="544"/>
                  </a:lnTo>
                  <a:lnTo>
                    <a:pt x="714" y="548"/>
                  </a:lnTo>
                  <a:lnTo>
                    <a:pt x="717" y="556"/>
                  </a:lnTo>
                  <a:lnTo>
                    <a:pt x="717" y="560"/>
                  </a:lnTo>
                  <a:lnTo>
                    <a:pt x="717" y="563"/>
                  </a:lnTo>
                  <a:lnTo>
                    <a:pt x="720" y="567"/>
                  </a:lnTo>
                  <a:lnTo>
                    <a:pt x="720" y="571"/>
                  </a:lnTo>
                  <a:lnTo>
                    <a:pt x="720" y="575"/>
                  </a:lnTo>
                  <a:lnTo>
                    <a:pt x="724" y="578"/>
                  </a:lnTo>
                  <a:lnTo>
                    <a:pt x="724" y="583"/>
                  </a:lnTo>
                  <a:lnTo>
                    <a:pt x="724" y="586"/>
                  </a:lnTo>
                  <a:lnTo>
                    <a:pt x="728" y="590"/>
                  </a:lnTo>
                  <a:lnTo>
                    <a:pt x="728" y="594"/>
                  </a:lnTo>
                  <a:lnTo>
                    <a:pt x="728" y="598"/>
                  </a:lnTo>
                  <a:lnTo>
                    <a:pt x="728" y="601"/>
                  </a:lnTo>
                  <a:lnTo>
                    <a:pt x="731" y="601"/>
                  </a:lnTo>
                  <a:lnTo>
                    <a:pt x="731" y="606"/>
                  </a:lnTo>
                  <a:lnTo>
                    <a:pt x="731" y="609"/>
                  </a:lnTo>
                  <a:lnTo>
                    <a:pt x="735" y="613"/>
                  </a:lnTo>
                  <a:lnTo>
                    <a:pt x="735" y="617"/>
                  </a:lnTo>
                  <a:lnTo>
                    <a:pt x="735" y="621"/>
                  </a:lnTo>
                  <a:lnTo>
                    <a:pt x="739" y="624"/>
                  </a:lnTo>
                  <a:lnTo>
                    <a:pt x="739" y="629"/>
                  </a:lnTo>
                  <a:lnTo>
                    <a:pt x="739" y="632"/>
                  </a:lnTo>
                  <a:lnTo>
                    <a:pt x="739" y="636"/>
                  </a:lnTo>
                  <a:lnTo>
                    <a:pt x="742" y="636"/>
                  </a:lnTo>
                  <a:lnTo>
                    <a:pt x="742" y="640"/>
                  </a:lnTo>
                  <a:lnTo>
                    <a:pt x="742" y="644"/>
                  </a:lnTo>
                  <a:lnTo>
                    <a:pt x="746" y="647"/>
                  </a:lnTo>
                  <a:lnTo>
                    <a:pt x="746" y="652"/>
                  </a:lnTo>
                  <a:lnTo>
                    <a:pt x="746" y="655"/>
                  </a:lnTo>
                  <a:lnTo>
                    <a:pt x="749" y="655"/>
                  </a:lnTo>
                  <a:lnTo>
                    <a:pt x="749" y="659"/>
                  </a:lnTo>
                  <a:lnTo>
                    <a:pt x="749" y="663"/>
                  </a:lnTo>
                  <a:lnTo>
                    <a:pt x="753" y="667"/>
                  </a:lnTo>
                  <a:lnTo>
                    <a:pt x="753" y="670"/>
                  </a:lnTo>
                  <a:lnTo>
                    <a:pt x="753" y="675"/>
                  </a:lnTo>
                  <a:lnTo>
                    <a:pt x="757" y="678"/>
                  </a:lnTo>
                  <a:lnTo>
                    <a:pt x="757" y="683"/>
                  </a:lnTo>
                  <a:lnTo>
                    <a:pt x="760" y="686"/>
                  </a:lnTo>
                  <a:lnTo>
                    <a:pt x="760" y="690"/>
                  </a:lnTo>
                  <a:lnTo>
                    <a:pt x="763" y="694"/>
                  </a:lnTo>
                  <a:lnTo>
                    <a:pt x="763" y="698"/>
                  </a:lnTo>
                  <a:lnTo>
                    <a:pt x="768" y="701"/>
                  </a:lnTo>
                  <a:lnTo>
                    <a:pt x="768" y="706"/>
                  </a:lnTo>
                  <a:lnTo>
                    <a:pt x="768" y="709"/>
                  </a:lnTo>
                  <a:lnTo>
                    <a:pt x="771" y="709"/>
                  </a:lnTo>
                  <a:lnTo>
                    <a:pt x="771" y="713"/>
                  </a:lnTo>
                  <a:lnTo>
                    <a:pt x="774" y="717"/>
                  </a:lnTo>
                  <a:lnTo>
                    <a:pt x="774" y="721"/>
                  </a:lnTo>
                  <a:lnTo>
                    <a:pt x="778" y="724"/>
                  </a:lnTo>
                  <a:lnTo>
                    <a:pt x="778" y="729"/>
                  </a:lnTo>
                  <a:lnTo>
                    <a:pt x="782" y="729"/>
                  </a:lnTo>
                  <a:lnTo>
                    <a:pt x="782" y="732"/>
                  </a:lnTo>
                  <a:lnTo>
                    <a:pt x="782" y="736"/>
                  </a:lnTo>
                  <a:lnTo>
                    <a:pt x="785" y="736"/>
                  </a:lnTo>
                  <a:lnTo>
                    <a:pt x="785" y="740"/>
                  </a:lnTo>
                  <a:lnTo>
                    <a:pt x="789" y="744"/>
                  </a:lnTo>
                  <a:lnTo>
                    <a:pt x="789" y="747"/>
                  </a:lnTo>
                  <a:lnTo>
                    <a:pt x="793" y="747"/>
                  </a:lnTo>
                  <a:lnTo>
                    <a:pt x="793" y="752"/>
                  </a:lnTo>
                  <a:lnTo>
                    <a:pt x="796" y="752"/>
                  </a:lnTo>
                  <a:lnTo>
                    <a:pt x="796" y="755"/>
                  </a:lnTo>
                  <a:lnTo>
                    <a:pt x="796" y="759"/>
                  </a:lnTo>
                  <a:lnTo>
                    <a:pt x="799" y="759"/>
                  </a:lnTo>
                  <a:lnTo>
                    <a:pt x="799" y="763"/>
                  </a:lnTo>
                  <a:lnTo>
                    <a:pt x="803" y="763"/>
                  </a:lnTo>
                  <a:lnTo>
                    <a:pt x="803" y="767"/>
                  </a:lnTo>
                  <a:lnTo>
                    <a:pt x="807" y="767"/>
                  </a:lnTo>
                  <a:lnTo>
                    <a:pt x="807" y="770"/>
                  </a:lnTo>
                  <a:lnTo>
                    <a:pt x="810" y="770"/>
                  </a:lnTo>
                  <a:lnTo>
                    <a:pt x="810" y="775"/>
                  </a:lnTo>
                  <a:lnTo>
                    <a:pt x="814" y="778"/>
                  </a:lnTo>
                  <a:lnTo>
                    <a:pt x="818" y="778"/>
                  </a:lnTo>
                  <a:lnTo>
                    <a:pt x="818" y="782"/>
                  </a:lnTo>
                  <a:lnTo>
                    <a:pt x="821" y="782"/>
                  </a:lnTo>
                  <a:lnTo>
                    <a:pt x="821" y="786"/>
                  </a:lnTo>
                  <a:lnTo>
                    <a:pt x="825" y="786"/>
                  </a:lnTo>
                  <a:lnTo>
                    <a:pt x="825" y="790"/>
                  </a:lnTo>
                  <a:lnTo>
                    <a:pt x="828" y="790"/>
                  </a:lnTo>
                  <a:lnTo>
                    <a:pt x="832" y="793"/>
                  </a:lnTo>
                  <a:lnTo>
                    <a:pt x="836" y="793"/>
                  </a:lnTo>
                  <a:lnTo>
                    <a:pt x="836" y="798"/>
                  </a:lnTo>
                  <a:lnTo>
                    <a:pt x="839" y="798"/>
                  </a:lnTo>
                  <a:lnTo>
                    <a:pt x="839" y="801"/>
                  </a:lnTo>
                  <a:lnTo>
                    <a:pt x="843" y="801"/>
                  </a:lnTo>
                  <a:lnTo>
                    <a:pt x="847" y="801"/>
                  </a:lnTo>
                  <a:lnTo>
                    <a:pt x="847" y="805"/>
                  </a:lnTo>
                  <a:lnTo>
                    <a:pt x="850" y="805"/>
                  </a:lnTo>
                  <a:lnTo>
                    <a:pt x="853" y="805"/>
                  </a:lnTo>
                  <a:lnTo>
                    <a:pt x="853" y="809"/>
                  </a:lnTo>
                  <a:lnTo>
                    <a:pt x="857" y="809"/>
                  </a:lnTo>
                  <a:lnTo>
                    <a:pt x="861" y="809"/>
                  </a:lnTo>
                  <a:lnTo>
                    <a:pt x="864" y="809"/>
                  </a:lnTo>
                  <a:lnTo>
                    <a:pt x="864" y="813"/>
                  </a:lnTo>
                  <a:lnTo>
                    <a:pt x="868" y="813"/>
                  </a:lnTo>
                  <a:lnTo>
                    <a:pt x="872" y="813"/>
                  </a:lnTo>
                  <a:lnTo>
                    <a:pt x="875" y="813"/>
                  </a:lnTo>
                  <a:lnTo>
                    <a:pt x="875" y="816"/>
                  </a:lnTo>
                  <a:lnTo>
                    <a:pt x="879" y="816"/>
                  </a:lnTo>
                  <a:lnTo>
                    <a:pt x="882" y="816"/>
                  </a:lnTo>
                  <a:lnTo>
                    <a:pt x="886" y="816"/>
                  </a:lnTo>
                  <a:lnTo>
                    <a:pt x="890" y="816"/>
                  </a:lnTo>
                  <a:lnTo>
                    <a:pt x="890" y="820"/>
                  </a:lnTo>
                  <a:lnTo>
                    <a:pt x="893" y="820"/>
                  </a:lnTo>
                  <a:lnTo>
                    <a:pt x="897" y="820"/>
                  </a:lnTo>
                  <a:lnTo>
                    <a:pt x="901" y="820"/>
                  </a:lnTo>
                  <a:lnTo>
                    <a:pt x="904" y="820"/>
                  </a:lnTo>
                  <a:lnTo>
                    <a:pt x="907" y="820"/>
                  </a:lnTo>
                  <a:lnTo>
                    <a:pt x="912" y="820"/>
                  </a:lnTo>
                  <a:lnTo>
                    <a:pt x="915" y="820"/>
                  </a:lnTo>
                  <a:lnTo>
                    <a:pt x="915" y="824"/>
                  </a:lnTo>
                  <a:lnTo>
                    <a:pt x="918" y="824"/>
                  </a:lnTo>
                  <a:lnTo>
                    <a:pt x="922" y="824"/>
                  </a:lnTo>
                  <a:lnTo>
                    <a:pt x="926" y="824"/>
                  </a:lnTo>
                  <a:lnTo>
                    <a:pt x="929" y="824"/>
                  </a:lnTo>
                  <a:lnTo>
                    <a:pt x="933" y="824"/>
                  </a:lnTo>
                  <a:lnTo>
                    <a:pt x="936" y="824"/>
                  </a:lnTo>
                  <a:lnTo>
                    <a:pt x="940" y="824"/>
                  </a:lnTo>
                  <a:lnTo>
                    <a:pt x="944" y="824"/>
                  </a:lnTo>
                  <a:lnTo>
                    <a:pt x="947" y="824"/>
                  </a:lnTo>
                  <a:lnTo>
                    <a:pt x="951" y="824"/>
                  </a:lnTo>
                  <a:lnTo>
                    <a:pt x="955" y="824"/>
                  </a:lnTo>
                  <a:lnTo>
                    <a:pt x="958" y="824"/>
                  </a:lnTo>
                  <a:lnTo>
                    <a:pt x="961" y="824"/>
                  </a:lnTo>
                  <a:lnTo>
                    <a:pt x="966" y="824"/>
                  </a:lnTo>
                  <a:lnTo>
                    <a:pt x="969" y="824"/>
                  </a:lnTo>
                  <a:lnTo>
                    <a:pt x="972" y="824"/>
                  </a:lnTo>
                  <a:lnTo>
                    <a:pt x="976" y="824"/>
                  </a:lnTo>
                  <a:lnTo>
                    <a:pt x="980" y="824"/>
                  </a:lnTo>
                  <a:lnTo>
                    <a:pt x="983" y="824"/>
                  </a:lnTo>
                  <a:lnTo>
                    <a:pt x="987" y="824"/>
                  </a:lnTo>
                  <a:lnTo>
                    <a:pt x="991" y="824"/>
                  </a:lnTo>
                  <a:lnTo>
                    <a:pt x="994" y="824"/>
                  </a:lnTo>
                  <a:lnTo>
                    <a:pt x="998" y="824"/>
                  </a:lnTo>
                  <a:lnTo>
                    <a:pt x="1001" y="824"/>
                  </a:lnTo>
                  <a:lnTo>
                    <a:pt x="1005" y="824"/>
                  </a:lnTo>
                  <a:lnTo>
                    <a:pt x="1009" y="824"/>
                  </a:lnTo>
                  <a:lnTo>
                    <a:pt x="1012" y="824"/>
                  </a:lnTo>
                  <a:lnTo>
                    <a:pt x="1016" y="824"/>
                  </a:lnTo>
                  <a:lnTo>
                    <a:pt x="1020" y="824"/>
                  </a:lnTo>
                  <a:lnTo>
                    <a:pt x="1023" y="824"/>
                  </a:lnTo>
                  <a:lnTo>
                    <a:pt x="1026" y="824"/>
                  </a:lnTo>
                  <a:lnTo>
                    <a:pt x="1030" y="824"/>
                  </a:lnTo>
                  <a:lnTo>
                    <a:pt x="1034" y="824"/>
                  </a:lnTo>
                  <a:lnTo>
                    <a:pt x="1037" y="824"/>
                  </a:lnTo>
                  <a:lnTo>
                    <a:pt x="1041" y="824"/>
                  </a:lnTo>
                  <a:lnTo>
                    <a:pt x="1045" y="824"/>
                  </a:lnTo>
                  <a:lnTo>
                    <a:pt x="1048" y="824"/>
                  </a:lnTo>
                  <a:lnTo>
                    <a:pt x="1052" y="824"/>
                  </a:lnTo>
                  <a:lnTo>
                    <a:pt x="1055" y="824"/>
                  </a:lnTo>
                  <a:lnTo>
                    <a:pt x="1059" y="824"/>
                  </a:lnTo>
                  <a:lnTo>
                    <a:pt x="1063" y="824"/>
                  </a:lnTo>
                  <a:lnTo>
                    <a:pt x="1066" y="824"/>
                  </a:lnTo>
                  <a:lnTo>
                    <a:pt x="1070" y="824"/>
                  </a:lnTo>
                  <a:lnTo>
                    <a:pt x="1074" y="824"/>
                  </a:lnTo>
                  <a:lnTo>
                    <a:pt x="1077" y="824"/>
                  </a:lnTo>
                  <a:lnTo>
                    <a:pt x="1080" y="824"/>
                  </a:lnTo>
                  <a:lnTo>
                    <a:pt x="1085" y="824"/>
                  </a:lnTo>
                  <a:lnTo>
                    <a:pt x="1088" y="824"/>
                  </a:lnTo>
                  <a:lnTo>
                    <a:pt x="1091" y="824"/>
                  </a:lnTo>
                  <a:lnTo>
                    <a:pt x="1095" y="824"/>
                  </a:lnTo>
                  <a:lnTo>
                    <a:pt x="1099" y="824"/>
                  </a:lnTo>
                  <a:lnTo>
                    <a:pt x="1102" y="82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862" name="Rectangle 66">
              <a:extLst>
                <a:ext uri="{FF2B5EF4-FFF2-40B4-BE49-F238E27FC236}">
                  <a16:creationId xmlns:a16="http://schemas.microsoft.com/office/drawing/2014/main" id="{FE44C9C3-81AF-4722-8563-0C3341DE4FB2}"/>
                </a:ext>
              </a:extLst>
            </p:cNvPr>
            <p:cNvSpPr>
              <a:spLocks noChangeArrowheads="1"/>
            </p:cNvSpPr>
            <p:nvPr/>
          </p:nvSpPr>
          <p:spPr bwMode="auto">
            <a:xfrm>
              <a:off x="592" y="1205"/>
              <a:ext cx="185"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S</a:t>
              </a:r>
            </a:p>
          </p:txBody>
        </p:sp>
        <p:sp>
          <p:nvSpPr>
            <p:cNvPr id="289863" name="Rectangle 67">
              <a:extLst>
                <a:ext uri="{FF2B5EF4-FFF2-40B4-BE49-F238E27FC236}">
                  <a16:creationId xmlns:a16="http://schemas.microsoft.com/office/drawing/2014/main" id="{5C4DCF7B-2989-4EFF-B1B2-EB8BF59F4520}"/>
                </a:ext>
              </a:extLst>
            </p:cNvPr>
            <p:cNvSpPr>
              <a:spLocks noChangeArrowheads="1"/>
            </p:cNvSpPr>
            <p:nvPr/>
          </p:nvSpPr>
          <p:spPr bwMode="auto">
            <a:xfrm>
              <a:off x="650"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t</a:t>
              </a:r>
            </a:p>
          </p:txBody>
        </p:sp>
        <p:sp>
          <p:nvSpPr>
            <p:cNvPr id="289864" name="Rectangle 68">
              <a:extLst>
                <a:ext uri="{FF2B5EF4-FFF2-40B4-BE49-F238E27FC236}">
                  <a16:creationId xmlns:a16="http://schemas.microsoft.com/office/drawing/2014/main" id="{C84C9BF4-56B0-418F-9DCA-2679C7BAB74E}"/>
                </a:ext>
              </a:extLst>
            </p:cNvPr>
            <p:cNvSpPr>
              <a:spLocks noChangeArrowheads="1"/>
            </p:cNvSpPr>
            <p:nvPr/>
          </p:nvSpPr>
          <p:spPr bwMode="auto">
            <a:xfrm>
              <a:off x="674"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a</a:t>
              </a:r>
            </a:p>
          </p:txBody>
        </p:sp>
        <p:sp>
          <p:nvSpPr>
            <p:cNvPr id="289865" name="Rectangle 69">
              <a:extLst>
                <a:ext uri="{FF2B5EF4-FFF2-40B4-BE49-F238E27FC236}">
                  <a16:creationId xmlns:a16="http://schemas.microsoft.com/office/drawing/2014/main" id="{A40916FF-7535-4708-AFE5-0F0E8C613D86}"/>
                </a:ext>
              </a:extLst>
            </p:cNvPr>
            <p:cNvSpPr>
              <a:spLocks noChangeArrowheads="1"/>
            </p:cNvSpPr>
            <p:nvPr/>
          </p:nvSpPr>
          <p:spPr bwMode="auto">
            <a:xfrm>
              <a:off x="719"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n</a:t>
              </a:r>
            </a:p>
          </p:txBody>
        </p:sp>
        <p:sp>
          <p:nvSpPr>
            <p:cNvPr id="289866" name="Rectangle 70">
              <a:extLst>
                <a:ext uri="{FF2B5EF4-FFF2-40B4-BE49-F238E27FC236}">
                  <a16:creationId xmlns:a16="http://schemas.microsoft.com/office/drawing/2014/main" id="{E8929F2C-8522-49D6-9713-7082F5BD5137}"/>
                </a:ext>
              </a:extLst>
            </p:cNvPr>
            <p:cNvSpPr>
              <a:spLocks noChangeArrowheads="1"/>
            </p:cNvSpPr>
            <p:nvPr/>
          </p:nvSpPr>
          <p:spPr bwMode="auto">
            <a:xfrm>
              <a:off x="76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d</a:t>
              </a:r>
            </a:p>
          </p:txBody>
        </p:sp>
        <p:sp>
          <p:nvSpPr>
            <p:cNvPr id="289867" name="Rectangle 71">
              <a:extLst>
                <a:ext uri="{FF2B5EF4-FFF2-40B4-BE49-F238E27FC236}">
                  <a16:creationId xmlns:a16="http://schemas.microsoft.com/office/drawing/2014/main" id="{9547C37F-CFE5-4674-B699-AFF8BB3F0396}"/>
                </a:ext>
              </a:extLst>
            </p:cNvPr>
            <p:cNvSpPr>
              <a:spLocks noChangeArrowheads="1"/>
            </p:cNvSpPr>
            <p:nvPr/>
          </p:nvSpPr>
          <p:spPr bwMode="auto">
            <a:xfrm>
              <a:off x="81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a</a:t>
              </a:r>
            </a:p>
          </p:txBody>
        </p:sp>
        <p:sp>
          <p:nvSpPr>
            <p:cNvPr id="289868" name="Rectangle 72">
              <a:extLst>
                <a:ext uri="{FF2B5EF4-FFF2-40B4-BE49-F238E27FC236}">
                  <a16:creationId xmlns:a16="http://schemas.microsoft.com/office/drawing/2014/main" id="{54594C62-3FEF-4A81-9336-00043D24C926}"/>
                </a:ext>
              </a:extLst>
            </p:cNvPr>
            <p:cNvSpPr>
              <a:spLocks noChangeArrowheads="1"/>
            </p:cNvSpPr>
            <p:nvPr/>
          </p:nvSpPr>
          <p:spPr bwMode="auto">
            <a:xfrm>
              <a:off x="863"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r</a:t>
              </a:r>
            </a:p>
          </p:txBody>
        </p:sp>
        <p:sp>
          <p:nvSpPr>
            <p:cNvPr id="289869" name="Rectangle 73">
              <a:extLst>
                <a:ext uri="{FF2B5EF4-FFF2-40B4-BE49-F238E27FC236}">
                  <a16:creationId xmlns:a16="http://schemas.microsoft.com/office/drawing/2014/main" id="{A912A137-DEE1-4B22-AEF3-95FBF7762E7C}"/>
                </a:ext>
              </a:extLst>
            </p:cNvPr>
            <p:cNvSpPr>
              <a:spLocks noChangeArrowheads="1"/>
            </p:cNvSpPr>
            <p:nvPr/>
          </p:nvSpPr>
          <p:spPr bwMode="auto">
            <a:xfrm>
              <a:off x="892"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d</a:t>
              </a:r>
            </a:p>
          </p:txBody>
        </p:sp>
        <p:sp>
          <p:nvSpPr>
            <p:cNvPr id="289870" name="Rectangle 74">
              <a:extLst>
                <a:ext uri="{FF2B5EF4-FFF2-40B4-BE49-F238E27FC236}">
                  <a16:creationId xmlns:a16="http://schemas.microsoft.com/office/drawing/2014/main" id="{6373FAA2-FF5F-4DA4-B00F-19A0F683C027}"/>
                </a:ext>
              </a:extLst>
            </p:cNvPr>
            <p:cNvSpPr>
              <a:spLocks noChangeArrowheads="1"/>
            </p:cNvSpPr>
            <p:nvPr/>
          </p:nvSpPr>
          <p:spPr bwMode="auto">
            <a:xfrm>
              <a:off x="942"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 </a:t>
              </a:r>
            </a:p>
          </p:txBody>
        </p:sp>
        <p:sp>
          <p:nvSpPr>
            <p:cNvPr id="289871" name="Rectangle 75">
              <a:extLst>
                <a:ext uri="{FF2B5EF4-FFF2-40B4-BE49-F238E27FC236}">
                  <a16:creationId xmlns:a16="http://schemas.microsoft.com/office/drawing/2014/main" id="{23CC7C55-FC58-4840-AAC7-338F45F58D90}"/>
                </a:ext>
              </a:extLst>
            </p:cNvPr>
            <p:cNvSpPr>
              <a:spLocks noChangeArrowheads="1"/>
            </p:cNvSpPr>
            <p:nvPr/>
          </p:nvSpPr>
          <p:spPr bwMode="auto">
            <a:xfrm>
              <a:off x="966" y="1205"/>
              <a:ext cx="19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N</a:t>
              </a:r>
            </a:p>
          </p:txBody>
        </p:sp>
        <p:sp>
          <p:nvSpPr>
            <p:cNvPr id="289872" name="Rectangle 76">
              <a:extLst>
                <a:ext uri="{FF2B5EF4-FFF2-40B4-BE49-F238E27FC236}">
                  <a16:creationId xmlns:a16="http://schemas.microsoft.com/office/drawing/2014/main" id="{4C6B0056-0E31-4126-82A4-4047852ED454}"/>
                </a:ext>
              </a:extLst>
            </p:cNvPr>
            <p:cNvSpPr>
              <a:spLocks noChangeArrowheads="1"/>
            </p:cNvSpPr>
            <p:nvPr/>
          </p:nvSpPr>
          <p:spPr bwMode="auto">
            <a:xfrm>
              <a:off x="102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o</a:t>
              </a:r>
            </a:p>
          </p:txBody>
        </p:sp>
        <p:sp>
          <p:nvSpPr>
            <p:cNvPr id="289873" name="Rectangle 77">
              <a:extLst>
                <a:ext uri="{FF2B5EF4-FFF2-40B4-BE49-F238E27FC236}">
                  <a16:creationId xmlns:a16="http://schemas.microsoft.com/office/drawing/2014/main" id="{6A0C4DB1-B2B7-4195-A886-59432A1B47FF}"/>
                </a:ext>
              </a:extLst>
            </p:cNvPr>
            <p:cNvSpPr>
              <a:spLocks noChangeArrowheads="1"/>
            </p:cNvSpPr>
            <p:nvPr/>
          </p:nvSpPr>
          <p:spPr bwMode="auto">
            <a:xfrm>
              <a:off x="1077"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r</a:t>
              </a:r>
            </a:p>
          </p:txBody>
        </p:sp>
        <p:sp>
          <p:nvSpPr>
            <p:cNvPr id="289874" name="Rectangle 78">
              <a:extLst>
                <a:ext uri="{FF2B5EF4-FFF2-40B4-BE49-F238E27FC236}">
                  <a16:creationId xmlns:a16="http://schemas.microsoft.com/office/drawing/2014/main" id="{F8A91965-AA28-4F3B-9BB5-8B3C7656CA0B}"/>
                </a:ext>
              </a:extLst>
            </p:cNvPr>
            <p:cNvSpPr>
              <a:spLocks noChangeArrowheads="1"/>
            </p:cNvSpPr>
            <p:nvPr/>
          </p:nvSpPr>
          <p:spPr bwMode="auto">
            <a:xfrm>
              <a:off x="1105" y="1205"/>
              <a:ext cx="203"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m</a:t>
              </a:r>
            </a:p>
          </p:txBody>
        </p:sp>
        <p:sp>
          <p:nvSpPr>
            <p:cNvPr id="289875" name="Rectangle 79">
              <a:extLst>
                <a:ext uri="{FF2B5EF4-FFF2-40B4-BE49-F238E27FC236}">
                  <a16:creationId xmlns:a16="http://schemas.microsoft.com/office/drawing/2014/main" id="{B7783E7C-1D9A-4F73-B0A7-FE21D582208A}"/>
                </a:ext>
              </a:extLst>
            </p:cNvPr>
            <p:cNvSpPr>
              <a:spLocks noChangeArrowheads="1"/>
            </p:cNvSpPr>
            <p:nvPr/>
          </p:nvSpPr>
          <p:spPr bwMode="auto">
            <a:xfrm>
              <a:off x="1180"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a</a:t>
              </a:r>
            </a:p>
          </p:txBody>
        </p:sp>
        <p:sp>
          <p:nvSpPr>
            <p:cNvPr id="289876" name="Rectangle 80">
              <a:extLst>
                <a:ext uri="{FF2B5EF4-FFF2-40B4-BE49-F238E27FC236}">
                  <a16:creationId xmlns:a16="http://schemas.microsoft.com/office/drawing/2014/main" id="{965F69C4-EA32-436F-8211-13199BFAFA04}"/>
                </a:ext>
              </a:extLst>
            </p:cNvPr>
            <p:cNvSpPr>
              <a:spLocks noChangeArrowheads="1"/>
            </p:cNvSpPr>
            <p:nvPr/>
          </p:nvSpPr>
          <p:spPr bwMode="auto">
            <a:xfrm>
              <a:off x="1225"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l</a:t>
              </a:r>
            </a:p>
          </p:txBody>
        </p:sp>
        <p:sp>
          <p:nvSpPr>
            <p:cNvPr id="289877" name="Rectangle 81">
              <a:extLst>
                <a:ext uri="{FF2B5EF4-FFF2-40B4-BE49-F238E27FC236}">
                  <a16:creationId xmlns:a16="http://schemas.microsoft.com/office/drawing/2014/main" id="{97084F95-6ECD-4583-9C22-A97968EC6A7F}"/>
                </a:ext>
              </a:extLst>
            </p:cNvPr>
            <p:cNvSpPr>
              <a:spLocks noChangeArrowheads="1"/>
            </p:cNvSpPr>
            <p:nvPr/>
          </p:nvSpPr>
          <p:spPr bwMode="auto">
            <a:xfrm>
              <a:off x="1246"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 </a:t>
              </a:r>
            </a:p>
          </p:txBody>
        </p:sp>
        <p:sp>
          <p:nvSpPr>
            <p:cNvPr id="289878" name="Rectangle 82">
              <a:extLst>
                <a:ext uri="{FF2B5EF4-FFF2-40B4-BE49-F238E27FC236}">
                  <a16:creationId xmlns:a16="http://schemas.microsoft.com/office/drawing/2014/main" id="{92791B33-4863-4417-9931-8D87ED63BCEB}"/>
                </a:ext>
              </a:extLst>
            </p:cNvPr>
            <p:cNvSpPr>
              <a:spLocks noChangeArrowheads="1"/>
            </p:cNvSpPr>
            <p:nvPr/>
          </p:nvSpPr>
          <p:spPr bwMode="auto">
            <a:xfrm>
              <a:off x="1266" y="1205"/>
              <a:ext cx="19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D</a:t>
              </a:r>
            </a:p>
          </p:txBody>
        </p:sp>
        <p:sp>
          <p:nvSpPr>
            <p:cNvPr id="289879" name="Rectangle 83">
              <a:extLst>
                <a:ext uri="{FF2B5EF4-FFF2-40B4-BE49-F238E27FC236}">
                  <a16:creationId xmlns:a16="http://schemas.microsoft.com/office/drawing/2014/main" id="{72ADC4A6-0286-498A-BA99-6EE09DBD5789}"/>
                </a:ext>
              </a:extLst>
            </p:cNvPr>
            <p:cNvSpPr>
              <a:spLocks noChangeArrowheads="1"/>
            </p:cNvSpPr>
            <p:nvPr/>
          </p:nvSpPr>
          <p:spPr bwMode="auto">
            <a:xfrm>
              <a:off x="1332"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i</a:t>
              </a:r>
            </a:p>
          </p:txBody>
        </p:sp>
        <p:sp>
          <p:nvSpPr>
            <p:cNvPr id="289880" name="Rectangle 84">
              <a:extLst>
                <a:ext uri="{FF2B5EF4-FFF2-40B4-BE49-F238E27FC236}">
                  <a16:creationId xmlns:a16="http://schemas.microsoft.com/office/drawing/2014/main" id="{703E6726-3ED4-4567-8BE5-02BD65ACFF28}"/>
                </a:ext>
              </a:extLst>
            </p:cNvPr>
            <p:cNvSpPr>
              <a:spLocks noChangeArrowheads="1"/>
            </p:cNvSpPr>
            <p:nvPr/>
          </p:nvSpPr>
          <p:spPr bwMode="auto">
            <a:xfrm>
              <a:off x="1351" y="1205"/>
              <a:ext cx="16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s</a:t>
              </a:r>
            </a:p>
          </p:txBody>
        </p:sp>
        <p:sp>
          <p:nvSpPr>
            <p:cNvPr id="289881" name="Rectangle 85">
              <a:extLst>
                <a:ext uri="{FF2B5EF4-FFF2-40B4-BE49-F238E27FC236}">
                  <a16:creationId xmlns:a16="http://schemas.microsoft.com/office/drawing/2014/main" id="{B05A095C-E570-4986-B878-03C60D224FDC}"/>
                </a:ext>
              </a:extLst>
            </p:cNvPr>
            <p:cNvSpPr>
              <a:spLocks noChangeArrowheads="1"/>
            </p:cNvSpPr>
            <p:nvPr/>
          </p:nvSpPr>
          <p:spPr bwMode="auto">
            <a:xfrm>
              <a:off x="1397"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t</a:t>
              </a:r>
            </a:p>
          </p:txBody>
        </p:sp>
        <p:sp>
          <p:nvSpPr>
            <p:cNvPr id="289882" name="Rectangle 86">
              <a:extLst>
                <a:ext uri="{FF2B5EF4-FFF2-40B4-BE49-F238E27FC236}">
                  <a16:creationId xmlns:a16="http://schemas.microsoft.com/office/drawing/2014/main" id="{EFEC5A5F-8166-4A82-BFA4-D95AEDD3968D}"/>
                </a:ext>
              </a:extLst>
            </p:cNvPr>
            <p:cNvSpPr>
              <a:spLocks noChangeArrowheads="1"/>
            </p:cNvSpPr>
            <p:nvPr/>
          </p:nvSpPr>
          <p:spPr bwMode="auto">
            <a:xfrm>
              <a:off x="1421"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r</a:t>
              </a:r>
            </a:p>
          </p:txBody>
        </p:sp>
        <p:sp>
          <p:nvSpPr>
            <p:cNvPr id="289883" name="Rectangle 87">
              <a:extLst>
                <a:ext uri="{FF2B5EF4-FFF2-40B4-BE49-F238E27FC236}">
                  <a16:creationId xmlns:a16="http://schemas.microsoft.com/office/drawing/2014/main" id="{D5E96D9E-F39C-485B-BEE5-11408D055873}"/>
                </a:ext>
              </a:extLst>
            </p:cNvPr>
            <p:cNvSpPr>
              <a:spLocks noChangeArrowheads="1"/>
            </p:cNvSpPr>
            <p:nvPr/>
          </p:nvSpPr>
          <p:spPr bwMode="auto">
            <a:xfrm>
              <a:off x="1448"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i</a:t>
              </a:r>
            </a:p>
          </p:txBody>
        </p:sp>
        <p:sp>
          <p:nvSpPr>
            <p:cNvPr id="289884" name="Rectangle 88">
              <a:extLst>
                <a:ext uri="{FF2B5EF4-FFF2-40B4-BE49-F238E27FC236}">
                  <a16:creationId xmlns:a16="http://schemas.microsoft.com/office/drawing/2014/main" id="{34057CCB-DA7F-431B-AEDA-AAADBA2089E2}"/>
                </a:ext>
              </a:extLst>
            </p:cNvPr>
            <p:cNvSpPr>
              <a:spLocks noChangeArrowheads="1"/>
            </p:cNvSpPr>
            <p:nvPr/>
          </p:nvSpPr>
          <p:spPr bwMode="auto">
            <a:xfrm>
              <a:off x="1466"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b</a:t>
              </a:r>
            </a:p>
          </p:txBody>
        </p:sp>
        <p:sp>
          <p:nvSpPr>
            <p:cNvPr id="289885" name="Rectangle 89">
              <a:extLst>
                <a:ext uri="{FF2B5EF4-FFF2-40B4-BE49-F238E27FC236}">
                  <a16:creationId xmlns:a16="http://schemas.microsoft.com/office/drawing/2014/main" id="{731E9DF4-D9D2-47B4-BB5C-0856AD88BBC0}"/>
                </a:ext>
              </a:extLst>
            </p:cNvPr>
            <p:cNvSpPr>
              <a:spLocks noChangeArrowheads="1"/>
            </p:cNvSpPr>
            <p:nvPr/>
          </p:nvSpPr>
          <p:spPr bwMode="auto">
            <a:xfrm>
              <a:off x="151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u</a:t>
              </a:r>
            </a:p>
          </p:txBody>
        </p:sp>
        <p:sp>
          <p:nvSpPr>
            <p:cNvPr id="289886" name="Rectangle 90">
              <a:extLst>
                <a:ext uri="{FF2B5EF4-FFF2-40B4-BE49-F238E27FC236}">
                  <a16:creationId xmlns:a16="http://schemas.microsoft.com/office/drawing/2014/main" id="{540682CE-AF10-41E0-97CB-0F5D1C95AF91}"/>
                </a:ext>
              </a:extLst>
            </p:cNvPr>
            <p:cNvSpPr>
              <a:spLocks noChangeArrowheads="1"/>
            </p:cNvSpPr>
            <p:nvPr/>
          </p:nvSpPr>
          <p:spPr bwMode="auto">
            <a:xfrm>
              <a:off x="1563"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t</a:t>
              </a:r>
            </a:p>
          </p:txBody>
        </p:sp>
        <p:sp>
          <p:nvSpPr>
            <p:cNvPr id="289887" name="Rectangle 91">
              <a:extLst>
                <a:ext uri="{FF2B5EF4-FFF2-40B4-BE49-F238E27FC236}">
                  <a16:creationId xmlns:a16="http://schemas.microsoft.com/office/drawing/2014/main" id="{0CA1811C-F15C-4324-87CA-8F1D3429A4B9}"/>
                </a:ext>
              </a:extLst>
            </p:cNvPr>
            <p:cNvSpPr>
              <a:spLocks noChangeArrowheads="1"/>
            </p:cNvSpPr>
            <p:nvPr/>
          </p:nvSpPr>
          <p:spPr bwMode="auto">
            <a:xfrm>
              <a:off x="1587"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i</a:t>
              </a:r>
            </a:p>
          </p:txBody>
        </p:sp>
        <p:sp>
          <p:nvSpPr>
            <p:cNvPr id="289888" name="Rectangle 92">
              <a:extLst>
                <a:ext uri="{FF2B5EF4-FFF2-40B4-BE49-F238E27FC236}">
                  <a16:creationId xmlns:a16="http://schemas.microsoft.com/office/drawing/2014/main" id="{406EFC01-0FA0-4452-AE46-C1E646A08D9E}"/>
                </a:ext>
              </a:extLst>
            </p:cNvPr>
            <p:cNvSpPr>
              <a:spLocks noChangeArrowheads="1"/>
            </p:cNvSpPr>
            <p:nvPr/>
          </p:nvSpPr>
          <p:spPr bwMode="auto">
            <a:xfrm>
              <a:off x="1606"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a:solidFill>
                    <a:srgbClr val="000000"/>
                  </a:solidFill>
                </a:rPr>
                <a:t>o</a:t>
              </a:r>
            </a:p>
          </p:txBody>
        </p:sp>
        <p:sp>
          <p:nvSpPr>
            <p:cNvPr id="289889" name="Rectangle 93">
              <a:extLst>
                <a:ext uri="{FF2B5EF4-FFF2-40B4-BE49-F238E27FC236}">
                  <a16:creationId xmlns:a16="http://schemas.microsoft.com/office/drawing/2014/main" id="{1670F9D7-CEAB-4E8B-821C-9DF9FA38030B}"/>
                </a:ext>
              </a:extLst>
            </p:cNvPr>
            <p:cNvSpPr>
              <a:spLocks noChangeArrowheads="1"/>
            </p:cNvSpPr>
            <p:nvPr/>
          </p:nvSpPr>
          <p:spPr bwMode="auto">
            <a:xfrm>
              <a:off x="1656" y="1205"/>
              <a:ext cx="18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solidFill>
                    <a:srgbClr val="000000"/>
                  </a:solidFill>
                </a:rPr>
                <a:t>n</a:t>
              </a:r>
            </a:p>
          </p:txBody>
        </p:sp>
        <p:sp>
          <p:nvSpPr>
            <p:cNvPr id="289890" name="Rectangle 94">
              <a:extLst>
                <a:ext uri="{FF2B5EF4-FFF2-40B4-BE49-F238E27FC236}">
                  <a16:creationId xmlns:a16="http://schemas.microsoft.com/office/drawing/2014/main" id="{810C3AC6-AE8E-4CC9-8C12-0A0325C9F3F6}"/>
                </a:ext>
              </a:extLst>
            </p:cNvPr>
            <p:cNvSpPr>
              <a:spLocks noChangeArrowheads="1"/>
            </p:cNvSpPr>
            <p:nvPr/>
          </p:nvSpPr>
          <p:spPr bwMode="auto">
            <a:xfrm>
              <a:off x="1152" y="2056"/>
              <a:ext cx="31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1.56</a:t>
              </a:r>
            </a:p>
          </p:txBody>
        </p:sp>
        <p:sp>
          <p:nvSpPr>
            <p:cNvPr id="289891" name="Rectangle 95">
              <a:extLst>
                <a:ext uri="{FF2B5EF4-FFF2-40B4-BE49-F238E27FC236}">
                  <a16:creationId xmlns:a16="http://schemas.microsoft.com/office/drawing/2014/main" id="{74DF9955-BB0B-41B4-AE23-255533BC2DF6}"/>
                </a:ext>
              </a:extLst>
            </p:cNvPr>
            <p:cNvSpPr>
              <a:spLocks noChangeArrowheads="1"/>
            </p:cNvSpPr>
            <p:nvPr/>
          </p:nvSpPr>
          <p:spPr bwMode="auto">
            <a:xfrm rot="5400000" flipH="1">
              <a:off x="1256" y="2086"/>
              <a:ext cx="224"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a:latin typeface="Times New Roman" panose="02020603050405020304" pitchFamily="18" charset="0"/>
                </a:rPr>
                <a:t>{</a:t>
              </a:r>
            </a:p>
          </p:txBody>
        </p:sp>
      </p:grpSp>
      <p:sp>
        <p:nvSpPr>
          <p:cNvPr id="289799" name="Line 96">
            <a:extLst>
              <a:ext uri="{FF2B5EF4-FFF2-40B4-BE49-F238E27FC236}">
                <a16:creationId xmlns:a16="http://schemas.microsoft.com/office/drawing/2014/main" id="{EB780740-6A3F-45C8-879F-0640FE89B003}"/>
              </a:ext>
            </a:extLst>
          </p:cNvPr>
          <p:cNvSpPr>
            <a:spLocks noChangeShapeType="1"/>
          </p:cNvSpPr>
          <p:nvPr/>
        </p:nvSpPr>
        <p:spPr bwMode="auto">
          <a:xfrm>
            <a:off x="8550275" y="3911600"/>
            <a:ext cx="0" cy="1333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9800" name="Rectangle 97">
            <a:extLst>
              <a:ext uri="{FF2B5EF4-FFF2-40B4-BE49-F238E27FC236}">
                <a16:creationId xmlns:a16="http://schemas.microsoft.com/office/drawing/2014/main" id="{A80C225E-F888-410F-A97B-1B91FEE77A45}"/>
              </a:ext>
            </a:extLst>
          </p:cNvPr>
          <p:cNvSpPr>
            <a:spLocks noChangeArrowheads="1"/>
          </p:cNvSpPr>
          <p:nvPr/>
        </p:nvSpPr>
        <p:spPr bwMode="auto">
          <a:xfrm>
            <a:off x="5972175" y="1238250"/>
            <a:ext cx="2990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Standard Normal Probabilities</a:t>
            </a:r>
          </a:p>
        </p:txBody>
      </p:sp>
      <p:sp>
        <p:nvSpPr>
          <p:cNvPr id="289801" name="Rectangle 98">
            <a:extLst>
              <a:ext uri="{FF2B5EF4-FFF2-40B4-BE49-F238E27FC236}">
                <a16:creationId xmlns:a16="http://schemas.microsoft.com/office/drawing/2014/main" id="{3DC015CB-EF2A-4C25-9C8F-C945A0C466C6}"/>
              </a:ext>
            </a:extLst>
          </p:cNvPr>
          <p:cNvSpPr>
            <a:spLocks noChangeArrowheads="1"/>
          </p:cNvSpPr>
          <p:nvPr/>
        </p:nvSpPr>
        <p:spPr bwMode="auto">
          <a:xfrm>
            <a:off x="650875" y="3986213"/>
            <a:ext cx="29718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Look in row labeled 1.5 and column labeled .06 to find</a:t>
            </a:r>
          </a:p>
          <a:p>
            <a:pPr>
              <a:spcBef>
                <a:spcPct val="0"/>
              </a:spcBef>
              <a:buFontTx/>
              <a:buNone/>
            </a:pPr>
            <a:r>
              <a:rPr lang="en-US" altLang="en-US" sz="1800">
                <a:latin typeface="Times New Roman" panose="02020603050405020304" pitchFamily="18" charset="0"/>
              </a:rPr>
              <a:t>P(0 </a:t>
            </a:r>
            <a:r>
              <a:rPr lang="en-US" altLang="en-US" sz="1800">
                <a:latin typeface="Symbol" panose="05050102010706020507" pitchFamily="18" charset="2"/>
              </a:rPr>
              <a:t> </a:t>
            </a:r>
            <a:r>
              <a:rPr lang="en-US" altLang="en-US" sz="1800">
                <a:latin typeface="Times New Roman" panose="02020603050405020304" pitchFamily="18" charset="0"/>
              </a:rPr>
              <a:t>z </a:t>
            </a:r>
            <a:r>
              <a:rPr lang="en-US" altLang="en-US" sz="1800">
                <a:latin typeface="Symbol" panose="05050102010706020507" pitchFamily="18" charset="2"/>
              </a:rPr>
              <a:t> </a:t>
            </a:r>
            <a:r>
              <a:rPr lang="en-US" altLang="en-US" sz="1800">
                <a:latin typeface="Times New Roman" panose="02020603050405020304" pitchFamily="18" charset="0"/>
              </a:rPr>
              <a:t>1.56) = .4406</a:t>
            </a:r>
          </a:p>
        </p:txBody>
      </p:sp>
      <p:sp>
        <p:nvSpPr>
          <p:cNvPr id="289802" name="Rectangle 99">
            <a:extLst>
              <a:ext uri="{FF2B5EF4-FFF2-40B4-BE49-F238E27FC236}">
                <a16:creationId xmlns:a16="http://schemas.microsoft.com/office/drawing/2014/main" id="{D28F8A94-FA56-4182-9B86-6CF7749B359D}"/>
              </a:ext>
            </a:extLst>
          </p:cNvPr>
          <p:cNvSpPr>
            <a:spLocks noGrp="1" noChangeArrowheads="1"/>
          </p:cNvSpPr>
          <p:nvPr>
            <p:ph type="title"/>
          </p:nvPr>
        </p:nvSpPr>
        <p:spPr/>
        <p:txBody>
          <a:bodyPr/>
          <a:lstStyle/>
          <a:p>
            <a:pPr eaLnBrk="1" hangingPunct="1"/>
            <a:r>
              <a:rPr lang="en-US" altLang="en-US" sz="3000" b="1">
                <a:solidFill>
                  <a:srgbClr val="FF3300"/>
                </a:solidFill>
              </a:rPr>
              <a:t>Finding Probabilities using Standard Normal Distribution: P(0 &lt; Z &lt; 1.56)</a:t>
            </a:r>
          </a:p>
        </p:txBody>
      </p:sp>
    </p:spTree>
  </p:cSld>
  <p:clrMapOvr>
    <a:masterClrMapping/>
  </p:clrMapOvr>
  <p:transition>
    <p:strips/>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111</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49</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a:t>In an examination 20% of the students failed (i.e., obtained a score which is less than or equal to 40 marks out of 100) and 10% of the students obtained a grade A (score of 70 marks of above out of 100).</a:t>
            </a:r>
          </a:p>
          <a:p>
            <a:pPr algn="just" eaLnBrk="1" hangingPunct="1">
              <a:buFont typeface="Wingdings" panose="05000000000000000000" pitchFamily="2" charset="2"/>
              <a:buChar char="§"/>
            </a:pPr>
            <a:r>
              <a:rPr lang="en-US" altLang="en-US" sz="3500"/>
              <a:t>Assuming normal distribution of marks find the mean and the standard deviation of the distribution</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2868" name="Slide Number Placeholder 5">
            <a:extLst>
              <a:ext uri="{FF2B5EF4-FFF2-40B4-BE49-F238E27FC236}">
                <a16:creationId xmlns:a16="http://schemas.microsoft.com/office/drawing/2014/main" id="{E9CD2D45-B91F-4754-A252-95E3366A83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C027B73-953B-4A3B-BB39-CDD8850FB72D}" type="slidenum">
              <a:rPr lang="en-US" altLang="en-US" sz="1400" smtClean="0"/>
              <a:pPr>
                <a:spcBef>
                  <a:spcPct val="0"/>
                </a:spcBef>
                <a:buFontTx/>
                <a:buNone/>
              </a:pPr>
              <a:t>112</a:t>
            </a:fld>
            <a:endParaRPr lang="en-US" altLang="en-US" sz="1400"/>
          </a:p>
        </p:txBody>
      </p:sp>
      <p:sp>
        <p:nvSpPr>
          <p:cNvPr id="292869" name="Rectangle 2">
            <a:extLst>
              <a:ext uri="{FF2B5EF4-FFF2-40B4-BE49-F238E27FC236}">
                <a16:creationId xmlns:a16="http://schemas.microsoft.com/office/drawing/2014/main" id="{22D7F8B0-AB69-43A8-BC91-409D5F6F2EE1}"/>
              </a:ext>
            </a:extLst>
          </p:cNvPr>
          <p:cNvSpPr>
            <a:spLocks noGrp="1" noChangeArrowheads="1"/>
          </p:cNvSpPr>
          <p:nvPr>
            <p:ph type="title"/>
          </p:nvPr>
        </p:nvSpPr>
        <p:spPr/>
        <p:txBody>
          <a:bodyPr/>
          <a:lstStyle/>
          <a:p>
            <a:pPr eaLnBrk="1" hangingPunct="1"/>
            <a:r>
              <a:rPr lang="en-US" altLang="en-US" sz="5500" b="1" dirty="0">
                <a:solidFill>
                  <a:srgbClr val="FF0000"/>
                </a:solidFill>
              </a:rPr>
              <a:t>Example # 49</a:t>
            </a:r>
            <a:r>
              <a:rPr lang="en-US" altLang="en-US" sz="5500" dirty="0">
                <a:solidFill>
                  <a:schemeClr val="tx1"/>
                </a:solidFill>
              </a:rPr>
              <a:t> (</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endParaRPr lang="en-US" altLang="en-US" sz="5500" dirty="0"/>
          </a:p>
        </p:txBody>
      </p:sp>
      <p:sp>
        <p:nvSpPr>
          <p:cNvPr id="292870" name="Rectangle 3">
            <a:extLst>
              <a:ext uri="{FF2B5EF4-FFF2-40B4-BE49-F238E27FC236}">
                <a16:creationId xmlns:a16="http://schemas.microsoft.com/office/drawing/2014/main" id="{7E91C0A8-E402-421F-8186-05A45E51D405}"/>
              </a:ext>
            </a:extLst>
          </p:cNvPr>
          <p:cNvSpPr>
            <a:spLocks noGrp="1" noChangeArrowheads="1"/>
          </p:cNvSpPr>
          <p:nvPr>
            <p:ph type="body" idx="1"/>
          </p:nvPr>
        </p:nvSpPr>
        <p:spPr/>
        <p:txBody>
          <a:bodyPr/>
          <a:lstStyle/>
          <a:p>
            <a:pPr marL="609600" indent="-609600" algn="just" eaLnBrk="1" hangingPunct="1">
              <a:buFontTx/>
              <a:buAutoNum type="arabicParenR"/>
            </a:pPr>
            <a:r>
              <a:rPr lang="en-US" altLang="en-US" sz="2700"/>
              <a:t>P(X </a:t>
            </a:r>
            <a:r>
              <a:rPr lang="en-US" altLang="en-US" sz="2700">
                <a:sym typeface="Symbol" panose="05050102010706020507" pitchFamily="18" charset="2"/>
              </a:rPr>
              <a:t> 40) = 0.2 = P[(X</a:t>
            </a:r>
            <a:r>
              <a:rPr lang="en-US" altLang="en-US" sz="2700" baseline="-25000">
                <a:sym typeface="Symbol" panose="05050102010706020507" pitchFamily="18" charset="2"/>
              </a:rPr>
              <a:t>X</a:t>
            </a: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(40</a:t>
            </a:r>
            <a:r>
              <a:rPr lang="en-US" altLang="en-US" sz="2700" baseline="-25000">
                <a:sym typeface="Symbol" panose="05050102010706020507" pitchFamily="18" charset="2"/>
              </a:rPr>
              <a:t>X</a:t>
            </a: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P(Z  z</a:t>
            </a:r>
            <a:r>
              <a:rPr lang="en-US" altLang="en-US" sz="2700" baseline="-25000">
                <a:sym typeface="Symbol" panose="05050102010706020507" pitchFamily="18" charset="2"/>
              </a:rPr>
              <a:t>1</a:t>
            </a:r>
            <a:r>
              <a:rPr lang="en-US" altLang="en-US" sz="2700">
                <a:sym typeface="Symbol" panose="05050102010706020507" pitchFamily="18" charset="2"/>
              </a:rPr>
              <a:t>) = (z</a:t>
            </a:r>
            <a:r>
              <a:rPr lang="en-US" altLang="en-US" sz="2700" baseline="-25000">
                <a:sym typeface="Symbol" panose="05050102010706020507" pitchFamily="18" charset="2"/>
              </a:rPr>
              <a:t>1</a:t>
            </a:r>
            <a:r>
              <a:rPr lang="en-US" altLang="en-US" sz="2700">
                <a:sym typeface="Symbol" panose="05050102010706020507" pitchFamily="18" charset="2"/>
              </a:rPr>
              <a:t>) = 0.84</a:t>
            </a:r>
          </a:p>
          <a:p>
            <a:pPr marL="609600" indent="-609600" algn="just" eaLnBrk="1" hangingPunct="1">
              <a:buFontTx/>
              <a:buAutoNum type="arabicParenR"/>
            </a:pPr>
            <a:r>
              <a:rPr lang="en-US" altLang="en-US" sz="2700"/>
              <a:t>P(X </a:t>
            </a:r>
            <a:r>
              <a:rPr lang="en-US" altLang="en-US" sz="2700">
                <a:sym typeface="Symbol" panose="05050102010706020507" pitchFamily="18" charset="2"/>
              </a:rPr>
              <a:t> 70) = 0.1 = P[(X</a:t>
            </a:r>
            <a:r>
              <a:rPr lang="en-US" altLang="en-US" sz="2700" baseline="-25000">
                <a:sym typeface="Symbol" panose="05050102010706020507" pitchFamily="18" charset="2"/>
              </a:rPr>
              <a:t>X</a:t>
            </a: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(70</a:t>
            </a:r>
            <a:r>
              <a:rPr lang="en-US" altLang="en-US" sz="2700" baseline="-25000">
                <a:sym typeface="Symbol" panose="05050102010706020507" pitchFamily="18" charset="2"/>
              </a:rPr>
              <a:t>X</a:t>
            </a: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P(Z  z</a:t>
            </a:r>
            <a:r>
              <a:rPr lang="en-US" altLang="en-US" sz="2700" baseline="-25000">
                <a:sym typeface="Symbol" panose="05050102010706020507" pitchFamily="18" charset="2"/>
              </a:rPr>
              <a:t>2</a:t>
            </a:r>
            <a:r>
              <a:rPr lang="en-US" altLang="en-US" sz="2700">
                <a:sym typeface="Symbol" panose="05050102010706020507" pitchFamily="18" charset="2"/>
              </a:rPr>
              <a:t>) = 1  P(Z  z</a:t>
            </a:r>
            <a:r>
              <a:rPr lang="en-US" altLang="en-US" sz="2700" baseline="-25000">
                <a:sym typeface="Symbol" panose="05050102010706020507" pitchFamily="18" charset="2"/>
              </a:rPr>
              <a:t>2</a:t>
            </a:r>
            <a:r>
              <a:rPr lang="en-US" altLang="en-US" sz="2700">
                <a:sym typeface="Symbol" panose="05050102010706020507" pitchFamily="18" charset="2"/>
              </a:rPr>
              <a:t>) = 1  (z</a:t>
            </a:r>
            <a:r>
              <a:rPr lang="en-US" altLang="en-US" sz="2700" baseline="-25000">
                <a:sym typeface="Symbol" panose="05050102010706020507" pitchFamily="18" charset="2"/>
              </a:rPr>
              <a:t>2</a:t>
            </a:r>
            <a:r>
              <a:rPr lang="en-US" altLang="en-US" sz="2700">
                <a:sym typeface="Symbol" panose="05050102010706020507" pitchFamily="18" charset="2"/>
              </a:rPr>
              <a:t>).</a:t>
            </a:r>
          </a:p>
          <a:p>
            <a:pPr marL="609600" indent="-609600" algn="just" eaLnBrk="1" hangingPunct="1">
              <a:buFontTx/>
              <a:buAutoNum type="arabicParenR"/>
            </a:pPr>
            <a:r>
              <a:rPr lang="en-US" altLang="en-US" sz="2700">
                <a:sym typeface="Symbol" panose="05050102010706020507" pitchFamily="18" charset="2"/>
              </a:rPr>
              <a:t>Hence (z</a:t>
            </a:r>
            <a:r>
              <a:rPr lang="en-US" altLang="en-US" sz="2700" baseline="-25000">
                <a:sym typeface="Symbol" panose="05050102010706020507" pitchFamily="18" charset="2"/>
              </a:rPr>
              <a:t>2</a:t>
            </a:r>
            <a:r>
              <a:rPr lang="en-US" altLang="en-US" sz="2700">
                <a:sym typeface="Symbol" panose="05050102010706020507" pitchFamily="18" charset="2"/>
              </a:rPr>
              <a:t>) = 0.9</a:t>
            </a:r>
          </a:p>
          <a:p>
            <a:pPr marL="609600" indent="-609600" algn="just" eaLnBrk="1" hangingPunct="1">
              <a:buFontTx/>
              <a:buAutoNum type="arabicParenR"/>
            </a:pPr>
            <a:r>
              <a:rPr lang="en-US" altLang="en-US" sz="2700">
                <a:sym typeface="Symbol" panose="05050102010706020507" pitchFamily="18" charset="2"/>
              </a:rPr>
              <a:t>Solve the two equation to obtain</a:t>
            </a:r>
          </a:p>
          <a:p>
            <a:pPr marL="1009650" lvl="1" indent="-609600" algn="just" eaLnBrk="1" hangingPunct="1">
              <a:buFont typeface="Wingdings" panose="05000000000000000000" pitchFamily="2" charset="2"/>
              <a:buChar char="v"/>
            </a:pPr>
            <a:r>
              <a:rPr lang="en-US" altLang="en-US" sz="2700">
                <a:sym typeface="Symbol" panose="05050102010706020507" pitchFamily="18" charset="2"/>
              </a:rPr>
              <a:t>z</a:t>
            </a:r>
            <a:r>
              <a:rPr lang="en-US" altLang="en-US" sz="2700" baseline="-25000">
                <a:sym typeface="Symbol" panose="05050102010706020507" pitchFamily="18" charset="2"/>
              </a:rPr>
              <a:t>1</a:t>
            </a:r>
            <a:r>
              <a:rPr lang="en-US" altLang="en-US" sz="2700">
                <a:sym typeface="Symbol" panose="05050102010706020507" pitchFamily="18" charset="2"/>
              </a:rPr>
              <a:t> = (40 </a:t>
            </a:r>
            <a:r>
              <a:rPr lang="en-US" altLang="en-US">
                <a:sym typeface="Symbol" panose="05050102010706020507" pitchFamily="18" charset="2"/>
              </a:rPr>
              <a:t></a:t>
            </a:r>
            <a:r>
              <a:rPr lang="en-US" altLang="en-US" sz="2700">
                <a:sym typeface="Symbol" panose="05050102010706020507" pitchFamily="18" charset="2"/>
              </a:rPr>
              <a:t> </a:t>
            </a:r>
            <a:r>
              <a:rPr lang="en-US" altLang="en-US" sz="2700" baseline="-25000">
                <a:sym typeface="Symbol" panose="05050102010706020507" pitchFamily="18" charset="2"/>
              </a:rPr>
              <a:t>X</a:t>
            </a: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 0.84</a:t>
            </a:r>
          </a:p>
          <a:p>
            <a:pPr marL="1009650" lvl="1" indent="-609600" algn="just" eaLnBrk="1" hangingPunct="1">
              <a:buFont typeface="Wingdings" panose="05000000000000000000" pitchFamily="2" charset="2"/>
              <a:buChar char="v"/>
            </a:pPr>
            <a:r>
              <a:rPr lang="en-US" altLang="en-US" sz="2700">
                <a:sym typeface="Symbol" panose="05050102010706020507" pitchFamily="18" charset="2"/>
              </a:rPr>
              <a:t>z</a:t>
            </a:r>
            <a:r>
              <a:rPr lang="en-US" altLang="en-US" sz="2700" baseline="-25000">
                <a:sym typeface="Symbol" panose="05050102010706020507" pitchFamily="18" charset="2"/>
              </a:rPr>
              <a:t>2</a:t>
            </a:r>
            <a:r>
              <a:rPr lang="en-US" altLang="en-US" sz="2700">
                <a:sym typeface="Symbol" panose="05050102010706020507" pitchFamily="18" charset="2"/>
              </a:rPr>
              <a:t> = (70 </a:t>
            </a:r>
            <a:r>
              <a:rPr lang="en-US" altLang="en-US">
                <a:sym typeface="Symbol" panose="05050102010706020507" pitchFamily="18" charset="2"/>
              </a:rPr>
              <a:t></a:t>
            </a:r>
            <a:r>
              <a:rPr lang="en-US" altLang="en-US" sz="2700">
                <a:sym typeface="Symbol" panose="05050102010706020507" pitchFamily="18" charset="2"/>
              </a:rPr>
              <a:t> </a:t>
            </a:r>
            <a:r>
              <a:rPr lang="en-US" altLang="en-US" sz="2700" baseline="-25000">
                <a:sym typeface="Symbol" panose="05050102010706020507" pitchFamily="18" charset="2"/>
              </a:rPr>
              <a:t>X</a:t>
            </a: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+ 0.90</a:t>
            </a:r>
          </a:p>
          <a:p>
            <a:pPr marL="609600" indent="-609600" algn="just" eaLnBrk="1" hangingPunct="1">
              <a:buFontTx/>
              <a:buAutoNum type="arabicParenR"/>
            </a:pPr>
            <a:r>
              <a:rPr lang="en-US" altLang="en-US" sz="2700">
                <a:sym typeface="Symbol" panose="05050102010706020507" pitchFamily="18" charset="2"/>
              </a:rPr>
              <a:t></a:t>
            </a:r>
            <a:r>
              <a:rPr lang="en-US" altLang="en-US" sz="2700" baseline="-25000">
                <a:sym typeface="Symbol" panose="05050102010706020507" pitchFamily="18" charset="2"/>
              </a:rPr>
              <a:t>X</a:t>
            </a:r>
            <a:r>
              <a:rPr lang="en-US" altLang="en-US" sz="2700">
                <a:sym typeface="Symbol" panose="05050102010706020507" pitchFamily="18" charset="2"/>
              </a:rPr>
              <a:t> = 54.12; </a:t>
            </a:r>
            <a:r>
              <a:rPr lang="en-US" altLang="en-US" sz="2700" baseline="-25000">
                <a:sym typeface="Symbol" panose="05050102010706020507" pitchFamily="18" charset="2"/>
              </a:rPr>
              <a:t>X</a:t>
            </a:r>
            <a:r>
              <a:rPr lang="en-US" altLang="en-US" sz="2700">
                <a:sym typeface="Symbol" panose="05050102010706020507" pitchFamily="18" charset="2"/>
              </a:rPr>
              <a:t> = 17.64</a:t>
            </a:r>
            <a:endParaRPr lang="en-US" altLang="en-US" sz="270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05A70C6-D652-45AE-8044-050A378D2EFE}"/>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0772B1E-75C8-44B1-9C0A-80FCDD6B9A97}"/>
              </a:ext>
            </a:extLst>
          </p:cNvPr>
          <p:cNvSpPr>
            <a:spLocks noGrp="1"/>
          </p:cNvSpPr>
          <p:nvPr>
            <p:ph type="ftr" sz="quarter" idx="11"/>
          </p:nvPr>
        </p:nvSpPr>
        <p:spPr/>
        <p:txBody>
          <a:bodyPr/>
          <a:lstStyle/>
          <a:p>
            <a:pPr>
              <a:defRPr/>
            </a:pPr>
            <a:r>
              <a:rPr lang="en-US"/>
              <a:t>RNSengupta,IME Dept.,IIT Kanpur,INDIA</a:t>
            </a:r>
          </a:p>
        </p:txBody>
      </p:sp>
      <p:sp>
        <p:nvSpPr>
          <p:cNvPr id="293892" name="Slide Number Placeholder 5">
            <a:extLst>
              <a:ext uri="{FF2B5EF4-FFF2-40B4-BE49-F238E27FC236}">
                <a16:creationId xmlns:a16="http://schemas.microsoft.com/office/drawing/2014/main" id="{959F7DCC-9852-45F8-AE5C-679E7E07F7E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6569948-FE04-4DC9-8D35-B0F997300FBA}" type="slidenum">
              <a:rPr lang="en-US" altLang="en-US" sz="1400" smtClean="0"/>
              <a:pPr>
                <a:spcBef>
                  <a:spcPct val="0"/>
                </a:spcBef>
                <a:buFontTx/>
                <a:buNone/>
              </a:pPr>
              <a:t>113</a:t>
            </a:fld>
            <a:endParaRPr lang="en-US" altLang="en-US" sz="1400"/>
          </a:p>
        </p:txBody>
      </p:sp>
      <p:sp>
        <p:nvSpPr>
          <p:cNvPr id="293893" name="Rectangle 2">
            <a:extLst>
              <a:ext uri="{FF2B5EF4-FFF2-40B4-BE49-F238E27FC236}">
                <a16:creationId xmlns:a16="http://schemas.microsoft.com/office/drawing/2014/main" id="{BDB14041-4E12-4BD1-93C0-6D79DC9BDB15}"/>
              </a:ext>
            </a:extLst>
          </p:cNvPr>
          <p:cNvSpPr>
            <a:spLocks noGrp="1" noChangeArrowheads="1"/>
          </p:cNvSpPr>
          <p:nvPr>
            <p:ph type="title"/>
          </p:nvPr>
        </p:nvSpPr>
        <p:spPr/>
        <p:txBody>
          <a:bodyPr/>
          <a:lstStyle/>
          <a:p>
            <a:pPr eaLnBrk="1" hangingPunct="1"/>
            <a:r>
              <a:rPr lang="en-US" altLang="en-US" sz="4800" b="1">
                <a:solidFill>
                  <a:srgbClr val="FF3300"/>
                </a:solidFill>
              </a:rPr>
              <a:t>Normal distribution results</a:t>
            </a:r>
            <a:r>
              <a:rPr lang="en-US" altLang="en-US" sz="4800">
                <a:solidFill>
                  <a:schemeClr val="tx1"/>
                </a:solidFill>
              </a:rPr>
              <a:t> (</a:t>
            </a:r>
            <a:r>
              <a:rPr lang="en-US" altLang="en-US" sz="4800" b="1">
                <a:solidFill>
                  <a:srgbClr val="0000FF"/>
                </a:solidFill>
              </a:rPr>
              <a:t>contd…</a:t>
            </a:r>
            <a:r>
              <a:rPr lang="en-US" altLang="en-US" sz="4800">
                <a:solidFill>
                  <a:schemeClr val="tx1"/>
                </a:solidFill>
              </a:rPr>
              <a:t>)</a:t>
            </a:r>
            <a:endParaRPr lang="en-US" altLang="en-US" sz="4500" b="1">
              <a:solidFill>
                <a:srgbClr val="FF3300"/>
              </a:solidFill>
            </a:endParaRPr>
          </a:p>
        </p:txBody>
      </p:sp>
      <p:sp>
        <p:nvSpPr>
          <p:cNvPr id="293894" name="Rectangle 3">
            <a:extLst>
              <a:ext uri="{FF2B5EF4-FFF2-40B4-BE49-F238E27FC236}">
                <a16:creationId xmlns:a16="http://schemas.microsoft.com/office/drawing/2014/main" id="{0F23B4C2-9538-4807-82D0-04833ABFD479}"/>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3400" b="1">
                <a:solidFill>
                  <a:srgbClr val="FF0000"/>
                </a:solidFill>
                <a:sym typeface="Symbol" panose="05050102010706020507" pitchFamily="18" charset="2"/>
              </a:rPr>
              <a:t>P(</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X  </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P[{(</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(X</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P{1  Z  +1} = 68.27</a:t>
            </a:r>
          </a:p>
          <a:p>
            <a:pPr algn="just" eaLnBrk="1" hangingPunct="1">
              <a:buClr>
                <a:schemeClr val="tx1"/>
              </a:buClr>
              <a:buFont typeface="Wingdings" panose="05000000000000000000" pitchFamily="2" charset="2"/>
              <a:buChar char="§"/>
            </a:pPr>
            <a:r>
              <a:rPr lang="en-US" altLang="en-US" sz="3400" b="1">
                <a:solidFill>
                  <a:srgbClr val="FF0000"/>
                </a:solidFill>
                <a:sym typeface="Symbol" panose="05050102010706020507" pitchFamily="18" charset="2"/>
              </a:rPr>
              <a:t>P(</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2</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X  </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+2</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P[{(</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2</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(X</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+2</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P{2  Z  +2} = 95.45</a:t>
            </a:r>
          </a:p>
          <a:p>
            <a:pPr algn="just" eaLnBrk="1" hangingPunct="1">
              <a:buClr>
                <a:schemeClr val="tx1"/>
              </a:buClr>
              <a:buFont typeface="Wingdings" panose="05000000000000000000" pitchFamily="2" charset="2"/>
              <a:buChar char="§"/>
            </a:pPr>
            <a:r>
              <a:rPr lang="en-US" altLang="en-US" sz="3400" b="1">
                <a:solidFill>
                  <a:srgbClr val="FF0000"/>
                </a:solidFill>
                <a:sym typeface="Symbol" panose="05050102010706020507" pitchFamily="18" charset="2"/>
              </a:rPr>
              <a:t>P(</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3</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X  </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+3</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P[{(</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3</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(X</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+3</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a:t>
            </a:r>
            <a:r>
              <a:rPr lang="en-US" altLang="en-US" sz="3400" b="1" baseline="-25000">
                <a:solidFill>
                  <a:srgbClr val="FF0000"/>
                </a:solidFill>
                <a:sym typeface="Symbol" panose="05050102010706020507" pitchFamily="18" charset="2"/>
              </a:rPr>
              <a:t>X</a:t>
            </a:r>
            <a:r>
              <a:rPr lang="en-US" altLang="en-US" sz="3400" b="1">
                <a:solidFill>
                  <a:srgbClr val="FF0000"/>
                </a:solidFill>
                <a:sym typeface="Symbol" panose="05050102010706020507" pitchFamily="18" charset="2"/>
              </a:rPr>
              <a:t>] = P{3  Z  +3} = 99.73</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8349CF8-98B8-4261-A1DF-A5D580361D5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7EA194BB-B256-49D6-BCD3-339FFDBE9DF4}"/>
              </a:ext>
            </a:extLst>
          </p:cNvPr>
          <p:cNvSpPr>
            <a:spLocks noGrp="1"/>
          </p:cNvSpPr>
          <p:nvPr>
            <p:ph type="ftr" sz="quarter" idx="11"/>
          </p:nvPr>
        </p:nvSpPr>
        <p:spPr/>
        <p:txBody>
          <a:bodyPr/>
          <a:lstStyle/>
          <a:p>
            <a:pPr>
              <a:defRPr/>
            </a:pPr>
            <a:r>
              <a:rPr lang="en-US"/>
              <a:t>RNSengupta,IME Dept.,IIT Kanpur,INDIA</a:t>
            </a:r>
          </a:p>
        </p:txBody>
      </p:sp>
      <p:sp>
        <p:nvSpPr>
          <p:cNvPr id="294916" name="Slide Number Placeholder 5">
            <a:extLst>
              <a:ext uri="{FF2B5EF4-FFF2-40B4-BE49-F238E27FC236}">
                <a16:creationId xmlns:a16="http://schemas.microsoft.com/office/drawing/2014/main" id="{4DD3D15E-5E8B-4188-96E0-47DD3C7B9F3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4D7889-55D9-4543-91C7-21933A44BAE0}" type="slidenum">
              <a:rPr lang="en-US" altLang="en-US" sz="1400" smtClean="0"/>
              <a:pPr>
                <a:spcBef>
                  <a:spcPct val="0"/>
                </a:spcBef>
                <a:buFontTx/>
                <a:buNone/>
              </a:pPr>
              <a:t>114</a:t>
            </a:fld>
            <a:endParaRPr lang="en-US" altLang="en-US" sz="1400"/>
          </a:p>
        </p:txBody>
      </p:sp>
      <p:sp>
        <p:nvSpPr>
          <p:cNvPr id="294917" name="Rectangle 2">
            <a:extLst>
              <a:ext uri="{FF2B5EF4-FFF2-40B4-BE49-F238E27FC236}">
                <a16:creationId xmlns:a16="http://schemas.microsoft.com/office/drawing/2014/main" id="{9E600610-E944-485C-97E0-9A7DE2FC2327}"/>
              </a:ext>
            </a:extLst>
          </p:cNvPr>
          <p:cNvSpPr>
            <a:spLocks noGrp="1" noChangeArrowheads="1"/>
          </p:cNvSpPr>
          <p:nvPr>
            <p:ph type="title"/>
          </p:nvPr>
        </p:nvSpPr>
        <p:spPr/>
        <p:txBody>
          <a:bodyPr/>
          <a:lstStyle/>
          <a:p>
            <a:pPr eaLnBrk="1" hangingPunct="1"/>
            <a:r>
              <a:rPr lang="en-US" altLang="en-US" sz="4000" b="1">
                <a:solidFill>
                  <a:srgbClr val="FF3300"/>
                </a:solidFill>
              </a:rPr>
              <a:t>Exercise</a:t>
            </a:r>
          </a:p>
        </p:txBody>
      </p:sp>
      <p:sp>
        <p:nvSpPr>
          <p:cNvPr id="294918" name="Rectangle 3">
            <a:extLst>
              <a:ext uri="{FF2B5EF4-FFF2-40B4-BE49-F238E27FC236}">
                <a16:creationId xmlns:a16="http://schemas.microsoft.com/office/drawing/2014/main" id="{A1484E30-B0FF-443F-8886-435819BDE801}"/>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a:t>Dr. Satish Kashyap finds that his patient</a:t>
            </a:r>
            <a:r>
              <a:rPr lang="en-US" altLang="en-US" sz="4500">
                <a:sym typeface="Symbol" panose="05050102010706020507" pitchFamily="18" charset="2"/>
              </a:rPr>
              <a:t>s height are normally distributed with mean 165 cms and standard deviation 20 cms.</a:t>
            </a:r>
          </a:p>
          <a:p>
            <a:pPr algn="just" eaLnBrk="1" hangingPunct="1">
              <a:buFont typeface="Wingdings" panose="05000000000000000000" pitchFamily="2" charset="2"/>
              <a:buChar char="§"/>
            </a:pPr>
            <a:r>
              <a:rPr lang="en-US" altLang="en-US" sz="4500">
                <a:sym typeface="Symbol" panose="05050102010706020507" pitchFamily="18" charset="2"/>
              </a:rPr>
              <a:t>What is the probability of a patient height being between 160 to 170 cms?</a:t>
            </a:r>
            <a:endParaRPr lang="en-US" altLang="en-US" sz="450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8A30BDA8-EA69-4D1D-9AFA-5319DF7AB930}"/>
              </a:ext>
            </a:extLst>
          </p:cNvPr>
          <p:cNvSpPr>
            <a:spLocks noGrp="1"/>
          </p:cNvSpPr>
          <p:nvPr>
            <p:ph type="dt" sz="quarter" idx="10"/>
          </p:nvPr>
        </p:nvSpPr>
        <p:spPr/>
        <p:txBody>
          <a:bodyPr/>
          <a:lstStyle/>
          <a:p>
            <a:pPr>
              <a:defRPr/>
            </a:pPr>
            <a:r>
              <a:rPr lang="en-US"/>
              <a:t>IME602:DISTRIBUTIONS</a:t>
            </a:r>
          </a:p>
        </p:txBody>
      </p:sp>
      <p:sp>
        <p:nvSpPr>
          <p:cNvPr id="7" name="Footer Placeholder 4">
            <a:extLst>
              <a:ext uri="{FF2B5EF4-FFF2-40B4-BE49-F238E27FC236}">
                <a16:creationId xmlns:a16="http://schemas.microsoft.com/office/drawing/2014/main" id="{1FC63791-2377-41E8-9ED8-47020910C61C}"/>
              </a:ext>
            </a:extLst>
          </p:cNvPr>
          <p:cNvSpPr>
            <a:spLocks noGrp="1"/>
          </p:cNvSpPr>
          <p:nvPr>
            <p:ph type="ftr" sz="quarter" idx="11"/>
          </p:nvPr>
        </p:nvSpPr>
        <p:spPr/>
        <p:txBody>
          <a:bodyPr/>
          <a:lstStyle/>
          <a:p>
            <a:pPr>
              <a:defRPr/>
            </a:pPr>
            <a:r>
              <a:rPr lang="en-US"/>
              <a:t>RNSengupta,IME Dept.,IIT Kanpur,INDIA</a:t>
            </a:r>
          </a:p>
        </p:txBody>
      </p:sp>
      <p:sp>
        <p:nvSpPr>
          <p:cNvPr id="295940" name="Slide Number Placeholder 5">
            <a:extLst>
              <a:ext uri="{FF2B5EF4-FFF2-40B4-BE49-F238E27FC236}">
                <a16:creationId xmlns:a16="http://schemas.microsoft.com/office/drawing/2014/main" id="{49546486-DD1D-4AC7-9CE4-B20E264D672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84FB88-3E34-4772-A01F-FE34D008C4B7}" type="slidenum">
              <a:rPr lang="en-US" altLang="en-US" sz="1400" smtClean="0"/>
              <a:pPr>
                <a:spcBef>
                  <a:spcPct val="0"/>
                </a:spcBef>
                <a:buFontTx/>
                <a:buNone/>
              </a:pPr>
              <a:t>115</a:t>
            </a:fld>
            <a:endParaRPr lang="en-US" altLang="en-US" sz="1400"/>
          </a:p>
        </p:txBody>
      </p:sp>
      <p:sp>
        <p:nvSpPr>
          <p:cNvPr id="295941" name="Rectangle 2">
            <a:extLst>
              <a:ext uri="{FF2B5EF4-FFF2-40B4-BE49-F238E27FC236}">
                <a16:creationId xmlns:a16="http://schemas.microsoft.com/office/drawing/2014/main" id="{C1F1C278-FB09-4343-8556-033EA865FFC5}"/>
              </a:ext>
            </a:extLst>
          </p:cNvPr>
          <p:cNvSpPr>
            <a:spLocks noGrp="1" noChangeArrowheads="1"/>
          </p:cNvSpPr>
          <p:nvPr>
            <p:ph type="title"/>
          </p:nvPr>
        </p:nvSpPr>
        <p:spPr/>
        <p:txBody>
          <a:bodyPr/>
          <a:lstStyle/>
          <a:p>
            <a:pPr eaLnBrk="1" hangingPunct="1"/>
            <a:r>
              <a:rPr lang="en-US" altLang="en-US" sz="4000" b="1" dirty="0">
                <a:solidFill>
                  <a:srgbClr val="FF3300"/>
                </a:solidFill>
              </a:rPr>
              <a:t>Log-normal distribution</a:t>
            </a:r>
            <a:br>
              <a:rPr lang="en-US" altLang="en-US" sz="4000" b="1" dirty="0">
                <a:solidFill>
                  <a:srgbClr val="FF3300"/>
                </a:solidFill>
              </a:rPr>
            </a:br>
            <a:r>
              <a:rPr lang="en-US" altLang="en-US" sz="4000" b="1" dirty="0">
                <a:solidFill>
                  <a:srgbClr val="FF3300"/>
                </a:solidFill>
              </a:rPr>
              <a:t>[X ~ LN ( </a:t>
            </a:r>
            <a:r>
              <a:rPr lang="en-US" altLang="en-US" sz="4000" b="1" dirty="0">
                <a:solidFill>
                  <a:srgbClr val="FF3300"/>
                </a:solidFill>
                <a:sym typeface="Symbol" panose="05050102010706020507" pitchFamily="18" charset="2"/>
              </a:rPr>
              <a:t>, </a:t>
            </a:r>
            <a:r>
              <a:rPr lang="en-US" altLang="en-US" sz="4000" b="1" baseline="30000" dirty="0">
                <a:solidFill>
                  <a:srgbClr val="FF3300"/>
                </a:solidFill>
                <a:sym typeface="Symbol" panose="05050102010706020507" pitchFamily="18" charset="2"/>
              </a:rPr>
              <a:t>2</a:t>
            </a:r>
            <a:r>
              <a:rPr lang="en-US" altLang="en-US" sz="4000" b="1" dirty="0">
                <a:solidFill>
                  <a:srgbClr val="FF3300"/>
                </a:solidFill>
                <a:sym typeface="Symbol" panose="05050102010706020507" pitchFamily="18" charset="2"/>
              </a:rPr>
              <a:t>)]</a:t>
            </a:r>
          </a:p>
        </p:txBody>
      </p:sp>
      <p:sp>
        <p:nvSpPr>
          <p:cNvPr id="297990" name="Rectangle 3">
            <a:extLst>
              <a:ext uri="{FF2B5EF4-FFF2-40B4-BE49-F238E27FC236}">
                <a16:creationId xmlns:a16="http://schemas.microsoft.com/office/drawing/2014/main" id="{200BF861-765D-4EAF-9A3F-CA18C0E81F79}"/>
              </a:ext>
            </a:extLst>
          </p:cNvPr>
          <p:cNvSpPr>
            <a:spLocks noGrp="1" noChangeArrowheads="1"/>
          </p:cNvSpPr>
          <p:nvPr>
            <p:ph type="body" idx="1"/>
          </p:nvPr>
        </p:nvSpPr>
        <p:spPr>
          <a:xfrm>
            <a:off x="609600" y="1584325"/>
            <a:ext cx="10972800" cy="4525963"/>
          </a:xfrm>
          <a:extLst/>
        </p:spPr>
        <p:txBody>
          <a:bodyPr/>
          <a:lstStyle/>
          <a:p>
            <a:pPr algn="ctr" eaLnBrk="1" hangingPunct="1">
              <a:buFontTx/>
              <a:buNone/>
              <a:defRPr/>
            </a:pPr>
            <a:r>
              <a:rPr lang="en-US" altLang="en-US" sz="3300" dirty="0"/>
              <a:t>f(x) = {1/x</a:t>
            </a:r>
            <a:r>
              <a:rPr lang="en-US" altLang="en-US" sz="3300" dirty="0">
                <a:sym typeface="Symbol" panose="05050102010706020507" pitchFamily="18" charset="2"/>
              </a:rPr>
              <a:t>(2)}exp{(</a:t>
            </a:r>
            <a:r>
              <a:rPr lang="en-US" altLang="en-US" sz="3300" dirty="0" err="1">
                <a:sym typeface="Symbol" panose="05050102010706020507" pitchFamily="18" charset="2"/>
              </a:rPr>
              <a:t>log</a:t>
            </a:r>
            <a:r>
              <a:rPr lang="en-US" altLang="en-US" sz="3300" baseline="-25000" dirty="0" err="1">
                <a:sym typeface="Symbol" panose="05050102010706020507" pitchFamily="18" charset="2"/>
              </a:rPr>
              <a:t>e</a:t>
            </a:r>
            <a:r>
              <a:rPr lang="en-US" altLang="en-US" sz="3300" dirty="0" err="1">
                <a:sym typeface="Symbol" panose="05050102010706020507" pitchFamily="18" charset="2"/>
              </a:rPr>
              <a:t>x</a:t>
            </a:r>
            <a:r>
              <a:rPr lang="en-US" altLang="en-US" sz="3300" dirty="0">
                <a:sym typeface="Symbol" panose="05050102010706020507" pitchFamily="18" charset="2"/>
              </a:rPr>
              <a:t>)</a:t>
            </a:r>
            <a:r>
              <a:rPr lang="en-US" altLang="en-US" sz="3300" baseline="30000" dirty="0">
                <a:sym typeface="Symbol" panose="05050102010706020507" pitchFamily="18" charset="2"/>
              </a:rPr>
              <a:t>2</a:t>
            </a:r>
            <a:r>
              <a:rPr lang="en-US" altLang="en-US" sz="3300" dirty="0">
                <a:sym typeface="Symbol" panose="05050102010706020507" pitchFamily="18" charset="2"/>
              </a:rPr>
              <a:t>/2</a:t>
            </a:r>
            <a:r>
              <a:rPr lang="en-US" altLang="en-US" sz="3300" baseline="30000" dirty="0">
                <a:sym typeface="Symbol" panose="05050102010706020507" pitchFamily="18" charset="2"/>
              </a:rPr>
              <a:t>2</a:t>
            </a:r>
            <a:r>
              <a:rPr lang="en-US" altLang="en-US" sz="3300" dirty="0">
                <a:sym typeface="Symbol" panose="05050102010706020507" pitchFamily="18" charset="2"/>
              </a:rPr>
              <a:t>}; 0 &lt; </a:t>
            </a:r>
            <a:r>
              <a:rPr lang="en-US" altLang="en-US" sz="3300" dirty="0"/>
              <a:t>x </a:t>
            </a:r>
            <a:r>
              <a:rPr lang="en-US" altLang="en-US" sz="3300" dirty="0">
                <a:sym typeface="Symbol" panose="05050102010706020507" pitchFamily="18" charset="2"/>
              </a:rPr>
              <a:t>&lt; </a:t>
            </a:r>
            <a:endParaRPr lang="en-US" altLang="en-US" sz="3300" dirty="0"/>
          </a:p>
          <a:p>
            <a:pPr eaLnBrk="1" hangingPunct="1">
              <a:buFont typeface="Wingdings" panose="05000000000000000000" pitchFamily="2" charset="2"/>
              <a:buChar char="§"/>
              <a:defRPr/>
            </a:pPr>
            <a:r>
              <a:rPr lang="en-US" altLang="en-US" sz="3300" dirty="0">
                <a:sym typeface="Symbol" panose="05050102010706020507" pitchFamily="18" charset="2"/>
              </a:rPr>
              <a:t> (logarithmic of location), </a:t>
            </a:r>
            <a:r>
              <a:rPr lang="en-US" altLang="en-US" sz="3300" baseline="30000" dirty="0">
                <a:sym typeface="Symbol" panose="05050102010706020507" pitchFamily="18" charset="2"/>
              </a:rPr>
              <a:t>2</a:t>
            </a:r>
            <a:r>
              <a:rPr lang="en-US" altLang="en-US" sz="3300" dirty="0">
                <a:sym typeface="Symbol" panose="05050102010706020507" pitchFamily="18" charset="2"/>
              </a:rPr>
              <a:t> ( = logarithmic of scale) are </a:t>
            </a:r>
            <a:r>
              <a:rPr lang="en-US" altLang="en-US" sz="3300" dirty="0"/>
              <a:t>the parameters where </a:t>
            </a:r>
            <a:r>
              <a:rPr lang="en-US" altLang="en-US" sz="3300" dirty="0">
                <a:sym typeface="Symbol" panose="05050102010706020507" pitchFamily="18" charset="2"/>
              </a:rPr>
              <a:t>  R and </a:t>
            </a:r>
            <a:r>
              <a:rPr lang="en-US" altLang="en-US" sz="3300" baseline="30000" dirty="0">
                <a:sym typeface="Symbol" panose="05050102010706020507" pitchFamily="18" charset="2"/>
              </a:rPr>
              <a:t>2</a:t>
            </a:r>
            <a:r>
              <a:rPr lang="en-US" altLang="en-US" sz="3300" dirty="0">
                <a:sym typeface="Symbol" panose="05050102010706020507" pitchFamily="18" charset="2"/>
              </a:rPr>
              <a:t> &gt; 0 </a:t>
            </a:r>
            <a:endParaRPr lang="en-US" altLang="en-US" sz="3300" dirty="0"/>
          </a:p>
          <a:p>
            <a:pPr eaLnBrk="1" hangingPunct="1">
              <a:buFont typeface="Wingdings" panose="05000000000000000000" pitchFamily="2" charset="2"/>
              <a:buChar char="§"/>
              <a:defRPr/>
            </a:pPr>
            <a:r>
              <a:rPr lang="en-US" altLang="en-US" sz="3300" b="1" dirty="0">
                <a:solidFill>
                  <a:srgbClr val="0000FF"/>
                </a:solidFill>
                <a:highlight>
                  <a:srgbClr val="FFFF00"/>
                </a:highlight>
              </a:rPr>
              <a:t>E(X) = </a:t>
            </a:r>
            <a:r>
              <a:rPr lang="en-US" altLang="en-US" sz="3300" b="1" dirty="0">
                <a:solidFill>
                  <a:srgbClr val="0000FF"/>
                </a:solidFill>
                <a:highlight>
                  <a:srgbClr val="FFFF00"/>
                </a:highlight>
                <a:sym typeface="Symbol" panose="05050102010706020507" pitchFamily="18" charset="2"/>
              </a:rPr>
              <a:t></a:t>
            </a:r>
            <a:r>
              <a:rPr lang="en-US" altLang="en-US" sz="3300" b="1" baseline="-25000" dirty="0">
                <a:solidFill>
                  <a:srgbClr val="0000FF"/>
                </a:solidFill>
                <a:highlight>
                  <a:srgbClr val="FFFF00"/>
                </a:highlight>
                <a:sym typeface="Symbol" panose="05050102010706020507" pitchFamily="18" charset="2"/>
              </a:rPr>
              <a:t>m</a:t>
            </a:r>
            <a:r>
              <a:rPr lang="en-US" altLang="en-US" sz="3300" b="1" dirty="0">
                <a:solidFill>
                  <a:srgbClr val="0000FF"/>
                </a:solidFill>
                <a:highlight>
                  <a:srgbClr val="FFFF00"/>
                </a:highlight>
                <a:sym typeface="Symbol" panose="05050102010706020507" pitchFamily="18" charset="2"/>
              </a:rPr>
              <a:t>=</a:t>
            </a:r>
            <a:r>
              <a:rPr lang="en-US" altLang="en-US" sz="3300" b="1" dirty="0">
                <a:solidFill>
                  <a:srgbClr val="0000FF"/>
                </a:solidFill>
                <a:highlight>
                  <a:srgbClr val="FFFF00"/>
                </a:highlight>
              </a:rPr>
              <a:t> exp{</a:t>
            </a:r>
            <a:r>
              <a:rPr lang="en-US" altLang="en-US" sz="3300" b="1" dirty="0">
                <a:solidFill>
                  <a:srgbClr val="0000FF"/>
                </a:solidFill>
                <a:highlight>
                  <a:srgbClr val="FFFF00"/>
                </a:highlight>
                <a:sym typeface="Symbol" panose="05050102010706020507" pitchFamily="18" charset="2"/>
              </a:rPr>
              <a:t> + (</a:t>
            </a:r>
            <a:r>
              <a:rPr lang="en-US" altLang="en-US" sz="3300" b="1" baseline="30000" dirty="0">
                <a:solidFill>
                  <a:srgbClr val="0000FF"/>
                </a:solidFill>
                <a:highlight>
                  <a:srgbClr val="FFFF00"/>
                </a:highlight>
                <a:sym typeface="Symbol" panose="05050102010706020507" pitchFamily="18" charset="2"/>
              </a:rPr>
              <a:t>2</a:t>
            </a:r>
            <a:r>
              <a:rPr lang="en-US" altLang="en-US" sz="3300" b="1" dirty="0">
                <a:solidFill>
                  <a:srgbClr val="0000FF"/>
                </a:solidFill>
                <a:highlight>
                  <a:srgbClr val="FFFF00"/>
                </a:highlight>
                <a:sym typeface="Symbol" panose="05050102010706020507" pitchFamily="18" charset="2"/>
              </a:rPr>
              <a:t>/2)}</a:t>
            </a:r>
            <a:endParaRPr lang="en-US" altLang="en-US" sz="3300" b="1" dirty="0">
              <a:solidFill>
                <a:srgbClr val="0000FF"/>
              </a:solidFill>
              <a:highlight>
                <a:srgbClr val="FFFF00"/>
              </a:highlight>
            </a:endParaRPr>
          </a:p>
          <a:p>
            <a:pPr eaLnBrk="1" hangingPunct="1">
              <a:buFont typeface="Wingdings" panose="05000000000000000000" pitchFamily="2" charset="2"/>
              <a:buChar char="§"/>
              <a:defRPr/>
            </a:pPr>
            <a:r>
              <a:rPr lang="en-US" altLang="en-US" sz="3300" b="1" dirty="0">
                <a:solidFill>
                  <a:srgbClr val="0000FF"/>
                </a:solidFill>
                <a:highlight>
                  <a:srgbClr val="FFFF00"/>
                </a:highlight>
              </a:rPr>
              <a:t>V[X] = </a:t>
            </a:r>
            <a:r>
              <a:rPr lang="en-US" altLang="en-US" sz="3300" b="1" dirty="0">
                <a:solidFill>
                  <a:srgbClr val="0000FF"/>
                </a:solidFill>
                <a:highlight>
                  <a:srgbClr val="FFFF00"/>
                </a:highlight>
                <a:sym typeface="Symbol" panose="05050102010706020507" pitchFamily="18" charset="2"/>
              </a:rPr>
              <a:t>{exp</a:t>
            </a:r>
            <a:r>
              <a:rPr lang="en-US" altLang="en-US" sz="3300" b="1" dirty="0">
                <a:solidFill>
                  <a:srgbClr val="0000FF"/>
                </a:solidFill>
                <a:highlight>
                  <a:srgbClr val="FFFF00"/>
                </a:highlight>
              </a:rPr>
              <a:t>(</a:t>
            </a:r>
            <a:r>
              <a:rPr lang="en-US" altLang="en-US" sz="3300" b="1" dirty="0">
                <a:solidFill>
                  <a:srgbClr val="0000FF"/>
                </a:solidFill>
                <a:highlight>
                  <a:srgbClr val="FFFF00"/>
                </a:highlight>
                <a:sym typeface="Symbol" panose="05050102010706020507" pitchFamily="18" charset="2"/>
              </a:rPr>
              <a:t></a:t>
            </a:r>
            <a:r>
              <a:rPr lang="en-US" altLang="en-US" sz="3300" b="1" baseline="30000" dirty="0">
                <a:solidFill>
                  <a:srgbClr val="0000FF"/>
                </a:solidFill>
                <a:highlight>
                  <a:srgbClr val="FFFF00"/>
                </a:highlight>
              </a:rPr>
              <a:t>2</a:t>
            </a:r>
            <a:r>
              <a:rPr lang="en-US" altLang="en-US" sz="3300" b="1" dirty="0">
                <a:solidFill>
                  <a:srgbClr val="0000FF"/>
                </a:solidFill>
                <a:highlight>
                  <a:srgbClr val="FFFF00"/>
                </a:highlight>
              </a:rPr>
              <a:t>) </a:t>
            </a:r>
            <a:r>
              <a:rPr lang="en-US" altLang="en-US" sz="3300" b="1" dirty="0">
                <a:solidFill>
                  <a:srgbClr val="0000FF"/>
                </a:solidFill>
                <a:highlight>
                  <a:srgbClr val="FFFF00"/>
                </a:highlight>
                <a:sym typeface="Symbol" panose="05050102010706020507" pitchFamily="18" charset="2"/>
              </a:rPr>
              <a:t> </a:t>
            </a:r>
            <a:r>
              <a:rPr lang="en-US" altLang="en-US" sz="3300" b="1" dirty="0">
                <a:solidFill>
                  <a:srgbClr val="0000FF"/>
                </a:solidFill>
                <a:highlight>
                  <a:srgbClr val="FFFF00"/>
                </a:highlight>
              </a:rPr>
              <a:t>1}exp(2</a:t>
            </a:r>
            <a:r>
              <a:rPr lang="en-US" altLang="en-US" sz="3300" b="1" dirty="0">
                <a:solidFill>
                  <a:srgbClr val="0000FF"/>
                </a:solidFill>
                <a:highlight>
                  <a:srgbClr val="FFFF00"/>
                </a:highlight>
                <a:sym typeface="Symbol" panose="05050102010706020507" pitchFamily="18" charset="2"/>
              </a:rPr>
              <a:t> + </a:t>
            </a:r>
            <a:r>
              <a:rPr lang="en-US" altLang="en-US" sz="3300" b="1" baseline="30000" dirty="0">
                <a:solidFill>
                  <a:srgbClr val="0000FF"/>
                </a:solidFill>
                <a:highlight>
                  <a:srgbClr val="FFFF00"/>
                </a:highlight>
                <a:sym typeface="Symbol" panose="05050102010706020507" pitchFamily="18" charset="2"/>
              </a:rPr>
              <a:t>2</a:t>
            </a:r>
            <a:r>
              <a:rPr lang="en-US" altLang="en-US" sz="3300" b="1" dirty="0">
                <a:solidFill>
                  <a:srgbClr val="0000FF"/>
                </a:solidFill>
                <a:highlight>
                  <a:srgbClr val="FFFF00"/>
                </a:highlight>
                <a:sym typeface="Symbol" panose="05050102010706020507" pitchFamily="18" charset="2"/>
              </a:rPr>
              <a:t>)</a:t>
            </a:r>
          </a:p>
          <a:p>
            <a:pPr algn="just" eaLnBrk="1" hangingPunct="1">
              <a:lnSpc>
                <a:spcPct val="90000"/>
              </a:lnSpc>
              <a:buClr>
                <a:schemeClr val="tx1"/>
              </a:buClr>
              <a:buFont typeface="Wingdings" panose="05000000000000000000" pitchFamily="2" charset="2"/>
              <a:buChar char="§"/>
              <a:defRPr/>
            </a:pPr>
            <a:r>
              <a:rPr lang="en-US" altLang="en-US" sz="3300" b="1" dirty="0">
                <a:solidFill>
                  <a:srgbClr val="0000FF"/>
                </a:solidFill>
                <a:highlight>
                  <a:srgbClr val="FFFF00"/>
                </a:highlight>
                <a:sym typeface="Symbol" panose="05050102010706020507" pitchFamily="18" charset="2"/>
              </a:rPr>
              <a:t>Median = </a:t>
            </a:r>
            <a:r>
              <a:rPr lang="en-US" altLang="en-US" sz="3300" b="1" baseline="-25000" dirty="0">
                <a:solidFill>
                  <a:srgbClr val="0000FF"/>
                </a:solidFill>
                <a:highlight>
                  <a:srgbClr val="FFFF00"/>
                </a:highlight>
                <a:sym typeface="Symbol" panose="05050102010706020507" pitchFamily="18" charset="2"/>
              </a:rPr>
              <a:t>e</a:t>
            </a:r>
            <a:r>
              <a:rPr lang="en-US" altLang="en-US" sz="3300" b="1" dirty="0">
                <a:solidFill>
                  <a:srgbClr val="0000FF"/>
                </a:solidFill>
                <a:highlight>
                  <a:srgbClr val="FFFF00"/>
                </a:highlight>
                <a:sym typeface="Symbol" panose="05050102010706020507" pitchFamily="18" charset="2"/>
              </a:rPr>
              <a:t>= exp()</a:t>
            </a:r>
          </a:p>
          <a:p>
            <a:pPr algn="just" eaLnBrk="1" hangingPunct="1">
              <a:lnSpc>
                <a:spcPct val="90000"/>
              </a:lnSpc>
              <a:buClr>
                <a:schemeClr val="tx1"/>
              </a:buClr>
              <a:buFont typeface="Wingdings" panose="05000000000000000000" pitchFamily="2" charset="2"/>
              <a:buChar char="§"/>
              <a:defRPr/>
            </a:pPr>
            <a:r>
              <a:rPr lang="en-US" altLang="en-US" sz="3300" b="1" dirty="0">
                <a:solidFill>
                  <a:srgbClr val="0000FF"/>
                </a:solidFill>
                <a:highlight>
                  <a:srgbClr val="FFFF00"/>
                </a:highlight>
                <a:sym typeface="Symbol" panose="05050102010706020507" pitchFamily="18" charset="2"/>
              </a:rPr>
              <a:t>Mode = </a:t>
            </a:r>
            <a:r>
              <a:rPr lang="en-US" altLang="en-US" sz="3300" b="1" baseline="-25000" dirty="0">
                <a:solidFill>
                  <a:srgbClr val="0000FF"/>
                </a:solidFill>
                <a:highlight>
                  <a:srgbClr val="FFFF00"/>
                </a:highlight>
                <a:sym typeface="Symbol" panose="05050102010706020507" pitchFamily="18" charset="2"/>
              </a:rPr>
              <a:t>o</a:t>
            </a:r>
            <a:r>
              <a:rPr lang="en-US" altLang="en-US" sz="3300" b="1" dirty="0">
                <a:solidFill>
                  <a:srgbClr val="0000FF"/>
                </a:solidFill>
                <a:highlight>
                  <a:srgbClr val="FFFF00"/>
                </a:highlight>
                <a:sym typeface="Symbol" panose="05050102010706020507" pitchFamily="18" charset="2"/>
              </a:rPr>
              <a:t>= exp(  </a:t>
            </a:r>
            <a:r>
              <a:rPr lang="en-US" altLang="en-US" sz="3300" b="1" baseline="30000" dirty="0">
                <a:solidFill>
                  <a:srgbClr val="0000FF"/>
                </a:solidFill>
                <a:highlight>
                  <a:srgbClr val="FFFF00"/>
                </a:highlight>
                <a:sym typeface="Symbol" panose="05050102010706020507" pitchFamily="18" charset="2"/>
              </a:rPr>
              <a:t>2</a:t>
            </a:r>
            <a:r>
              <a:rPr lang="en-US" altLang="en-US" sz="3300" b="1" dirty="0">
                <a:solidFill>
                  <a:srgbClr val="0000FF"/>
                </a:solidFill>
                <a:highlight>
                  <a:srgbClr val="FFFF00"/>
                </a:highlight>
                <a:sym typeface="Symbol" panose="05050102010706020507" pitchFamily="18" charset="2"/>
              </a:rPr>
              <a:t>)</a:t>
            </a:r>
            <a:endParaRPr lang="en-US" altLang="en-US" sz="3300" b="1" dirty="0">
              <a:solidFill>
                <a:srgbClr val="0000FF"/>
              </a:solidFill>
              <a:highlight>
                <a:srgbClr val="FFFF00"/>
              </a:highlight>
            </a:endParaRPr>
          </a:p>
          <a:p>
            <a:pPr eaLnBrk="1" hangingPunct="1">
              <a:buFont typeface="Wingdings" panose="05000000000000000000" pitchFamily="2" charset="2"/>
              <a:buChar char="§"/>
              <a:defRPr/>
            </a:pPr>
            <a:r>
              <a:rPr lang="en-US" altLang="en-US" sz="3300" dirty="0"/>
              <a:t>Example: Stock prices return distribution</a:t>
            </a:r>
          </a:p>
        </p:txBody>
      </p:sp>
      <p:sp>
        <p:nvSpPr>
          <p:cNvPr id="295943" name="Rectangle 4">
            <a:extLst>
              <a:ext uri="{FF2B5EF4-FFF2-40B4-BE49-F238E27FC236}">
                <a16:creationId xmlns:a16="http://schemas.microsoft.com/office/drawing/2014/main" id="{881D2626-9D5A-4BEF-B0D8-4E92ED328CFE}"/>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45D0C28-4CA9-4C99-8E07-1D27EF17DE5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A123F27-42B7-42BB-96E8-1E9E2A9F7010}"/>
              </a:ext>
            </a:extLst>
          </p:cNvPr>
          <p:cNvSpPr>
            <a:spLocks noGrp="1"/>
          </p:cNvSpPr>
          <p:nvPr>
            <p:ph type="ftr" sz="quarter" idx="11"/>
          </p:nvPr>
        </p:nvSpPr>
        <p:spPr/>
        <p:txBody>
          <a:bodyPr/>
          <a:lstStyle/>
          <a:p>
            <a:pPr>
              <a:defRPr/>
            </a:pPr>
            <a:r>
              <a:rPr lang="en-US"/>
              <a:t>RNSengupta,IME Dept.,IIT Kanpur,INDIA</a:t>
            </a:r>
          </a:p>
        </p:txBody>
      </p:sp>
      <p:sp>
        <p:nvSpPr>
          <p:cNvPr id="296964" name="Slide Number Placeholder 5">
            <a:extLst>
              <a:ext uri="{FF2B5EF4-FFF2-40B4-BE49-F238E27FC236}">
                <a16:creationId xmlns:a16="http://schemas.microsoft.com/office/drawing/2014/main" id="{CC671180-801B-42CA-86FB-531DA5087C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4B8291-C039-48CA-B194-8435E7F0AE32}" type="slidenum">
              <a:rPr lang="en-US" altLang="en-US" sz="1400" smtClean="0"/>
              <a:pPr>
                <a:spcBef>
                  <a:spcPct val="0"/>
                </a:spcBef>
                <a:buFontTx/>
                <a:buNone/>
              </a:pPr>
              <a:t>116</a:t>
            </a:fld>
            <a:endParaRPr lang="en-US" altLang="en-US" sz="1400"/>
          </a:p>
        </p:txBody>
      </p:sp>
      <p:sp>
        <p:nvSpPr>
          <p:cNvPr id="296965" name="Rectangle 5">
            <a:extLst>
              <a:ext uri="{FF2B5EF4-FFF2-40B4-BE49-F238E27FC236}">
                <a16:creationId xmlns:a16="http://schemas.microsoft.com/office/drawing/2014/main" id="{934931E4-F568-489D-B70E-2AFDA47FB10E}"/>
              </a:ext>
            </a:extLst>
          </p:cNvPr>
          <p:cNvSpPr>
            <a:spLocks noGrp="1" noChangeArrowheads="1"/>
          </p:cNvSpPr>
          <p:nvPr>
            <p:ph type="title"/>
          </p:nvPr>
        </p:nvSpPr>
        <p:spPr/>
        <p:txBody>
          <a:bodyPr/>
          <a:lstStyle/>
          <a:p>
            <a:pPr eaLnBrk="1" hangingPunct="1"/>
            <a:r>
              <a:rPr lang="en-US" altLang="en-US" sz="3500" b="1">
                <a:solidFill>
                  <a:srgbClr val="FF3300"/>
                </a:solidFill>
              </a:rPr>
              <a:t>Log-normal distribution</a:t>
            </a:r>
            <a:br>
              <a:rPr lang="en-US" altLang="en-US" sz="3500" b="1">
                <a:solidFill>
                  <a:srgbClr val="FF3300"/>
                </a:solidFill>
              </a:rPr>
            </a:br>
            <a:r>
              <a:rPr lang="en-US" altLang="en-US" sz="3500" b="1">
                <a:solidFill>
                  <a:srgbClr val="FF3300"/>
                </a:solidFill>
              </a:rPr>
              <a:t>[X ~ LN ( </a:t>
            </a:r>
            <a:r>
              <a:rPr lang="en-US" altLang="en-US" sz="3500" b="1">
                <a:solidFill>
                  <a:srgbClr val="FF3300"/>
                </a:solidFill>
                <a:sym typeface="Symbol" panose="05050102010706020507" pitchFamily="18" charset="2"/>
              </a:rPr>
              <a:t>, </a:t>
            </a:r>
            <a:r>
              <a:rPr lang="en-US" altLang="en-US" sz="3500" b="1" baseline="30000">
                <a:solidFill>
                  <a:srgbClr val="FF3300"/>
                </a:solidFill>
                <a:sym typeface="Symbol" panose="05050102010706020507" pitchFamily="18" charset="2"/>
              </a:rPr>
              <a:t>2</a:t>
            </a:r>
            <a:r>
              <a:rPr lang="en-US" altLang="en-US" sz="3500" b="1">
                <a:solidFill>
                  <a:srgbClr val="FF3300"/>
                </a:solidFill>
                <a:sym typeface="Symbol" panose="05050102010706020507" pitchFamily="18" charset="2"/>
              </a:rPr>
              <a:t>)]</a:t>
            </a:r>
            <a:r>
              <a:rPr lang="en-US" altLang="en-US" sz="3500">
                <a:solidFill>
                  <a:schemeClr val="tx1"/>
                </a:solidFill>
                <a:sym typeface="Symbol" panose="05050102010706020507" pitchFamily="18" charset="2"/>
              </a:rPr>
              <a:t> (</a:t>
            </a:r>
            <a:r>
              <a:rPr lang="en-US" altLang="en-US" sz="3500" b="1">
                <a:solidFill>
                  <a:srgbClr val="0000FF"/>
                </a:solidFill>
                <a:sym typeface="Symbol" panose="05050102010706020507" pitchFamily="18" charset="2"/>
              </a:rPr>
              <a:t>contd….</a:t>
            </a:r>
            <a:r>
              <a:rPr lang="en-US" altLang="en-US" sz="3500">
                <a:solidFill>
                  <a:schemeClr val="tx1"/>
                </a:solidFill>
                <a:sym typeface="Symbol" panose="05050102010706020507" pitchFamily="18" charset="2"/>
              </a:rPr>
              <a:t>)</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a:t>
            </a:r>
            <a:r>
              <a:rPr lang="en-US" altLang="en-US" sz="3500" b="1">
                <a:solidFill>
                  <a:srgbClr val="FF3300"/>
                </a:solidFill>
              </a:rPr>
              <a:t>for f(x)</a:t>
            </a:r>
            <a:endParaRPr lang="en-US" altLang="en-US" sz="3500">
              <a:solidFill>
                <a:schemeClr val="tx1"/>
              </a:solidFill>
            </a:endParaRPr>
          </a:p>
        </p:txBody>
      </p:sp>
      <p:sp>
        <p:nvSpPr>
          <p:cNvPr id="296966" name="Content Placeholder 1">
            <a:extLst>
              <a:ext uri="{FF2B5EF4-FFF2-40B4-BE49-F238E27FC236}">
                <a16:creationId xmlns:a16="http://schemas.microsoft.com/office/drawing/2014/main" id="{93BACED6-C168-41FB-B53D-6353B430BBA4}"/>
              </a:ext>
            </a:extLst>
          </p:cNvPr>
          <p:cNvSpPr>
            <a:spLocks noGrp="1" noChangeArrowheads="1"/>
          </p:cNvSpPr>
          <p:nvPr>
            <p:ph idx="1"/>
          </p:nvPr>
        </p:nvSpPr>
        <p:spPr/>
        <p:txBody>
          <a:bodyPr/>
          <a:lstStyle/>
          <a:p>
            <a:pPr>
              <a:buFontTx/>
              <a:buAutoNum type="arabicPeriod"/>
            </a:pPr>
            <a:r>
              <a:rPr lang="en-US" altLang="en-US" sz="1300">
                <a:latin typeface="Consolas" panose="020B0609020204030204" pitchFamily="49" charset="0"/>
              </a:rPr>
              <a:t>%PLOT OF PDF OF LOG NORMAL DISTRIBUTION LN(</a:t>
            </a:r>
            <a:r>
              <a:rPr lang="el-GR" altLang="en-US" sz="1300">
                <a:latin typeface="Consolas" panose="020B0609020204030204" pitchFamily="49" charset="0"/>
              </a:rPr>
              <a:t>μ, σ2)</a:t>
            </a:r>
          </a:p>
          <a:p>
            <a:pPr>
              <a:buFontTx/>
              <a:buAutoNum type="arabicPeriod"/>
            </a:pPr>
            <a:r>
              <a:rPr lang="el-GR" altLang="en-US" sz="1300">
                <a:latin typeface="Consolas" panose="020B0609020204030204" pitchFamily="49" charset="0"/>
              </a:rPr>
              <a:t>% </a:t>
            </a:r>
            <a:r>
              <a:rPr lang="en-US" altLang="en-US" sz="1300">
                <a:latin typeface="Consolas" panose="020B0609020204030204" pitchFamily="49" charset="0"/>
              </a:rPr>
              <a:t>Define the range of x values for the plot</a:t>
            </a:r>
          </a:p>
          <a:p>
            <a:pPr>
              <a:buFontTx/>
              <a:buAutoNum type="arabicPeriod"/>
            </a:pPr>
            <a:r>
              <a:rPr lang="en-US" altLang="en-US" sz="1300">
                <a:latin typeface="Consolas" panose="020B0609020204030204" pitchFamily="49" charset="0"/>
              </a:rPr>
              <a:t>a = 0; % Minimum value of X as needed to plot</a:t>
            </a:r>
          </a:p>
          <a:p>
            <a:pPr>
              <a:buFontTx/>
              <a:buAutoNum type="arabicPeriod"/>
            </a:pPr>
            <a:r>
              <a:rPr lang="en-US" altLang="en-US" sz="1300">
                <a:latin typeface="Consolas" panose="020B0609020204030204" pitchFamily="49" charset="0"/>
              </a:rPr>
              <a:t>b = +30; % Some maximum value of X as needed to plot</a:t>
            </a:r>
          </a:p>
          <a:p>
            <a:pPr>
              <a:buFontTx/>
              <a:buAutoNum type="arabicPeriod"/>
            </a:pPr>
            <a:r>
              <a:rPr lang="en-US" altLang="en-US" sz="1300">
                <a:latin typeface="Consolas" panose="020B0609020204030204" pitchFamily="49" charset="0"/>
              </a:rPr>
              <a:t>mu = 2; % Location parameter</a:t>
            </a:r>
          </a:p>
          <a:p>
            <a:pPr>
              <a:buFontTx/>
              <a:buAutoNum type="arabicPeriod"/>
            </a:pPr>
            <a:r>
              <a:rPr lang="en-US" altLang="en-US" sz="1300">
                <a:latin typeface="Consolas" panose="020B0609020204030204" pitchFamily="49" charset="0"/>
              </a:rPr>
              <a:t>sigma = 1.5; % Scale parameter</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x = a:0.1:b;</a:t>
            </a:r>
          </a:p>
          <a:p>
            <a:pPr>
              <a:buFontTx/>
              <a:buAutoNum type="arabicPeriod"/>
            </a:pPr>
            <a:r>
              <a:rPr lang="en-US" altLang="en-US" sz="1300">
                <a:latin typeface="Consolas" panose="020B0609020204030204" pitchFamily="49" charset="0"/>
              </a:rPr>
              <a:t>% Calculate the PDF values using lognpdf</a:t>
            </a:r>
          </a:p>
          <a:p>
            <a:pPr>
              <a:buFontTx/>
              <a:buAutoNum type="arabicPeriod"/>
            </a:pPr>
            <a:r>
              <a:rPr lang="en-US" altLang="en-US" sz="1300">
                <a:latin typeface="Consolas" panose="020B0609020204030204" pitchFamily="49" charset="0"/>
              </a:rPr>
              <a:t>y = lognpdf(x, mu, sigma);</a:t>
            </a:r>
          </a:p>
          <a:p>
            <a:pPr>
              <a:buFontTx/>
              <a:buAutoNum type="arabicPeriod"/>
            </a:pPr>
            <a:r>
              <a:rPr lang="en-US" altLang="en-US" sz="1300">
                <a:latin typeface="Consolas" panose="020B0609020204030204" pitchFamily="49" charset="0"/>
              </a:rPr>
              <a:t>% Plot the PDF of LN(</a:t>
            </a:r>
            <a:r>
              <a:rPr lang="el-GR" altLang="en-US" sz="1300">
                <a:latin typeface="Consolas" panose="020B0609020204030204" pitchFamily="49" charset="0"/>
              </a:rPr>
              <a:t>μ, σ2)</a:t>
            </a:r>
          </a:p>
          <a:p>
            <a:pPr>
              <a:buFontTx/>
              <a:buAutoNum type="arabicPeriod"/>
            </a:pPr>
            <a:r>
              <a:rPr lang="en-US" altLang="en-US" sz="1300">
                <a:latin typeface="Consolas" panose="020B0609020204030204" pitchFamily="49" charset="0"/>
              </a:rPr>
              <a:t>plot(x,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 or PDF of LN(</a:t>
            </a:r>
            <a:r>
              <a:rPr lang="el-GR" altLang="en-US" sz="1300">
                <a:latin typeface="Consolas" panose="020B0609020204030204" pitchFamily="49" charset="0"/>
              </a:rPr>
              <a:t>μ, σ^2) </a:t>
            </a:r>
            <a:r>
              <a:rPr lang="en-US" altLang="en-US" sz="1300">
                <a:latin typeface="Consolas" panose="020B0609020204030204" pitchFamily="49" charset="0"/>
              </a:rPr>
              <a:t>Distribution'); % Label the y-axis</a:t>
            </a:r>
          </a:p>
          <a:p>
            <a:pPr>
              <a:buFontTx/>
              <a:buAutoNum type="arabicPeriod"/>
            </a:pPr>
            <a:r>
              <a:rPr lang="en-US" altLang="en-US" sz="1300">
                <a:latin typeface="Consolas" panose="020B0609020204030204" pitchFamily="49" charset="0"/>
              </a:rPr>
              <a:t>title(['f(x) or PDF of LN(</a:t>
            </a:r>
            <a:r>
              <a:rPr lang="el-GR" altLang="en-US" sz="1300">
                <a:latin typeface="Consolas" panose="020B0609020204030204" pitchFamily="49" charset="0"/>
              </a:rPr>
              <a:t>μ, σ^2) </a:t>
            </a:r>
            <a:r>
              <a:rPr lang="en-US" altLang="en-US" sz="1300">
                <a:latin typeface="Consolas" panose="020B0609020204030204" pitchFamily="49" charset="0"/>
              </a:rPr>
              <a:t>Distribution (</a:t>
            </a:r>
            <a:r>
              <a:rPr lang="el-GR" altLang="en-US" sz="1300">
                <a:latin typeface="Consolas" panose="020B0609020204030204" pitchFamily="49" charset="0"/>
              </a:rPr>
              <a:t>μ = ', </a:t>
            </a:r>
            <a:r>
              <a:rPr lang="en-US" altLang="en-US" sz="1300">
                <a:latin typeface="Consolas" panose="020B0609020204030204" pitchFamily="49" charset="0"/>
              </a:rPr>
              <a:t>num2str(mu), ', </a:t>
            </a:r>
            <a:r>
              <a:rPr lang="el-GR" altLang="en-US" sz="1300">
                <a:latin typeface="Consolas" panose="020B0609020204030204" pitchFamily="49" charset="0"/>
              </a:rPr>
              <a:t>σ = ', </a:t>
            </a:r>
            <a:r>
              <a:rPr lang="en-US" altLang="en-US" sz="1300">
                <a:latin typeface="Consolas" panose="020B0609020204030204" pitchFamily="49" charset="0"/>
              </a:rPr>
              <a:t>num2str(sigma),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45D0C28-4CA9-4C99-8E07-1D27EF17DE5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A123F27-42B7-42BB-96E8-1E9E2A9F7010}"/>
              </a:ext>
            </a:extLst>
          </p:cNvPr>
          <p:cNvSpPr>
            <a:spLocks noGrp="1"/>
          </p:cNvSpPr>
          <p:nvPr>
            <p:ph type="ftr" sz="quarter" idx="11"/>
          </p:nvPr>
        </p:nvSpPr>
        <p:spPr/>
        <p:txBody>
          <a:bodyPr/>
          <a:lstStyle/>
          <a:p>
            <a:pPr>
              <a:defRPr/>
            </a:pPr>
            <a:r>
              <a:rPr lang="en-US"/>
              <a:t>RNSengupta,IME Dept.,IIT Kanpur,INDIA</a:t>
            </a:r>
          </a:p>
        </p:txBody>
      </p:sp>
      <p:sp>
        <p:nvSpPr>
          <p:cNvPr id="297988" name="Slide Number Placeholder 5">
            <a:extLst>
              <a:ext uri="{FF2B5EF4-FFF2-40B4-BE49-F238E27FC236}">
                <a16:creationId xmlns:a16="http://schemas.microsoft.com/office/drawing/2014/main" id="{86B9190C-20CF-4F28-9BD8-DAE2F87C464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1F4FB0-43AF-466B-9F4B-689CCEE13A8C}" type="slidenum">
              <a:rPr lang="en-US" altLang="en-US" sz="1400" smtClean="0"/>
              <a:pPr>
                <a:spcBef>
                  <a:spcPct val="0"/>
                </a:spcBef>
                <a:buFontTx/>
                <a:buNone/>
              </a:pPr>
              <a:t>117</a:t>
            </a:fld>
            <a:endParaRPr lang="en-US" altLang="en-US" sz="1400"/>
          </a:p>
        </p:txBody>
      </p:sp>
      <p:sp>
        <p:nvSpPr>
          <p:cNvPr id="297989" name="Rectangle 5">
            <a:extLst>
              <a:ext uri="{FF2B5EF4-FFF2-40B4-BE49-F238E27FC236}">
                <a16:creationId xmlns:a16="http://schemas.microsoft.com/office/drawing/2014/main" id="{296604D6-2DEB-4227-AF46-2B282B69DE4C}"/>
              </a:ext>
            </a:extLst>
          </p:cNvPr>
          <p:cNvSpPr>
            <a:spLocks noGrp="1" noChangeArrowheads="1"/>
          </p:cNvSpPr>
          <p:nvPr>
            <p:ph type="title"/>
          </p:nvPr>
        </p:nvSpPr>
        <p:spPr/>
        <p:txBody>
          <a:bodyPr/>
          <a:lstStyle/>
          <a:p>
            <a:pPr eaLnBrk="1" hangingPunct="1"/>
            <a:r>
              <a:rPr lang="en-US" altLang="en-US" b="1">
                <a:solidFill>
                  <a:srgbClr val="FF3300"/>
                </a:solidFill>
              </a:rPr>
              <a:t>Log-normal distribution</a:t>
            </a:r>
            <a:br>
              <a:rPr lang="en-US" altLang="en-US" b="1">
                <a:solidFill>
                  <a:srgbClr val="FF3300"/>
                </a:solidFill>
              </a:rPr>
            </a:br>
            <a:r>
              <a:rPr lang="en-US" altLang="en-US" b="1">
                <a:solidFill>
                  <a:srgbClr val="FF3300"/>
                </a:solidFill>
              </a:rPr>
              <a:t>[X ~ LN ( </a:t>
            </a:r>
            <a:r>
              <a:rPr lang="en-US" altLang="en-US" b="1">
                <a:solidFill>
                  <a:srgbClr val="FF3300"/>
                </a:solidFill>
                <a:sym typeface="Symbol" panose="05050102010706020507" pitchFamily="18" charset="2"/>
              </a:rPr>
              <a:t>, </a:t>
            </a:r>
            <a:r>
              <a:rPr lang="en-US" altLang="en-US" b="1" baseline="30000">
                <a:solidFill>
                  <a:srgbClr val="FF3300"/>
                </a:solidFill>
                <a:sym typeface="Symbol" panose="05050102010706020507" pitchFamily="18" charset="2"/>
              </a:rPr>
              <a:t>2</a:t>
            </a:r>
            <a:r>
              <a:rPr lang="en-US" altLang="en-US" b="1">
                <a:solidFill>
                  <a:srgbClr val="FF3300"/>
                </a:solidFill>
                <a:sym typeface="Symbol" panose="05050102010706020507" pitchFamily="18" charset="2"/>
              </a:rPr>
              <a:t>)]</a:t>
            </a:r>
            <a:r>
              <a:rPr lang="en-US" altLang="en-US">
                <a:solidFill>
                  <a:schemeClr val="tx1"/>
                </a:solidFill>
                <a:sym typeface="Symbol" panose="05050102010706020507" pitchFamily="18" charset="2"/>
              </a:rPr>
              <a:t> (</a:t>
            </a:r>
            <a:r>
              <a:rPr lang="en-US" altLang="en-US" b="1">
                <a:solidFill>
                  <a:srgbClr val="0000FF"/>
                </a:solidFill>
                <a:sym typeface="Symbol" panose="05050102010706020507" pitchFamily="18" charset="2"/>
              </a:rPr>
              <a:t>contd….</a:t>
            </a:r>
            <a:r>
              <a:rPr lang="en-US" altLang="en-US">
                <a:solidFill>
                  <a:schemeClr val="tx1"/>
                </a:solidFill>
                <a:sym typeface="Symbol" panose="05050102010706020507" pitchFamily="18" charset="2"/>
              </a:rPr>
              <a:t>)</a:t>
            </a:r>
            <a:r>
              <a:rPr lang="en-US" altLang="en-US">
                <a:solidFill>
                  <a:schemeClr val="tx1"/>
                </a:solidFill>
              </a:rPr>
              <a:t>: </a:t>
            </a:r>
            <a:r>
              <a:rPr lang="en-US" altLang="en-US" b="1">
                <a:solidFill>
                  <a:srgbClr val="FF3300"/>
                </a:solidFill>
              </a:rPr>
              <a:t>f(x)</a:t>
            </a:r>
            <a:endParaRPr lang="en-US" altLang="en-US">
              <a:solidFill>
                <a:schemeClr val="tx1"/>
              </a:solidFill>
            </a:endParaRPr>
          </a:p>
        </p:txBody>
      </p:sp>
      <p:sp>
        <p:nvSpPr>
          <p:cNvPr id="297990" name="Content Placeholder 2">
            <a:extLst>
              <a:ext uri="{FF2B5EF4-FFF2-40B4-BE49-F238E27FC236}">
                <a16:creationId xmlns:a16="http://schemas.microsoft.com/office/drawing/2014/main" id="{1788EB85-1420-4CB2-908C-368C3DE0DF74}"/>
              </a:ext>
            </a:extLst>
          </p:cNvPr>
          <p:cNvSpPr>
            <a:spLocks noGrp="1" noChangeArrowheads="1"/>
          </p:cNvSpPr>
          <p:nvPr>
            <p:ph idx="1"/>
          </p:nvPr>
        </p:nvSpPr>
        <p:spPr/>
        <p:txBody>
          <a:bodyPr/>
          <a:lstStyle/>
          <a:p>
            <a:endParaRPr lang="en-US" altLang="en-US"/>
          </a:p>
        </p:txBody>
      </p:sp>
      <p:pic>
        <p:nvPicPr>
          <p:cNvPr id="297991" name="Picture 5">
            <a:extLst>
              <a:ext uri="{FF2B5EF4-FFF2-40B4-BE49-F238E27FC236}">
                <a16:creationId xmlns:a16="http://schemas.microsoft.com/office/drawing/2014/main" id="{17538C06-9423-41F8-A70E-1A14F647A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126013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45D0C28-4CA9-4C99-8E07-1D27EF17DE5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A123F27-42B7-42BB-96E8-1E9E2A9F7010}"/>
              </a:ext>
            </a:extLst>
          </p:cNvPr>
          <p:cNvSpPr>
            <a:spLocks noGrp="1"/>
          </p:cNvSpPr>
          <p:nvPr>
            <p:ph type="ftr" sz="quarter" idx="11"/>
          </p:nvPr>
        </p:nvSpPr>
        <p:spPr/>
        <p:txBody>
          <a:bodyPr/>
          <a:lstStyle/>
          <a:p>
            <a:pPr>
              <a:defRPr/>
            </a:pPr>
            <a:r>
              <a:rPr lang="en-US"/>
              <a:t>RNSengupta,IME Dept.,IIT Kanpur,INDIA</a:t>
            </a:r>
          </a:p>
        </p:txBody>
      </p:sp>
      <p:sp>
        <p:nvSpPr>
          <p:cNvPr id="299012" name="Slide Number Placeholder 5">
            <a:extLst>
              <a:ext uri="{FF2B5EF4-FFF2-40B4-BE49-F238E27FC236}">
                <a16:creationId xmlns:a16="http://schemas.microsoft.com/office/drawing/2014/main" id="{5E7E1153-B169-4E3E-A647-D0037938709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9EA1858-639B-4C8E-99DF-21094CA9BC33}" type="slidenum">
              <a:rPr lang="en-US" altLang="en-US" sz="1400" smtClean="0"/>
              <a:pPr>
                <a:spcBef>
                  <a:spcPct val="0"/>
                </a:spcBef>
                <a:buFontTx/>
                <a:buNone/>
              </a:pPr>
              <a:t>118</a:t>
            </a:fld>
            <a:endParaRPr lang="en-US" altLang="en-US" sz="1400"/>
          </a:p>
        </p:txBody>
      </p:sp>
      <p:sp>
        <p:nvSpPr>
          <p:cNvPr id="299013" name="Rectangle 5">
            <a:extLst>
              <a:ext uri="{FF2B5EF4-FFF2-40B4-BE49-F238E27FC236}">
                <a16:creationId xmlns:a16="http://schemas.microsoft.com/office/drawing/2014/main" id="{806607D3-2DB7-47A1-907F-A954A213DFEC}"/>
              </a:ext>
            </a:extLst>
          </p:cNvPr>
          <p:cNvSpPr>
            <a:spLocks noGrp="1" noChangeArrowheads="1"/>
          </p:cNvSpPr>
          <p:nvPr>
            <p:ph type="title"/>
          </p:nvPr>
        </p:nvSpPr>
        <p:spPr/>
        <p:txBody>
          <a:bodyPr/>
          <a:lstStyle/>
          <a:p>
            <a:pPr eaLnBrk="1" hangingPunct="1"/>
            <a:r>
              <a:rPr lang="en-US" altLang="en-US" sz="3500" b="1">
                <a:solidFill>
                  <a:srgbClr val="FF3300"/>
                </a:solidFill>
              </a:rPr>
              <a:t>Log-normal distribution</a:t>
            </a:r>
            <a:br>
              <a:rPr lang="en-US" altLang="en-US" sz="3500" b="1">
                <a:solidFill>
                  <a:srgbClr val="FF3300"/>
                </a:solidFill>
              </a:rPr>
            </a:br>
            <a:r>
              <a:rPr lang="en-US" altLang="en-US" sz="3500" b="1">
                <a:solidFill>
                  <a:srgbClr val="FF3300"/>
                </a:solidFill>
              </a:rPr>
              <a:t>[X ~ LN ( </a:t>
            </a:r>
            <a:r>
              <a:rPr lang="en-US" altLang="en-US" sz="3500" b="1">
                <a:solidFill>
                  <a:srgbClr val="FF3300"/>
                </a:solidFill>
                <a:sym typeface="Symbol" panose="05050102010706020507" pitchFamily="18" charset="2"/>
              </a:rPr>
              <a:t>, </a:t>
            </a:r>
            <a:r>
              <a:rPr lang="en-US" altLang="en-US" sz="3500" b="1" baseline="30000">
                <a:solidFill>
                  <a:srgbClr val="FF3300"/>
                </a:solidFill>
                <a:sym typeface="Symbol" panose="05050102010706020507" pitchFamily="18" charset="2"/>
              </a:rPr>
              <a:t>2</a:t>
            </a:r>
            <a:r>
              <a:rPr lang="en-US" altLang="en-US" sz="3500" b="1">
                <a:solidFill>
                  <a:srgbClr val="FF3300"/>
                </a:solidFill>
                <a:sym typeface="Symbol" panose="05050102010706020507" pitchFamily="18" charset="2"/>
              </a:rPr>
              <a:t>)]</a:t>
            </a:r>
            <a:r>
              <a:rPr lang="en-US" altLang="en-US" sz="3500">
                <a:solidFill>
                  <a:schemeClr val="tx1"/>
                </a:solidFill>
                <a:sym typeface="Symbol" panose="05050102010706020507" pitchFamily="18" charset="2"/>
              </a:rPr>
              <a:t> (</a:t>
            </a:r>
            <a:r>
              <a:rPr lang="en-US" altLang="en-US" sz="3500" b="1">
                <a:solidFill>
                  <a:srgbClr val="0000FF"/>
                </a:solidFill>
                <a:sym typeface="Symbol" panose="05050102010706020507" pitchFamily="18" charset="2"/>
              </a:rPr>
              <a:t>contd….</a:t>
            </a:r>
            <a:r>
              <a:rPr lang="en-US" altLang="en-US" sz="3500">
                <a:solidFill>
                  <a:schemeClr val="tx1"/>
                </a:solidFill>
                <a:sym typeface="Symbol" panose="05050102010706020507" pitchFamily="18" charset="2"/>
              </a:rPr>
              <a:t>)</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a:t>
            </a:r>
            <a:r>
              <a:rPr lang="en-US" altLang="en-US" sz="3500" b="1">
                <a:solidFill>
                  <a:srgbClr val="FF3300"/>
                </a:solidFill>
              </a:rPr>
              <a:t>for F(x)</a:t>
            </a:r>
            <a:endParaRPr lang="en-US" altLang="en-US" sz="3500">
              <a:solidFill>
                <a:schemeClr val="tx1"/>
              </a:solidFill>
            </a:endParaRPr>
          </a:p>
        </p:txBody>
      </p:sp>
      <p:sp>
        <p:nvSpPr>
          <p:cNvPr id="299014" name="Content Placeholder 2">
            <a:extLst>
              <a:ext uri="{FF2B5EF4-FFF2-40B4-BE49-F238E27FC236}">
                <a16:creationId xmlns:a16="http://schemas.microsoft.com/office/drawing/2014/main" id="{1C44007D-DE87-42A4-A798-87871E7AD4DC}"/>
              </a:ext>
            </a:extLst>
          </p:cNvPr>
          <p:cNvSpPr>
            <a:spLocks noGrp="1" noChangeArrowheads="1"/>
          </p:cNvSpPr>
          <p:nvPr>
            <p:ph idx="1"/>
          </p:nvPr>
        </p:nvSpPr>
        <p:spPr/>
        <p:txBody>
          <a:bodyPr/>
          <a:lstStyle/>
          <a:p>
            <a:pPr>
              <a:buFontTx/>
              <a:buAutoNum type="arabicPeriod"/>
            </a:pPr>
            <a:r>
              <a:rPr lang="en-US" altLang="en-US" sz="1300">
                <a:latin typeface="Consolas" panose="020B0609020204030204" pitchFamily="49" charset="0"/>
              </a:rPr>
              <a:t>%PLOT OF CDF OF LOG NORMAL DISTRIBUTION LN(</a:t>
            </a:r>
            <a:r>
              <a:rPr lang="el-GR" altLang="en-US" sz="1300">
                <a:latin typeface="Consolas" panose="020B0609020204030204" pitchFamily="49" charset="0"/>
              </a:rPr>
              <a:t>μ, σ</a:t>
            </a:r>
            <a:r>
              <a:rPr lang="el-GR" altLang="en-US" sz="1300" baseline="30000">
                <a:latin typeface="Consolas" panose="020B0609020204030204" pitchFamily="49" charset="0"/>
              </a:rPr>
              <a:t>2</a:t>
            </a:r>
            <a:r>
              <a:rPr lang="en-US" altLang="en-US" sz="1300">
                <a:latin typeface="Consolas" panose="020B0609020204030204" pitchFamily="49" charset="0"/>
              </a:rPr>
              <a:t>)</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a = 0; % Minimum value of X as needed to plot</a:t>
            </a:r>
          </a:p>
          <a:p>
            <a:pPr>
              <a:buFontTx/>
              <a:buAutoNum type="arabicPeriod"/>
            </a:pPr>
            <a:r>
              <a:rPr lang="en-US" altLang="en-US" sz="1300">
                <a:latin typeface="Consolas" panose="020B0609020204030204" pitchFamily="49" charset="0"/>
              </a:rPr>
              <a:t>b = +50; % Some maximum value of X as needed to plot</a:t>
            </a:r>
          </a:p>
          <a:p>
            <a:pPr>
              <a:buFontTx/>
              <a:buAutoNum type="arabicPeriod"/>
            </a:pPr>
            <a:r>
              <a:rPr lang="en-US" altLang="en-US" sz="1300">
                <a:latin typeface="Consolas" panose="020B0609020204030204" pitchFamily="49" charset="0"/>
              </a:rPr>
              <a:t>mu = 2; % Location parameter</a:t>
            </a:r>
          </a:p>
          <a:p>
            <a:pPr>
              <a:buFontTx/>
              <a:buAutoNum type="arabicPeriod"/>
            </a:pPr>
            <a:r>
              <a:rPr lang="en-US" altLang="en-US" sz="1300">
                <a:latin typeface="Consolas" panose="020B0609020204030204" pitchFamily="49" charset="0"/>
              </a:rPr>
              <a:t>sigma = 1.5; % Scale parameter</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x = a:0.1:b;</a:t>
            </a:r>
          </a:p>
          <a:p>
            <a:pPr>
              <a:buFontTx/>
              <a:buAutoNum type="arabicPeriod"/>
            </a:pPr>
            <a:r>
              <a:rPr lang="en-US" altLang="en-US" sz="1300">
                <a:latin typeface="Consolas" panose="020B0609020204030204" pitchFamily="49" charset="0"/>
              </a:rPr>
              <a:t>% Calculate the PDF values using logncdf</a:t>
            </a:r>
          </a:p>
          <a:p>
            <a:pPr>
              <a:buFontTx/>
              <a:buAutoNum type="arabicPeriod"/>
            </a:pPr>
            <a:r>
              <a:rPr lang="en-US" altLang="en-US" sz="1300">
                <a:latin typeface="Consolas" panose="020B0609020204030204" pitchFamily="49" charset="0"/>
              </a:rPr>
              <a:t>y = logncdf(x, mu, sigma);</a:t>
            </a:r>
          </a:p>
          <a:p>
            <a:pPr>
              <a:buFontTx/>
              <a:buAutoNum type="arabicPeriod"/>
            </a:pPr>
            <a:r>
              <a:rPr lang="en-US" altLang="en-US" sz="1300">
                <a:latin typeface="Consolas" panose="020B0609020204030204" pitchFamily="49" charset="0"/>
              </a:rPr>
              <a:t>% Plot the CDF of LN(</a:t>
            </a:r>
            <a:r>
              <a:rPr lang="el-GR" altLang="en-US" sz="1300">
                <a:latin typeface="Consolas" panose="020B0609020204030204" pitchFamily="49" charset="0"/>
              </a:rPr>
              <a:t>μ, σ</a:t>
            </a:r>
            <a:r>
              <a:rPr lang="el-GR" altLang="en-US" sz="1300" baseline="30000">
                <a:latin typeface="Consolas" panose="020B0609020204030204" pitchFamily="49" charset="0"/>
              </a:rPr>
              <a:t>2</a:t>
            </a:r>
            <a:r>
              <a:rPr lang="en-US" altLang="en-US" sz="1300">
                <a:latin typeface="Consolas" panose="020B0609020204030204" pitchFamily="49" charset="0"/>
              </a:rPr>
              <a:t>)</a:t>
            </a:r>
          </a:p>
          <a:p>
            <a:pPr>
              <a:buFontTx/>
              <a:buAutoNum type="arabicPeriod"/>
            </a:pPr>
            <a:r>
              <a:rPr lang="en-US" altLang="en-US" sz="1300">
                <a:latin typeface="Consolas" panose="020B0609020204030204" pitchFamily="49" charset="0"/>
              </a:rPr>
              <a:t>plot(x,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ylabel('F(x)=P[X≤x] or CDF of LN(</a:t>
            </a:r>
            <a:r>
              <a:rPr lang="el-GR" altLang="en-US" sz="1300">
                <a:latin typeface="Consolas" panose="020B0609020204030204" pitchFamily="49" charset="0"/>
              </a:rPr>
              <a:t>μ, σ</a:t>
            </a:r>
            <a:r>
              <a:rPr lang="en-US" altLang="en-US" sz="1300">
                <a:latin typeface="Consolas" panose="020B0609020204030204" pitchFamily="49" charset="0"/>
              </a:rPr>
              <a:t>^2) Distribution'); % Label the y-axis</a:t>
            </a:r>
          </a:p>
          <a:p>
            <a:pPr>
              <a:buFontTx/>
              <a:buAutoNum type="arabicPeriod"/>
            </a:pPr>
            <a:r>
              <a:rPr lang="en-US" altLang="en-US" sz="1300">
                <a:latin typeface="Consolas" panose="020B0609020204030204" pitchFamily="49" charset="0"/>
              </a:rPr>
              <a:t>title(['Plot of F(x)=P[X≤x] or CDF of LN(</a:t>
            </a:r>
            <a:r>
              <a:rPr lang="el-GR" altLang="en-US" sz="1300">
                <a:latin typeface="Consolas" panose="020B0609020204030204" pitchFamily="49" charset="0"/>
              </a:rPr>
              <a:t>μ, σ</a:t>
            </a:r>
            <a:r>
              <a:rPr lang="en-US" altLang="en-US" sz="1300">
                <a:latin typeface="Consolas" panose="020B0609020204030204" pitchFamily="49" charset="0"/>
              </a:rPr>
              <a:t>^2) Distribution (</a:t>
            </a:r>
            <a:r>
              <a:rPr lang="el-GR" altLang="en-US" sz="1300">
                <a:latin typeface="Consolas" panose="020B0609020204030204" pitchFamily="49" charset="0"/>
              </a:rPr>
              <a:t>μ</a:t>
            </a:r>
            <a:r>
              <a:rPr lang="en-US" altLang="en-US" sz="1300">
                <a:latin typeface="Consolas" panose="020B0609020204030204" pitchFamily="49" charset="0"/>
              </a:rPr>
              <a:t> = ', num2str(mu), ', </a:t>
            </a:r>
            <a:r>
              <a:rPr lang="el-GR" altLang="en-US" sz="1300">
                <a:latin typeface="Consolas" panose="020B0609020204030204" pitchFamily="49" charset="0"/>
              </a:rPr>
              <a:t>σ</a:t>
            </a:r>
            <a:r>
              <a:rPr lang="en-US" altLang="en-US" sz="1300">
                <a:latin typeface="Consolas" panose="020B0609020204030204" pitchFamily="49" charset="0"/>
              </a:rPr>
              <a:t> = ', num2str(sigma),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endParaRPr lang="en-US" altLang="en-US" sz="1300">
              <a:latin typeface="Consolas" panose="020B0609020204030204" pitchFamily="49" charset="0"/>
              <a:cs typeface="Calibri" panose="020F050202020403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45D0C28-4CA9-4C99-8E07-1D27EF17DE5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A123F27-42B7-42BB-96E8-1E9E2A9F7010}"/>
              </a:ext>
            </a:extLst>
          </p:cNvPr>
          <p:cNvSpPr>
            <a:spLocks noGrp="1"/>
          </p:cNvSpPr>
          <p:nvPr>
            <p:ph type="ftr" sz="quarter" idx="11"/>
          </p:nvPr>
        </p:nvSpPr>
        <p:spPr/>
        <p:txBody>
          <a:bodyPr/>
          <a:lstStyle/>
          <a:p>
            <a:pPr>
              <a:defRPr/>
            </a:pPr>
            <a:r>
              <a:rPr lang="en-US"/>
              <a:t>RNSengupta,IME Dept.,IIT Kanpur,INDIA</a:t>
            </a:r>
          </a:p>
        </p:txBody>
      </p:sp>
      <p:sp>
        <p:nvSpPr>
          <p:cNvPr id="300036" name="Slide Number Placeholder 5">
            <a:extLst>
              <a:ext uri="{FF2B5EF4-FFF2-40B4-BE49-F238E27FC236}">
                <a16:creationId xmlns:a16="http://schemas.microsoft.com/office/drawing/2014/main" id="{10B5C836-98A8-472C-B337-E7C9F05A66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51DFF4-9D9C-4461-97C7-04CF644EBB6B}" type="slidenum">
              <a:rPr lang="en-US" altLang="en-US" sz="1400" smtClean="0"/>
              <a:pPr>
                <a:spcBef>
                  <a:spcPct val="0"/>
                </a:spcBef>
                <a:buFontTx/>
                <a:buNone/>
              </a:pPr>
              <a:t>119</a:t>
            </a:fld>
            <a:endParaRPr lang="en-US" altLang="en-US" sz="1400"/>
          </a:p>
        </p:txBody>
      </p:sp>
      <p:sp>
        <p:nvSpPr>
          <p:cNvPr id="300037" name="Rectangle 5">
            <a:extLst>
              <a:ext uri="{FF2B5EF4-FFF2-40B4-BE49-F238E27FC236}">
                <a16:creationId xmlns:a16="http://schemas.microsoft.com/office/drawing/2014/main" id="{EA5FF6B7-9EDF-4A19-97A5-26D6D981992D}"/>
              </a:ext>
            </a:extLst>
          </p:cNvPr>
          <p:cNvSpPr>
            <a:spLocks noGrp="1" noChangeArrowheads="1"/>
          </p:cNvSpPr>
          <p:nvPr>
            <p:ph type="title"/>
          </p:nvPr>
        </p:nvSpPr>
        <p:spPr/>
        <p:txBody>
          <a:bodyPr/>
          <a:lstStyle/>
          <a:p>
            <a:pPr eaLnBrk="1" hangingPunct="1"/>
            <a:r>
              <a:rPr lang="en-US" altLang="en-US" b="1">
                <a:solidFill>
                  <a:srgbClr val="FF3300"/>
                </a:solidFill>
              </a:rPr>
              <a:t>Log-normal distribution</a:t>
            </a:r>
            <a:br>
              <a:rPr lang="en-US" altLang="en-US" b="1">
                <a:solidFill>
                  <a:srgbClr val="FF3300"/>
                </a:solidFill>
              </a:rPr>
            </a:br>
            <a:r>
              <a:rPr lang="en-US" altLang="en-US" b="1">
                <a:solidFill>
                  <a:srgbClr val="FF3300"/>
                </a:solidFill>
              </a:rPr>
              <a:t>[X ~ LN ( </a:t>
            </a:r>
            <a:r>
              <a:rPr lang="en-US" altLang="en-US" b="1">
                <a:solidFill>
                  <a:srgbClr val="FF3300"/>
                </a:solidFill>
                <a:sym typeface="Symbol" panose="05050102010706020507" pitchFamily="18" charset="2"/>
              </a:rPr>
              <a:t>, </a:t>
            </a:r>
            <a:r>
              <a:rPr lang="en-US" altLang="en-US" b="1" baseline="30000">
                <a:solidFill>
                  <a:srgbClr val="FF3300"/>
                </a:solidFill>
                <a:sym typeface="Symbol" panose="05050102010706020507" pitchFamily="18" charset="2"/>
              </a:rPr>
              <a:t>2</a:t>
            </a:r>
            <a:r>
              <a:rPr lang="en-US" altLang="en-US" b="1">
                <a:solidFill>
                  <a:srgbClr val="FF3300"/>
                </a:solidFill>
                <a:sym typeface="Symbol" panose="05050102010706020507" pitchFamily="18" charset="2"/>
              </a:rPr>
              <a:t>)]</a:t>
            </a:r>
            <a:r>
              <a:rPr lang="en-US" altLang="en-US">
                <a:solidFill>
                  <a:schemeClr val="tx1"/>
                </a:solidFill>
                <a:sym typeface="Symbol" panose="05050102010706020507" pitchFamily="18" charset="2"/>
              </a:rPr>
              <a:t> (</a:t>
            </a:r>
            <a:r>
              <a:rPr lang="en-US" altLang="en-US" b="1">
                <a:solidFill>
                  <a:srgbClr val="0000FF"/>
                </a:solidFill>
                <a:sym typeface="Symbol" panose="05050102010706020507" pitchFamily="18" charset="2"/>
              </a:rPr>
              <a:t>contd….</a:t>
            </a:r>
            <a:r>
              <a:rPr lang="en-US" altLang="en-US">
                <a:solidFill>
                  <a:schemeClr val="tx1"/>
                </a:solidFill>
                <a:sym typeface="Symbol" panose="05050102010706020507" pitchFamily="18" charset="2"/>
              </a:rPr>
              <a:t>)</a:t>
            </a:r>
            <a:r>
              <a:rPr lang="en-US" altLang="en-US">
                <a:solidFill>
                  <a:schemeClr val="tx1"/>
                </a:solidFill>
              </a:rPr>
              <a:t>: </a:t>
            </a:r>
            <a:r>
              <a:rPr lang="en-US" altLang="en-US" b="1">
                <a:solidFill>
                  <a:srgbClr val="FF3300"/>
                </a:solidFill>
              </a:rPr>
              <a:t>F(x)</a:t>
            </a:r>
            <a:endParaRPr lang="en-US" altLang="en-US">
              <a:solidFill>
                <a:schemeClr val="tx1"/>
              </a:solidFill>
            </a:endParaRPr>
          </a:p>
        </p:txBody>
      </p:sp>
      <p:sp>
        <p:nvSpPr>
          <p:cNvPr id="300038" name="Content Placeholder 7">
            <a:extLst>
              <a:ext uri="{FF2B5EF4-FFF2-40B4-BE49-F238E27FC236}">
                <a16:creationId xmlns:a16="http://schemas.microsoft.com/office/drawing/2014/main" id="{6A6F606D-B506-462D-B480-CA8FD333CBFE}"/>
              </a:ext>
            </a:extLst>
          </p:cNvPr>
          <p:cNvSpPr>
            <a:spLocks noGrp="1" noChangeArrowheads="1"/>
          </p:cNvSpPr>
          <p:nvPr>
            <p:ph idx="1"/>
          </p:nvPr>
        </p:nvSpPr>
        <p:spPr/>
        <p:txBody>
          <a:bodyPr/>
          <a:lstStyle/>
          <a:p>
            <a:endParaRPr lang="en-US" altLang="en-US"/>
          </a:p>
        </p:txBody>
      </p:sp>
      <p:pic>
        <p:nvPicPr>
          <p:cNvPr id="300039" name="Picture 8">
            <a:extLst>
              <a:ext uri="{FF2B5EF4-FFF2-40B4-BE49-F238E27FC236}">
                <a16:creationId xmlns:a16="http://schemas.microsoft.com/office/drawing/2014/main" id="{F9738B81-4F05-4A02-AAB3-BAB7C99BE1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89444" name="Slide Number Placeholder 5">
            <a:extLst>
              <a:ext uri="{FF2B5EF4-FFF2-40B4-BE49-F238E27FC236}">
                <a16:creationId xmlns:a16="http://schemas.microsoft.com/office/drawing/2014/main" id="{EA9C808A-2483-47DE-B99C-A6EE62BAE38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941151-3811-48D2-9D6D-2D1C54912119}" type="slidenum">
              <a:rPr lang="en-US" altLang="en-US" sz="1400" smtClean="0"/>
              <a:pPr>
                <a:spcBef>
                  <a:spcPct val="0"/>
                </a:spcBef>
                <a:buFontTx/>
                <a:buNone/>
              </a:pPr>
              <a:t>12</a:t>
            </a:fld>
            <a:endParaRPr lang="en-US" altLang="en-US" sz="1400"/>
          </a:p>
        </p:txBody>
      </p:sp>
      <p:sp>
        <p:nvSpPr>
          <p:cNvPr id="189445" name="Rectangle 2">
            <a:extLst>
              <a:ext uri="{FF2B5EF4-FFF2-40B4-BE49-F238E27FC236}">
                <a16:creationId xmlns:a16="http://schemas.microsoft.com/office/drawing/2014/main" id="{64E8B6E7-B3C3-46A0-8A87-B858D0950F94}"/>
              </a:ext>
            </a:extLst>
          </p:cNvPr>
          <p:cNvSpPr>
            <a:spLocks noGrp="1" noChangeArrowheads="1"/>
          </p:cNvSpPr>
          <p:nvPr>
            <p:ph type="title"/>
          </p:nvPr>
        </p:nvSpPr>
        <p:spPr/>
        <p:txBody>
          <a:bodyPr/>
          <a:lstStyle/>
          <a:p>
            <a:pPr eaLnBrk="1" hangingPunct="1"/>
            <a:r>
              <a:rPr lang="en-US" altLang="en-US" sz="5500" b="1" dirty="0">
                <a:solidFill>
                  <a:srgbClr val="FF0000"/>
                </a:solidFill>
              </a:rPr>
              <a:t>Example # 39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pic>
        <p:nvPicPr>
          <p:cNvPr id="189446" name="Picture 2">
            <a:extLst>
              <a:ext uri="{FF2B5EF4-FFF2-40B4-BE49-F238E27FC236}">
                <a16:creationId xmlns:a16="http://schemas.microsoft.com/office/drawing/2014/main" id="{2EC2F829-599C-43EE-9B7B-57BA87AD2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10820400"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7" name="Rectangle 3">
            <a:extLst>
              <a:ext uri="{FF2B5EF4-FFF2-40B4-BE49-F238E27FC236}">
                <a16:creationId xmlns:a16="http://schemas.microsoft.com/office/drawing/2014/main" id="{A888CCF8-4C13-4731-8382-ACF6D6A05AC6}"/>
              </a:ext>
            </a:extLst>
          </p:cNvPr>
          <p:cNvSpPr>
            <a:spLocks noGrp="1" noChangeArrowheads="1"/>
          </p:cNvSpPr>
          <p:nvPr>
            <p:ph type="body" idx="1"/>
          </p:nvPr>
        </p:nvSpPr>
        <p:spPr/>
        <p:txBody>
          <a:bodyPr/>
          <a:lstStyle/>
          <a:p>
            <a:pPr marL="0" indent="0" algn="just" eaLnBrk="1" hangingPunct="1">
              <a:buFontTx/>
              <a:buNone/>
            </a:pPr>
            <a:endParaRPr lang="en-US" altLang="en-US" sz="3000">
              <a:sym typeface="Symbol" panose="05050102010706020507" pitchFamily="18" charset="2"/>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120</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50</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28779756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1060" name="Slide Number Placeholder 5">
            <a:extLst>
              <a:ext uri="{FF2B5EF4-FFF2-40B4-BE49-F238E27FC236}">
                <a16:creationId xmlns:a16="http://schemas.microsoft.com/office/drawing/2014/main" id="{E9D86D17-18A9-421C-82D5-8A2E34584B0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87C138A-2360-4622-9E5F-62815014DFBD}" type="slidenum">
              <a:rPr lang="en-US" altLang="en-US" sz="1400" smtClean="0"/>
              <a:pPr>
                <a:spcBef>
                  <a:spcPct val="0"/>
                </a:spcBef>
                <a:buFontTx/>
                <a:buNone/>
              </a:pPr>
              <a:t>121</a:t>
            </a:fld>
            <a:endParaRPr lang="en-US" altLang="en-US" sz="1400"/>
          </a:p>
        </p:txBody>
      </p:sp>
      <p:sp>
        <p:nvSpPr>
          <p:cNvPr id="301061" name="Rectangle 2">
            <a:extLst>
              <a:ext uri="{FF2B5EF4-FFF2-40B4-BE49-F238E27FC236}">
                <a16:creationId xmlns:a16="http://schemas.microsoft.com/office/drawing/2014/main" id="{59F99E0A-5342-4731-BE05-DA90AFB4794D}"/>
              </a:ext>
            </a:extLst>
          </p:cNvPr>
          <p:cNvSpPr>
            <a:spLocks noGrp="1" noChangeArrowheads="1"/>
          </p:cNvSpPr>
          <p:nvPr>
            <p:ph type="title"/>
          </p:nvPr>
        </p:nvSpPr>
        <p:spPr/>
        <p:txBody>
          <a:bodyPr/>
          <a:lstStyle/>
          <a:p>
            <a:pPr eaLnBrk="1" hangingPunct="1"/>
            <a:r>
              <a:rPr lang="en-US" altLang="en-US" sz="4000" b="1" dirty="0">
                <a:solidFill>
                  <a:srgbClr val="FF3300"/>
                </a:solidFill>
              </a:rPr>
              <a:t>Chi-Square distribution</a:t>
            </a:r>
            <a:br>
              <a:rPr lang="en-US" altLang="en-US" sz="4000" b="1" dirty="0">
                <a:solidFill>
                  <a:srgbClr val="FF3300"/>
                </a:solidFill>
              </a:rPr>
            </a:br>
            <a:r>
              <a:rPr lang="en-US" altLang="en-US" sz="4000" b="1" dirty="0">
                <a:solidFill>
                  <a:srgbClr val="FF3300"/>
                </a:solidFill>
              </a:rPr>
              <a:t>[X ~ </a:t>
            </a:r>
            <a:r>
              <a:rPr lang="en-US" altLang="en-US" sz="4000" b="1" dirty="0">
                <a:solidFill>
                  <a:srgbClr val="FF3300"/>
                </a:solidFill>
                <a:sym typeface="Symbol" panose="05050102010706020507" pitchFamily="18" charset="2"/>
              </a:rPr>
              <a:t></a:t>
            </a:r>
            <a:r>
              <a:rPr lang="en-US" altLang="en-US" sz="4000" b="1" baseline="-25000" dirty="0">
                <a:solidFill>
                  <a:srgbClr val="FF3300"/>
                </a:solidFill>
                <a:sym typeface="Symbol" panose="05050102010706020507" pitchFamily="18" charset="2"/>
              </a:rPr>
              <a:t>n</a:t>
            </a:r>
            <a:r>
              <a:rPr lang="en-US" altLang="en-US" sz="4000" b="1" baseline="30000" dirty="0">
                <a:solidFill>
                  <a:srgbClr val="FF3300"/>
                </a:solidFill>
                <a:sym typeface="Symbol" panose="05050102010706020507" pitchFamily="18" charset="2"/>
              </a:rPr>
              <a:t>2</a:t>
            </a:r>
            <a:r>
              <a:rPr lang="en-US" altLang="en-US" sz="4000" b="1" dirty="0">
                <a:solidFill>
                  <a:srgbClr val="FF3300"/>
                </a:solidFill>
              </a:rPr>
              <a:t>]</a:t>
            </a:r>
          </a:p>
        </p:txBody>
      </p:sp>
      <p:sp>
        <p:nvSpPr>
          <p:cNvPr id="300038" name="Rectangle 3">
            <a:extLst>
              <a:ext uri="{FF2B5EF4-FFF2-40B4-BE49-F238E27FC236}">
                <a16:creationId xmlns:a16="http://schemas.microsoft.com/office/drawing/2014/main" id="{12CB8E02-1820-454A-8FC5-8BF922651A50}"/>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2900" dirty="0"/>
              <a:t>f(x) = 1/{</a:t>
            </a:r>
            <a:r>
              <a:rPr lang="en-US" altLang="en-US" sz="2900" dirty="0">
                <a:sym typeface="Symbol" panose="05050102010706020507" pitchFamily="18" charset="2"/>
              </a:rPr>
              <a:t>(n/2)2</a:t>
            </a:r>
            <a:r>
              <a:rPr lang="en-US" altLang="en-US" sz="2900" baseline="30000" dirty="0">
                <a:sym typeface="Symbol" panose="05050102010706020507" pitchFamily="18" charset="2"/>
              </a:rPr>
              <a:t>(n/2)</a:t>
            </a:r>
            <a:r>
              <a:rPr lang="en-US" altLang="en-US" sz="2900" dirty="0">
                <a:sym typeface="Symbol" panose="05050102010706020507" pitchFamily="18" charset="2"/>
              </a:rPr>
              <a:t>}x</a:t>
            </a:r>
            <a:r>
              <a:rPr lang="en-US" altLang="en-US" sz="2900" baseline="30000" dirty="0">
                <a:sym typeface="Symbol" panose="05050102010706020507" pitchFamily="18" charset="2"/>
              </a:rPr>
              <a:t>{(n/2)1}</a:t>
            </a:r>
            <a:r>
              <a:rPr lang="en-US" altLang="en-US" sz="2900" dirty="0">
                <a:sym typeface="Symbol" panose="05050102010706020507" pitchFamily="18" charset="2"/>
              </a:rPr>
              <a:t>{exp</a:t>
            </a:r>
            <a:r>
              <a:rPr lang="en-US" altLang="en-US" sz="2900" baseline="30000" dirty="0">
                <a:sym typeface="Symbol" panose="05050102010706020507" pitchFamily="18" charset="2"/>
              </a:rPr>
              <a:t>(x/2)</a:t>
            </a:r>
            <a:r>
              <a:rPr lang="en-US" altLang="en-US" sz="2900" dirty="0">
                <a:sym typeface="Symbol" panose="05050102010706020507" pitchFamily="18" charset="2"/>
              </a:rPr>
              <a:t>}</a:t>
            </a:r>
            <a:endParaRPr lang="en-US" altLang="en-US" sz="2900" dirty="0"/>
          </a:p>
          <a:p>
            <a:pPr algn="just" eaLnBrk="1" hangingPunct="1">
              <a:buFont typeface="Wingdings" panose="05000000000000000000" pitchFamily="2" charset="2"/>
              <a:buChar char="§"/>
              <a:defRPr/>
            </a:pPr>
            <a:r>
              <a:rPr lang="en-US" altLang="en-US" sz="2900" dirty="0"/>
              <a:t>Suppose Z</a:t>
            </a:r>
            <a:r>
              <a:rPr lang="en-US" altLang="en-US" sz="2900" baseline="-25000" dirty="0"/>
              <a:t>1</a:t>
            </a:r>
            <a:r>
              <a:rPr lang="en-US" altLang="en-US" sz="2900" dirty="0"/>
              <a:t>,….., Z</a:t>
            </a:r>
            <a:r>
              <a:rPr lang="en-US" altLang="en-US" sz="2900" baseline="-25000" dirty="0"/>
              <a:t>n</a:t>
            </a:r>
            <a:r>
              <a:rPr lang="en-US" altLang="en-US" sz="2900" dirty="0"/>
              <a:t> are </a:t>
            </a:r>
            <a:r>
              <a:rPr lang="en-US" altLang="en-US" sz="2900" dirty="0">
                <a:sym typeface="Symbol" panose="05050102010706020507" pitchFamily="18" charset="2"/>
              </a:rPr>
              <a:t></a:t>
            </a:r>
            <a:r>
              <a:rPr lang="en-US" altLang="en-US" sz="2900" dirty="0"/>
              <a:t>n</a:t>
            </a:r>
            <a:r>
              <a:rPr lang="en-US" altLang="en-US" sz="2900" dirty="0">
                <a:sym typeface="Symbol" panose="05050102010706020507" pitchFamily="18" charset="2"/>
              </a:rPr>
              <a:t> independent observations from N(0, 1)</a:t>
            </a:r>
          </a:p>
          <a:p>
            <a:pPr algn="just" eaLnBrk="1" hangingPunct="1">
              <a:buFont typeface="Wingdings" panose="05000000000000000000" pitchFamily="2" charset="2"/>
              <a:buChar char="§"/>
              <a:defRPr/>
            </a:pPr>
            <a:r>
              <a:rPr lang="en-US" altLang="en-US" sz="2900" dirty="0">
                <a:sym typeface="Symbol" panose="05050102010706020507" pitchFamily="18" charset="2"/>
              </a:rPr>
              <a:t>Z</a:t>
            </a:r>
            <a:r>
              <a:rPr lang="en-US" altLang="en-US" sz="2900" baseline="30000" dirty="0">
                <a:sym typeface="Symbol" panose="05050102010706020507" pitchFamily="18" charset="2"/>
              </a:rPr>
              <a:t>2</a:t>
            </a:r>
            <a:r>
              <a:rPr lang="en-US" altLang="en-US" sz="2900" baseline="-25000" dirty="0">
                <a:sym typeface="Symbol" panose="05050102010706020507" pitchFamily="18" charset="2"/>
              </a:rPr>
              <a:t>1</a:t>
            </a:r>
            <a:r>
              <a:rPr lang="en-US" altLang="en-US" sz="2900" dirty="0">
                <a:sym typeface="Symbol" panose="05050102010706020507" pitchFamily="18" charset="2"/>
              </a:rPr>
              <a:t> + ….. + Z</a:t>
            </a:r>
            <a:r>
              <a:rPr lang="en-US" altLang="en-US" sz="2900" baseline="30000" dirty="0">
                <a:sym typeface="Symbol" panose="05050102010706020507" pitchFamily="18" charset="2"/>
              </a:rPr>
              <a:t>2</a:t>
            </a:r>
            <a:r>
              <a:rPr lang="en-US" altLang="en-US" sz="2900" baseline="-25000" dirty="0">
                <a:sym typeface="Symbol" panose="05050102010706020507" pitchFamily="18" charset="2"/>
              </a:rPr>
              <a:t>n</a:t>
            </a:r>
            <a:r>
              <a:rPr lang="en-US" altLang="en-US" sz="2900" dirty="0">
                <a:sym typeface="Symbol" panose="05050102010706020507" pitchFamily="18" charset="2"/>
              </a:rPr>
              <a:t> ~ </a:t>
            </a:r>
            <a:r>
              <a:rPr lang="en-US" altLang="en-US" sz="2900" baseline="30000" dirty="0">
                <a:sym typeface="Symbol" panose="05050102010706020507" pitchFamily="18" charset="2"/>
              </a:rPr>
              <a:t>2</a:t>
            </a:r>
            <a:r>
              <a:rPr lang="en-US" altLang="en-US" sz="2900" baseline="-25000" dirty="0">
                <a:sym typeface="Symbol" panose="05050102010706020507" pitchFamily="18" charset="2"/>
              </a:rPr>
              <a:t>n</a:t>
            </a:r>
            <a:endParaRPr lang="en-US" altLang="en-US" sz="2900" dirty="0"/>
          </a:p>
          <a:p>
            <a:pPr eaLnBrk="1" hangingPunct="1">
              <a:buFont typeface="Wingdings" panose="05000000000000000000" pitchFamily="2" charset="2"/>
              <a:buChar char="§"/>
              <a:defRPr/>
            </a:pPr>
            <a:r>
              <a:rPr lang="en-US" altLang="en-US" sz="2900" dirty="0">
                <a:sym typeface="Symbol" panose="05050102010706020507" pitchFamily="18" charset="2"/>
              </a:rPr>
              <a:t>n is the </a:t>
            </a:r>
            <a:r>
              <a:rPr lang="en-US" altLang="en-US" sz="2900" dirty="0"/>
              <a:t>parameter (degree of freedom) where n </a:t>
            </a:r>
            <a:r>
              <a:rPr lang="en-US" altLang="en-US" sz="2900" dirty="0">
                <a:sym typeface="Symbol" panose="05050102010706020507" pitchFamily="18" charset="2"/>
              </a:rPr>
              <a:t> ℤ</a:t>
            </a:r>
            <a:r>
              <a:rPr lang="en-US" altLang="en-US" sz="2900" baseline="30000" dirty="0">
                <a:sym typeface="Symbol" panose="05050102010706020507" pitchFamily="18" charset="2"/>
              </a:rPr>
              <a:t>+</a:t>
            </a:r>
          </a:p>
          <a:p>
            <a:pPr eaLnBrk="1" hangingPunct="1">
              <a:buFont typeface="Wingdings" panose="05000000000000000000" pitchFamily="2" charset="2"/>
              <a:buChar char="§"/>
              <a:defRPr/>
            </a:pPr>
            <a:r>
              <a:rPr lang="en-US" altLang="en-US" sz="2900" b="1" dirty="0">
                <a:solidFill>
                  <a:srgbClr val="0000FF"/>
                </a:solidFill>
                <a:highlight>
                  <a:srgbClr val="FFFF00"/>
                </a:highlight>
              </a:rPr>
              <a:t>E(X) = </a:t>
            </a:r>
            <a:r>
              <a:rPr lang="en-US" altLang="en-US" sz="2900" b="1" dirty="0">
                <a:solidFill>
                  <a:srgbClr val="0000FF"/>
                </a:solidFill>
                <a:highlight>
                  <a:srgbClr val="FFFF00"/>
                </a:highlight>
                <a:sym typeface="Symbol" panose="05050102010706020507" pitchFamily="18" charset="2"/>
              </a:rPr>
              <a:t></a:t>
            </a:r>
            <a:r>
              <a:rPr lang="en-US" altLang="en-US" sz="2900" b="1" baseline="-25000" dirty="0">
                <a:solidFill>
                  <a:srgbClr val="0000FF"/>
                </a:solidFill>
                <a:highlight>
                  <a:srgbClr val="FFFF00"/>
                </a:highlight>
                <a:sym typeface="Symbol" panose="05050102010706020507" pitchFamily="18" charset="2"/>
              </a:rPr>
              <a:t>m</a:t>
            </a:r>
            <a:r>
              <a:rPr lang="en-US" altLang="en-US" sz="2900" b="1" dirty="0">
                <a:solidFill>
                  <a:srgbClr val="0000FF"/>
                </a:solidFill>
                <a:highlight>
                  <a:srgbClr val="FFFF00"/>
                </a:highlight>
                <a:sym typeface="Symbol" panose="05050102010706020507" pitchFamily="18" charset="2"/>
              </a:rPr>
              <a:t> =</a:t>
            </a:r>
            <a:r>
              <a:rPr lang="en-US" altLang="en-US" sz="2900" b="1" dirty="0">
                <a:solidFill>
                  <a:srgbClr val="0000FF"/>
                </a:solidFill>
                <a:highlight>
                  <a:srgbClr val="FFFF00"/>
                </a:highlight>
              </a:rPr>
              <a:t> n</a:t>
            </a:r>
          </a:p>
          <a:p>
            <a:pPr eaLnBrk="1" hangingPunct="1">
              <a:buFont typeface="Wingdings" panose="05000000000000000000" pitchFamily="2" charset="2"/>
              <a:buChar char="§"/>
              <a:defRPr/>
            </a:pPr>
            <a:r>
              <a:rPr lang="en-US" altLang="en-US" sz="2900" b="1" dirty="0">
                <a:solidFill>
                  <a:srgbClr val="0000FF"/>
                </a:solidFill>
                <a:highlight>
                  <a:srgbClr val="FFFF00"/>
                </a:highlight>
              </a:rPr>
              <a:t>V[X] = 2n</a:t>
            </a:r>
          </a:p>
          <a:p>
            <a:pPr algn="just" eaLnBrk="1" hangingPunct="1">
              <a:lnSpc>
                <a:spcPct val="90000"/>
              </a:lnSpc>
              <a:buClr>
                <a:schemeClr val="tx1"/>
              </a:buClr>
              <a:buFont typeface="Wingdings" panose="05000000000000000000" pitchFamily="2" charset="2"/>
              <a:buChar char="§"/>
              <a:defRPr/>
            </a:pPr>
            <a:r>
              <a:rPr lang="en-US" altLang="en-US" sz="2900" b="1" dirty="0">
                <a:solidFill>
                  <a:srgbClr val="0000FF"/>
                </a:solidFill>
                <a:highlight>
                  <a:srgbClr val="FFFF00"/>
                </a:highlight>
                <a:sym typeface="Symbol" panose="05050102010706020507" pitchFamily="18" charset="2"/>
              </a:rPr>
              <a:t>Median = </a:t>
            </a:r>
            <a:r>
              <a:rPr lang="en-US" altLang="en-US" sz="2900" b="1" baseline="-25000" dirty="0">
                <a:solidFill>
                  <a:srgbClr val="0000FF"/>
                </a:solidFill>
                <a:highlight>
                  <a:srgbClr val="FFFF00"/>
                </a:highlight>
                <a:sym typeface="Symbol" panose="05050102010706020507" pitchFamily="18" charset="2"/>
              </a:rPr>
              <a:t>e</a:t>
            </a:r>
            <a:r>
              <a:rPr lang="en-US" altLang="en-US" sz="2900" b="1" dirty="0">
                <a:solidFill>
                  <a:srgbClr val="0000FF"/>
                </a:solidFill>
                <a:highlight>
                  <a:srgbClr val="FFFF00"/>
                </a:highlight>
                <a:sym typeface="Symbol" panose="05050102010706020507" pitchFamily="18" charset="2"/>
              </a:rPr>
              <a:t> = n{1  (2/9n)}</a:t>
            </a:r>
            <a:r>
              <a:rPr lang="en-US" altLang="en-US" sz="2900" b="1" baseline="30000" dirty="0">
                <a:solidFill>
                  <a:srgbClr val="0000FF"/>
                </a:solidFill>
                <a:highlight>
                  <a:srgbClr val="FFFF00"/>
                </a:highlight>
                <a:sym typeface="Symbol" panose="05050102010706020507" pitchFamily="18" charset="2"/>
              </a:rPr>
              <a:t>3</a:t>
            </a:r>
          </a:p>
          <a:p>
            <a:pPr algn="just" eaLnBrk="1" hangingPunct="1">
              <a:lnSpc>
                <a:spcPct val="90000"/>
              </a:lnSpc>
              <a:buClr>
                <a:schemeClr val="tx1"/>
              </a:buClr>
              <a:buFont typeface="Wingdings" panose="05000000000000000000" pitchFamily="2" charset="2"/>
              <a:buChar char="§"/>
              <a:defRPr/>
            </a:pPr>
            <a:r>
              <a:rPr lang="en-US" altLang="en-US" sz="2900" b="1" dirty="0">
                <a:solidFill>
                  <a:srgbClr val="0000FF"/>
                </a:solidFill>
                <a:highlight>
                  <a:srgbClr val="FFFF00"/>
                </a:highlight>
                <a:sym typeface="Symbol" panose="05050102010706020507" pitchFamily="18" charset="2"/>
              </a:rPr>
              <a:t>Mode = </a:t>
            </a:r>
            <a:r>
              <a:rPr lang="en-US" altLang="en-US" sz="2900" b="1" baseline="-25000" dirty="0">
                <a:solidFill>
                  <a:srgbClr val="0000FF"/>
                </a:solidFill>
                <a:highlight>
                  <a:srgbClr val="FFFF00"/>
                </a:highlight>
                <a:sym typeface="Symbol" panose="05050102010706020507" pitchFamily="18" charset="2"/>
              </a:rPr>
              <a:t>o</a:t>
            </a:r>
            <a:r>
              <a:rPr lang="en-US" altLang="en-US" sz="2900" b="1" dirty="0">
                <a:solidFill>
                  <a:srgbClr val="0000FF"/>
                </a:solidFill>
                <a:highlight>
                  <a:srgbClr val="FFFF00"/>
                </a:highlight>
                <a:sym typeface="Symbol" panose="05050102010706020507" pitchFamily="18" charset="2"/>
              </a:rPr>
              <a:t> = max(n  2, 0)</a:t>
            </a:r>
            <a:endParaRPr lang="en-US" altLang="en-US" sz="2900" b="1" dirty="0">
              <a:solidFill>
                <a:srgbClr val="0000FF"/>
              </a:solidFill>
              <a:highlight>
                <a:srgbClr val="FFFF00"/>
              </a:highlight>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2084" name="Slide Number Placeholder 5">
            <a:extLst>
              <a:ext uri="{FF2B5EF4-FFF2-40B4-BE49-F238E27FC236}">
                <a16:creationId xmlns:a16="http://schemas.microsoft.com/office/drawing/2014/main" id="{AD6D30E9-5234-4010-B7B5-980CDCA090A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7823A8A-401E-41BB-9F6B-AF3BC2C26A81}" type="slidenum">
              <a:rPr lang="en-US" altLang="en-US" sz="1400" smtClean="0"/>
              <a:pPr>
                <a:spcBef>
                  <a:spcPct val="0"/>
                </a:spcBef>
                <a:buFontTx/>
                <a:buNone/>
              </a:pPr>
              <a:t>122</a:t>
            </a:fld>
            <a:endParaRPr lang="en-US" altLang="en-US" sz="1400"/>
          </a:p>
        </p:txBody>
      </p:sp>
      <p:sp>
        <p:nvSpPr>
          <p:cNvPr id="302085" name="Rectangle 2">
            <a:extLst>
              <a:ext uri="{FF2B5EF4-FFF2-40B4-BE49-F238E27FC236}">
                <a16:creationId xmlns:a16="http://schemas.microsoft.com/office/drawing/2014/main" id="{4169F8DD-3822-48F0-A844-A91F331C6ABB}"/>
              </a:ext>
            </a:extLst>
          </p:cNvPr>
          <p:cNvSpPr>
            <a:spLocks noGrp="1" noChangeArrowheads="1"/>
          </p:cNvSpPr>
          <p:nvPr>
            <p:ph type="title"/>
          </p:nvPr>
        </p:nvSpPr>
        <p:spPr/>
        <p:txBody>
          <a:bodyPr/>
          <a:lstStyle/>
          <a:p>
            <a:pPr eaLnBrk="1" hangingPunct="1"/>
            <a:r>
              <a:rPr lang="en-US" altLang="en-US" sz="4000" b="1">
                <a:solidFill>
                  <a:srgbClr val="FF3300"/>
                </a:solidFill>
              </a:rPr>
              <a:t>Chi-Square distribution</a:t>
            </a:r>
            <a:br>
              <a:rPr lang="en-US" altLang="en-US" sz="4000" b="1">
                <a:solidFill>
                  <a:srgbClr val="FF3300"/>
                </a:solidFill>
              </a:rPr>
            </a:br>
            <a:r>
              <a:rPr lang="en-US" altLang="en-US" sz="4000" b="1">
                <a:solidFill>
                  <a:srgbClr val="FF3300"/>
                </a:solidFill>
              </a:rPr>
              <a:t>[X ~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n</a:t>
            </a:r>
            <a:r>
              <a:rPr lang="en-US" altLang="en-US" sz="4000" b="1" baseline="30000">
                <a:solidFill>
                  <a:srgbClr val="FF3300"/>
                </a:solidFill>
                <a:sym typeface="Symbol" panose="05050102010706020507" pitchFamily="18" charset="2"/>
              </a:rPr>
              <a:t>2</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r>
              <a:rPr lang="en-US" altLang="en-US" sz="4000" b="1">
                <a:solidFill>
                  <a:srgbClr val="FF0000"/>
                </a:solidFill>
              </a:rPr>
              <a:t> </a:t>
            </a:r>
            <a:r>
              <a:rPr lang="en-US" altLang="en-US" sz="4000" b="1">
                <a:solidFill>
                  <a:srgbClr val="7030A0"/>
                </a:solidFill>
              </a:rPr>
              <a:t>MATLAB Code</a:t>
            </a:r>
            <a:r>
              <a:rPr lang="en-US" altLang="en-US" sz="4000" b="1">
                <a:solidFill>
                  <a:srgbClr val="FF0000"/>
                </a:solidFill>
              </a:rPr>
              <a:t> for f(x)</a:t>
            </a:r>
          </a:p>
        </p:txBody>
      </p:sp>
      <p:sp>
        <p:nvSpPr>
          <p:cNvPr id="302086" name="Rectangle 3">
            <a:extLst>
              <a:ext uri="{FF2B5EF4-FFF2-40B4-BE49-F238E27FC236}">
                <a16:creationId xmlns:a16="http://schemas.microsoft.com/office/drawing/2014/main" id="{1A6D5AAA-A5E4-4149-AA12-C972D8571EFE}"/>
              </a:ext>
            </a:extLst>
          </p:cNvPr>
          <p:cNvSpPr>
            <a:spLocks noGrp="1" noChangeArrowheads="1"/>
          </p:cNvSpPr>
          <p:nvPr>
            <p:ph type="body" idx="1"/>
          </p:nvPr>
        </p:nvSpPr>
        <p:spPr>
          <a:xfrm>
            <a:off x="609600" y="1568450"/>
            <a:ext cx="10972800" cy="4525963"/>
          </a:xfrm>
        </p:spPr>
        <p:txBody>
          <a:bodyPr/>
          <a:lstStyle/>
          <a:p>
            <a:pPr algn="just">
              <a:buFont typeface="Arial" panose="020B0604020202020204" pitchFamily="34" charset="0"/>
              <a:buAutoNum type="arabicPeriod"/>
            </a:pPr>
            <a:r>
              <a:rPr lang="en-US" altLang="en-US" sz="1500">
                <a:latin typeface="Consolas" panose="020B0609020204030204" pitchFamily="49" charset="0"/>
              </a:rPr>
              <a:t>%PLOT OF PDF OF χ</a:t>
            </a:r>
            <a:r>
              <a:rPr lang="en-US" altLang="en-US" sz="1500" baseline="-25000">
                <a:latin typeface="Consolas" panose="020B0609020204030204" pitchFamily="49" charset="0"/>
              </a:rPr>
              <a:t>n</a:t>
            </a:r>
            <a:r>
              <a:rPr lang="en-US" altLang="en-US" sz="1500" baseline="30000">
                <a:latin typeface="Consolas" panose="020B0609020204030204" pitchFamily="49" charset="0"/>
              </a:rPr>
              <a:t>2</a:t>
            </a:r>
            <a:r>
              <a:rPr lang="en-US" altLang="en-US" sz="1500">
                <a:latin typeface="Consolas" panose="020B0609020204030204" pitchFamily="49" charset="0"/>
              </a:rPr>
              <a:t> DISTRIBUTION</a:t>
            </a:r>
          </a:p>
          <a:p>
            <a:pPr algn="just">
              <a:buFont typeface="Arial" panose="020B0604020202020204" pitchFamily="34" charset="0"/>
              <a:buAutoNum type="arabicPeriod"/>
            </a:pPr>
            <a:r>
              <a:rPr lang="en-US" altLang="en-US" sz="1500">
                <a:latin typeface="Consolas" panose="020B0609020204030204" pitchFamily="49" charset="0"/>
              </a:rPr>
              <a:t>% Define the range of x values for the plot</a:t>
            </a:r>
          </a:p>
          <a:p>
            <a:pPr algn="just">
              <a:buFont typeface="Arial" panose="020B0604020202020204" pitchFamily="34" charset="0"/>
              <a:buAutoNum type="arabicPeriod"/>
            </a:pPr>
            <a:r>
              <a:rPr lang="en-US" altLang="en-US" sz="1500">
                <a:latin typeface="Consolas" panose="020B0609020204030204" pitchFamily="49" charset="0"/>
              </a:rPr>
              <a:t>x = 0:0.1:20;</a:t>
            </a:r>
          </a:p>
          <a:p>
            <a:pPr algn="just">
              <a:buFont typeface="Arial" panose="020B0604020202020204" pitchFamily="34" charset="0"/>
              <a:buAutoNum type="arabicPeriod"/>
            </a:pPr>
            <a:r>
              <a:rPr lang="en-US" altLang="en-US" sz="1500">
                <a:latin typeface="Consolas" panose="020B0609020204030204" pitchFamily="49" charset="0"/>
              </a:rPr>
              <a:t>% Define the degrees of freedom for the Chi-square distribution</a:t>
            </a:r>
          </a:p>
          <a:p>
            <a:pPr algn="just">
              <a:buFont typeface="Arial" panose="020B0604020202020204" pitchFamily="34" charset="0"/>
              <a:buAutoNum type="arabicPeriod"/>
            </a:pPr>
            <a:r>
              <a:rPr lang="en-US" altLang="en-US" sz="1500">
                <a:latin typeface="Consolas" panose="020B0609020204030204" pitchFamily="49" charset="0"/>
              </a:rPr>
              <a:t>degreesOfFreedom = 7; % Example: 7 degrees of freedom</a:t>
            </a:r>
          </a:p>
          <a:p>
            <a:pPr algn="just">
              <a:buFont typeface="Arial" panose="020B0604020202020204" pitchFamily="34" charset="0"/>
              <a:buAutoNum type="arabicPeriod"/>
            </a:pPr>
            <a:r>
              <a:rPr lang="en-US" altLang="en-US" sz="1500">
                <a:latin typeface="Consolas" panose="020B0609020204030204" pitchFamily="49" charset="0"/>
              </a:rPr>
              <a:t>% Calculate the PDF values using chi2pdf</a:t>
            </a:r>
          </a:p>
          <a:p>
            <a:pPr algn="just">
              <a:buFont typeface="Arial" panose="020B0604020202020204" pitchFamily="34" charset="0"/>
              <a:buAutoNum type="arabicPeriod"/>
            </a:pPr>
            <a:r>
              <a:rPr lang="en-US" altLang="en-US" sz="1500">
                <a:latin typeface="Consolas" panose="020B0609020204030204" pitchFamily="49" charset="0"/>
              </a:rPr>
              <a:t>y = chi2pdf(x, degreesOfFreedom);</a:t>
            </a:r>
          </a:p>
          <a:p>
            <a:pPr algn="just">
              <a:buFont typeface="Arial" panose="020B0604020202020204" pitchFamily="34" charset="0"/>
              <a:buAutoNum type="arabicPeriod"/>
            </a:pPr>
            <a:r>
              <a:rPr lang="en-US" altLang="en-US" sz="1500">
                <a:latin typeface="Consolas" panose="020B0609020204030204" pitchFamily="49" charset="0"/>
              </a:rPr>
              <a:t>% Plot the PDF</a:t>
            </a:r>
          </a:p>
          <a:p>
            <a:pPr algn="just">
              <a:buFont typeface="Arial" panose="020B0604020202020204" pitchFamily="34" charset="0"/>
              <a:buAutoNum type="arabicPeriod"/>
            </a:pPr>
            <a:r>
              <a:rPr lang="en-US" altLang="en-US" sz="1600">
                <a:latin typeface="Consolas" panose="020B0609020204030204" pitchFamily="49" charset="0"/>
              </a:rPr>
              <a:t>plot(x, y, 'LineWidth', 5); % Plot x vs y with a specified line width</a:t>
            </a:r>
            <a:endParaRPr lang="en-US" altLang="en-US" sz="1500">
              <a:latin typeface="Consolas" panose="020B0609020204030204" pitchFamily="49" charset="0"/>
            </a:endParaRPr>
          </a:p>
          <a:p>
            <a:pPr algn="just">
              <a:buFont typeface="Arial" panose="020B0604020202020204" pitchFamily="34" charset="0"/>
              <a:buAutoNum type="arabicPeriod"/>
            </a:pPr>
            <a:r>
              <a:rPr lang="en-US" altLang="en-US" sz="1500">
                <a:latin typeface="Consolas" panose="020B0609020204030204" pitchFamily="49" charset="0"/>
              </a:rPr>
              <a:t>% Add labels and title for clarity</a:t>
            </a:r>
          </a:p>
          <a:p>
            <a:pPr algn="just">
              <a:buFont typeface="Arial" panose="020B0604020202020204" pitchFamily="34" charset="0"/>
              <a:buAutoNum type="arabicPeriod"/>
            </a:pPr>
            <a:r>
              <a:rPr lang="en-US" altLang="en-US" sz="1500">
                <a:latin typeface="Consolas" panose="020B0609020204030204" pitchFamily="49" charset="0"/>
              </a:rPr>
              <a:t>xlabel('X=χ2 Values'); % Label the x-axis</a:t>
            </a:r>
          </a:p>
          <a:p>
            <a:pPr algn="just">
              <a:buFont typeface="Arial" panose="020B0604020202020204" pitchFamily="34" charset="0"/>
              <a:buAutoNum type="arabicPeriod"/>
            </a:pPr>
            <a:r>
              <a:rPr lang="en-US" altLang="en-US" sz="1500">
                <a:latin typeface="Consolas" panose="020B0609020204030204" pitchFamily="49" charset="0"/>
              </a:rPr>
              <a:t>ylabel('f(x) or PDF of χ</a:t>
            </a:r>
            <a:r>
              <a:rPr lang="en-US" altLang="en-US" sz="1500" baseline="-25000">
                <a:latin typeface="Consolas" panose="020B0609020204030204" pitchFamily="49" charset="0"/>
              </a:rPr>
              <a:t>n</a:t>
            </a:r>
            <a:r>
              <a:rPr lang="en-US" altLang="en-US" sz="1500" baseline="30000">
                <a:latin typeface="Consolas" panose="020B0609020204030204" pitchFamily="49" charset="0"/>
              </a:rPr>
              <a:t>2</a:t>
            </a:r>
            <a:r>
              <a:rPr lang="en-US" altLang="en-US" sz="1500">
                <a:latin typeface="Consolas" panose="020B0609020204030204" pitchFamily="49" charset="0"/>
              </a:rPr>
              <a:t> Distribution'); % Label the y-axis</a:t>
            </a:r>
          </a:p>
          <a:p>
            <a:pPr algn="just">
              <a:buFont typeface="Arial" panose="020B0604020202020204" pitchFamily="34" charset="0"/>
              <a:buAutoNum type="arabicPeriod"/>
            </a:pPr>
            <a:r>
              <a:rPr lang="en-US" altLang="en-US" sz="1500">
                <a:latin typeface="Consolas" panose="020B0609020204030204" pitchFamily="49" charset="0"/>
              </a:rPr>
              <a:t>title(['Plot of f(x) or PDF of χ</a:t>
            </a:r>
            <a:r>
              <a:rPr lang="en-US" altLang="en-US" sz="1500" baseline="-25000">
                <a:latin typeface="Consolas" panose="020B0609020204030204" pitchFamily="49" charset="0"/>
              </a:rPr>
              <a:t>n</a:t>
            </a:r>
            <a:r>
              <a:rPr lang="en-US" altLang="en-US" sz="1500" baseline="30000">
                <a:latin typeface="Consolas" panose="020B0609020204030204" pitchFamily="49" charset="0"/>
              </a:rPr>
              <a:t>2</a:t>
            </a:r>
            <a:r>
              <a:rPr lang="en-US" altLang="en-US" sz="1500">
                <a:latin typeface="Consolas" panose="020B0609020204030204" pitchFamily="49" charset="0"/>
              </a:rPr>
              <a:t> Distribution (Degrees of Freedom = ', num2str(degreesOfFreedom), ')']);</a:t>
            </a:r>
          </a:p>
          <a:p>
            <a:pPr algn="just">
              <a:buFont typeface="Arial" panose="020B0604020202020204" pitchFamily="34" charset="0"/>
              <a:buAutoNum type="arabicPeriod"/>
            </a:pPr>
            <a:r>
              <a:rPr lang="en-US" altLang="en-US" sz="1400">
                <a:latin typeface="Consolas" panose="020B0609020204030204" pitchFamily="49" charset="0"/>
              </a:rPr>
              <a:t>% Optional: Add a grid for better readability </a:t>
            </a:r>
          </a:p>
          <a:p>
            <a:pPr algn="just">
              <a:buFont typeface="Arial" panose="020B0604020202020204" pitchFamily="34" charset="0"/>
              <a:buAutoNum type="arabicPeriod"/>
            </a:pPr>
            <a:r>
              <a:rPr lang="en-US" altLang="en-US" sz="1400">
                <a:latin typeface="Consolas" panose="020B0609020204030204" pitchFamily="49" charset="0"/>
              </a:rPr>
              <a:t>grid on; % Add a grid to the plot</a:t>
            </a:r>
            <a:endParaRPr lang="en-US" altLang="en-US" sz="1500">
              <a:latin typeface="Consolas" panose="020B0609020204030204" pitchFamily="49"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3108" name="Slide Number Placeholder 5">
            <a:extLst>
              <a:ext uri="{FF2B5EF4-FFF2-40B4-BE49-F238E27FC236}">
                <a16:creationId xmlns:a16="http://schemas.microsoft.com/office/drawing/2014/main" id="{4C8812D5-C47B-456C-B415-DA7B59124A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CEE6F7-5F7F-404A-B46F-3FCC4BD98F5D}" type="slidenum">
              <a:rPr lang="en-US" altLang="en-US" sz="1400" smtClean="0"/>
              <a:pPr>
                <a:spcBef>
                  <a:spcPct val="0"/>
                </a:spcBef>
                <a:buFontTx/>
                <a:buNone/>
              </a:pPr>
              <a:t>123</a:t>
            </a:fld>
            <a:endParaRPr lang="en-US" altLang="en-US" sz="1400"/>
          </a:p>
        </p:txBody>
      </p:sp>
      <p:sp>
        <p:nvSpPr>
          <p:cNvPr id="303109" name="Rectangle 2">
            <a:extLst>
              <a:ext uri="{FF2B5EF4-FFF2-40B4-BE49-F238E27FC236}">
                <a16:creationId xmlns:a16="http://schemas.microsoft.com/office/drawing/2014/main" id="{7C52E093-C579-4868-AF18-1F1476F674F4}"/>
              </a:ext>
            </a:extLst>
          </p:cNvPr>
          <p:cNvSpPr>
            <a:spLocks noGrp="1" noChangeArrowheads="1"/>
          </p:cNvSpPr>
          <p:nvPr>
            <p:ph type="title"/>
          </p:nvPr>
        </p:nvSpPr>
        <p:spPr/>
        <p:txBody>
          <a:bodyPr/>
          <a:lstStyle/>
          <a:p>
            <a:pPr eaLnBrk="1" hangingPunct="1"/>
            <a:r>
              <a:rPr lang="en-US" altLang="en-US" sz="4000" b="1">
                <a:solidFill>
                  <a:srgbClr val="FF3300"/>
                </a:solidFill>
              </a:rPr>
              <a:t>Chi-Square distribution</a:t>
            </a:r>
            <a:br>
              <a:rPr lang="en-US" altLang="en-US" sz="4000" b="1">
                <a:solidFill>
                  <a:srgbClr val="FF3300"/>
                </a:solidFill>
              </a:rPr>
            </a:br>
            <a:r>
              <a:rPr lang="en-US" altLang="en-US" sz="4000" b="1">
                <a:solidFill>
                  <a:srgbClr val="FF3300"/>
                </a:solidFill>
              </a:rPr>
              <a:t>[X ~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n</a:t>
            </a:r>
            <a:r>
              <a:rPr lang="en-US" altLang="en-US" sz="4000" b="1" baseline="30000">
                <a:solidFill>
                  <a:srgbClr val="FF3300"/>
                </a:solidFill>
                <a:sym typeface="Symbol" panose="05050102010706020507" pitchFamily="18" charset="2"/>
              </a:rPr>
              <a:t>2</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 </a:t>
            </a:r>
            <a:r>
              <a:rPr lang="en-US" altLang="en-US" sz="4000" b="1">
                <a:solidFill>
                  <a:srgbClr val="FF3300"/>
                </a:solidFill>
              </a:rPr>
              <a:t>f(x)</a:t>
            </a:r>
          </a:p>
        </p:txBody>
      </p:sp>
      <p:pic>
        <p:nvPicPr>
          <p:cNvPr id="303110" name="Picture 2">
            <a:extLst>
              <a:ext uri="{FF2B5EF4-FFF2-40B4-BE49-F238E27FC236}">
                <a16:creationId xmlns:a16="http://schemas.microsoft.com/office/drawing/2014/main" id="{60D6BDE0-1C11-4E15-8FE4-323125E0D9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13" y="1547813"/>
            <a:ext cx="1102677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3111" name="Rectangle 3">
            <a:extLst>
              <a:ext uri="{FF2B5EF4-FFF2-40B4-BE49-F238E27FC236}">
                <a16:creationId xmlns:a16="http://schemas.microsoft.com/office/drawing/2014/main" id="{531A9095-FC06-4112-AC7D-BAE458BF9296}"/>
              </a:ext>
            </a:extLst>
          </p:cNvPr>
          <p:cNvSpPr>
            <a:spLocks noGrp="1" noChangeArrowheads="1"/>
          </p:cNvSpPr>
          <p:nvPr>
            <p:ph type="body" idx="1"/>
          </p:nvPr>
        </p:nvSpPr>
        <p:spPr>
          <a:xfrm>
            <a:off x="582613" y="1547813"/>
            <a:ext cx="10972800" cy="4525962"/>
          </a:xfrm>
        </p:spPr>
        <p:txBody>
          <a:bodyPr/>
          <a:lstStyle/>
          <a:p>
            <a:pPr marL="609600" indent="-609600" algn="just" eaLnBrk="1" hangingPunct="1">
              <a:buFontTx/>
              <a:buNone/>
            </a:pPr>
            <a:endParaRPr lang="en-US" altLang="en-US" sz="250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4132" name="Slide Number Placeholder 5">
            <a:extLst>
              <a:ext uri="{FF2B5EF4-FFF2-40B4-BE49-F238E27FC236}">
                <a16:creationId xmlns:a16="http://schemas.microsoft.com/office/drawing/2014/main" id="{3274CD36-50C2-4495-8BED-52C63911913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BCB28E-4553-450B-B75A-4727DFD3D497}" type="slidenum">
              <a:rPr lang="en-US" altLang="en-US" sz="1400" smtClean="0"/>
              <a:pPr>
                <a:spcBef>
                  <a:spcPct val="0"/>
                </a:spcBef>
                <a:buFontTx/>
                <a:buNone/>
              </a:pPr>
              <a:t>124</a:t>
            </a:fld>
            <a:endParaRPr lang="en-US" altLang="en-US" sz="1400"/>
          </a:p>
        </p:txBody>
      </p:sp>
      <p:sp>
        <p:nvSpPr>
          <p:cNvPr id="304133" name="Rectangle 2">
            <a:extLst>
              <a:ext uri="{FF2B5EF4-FFF2-40B4-BE49-F238E27FC236}">
                <a16:creationId xmlns:a16="http://schemas.microsoft.com/office/drawing/2014/main" id="{C5938AF0-2E70-4CC2-8D7A-CC1F25F62848}"/>
              </a:ext>
            </a:extLst>
          </p:cNvPr>
          <p:cNvSpPr>
            <a:spLocks noGrp="1" noChangeArrowheads="1"/>
          </p:cNvSpPr>
          <p:nvPr>
            <p:ph type="title"/>
          </p:nvPr>
        </p:nvSpPr>
        <p:spPr>
          <a:xfrm>
            <a:off x="609600" y="174625"/>
            <a:ext cx="10972800" cy="1143000"/>
          </a:xfrm>
        </p:spPr>
        <p:txBody>
          <a:bodyPr/>
          <a:lstStyle/>
          <a:p>
            <a:pPr eaLnBrk="1" hangingPunct="1"/>
            <a:r>
              <a:rPr lang="en-US" altLang="en-US" sz="4000" b="1">
                <a:solidFill>
                  <a:srgbClr val="FF3300"/>
                </a:solidFill>
              </a:rPr>
              <a:t>Chi-Square distribution</a:t>
            </a:r>
            <a:br>
              <a:rPr lang="en-US" altLang="en-US" sz="4000" b="1">
                <a:solidFill>
                  <a:srgbClr val="FF3300"/>
                </a:solidFill>
              </a:rPr>
            </a:br>
            <a:r>
              <a:rPr lang="en-US" altLang="en-US" sz="4000" b="1">
                <a:solidFill>
                  <a:srgbClr val="FF3300"/>
                </a:solidFill>
              </a:rPr>
              <a:t>[X ~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n</a:t>
            </a:r>
            <a:r>
              <a:rPr lang="en-US" altLang="en-US" sz="4000" b="1" baseline="30000">
                <a:solidFill>
                  <a:srgbClr val="FF3300"/>
                </a:solidFill>
                <a:sym typeface="Symbol" panose="05050102010706020507" pitchFamily="18" charset="2"/>
              </a:rPr>
              <a:t>2</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r>
              <a:rPr lang="en-US" altLang="en-US" sz="4000" b="1">
                <a:solidFill>
                  <a:srgbClr val="FF0000"/>
                </a:solidFill>
              </a:rPr>
              <a:t> </a:t>
            </a:r>
            <a:r>
              <a:rPr lang="en-US" altLang="en-US" sz="4000" b="1">
                <a:solidFill>
                  <a:srgbClr val="7030A0"/>
                </a:solidFill>
              </a:rPr>
              <a:t>MATLAB Code</a:t>
            </a:r>
            <a:r>
              <a:rPr lang="en-US" altLang="en-US" sz="4000" b="1">
                <a:solidFill>
                  <a:srgbClr val="FF0000"/>
                </a:solidFill>
              </a:rPr>
              <a:t> for F(x)</a:t>
            </a:r>
            <a:endParaRPr lang="en-US" altLang="en-US" sz="4000" b="1">
              <a:solidFill>
                <a:srgbClr val="FF3300"/>
              </a:solidFill>
            </a:endParaRPr>
          </a:p>
        </p:txBody>
      </p:sp>
      <p:sp>
        <p:nvSpPr>
          <p:cNvPr id="304134" name="Rectangle 3">
            <a:extLst>
              <a:ext uri="{FF2B5EF4-FFF2-40B4-BE49-F238E27FC236}">
                <a16:creationId xmlns:a16="http://schemas.microsoft.com/office/drawing/2014/main" id="{55E7CD47-5EE1-4852-BD36-8F1FCA488327}"/>
              </a:ext>
            </a:extLst>
          </p:cNvPr>
          <p:cNvSpPr>
            <a:spLocks noGrp="1" noChangeArrowheads="1"/>
          </p:cNvSpPr>
          <p:nvPr>
            <p:ph type="body" idx="1"/>
          </p:nvPr>
        </p:nvSpPr>
        <p:spPr>
          <a:xfrm>
            <a:off x="585788" y="1447800"/>
            <a:ext cx="10972800" cy="4425950"/>
          </a:xfrm>
        </p:spPr>
        <p:txBody>
          <a:bodyPr/>
          <a:lstStyle/>
          <a:p>
            <a:pPr algn="just">
              <a:buFont typeface="Arial" panose="020B0604020202020204" pitchFamily="34" charset="0"/>
              <a:buAutoNum type="arabicPeriod"/>
            </a:pPr>
            <a:r>
              <a:rPr lang="en-US" altLang="en-US" sz="1300">
                <a:latin typeface="Consolas" panose="020B0609020204030204" pitchFamily="49" charset="0"/>
              </a:rPr>
              <a:t>%PLOT OF CDF OF </a:t>
            </a:r>
            <a:r>
              <a:rPr lang="en-US" altLang="en-US" sz="1400">
                <a:latin typeface="Consolas" panose="020B0609020204030204" pitchFamily="49" charset="0"/>
              </a:rPr>
              <a:t>χ</a:t>
            </a:r>
            <a:r>
              <a:rPr lang="en-US" altLang="en-US" sz="1400" baseline="-25000">
                <a:latin typeface="Consolas" panose="020B0609020204030204" pitchFamily="49" charset="0"/>
              </a:rPr>
              <a:t>n</a:t>
            </a:r>
            <a:r>
              <a:rPr lang="en-US" altLang="en-US" sz="1400" baseline="30000">
                <a:latin typeface="Consolas" panose="020B0609020204030204" pitchFamily="49" charset="0"/>
              </a:rPr>
              <a:t>2</a:t>
            </a:r>
            <a:r>
              <a:rPr lang="en-US" altLang="en-US" sz="1400">
                <a:latin typeface="Consolas" panose="020B0609020204030204" pitchFamily="49" charset="0"/>
              </a:rPr>
              <a:t> </a:t>
            </a:r>
            <a:r>
              <a:rPr lang="en-US" altLang="en-US" sz="1300">
                <a:latin typeface="Consolas" panose="020B0609020204030204" pitchFamily="49" charset="0"/>
              </a:rPr>
              <a:t>DISTRIBUTION</a:t>
            </a:r>
          </a:p>
          <a:p>
            <a:pPr algn="just">
              <a:buFont typeface="Arial" panose="020B0604020202020204" pitchFamily="34" charset="0"/>
              <a:buAutoNum type="arabicPeriod"/>
            </a:pPr>
            <a:r>
              <a:rPr lang="en-US" altLang="en-US" sz="1300">
                <a:latin typeface="Consolas" panose="020B0609020204030204" pitchFamily="49" charset="0"/>
              </a:rPr>
              <a:t>% Define the range of x values for the plot</a:t>
            </a:r>
          </a:p>
          <a:p>
            <a:pPr algn="just">
              <a:buFont typeface="Arial" panose="020B0604020202020204" pitchFamily="34" charset="0"/>
              <a:buAutoNum type="arabicPeriod"/>
            </a:pPr>
            <a:r>
              <a:rPr lang="en-US" altLang="en-US" sz="1300">
                <a:latin typeface="Consolas" panose="020B0609020204030204" pitchFamily="49" charset="0"/>
              </a:rPr>
              <a:t>x = 0:0.1:20; </a:t>
            </a:r>
          </a:p>
          <a:p>
            <a:pPr algn="just">
              <a:buFont typeface="Arial" panose="020B0604020202020204" pitchFamily="34" charset="0"/>
              <a:buAutoNum type="arabicPeriod"/>
            </a:pPr>
            <a:r>
              <a:rPr lang="en-US" altLang="en-US" sz="1300">
                <a:latin typeface="Consolas" panose="020B0609020204030204" pitchFamily="49" charset="0"/>
              </a:rPr>
              <a:t>% Define the degrees of freedom for the Chi-square distribution</a:t>
            </a:r>
          </a:p>
          <a:p>
            <a:pPr algn="just">
              <a:buFont typeface="Arial" panose="020B0604020202020204" pitchFamily="34" charset="0"/>
              <a:buAutoNum type="arabicPeriod"/>
            </a:pPr>
            <a:r>
              <a:rPr lang="en-US" altLang="en-US" sz="1300">
                <a:latin typeface="Consolas" panose="020B0609020204030204" pitchFamily="49" charset="0"/>
              </a:rPr>
              <a:t>degreesOfFreedom = 7; % Example: 7 degrees of freedom</a:t>
            </a:r>
          </a:p>
          <a:p>
            <a:pPr algn="just">
              <a:buFont typeface="Arial" panose="020B0604020202020204" pitchFamily="34" charset="0"/>
              <a:buAutoNum type="arabicPeriod"/>
            </a:pPr>
            <a:r>
              <a:rPr lang="en-US" altLang="en-US" sz="1300">
                <a:latin typeface="Consolas" panose="020B0609020204030204" pitchFamily="49" charset="0"/>
              </a:rPr>
              <a:t>% Calculate the CDF values using chi2cdf</a:t>
            </a:r>
          </a:p>
          <a:p>
            <a:pPr algn="just">
              <a:buFont typeface="Arial" panose="020B0604020202020204" pitchFamily="34" charset="0"/>
              <a:buAutoNum type="arabicPeriod"/>
            </a:pPr>
            <a:r>
              <a:rPr lang="en-US" altLang="en-US" sz="1300">
                <a:latin typeface="Consolas" panose="020B0609020204030204" pitchFamily="49" charset="0"/>
              </a:rPr>
              <a:t>y = chi2cdf(x, degreesOfFreedom);</a:t>
            </a:r>
          </a:p>
          <a:p>
            <a:pPr algn="just">
              <a:buFont typeface="Arial" panose="020B0604020202020204" pitchFamily="34" charset="0"/>
              <a:buAutoNum type="arabicPeriod"/>
            </a:pPr>
            <a:r>
              <a:rPr lang="en-US" altLang="en-US" sz="1300">
                <a:latin typeface="Consolas" panose="020B0609020204030204" pitchFamily="49" charset="0"/>
              </a:rPr>
              <a:t>% Plot the CDF</a:t>
            </a:r>
          </a:p>
          <a:p>
            <a:pPr algn="just">
              <a:buFont typeface="Arial" panose="020B0604020202020204" pitchFamily="34" charset="0"/>
              <a:buAutoNum type="arabicPeriod"/>
            </a:pPr>
            <a:r>
              <a:rPr lang="en-US" altLang="en-US" sz="1300">
                <a:latin typeface="Consolas" panose="020B0609020204030204" pitchFamily="49" charset="0"/>
              </a:rPr>
              <a:t>figure; % Create a new figure window</a:t>
            </a:r>
          </a:p>
          <a:p>
            <a:pPr algn="just">
              <a:buFont typeface="Arial" panose="020B0604020202020204" pitchFamily="34" charset="0"/>
              <a:buAutoNum type="arabicPeriod"/>
            </a:pPr>
            <a:r>
              <a:rPr lang="en-US" altLang="en-US" sz="1200">
                <a:latin typeface="Consolas" panose="020B0609020204030204" pitchFamily="49" charset="0"/>
              </a:rPr>
              <a:t>plot(x, y, 'LineWidth', 5); % Plot x vs y with a specified line width</a:t>
            </a:r>
            <a:endParaRPr lang="en-US" altLang="en-US" sz="1300">
              <a:latin typeface="Consolas" panose="020B0609020204030204" pitchFamily="49" charset="0"/>
            </a:endParaRPr>
          </a:p>
          <a:p>
            <a:pPr algn="just">
              <a:buFont typeface="Arial" panose="020B0604020202020204" pitchFamily="34" charset="0"/>
              <a:buAutoNum type="arabicPeriod"/>
            </a:pPr>
            <a:r>
              <a:rPr lang="en-US" altLang="en-US" sz="1300">
                <a:latin typeface="Consolas" panose="020B0609020204030204" pitchFamily="49" charset="0"/>
              </a:rPr>
              <a:t>% Add labels and title for clarity</a:t>
            </a:r>
          </a:p>
          <a:p>
            <a:pPr algn="just">
              <a:buFont typeface="Arial" panose="020B0604020202020204" pitchFamily="34" charset="0"/>
              <a:buAutoNum type="arabicPeriod"/>
            </a:pPr>
            <a:r>
              <a:rPr lang="en-US" altLang="en-US" sz="1300">
                <a:latin typeface="Consolas" panose="020B0609020204030204" pitchFamily="49" charset="0"/>
              </a:rPr>
              <a:t>xlabel('X=</a:t>
            </a:r>
            <a:r>
              <a:rPr lang="el-GR" altLang="en-US" sz="1300">
                <a:latin typeface="Consolas" panose="020B0609020204030204" pitchFamily="49" charset="0"/>
              </a:rPr>
              <a:t>χ2 </a:t>
            </a:r>
            <a:r>
              <a:rPr lang="en-US" altLang="en-US" sz="1300">
                <a:latin typeface="Consolas" panose="020B0609020204030204" pitchFamily="49" charset="0"/>
              </a:rPr>
              <a:t>Values'); % Label the x-axis</a:t>
            </a:r>
          </a:p>
          <a:p>
            <a:pPr algn="just">
              <a:buFont typeface="Arial" panose="020B0604020202020204" pitchFamily="34" charset="0"/>
              <a:buAutoNum type="arabicPeriod"/>
            </a:pPr>
            <a:r>
              <a:rPr lang="en-US" altLang="en-US" sz="1300">
                <a:latin typeface="Consolas" panose="020B0609020204030204" pitchFamily="49" charset="0"/>
              </a:rPr>
              <a:t>ylabel('F(x)=P[X≤x] or CDF of </a:t>
            </a:r>
            <a:r>
              <a:rPr lang="en-US" altLang="en-US" sz="1400">
                <a:latin typeface="Consolas" panose="020B0609020204030204" pitchFamily="49" charset="0"/>
              </a:rPr>
              <a:t>χ</a:t>
            </a:r>
            <a:r>
              <a:rPr lang="en-US" altLang="en-US" sz="1400" baseline="-25000">
                <a:latin typeface="Consolas" panose="020B0609020204030204" pitchFamily="49" charset="0"/>
              </a:rPr>
              <a:t>n</a:t>
            </a:r>
            <a:r>
              <a:rPr lang="en-US" altLang="en-US" sz="1400" baseline="30000">
                <a:latin typeface="Consolas" panose="020B0609020204030204" pitchFamily="49" charset="0"/>
              </a:rPr>
              <a:t>2</a:t>
            </a:r>
            <a:r>
              <a:rPr lang="en-US" altLang="en-US" sz="1400">
                <a:latin typeface="Consolas" panose="020B0609020204030204" pitchFamily="49" charset="0"/>
              </a:rPr>
              <a:t> </a:t>
            </a:r>
            <a:r>
              <a:rPr lang="en-US" altLang="en-US" sz="1300">
                <a:latin typeface="Consolas" panose="020B0609020204030204" pitchFamily="49" charset="0"/>
              </a:rPr>
              <a:t>Distribution');</a:t>
            </a:r>
          </a:p>
          <a:p>
            <a:pPr algn="just">
              <a:buFont typeface="Arial" panose="020B0604020202020204" pitchFamily="34" charset="0"/>
              <a:buAutoNum type="arabicPeriod"/>
            </a:pPr>
            <a:r>
              <a:rPr lang="en-US" altLang="en-US" sz="1300">
                <a:latin typeface="Consolas" panose="020B0609020204030204" pitchFamily="49" charset="0"/>
              </a:rPr>
              <a:t>%ylabel('Cumulative Probability ()'); % Label the y-axis</a:t>
            </a:r>
          </a:p>
          <a:p>
            <a:pPr algn="just">
              <a:buFont typeface="Arial" panose="020B0604020202020204" pitchFamily="34" charset="0"/>
              <a:buAutoNum type="arabicPeriod"/>
            </a:pPr>
            <a:r>
              <a:rPr lang="en-US" altLang="en-US" sz="1300">
                <a:latin typeface="Consolas" panose="020B0609020204030204" pitchFamily="49" charset="0"/>
              </a:rPr>
              <a:t>title(['Plot of F(x)=P[X≤x] or CDF of </a:t>
            </a:r>
            <a:r>
              <a:rPr lang="en-US" altLang="en-US" sz="1400">
                <a:latin typeface="Consolas" panose="020B0609020204030204" pitchFamily="49" charset="0"/>
              </a:rPr>
              <a:t>χ</a:t>
            </a:r>
            <a:r>
              <a:rPr lang="en-US" altLang="en-US" sz="1400" baseline="-25000">
                <a:latin typeface="Consolas" panose="020B0609020204030204" pitchFamily="49" charset="0"/>
              </a:rPr>
              <a:t>n</a:t>
            </a:r>
            <a:r>
              <a:rPr lang="en-US" altLang="en-US" sz="1400" baseline="30000">
                <a:latin typeface="Consolas" panose="020B0609020204030204" pitchFamily="49" charset="0"/>
              </a:rPr>
              <a:t>2</a:t>
            </a:r>
            <a:r>
              <a:rPr lang="en-US" altLang="en-US" sz="1400">
                <a:latin typeface="Consolas" panose="020B0609020204030204" pitchFamily="49" charset="0"/>
              </a:rPr>
              <a:t> </a:t>
            </a:r>
            <a:r>
              <a:rPr lang="en-US" altLang="en-US" sz="1300">
                <a:latin typeface="Consolas" panose="020B0609020204030204" pitchFamily="49" charset="0"/>
              </a:rPr>
              <a:t>Distribution (Degrees of Freedom = ', num2str(degreesOfFreedom), ')']);</a:t>
            </a:r>
          </a:p>
          <a:p>
            <a:pPr algn="just">
              <a:buFont typeface="Arial" panose="020B0604020202020204" pitchFamily="34" charset="0"/>
              <a:buAutoNum type="arabicPeriod"/>
            </a:pPr>
            <a:r>
              <a:rPr lang="en-US" altLang="en-US" sz="1400">
                <a:latin typeface="Consolas" panose="020B0609020204030204" pitchFamily="49" charset="0"/>
              </a:rPr>
              <a:t>% Optional: Add a grid for better readability </a:t>
            </a:r>
          </a:p>
          <a:p>
            <a:pPr algn="just">
              <a:buFont typeface="Arial" panose="020B0604020202020204" pitchFamily="34" charset="0"/>
              <a:buAutoNum type="arabicPeriod"/>
            </a:pPr>
            <a:r>
              <a:rPr lang="en-US" altLang="en-US" sz="1400">
                <a:latin typeface="Consolas" panose="020B0609020204030204" pitchFamily="49" charset="0"/>
              </a:rPr>
              <a:t>grid on; % Add a grid to the plot</a:t>
            </a:r>
            <a:endParaRPr lang="en-US" altLang="en-US" sz="1300">
              <a:latin typeface="Consolas" panose="020B0609020204030204" pitchFamily="49" charset="0"/>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5156" name="Slide Number Placeholder 5">
            <a:extLst>
              <a:ext uri="{FF2B5EF4-FFF2-40B4-BE49-F238E27FC236}">
                <a16:creationId xmlns:a16="http://schemas.microsoft.com/office/drawing/2014/main" id="{84979A0D-AFA1-4AF5-ACD6-CCCE85ACBE9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E25FA5-0A7A-45AD-96F0-7BA4BB397DC6}" type="slidenum">
              <a:rPr lang="en-US" altLang="en-US" sz="1400" smtClean="0"/>
              <a:pPr>
                <a:spcBef>
                  <a:spcPct val="0"/>
                </a:spcBef>
                <a:buFontTx/>
                <a:buNone/>
              </a:pPr>
              <a:t>125</a:t>
            </a:fld>
            <a:endParaRPr lang="en-US" altLang="en-US" sz="1400"/>
          </a:p>
        </p:txBody>
      </p:sp>
      <p:sp>
        <p:nvSpPr>
          <p:cNvPr id="305157" name="Rectangle 2">
            <a:extLst>
              <a:ext uri="{FF2B5EF4-FFF2-40B4-BE49-F238E27FC236}">
                <a16:creationId xmlns:a16="http://schemas.microsoft.com/office/drawing/2014/main" id="{33D7D3E2-DCEC-46CF-B62B-F8E751D4FF2F}"/>
              </a:ext>
            </a:extLst>
          </p:cNvPr>
          <p:cNvSpPr>
            <a:spLocks noGrp="1" noChangeArrowheads="1"/>
          </p:cNvSpPr>
          <p:nvPr>
            <p:ph type="title"/>
          </p:nvPr>
        </p:nvSpPr>
        <p:spPr/>
        <p:txBody>
          <a:bodyPr/>
          <a:lstStyle/>
          <a:p>
            <a:pPr eaLnBrk="1" hangingPunct="1"/>
            <a:r>
              <a:rPr lang="en-US" altLang="en-US" sz="4000" b="1">
                <a:solidFill>
                  <a:srgbClr val="FF3300"/>
                </a:solidFill>
              </a:rPr>
              <a:t>Chi-Square distribution</a:t>
            </a:r>
            <a:br>
              <a:rPr lang="en-US" altLang="en-US" sz="4000" b="1">
                <a:solidFill>
                  <a:srgbClr val="FF3300"/>
                </a:solidFill>
              </a:rPr>
            </a:br>
            <a:r>
              <a:rPr lang="en-US" altLang="en-US" sz="4000" b="1">
                <a:solidFill>
                  <a:srgbClr val="FF3300"/>
                </a:solidFill>
              </a:rPr>
              <a:t>[X ~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n</a:t>
            </a:r>
            <a:r>
              <a:rPr lang="en-US" altLang="en-US" sz="4000" b="1" baseline="30000">
                <a:solidFill>
                  <a:srgbClr val="FF3300"/>
                </a:solidFill>
                <a:sym typeface="Symbol" panose="05050102010706020507" pitchFamily="18" charset="2"/>
              </a:rPr>
              <a:t>2</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 </a:t>
            </a:r>
            <a:r>
              <a:rPr lang="en-US" altLang="en-US" sz="4000" b="1">
                <a:solidFill>
                  <a:srgbClr val="FF3300"/>
                </a:solidFill>
              </a:rPr>
              <a:t>F(x)</a:t>
            </a:r>
          </a:p>
        </p:txBody>
      </p:sp>
      <p:pic>
        <p:nvPicPr>
          <p:cNvPr id="305158" name="Picture 1">
            <a:extLst>
              <a:ext uri="{FF2B5EF4-FFF2-40B4-BE49-F238E27FC236}">
                <a16:creationId xmlns:a16="http://schemas.microsoft.com/office/drawing/2014/main" id="{6A275E0A-02F5-4C05-B12B-66D1298F1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5159" name="Rectangle 3">
            <a:extLst>
              <a:ext uri="{FF2B5EF4-FFF2-40B4-BE49-F238E27FC236}">
                <a16:creationId xmlns:a16="http://schemas.microsoft.com/office/drawing/2014/main" id="{F583F165-0C7D-44C2-A647-FFA4B6387F52}"/>
              </a:ext>
            </a:extLst>
          </p:cNvPr>
          <p:cNvSpPr>
            <a:spLocks noGrp="1" noChangeArrowheads="1"/>
          </p:cNvSpPr>
          <p:nvPr>
            <p:ph type="body" idx="1"/>
          </p:nvPr>
        </p:nvSpPr>
        <p:spPr/>
        <p:txBody>
          <a:bodyPr/>
          <a:lstStyle/>
          <a:p>
            <a:pPr marL="609600" indent="-609600" algn="just" eaLnBrk="1" hangingPunct="1">
              <a:buFontTx/>
              <a:buNone/>
            </a:pPr>
            <a:endParaRPr lang="en-US" altLang="en-US" sz="250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6180" name="Slide Number Placeholder 5">
            <a:extLst>
              <a:ext uri="{FF2B5EF4-FFF2-40B4-BE49-F238E27FC236}">
                <a16:creationId xmlns:a16="http://schemas.microsoft.com/office/drawing/2014/main" id="{78890553-F025-48B1-BB11-E16A3B21F6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865D339-3544-4C34-AF28-2782D157A1DF}" type="slidenum">
              <a:rPr lang="en-US" altLang="en-US" sz="1400" smtClean="0"/>
              <a:pPr>
                <a:spcBef>
                  <a:spcPct val="0"/>
                </a:spcBef>
                <a:buFontTx/>
                <a:buNone/>
              </a:pPr>
              <a:t>126</a:t>
            </a:fld>
            <a:endParaRPr lang="en-US" altLang="en-US" sz="1400"/>
          </a:p>
        </p:txBody>
      </p:sp>
      <p:sp>
        <p:nvSpPr>
          <p:cNvPr id="306181" name="Rectangle 2">
            <a:extLst>
              <a:ext uri="{FF2B5EF4-FFF2-40B4-BE49-F238E27FC236}">
                <a16:creationId xmlns:a16="http://schemas.microsoft.com/office/drawing/2014/main" id="{60A4B89A-CE55-4C3E-99C2-68107E2AEEA1}"/>
              </a:ext>
            </a:extLst>
          </p:cNvPr>
          <p:cNvSpPr>
            <a:spLocks noGrp="1" noChangeArrowheads="1"/>
          </p:cNvSpPr>
          <p:nvPr>
            <p:ph type="title"/>
          </p:nvPr>
        </p:nvSpPr>
        <p:spPr/>
        <p:txBody>
          <a:bodyPr/>
          <a:lstStyle/>
          <a:p>
            <a:pPr eaLnBrk="1" hangingPunct="1"/>
            <a:r>
              <a:rPr lang="en-US" altLang="en-US" sz="4000" b="1">
                <a:solidFill>
                  <a:srgbClr val="FF3300"/>
                </a:solidFill>
              </a:rPr>
              <a:t>Chi-Square distribution</a:t>
            </a:r>
            <a:br>
              <a:rPr lang="en-US" altLang="en-US" sz="4000" b="1">
                <a:solidFill>
                  <a:srgbClr val="FF3300"/>
                </a:solidFill>
              </a:rPr>
            </a:br>
            <a:r>
              <a:rPr lang="en-US" altLang="en-US" sz="4000" b="1">
                <a:solidFill>
                  <a:srgbClr val="FF3300"/>
                </a:solidFill>
              </a:rPr>
              <a:t>[X ~ </a:t>
            </a:r>
            <a:r>
              <a:rPr lang="en-US" altLang="en-US" sz="4000" b="1">
                <a:solidFill>
                  <a:srgbClr val="FF3300"/>
                </a:solidFill>
                <a:sym typeface="Symbol" panose="05050102010706020507" pitchFamily="18" charset="2"/>
              </a:rPr>
              <a:t></a:t>
            </a:r>
            <a:r>
              <a:rPr lang="en-US" altLang="en-US" sz="4000" b="1" baseline="-25000">
                <a:solidFill>
                  <a:srgbClr val="FF3300"/>
                </a:solidFill>
                <a:sym typeface="Symbol" panose="05050102010706020507" pitchFamily="18" charset="2"/>
              </a:rPr>
              <a:t>n</a:t>
            </a:r>
            <a:r>
              <a:rPr lang="en-US" altLang="en-US" sz="4000" b="1" baseline="30000">
                <a:solidFill>
                  <a:srgbClr val="FF3300"/>
                </a:solidFill>
                <a:sym typeface="Symbol" panose="05050102010706020507" pitchFamily="18" charset="2"/>
              </a:rPr>
              <a:t>2</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endParaRPr lang="en-US" altLang="en-US" sz="4000" b="1">
              <a:solidFill>
                <a:srgbClr val="FF3300"/>
              </a:solidFill>
            </a:endParaRPr>
          </a:p>
        </p:txBody>
      </p:sp>
      <p:sp>
        <p:nvSpPr>
          <p:cNvPr id="306182" name="Rectangle 3">
            <a:extLst>
              <a:ext uri="{FF2B5EF4-FFF2-40B4-BE49-F238E27FC236}">
                <a16:creationId xmlns:a16="http://schemas.microsoft.com/office/drawing/2014/main" id="{8A2F0BA7-13CB-4FE7-A6ED-8C25EBA83B34}"/>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4500"/>
              <a:t>Used for checking and verifying </a:t>
            </a:r>
            <a:r>
              <a:rPr lang="en-US" altLang="en-US" sz="4500" b="1">
                <a:solidFill>
                  <a:srgbClr val="FF3300"/>
                </a:solidFill>
              </a:rPr>
              <a:t>interval estimation</a:t>
            </a:r>
            <a:r>
              <a:rPr lang="en-US" altLang="en-US" sz="4500"/>
              <a:t> and </a:t>
            </a:r>
            <a:r>
              <a:rPr lang="en-US" altLang="en-US" sz="4500" b="1">
                <a:solidFill>
                  <a:srgbClr val="FF3300"/>
                </a:solidFill>
              </a:rPr>
              <a:t>hypothesis testing</a:t>
            </a:r>
            <a:r>
              <a:rPr lang="en-US" altLang="en-US" sz="4500"/>
              <a:t> related problems concerning</a:t>
            </a:r>
          </a:p>
          <a:p>
            <a:pPr lvl="1" algn="just" eaLnBrk="1" hangingPunct="1">
              <a:buFont typeface="Wingdings" panose="05000000000000000000" pitchFamily="2" charset="2"/>
              <a:buChar char="v"/>
            </a:pPr>
            <a:r>
              <a:rPr lang="en-US" altLang="en-US" sz="4500"/>
              <a:t>Population variance (</a:t>
            </a:r>
            <a:r>
              <a:rPr lang="en-US" altLang="en-US" sz="4500">
                <a:sym typeface="Symbol" panose="05050102010706020507" pitchFamily="18" charset="2"/>
              </a:rPr>
              <a:t></a:t>
            </a:r>
            <a:r>
              <a:rPr lang="en-US" altLang="en-US" sz="4500" baseline="30000">
                <a:sym typeface="Symbol" panose="05050102010706020507" pitchFamily="18" charset="2"/>
              </a:rPr>
              <a:t>2</a:t>
            </a:r>
            <a:r>
              <a:rPr lang="en-US" altLang="en-US" sz="4500">
                <a:sym typeface="Symbol" panose="05050102010706020507" pitchFamily="18" charset="2"/>
              </a:rPr>
              <a:t>) </a:t>
            </a:r>
            <a:r>
              <a:rPr lang="en-US" altLang="en-US" sz="4500"/>
              <a:t>and</a:t>
            </a:r>
          </a:p>
          <a:p>
            <a:pPr lvl="1" algn="just" eaLnBrk="1" hangingPunct="1">
              <a:buFont typeface="Wingdings" panose="05000000000000000000" pitchFamily="2" charset="2"/>
              <a:buChar char="v"/>
            </a:pPr>
            <a:r>
              <a:rPr lang="en-US" altLang="en-US" sz="4500"/>
              <a:t>Sample variance (s</a:t>
            </a:r>
            <a:r>
              <a:rPr lang="en-US" altLang="en-US" sz="4500" baseline="30000"/>
              <a:t>2</a:t>
            </a:r>
            <a:r>
              <a:rPr lang="en-US" altLang="en-US" sz="4500"/>
              <a:t>)</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127</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51</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293933923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7204" name="Slide Number Placeholder 5">
            <a:extLst>
              <a:ext uri="{FF2B5EF4-FFF2-40B4-BE49-F238E27FC236}">
                <a16:creationId xmlns:a16="http://schemas.microsoft.com/office/drawing/2014/main" id="{8C43551B-F65F-4087-80A6-944852567A9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23EC04-BDFE-4100-8EDD-3460AEA6D472}" type="slidenum">
              <a:rPr lang="en-US" altLang="en-US" sz="1400" smtClean="0"/>
              <a:pPr>
                <a:spcBef>
                  <a:spcPct val="0"/>
                </a:spcBef>
                <a:buFontTx/>
                <a:buNone/>
              </a:pPr>
              <a:t>128</a:t>
            </a:fld>
            <a:endParaRPr lang="en-US" altLang="en-US" sz="1400"/>
          </a:p>
        </p:txBody>
      </p:sp>
      <p:sp>
        <p:nvSpPr>
          <p:cNvPr id="307205" name="Rectangle 2">
            <a:extLst>
              <a:ext uri="{FF2B5EF4-FFF2-40B4-BE49-F238E27FC236}">
                <a16:creationId xmlns:a16="http://schemas.microsoft.com/office/drawing/2014/main" id="{9A5BC67E-2ACB-4A8F-90BF-8F6F342E7628}"/>
              </a:ext>
            </a:extLst>
          </p:cNvPr>
          <p:cNvSpPr>
            <a:spLocks noGrp="1" noChangeArrowheads="1"/>
          </p:cNvSpPr>
          <p:nvPr>
            <p:ph type="title"/>
          </p:nvPr>
        </p:nvSpPr>
        <p:spPr/>
        <p:txBody>
          <a:bodyPr/>
          <a:lstStyle/>
          <a:p>
            <a:pPr eaLnBrk="1" hangingPunct="1"/>
            <a:r>
              <a:rPr lang="en-US" altLang="en-US" sz="4000" b="1">
                <a:solidFill>
                  <a:srgbClr val="FF3300"/>
                </a:solidFill>
              </a:rPr>
              <a:t>t distribution</a:t>
            </a:r>
            <a:br>
              <a:rPr lang="en-US" altLang="en-US" sz="4000" b="1">
                <a:solidFill>
                  <a:srgbClr val="FF3300"/>
                </a:solidFill>
              </a:rPr>
            </a:br>
            <a:r>
              <a:rPr lang="en-US" altLang="en-US" sz="4000" b="1">
                <a:solidFill>
                  <a:srgbClr val="FF3300"/>
                </a:solidFill>
              </a:rPr>
              <a:t>[X ~ t</a:t>
            </a:r>
            <a:r>
              <a:rPr lang="en-US" altLang="en-US" sz="4000" b="1" baseline="-25000">
                <a:solidFill>
                  <a:srgbClr val="FF3300"/>
                </a:solidFill>
              </a:rPr>
              <a:t>n</a:t>
            </a:r>
            <a:r>
              <a:rPr lang="en-US" altLang="en-US" sz="4000" b="1">
                <a:solidFill>
                  <a:srgbClr val="FF3300"/>
                </a:solidFill>
              </a:rPr>
              <a:t>]</a:t>
            </a:r>
          </a:p>
        </p:txBody>
      </p:sp>
      <p:sp>
        <p:nvSpPr>
          <p:cNvPr id="301062" name="Rectangle 3">
            <a:extLst>
              <a:ext uri="{FF2B5EF4-FFF2-40B4-BE49-F238E27FC236}">
                <a16:creationId xmlns:a16="http://schemas.microsoft.com/office/drawing/2014/main" id="{833BC8D0-1632-4529-BB2B-5C900EDEB5FA}"/>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3000" dirty="0"/>
              <a:t>f(x) = [</a:t>
            </a:r>
            <a:r>
              <a:rPr lang="en-US" altLang="en-US" sz="3000" dirty="0">
                <a:sym typeface="Symbol" panose="05050102010706020507" pitchFamily="18" charset="2"/>
              </a:rPr>
              <a:t>{(n+1)/2}</a:t>
            </a:r>
            <a:r>
              <a:rPr lang="en-US" altLang="en-US" sz="3000" dirty="0"/>
              <a:t>/{</a:t>
            </a:r>
            <a:r>
              <a:rPr lang="en-US" altLang="en-US" sz="3000" dirty="0">
                <a:sym typeface="Symbol" panose="05050102010706020507" pitchFamily="18" charset="2"/>
              </a:rPr>
              <a:t>(n/2)(n)}]{1+x</a:t>
            </a:r>
            <a:r>
              <a:rPr lang="en-US" altLang="en-US" sz="3000" baseline="30000" dirty="0">
                <a:sym typeface="Symbol" panose="05050102010706020507" pitchFamily="18" charset="2"/>
              </a:rPr>
              <a:t>2</a:t>
            </a:r>
            <a:r>
              <a:rPr lang="en-US" altLang="en-US" sz="3000" dirty="0">
                <a:sym typeface="Symbol" panose="05050102010706020507" pitchFamily="18" charset="2"/>
              </a:rPr>
              <a:t>/n}</a:t>
            </a:r>
            <a:r>
              <a:rPr lang="en-US" altLang="en-US" sz="3000" baseline="30000" dirty="0">
                <a:sym typeface="Symbol" panose="05050102010706020507" pitchFamily="18" charset="2"/>
              </a:rPr>
              <a:t>{(n +1)/2}</a:t>
            </a:r>
            <a:endParaRPr lang="en-US" altLang="en-US" sz="3000" baseline="30000" dirty="0"/>
          </a:p>
          <a:p>
            <a:pPr algn="just" eaLnBrk="1" hangingPunct="1">
              <a:buFont typeface="Wingdings" panose="05000000000000000000" pitchFamily="2" charset="2"/>
              <a:buChar char="§"/>
              <a:defRPr/>
            </a:pPr>
            <a:r>
              <a:rPr lang="en-US" altLang="en-US" sz="3000" dirty="0"/>
              <a:t>Suppose Z ~ N(0, 1), Y</a:t>
            </a:r>
            <a:r>
              <a:rPr lang="en-US" altLang="en-US" sz="3000" dirty="0">
                <a:sym typeface="Symbol" panose="05050102010706020507" pitchFamily="18" charset="2"/>
              </a:rPr>
              <a:t>~</a:t>
            </a:r>
            <a:r>
              <a:rPr lang="en-US" altLang="en-US" sz="3000" baseline="30000" dirty="0">
                <a:sym typeface="Symbol" panose="05050102010706020507" pitchFamily="18" charset="2"/>
              </a:rPr>
              <a:t>2</a:t>
            </a:r>
            <a:r>
              <a:rPr lang="en-US" altLang="en-US" sz="3000" baseline="-25000" dirty="0">
                <a:sym typeface="Symbol" panose="05050102010706020507" pitchFamily="18" charset="2"/>
              </a:rPr>
              <a:t>n</a:t>
            </a:r>
            <a:r>
              <a:rPr lang="en-US" altLang="en-US" sz="3000" dirty="0"/>
              <a:t> and they are independent, then</a:t>
            </a:r>
            <a:endParaRPr lang="en-US" altLang="en-US" sz="3000" dirty="0">
              <a:sym typeface="Symbol" panose="05050102010706020507" pitchFamily="18" charset="2"/>
            </a:endParaRPr>
          </a:p>
          <a:p>
            <a:pPr algn="just" eaLnBrk="1" hangingPunct="1">
              <a:buFont typeface="Wingdings" panose="05000000000000000000" pitchFamily="2" charset="2"/>
              <a:buChar char="§"/>
              <a:defRPr/>
            </a:pPr>
            <a:r>
              <a:rPr lang="en-US" altLang="en-US" sz="3000" dirty="0">
                <a:sym typeface="Symbol" panose="05050102010706020507" pitchFamily="18" charset="2"/>
              </a:rPr>
              <a:t>Z/(Y/n) ~ </a:t>
            </a:r>
            <a:r>
              <a:rPr lang="en-US" altLang="en-US" sz="3000" dirty="0" err="1">
                <a:sym typeface="Symbol" panose="05050102010706020507" pitchFamily="18" charset="2"/>
              </a:rPr>
              <a:t>t</a:t>
            </a:r>
            <a:r>
              <a:rPr lang="en-US" altLang="en-US" sz="3000" baseline="-25000" dirty="0" err="1">
                <a:sym typeface="Symbol" panose="05050102010706020507" pitchFamily="18" charset="2"/>
              </a:rPr>
              <a:t>n</a:t>
            </a:r>
            <a:endParaRPr lang="en-US" altLang="en-US" sz="3000" dirty="0"/>
          </a:p>
          <a:p>
            <a:pPr eaLnBrk="1" hangingPunct="1">
              <a:buFont typeface="Wingdings" panose="05000000000000000000" pitchFamily="2" charset="2"/>
              <a:buChar char="§"/>
              <a:defRPr/>
            </a:pPr>
            <a:r>
              <a:rPr lang="en-US" altLang="en-US" sz="3000" dirty="0">
                <a:sym typeface="Symbol" panose="05050102010706020507" pitchFamily="18" charset="2"/>
              </a:rPr>
              <a:t>n is the </a:t>
            </a:r>
            <a:r>
              <a:rPr lang="en-US" altLang="en-US" sz="3000" dirty="0"/>
              <a:t>parameter (degree of freedom) where n </a:t>
            </a:r>
            <a:r>
              <a:rPr lang="en-US" altLang="en-US" sz="3000" dirty="0">
                <a:sym typeface="Symbol" panose="05050102010706020507" pitchFamily="18" charset="2"/>
              </a:rPr>
              <a:t> ℤ</a:t>
            </a:r>
            <a:r>
              <a:rPr lang="en-US" altLang="en-US" sz="3000" baseline="30000" dirty="0">
                <a:sym typeface="Symbol" panose="05050102010706020507" pitchFamily="18" charset="2"/>
              </a:rPr>
              <a:t>+</a:t>
            </a:r>
          </a:p>
          <a:p>
            <a:pPr eaLnBrk="1" hangingPunct="1">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b="1" dirty="0">
                <a:solidFill>
                  <a:srgbClr val="0000FF"/>
                </a:solidFill>
                <a:highlight>
                  <a:srgbClr val="FFFF00"/>
                </a:highlight>
                <a:sym typeface="Symbol" panose="05050102010706020507" pitchFamily="18" charset="2"/>
              </a:rPr>
              <a:t> =</a:t>
            </a:r>
            <a:r>
              <a:rPr lang="en-US" altLang="en-US" sz="3000" b="1" dirty="0">
                <a:solidFill>
                  <a:srgbClr val="0000FF"/>
                </a:solidFill>
                <a:highlight>
                  <a:srgbClr val="FFFF00"/>
                </a:highlight>
              </a:rPr>
              <a:t> 0 for n &gt; 1</a:t>
            </a:r>
          </a:p>
          <a:p>
            <a:pPr eaLnBrk="1" hangingPunct="1">
              <a:buFont typeface="Wingdings" panose="05000000000000000000" pitchFamily="2" charset="2"/>
              <a:buChar char="§"/>
              <a:defRPr/>
            </a:pPr>
            <a:r>
              <a:rPr lang="en-US" altLang="en-US" sz="3000" b="1" dirty="0">
                <a:solidFill>
                  <a:srgbClr val="0000FF"/>
                </a:solidFill>
                <a:highlight>
                  <a:srgbClr val="FFFF00"/>
                </a:highlight>
              </a:rPr>
              <a:t>V[X] = n/(n </a:t>
            </a:r>
            <a:r>
              <a:rPr lang="en-US" altLang="en-US" sz="3000" b="1" dirty="0">
                <a:solidFill>
                  <a:srgbClr val="0000FF"/>
                </a:solidFill>
                <a:highlight>
                  <a:srgbClr val="FFFF00"/>
                </a:highlight>
                <a:sym typeface="Symbol" panose="05050102010706020507" pitchFamily="18" charset="2"/>
              </a:rPr>
              <a:t> 2) for n &gt; 2</a:t>
            </a: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 </a:t>
            </a:r>
            <a:r>
              <a:rPr lang="en-US" altLang="en-US" sz="3000" b="1" baseline="-25000" dirty="0">
                <a:solidFill>
                  <a:srgbClr val="0000FF"/>
                </a:solidFill>
                <a:highlight>
                  <a:srgbClr val="FFFF00"/>
                </a:highlight>
                <a:sym typeface="Symbol" panose="05050102010706020507" pitchFamily="18" charset="2"/>
              </a:rPr>
              <a:t>e</a:t>
            </a:r>
            <a:r>
              <a:rPr lang="en-US" altLang="en-US" b="1" dirty="0">
                <a:solidFill>
                  <a:srgbClr val="0000FF"/>
                </a:solidFill>
                <a:highlight>
                  <a:srgbClr val="FFFF00"/>
                </a:highlight>
                <a:sym typeface="Symbol" panose="05050102010706020507" pitchFamily="18" charset="2"/>
              </a:rPr>
              <a:t> =</a:t>
            </a:r>
            <a:r>
              <a:rPr lang="en-US" altLang="en-US" sz="3000" b="1" dirty="0">
                <a:solidFill>
                  <a:srgbClr val="0000FF"/>
                </a:solidFill>
                <a:highlight>
                  <a:srgbClr val="FFFF00"/>
                </a:highlight>
                <a:sym typeface="Symbol" panose="05050102010706020507" pitchFamily="18" charset="2"/>
              </a:rPr>
              <a:t> 0</a:t>
            </a:r>
            <a:endParaRPr lang="en-US" altLang="en-US" sz="30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b="1" dirty="0">
                <a:solidFill>
                  <a:srgbClr val="0000FF"/>
                </a:solidFill>
                <a:highlight>
                  <a:srgbClr val="FFFF00"/>
                </a:highlight>
                <a:sym typeface="Symbol" panose="05050102010706020507" pitchFamily="18" charset="2"/>
              </a:rPr>
              <a:t> =</a:t>
            </a:r>
            <a:r>
              <a:rPr lang="en-US" altLang="en-US" sz="3000" b="1" dirty="0">
                <a:solidFill>
                  <a:srgbClr val="0000FF"/>
                </a:solidFill>
                <a:highlight>
                  <a:srgbClr val="FFFF00"/>
                </a:highlight>
                <a:sym typeface="Symbol" panose="05050102010706020507" pitchFamily="18" charset="2"/>
              </a:rPr>
              <a:t> 0</a:t>
            </a:r>
            <a:endParaRPr lang="en-US" altLang="en-US" sz="30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8228" name="Slide Number Placeholder 5">
            <a:extLst>
              <a:ext uri="{FF2B5EF4-FFF2-40B4-BE49-F238E27FC236}">
                <a16:creationId xmlns:a16="http://schemas.microsoft.com/office/drawing/2014/main" id="{ACC4F197-B5B0-4C5D-AE01-1E9F461C41B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D6165A-5931-4556-A742-E3C09FFB234A}" type="slidenum">
              <a:rPr lang="en-US" altLang="en-US" sz="1400" smtClean="0"/>
              <a:pPr>
                <a:spcBef>
                  <a:spcPct val="0"/>
                </a:spcBef>
                <a:buFontTx/>
                <a:buNone/>
              </a:pPr>
              <a:t>129</a:t>
            </a:fld>
            <a:endParaRPr lang="en-US" altLang="en-US" sz="1400"/>
          </a:p>
        </p:txBody>
      </p:sp>
      <p:sp>
        <p:nvSpPr>
          <p:cNvPr id="308229" name="Rectangle 2">
            <a:extLst>
              <a:ext uri="{FF2B5EF4-FFF2-40B4-BE49-F238E27FC236}">
                <a16:creationId xmlns:a16="http://schemas.microsoft.com/office/drawing/2014/main" id="{276344BD-5602-4AAE-B05C-56714D293962}"/>
              </a:ext>
            </a:extLst>
          </p:cNvPr>
          <p:cNvSpPr>
            <a:spLocks noGrp="1" noChangeArrowheads="1"/>
          </p:cNvSpPr>
          <p:nvPr>
            <p:ph type="title"/>
          </p:nvPr>
        </p:nvSpPr>
        <p:spPr/>
        <p:txBody>
          <a:bodyPr/>
          <a:lstStyle/>
          <a:p>
            <a:pPr eaLnBrk="1" hangingPunct="1"/>
            <a:r>
              <a:rPr lang="en-US" altLang="en-US" sz="4000" b="1">
                <a:solidFill>
                  <a:srgbClr val="FF3300"/>
                </a:solidFill>
              </a:rPr>
              <a:t>t distribution</a:t>
            </a:r>
            <a:br>
              <a:rPr lang="en-US" altLang="en-US" sz="4000" b="1">
                <a:solidFill>
                  <a:srgbClr val="FF3300"/>
                </a:solidFill>
              </a:rPr>
            </a:br>
            <a:r>
              <a:rPr lang="en-US" altLang="en-US" sz="4000" b="1">
                <a:solidFill>
                  <a:srgbClr val="FF3300"/>
                </a:solidFill>
              </a:rPr>
              <a:t>[X ~ t</a:t>
            </a:r>
            <a:r>
              <a:rPr lang="en-US" altLang="en-US" sz="4000" b="1" baseline="-25000">
                <a:solidFill>
                  <a:srgbClr val="FF3300"/>
                </a:solidFill>
              </a:rPr>
              <a:t>n</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r>
              <a:rPr lang="en-US" altLang="en-US" sz="4000" b="1">
                <a:solidFill>
                  <a:srgbClr val="FF0000"/>
                </a:solidFill>
              </a:rPr>
              <a:t> </a:t>
            </a:r>
            <a:r>
              <a:rPr lang="en-US" altLang="en-US" sz="4000" b="1">
                <a:solidFill>
                  <a:srgbClr val="7030A0"/>
                </a:solidFill>
              </a:rPr>
              <a:t>MATLAB Code</a:t>
            </a:r>
            <a:r>
              <a:rPr lang="en-US" altLang="en-US" sz="4000" b="1">
                <a:solidFill>
                  <a:srgbClr val="FF0000"/>
                </a:solidFill>
              </a:rPr>
              <a:t> for f(x)</a:t>
            </a:r>
            <a:endParaRPr lang="en-US" altLang="en-US" sz="4000" b="1">
              <a:solidFill>
                <a:srgbClr val="FF3300"/>
              </a:solidFill>
            </a:endParaRPr>
          </a:p>
        </p:txBody>
      </p:sp>
      <p:sp>
        <p:nvSpPr>
          <p:cNvPr id="308230" name="Rectangle 3">
            <a:extLst>
              <a:ext uri="{FF2B5EF4-FFF2-40B4-BE49-F238E27FC236}">
                <a16:creationId xmlns:a16="http://schemas.microsoft.com/office/drawing/2014/main" id="{29D47449-CBC5-4F87-B92B-339BAD02C81D}"/>
              </a:ext>
            </a:extLst>
          </p:cNvPr>
          <p:cNvSpPr>
            <a:spLocks noGrp="1" noChangeArrowheads="1"/>
          </p:cNvSpPr>
          <p:nvPr>
            <p:ph type="body" idx="1"/>
          </p:nvPr>
        </p:nvSpPr>
        <p:spPr/>
        <p:txBody>
          <a:bodyPr/>
          <a:lstStyle/>
          <a:p>
            <a:pPr algn="just">
              <a:buFont typeface="Arial" panose="020B0604020202020204" pitchFamily="34" charset="0"/>
              <a:buAutoNum type="arabicPeriod"/>
            </a:pPr>
            <a:r>
              <a:rPr lang="en-US" altLang="en-US" sz="1600">
                <a:latin typeface="Consolas" panose="020B0609020204030204" pitchFamily="49" charset="0"/>
              </a:rPr>
              <a:t>%PLOT OF PDF OF t</a:t>
            </a:r>
            <a:r>
              <a:rPr lang="en-US" altLang="en-US" sz="1600" baseline="-25000">
                <a:latin typeface="Consolas" panose="020B0609020204030204" pitchFamily="49" charset="0"/>
              </a:rPr>
              <a:t>n</a:t>
            </a:r>
            <a:r>
              <a:rPr lang="en-US" altLang="en-US" sz="1600">
                <a:latin typeface="Consolas" panose="020B0609020204030204" pitchFamily="49" charset="0"/>
              </a:rPr>
              <a:t> DISTRIBUTION</a:t>
            </a:r>
          </a:p>
          <a:p>
            <a:pPr algn="just">
              <a:buFont typeface="Arial" panose="020B0604020202020204" pitchFamily="34" charset="0"/>
              <a:buAutoNum type="arabicPeriod"/>
            </a:pPr>
            <a:r>
              <a:rPr lang="en-US" altLang="en-US" sz="1600">
                <a:latin typeface="Consolas" panose="020B0609020204030204" pitchFamily="49" charset="0"/>
              </a:rPr>
              <a:t>% Define the range of x values for the plot</a:t>
            </a:r>
          </a:p>
          <a:p>
            <a:pPr algn="just">
              <a:buFont typeface="Arial" panose="020B0604020202020204" pitchFamily="34" charset="0"/>
              <a:buAutoNum type="arabicPeriod"/>
            </a:pPr>
            <a:r>
              <a:rPr lang="en-US" altLang="en-US" sz="1600">
                <a:latin typeface="Consolas" panose="020B0609020204030204" pitchFamily="49" charset="0"/>
              </a:rPr>
              <a:t>x = -5:0.1:5; </a:t>
            </a:r>
          </a:p>
          <a:p>
            <a:pPr algn="just">
              <a:buFont typeface="Arial" panose="020B0604020202020204" pitchFamily="34" charset="0"/>
              <a:buAutoNum type="arabicPeriod"/>
            </a:pPr>
            <a:r>
              <a:rPr lang="en-US" altLang="en-US" sz="1600">
                <a:latin typeface="Consolas" panose="020B0609020204030204" pitchFamily="49" charset="0"/>
              </a:rPr>
              <a:t>% Define the degrees of freedom for the t-distribution</a:t>
            </a:r>
          </a:p>
          <a:p>
            <a:pPr algn="just">
              <a:buFont typeface="Arial" panose="020B0604020202020204" pitchFamily="34" charset="0"/>
              <a:buAutoNum type="arabicPeriod"/>
            </a:pPr>
            <a:r>
              <a:rPr lang="en-US" altLang="en-US" sz="1600">
                <a:latin typeface="Consolas" panose="020B0609020204030204" pitchFamily="49" charset="0"/>
              </a:rPr>
              <a:t>degreesOfFreedom = 7; % Degrees of freedom</a:t>
            </a:r>
          </a:p>
          <a:p>
            <a:pPr algn="just">
              <a:buFont typeface="Arial" panose="020B0604020202020204" pitchFamily="34" charset="0"/>
              <a:buAutoNum type="arabicPeriod"/>
            </a:pPr>
            <a:r>
              <a:rPr lang="en-US" altLang="en-US" sz="1600">
                <a:latin typeface="Consolas" panose="020B0609020204030204" pitchFamily="49" charset="0"/>
              </a:rPr>
              <a:t>% Calculate the PDF values using tpdf function</a:t>
            </a:r>
          </a:p>
          <a:p>
            <a:pPr algn="just">
              <a:buFont typeface="Arial" panose="020B0604020202020204" pitchFamily="34" charset="0"/>
              <a:buAutoNum type="arabicPeriod"/>
            </a:pPr>
            <a:r>
              <a:rPr lang="en-US" altLang="en-US" sz="1600">
                <a:latin typeface="Consolas" panose="020B0609020204030204" pitchFamily="49" charset="0"/>
              </a:rPr>
              <a:t>y = tpdf(x, degreesOfFreedom); </a:t>
            </a:r>
          </a:p>
          <a:p>
            <a:pPr algn="just">
              <a:buFont typeface="Arial" panose="020B0604020202020204" pitchFamily="34" charset="0"/>
              <a:buAutoNum type="arabicPeriod"/>
            </a:pPr>
            <a:r>
              <a:rPr lang="en-US" altLang="en-US" sz="1600">
                <a:latin typeface="Consolas" panose="020B0609020204030204" pitchFamily="49" charset="0"/>
              </a:rPr>
              <a:t>% Plot the PDF</a:t>
            </a:r>
          </a:p>
          <a:p>
            <a:pPr algn="just">
              <a:buFont typeface="Arial" panose="020B0604020202020204" pitchFamily="34" charset="0"/>
              <a:buAutoNum type="arabicPeriod"/>
            </a:pPr>
            <a:r>
              <a:rPr lang="en-US" altLang="en-US" sz="1600">
                <a:latin typeface="Consolas" panose="020B0609020204030204" pitchFamily="49" charset="0"/>
              </a:rPr>
              <a:t>plot(x, y, 'LineWidth', 5); % Plot x vs y with a specified line width</a:t>
            </a:r>
          </a:p>
          <a:p>
            <a:pPr algn="just">
              <a:buFont typeface="Arial" panose="020B0604020202020204" pitchFamily="34" charset="0"/>
              <a:buAutoNum type="arabicPeriod"/>
            </a:pPr>
            <a:r>
              <a:rPr lang="en-US" altLang="en-US" sz="1600">
                <a:latin typeface="Consolas" panose="020B0609020204030204" pitchFamily="49" charset="0"/>
              </a:rPr>
              <a:t>xlabel('X = t</a:t>
            </a:r>
            <a:r>
              <a:rPr lang="en-US" altLang="en-US" sz="1600" baseline="-25000">
                <a:latin typeface="Consolas" panose="020B0609020204030204" pitchFamily="49" charset="0"/>
              </a:rPr>
              <a:t>n</a:t>
            </a:r>
            <a:r>
              <a:rPr lang="en-US" altLang="en-US" sz="1600">
                <a:latin typeface="Consolas" panose="020B0609020204030204" pitchFamily="49" charset="0"/>
              </a:rPr>
              <a:t> Values'); % Label the x-axis</a:t>
            </a:r>
          </a:p>
          <a:p>
            <a:pPr algn="just">
              <a:buFont typeface="Arial" panose="020B0604020202020204" pitchFamily="34" charset="0"/>
              <a:buAutoNum type="arabicPeriod"/>
            </a:pPr>
            <a:r>
              <a:rPr lang="en-US" altLang="en-US" sz="1600">
                <a:latin typeface="Consolas" panose="020B0609020204030204" pitchFamily="49" charset="0"/>
              </a:rPr>
              <a:t>ylabel('f(x) or PDF of t</a:t>
            </a:r>
            <a:r>
              <a:rPr lang="en-US" altLang="en-US" sz="1600" baseline="-25000">
                <a:latin typeface="Consolas" panose="020B0609020204030204" pitchFamily="49" charset="0"/>
              </a:rPr>
              <a:t>n</a:t>
            </a:r>
            <a:r>
              <a:rPr lang="en-US" altLang="en-US" sz="1600">
                <a:latin typeface="Consolas" panose="020B0609020204030204" pitchFamily="49" charset="0"/>
              </a:rPr>
              <a:t> Distribution'); % Label the y-axis</a:t>
            </a:r>
          </a:p>
          <a:p>
            <a:pPr algn="just">
              <a:buFont typeface="Arial" panose="020B0604020202020204" pitchFamily="34" charset="0"/>
              <a:buAutoNum type="arabicPeriod"/>
            </a:pPr>
            <a:r>
              <a:rPr lang="en-US" altLang="en-US" sz="1600">
                <a:latin typeface="Consolas" panose="020B0609020204030204" pitchFamily="49" charset="0"/>
              </a:rPr>
              <a:t>title(['Plot of f(x) or PDF of t</a:t>
            </a:r>
            <a:r>
              <a:rPr lang="en-US" altLang="en-US" sz="1600" baseline="-25000">
                <a:latin typeface="Consolas" panose="020B0609020204030204" pitchFamily="49" charset="0"/>
              </a:rPr>
              <a:t>n</a:t>
            </a:r>
            <a:r>
              <a:rPr lang="en-US" altLang="en-US" sz="1600">
                <a:latin typeface="Consolas" panose="020B0609020204030204" pitchFamily="49" charset="0"/>
              </a:rPr>
              <a:t> Distribution (Degrees of Freedom = ', num2str(degreesOfFreedom), ')']);</a:t>
            </a:r>
          </a:p>
          <a:p>
            <a:pPr algn="just">
              <a:buFont typeface="Arial" panose="020B0604020202020204" pitchFamily="34" charset="0"/>
              <a:buAutoNum type="arabicPeriod"/>
            </a:pPr>
            <a:r>
              <a:rPr lang="en-US" altLang="en-US" sz="1600">
                <a:latin typeface="Consolas" panose="020B0609020204030204" pitchFamily="49" charset="0"/>
              </a:rPr>
              <a:t>% Optional: Add a grid for better readability </a:t>
            </a:r>
          </a:p>
          <a:p>
            <a:pPr algn="just">
              <a:buFont typeface="Arial" panose="020B0604020202020204" pitchFamily="34" charset="0"/>
              <a:buAutoNum type="arabicPeriod"/>
            </a:pPr>
            <a:r>
              <a:rPr lang="en-US" altLang="en-US" sz="1600">
                <a:latin typeface="Consolas" panose="020B0609020204030204" pitchFamily="49" charset="0"/>
              </a:rPr>
              <a:t>grid on; % Add a grid to the plot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0468" name="Slide Number Placeholder 5">
            <a:extLst>
              <a:ext uri="{FF2B5EF4-FFF2-40B4-BE49-F238E27FC236}">
                <a16:creationId xmlns:a16="http://schemas.microsoft.com/office/drawing/2014/main" id="{F67D2A3A-84C2-490A-9CCE-58684DCA8C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6625FCB-3773-41A8-8D7D-86F2399B06D1}" type="slidenum">
              <a:rPr lang="en-US" altLang="en-US" sz="1400" smtClean="0"/>
              <a:pPr>
                <a:spcBef>
                  <a:spcPct val="0"/>
                </a:spcBef>
                <a:buFontTx/>
                <a:buNone/>
              </a:pPr>
              <a:t>13</a:t>
            </a:fld>
            <a:endParaRPr lang="en-US" altLang="en-US" sz="1400"/>
          </a:p>
        </p:txBody>
      </p:sp>
      <p:sp>
        <p:nvSpPr>
          <p:cNvPr id="190469" name="Rectangle 2">
            <a:extLst>
              <a:ext uri="{FF2B5EF4-FFF2-40B4-BE49-F238E27FC236}">
                <a16:creationId xmlns:a16="http://schemas.microsoft.com/office/drawing/2014/main" id="{ED8B2475-E403-4E6D-9587-CCCE3A849B10}"/>
              </a:ext>
            </a:extLst>
          </p:cNvPr>
          <p:cNvSpPr>
            <a:spLocks noGrp="1" noChangeArrowheads="1"/>
          </p:cNvSpPr>
          <p:nvPr>
            <p:ph type="title"/>
          </p:nvPr>
        </p:nvSpPr>
        <p:spPr/>
        <p:txBody>
          <a:bodyPr/>
          <a:lstStyle/>
          <a:p>
            <a:pPr eaLnBrk="1" hangingPunct="1"/>
            <a:r>
              <a:rPr lang="en-US" altLang="en-US" sz="5500" b="1" dirty="0">
                <a:solidFill>
                  <a:srgbClr val="FF0000"/>
                </a:solidFill>
              </a:rPr>
              <a:t>Example # 39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sp>
        <p:nvSpPr>
          <p:cNvPr id="190470" name="Rectangle 3">
            <a:extLst>
              <a:ext uri="{FF2B5EF4-FFF2-40B4-BE49-F238E27FC236}">
                <a16:creationId xmlns:a16="http://schemas.microsoft.com/office/drawing/2014/main" id="{6667CFD5-5B32-4B7D-A71E-FECA86BD2E49}"/>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a:sym typeface="Symbol" panose="05050102010706020507" pitchFamily="18" charset="2"/>
              </a:rPr>
              <a:t>E(X|Z=3) = 1(1/36) + 2(1/36) + 3(3/36) +4(0/36) + 5(0/36) + 6(0/36) = 12/36 = 1/3</a:t>
            </a:r>
          </a:p>
          <a:p>
            <a:pPr algn="just" eaLnBrk="1" hangingPunct="1">
              <a:buFont typeface="Wingdings" panose="05000000000000000000" pitchFamily="2" charset="2"/>
              <a:buChar char="§"/>
            </a:pPr>
            <a:r>
              <a:rPr lang="en-US" altLang="en-US" sz="3500">
                <a:sym typeface="Symbol" panose="05050102010706020507" pitchFamily="18" charset="2"/>
              </a:rPr>
              <a:t>E(Z|X=4) = 1(0/36) + 2(0/36) + 3(0/36) + 4(4/36) + 5(1/36) + 6(1/36) = 27/36 = 3/4</a:t>
            </a:r>
          </a:p>
          <a:p>
            <a:pPr algn="just" eaLnBrk="1" hangingPunct="1">
              <a:buFont typeface="Wingdings" panose="05000000000000000000" pitchFamily="2" charset="2"/>
              <a:buChar char="§"/>
            </a:pPr>
            <a:r>
              <a:rPr lang="en-US" altLang="en-US" sz="3500">
                <a:sym typeface="Symbol" panose="05050102010706020507" pitchFamily="18" charset="2"/>
              </a:rPr>
              <a:t>V(Z|X=4) = (13/4)</a:t>
            </a:r>
            <a:r>
              <a:rPr lang="en-US" altLang="en-US" sz="3500" baseline="30000">
                <a:sym typeface="Symbol" panose="05050102010706020507" pitchFamily="18" charset="2"/>
              </a:rPr>
              <a:t>2</a:t>
            </a:r>
            <a:r>
              <a:rPr lang="en-US" altLang="en-US" sz="3500">
                <a:sym typeface="Symbol" panose="05050102010706020507" pitchFamily="18" charset="2"/>
              </a:rPr>
              <a:t>(0/36) + (23/4)</a:t>
            </a:r>
            <a:r>
              <a:rPr lang="en-US" altLang="en-US" sz="3500" baseline="30000">
                <a:sym typeface="Symbol" panose="05050102010706020507" pitchFamily="18" charset="2"/>
              </a:rPr>
              <a:t>2</a:t>
            </a:r>
            <a:r>
              <a:rPr lang="en-US" altLang="en-US" sz="3500">
                <a:sym typeface="Symbol" panose="05050102010706020507" pitchFamily="18" charset="2"/>
              </a:rPr>
              <a:t>(0/36) + (33/4)</a:t>
            </a:r>
            <a:r>
              <a:rPr lang="en-US" altLang="en-US" sz="3500" baseline="30000">
                <a:sym typeface="Symbol" panose="05050102010706020507" pitchFamily="18" charset="2"/>
              </a:rPr>
              <a:t>2</a:t>
            </a:r>
            <a:r>
              <a:rPr lang="en-US" altLang="en-US" sz="3500">
                <a:sym typeface="Symbol" panose="05050102010706020507" pitchFamily="18" charset="2"/>
              </a:rPr>
              <a:t>(0/36) + (43/4)</a:t>
            </a:r>
            <a:r>
              <a:rPr lang="en-US" altLang="en-US" sz="3500" baseline="30000">
                <a:sym typeface="Symbol" panose="05050102010706020507" pitchFamily="18" charset="2"/>
              </a:rPr>
              <a:t>2</a:t>
            </a:r>
            <a:r>
              <a:rPr lang="en-US" altLang="en-US" sz="3500">
                <a:sym typeface="Symbol" panose="05050102010706020507" pitchFamily="18" charset="2"/>
              </a:rPr>
              <a:t>(4/36) + (53/4)</a:t>
            </a:r>
            <a:r>
              <a:rPr lang="en-US" altLang="en-US" sz="3500" baseline="30000">
                <a:sym typeface="Symbol" panose="05050102010706020507" pitchFamily="18" charset="2"/>
              </a:rPr>
              <a:t>2</a:t>
            </a:r>
            <a:r>
              <a:rPr lang="en-US" altLang="en-US" sz="3500">
                <a:sym typeface="Symbol" panose="05050102010706020507" pitchFamily="18" charset="2"/>
              </a:rPr>
              <a:t>(1/36) + (63/4)</a:t>
            </a:r>
            <a:r>
              <a:rPr lang="en-US" altLang="en-US" sz="3500" baseline="30000">
                <a:sym typeface="Symbol" panose="05050102010706020507" pitchFamily="18" charset="2"/>
              </a:rPr>
              <a:t>2</a:t>
            </a:r>
            <a:r>
              <a:rPr lang="en-US" altLang="en-US" sz="3500">
                <a:sym typeface="Symbol" panose="05050102010706020507" pitchFamily="18" charset="2"/>
              </a:rPr>
              <a:t>(1/36) = 2.44</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09252" name="Slide Number Placeholder 5">
            <a:extLst>
              <a:ext uri="{FF2B5EF4-FFF2-40B4-BE49-F238E27FC236}">
                <a16:creationId xmlns:a16="http://schemas.microsoft.com/office/drawing/2014/main" id="{4A03C25E-50C7-455C-B760-25D42BA869E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AF6A97-6767-4743-9021-23288F38842C}" type="slidenum">
              <a:rPr lang="en-US" altLang="en-US" sz="1400" smtClean="0"/>
              <a:pPr>
                <a:spcBef>
                  <a:spcPct val="0"/>
                </a:spcBef>
                <a:buFontTx/>
                <a:buNone/>
              </a:pPr>
              <a:t>130</a:t>
            </a:fld>
            <a:endParaRPr lang="en-US" altLang="en-US" sz="1400"/>
          </a:p>
        </p:txBody>
      </p:sp>
      <p:sp>
        <p:nvSpPr>
          <p:cNvPr id="309253" name="Rectangle 2">
            <a:extLst>
              <a:ext uri="{FF2B5EF4-FFF2-40B4-BE49-F238E27FC236}">
                <a16:creationId xmlns:a16="http://schemas.microsoft.com/office/drawing/2014/main" id="{B42F0AA1-A7A7-4427-A2B1-26E339AF6D15}"/>
              </a:ext>
            </a:extLst>
          </p:cNvPr>
          <p:cNvSpPr>
            <a:spLocks noGrp="1" noChangeArrowheads="1"/>
          </p:cNvSpPr>
          <p:nvPr>
            <p:ph type="title"/>
          </p:nvPr>
        </p:nvSpPr>
        <p:spPr/>
        <p:txBody>
          <a:bodyPr/>
          <a:lstStyle/>
          <a:p>
            <a:pPr eaLnBrk="1" hangingPunct="1"/>
            <a:r>
              <a:rPr lang="en-US" altLang="en-US" sz="4000" b="1">
                <a:solidFill>
                  <a:srgbClr val="FF3300"/>
                </a:solidFill>
              </a:rPr>
              <a:t>t distribution</a:t>
            </a:r>
            <a:br>
              <a:rPr lang="en-US" altLang="en-US" sz="4000" b="1">
                <a:solidFill>
                  <a:srgbClr val="FF3300"/>
                </a:solidFill>
              </a:rPr>
            </a:br>
            <a:r>
              <a:rPr lang="en-US" altLang="en-US" sz="4000" b="1">
                <a:solidFill>
                  <a:srgbClr val="FF3300"/>
                </a:solidFill>
              </a:rPr>
              <a:t>[X ~ t</a:t>
            </a:r>
            <a:r>
              <a:rPr lang="en-US" altLang="en-US" sz="4000" b="1" baseline="-25000">
                <a:solidFill>
                  <a:srgbClr val="FF3300"/>
                </a:solidFill>
              </a:rPr>
              <a:t>n</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 </a:t>
            </a:r>
            <a:r>
              <a:rPr lang="en-US" altLang="en-US" sz="4000" b="1">
                <a:solidFill>
                  <a:srgbClr val="FF3300"/>
                </a:solidFill>
              </a:rPr>
              <a:t>f(x)</a:t>
            </a:r>
          </a:p>
        </p:txBody>
      </p:sp>
      <p:pic>
        <p:nvPicPr>
          <p:cNvPr id="309254" name="Picture 1">
            <a:extLst>
              <a:ext uri="{FF2B5EF4-FFF2-40B4-BE49-F238E27FC236}">
                <a16:creationId xmlns:a16="http://schemas.microsoft.com/office/drawing/2014/main" id="{1A505C9C-B875-4F6C-B6F6-4A65CA534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36700"/>
            <a:ext cx="11049000" cy="463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255" name="Rectangle 3">
            <a:extLst>
              <a:ext uri="{FF2B5EF4-FFF2-40B4-BE49-F238E27FC236}">
                <a16:creationId xmlns:a16="http://schemas.microsoft.com/office/drawing/2014/main" id="{E49BA99E-7D9E-4C64-B9F8-9E666B6CCE16}"/>
              </a:ext>
            </a:extLst>
          </p:cNvPr>
          <p:cNvSpPr>
            <a:spLocks noGrp="1" noChangeArrowheads="1"/>
          </p:cNvSpPr>
          <p:nvPr>
            <p:ph type="body" idx="1"/>
          </p:nvPr>
        </p:nvSpPr>
        <p:spPr/>
        <p:txBody>
          <a:bodyPr/>
          <a:lstStyle/>
          <a:p>
            <a:pPr marL="609600" indent="-609600" algn="just" eaLnBrk="1" hangingPunct="1">
              <a:buFontTx/>
              <a:buNone/>
            </a:pPr>
            <a:endParaRPr lang="en-US" altLang="en-US" sz="250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0276" name="Slide Number Placeholder 5">
            <a:extLst>
              <a:ext uri="{FF2B5EF4-FFF2-40B4-BE49-F238E27FC236}">
                <a16:creationId xmlns:a16="http://schemas.microsoft.com/office/drawing/2014/main" id="{49A522D6-4576-413F-AAED-4D3CA2FB5D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8E9127-0601-47F1-8147-9DD79781EB59}" type="slidenum">
              <a:rPr lang="en-US" altLang="en-US" sz="1400" smtClean="0"/>
              <a:pPr>
                <a:spcBef>
                  <a:spcPct val="0"/>
                </a:spcBef>
                <a:buFontTx/>
                <a:buNone/>
              </a:pPr>
              <a:t>131</a:t>
            </a:fld>
            <a:endParaRPr lang="en-US" altLang="en-US" sz="1400"/>
          </a:p>
        </p:txBody>
      </p:sp>
      <p:sp>
        <p:nvSpPr>
          <p:cNvPr id="310277" name="Rectangle 2">
            <a:extLst>
              <a:ext uri="{FF2B5EF4-FFF2-40B4-BE49-F238E27FC236}">
                <a16:creationId xmlns:a16="http://schemas.microsoft.com/office/drawing/2014/main" id="{F655C614-F76A-43BE-80DD-617546F0CC48}"/>
              </a:ext>
            </a:extLst>
          </p:cNvPr>
          <p:cNvSpPr>
            <a:spLocks noGrp="1" noChangeArrowheads="1"/>
          </p:cNvSpPr>
          <p:nvPr>
            <p:ph type="title"/>
          </p:nvPr>
        </p:nvSpPr>
        <p:spPr/>
        <p:txBody>
          <a:bodyPr/>
          <a:lstStyle/>
          <a:p>
            <a:pPr eaLnBrk="1" hangingPunct="1"/>
            <a:r>
              <a:rPr lang="en-US" altLang="en-US" sz="4000" b="1">
                <a:solidFill>
                  <a:srgbClr val="FF3300"/>
                </a:solidFill>
              </a:rPr>
              <a:t>t distribution</a:t>
            </a:r>
            <a:br>
              <a:rPr lang="en-US" altLang="en-US" sz="4000" b="1">
                <a:solidFill>
                  <a:srgbClr val="FF3300"/>
                </a:solidFill>
              </a:rPr>
            </a:br>
            <a:r>
              <a:rPr lang="en-US" altLang="en-US" sz="4000" b="1">
                <a:solidFill>
                  <a:srgbClr val="FF3300"/>
                </a:solidFill>
              </a:rPr>
              <a:t>[X ~ t</a:t>
            </a:r>
            <a:r>
              <a:rPr lang="en-US" altLang="en-US" sz="4000" b="1" baseline="-25000">
                <a:solidFill>
                  <a:srgbClr val="FF3300"/>
                </a:solidFill>
              </a:rPr>
              <a:t>n</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r>
              <a:rPr lang="en-US" altLang="en-US" sz="4000" b="1">
                <a:solidFill>
                  <a:srgbClr val="FF0000"/>
                </a:solidFill>
              </a:rPr>
              <a:t> </a:t>
            </a:r>
            <a:r>
              <a:rPr lang="en-US" altLang="en-US" sz="4000" b="1">
                <a:solidFill>
                  <a:srgbClr val="7030A0"/>
                </a:solidFill>
              </a:rPr>
              <a:t>MATLAB Code</a:t>
            </a:r>
            <a:r>
              <a:rPr lang="en-US" altLang="en-US" sz="4000" b="1">
                <a:solidFill>
                  <a:srgbClr val="FF0000"/>
                </a:solidFill>
              </a:rPr>
              <a:t> for F(x)</a:t>
            </a:r>
            <a:endParaRPr lang="en-US" altLang="en-US" sz="4000" b="1">
              <a:solidFill>
                <a:srgbClr val="FF3300"/>
              </a:solidFill>
            </a:endParaRPr>
          </a:p>
        </p:txBody>
      </p:sp>
      <p:sp>
        <p:nvSpPr>
          <p:cNvPr id="310278" name="Rectangle 3">
            <a:extLst>
              <a:ext uri="{FF2B5EF4-FFF2-40B4-BE49-F238E27FC236}">
                <a16:creationId xmlns:a16="http://schemas.microsoft.com/office/drawing/2014/main" id="{EC66A5BC-0BFE-4A2A-9FA8-D28CBDBB7079}"/>
              </a:ext>
            </a:extLst>
          </p:cNvPr>
          <p:cNvSpPr>
            <a:spLocks noGrp="1" noChangeArrowheads="1"/>
          </p:cNvSpPr>
          <p:nvPr>
            <p:ph type="body" idx="1"/>
          </p:nvPr>
        </p:nvSpPr>
        <p:spPr/>
        <p:txBody>
          <a:bodyPr/>
          <a:lstStyle/>
          <a:p>
            <a:pPr algn="just">
              <a:buFont typeface="Arial" panose="020B0604020202020204" pitchFamily="34" charset="0"/>
              <a:buAutoNum type="arabicPeriod"/>
            </a:pPr>
            <a:r>
              <a:rPr lang="en-US" altLang="en-US" sz="1400">
                <a:latin typeface="Consolas" panose="020B0609020204030204" pitchFamily="49" charset="0"/>
              </a:rPr>
              <a:t>%PLOT OF CDF OF t</a:t>
            </a:r>
            <a:r>
              <a:rPr lang="en-US" altLang="en-US" sz="1400" baseline="-25000">
                <a:latin typeface="Consolas" panose="020B0609020204030204" pitchFamily="49" charset="0"/>
              </a:rPr>
              <a:t>n</a:t>
            </a:r>
            <a:r>
              <a:rPr lang="en-US" altLang="en-US" sz="1400">
                <a:latin typeface="Consolas" panose="020B0609020204030204" pitchFamily="49" charset="0"/>
              </a:rPr>
              <a:t> DISTRIBUTION</a:t>
            </a:r>
          </a:p>
          <a:p>
            <a:pPr algn="just">
              <a:buFont typeface="Arial" panose="020B0604020202020204" pitchFamily="34" charset="0"/>
              <a:buAutoNum type="arabicPeriod"/>
            </a:pPr>
            <a:r>
              <a:rPr lang="en-US" altLang="en-US" sz="1400">
                <a:latin typeface="Consolas" panose="020B0609020204030204" pitchFamily="49" charset="0"/>
              </a:rPr>
              <a:t>% Define the range of x-values for plotting</a:t>
            </a:r>
          </a:p>
          <a:p>
            <a:pPr algn="just">
              <a:buFont typeface="Arial" panose="020B0604020202020204" pitchFamily="34" charset="0"/>
              <a:buAutoNum type="arabicPeriod"/>
            </a:pPr>
            <a:r>
              <a:rPr lang="en-US" altLang="en-US" sz="1400">
                <a:latin typeface="Consolas" panose="020B0609020204030204" pitchFamily="49" charset="0"/>
              </a:rPr>
              <a:t>x = -5:0.01:5; % Adjust the range as needed</a:t>
            </a:r>
          </a:p>
          <a:p>
            <a:pPr algn="just">
              <a:buFont typeface="Arial" panose="020B0604020202020204" pitchFamily="34" charset="0"/>
              <a:buAutoNum type="arabicPeriod"/>
            </a:pPr>
            <a:r>
              <a:rPr lang="en-US" altLang="en-US" sz="1400">
                <a:latin typeface="Consolas" panose="020B0609020204030204" pitchFamily="49" charset="0"/>
              </a:rPr>
              <a:t>% Define the degrees of freedom for the t-distribution</a:t>
            </a:r>
          </a:p>
          <a:p>
            <a:pPr algn="just">
              <a:buFont typeface="Arial" panose="020B0604020202020204" pitchFamily="34" charset="0"/>
              <a:buAutoNum type="arabicPeriod"/>
            </a:pPr>
            <a:r>
              <a:rPr lang="en-US" altLang="en-US" sz="1400">
                <a:latin typeface="Consolas" panose="020B0609020204030204" pitchFamily="49" charset="0"/>
              </a:rPr>
              <a:t>degreesOfFreedom = 7; % Degrees of freedom</a:t>
            </a:r>
          </a:p>
          <a:p>
            <a:pPr algn="just">
              <a:buFont typeface="Arial" panose="020B0604020202020204" pitchFamily="34" charset="0"/>
              <a:buAutoNum type="arabicPeriod"/>
            </a:pPr>
            <a:r>
              <a:rPr lang="en-US" altLang="en-US" sz="1400">
                <a:latin typeface="Consolas" panose="020B0609020204030204" pitchFamily="49" charset="0"/>
              </a:rPr>
              <a:t>% Calculate the CDF values using tcdf function</a:t>
            </a:r>
          </a:p>
          <a:p>
            <a:pPr algn="just">
              <a:buFont typeface="Arial" panose="020B0604020202020204" pitchFamily="34" charset="0"/>
              <a:buAutoNum type="arabicPeriod"/>
            </a:pPr>
            <a:r>
              <a:rPr lang="en-US" altLang="en-US" sz="1400">
                <a:latin typeface="Consolas" panose="020B0609020204030204" pitchFamily="49" charset="0"/>
              </a:rPr>
              <a:t>y = tcdf(x, degreesOfFreedom);</a:t>
            </a:r>
          </a:p>
          <a:p>
            <a:pPr algn="just">
              <a:buFont typeface="Arial" panose="020B0604020202020204" pitchFamily="34" charset="0"/>
              <a:buAutoNum type="arabicPeriod"/>
            </a:pPr>
            <a:r>
              <a:rPr lang="en-US" altLang="en-US" sz="1400">
                <a:latin typeface="Consolas" panose="020B0609020204030204" pitchFamily="49" charset="0"/>
              </a:rPr>
              <a:t>% Plot the CDF</a:t>
            </a:r>
          </a:p>
          <a:p>
            <a:pPr algn="just">
              <a:buFont typeface="Arial" panose="020B0604020202020204" pitchFamily="34" charset="0"/>
              <a:buAutoNum type="arabicPeriod"/>
            </a:pPr>
            <a:r>
              <a:rPr lang="en-US" altLang="en-US" sz="1400">
                <a:latin typeface="Consolas" panose="020B0609020204030204" pitchFamily="49" charset="0"/>
              </a:rPr>
              <a:t>figure; % Create a new figure window</a:t>
            </a:r>
          </a:p>
          <a:p>
            <a:pPr algn="just">
              <a:buFont typeface="Arial" panose="020B0604020202020204" pitchFamily="34" charset="0"/>
              <a:buAutoNum type="arabicPeriod"/>
            </a:pPr>
            <a:r>
              <a:rPr lang="en-US" altLang="en-US" sz="1400">
                <a:latin typeface="Consolas" panose="020B0609020204030204" pitchFamily="49" charset="0"/>
              </a:rPr>
              <a:t>plot(x, y, 'LineWidth', 5); % Plot x vs y with a specified line width</a:t>
            </a:r>
          </a:p>
          <a:p>
            <a:pPr algn="just">
              <a:buFont typeface="Arial" panose="020B0604020202020204" pitchFamily="34" charset="0"/>
              <a:buAutoNum type="arabicPeriod"/>
            </a:pPr>
            <a:r>
              <a:rPr lang="en-US" altLang="en-US" sz="1400">
                <a:latin typeface="Consolas" panose="020B0609020204030204" pitchFamily="49" charset="0"/>
              </a:rPr>
              <a:t>% Add labels and title for clarity</a:t>
            </a:r>
          </a:p>
          <a:p>
            <a:pPr algn="just">
              <a:buFont typeface="Arial" panose="020B0604020202020204" pitchFamily="34" charset="0"/>
              <a:buAutoNum type="arabicPeriod"/>
            </a:pPr>
            <a:r>
              <a:rPr lang="en-US" altLang="en-US" sz="1400">
                <a:latin typeface="Consolas" panose="020B0609020204030204" pitchFamily="49" charset="0"/>
              </a:rPr>
              <a:t>xlabel('X=t Values'); % Label the x-axis</a:t>
            </a:r>
          </a:p>
          <a:p>
            <a:pPr algn="just">
              <a:buFont typeface="Arial" panose="020B0604020202020204" pitchFamily="34" charset="0"/>
              <a:buAutoNum type="arabicPeriod"/>
            </a:pPr>
            <a:r>
              <a:rPr lang="en-US" altLang="en-US" sz="1400">
                <a:latin typeface="Consolas" panose="020B0609020204030204" pitchFamily="49" charset="0"/>
              </a:rPr>
              <a:t>ylabel('F(x)=P[X≤x] or CDF of t</a:t>
            </a:r>
            <a:r>
              <a:rPr lang="en-US" altLang="en-US" sz="1400" baseline="-25000">
                <a:latin typeface="Consolas" panose="020B0609020204030204" pitchFamily="49" charset="0"/>
              </a:rPr>
              <a:t>n</a:t>
            </a:r>
            <a:r>
              <a:rPr lang="en-US" altLang="en-US" sz="1400">
                <a:latin typeface="Consolas" panose="020B0609020204030204" pitchFamily="49" charset="0"/>
              </a:rPr>
              <a:t> Distribution'); % Label the y-axis</a:t>
            </a:r>
          </a:p>
          <a:p>
            <a:pPr algn="just">
              <a:buFont typeface="Arial" panose="020B0604020202020204" pitchFamily="34" charset="0"/>
              <a:buAutoNum type="arabicPeriod"/>
            </a:pPr>
            <a:r>
              <a:rPr lang="en-US" altLang="en-US" sz="1400">
                <a:latin typeface="Consolas" panose="020B0609020204030204" pitchFamily="49" charset="0"/>
              </a:rPr>
              <a:t>%ylabel('Cumulative Probability ()');</a:t>
            </a:r>
          </a:p>
          <a:p>
            <a:pPr algn="just">
              <a:buFont typeface="Arial" panose="020B0604020202020204" pitchFamily="34" charset="0"/>
              <a:buAutoNum type="arabicPeriod"/>
            </a:pPr>
            <a:r>
              <a:rPr lang="en-US" altLang="en-US" sz="1400">
                <a:latin typeface="Consolas" panose="020B0609020204030204" pitchFamily="49" charset="0"/>
              </a:rPr>
              <a:t>title(['Plot of F(x)=P[X≤x] or CDF of t</a:t>
            </a:r>
            <a:r>
              <a:rPr lang="en-US" altLang="en-US" sz="1400" baseline="-25000">
                <a:latin typeface="Consolas" panose="020B0609020204030204" pitchFamily="49" charset="0"/>
              </a:rPr>
              <a:t>n</a:t>
            </a:r>
            <a:r>
              <a:rPr lang="en-US" altLang="en-US" sz="1400">
                <a:latin typeface="Consolas" panose="020B0609020204030204" pitchFamily="49" charset="0"/>
              </a:rPr>
              <a:t> Distribution (Degrees of Freedom = ', num2str(degreesOfFreedom), ')']);</a:t>
            </a:r>
          </a:p>
          <a:p>
            <a:pPr algn="just">
              <a:buFont typeface="Arial" panose="020B0604020202020204" pitchFamily="34" charset="0"/>
              <a:buAutoNum type="arabicPeriod"/>
            </a:pPr>
            <a:r>
              <a:rPr lang="en-US" altLang="en-US" sz="1400">
                <a:latin typeface="Consolas" panose="020B0609020204030204" pitchFamily="49" charset="0"/>
              </a:rPr>
              <a:t>% Optional: Add a grid for better readability</a:t>
            </a:r>
          </a:p>
          <a:p>
            <a:pPr algn="just">
              <a:buFont typeface="Arial" panose="020B0604020202020204" pitchFamily="34" charset="0"/>
              <a:buAutoNum type="arabicPeriod"/>
            </a:pPr>
            <a:r>
              <a:rPr lang="en-US" altLang="en-US" sz="1400">
                <a:latin typeface="Consolas" panose="020B0609020204030204" pitchFamily="49" charset="0"/>
              </a:rPr>
              <a:t>grid on; % Add a grid to the plot</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1300" name="Slide Number Placeholder 5">
            <a:extLst>
              <a:ext uri="{FF2B5EF4-FFF2-40B4-BE49-F238E27FC236}">
                <a16:creationId xmlns:a16="http://schemas.microsoft.com/office/drawing/2014/main" id="{130FE426-1326-43A0-B018-C48B1A1706D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80131B-D232-4891-ABAC-C2F519612A13}" type="slidenum">
              <a:rPr lang="en-US" altLang="en-US" sz="1400" smtClean="0"/>
              <a:pPr>
                <a:spcBef>
                  <a:spcPct val="0"/>
                </a:spcBef>
                <a:buFontTx/>
                <a:buNone/>
              </a:pPr>
              <a:t>132</a:t>
            </a:fld>
            <a:endParaRPr lang="en-US" altLang="en-US" sz="1400"/>
          </a:p>
        </p:txBody>
      </p:sp>
      <p:sp>
        <p:nvSpPr>
          <p:cNvPr id="311301" name="Rectangle 2">
            <a:extLst>
              <a:ext uri="{FF2B5EF4-FFF2-40B4-BE49-F238E27FC236}">
                <a16:creationId xmlns:a16="http://schemas.microsoft.com/office/drawing/2014/main" id="{38332D44-AE2A-4186-B96A-71D479EBEB45}"/>
              </a:ext>
            </a:extLst>
          </p:cNvPr>
          <p:cNvSpPr>
            <a:spLocks noGrp="1" noChangeArrowheads="1"/>
          </p:cNvSpPr>
          <p:nvPr>
            <p:ph type="title"/>
          </p:nvPr>
        </p:nvSpPr>
        <p:spPr/>
        <p:txBody>
          <a:bodyPr/>
          <a:lstStyle/>
          <a:p>
            <a:pPr eaLnBrk="1" hangingPunct="1"/>
            <a:r>
              <a:rPr lang="en-US" altLang="en-US" sz="4000" b="1">
                <a:solidFill>
                  <a:srgbClr val="FF3300"/>
                </a:solidFill>
              </a:rPr>
              <a:t>t distribution</a:t>
            </a:r>
            <a:br>
              <a:rPr lang="en-US" altLang="en-US" sz="4000" b="1">
                <a:solidFill>
                  <a:srgbClr val="FF3300"/>
                </a:solidFill>
              </a:rPr>
            </a:br>
            <a:r>
              <a:rPr lang="en-US" altLang="en-US" sz="4000" b="1">
                <a:solidFill>
                  <a:srgbClr val="FF3300"/>
                </a:solidFill>
              </a:rPr>
              <a:t>[X ~ t</a:t>
            </a:r>
            <a:r>
              <a:rPr lang="en-US" altLang="en-US" sz="4000" b="1" baseline="-25000">
                <a:solidFill>
                  <a:srgbClr val="FF3300"/>
                </a:solidFill>
              </a:rPr>
              <a:t>n</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 </a:t>
            </a:r>
            <a:r>
              <a:rPr lang="en-US" altLang="en-US" sz="4000" b="1">
                <a:solidFill>
                  <a:srgbClr val="FF3300"/>
                </a:solidFill>
              </a:rPr>
              <a:t>F(x)</a:t>
            </a:r>
          </a:p>
        </p:txBody>
      </p:sp>
      <p:pic>
        <p:nvPicPr>
          <p:cNvPr id="311302" name="Picture 1">
            <a:extLst>
              <a:ext uri="{FF2B5EF4-FFF2-40B4-BE49-F238E27FC236}">
                <a16:creationId xmlns:a16="http://schemas.microsoft.com/office/drawing/2014/main" id="{73495B4E-3D9C-43B6-87BA-90643EC7E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303" name="Rectangle 3">
            <a:extLst>
              <a:ext uri="{FF2B5EF4-FFF2-40B4-BE49-F238E27FC236}">
                <a16:creationId xmlns:a16="http://schemas.microsoft.com/office/drawing/2014/main" id="{0B9C2F4F-B809-4A0D-B4B4-C251B8C9094A}"/>
              </a:ext>
            </a:extLst>
          </p:cNvPr>
          <p:cNvSpPr>
            <a:spLocks noGrp="1" noChangeArrowheads="1"/>
          </p:cNvSpPr>
          <p:nvPr>
            <p:ph type="body" idx="1"/>
          </p:nvPr>
        </p:nvSpPr>
        <p:spPr/>
        <p:txBody>
          <a:bodyPr/>
          <a:lstStyle/>
          <a:p>
            <a:pPr marL="609600" indent="-609600" algn="just" eaLnBrk="1" hangingPunct="1">
              <a:buFontTx/>
              <a:buNone/>
            </a:pPr>
            <a:endParaRPr lang="en-US" altLang="en-US" sz="250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2324" name="Slide Number Placeholder 5">
            <a:extLst>
              <a:ext uri="{FF2B5EF4-FFF2-40B4-BE49-F238E27FC236}">
                <a16:creationId xmlns:a16="http://schemas.microsoft.com/office/drawing/2014/main" id="{B246CFB0-46EB-44A4-BFB0-71EE9541F0B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45E05AB-229E-4B61-A80E-09FE6D8C97CD}" type="slidenum">
              <a:rPr lang="en-US" altLang="en-US" sz="1400" smtClean="0"/>
              <a:pPr>
                <a:spcBef>
                  <a:spcPct val="0"/>
                </a:spcBef>
                <a:buFontTx/>
                <a:buNone/>
              </a:pPr>
              <a:t>133</a:t>
            </a:fld>
            <a:endParaRPr lang="en-US" altLang="en-US" sz="1400"/>
          </a:p>
        </p:txBody>
      </p:sp>
      <p:sp>
        <p:nvSpPr>
          <p:cNvPr id="312325" name="Rectangle 2">
            <a:extLst>
              <a:ext uri="{FF2B5EF4-FFF2-40B4-BE49-F238E27FC236}">
                <a16:creationId xmlns:a16="http://schemas.microsoft.com/office/drawing/2014/main" id="{4FEEAF62-EC77-45B6-BE6E-062960A12760}"/>
              </a:ext>
            </a:extLst>
          </p:cNvPr>
          <p:cNvSpPr>
            <a:spLocks noGrp="1" noChangeArrowheads="1"/>
          </p:cNvSpPr>
          <p:nvPr>
            <p:ph type="title"/>
          </p:nvPr>
        </p:nvSpPr>
        <p:spPr/>
        <p:txBody>
          <a:bodyPr/>
          <a:lstStyle/>
          <a:p>
            <a:pPr eaLnBrk="1" hangingPunct="1"/>
            <a:r>
              <a:rPr lang="en-US" altLang="en-US" sz="4000" b="1">
                <a:solidFill>
                  <a:srgbClr val="FF3300"/>
                </a:solidFill>
              </a:rPr>
              <a:t>t distribution</a:t>
            </a:r>
            <a:br>
              <a:rPr lang="en-US" altLang="en-US" sz="4000" b="1">
                <a:solidFill>
                  <a:srgbClr val="FF3300"/>
                </a:solidFill>
              </a:rPr>
            </a:br>
            <a:r>
              <a:rPr lang="en-US" altLang="en-US" sz="4000" b="1">
                <a:solidFill>
                  <a:srgbClr val="FF3300"/>
                </a:solidFill>
              </a:rPr>
              <a:t>[X ~ t</a:t>
            </a:r>
            <a:r>
              <a:rPr lang="en-US" altLang="en-US" sz="4000" b="1" baseline="-25000">
                <a:solidFill>
                  <a:srgbClr val="FF3300"/>
                </a:solidFill>
              </a:rPr>
              <a:t>n</a:t>
            </a:r>
            <a:r>
              <a:rPr lang="en-US" altLang="en-US" sz="4000" b="1">
                <a:solidFill>
                  <a:srgbClr val="FF3300"/>
                </a:solidFill>
              </a:rPr>
              <a:t>]</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endParaRPr lang="en-US" altLang="en-US" sz="4000" b="1">
              <a:solidFill>
                <a:srgbClr val="FF3300"/>
              </a:solidFill>
            </a:endParaRPr>
          </a:p>
        </p:txBody>
      </p:sp>
      <p:sp>
        <p:nvSpPr>
          <p:cNvPr id="304134" name="Rectangle 3">
            <a:extLst>
              <a:ext uri="{FF2B5EF4-FFF2-40B4-BE49-F238E27FC236}">
                <a16:creationId xmlns:a16="http://schemas.microsoft.com/office/drawing/2014/main" id="{764509F8-7C9A-46E7-B801-C58045584DAD}"/>
              </a:ext>
            </a:extLst>
          </p:cNvPr>
          <p:cNvSpPr>
            <a:spLocks noGrp="1" noRot="1" noChangeAspect="1" noMove="1" noResize="1" noEditPoints="1" noAdjustHandles="1" noChangeArrowheads="1" noChangeShapeType="1" noTextEdit="1"/>
          </p:cNvSpPr>
          <p:nvPr>
            <p:ph type="body" idx="1"/>
          </p:nvPr>
        </p:nvSpPr>
        <p:spPr>
          <a:blipFill>
            <a:blip r:embed="rId2"/>
            <a:stretch>
              <a:fillRect l="-2056" t="-2965" r="-2333"/>
            </a:stretch>
          </a:blipFill>
          <a:extLst/>
        </p:spPr>
        <p:txBody>
          <a:bodyPr/>
          <a:lstStyle/>
          <a:p>
            <a:pPr>
              <a:defRPr/>
            </a:pPr>
            <a:r>
              <a:rPr lang="en-US">
                <a:noFill/>
              </a:rPr>
              <a:t>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134</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52</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289421040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3348" name="Slide Number Placeholder 5">
            <a:extLst>
              <a:ext uri="{FF2B5EF4-FFF2-40B4-BE49-F238E27FC236}">
                <a16:creationId xmlns:a16="http://schemas.microsoft.com/office/drawing/2014/main" id="{43D94ED4-2EE2-482D-BB9D-6B8E3FEBC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FAFDEA-D229-4361-B76F-EA1925A8A7BA}" type="slidenum">
              <a:rPr lang="en-US" altLang="en-US" sz="1400" smtClean="0"/>
              <a:pPr>
                <a:spcBef>
                  <a:spcPct val="0"/>
                </a:spcBef>
                <a:buFontTx/>
                <a:buNone/>
              </a:pPr>
              <a:t>135</a:t>
            </a:fld>
            <a:endParaRPr lang="en-US" altLang="en-US" sz="1400"/>
          </a:p>
        </p:txBody>
      </p:sp>
      <p:sp>
        <p:nvSpPr>
          <p:cNvPr id="313349" name="Rectangle 2">
            <a:extLst>
              <a:ext uri="{FF2B5EF4-FFF2-40B4-BE49-F238E27FC236}">
                <a16:creationId xmlns:a16="http://schemas.microsoft.com/office/drawing/2014/main" id="{96034F16-36ED-4692-AD9C-34660EE965B2}"/>
              </a:ext>
            </a:extLst>
          </p:cNvPr>
          <p:cNvSpPr>
            <a:spLocks noGrp="1" noChangeArrowheads="1"/>
          </p:cNvSpPr>
          <p:nvPr>
            <p:ph type="title"/>
          </p:nvPr>
        </p:nvSpPr>
        <p:spPr/>
        <p:txBody>
          <a:bodyPr/>
          <a:lstStyle/>
          <a:p>
            <a:pPr eaLnBrk="1" hangingPunct="1"/>
            <a:r>
              <a:rPr lang="en-US" altLang="en-US" sz="4000" b="1">
                <a:solidFill>
                  <a:srgbClr val="FF3300"/>
                </a:solidFill>
              </a:rPr>
              <a:t>F distribution</a:t>
            </a:r>
            <a:br>
              <a:rPr lang="en-US" altLang="en-US" sz="4000" b="1">
                <a:solidFill>
                  <a:srgbClr val="FF3300"/>
                </a:solidFill>
              </a:rPr>
            </a:br>
            <a:r>
              <a:rPr lang="en-US" altLang="en-US" sz="4000" b="1">
                <a:solidFill>
                  <a:srgbClr val="FF3300"/>
                </a:solidFill>
              </a:rPr>
              <a:t>[X ~ F (n,m)]</a:t>
            </a:r>
          </a:p>
        </p:txBody>
      </p:sp>
      <p:sp>
        <p:nvSpPr>
          <p:cNvPr id="302086" name="Rectangle 3">
            <a:extLst>
              <a:ext uri="{FF2B5EF4-FFF2-40B4-BE49-F238E27FC236}">
                <a16:creationId xmlns:a16="http://schemas.microsoft.com/office/drawing/2014/main" id="{1CC5B533-CD5E-4D85-9472-A180EEF0613A}"/>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2500" dirty="0"/>
              <a:t>f(x) = [</a:t>
            </a:r>
            <a:r>
              <a:rPr lang="en-US" altLang="en-US" sz="2500" dirty="0" err="1"/>
              <a:t>n</a:t>
            </a:r>
            <a:r>
              <a:rPr lang="en-US" altLang="en-US" sz="2500" baseline="30000" dirty="0" err="1"/>
              <a:t>n</a:t>
            </a:r>
            <a:r>
              <a:rPr lang="en-US" altLang="en-US" sz="2500" baseline="30000" dirty="0"/>
              <a:t>/2</a:t>
            </a:r>
            <a:r>
              <a:rPr lang="en-US" altLang="en-US" sz="2500" dirty="0"/>
              <a:t>m</a:t>
            </a:r>
            <a:r>
              <a:rPr lang="en-US" altLang="en-US" sz="2500" baseline="30000" dirty="0"/>
              <a:t>m/2</a:t>
            </a:r>
            <a:r>
              <a:rPr lang="en-US" altLang="en-US" sz="2500" dirty="0">
                <a:sym typeface="Symbol" panose="05050102010706020507" pitchFamily="18" charset="2"/>
              </a:rPr>
              <a:t>{(</a:t>
            </a:r>
            <a:r>
              <a:rPr lang="en-US" altLang="en-US" sz="2500" dirty="0" err="1">
                <a:sym typeface="Symbol" panose="05050102010706020507" pitchFamily="18" charset="2"/>
              </a:rPr>
              <a:t>n+m</a:t>
            </a:r>
            <a:r>
              <a:rPr lang="en-US" altLang="en-US" sz="2500" dirty="0">
                <a:sym typeface="Symbol" panose="05050102010706020507" pitchFamily="18" charset="2"/>
              </a:rPr>
              <a:t>)/2}x</a:t>
            </a:r>
            <a:r>
              <a:rPr lang="en-US" altLang="en-US" sz="2500" baseline="30000" dirty="0">
                <a:sym typeface="Symbol" panose="05050102010706020507" pitchFamily="18" charset="2"/>
              </a:rPr>
              <a:t>{(n/2)-1}</a:t>
            </a:r>
            <a:r>
              <a:rPr lang="en-US" altLang="en-US" sz="2500" dirty="0">
                <a:sym typeface="Symbol" panose="05050102010706020507" pitchFamily="18" charset="2"/>
              </a:rPr>
              <a:t>]/[(n/2)(m/2)(</a:t>
            </a:r>
            <a:r>
              <a:rPr lang="en-US" altLang="en-US" sz="2500" dirty="0" err="1">
                <a:sym typeface="Symbol" panose="05050102010706020507" pitchFamily="18" charset="2"/>
              </a:rPr>
              <a:t>nx+m</a:t>
            </a:r>
            <a:r>
              <a:rPr lang="en-US" altLang="en-US" sz="2500" dirty="0">
                <a:sym typeface="Symbol" panose="05050102010706020507" pitchFamily="18" charset="2"/>
              </a:rPr>
              <a:t>)</a:t>
            </a:r>
            <a:r>
              <a:rPr lang="en-US" altLang="en-US" sz="2500" baseline="30000" dirty="0">
                <a:sym typeface="Symbol" panose="05050102010706020507" pitchFamily="18" charset="2"/>
              </a:rPr>
              <a:t>{(</a:t>
            </a:r>
            <a:r>
              <a:rPr lang="en-US" altLang="en-US" sz="2500" baseline="30000" dirty="0" err="1">
                <a:sym typeface="Symbol" panose="05050102010706020507" pitchFamily="18" charset="2"/>
              </a:rPr>
              <a:t>n+m</a:t>
            </a:r>
            <a:r>
              <a:rPr lang="en-US" altLang="en-US" sz="2500" baseline="30000" dirty="0">
                <a:sym typeface="Symbol" panose="05050102010706020507" pitchFamily="18" charset="2"/>
              </a:rPr>
              <a:t>)/2}</a:t>
            </a:r>
            <a:r>
              <a:rPr lang="en-US" altLang="en-US" sz="2500" dirty="0">
                <a:sym typeface="Symbol" panose="05050102010706020507" pitchFamily="18" charset="2"/>
              </a:rPr>
              <a:t>]; 0 &lt; x &lt; </a:t>
            </a:r>
            <a:endParaRPr lang="en-US" altLang="en-US" sz="2500" dirty="0"/>
          </a:p>
          <a:p>
            <a:pPr algn="just" eaLnBrk="1" hangingPunct="1">
              <a:buFont typeface="Wingdings" panose="05000000000000000000" pitchFamily="2" charset="2"/>
              <a:buChar char="§"/>
              <a:defRPr/>
            </a:pPr>
            <a:r>
              <a:rPr lang="en-US" altLang="en-US" sz="2800" dirty="0"/>
              <a:t>Suppose X</a:t>
            </a:r>
            <a:r>
              <a:rPr lang="en-US" altLang="en-US" sz="2800" dirty="0">
                <a:sym typeface="Symbol" panose="05050102010706020507" pitchFamily="18" charset="2"/>
              </a:rPr>
              <a:t>~</a:t>
            </a:r>
            <a:r>
              <a:rPr lang="en-US" altLang="en-US" sz="2800" baseline="30000" dirty="0">
                <a:sym typeface="Symbol" panose="05050102010706020507" pitchFamily="18" charset="2"/>
              </a:rPr>
              <a:t>2</a:t>
            </a:r>
            <a:r>
              <a:rPr lang="en-US" altLang="en-US" sz="2800" baseline="-25000" dirty="0">
                <a:sym typeface="Symbol" panose="05050102010706020507" pitchFamily="18" charset="2"/>
              </a:rPr>
              <a:t>n</a:t>
            </a:r>
            <a:r>
              <a:rPr lang="en-US" altLang="en-US" sz="2800" dirty="0">
                <a:sym typeface="Symbol" panose="05050102010706020507" pitchFamily="18" charset="2"/>
              </a:rPr>
              <a:t>, </a:t>
            </a:r>
            <a:r>
              <a:rPr lang="en-US" altLang="en-US" sz="2800" dirty="0"/>
              <a:t>Y</a:t>
            </a:r>
            <a:r>
              <a:rPr lang="en-US" altLang="en-US" sz="2800" dirty="0">
                <a:sym typeface="Symbol" panose="05050102010706020507" pitchFamily="18" charset="2"/>
              </a:rPr>
              <a:t>~</a:t>
            </a:r>
            <a:r>
              <a:rPr lang="en-US" altLang="en-US" sz="2800" baseline="30000" dirty="0">
                <a:sym typeface="Symbol" panose="05050102010706020507" pitchFamily="18" charset="2"/>
              </a:rPr>
              <a:t>2</a:t>
            </a:r>
            <a:r>
              <a:rPr lang="en-US" altLang="en-US" sz="2800" baseline="-25000" dirty="0">
                <a:sym typeface="Symbol" panose="05050102010706020507" pitchFamily="18" charset="2"/>
              </a:rPr>
              <a:t>m</a:t>
            </a:r>
            <a:r>
              <a:rPr lang="en-US" altLang="en-US" sz="2800" dirty="0"/>
              <a:t> and they are independent</a:t>
            </a:r>
          </a:p>
          <a:p>
            <a:pPr algn="just" eaLnBrk="1" hangingPunct="1">
              <a:buFont typeface="Wingdings" panose="05000000000000000000" pitchFamily="2" charset="2"/>
              <a:buChar char="§"/>
              <a:defRPr/>
            </a:pPr>
            <a:r>
              <a:rPr lang="en-US" altLang="en-US" sz="2800" dirty="0"/>
              <a:t>(X/n)/(Y/m) ~ </a:t>
            </a:r>
            <a:r>
              <a:rPr lang="en-US" altLang="en-US" sz="2800" dirty="0" err="1"/>
              <a:t>F</a:t>
            </a:r>
            <a:r>
              <a:rPr lang="en-US" altLang="en-US" sz="2800" baseline="-25000" dirty="0" err="1"/>
              <a:t>n,m</a:t>
            </a:r>
            <a:endParaRPr lang="en-US" altLang="en-US" sz="2800" baseline="-25000" dirty="0"/>
          </a:p>
          <a:p>
            <a:pPr algn="just" eaLnBrk="1" hangingPunct="1">
              <a:buFont typeface="Wingdings" panose="05000000000000000000" pitchFamily="2" charset="2"/>
              <a:buChar char="§"/>
              <a:defRPr/>
            </a:pPr>
            <a:r>
              <a:rPr lang="en-US" altLang="en-US" sz="2800" dirty="0">
                <a:sym typeface="Symbol" panose="05050102010706020507" pitchFamily="18" charset="2"/>
              </a:rPr>
              <a:t>m, n is the </a:t>
            </a:r>
            <a:r>
              <a:rPr lang="en-US" altLang="en-US" sz="2800" dirty="0"/>
              <a:t>parameters (degree of freedom) where m, n </a:t>
            </a:r>
            <a:r>
              <a:rPr lang="en-US" altLang="en-US" sz="2800" dirty="0">
                <a:sym typeface="Symbol" panose="05050102010706020507" pitchFamily="18" charset="2"/>
              </a:rPr>
              <a:t> ℤ</a:t>
            </a:r>
            <a:r>
              <a:rPr lang="en-US" altLang="en-US" sz="2800" baseline="30000" dirty="0">
                <a:sym typeface="Symbol" panose="05050102010706020507" pitchFamily="18" charset="2"/>
              </a:rPr>
              <a:t>+</a:t>
            </a:r>
          </a:p>
          <a:p>
            <a:pPr algn="just" eaLnBrk="1" hangingPunct="1">
              <a:buFont typeface="Wingdings" panose="05000000000000000000" pitchFamily="2" charset="2"/>
              <a:buChar char="§"/>
              <a:defRPr/>
            </a:pPr>
            <a:r>
              <a:rPr lang="en-US" altLang="en-US" sz="2800" b="1" dirty="0">
                <a:solidFill>
                  <a:srgbClr val="0000FF"/>
                </a:solidFill>
                <a:highlight>
                  <a:srgbClr val="FFFF00"/>
                </a:highlight>
              </a:rPr>
              <a:t>E(X) = </a:t>
            </a:r>
            <a:r>
              <a:rPr lang="en-US" altLang="en-US" sz="2800" b="1" dirty="0">
                <a:solidFill>
                  <a:srgbClr val="0000FF"/>
                </a:solidFill>
                <a:highlight>
                  <a:srgbClr val="FFFF00"/>
                </a:highlight>
                <a:sym typeface="Symbol" panose="05050102010706020507" pitchFamily="18" charset="2"/>
              </a:rPr>
              <a:t></a:t>
            </a:r>
            <a:r>
              <a:rPr lang="en-US" altLang="en-US" sz="2800" b="1" baseline="-25000" dirty="0">
                <a:solidFill>
                  <a:srgbClr val="0000FF"/>
                </a:solidFill>
                <a:highlight>
                  <a:srgbClr val="FFFF00"/>
                </a:highlight>
                <a:sym typeface="Symbol" panose="05050102010706020507" pitchFamily="18" charset="2"/>
              </a:rPr>
              <a:t>m</a:t>
            </a:r>
            <a:r>
              <a:rPr lang="en-US" altLang="en-US" sz="2800" b="1" dirty="0">
                <a:solidFill>
                  <a:srgbClr val="0000FF"/>
                </a:solidFill>
                <a:highlight>
                  <a:srgbClr val="FFFF00"/>
                </a:highlight>
                <a:sym typeface="Symbol" panose="05050102010706020507" pitchFamily="18" charset="2"/>
              </a:rPr>
              <a:t> = </a:t>
            </a:r>
            <a:r>
              <a:rPr lang="en-US" altLang="en-US" sz="2800" b="1" dirty="0">
                <a:solidFill>
                  <a:srgbClr val="0000FF"/>
                </a:solidFill>
                <a:highlight>
                  <a:srgbClr val="FFFF00"/>
                </a:highlight>
              </a:rPr>
              <a:t>m/(m – 2), (m &gt; 2)</a:t>
            </a:r>
          </a:p>
          <a:p>
            <a:pPr algn="just" eaLnBrk="1" hangingPunct="1">
              <a:buFont typeface="Wingdings" panose="05000000000000000000" pitchFamily="2" charset="2"/>
              <a:buChar char="§"/>
              <a:defRPr/>
            </a:pPr>
            <a:r>
              <a:rPr lang="en-US" altLang="en-US" sz="2800" b="1" dirty="0">
                <a:solidFill>
                  <a:srgbClr val="0000FF"/>
                </a:solidFill>
                <a:highlight>
                  <a:srgbClr val="FFFF00"/>
                </a:highlight>
              </a:rPr>
              <a:t>V[X] = 2m</a:t>
            </a:r>
            <a:r>
              <a:rPr lang="en-US" altLang="en-US" sz="2800" b="1" baseline="30000" dirty="0">
                <a:solidFill>
                  <a:srgbClr val="0000FF"/>
                </a:solidFill>
                <a:highlight>
                  <a:srgbClr val="FFFF00"/>
                </a:highlight>
              </a:rPr>
              <a:t>2</a:t>
            </a:r>
            <a:r>
              <a:rPr lang="en-US" altLang="en-US" sz="2800" b="1" dirty="0">
                <a:solidFill>
                  <a:srgbClr val="0000FF"/>
                </a:solidFill>
                <a:highlight>
                  <a:srgbClr val="FFFF00"/>
                </a:highlight>
              </a:rPr>
              <a:t>(n + m – 2)/{n(m – 2)</a:t>
            </a:r>
            <a:r>
              <a:rPr lang="en-US" altLang="en-US" sz="2800" b="1" baseline="30000" dirty="0">
                <a:solidFill>
                  <a:srgbClr val="0000FF"/>
                </a:solidFill>
                <a:highlight>
                  <a:srgbClr val="FFFF00"/>
                </a:highlight>
              </a:rPr>
              <a:t>2</a:t>
            </a:r>
            <a:r>
              <a:rPr lang="en-US" altLang="en-US" sz="2800" b="1" dirty="0">
                <a:solidFill>
                  <a:srgbClr val="0000FF"/>
                </a:solidFill>
                <a:highlight>
                  <a:srgbClr val="FFFF00"/>
                </a:highlight>
              </a:rPr>
              <a:t>(m – 4)}, (m &gt; 4)</a:t>
            </a:r>
          </a:p>
          <a:p>
            <a:pPr algn="just" eaLnBrk="1" hangingPunct="1">
              <a:lnSpc>
                <a:spcPct val="90000"/>
              </a:lnSpc>
              <a:buClr>
                <a:schemeClr val="tx1"/>
              </a:buClr>
              <a:buFont typeface="Wingdings" panose="05000000000000000000" pitchFamily="2" charset="2"/>
              <a:buChar char="§"/>
              <a:defRPr/>
            </a:pPr>
            <a:r>
              <a:rPr lang="en-US" altLang="en-US" sz="2800" b="1" dirty="0">
                <a:solidFill>
                  <a:srgbClr val="0000FF"/>
                </a:solidFill>
                <a:highlight>
                  <a:srgbClr val="FFFF00"/>
                </a:highlight>
                <a:sym typeface="Symbol" panose="05050102010706020507" pitchFamily="18" charset="2"/>
              </a:rPr>
              <a:t>Median = </a:t>
            </a:r>
            <a:r>
              <a:rPr lang="en-US" altLang="en-US" sz="2800" b="1" baseline="-25000" dirty="0">
                <a:solidFill>
                  <a:srgbClr val="0000FF"/>
                </a:solidFill>
                <a:highlight>
                  <a:srgbClr val="FFFF00"/>
                </a:highlight>
                <a:sym typeface="Symbol" panose="05050102010706020507" pitchFamily="18" charset="2"/>
              </a:rPr>
              <a:t>e</a:t>
            </a:r>
            <a:r>
              <a:rPr lang="en-US" altLang="en-US" sz="2800" b="1" dirty="0">
                <a:solidFill>
                  <a:srgbClr val="0000FF"/>
                </a:solidFill>
                <a:highlight>
                  <a:srgbClr val="FFFF00"/>
                </a:highlight>
                <a:sym typeface="Symbol" panose="05050102010706020507" pitchFamily="18" charset="2"/>
              </a:rPr>
              <a:t> =</a:t>
            </a:r>
            <a:endParaRPr lang="en-US" altLang="en-US" sz="28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2800" b="1" dirty="0">
                <a:solidFill>
                  <a:srgbClr val="0000FF"/>
                </a:solidFill>
                <a:highlight>
                  <a:srgbClr val="FFFF00"/>
                </a:highlight>
                <a:sym typeface="Symbol" panose="05050102010706020507" pitchFamily="18" charset="2"/>
              </a:rPr>
              <a:t>Mode = </a:t>
            </a:r>
            <a:r>
              <a:rPr lang="en-US" altLang="en-US" sz="2800" b="1" baseline="-25000" dirty="0">
                <a:solidFill>
                  <a:srgbClr val="0000FF"/>
                </a:solidFill>
                <a:highlight>
                  <a:srgbClr val="FFFF00"/>
                </a:highlight>
                <a:sym typeface="Symbol" panose="05050102010706020507" pitchFamily="18" charset="2"/>
              </a:rPr>
              <a:t>o</a:t>
            </a:r>
            <a:r>
              <a:rPr lang="en-US" altLang="en-US" sz="2800" b="1" dirty="0">
                <a:solidFill>
                  <a:srgbClr val="0000FF"/>
                </a:solidFill>
                <a:highlight>
                  <a:srgbClr val="FFFF00"/>
                </a:highlight>
                <a:sym typeface="Symbol" panose="05050102010706020507" pitchFamily="18" charset="2"/>
              </a:rPr>
              <a:t>= {m(n </a:t>
            </a:r>
            <a:r>
              <a:rPr lang="en-US" altLang="en-US" sz="2800" b="1" dirty="0">
                <a:solidFill>
                  <a:srgbClr val="0000FF"/>
                </a:solidFill>
                <a:highlight>
                  <a:srgbClr val="FFFF00"/>
                </a:highlight>
              </a:rPr>
              <a:t>– 2)}/{n(m + 2)}</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4372" name="Slide Number Placeholder 5">
            <a:extLst>
              <a:ext uri="{FF2B5EF4-FFF2-40B4-BE49-F238E27FC236}">
                <a16:creationId xmlns:a16="http://schemas.microsoft.com/office/drawing/2014/main" id="{2FC86070-BD00-4E27-BF36-61CB93A2BA9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CE700E-61C3-4E3B-A13D-1108A0220545}" type="slidenum">
              <a:rPr lang="en-US" altLang="en-US" sz="1400" smtClean="0"/>
              <a:pPr>
                <a:spcBef>
                  <a:spcPct val="0"/>
                </a:spcBef>
                <a:buFontTx/>
                <a:buNone/>
              </a:pPr>
              <a:t>136</a:t>
            </a:fld>
            <a:endParaRPr lang="en-US" altLang="en-US" sz="1400"/>
          </a:p>
        </p:txBody>
      </p:sp>
      <p:sp>
        <p:nvSpPr>
          <p:cNvPr id="314373" name="Rectangle 2">
            <a:extLst>
              <a:ext uri="{FF2B5EF4-FFF2-40B4-BE49-F238E27FC236}">
                <a16:creationId xmlns:a16="http://schemas.microsoft.com/office/drawing/2014/main" id="{9E947659-24D4-4FE7-8245-BAA7B2467ABA}"/>
              </a:ext>
            </a:extLst>
          </p:cNvPr>
          <p:cNvSpPr>
            <a:spLocks noGrp="1" noChangeArrowheads="1"/>
          </p:cNvSpPr>
          <p:nvPr>
            <p:ph type="title"/>
          </p:nvPr>
        </p:nvSpPr>
        <p:spPr/>
        <p:txBody>
          <a:bodyPr/>
          <a:lstStyle/>
          <a:p>
            <a:pPr eaLnBrk="1" hangingPunct="1"/>
            <a:r>
              <a:rPr lang="en-US" altLang="en-US" sz="3500" b="1">
                <a:solidFill>
                  <a:srgbClr val="FF3300"/>
                </a:solidFill>
              </a:rPr>
              <a:t>F distribution</a:t>
            </a:r>
            <a:br>
              <a:rPr lang="en-US" altLang="en-US" sz="3500" b="1">
                <a:solidFill>
                  <a:srgbClr val="FF3300"/>
                </a:solidFill>
              </a:rPr>
            </a:br>
            <a:r>
              <a:rPr lang="en-US" altLang="en-US" sz="3500" b="1">
                <a:solidFill>
                  <a:srgbClr val="FF3300"/>
                </a:solidFill>
              </a:rPr>
              <a:t>[X ~ F(n,m)]</a:t>
            </a:r>
            <a:r>
              <a:rPr lang="en-US" altLang="en-US" sz="3500">
                <a:solidFill>
                  <a:schemeClr val="tx1"/>
                </a:solidFill>
                <a:sym typeface="Symbol" panose="05050102010706020507" pitchFamily="18" charset="2"/>
              </a:rPr>
              <a:t> (</a:t>
            </a:r>
            <a:r>
              <a:rPr lang="en-US" altLang="en-US" sz="3500" b="1">
                <a:solidFill>
                  <a:srgbClr val="0000FF"/>
                </a:solidFill>
                <a:sym typeface="Symbol" panose="05050102010706020507" pitchFamily="18" charset="2"/>
              </a:rPr>
              <a:t>contd….</a:t>
            </a:r>
            <a:r>
              <a:rPr lang="en-US" altLang="en-US" sz="3500">
                <a:solidFill>
                  <a:schemeClr val="tx1"/>
                </a:solidFill>
                <a:sym typeface="Symbol" panose="05050102010706020507" pitchFamily="18" charset="2"/>
              </a:rPr>
              <a:t>)</a:t>
            </a:r>
            <a:r>
              <a:rPr lang="en-US" altLang="en-US" sz="3500">
                <a:solidFill>
                  <a:schemeClr val="tx1"/>
                </a:solidFill>
              </a:rPr>
              <a:t>:</a:t>
            </a:r>
            <a:r>
              <a:rPr lang="en-US" altLang="en-US" sz="3500" b="1">
                <a:solidFill>
                  <a:srgbClr val="FF0000"/>
                </a:solidFill>
              </a:rPr>
              <a:t> </a:t>
            </a:r>
            <a:r>
              <a:rPr lang="en-US" altLang="en-US" sz="3600" b="1">
                <a:solidFill>
                  <a:srgbClr val="7030A0"/>
                </a:solidFill>
              </a:rPr>
              <a:t>MATLAB Code</a:t>
            </a:r>
            <a:r>
              <a:rPr lang="en-US" altLang="en-US" sz="3500" b="1">
                <a:solidFill>
                  <a:srgbClr val="FF0000"/>
                </a:solidFill>
              </a:rPr>
              <a:t> for f(x)</a:t>
            </a:r>
            <a:endParaRPr lang="en-US" altLang="en-US" sz="3500" b="1">
              <a:solidFill>
                <a:srgbClr val="FF3300"/>
              </a:solidFill>
            </a:endParaRPr>
          </a:p>
        </p:txBody>
      </p:sp>
      <p:sp>
        <p:nvSpPr>
          <p:cNvPr id="314374" name="Rectangle 3">
            <a:extLst>
              <a:ext uri="{FF2B5EF4-FFF2-40B4-BE49-F238E27FC236}">
                <a16:creationId xmlns:a16="http://schemas.microsoft.com/office/drawing/2014/main" id="{E0044446-399E-47E2-B7ED-7B940B71AFE8}"/>
              </a:ext>
            </a:extLst>
          </p:cNvPr>
          <p:cNvSpPr>
            <a:spLocks noGrp="1" noChangeArrowheads="1"/>
          </p:cNvSpPr>
          <p:nvPr>
            <p:ph type="body" idx="1"/>
          </p:nvPr>
        </p:nvSpPr>
        <p:spPr/>
        <p:txBody>
          <a:bodyPr/>
          <a:lstStyle/>
          <a:p>
            <a:pPr algn="just">
              <a:buFont typeface="Arial" panose="020B0604020202020204" pitchFamily="34" charset="0"/>
              <a:buAutoNum type="arabicPeriod"/>
            </a:pPr>
            <a:r>
              <a:rPr lang="en-US" altLang="en-US" sz="1400">
                <a:latin typeface="Consolas" panose="020B0609020204030204" pitchFamily="49" charset="0"/>
              </a:rPr>
              <a:t>%PLOT OF PDF OF F(v1, v2) DISTRIBUTION</a:t>
            </a:r>
          </a:p>
          <a:p>
            <a:pPr algn="just">
              <a:buFont typeface="Arial" panose="020B0604020202020204" pitchFamily="34" charset="0"/>
              <a:buAutoNum type="arabicPeriod"/>
            </a:pPr>
            <a:r>
              <a:rPr lang="en-US" altLang="en-US" sz="1400">
                <a:latin typeface="Consolas" panose="020B0609020204030204" pitchFamily="49" charset="0"/>
              </a:rPr>
              <a:t>% Define the range of x-values for plotting</a:t>
            </a:r>
          </a:p>
          <a:p>
            <a:pPr algn="just">
              <a:buFont typeface="Arial" panose="020B0604020202020204" pitchFamily="34" charset="0"/>
              <a:buAutoNum type="arabicPeriod"/>
            </a:pPr>
            <a:r>
              <a:rPr lang="en-US" altLang="en-US" sz="1400">
                <a:latin typeface="Consolas" panose="020B0609020204030204" pitchFamily="49" charset="0"/>
              </a:rPr>
              <a:t>x = 0:0.01:5; % Adjust the upper limit as needed based on the degrees of freedom</a:t>
            </a:r>
          </a:p>
          <a:p>
            <a:pPr algn="just">
              <a:buFont typeface="Arial" panose="020B0604020202020204" pitchFamily="34" charset="0"/>
              <a:buAutoNum type="arabicPeriod"/>
            </a:pPr>
            <a:r>
              <a:rPr lang="en-US" altLang="en-US" sz="1400">
                <a:latin typeface="Consolas" panose="020B0609020204030204" pitchFamily="49" charset="0"/>
              </a:rPr>
              <a:t>% Define the numerator and denominator which are degrees of freedom for the F distribution</a:t>
            </a:r>
          </a:p>
          <a:p>
            <a:pPr algn="just">
              <a:buFont typeface="Arial" panose="020B0604020202020204" pitchFamily="34" charset="0"/>
              <a:buAutoNum type="arabicPeriod"/>
            </a:pPr>
            <a:r>
              <a:rPr lang="en-US" altLang="en-US" sz="1400">
                <a:latin typeface="Consolas" panose="020B0609020204030204" pitchFamily="49" charset="0"/>
              </a:rPr>
              <a:t>v1 = 5; % Numerator degrees of freedom</a:t>
            </a:r>
          </a:p>
          <a:p>
            <a:pPr algn="just">
              <a:buFont typeface="Arial" panose="020B0604020202020204" pitchFamily="34" charset="0"/>
              <a:buAutoNum type="arabicPeriod"/>
            </a:pPr>
            <a:r>
              <a:rPr lang="en-US" altLang="en-US" sz="1400">
                <a:latin typeface="Consolas" panose="020B0609020204030204" pitchFamily="49" charset="0"/>
              </a:rPr>
              <a:t>v2 = 10; % Denominator degrees of freedom</a:t>
            </a:r>
          </a:p>
          <a:p>
            <a:pPr algn="just">
              <a:buFont typeface="Arial" panose="020B0604020202020204" pitchFamily="34" charset="0"/>
              <a:buAutoNum type="arabicPeriod"/>
            </a:pPr>
            <a:r>
              <a:rPr lang="en-US" altLang="en-US" sz="1400">
                <a:latin typeface="Consolas" panose="020B0609020204030204" pitchFamily="49" charset="0"/>
              </a:rPr>
              <a:t>% Compute the F-distribution PDF values using fpdf</a:t>
            </a:r>
          </a:p>
          <a:p>
            <a:pPr algn="just">
              <a:buFont typeface="Arial" panose="020B0604020202020204" pitchFamily="34" charset="0"/>
              <a:buAutoNum type="arabicPeriod"/>
            </a:pPr>
            <a:r>
              <a:rPr lang="en-US" altLang="en-US" sz="1400">
                <a:latin typeface="Consolas" panose="020B0609020204030204" pitchFamily="49" charset="0"/>
              </a:rPr>
              <a:t>y = fpdf(x, v1, v2);</a:t>
            </a:r>
          </a:p>
          <a:p>
            <a:pPr algn="just">
              <a:buFont typeface="Arial" panose="020B0604020202020204" pitchFamily="34" charset="0"/>
              <a:buAutoNum type="arabicPeriod"/>
            </a:pPr>
            <a:r>
              <a:rPr lang="en-US" altLang="en-US" sz="1400">
                <a:latin typeface="Consolas" panose="020B0609020204030204" pitchFamily="49" charset="0"/>
              </a:rPr>
              <a:t>% Plot the PDF</a:t>
            </a:r>
          </a:p>
          <a:p>
            <a:pPr algn="just">
              <a:buFont typeface="Arial" panose="020B0604020202020204" pitchFamily="34" charset="0"/>
              <a:buAutoNum type="arabicPeriod"/>
            </a:pPr>
            <a:r>
              <a:rPr lang="en-US" altLang="en-US" sz="1400">
                <a:latin typeface="Consolas" panose="020B0609020204030204" pitchFamily="49" charset="0"/>
              </a:rPr>
              <a:t>figure; % Create a new figure window</a:t>
            </a:r>
          </a:p>
          <a:p>
            <a:pPr algn="just">
              <a:buFont typeface="Arial" panose="020B0604020202020204" pitchFamily="34" charset="0"/>
              <a:buAutoNum type="arabicPeriod"/>
            </a:pPr>
            <a:r>
              <a:rPr lang="en-US" altLang="en-US" sz="1400">
                <a:latin typeface="Consolas" panose="020B0609020204030204" pitchFamily="49" charset="0"/>
              </a:rPr>
              <a:t>plot(x, y, 'LineWidth', 5); % Plot x vs y with a specified line width</a:t>
            </a:r>
          </a:p>
          <a:p>
            <a:pPr algn="just">
              <a:buFont typeface="Arial" panose="020B0604020202020204" pitchFamily="34" charset="0"/>
              <a:buAutoNum type="arabicPeriod"/>
            </a:pPr>
            <a:r>
              <a:rPr lang="en-US" altLang="en-US" sz="1400">
                <a:latin typeface="Consolas" panose="020B0609020204030204" pitchFamily="49" charset="0"/>
              </a:rPr>
              <a:t>xlabel('X = F(v1, v2) Values'); % Label the x-axis</a:t>
            </a:r>
          </a:p>
          <a:p>
            <a:pPr algn="just">
              <a:buFont typeface="Arial" panose="020B0604020202020204" pitchFamily="34" charset="0"/>
              <a:buAutoNum type="arabicPeriod"/>
            </a:pPr>
            <a:r>
              <a:rPr lang="en-US" altLang="en-US" sz="1400">
                <a:latin typeface="Consolas" panose="020B0609020204030204" pitchFamily="49" charset="0"/>
              </a:rPr>
              <a:t>ylabel('f(x) or PDF of F(v1, v2) Distribution'); % Label the y-axis</a:t>
            </a:r>
          </a:p>
          <a:p>
            <a:pPr algn="just">
              <a:buFont typeface="Arial" panose="020B0604020202020204" pitchFamily="34" charset="0"/>
              <a:buAutoNum type="arabicPeriod"/>
            </a:pPr>
            <a:r>
              <a:rPr lang="en-US" altLang="en-US" sz="1400">
                <a:latin typeface="Consolas" panose="020B0609020204030204" pitchFamily="49" charset="0"/>
              </a:rPr>
              <a:t>title(['f(x) or PDF of F(v1, v2) Distribution (Degrees of Freedom v1 = ', num2str(v1), ', Degrees of Freedom v2 = ', num2str(v2), ')']); % Set the plot title</a:t>
            </a:r>
          </a:p>
          <a:p>
            <a:pPr algn="just">
              <a:buFont typeface="Arial" panose="020B0604020202020204" pitchFamily="34" charset="0"/>
              <a:buAutoNum type="arabicPeriod"/>
            </a:pPr>
            <a:r>
              <a:rPr lang="en-US" altLang="en-US" sz="1400">
                <a:latin typeface="Consolas" panose="020B0609020204030204" pitchFamily="49" charset="0"/>
              </a:rPr>
              <a:t>% Optional: Add a grid for better readability </a:t>
            </a:r>
          </a:p>
          <a:p>
            <a:pPr algn="just">
              <a:buFont typeface="Arial" panose="020B0604020202020204" pitchFamily="34" charset="0"/>
              <a:buAutoNum type="arabicPeriod"/>
            </a:pPr>
            <a:r>
              <a:rPr lang="en-US" altLang="en-US" sz="1400">
                <a:latin typeface="Consolas" panose="020B0609020204030204" pitchFamily="49" charset="0"/>
              </a:rPr>
              <a:t>grid on; % Add a grid to the plot</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5396" name="Slide Number Placeholder 5">
            <a:extLst>
              <a:ext uri="{FF2B5EF4-FFF2-40B4-BE49-F238E27FC236}">
                <a16:creationId xmlns:a16="http://schemas.microsoft.com/office/drawing/2014/main" id="{B33DDDC8-FEBB-46CC-9273-5E52EB3846F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70A24E0-E9EB-475B-ACA1-975CCE6D0E49}" type="slidenum">
              <a:rPr lang="en-US" altLang="en-US" sz="1400" smtClean="0"/>
              <a:pPr>
                <a:spcBef>
                  <a:spcPct val="0"/>
                </a:spcBef>
                <a:buFontTx/>
                <a:buNone/>
              </a:pPr>
              <a:t>137</a:t>
            </a:fld>
            <a:endParaRPr lang="en-US" altLang="en-US" sz="1400"/>
          </a:p>
        </p:txBody>
      </p:sp>
      <p:sp>
        <p:nvSpPr>
          <p:cNvPr id="315397" name="Rectangle 2">
            <a:extLst>
              <a:ext uri="{FF2B5EF4-FFF2-40B4-BE49-F238E27FC236}">
                <a16:creationId xmlns:a16="http://schemas.microsoft.com/office/drawing/2014/main" id="{1210C03F-631A-4F10-9B99-86D462E462DF}"/>
              </a:ext>
            </a:extLst>
          </p:cNvPr>
          <p:cNvSpPr>
            <a:spLocks noGrp="1" noChangeArrowheads="1"/>
          </p:cNvSpPr>
          <p:nvPr>
            <p:ph type="title"/>
          </p:nvPr>
        </p:nvSpPr>
        <p:spPr/>
        <p:txBody>
          <a:bodyPr/>
          <a:lstStyle/>
          <a:p>
            <a:pPr eaLnBrk="1" hangingPunct="1"/>
            <a:r>
              <a:rPr lang="en-US" altLang="en-US" sz="4000" b="1">
                <a:solidFill>
                  <a:srgbClr val="FF3300"/>
                </a:solidFill>
              </a:rPr>
              <a:t>F distribution</a:t>
            </a:r>
            <a:br>
              <a:rPr lang="en-US" altLang="en-US" sz="4000" b="1">
                <a:solidFill>
                  <a:srgbClr val="FF3300"/>
                </a:solidFill>
              </a:rPr>
            </a:br>
            <a:r>
              <a:rPr lang="en-US" altLang="en-US" sz="4000" b="1">
                <a:solidFill>
                  <a:srgbClr val="FF3300"/>
                </a:solidFill>
              </a:rPr>
              <a:t>[X ~ F(n,m)]</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 </a:t>
            </a:r>
            <a:r>
              <a:rPr lang="en-US" altLang="en-US" sz="4000" b="1">
                <a:solidFill>
                  <a:srgbClr val="FF3300"/>
                </a:solidFill>
              </a:rPr>
              <a:t>f(x)</a:t>
            </a:r>
          </a:p>
        </p:txBody>
      </p:sp>
      <p:pic>
        <p:nvPicPr>
          <p:cNvPr id="315398" name="Picture 1">
            <a:extLst>
              <a:ext uri="{FF2B5EF4-FFF2-40B4-BE49-F238E27FC236}">
                <a16:creationId xmlns:a16="http://schemas.microsoft.com/office/drawing/2014/main" id="{3866A24C-8561-479B-B1BE-363ADEE66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36700"/>
            <a:ext cx="10972800"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5399" name="Rectangle 3">
            <a:extLst>
              <a:ext uri="{FF2B5EF4-FFF2-40B4-BE49-F238E27FC236}">
                <a16:creationId xmlns:a16="http://schemas.microsoft.com/office/drawing/2014/main" id="{A07AD8AB-5FA5-4113-B3CB-1489EBE2D85C}"/>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6420" name="Slide Number Placeholder 5">
            <a:extLst>
              <a:ext uri="{FF2B5EF4-FFF2-40B4-BE49-F238E27FC236}">
                <a16:creationId xmlns:a16="http://schemas.microsoft.com/office/drawing/2014/main" id="{04FEC524-C41F-493F-AE5C-CD82787521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DA0CB2-768C-493D-A205-52E6BB9C867D}" type="slidenum">
              <a:rPr lang="en-US" altLang="en-US" sz="1400" smtClean="0"/>
              <a:pPr>
                <a:spcBef>
                  <a:spcPct val="0"/>
                </a:spcBef>
                <a:buFontTx/>
                <a:buNone/>
              </a:pPr>
              <a:t>138</a:t>
            </a:fld>
            <a:endParaRPr lang="en-US" altLang="en-US" sz="1400"/>
          </a:p>
        </p:txBody>
      </p:sp>
      <p:sp>
        <p:nvSpPr>
          <p:cNvPr id="316421" name="Rectangle 2">
            <a:extLst>
              <a:ext uri="{FF2B5EF4-FFF2-40B4-BE49-F238E27FC236}">
                <a16:creationId xmlns:a16="http://schemas.microsoft.com/office/drawing/2014/main" id="{FF6EB347-67C2-49F0-A1C1-A31402D45845}"/>
              </a:ext>
            </a:extLst>
          </p:cNvPr>
          <p:cNvSpPr>
            <a:spLocks noGrp="1" noChangeArrowheads="1"/>
          </p:cNvSpPr>
          <p:nvPr>
            <p:ph type="title"/>
          </p:nvPr>
        </p:nvSpPr>
        <p:spPr/>
        <p:txBody>
          <a:bodyPr/>
          <a:lstStyle/>
          <a:p>
            <a:pPr eaLnBrk="1" hangingPunct="1"/>
            <a:r>
              <a:rPr lang="en-US" altLang="en-US" sz="3500" b="1">
                <a:solidFill>
                  <a:srgbClr val="FF3300"/>
                </a:solidFill>
              </a:rPr>
              <a:t>F distribution</a:t>
            </a:r>
            <a:br>
              <a:rPr lang="en-US" altLang="en-US" sz="3500" b="1">
                <a:solidFill>
                  <a:srgbClr val="FF3300"/>
                </a:solidFill>
              </a:rPr>
            </a:br>
            <a:r>
              <a:rPr lang="en-US" altLang="en-US" sz="3500" b="1">
                <a:solidFill>
                  <a:srgbClr val="FF3300"/>
                </a:solidFill>
              </a:rPr>
              <a:t>[X ~ F(n,m)]</a:t>
            </a:r>
            <a:r>
              <a:rPr lang="en-US" altLang="en-US" sz="3500">
                <a:solidFill>
                  <a:schemeClr val="tx1"/>
                </a:solidFill>
                <a:sym typeface="Symbol" panose="05050102010706020507" pitchFamily="18" charset="2"/>
              </a:rPr>
              <a:t> (</a:t>
            </a:r>
            <a:r>
              <a:rPr lang="en-US" altLang="en-US" sz="3500" b="1">
                <a:solidFill>
                  <a:srgbClr val="0000FF"/>
                </a:solidFill>
                <a:sym typeface="Symbol" panose="05050102010706020507" pitchFamily="18" charset="2"/>
              </a:rPr>
              <a:t>contd….</a:t>
            </a:r>
            <a:r>
              <a:rPr lang="en-US" altLang="en-US" sz="3500">
                <a:solidFill>
                  <a:schemeClr val="tx1"/>
                </a:solidFill>
                <a:sym typeface="Symbol" panose="05050102010706020507" pitchFamily="18" charset="2"/>
              </a:rPr>
              <a:t>)</a:t>
            </a:r>
            <a:r>
              <a:rPr lang="en-US" altLang="en-US" sz="3500">
                <a:solidFill>
                  <a:schemeClr val="tx1"/>
                </a:solidFill>
              </a:rPr>
              <a:t>: </a:t>
            </a:r>
            <a:r>
              <a:rPr lang="en-US" altLang="en-US" sz="3600" b="1">
                <a:solidFill>
                  <a:srgbClr val="7030A0"/>
                </a:solidFill>
              </a:rPr>
              <a:t>MATLAB Code</a:t>
            </a:r>
            <a:r>
              <a:rPr lang="en-US" altLang="en-US" sz="3500" b="1">
                <a:solidFill>
                  <a:srgbClr val="FF0000"/>
                </a:solidFill>
              </a:rPr>
              <a:t> for F(x)</a:t>
            </a:r>
            <a:endParaRPr lang="en-US" altLang="en-US" sz="3500" b="1">
              <a:solidFill>
                <a:srgbClr val="FF3300"/>
              </a:solidFill>
            </a:endParaRPr>
          </a:p>
        </p:txBody>
      </p:sp>
      <p:sp>
        <p:nvSpPr>
          <p:cNvPr id="316422" name="Rectangle 3">
            <a:extLst>
              <a:ext uri="{FF2B5EF4-FFF2-40B4-BE49-F238E27FC236}">
                <a16:creationId xmlns:a16="http://schemas.microsoft.com/office/drawing/2014/main" id="{83EBC0BD-6395-4C2B-9369-FD1E5B20F542}"/>
              </a:ext>
            </a:extLst>
          </p:cNvPr>
          <p:cNvSpPr>
            <a:spLocks noGrp="1" noChangeArrowheads="1"/>
          </p:cNvSpPr>
          <p:nvPr>
            <p:ph type="body" idx="1"/>
          </p:nvPr>
        </p:nvSpPr>
        <p:spPr/>
        <p:txBody>
          <a:bodyPr/>
          <a:lstStyle/>
          <a:p>
            <a:pPr algn="just">
              <a:buFont typeface="Arial" panose="020B0604020202020204" pitchFamily="34" charset="0"/>
              <a:buAutoNum type="arabicPeriod"/>
            </a:pPr>
            <a:r>
              <a:rPr lang="en-US" altLang="en-US" sz="1300">
                <a:latin typeface="Consolas" panose="020B0609020204030204" pitchFamily="49" charset="0"/>
              </a:rPr>
              <a:t>%PLOT OF CDF OF F(v1, v2) DISTRIBUTION</a:t>
            </a:r>
          </a:p>
          <a:p>
            <a:pPr algn="just">
              <a:buFont typeface="Arial" panose="020B0604020202020204" pitchFamily="34" charset="0"/>
              <a:buAutoNum type="arabicPeriod"/>
            </a:pPr>
            <a:r>
              <a:rPr lang="en-US" altLang="en-US" sz="1300">
                <a:latin typeface="Consolas" panose="020B0609020204030204" pitchFamily="49" charset="0"/>
              </a:rPr>
              <a:t>% Define degrees of freedom for the F-distribution</a:t>
            </a:r>
          </a:p>
          <a:p>
            <a:pPr algn="just">
              <a:buFont typeface="Arial" panose="020B0604020202020204" pitchFamily="34" charset="0"/>
              <a:buAutoNum type="arabicPeriod"/>
            </a:pPr>
            <a:r>
              <a:rPr lang="en-US" altLang="en-US" sz="1300">
                <a:latin typeface="Consolas" panose="020B0609020204030204" pitchFamily="49" charset="0"/>
              </a:rPr>
              <a:t>% Define the range of x-values for plotting the CDF</a:t>
            </a:r>
          </a:p>
          <a:p>
            <a:pPr algn="just">
              <a:buFont typeface="Arial" panose="020B0604020202020204" pitchFamily="34" charset="0"/>
              <a:buAutoNum type="arabicPeriod"/>
            </a:pPr>
            <a:r>
              <a:rPr lang="en-US" altLang="en-US" sz="1300">
                <a:latin typeface="Consolas" panose="020B0609020204030204" pitchFamily="49" charset="0"/>
              </a:rPr>
              <a:t>% The F-distribution is defined for x≥0</a:t>
            </a:r>
          </a:p>
          <a:p>
            <a:pPr algn="just">
              <a:buFont typeface="Arial" panose="020B0604020202020204" pitchFamily="34" charset="0"/>
              <a:buAutoNum type="arabicPeriod"/>
            </a:pPr>
            <a:r>
              <a:rPr lang="en-US" altLang="en-US" sz="1300">
                <a:latin typeface="Consolas" panose="020B0609020204030204" pitchFamily="49" charset="0"/>
              </a:rPr>
              <a:t>x = 0:0.01:5; % Adjust the upper limit as needed based on the degrees of freedom</a:t>
            </a:r>
          </a:p>
          <a:p>
            <a:pPr algn="just">
              <a:buFont typeface="Arial" panose="020B0604020202020204" pitchFamily="34" charset="0"/>
              <a:buAutoNum type="arabicPeriod"/>
            </a:pPr>
            <a:r>
              <a:rPr lang="en-US" altLang="en-US" sz="1300">
                <a:latin typeface="Consolas" panose="020B0609020204030204" pitchFamily="49" charset="0"/>
              </a:rPr>
              <a:t>% Define the numerator and denominator which are degrees of freedom for the F distribution</a:t>
            </a:r>
          </a:p>
          <a:p>
            <a:pPr algn="just">
              <a:buFont typeface="Arial" panose="020B0604020202020204" pitchFamily="34" charset="0"/>
              <a:buAutoNum type="arabicPeriod"/>
            </a:pPr>
            <a:r>
              <a:rPr lang="en-US" altLang="en-US" sz="1300">
                <a:latin typeface="Consolas" panose="020B0609020204030204" pitchFamily="49" charset="0"/>
              </a:rPr>
              <a:t>v1 = 5; % Numerator degrees of freedom</a:t>
            </a:r>
          </a:p>
          <a:p>
            <a:pPr algn="just">
              <a:buFont typeface="Arial" panose="020B0604020202020204" pitchFamily="34" charset="0"/>
              <a:buAutoNum type="arabicPeriod"/>
            </a:pPr>
            <a:r>
              <a:rPr lang="en-US" altLang="en-US" sz="1300">
                <a:latin typeface="Consolas" panose="020B0609020204030204" pitchFamily="49" charset="0"/>
              </a:rPr>
              <a:t>v2 = 10; % Denominator degrees of freedom</a:t>
            </a:r>
          </a:p>
          <a:p>
            <a:pPr algn="just">
              <a:buFont typeface="Arial" panose="020B0604020202020204" pitchFamily="34" charset="0"/>
              <a:buAutoNum type="arabicPeriod"/>
            </a:pPr>
            <a:r>
              <a:rPr lang="en-US" altLang="en-US" sz="1300">
                <a:latin typeface="Consolas" panose="020B0609020204030204" pitchFamily="49" charset="0"/>
              </a:rPr>
              <a:t>% Compute the F-distribution PDF values using fcdf</a:t>
            </a:r>
          </a:p>
          <a:p>
            <a:pPr algn="just">
              <a:buFont typeface="Arial" panose="020B0604020202020204" pitchFamily="34" charset="0"/>
              <a:buAutoNum type="arabicPeriod"/>
            </a:pPr>
            <a:r>
              <a:rPr lang="en-US" altLang="en-US" sz="1300">
                <a:latin typeface="Consolas" panose="020B0609020204030204" pitchFamily="49" charset="0"/>
              </a:rPr>
              <a:t>y = fcdf(x, v1, v2);</a:t>
            </a:r>
          </a:p>
          <a:p>
            <a:pPr algn="just">
              <a:buFont typeface="Arial" panose="020B0604020202020204" pitchFamily="34" charset="0"/>
              <a:buAutoNum type="arabicPeriod"/>
            </a:pPr>
            <a:r>
              <a:rPr lang="en-US" altLang="en-US" sz="1300">
                <a:latin typeface="Consolas" panose="020B0609020204030204" pitchFamily="49" charset="0"/>
              </a:rPr>
              <a:t>% Plot the CDF of F(v1, v2)</a:t>
            </a:r>
          </a:p>
          <a:p>
            <a:pPr algn="just">
              <a:buFont typeface="Arial" panose="020B0604020202020204" pitchFamily="34" charset="0"/>
              <a:buAutoNum type="arabicPeriod"/>
            </a:pPr>
            <a:r>
              <a:rPr lang="en-US" altLang="en-US" sz="1300">
                <a:latin typeface="Consolas" panose="020B0609020204030204" pitchFamily="49" charset="0"/>
              </a:rPr>
              <a:t>figure; % Create a new figure</a:t>
            </a:r>
          </a:p>
          <a:p>
            <a:pPr algn="just">
              <a:buFont typeface="Arial" panose="020B0604020202020204" pitchFamily="34" charset="0"/>
              <a:buAutoNum type="arabicPeriod"/>
            </a:pPr>
            <a:r>
              <a:rPr lang="en-US" altLang="en-US" sz="1300">
                <a:latin typeface="Consolas" panose="020B0609020204030204" pitchFamily="49" charset="0"/>
              </a:rPr>
              <a:t>plot(x, y, 'LineWidth', 5); % Plot x vs y with a specified line width</a:t>
            </a:r>
          </a:p>
          <a:p>
            <a:pPr algn="just">
              <a:buFont typeface="Arial" panose="020B0604020202020204" pitchFamily="34" charset="0"/>
              <a:buAutoNum type="arabicPeriod"/>
            </a:pPr>
            <a:r>
              <a:rPr lang="en-US" altLang="en-US" sz="1300">
                <a:latin typeface="Consolas" panose="020B0609020204030204" pitchFamily="49" charset="0"/>
              </a:rPr>
              <a:t>xlabel('X = F(v1, v2) Values'); % Label the x-axis</a:t>
            </a:r>
          </a:p>
          <a:p>
            <a:pPr algn="just">
              <a:buFont typeface="Arial" panose="020B0604020202020204" pitchFamily="34" charset="0"/>
              <a:buAutoNum type="arabicPeriod"/>
            </a:pPr>
            <a:r>
              <a:rPr lang="en-US" altLang="en-US" sz="1300">
                <a:latin typeface="Consolas" panose="020B0609020204030204" pitchFamily="49" charset="0"/>
              </a:rPr>
              <a:t>ylabel('F(x)=P[X≤x] or CDF of F(v1, v2) Distribution'); % Label the y-axis</a:t>
            </a:r>
          </a:p>
          <a:p>
            <a:pPr algn="just">
              <a:buFont typeface="Arial" panose="020B0604020202020204" pitchFamily="34" charset="0"/>
              <a:buAutoNum type="arabicPeriod"/>
            </a:pPr>
            <a:r>
              <a:rPr lang="en-US" altLang="en-US" sz="1300">
                <a:latin typeface="Consolas" panose="020B0609020204030204" pitchFamily="49" charset="0"/>
              </a:rPr>
              <a:t>title(['Plot of F(x)=P[X≤x] or CDF of F(v1, v2) Distribution (Degrees of Freedom v1 = ', num2str(v1), ', Degrees of Freedom v2 = ', num2str(v2), ')']); % Set the plot title</a:t>
            </a:r>
          </a:p>
          <a:p>
            <a:pPr algn="just">
              <a:buFont typeface="Arial" panose="020B0604020202020204" pitchFamily="34" charset="0"/>
              <a:buAutoNum type="arabicPeriod"/>
            </a:pPr>
            <a:r>
              <a:rPr lang="en-US" altLang="en-US" sz="1300">
                <a:latin typeface="Consolas" panose="020B0609020204030204" pitchFamily="49" charset="0"/>
              </a:rPr>
              <a:t>% Optional: Add a grid for better readability</a:t>
            </a:r>
          </a:p>
          <a:p>
            <a:pPr algn="just">
              <a:buFont typeface="Arial" panose="020B0604020202020204" pitchFamily="34" charset="0"/>
              <a:buAutoNum type="arabicPeriod"/>
            </a:pPr>
            <a:r>
              <a:rPr lang="en-US" altLang="en-US" sz="1300">
                <a:latin typeface="Consolas" panose="020B0609020204030204" pitchFamily="49" charset="0"/>
              </a:rPr>
              <a:t>grid on; % Add a grid to the plot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7444" name="Slide Number Placeholder 5">
            <a:extLst>
              <a:ext uri="{FF2B5EF4-FFF2-40B4-BE49-F238E27FC236}">
                <a16:creationId xmlns:a16="http://schemas.microsoft.com/office/drawing/2014/main" id="{4C32E633-87D2-4ECA-B119-5BA91A7EC3C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D68E18-9FE3-4846-92AC-5B69BB80CCD2}" type="slidenum">
              <a:rPr lang="en-US" altLang="en-US" sz="1400" smtClean="0"/>
              <a:pPr>
                <a:spcBef>
                  <a:spcPct val="0"/>
                </a:spcBef>
                <a:buFontTx/>
                <a:buNone/>
              </a:pPr>
              <a:t>139</a:t>
            </a:fld>
            <a:endParaRPr lang="en-US" altLang="en-US" sz="1400"/>
          </a:p>
        </p:txBody>
      </p:sp>
      <p:sp>
        <p:nvSpPr>
          <p:cNvPr id="317445" name="Rectangle 2">
            <a:extLst>
              <a:ext uri="{FF2B5EF4-FFF2-40B4-BE49-F238E27FC236}">
                <a16:creationId xmlns:a16="http://schemas.microsoft.com/office/drawing/2014/main" id="{3795A8C6-9822-45A6-BE7F-200771C582CE}"/>
              </a:ext>
            </a:extLst>
          </p:cNvPr>
          <p:cNvSpPr>
            <a:spLocks noGrp="1" noChangeArrowheads="1"/>
          </p:cNvSpPr>
          <p:nvPr>
            <p:ph type="title"/>
          </p:nvPr>
        </p:nvSpPr>
        <p:spPr/>
        <p:txBody>
          <a:bodyPr/>
          <a:lstStyle/>
          <a:p>
            <a:pPr eaLnBrk="1" hangingPunct="1"/>
            <a:r>
              <a:rPr lang="en-US" altLang="en-US" sz="4000" b="1">
                <a:solidFill>
                  <a:srgbClr val="FF3300"/>
                </a:solidFill>
              </a:rPr>
              <a:t>F distribution</a:t>
            </a:r>
            <a:br>
              <a:rPr lang="en-US" altLang="en-US" sz="4000" b="1">
                <a:solidFill>
                  <a:srgbClr val="FF3300"/>
                </a:solidFill>
              </a:rPr>
            </a:br>
            <a:r>
              <a:rPr lang="en-US" altLang="en-US" sz="4000" b="1">
                <a:solidFill>
                  <a:srgbClr val="FF3300"/>
                </a:solidFill>
              </a:rPr>
              <a:t>[X ~ F(n,m)]</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 </a:t>
            </a:r>
            <a:r>
              <a:rPr lang="en-US" altLang="en-US" sz="4000" b="1">
                <a:solidFill>
                  <a:srgbClr val="FF3300"/>
                </a:solidFill>
              </a:rPr>
              <a:t>F(x)</a:t>
            </a:r>
          </a:p>
        </p:txBody>
      </p:sp>
      <p:pic>
        <p:nvPicPr>
          <p:cNvPr id="317446" name="Picture 1">
            <a:extLst>
              <a:ext uri="{FF2B5EF4-FFF2-40B4-BE49-F238E27FC236}">
                <a16:creationId xmlns:a16="http://schemas.microsoft.com/office/drawing/2014/main" id="{BD044A64-0C02-4EEC-9DD3-BFF1549C4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47" name="Rectangle 3">
            <a:extLst>
              <a:ext uri="{FF2B5EF4-FFF2-40B4-BE49-F238E27FC236}">
                <a16:creationId xmlns:a16="http://schemas.microsoft.com/office/drawing/2014/main" id="{D7CA1EC2-B03D-4921-8A76-5E07B1B9DB31}"/>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1492" name="Slide Number Placeholder 5">
            <a:extLst>
              <a:ext uri="{FF2B5EF4-FFF2-40B4-BE49-F238E27FC236}">
                <a16:creationId xmlns:a16="http://schemas.microsoft.com/office/drawing/2014/main" id="{E8CB1A38-8AD8-48CE-AEA3-BE0B650C018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AC3114-235F-4158-A29F-65CFAE0D7AE0}" type="slidenum">
              <a:rPr lang="en-US" altLang="en-US" sz="1400" smtClean="0"/>
              <a:pPr>
                <a:spcBef>
                  <a:spcPct val="0"/>
                </a:spcBef>
                <a:buFontTx/>
                <a:buNone/>
              </a:pPr>
              <a:t>14</a:t>
            </a:fld>
            <a:endParaRPr lang="en-US" altLang="en-US" sz="1400"/>
          </a:p>
        </p:txBody>
      </p:sp>
      <p:sp>
        <p:nvSpPr>
          <p:cNvPr id="191493" name="Rectangle 2">
            <a:extLst>
              <a:ext uri="{FF2B5EF4-FFF2-40B4-BE49-F238E27FC236}">
                <a16:creationId xmlns:a16="http://schemas.microsoft.com/office/drawing/2014/main" id="{FE75ED99-75F7-49C5-A312-F6DCB00FFB00}"/>
              </a:ext>
            </a:extLst>
          </p:cNvPr>
          <p:cNvSpPr>
            <a:spLocks noGrp="1" noChangeArrowheads="1"/>
          </p:cNvSpPr>
          <p:nvPr>
            <p:ph type="title"/>
          </p:nvPr>
        </p:nvSpPr>
        <p:spPr/>
        <p:txBody>
          <a:bodyPr/>
          <a:lstStyle/>
          <a:p>
            <a:pPr eaLnBrk="1" hangingPunct="1"/>
            <a:r>
              <a:rPr lang="en-US" altLang="en-US" sz="5500" b="1" dirty="0">
                <a:solidFill>
                  <a:srgbClr val="FF0000"/>
                </a:solidFill>
              </a:rPr>
              <a:t>Example # 40</a:t>
            </a:r>
          </a:p>
        </p:txBody>
      </p:sp>
      <p:sp>
        <p:nvSpPr>
          <p:cNvPr id="191494" name="Rectangle 3">
            <a:extLst>
              <a:ext uri="{FF2B5EF4-FFF2-40B4-BE49-F238E27FC236}">
                <a16:creationId xmlns:a16="http://schemas.microsoft.com/office/drawing/2014/main" id="{42EBD630-322F-475C-89C0-EA469635D7F0}"/>
              </a:ext>
            </a:extLst>
          </p:cNvPr>
          <p:cNvSpPr>
            <a:spLocks noGrp="1" noChangeArrowheads="1"/>
          </p:cNvSpPr>
          <p:nvPr>
            <p:ph type="body" idx="1"/>
          </p:nvPr>
        </p:nvSpPr>
        <p:spPr>
          <a:xfrm>
            <a:off x="609600" y="1417638"/>
            <a:ext cx="10972800" cy="4525962"/>
          </a:xfrm>
        </p:spPr>
        <p:txBody>
          <a:bodyPr/>
          <a:lstStyle/>
          <a:p>
            <a:pPr algn="just" eaLnBrk="1" hangingPunct="1">
              <a:buFont typeface="Wingdings" panose="05000000000000000000" pitchFamily="2" charset="2"/>
              <a:buChar char="§"/>
            </a:pPr>
            <a:r>
              <a:rPr lang="en-US" altLang="en-US" sz="3000">
                <a:sym typeface="Symbol" panose="05050102010706020507" pitchFamily="18" charset="2"/>
              </a:rPr>
              <a:t>One unbiased dice (1st dice) of SIX (06) faces (marked 1,2,3,4,5,6) and another unbiased dice (2nd dice) also of  SIX (06) faces (marked -1,-2,-3,-4,-5,-6) are tossed</a:t>
            </a:r>
          </a:p>
          <a:p>
            <a:pPr algn="just" eaLnBrk="1" hangingPunct="1">
              <a:buFont typeface="Wingdings" panose="05000000000000000000" pitchFamily="2" charset="2"/>
              <a:buChar char="§"/>
            </a:pPr>
            <a:r>
              <a:rPr lang="en-US" altLang="en-US" sz="3000">
                <a:sym typeface="Symbol" panose="05050102010706020507" pitchFamily="18" charset="2"/>
              </a:rPr>
              <a:t>X is the r.v. for the 1st die with SIX (06) faces</a:t>
            </a:r>
          </a:p>
          <a:p>
            <a:pPr algn="just" eaLnBrk="1" hangingPunct="1">
              <a:buFont typeface="Wingdings" panose="05000000000000000000" pitchFamily="2" charset="2"/>
              <a:buChar char="§"/>
            </a:pPr>
            <a:r>
              <a:rPr lang="en-US" altLang="en-US" sz="3000">
                <a:sym typeface="Symbol" panose="05050102010706020507" pitchFamily="18" charset="2"/>
              </a:rPr>
              <a:t>Y is the r.v. for the 2nd die with SIX (06) faces</a:t>
            </a:r>
          </a:p>
          <a:p>
            <a:pPr algn="just" eaLnBrk="1" hangingPunct="1">
              <a:buFont typeface="Wingdings" panose="05000000000000000000" pitchFamily="2" charset="2"/>
              <a:buChar char="§"/>
            </a:pPr>
            <a:r>
              <a:rPr lang="en-US" altLang="en-US" sz="3000">
                <a:sym typeface="Symbol" panose="05050102010706020507" pitchFamily="18" charset="2"/>
              </a:rPr>
              <a:t>Z is the r.v. denoted by Z = min(X, Y)</a:t>
            </a:r>
          </a:p>
          <a:p>
            <a:pPr algn="just" eaLnBrk="1" hangingPunct="1">
              <a:buFont typeface="Wingdings" panose="05000000000000000000" pitchFamily="2" charset="2"/>
              <a:buChar char="§"/>
            </a:pPr>
            <a:r>
              <a:rPr lang="en-US" altLang="en-US" sz="3000">
                <a:sym typeface="Symbol" panose="05050102010706020507" pitchFamily="18" charset="2"/>
              </a:rPr>
              <a:t>With this information the the Bi-Variate plot diagram of P(Y,Z) wrt Y (X-axis) and Z (Y-axis) is?</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8468" name="Slide Number Placeholder 5">
            <a:extLst>
              <a:ext uri="{FF2B5EF4-FFF2-40B4-BE49-F238E27FC236}">
                <a16:creationId xmlns:a16="http://schemas.microsoft.com/office/drawing/2014/main" id="{969EA4AD-1156-4A57-BD73-03B252195C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8AB280-8EB5-4782-904B-92DAD4594890}" type="slidenum">
              <a:rPr lang="en-US" altLang="en-US" sz="1400" smtClean="0"/>
              <a:pPr>
                <a:spcBef>
                  <a:spcPct val="0"/>
                </a:spcBef>
                <a:buFontTx/>
                <a:buNone/>
              </a:pPr>
              <a:t>140</a:t>
            </a:fld>
            <a:endParaRPr lang="en-US" altLang="en-US" sz="1400"/>
          </a:p>
        </p:txBody>
      </p:sp>
      <p:sp>
        <p:nvSpPr>
          <p:cNvPr id="318469" name="Rectangle 2">
            <a:extLst>
              <a:ext uri="{FF2B5EF4-FFF2-40B4-BE49-F238E27FC236}">
                <a16:creationId xmlns:a16="http://schemas.microsoft.com/office/drawing/2014/main" id="{B7E6EA9B-862E-446E-8F76-030141092369}"/>
              </a:ext>
            </a:extLst>
          </p:cNvPr>
          <p:cNvSpPr>
            <a:spLocks noGrp="1" noChangeArrowheads="1"/>
          </p:cNvSpPr>
          <p:nvPr>
            <p:ph type="title"/>
          </p:nvPr>
        </p:nvSpPr>
        <p:spPr/>
        <p:txBody>
          <a:bodyPr/>
          <a:lstStyle/>
          <a:p>
            <a:pPr eaLnBrk="1" hangingPunct="1"/>
            <a:r>
              <a:rPr lang="en-US" altLang="en-US" sz="4000" b="1">
                <a:solidFill>
                  <a:srgbClr val="FF3300"/>
                </a:solidFill>
              </a:rPr>
              <a:t>F distribution</a:t>
            </a:r>
            <a:br>
              <a:rPr lang="en-US" altLang="en-US" sz="4000" b="1">
                <a:solidFill>
                  <a:srgbClr val="FF3300"/>
                </a:solidFill>
              </a:rPr>
            </a:br>
            <a:r>
              <a:rPr lang="en-US" altLang="en-US" sz="4000" b="1">
                <a:solidFill>
                  <a:srgbClr val="FF3300"/>
                </a:solidFill>
              </a:rPr>
              <a:t>[X ~ F(n,m)]</a:t>
            </a:r>
            <a:r>
              <a:rPr lang="en-US" altLang="en-US" sz="4000">
                <a:solidFill>
                  <a:schemeClr val="tx1"/>
                </a:solidFill>
                <a:sym typeface="Symbol" panose="05050102010706020507" pitchFamily="18" charset="2"/>
              </a:rPr>
              <a:t> (</a:t>
            </a:r>
            <a:r>
              <a:rPr lang="en-US" altLang="en-US" sz="4000" b="1">
                <a:solidFill>
                  <a:srgbClr val="0000FF"/>
                </a:solidFill>
                <a:sym typeface="Symbol" panose="05050102010706020507" pitchFamily="18" charset="2"/>
              </a:rPr>
              <a:t>contd….</a:t>
            </a:r>
            <a:r>
              <a:rPr lang="en-US" altLang="en-US" sz="4000">
                <a:solidFill>
                  <a:schemeClr val="tx1"/>
                </a:solidFill>
                <a:sym typeface="Symbol" panose="05050102010706020507" pitchFamily="18" charset="2"/>
              </a:rPr>
              <a:t>)</a:t>
            </a:r>
            <a:r>
              <a:rPr lang="en-US" altLang="en-US" sz="4000">
                <a:solidFill>
                  <a:schemeClr val="tx1"/>
                </a:solidFill>
              </a:rPr>
              <a:t>:</a:t>
            </a:r>
            <a:endParaRPr lang="en-US" altLang="en-US" sz="4000" b="1">
              <a:solidFill>
                <a:srgbClr val="FF3300"/>
              </a:solidFill>
            </a:endParaRPr>
          </a:p>
        </p:txBody>
      </p:sp>
      <p:sp>
        <p:nvSpPr>
          <p:cNvPr id="318470" name="Rectangle 3">
            <a:extLst>
              <a:ext uri="{FF2B5EF4-FFF2-40B4-BE49-F238E27FC236}">
                <a16:creationId xmlns:a16="http://schemas.microsoft.com/office/drawing/2014/main" id="{3C72A86B-81B8-4937-964C-0FD5A3B9B497}"/>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4500"/>
              <a:t>Used for checking and verifying </a:t>
            </a:r>
            <a:r>
              <a:rPr lang="en-US" altLang="en-US" sz="4500" b="1">
                <a:solidFill>
                  <a:srgbClr val="FF3300"/>
                </a:solidFill>
              </a:rPr>
              <a:t>interval estimation</a:t>
            </a:r>
            <a:r>
              <a:rPr lang="en-US" altLang="en-US" sz="4500"/>
              <a:t> and </a:t>
            </a:r>
            <a:r>
              <a:rPr lang="en-US" altLang="en-US" sz="4500" b="1">
                <a:solidFill>
                  <a:srgbClr val="FF3300"/>
                </a:solidFill>
              </a:rPr>
              <a:t>hypothesis testing</a:t>
            </a:r>
            <a:r>
              <a:rPr lang="en-US" altLang="en-US" sz="4500"/>
              <a:t> related problems concerning</a:t>
            </a:r>
          </a:p>
          <a:p>
            <a:pPr lvl="1" algn="just" eaLnBrk="1" hangingPunct="1">
              <a:buFont typeface="Wingdings" panose="05000000000000000000" pitchFamily="2" charset="2"/>
              <a:buChar char="v"/>
            </a:pPr>
            <a:r>
              <a:rPr lang="en-US" altLang="en-US" sz="4500"/>
              <a:t>Population variances (</a:t>
            </a:r>
            <a:r>
              <a:rPr lang="en-US" altLang="en-US" sz="4500">
                <a:sym typeface="Symbol" panose="05050102010706020507" pitchFamily="18" charset="2"/>
              </a:rPr>
              <a:t></a:t>
            </a:r>
            <a:r>
              <a:rPr lang="en-US" altLang="en-US" sz="4500" baseline="-25000">
                <a:sym typeface="Symbol" panose="05050102010706020507" pitchFamily="18" charset="2"/>
              </a:rPr>
              <a:t>X</a:t>
            </a:r>
            <a:r>
              <a:rPr lang="en-US" altLang="en-US" sz="4500" baseline="30000">
                <a:sym typeface="Symbol" panose="05050102010706020507" pitchFamily="18" charset="2"/>
              </a:rPr>
              <a:t>2</a:t>
            </a:r>
            <a:r>
              <a:rPr lang="en-US" altLang="en-US" sz="4500">
                <a:sym typeface="Symbol" panose="05050102010706020507" pitchFamily="18" charset="2"/>
              </a:rPr>
              <a:t>, </a:t>
            </a:r>
            <a:r>
              <a:rPr lang="en-US" altLang="en-US" sz="4500" baseline="-25000">
                <a:sym typeface="Symbol" panose="05050102010706020507" pitchFamily="18" charset="2"/>
              </a:rPr>
              <a:t>Y</a:t>
            </a:r>
            <a:r>
              <a:rPr lang="en-US" altLang="en-US" sz="4500" baseline="30000">
                <a:sym typeface="Symbol" panose="05050102010706020507" pitchFamily="18" charset="2"/>
              </a:rPr>
              <a:t>2</a:t>
            </a:r>
            <a:r>
              <a:rPr lang="en-US" altLang="en-US" sz="4500">
                <a:sym typeface="Symbol" panose="05050102010706020507" pitchFamily="18" charset="2"/>
              </a:rPr>
              <a:t>) </a:t>
            </a:r>
            <a:r>
              <a:rPr lang="en-US" altLang="en-US" sz="4500"/>
              <a:t>and</a:t>
            </a:r>
          </a:p>
          <a:p>
            <a:pPr lvl="1" algn="just" eaLnBrk="1" hangingPunct="1">
              <a:buFont typeface="Wingdings" panose="05000000000000000000" pitchFamily="2" charset="2"/>
              <a:buChar char="v"/>
            </a:pPr>
            <a:r>
              <a:rPr lang="en-US" altLang="en-US" sz="4500"/>
              <a:t>Sample variances (s</a:t>
            </a:r>
            <a:r>
              <a:rPr lang="en-US" altLang="en-US" sz="4500" baseline="-25000"/>
              <a:t>X</a:t>
            </a:r>
            <a:r>
              <a:rPr lang="en-US" altLang="en-US" sz="4500" baseline="30000"/>
              <a:t>2</a:t>
            </a:r>
            <a:r>
              <a:rPr lang="en-US" altLang="en-US" sz="4500"/>
              <a:t>, s</a:t>
            </a:r>
            <a:r>
              <a:rPr lang="en-US" altLang="en-US" sz="4500" baseline="-25000"/>
              <a:t>Y</a:t>
            </a:r>
            <a:r>
              <a:rPr lang="en-US" altLang="en-US" sz="4500" baseline="30000"/>
              <a:t>2</a:t>
            </a:r>
            <a:r>
              <a:rPr lang="en-US" altLang="en-US" sz="4500"/>
              <a: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141</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53</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301028430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19492" name="Slide Number Placeholder 5">
            <a:extLst>
              <a:ext uri="{FF2B5EF4-FFF2-40B4-BE49-F238E27FC236}">
                <a16:creationId xmlns:a16="http://schemas.microsoft.com/office/drawing/2014/main" id="{7CF438C0-9EE3-4EDB-9AAD-52F6AFBF3A6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24F6078-1F93-471A-B128-20FD0BA35FA5}" type="slidenum">
              <a:rPr lang="en-US" altLang="en-US" sz="1400" smtClean="0"/>
              <a:pPr>
                <a:spcBef>
                  <a:spcPct val="0"/>
                </a:spcBef>
                <a:buFontTx/>
                <a:buNone/>
              </a:pPr>
              <a:t>142</a:t>
            </a:fld>
            <a:endParaRPr lang="en-US" altLang="en-US" sz="1400"/>
          </a:p>
        </p:txBody>
      </p:sp>
      <p:sp>
        <p:nvSpPr>
          <p:cNvPr id="319493" name="Rectangle 2">
            <a:extLst>
              <a:ext uri="{FF2B5EF4-FFF2-40B4-BE49-F238E27FC236}">
                <a16:creationId xmlns:a16="http://schemas.microsoft.com/office/drawing/2014/main" id="{0AFF186B-FB89-4803-AB8A-E8D85D23A575}"/>
              </a:ext>
            </a:extLst>
          </p:cNvPr>
          <p:cNvSpPr>
            <a:spLocks noGrp="1" noChangeArrowheads="1"/>
          </p:cNvSpPr>
          <p:nvPr>
            <p:ph type="title"/>
          </p:nvPr>
        </p:nvSpPr>
        <p:spPr/>
        <p:txBody>
          <a:bodyPr/>
          <a:lstStyle/>
          <a:p>
            <a:pPr eaLnBrk="1" hangingPunct="1"/>
            <a:r>
              <a:rPr lang="en-US" altLang="en-US" sz="4000" b="1" dirty="0">
                <a:solidFill>
                  <a:srgbClr val="FF3300"/>
                </a:solidFill>
              </a:rPr>
              <a:t>Gamma distribution</a:t>
            </a:r>
            <a:br>
              <a:rPr lang="en-US" altLang="en-US" sz="4000" b="1" dirty="0">
                <a:solidFill>
                  <a:srgbClr val="FF3300"/>
                </a:solidFill>
              </a:rPr>
            </a:br>
            <a:r>
              <a:rPr lang="en-US" altLang="en-US" sz="4000" b="1" dirty="0">
                <a:solidFill>
                  <a:srgbClr val="FF3300"/>
                </a:solidFill>
              </a:rPr>
              <a:t>[</a:t>
            </a:r>
            <a:r>
              <a:rPr lang="en-US" altLang="en-US" sz="4000" b="1" dirty="0">
                <a:solidFill>
                  <a:srgbClr val="FF3300"/>
                </a:solidFill>
                <a:sym typeface="Symbol" panose="05050102010706020507" pitchFamily="18" charset="2"/>
              </a:rPr>
              <a:t>X</a:t>
            </a:r>
            <a:r>
              <a:rPr lang="en-US" altLang="en-US" sz="4000" b="1" dirty="0">
                <a:solidFill>
                  <a:srgbClr val="FF3300"/>
                </a:solidFill>
              </a:rPr>
              <a:t> ~ G(</a:t>
            </a:r>
            <a:r>
              <a:rPr lang="en-US" altLang="en-US" sz="4000" b="1" dirty="0">
                <a:solidFill>
                  <a:srgbClr val="FF3300"/>
                </a:solidFill>
                <a:sym typeface="Symbol" panose="05050102010706020507" pitchFamily="18" charset="2"/>
              </a:rPr>
              <a:t>, , </a:t>
            </a:r>
            <a:r>
              <a:rPr lang="en-US" altLang="en-US" sz="4000" b="1" dirty="0">
                <a:solidFill>
                  <a:srgbClr val="FF3300"/>
                </a:solidFill>
              </a:rPr>
              <a:t>)]</a:t>
            </a:r>
          </a:p>
        </p:txBody>
      </p:sp>
      <p:sp>
        <p:nvSpPr>
          <p:cNvPr id="292870" name="Rectangle 3">
            <a:extLst>
              <a:ext uri="{FF2B5EF4-FFF2-40B4-BE49-F238E27FC236}">
                <a16:creationId xmlns:a16="http://schemas.microsoft.com/office/drawing/2014/main" id="{89BF3DDB-ABA2-4B86-BF81-B9CEDD76F40B}"/>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3000" dirty="0"/>
              <a:t>f(x) = </a:t>
            </a:r>
            <a:r>
              <a:rPr lang="en-US" altLang="en-US" sz="3000" dirty="0">
                <a:sym typeface="Symbol" panose="05050102010706020507" pitchFamily="18" charset="2"/>
              </a:rPr>
              <a:t></a:t>
            </a:r>
            <a:r>
              <a:rPr lang="en-US" altLang="en-US" sz="3000" baseline="30000" dirty="0">
                <a:sym typeface="Symbol" panose="05050102010706020507" pitchFamily="18" charset="2"/>
              </a:rPr>
              <a:t></a:t>
            </a:r>
            <a:r>
              <a:rPr lang="en-US" altLang="en-US" sz="3000" dirty="0">
                <a:sym typeface="Symbol" panose="05050102010706020507" pitchFamily="18" charset="2"/>
              </a:rPr>
              <a:t></a:t>
            </a:r>
            <a:r>
              <a:rPr lang="en-US" altLang="en-US" sz="3000" baseline="30000" dirty="0">
                <a:sym typeface="Symbol" panose="05050102010706020507" pitchFamily="18" charset="2"/>
              </a:rPr>
              <a:t>1</a:t>
            </a:r>
            <a:r>
              <a:rPr lang="en-US" altLang="en-US" sz="3000" dirty="0">
                <a:sym typeface="Symbol" panose="05050102010706020507" pitchFamily="18" charset="2"/>
              </a:rPr>
              <a:t>()(x)</a:t>
            </a:r>
            <a:r>
              <a:rPr lang="en-US" altLang="en-US" sz="3000" baseline="30000" dirty="0">
                <a:sym typeface="Symbol" panose="05050102010706020507" pitchFamily="18" charset="2"/>
              </a:rPr>
              <a:t>(1)</a:t>
            </a:r>
            <a:r>
              <a:rPr lang="en-US" altLang="en-US" sz="3000" dirty="0">
                <a:sym typeface="Symbol" panose="05050102010706020507" pitchFamily="18" charset="2"/>
              </a:rPr>
              <a:t>exp{(x)/}, x &gt; </a:t>
            </a:r>
          </a:p>
          <a:p>
            <a:pPr algn="just" eaLnBrk="1" hangingPunct="1">
              <a:buFont typeface="Wingdings" panose="05000000000000000000" pitchFamily="2" charset="2"/>
              <a:buChar char="§"/>
              <a:defRPr/>
            </a:pPr>
            <a:r>
              <a:rPr lang="en-US" altLang="en-US" sz="30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3000" dirty="0">
                <a:sym typeface="Symbol" panose="05050102010706020507" pitchFamily="18" charset="2"/>
              </a:rPr>
              <a:t> &gt; 0: Scale parameter </a:t>
            </a:r>
          </a:p>
          <a:p>
            <a:pPr algn="just" eaLnBrk="1" hangingPunct="1">
              <a:buFont typeface="Wingdings" panose="05000000000000000000" pitchFamily="2" charset="2"/>
              <a:buChar char="§"/>
              <a:defRPr/>
            </a:pPr>
            <a:r>
              <a:rPr lang="en-US" altLang="en-US" sz="3000"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a:t>
            </a:r>
            <a:r>
              <a:rPr lang="en-US" altLang="en-US" sz="3000" b="1" dirty="0">
                <a:solidFill>
                  <a:srgbClr val="0000FF"/>
                </a:solidFill>
                <a:highlight>
                  <a:srgbClr val="FFFF00"/>
                </a:highlight>
              </a:rPr>
              <a:t> </a:t>
            </a:r>
            <a:r>
              <a:rPr lang="en-US" altLang="en-US" sz="3000" b="1" dirty="0">
                <a:solidFill>
                  <a:srgbClr val="0000FF"/>
                </a:solidFill>
                <a:highlight>
                  <a:srgbClr val="FFFF00"/>
                </a:highlight>
                <a:sym typeface="Symbol" panose="05050102010706020507" pitchFamily="18" charset="2"/>
              </a:rPr>
              <a:t> + </a:t>
            </a:r>
            <a:r>
              <a:rPr lang="en-US" altLang="en-US" sz="3000" dirty="0">
                <a:highlight>
                  <a:srgbClr val="FFFF00"/>
                </a:highlight>
                <a:sym typeface="Symbol" panose="05050102010706020507" pitchFamily="18" charset="2"/>
              </a:rPr>
              <a:t> </a:t>
            </a:r>
            <a:endParaRPr lang="en-US" altLang="en-US" sz="30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V[X] = </a:t>
            </a:r>
            <a:r>
              <a:rPr lang="en-US" altLang="en-US" sz="3000" b="1" dirty="0">
                <a:solidFill>
                  <a:srgbClr val="0000FF"/>
                </a:solidFill>
                <a:highlight>
                  <a:srgbClr val="FFFF00"/>
                </a:highlight>
                <a:sym typeface="Symbol" panose="05050102010706020507" pitchFamily="18" charset="2"/>
              </a:rPr>
              <a:t></a:t>
            </a:r>
            <a:r>
              <a:rPr lang="en-US" altLang="en-US" sz="3000" b="1" baseline="30000" dirty="0">
                <a:solidFill>
                  <a:srgbClr val="0000FF"/>
                </a:solidFill>
                <a:highlight>
                  <a:srgbClr val="FFFF00"/>
                </a:highlight>
              </a:rPr>
              <a:t>2</a:t>
            </a: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 </a:t>
            </a:r>
            <a:r>
              <a:rPr lang="en-US" altLang="en-US" sz="3000" b="1" baseline="-25000" dirty="0">
                <a:solidFill>
                  <a:srgbClr val="0000FF"/>
                </a:solidFill>
                <a:highlight>
                  <a:srgbClr val="FFFF00"/>
                </a:highlight>
                <a:sym typeface="Symbol" panose="05050102010706020507" pitchFamily="18" charset="2"/>
              </a:rPr>
              <a:t>e</a:t>
            </a:r>
            <a:r>
              <a:rPr lang="en-US" altLang="en-US" sz="3000" b="1" dirty="0">
                <a:solidFill>
                  <a:srgbClr val="0000FF"/>
                </a:solidFill>
                <a:highlight>
                  <a:srgbClr val="FFFF00"/>
                </a:highlight>
                <a:sym typeface="Symbol" panose="05050102010706020507" pitchFamily="18" charset="2"/>
              </a:rPr>
              <a:t>=</a:t>
            </a:r>
            <a:endParaRPr lang="en-US" altLang="en-US" sz="30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sz="3000" b="1" dirty="0">
                <a:solidFill>
                  <a:srgbClr val="0000FF"/>
                </a:solidFill>
                <a:highlight>
                  <a:srgbClr val="FFFF00"/>
                </a:highlight>
                <a:sym typeface="Symbol" panose="05050102010706020507" pitchFamily="18" charset="2"/>
              </a:rPr>
              <a:t>= (  1)</a:t>
            </a:r>
            <a:endParaRPr lang="en-US" altLang="en-US" sz="3000" b="1" dirty="0">
              <a:solidFill>
                <a:srgbClr val="0000FF"/>
              </a:solidFil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06DB76D-4AA3-4842-BE0F-B973B2F05FDC}"/>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227D110-92F9-4ACB-B4C7-1DC851B51C3E}"/>
              </a:ext>
            </a:extLst>
          </p:cNvPr>
          <p:cNvSpPr>
            <a:spLocks noGrp="1"/>
          </p:cNvSpPr>
          <p:nvPr>
            <p:ph type="ftr" sz="quarter" idx="11"/>
          </p:nvPr>
        </p:nvSpPr>
        <p:spPr/>
        <p:txBody>
          <a:bodyPr/>
          <a:lstStyle/>
          <a:p>
            <a:pPr>
              <a:defRPr/>
            </a:pPr>
            <a:r>
              <a:rPr lang="en-US"/>
              <a:t>RNSengupta,IME Dept.,IIT Kanpur,INDIA</a:t>
            </a:r>
          </a:p>
        </p:txBody>
      </p:sp>
      <p:sp>
        <p:nvSpPr>
          <p:cNvPr id="401412" name="Slide Number Placeholder 5">
            <a:extLst>
              <a:ext uri="{FF2B5EF4-FFF2-40B4-BE49-F238E27FC236}">
                <a16:creationId xmlns:a16="http://schemas.microsoft.com/office/drawing/2014/main" id="{E08F39EB-EB27-4D3B-9C57-A81E441EE428}"/>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CA5A6C1C-8C8B-4700-B500-DF556789FD74}" type="slidenum">
              <a:rPr lang="en-US" altLang="en-US" sz="1050"/>
              <a:pPr>
                <a:spcBef>
                  <a:spcPct val="0"/>
                </a:spcBef>
                <a:buFontTx/>
                <a:buNone/>
                <a:defRPr/>
              </a:pPr>
              <a:t>143</a:t>
            </a:fld>
            <a:endParaRPr lang="en-US" altLang="en-US" sz="1050"/>
          </a:p>
        </p:txBody>
      </p:sp>
      <p:sp>
        <p:nvSpPr>
          <p:cNvPr id="320517" name="Rectangle 2">
            <a:extLst>
              <a:ext uri="{FF2B5EF4-FFF2-40B4-BE49-F238E27FC236}">
                <a16:creationId xmlns:a16="http://schemas.microsoft.com/office/drawing/2014/main" id="{A9C6EBE2-9F79-46AA-B5BD-FDFF8C608FB1}"/>
              </a:ext>
            </a:extLst>
          </p:cNvPr>
          <p:cNvSpPr>
            <a:spLocks noGrp="1" noChangeArrowheads="1"/>
          </p:cNvSpPr>
          <p:nvPr>
            <p:ph type="title"/>
          </p:nvPr>
        </p:nvSpPr>
        <p:spPr/>
        <p:txBody>
          <a:bodyPr/>
          <a:lstStyle/>
          <a:p>
            <a:pPr eaLnBrk="1" hangingPunct="1"/>
            <a:r>
              <a:rPr lang="en-US" altLang="en-US" sz="3500" b="1">
                <a:solidFill>
                  <a:srgbClr val="FF3300"/>
                </a:solidFill>
              </a:rPr>
              <a:t>Gamma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 G(</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7030A0"/>
                </a:solidFill>
              </a:rPr>
              <a:t>MATLAB Code</a:t>
            </a:r>
            <a:r>
              <a:rPr lang="en-US" altLang="en-US" sz="3500" b="1">
                <a:solidFill>
                  <a:srgbClr val="FF0000"/>
                </a:solidFill>
              </a:rPr>
              <a:t> for f(x)</a:t>
            </a:r>
            <a:endParaRPr lang="en-US" altLang="en-US" sz="3500"/>
          </a:p>
        </p:txBody>
      </p:sp>
      <p:sp>
        <p:nvSpPr>
          <p:cNvPr id="320518" name="Rectangle 3">
            <a:extLst>
              <a:ext uri="{FF2B5EF4-FFF2-40B4-BE49-F238E27FC236}">
                <a16:creationId xmlns:a16="http://schemas.microsoft.com/office/drawing/2014/main" id="{1EF1DC43-800F-4473-88BD-D09F309E7719}"/>
              </a:ext>
            </a:extLst>
          </p:cNvPr>
          <p:cNvSpPr txBox="1">
            <a:spLocks noChangeArrowheads="1"/>
          </p:cNvSpPr>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Tx/>
              <a:buAutoNum type="arabicPeriod"/>
            </a:pPr>
            <a:r>
              <a:rPr lang="en-US" altLang="en-US" sz="1300">
                <a:latin typeface="Consolas" panose="020B0609020204030204" pitchFamily="49" charset="0"/>
              </a:rPr>
              <a:t>%PLOT OF PDF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a:t>
            </a:r>
          </a:p>
          <a:p>
            <a:pPr algn="just">
              <a:buFontTx/>
              <a:buAutoNum type="arabicPeriod"/>
            </a:pPr>
            <a:r>
              <a:rPr lang="en-US" altLang="en-US" sz="1300">
                <a:latin typeface="Consolas" panose="020B0609020204030204" pitchFamily="49" charset="0"/>
              </a:rPr>
              <a:t>% Define the range of x-values for plotting</a:t>
            </a:r>
          </a:p>
          <a:p>
            <a:pPr algn="just">
              <a:buFontTx/>
              <a:buAutoNum type="arabicPeriod"/>
            </a:pPr>
            <a:r>
              <a:rPr lang="en-US" altLang="en-US" sz="1300">
                <a:latin typeface="Consolas" panose="020B0609020204030204" pitchFamily="49" charset="0"/>
              </a:rPr>
              <a:t>x = 0:0.01:20; % Adjust the upper limit as needed</a:t>
            </a:r>
          </a:p>
          <a:p>
            <a:pPr algn="just">
              <a:buFontTx/>
              <a:buAutoNum type="arabicPeriod"/>
            </a:pPr>
            <a:r>
              <a:rPr lang="en-US" altLang="en-US" sz="1300">
                <a:latin typeface="Consolas" panose="020B0609020204030204" pitchFamily="49" charset="0"/>
              </a:rPr>
              <a:t>% Define </a:t>
            </a:r>
            <a:r>
              <a:rPr lang="el-GR" altLang="en-US" sz="1300">
                <a:latin typeface="Consolas" panose="020B0609020204030204" pitchFamily="49" charset="0"/>
              </a:rPr>
              <a:t>α</a:t>
            </a:r>
            <a:r>
              <a:rPr lang="en-US" altLang="en-US" sz="1300">
                <a:latin typeface="Consolas" panose="020B0609020204030204" pitchFamily="49" charset="0"/>
              </a:rPr>
              <a:t>, </a:t>
            </a:r>
            <a:r>
              <a:rPr lang="el-GR" altLang="en-US" sz="1300">
                <a:latin typeface="Consolas" panose="020B0609020204030204" pitchFamily="49" charset="0"/>
              </a:rPr>
              <a:t>β </a:t>
            </a:r>
            <a:r>
              <a:rPr lang="en-US" altLang="en-US" sz="1300">
                <a:latin typeface="Consolas" panose="020B0609020204030204" pitchFamily="49" charset="0"/>
              </a:rPr>
              <a:t>and </a:t>
            </a:r>
            <a:r>
              <a:rPr lang="el-GR" altLang="en-US" sz="1300">
                <a:latin typeface="Consolas" panose="020B0609020204030204" pitchFamily="49" charset="0"/>
              </a:rPr>
              <a:t>γ </a:t>
            </a:r>
            <a:r>
              <a:rPr lang="en-US" altLang="en-US" sz="1300">
                <a:latin typeface="Consolas" panose="020B0609020204030204" pitchFamily="49" charset="0"/>
              </a:rPr>
              <a:t>for the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a:t>
            </a:r>
          </a:p>
          <a:p>
            <a:pPr algn="just">
              <a:buFontTx/>
              <a:buAutoNum type="arabicPeriod"/>
            </a:pPr>
            <a:r>
              <a:rPr lang="en-US" altLang="en-US" sz="1300">
                <a:latin typeface="Consolas" panose="020B0609020204030204" pitchFamily="49" charset="0"/>
              </a:rPr>
              <a:t>alpha = 2; % Shape parameter</a:t>
            </a:r>
          </a:p>
          <a:p>
            <a:pPr algn="just">
              <a:buFontTx/>
              <a:buAutoNum type="arabicPeriod"/>
            </a:pPr>
            <a:r>
              <a:rPr lang="en-US" altLang="en-US" sz="1300">
                <a:latin typeface="Consolas" panose="020B0609020204030204" pitchFamily="49" charset="0"/>
              </a:rPr>
              <a:t>beta = 3; % Scale parameter</a:t>
            </a:r>
          </a:p>
          <a:p>
            <a:pPr algn="just">
              <a:buFontTx/>
              <a:buAutoNum type="arabicPeriod"/>
            </a:pPr>
            <a:r>
              <a:rPr lang="en-US" altLang="en-US" sz="1300">
                <a:latin typeface="Consolas" panose="020B0609020204030204" pitchFamily="49" charset="0"/>
              </a:rPr>
              <a:t>gamma = 0; % Location parameter</a:t>
            </a:r>
          </a:p>
          <a:p>
            <a:pPr algn="just">
              <a:buFontTx/>
              <a:buAutoNum type="arabicPeriod"/>
            </a:pPr>
            <a:r>
              <a:rPr lang="en-US" altLang="en-US" sz="1300">
                <a:latin typeface="Consolas" panose="020B0609020204030204" pitchFamily="49" charset="0"/>
              </a:rPr>
              <a:t>% Compute the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 PDF values using gampdf</a:t>
            </a:r>
          </a:p>
          <a:p>
            <a:pPr algn="just">
              <a:buFontTx/>
              <a:buAutoNum type="arabicPeriod"/>
            </a:pPr>
            <a:r>
              <a:rPr lang="en-US" altLang="en-US" sz="1300">
                <a:latin typeface="Consolas" panose="020B0609020204030204" pitchFamily="49" charset="0"/>
              </a:rPr>
              <a:t>y = gampdf(x, alpha, beta);</a:t>
            </a:r>
          </a:p>
          <a:p>
            <a:pPr algn="just">
              <a:buFontTx/>
              <a:buAutoNum type="arabicPeriod"/>
            </a:pPr>
            <a:r>
              <a:rPr lang="en-US" altLang="en-US" sz="1300">
                <a:latin typeface="Consolas" panose="020B0609020204030204" pitchFamily="49" charset="0"/>
              </a:rPr>
              <a:t>% Plot the PDF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a:t>
            </a:r>
          </a:p>
          <a:p>
            <a:pPr algn="just">
              <a:buFontTx/>
              <a:buAutoNum type="arabicPeriod"/>
            </a:pPr>
            <a:r>
              <a:rPr lang="en-US" altLang="en-US" sz="1300">
                <a:latin typeface="Consolas" panose="020B0609020204030204" pitchFamily="49" charset="0"/>
              </a:rPr>
              <a:t>figure; % Create a new figure window</a:t>
            </a:r>
          </a:p>
          <a:p>
            <a:pPr algn="just">
              <a:buFontTx/>
              <a:buAutoNum type="arabicPeriod"/>
            </a:pPr>
            <a:r>
              <a:rPr lang="en-US" altLang="en-US" sz="1300">
                <a:latin typeface="Consolas" panose="020B0609020204030204" pitchFamily="49" charset="0"/>
              </a:rPr>
              <a:t>plot(x, y, 'LineWidth', 5); % Plot x vs y with a specified line width</a:t>
            </a:r>
          </a:p>
          <a:p>
            <a:pPr algn="just">
              <a:buFontTx/>
              <a:buAutoNum type="arabicPeriod"/>
            </a:pPr>
            <a:r>
              <a:rPr lang="en-US" altLang="en-US" sz="1300">
                <a:latin typeface="Consolas" panose="020B0609020204030204" pitchFamily="49" charset="0"/>
              </a:rPr>
              <a:t>xlabel('X Values'); % Label the x-axis</a:t>
            </a:r>
          </a:p>
          <a:p>
            <a:pPr algn="just">
              <a:buFontTx/>
              <a:buAutoNum type="arabicPeriod"/>
            </a:pPr>
            <a:r>
              <a:rPr lang="en-US" altLang="en-US" sz="1300">
                <a:latin typeface="Consolas" panose="020B0609020204030204" pitchFamily="49" charset="0"/>
              </a:rPr>
              <a:t>ylabel('f(x) or PDF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 % Label the y-axis</a:t>
            </a:r>
          </a:p>
          <a:p>
            <a:pPr algn="just">
              <a:buFontTx/>
              <a:buAutoNum type="arabicPeriod"/>
            </a:pPr>
            <a:r>
              <a:rPr lang="en-US" altLang="en-US" sz="1300">
                <a:latin typeface="Consolas" panose="020B0609020204030204" pitchFamily="49" charset="0"/>
              </a:rPr>
              <a:t>title(['f(x) or PDF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 (</a:t>
            </a:r>
            <a:r>
              <a:rPr lang="el-GR" altLang="en-US" sz="1300">
                <a:latin typeface="Consolas" panose="020B0609020204030204" pitchFamily="49" charset="0"/>
              </a:rPr>
              <a:t>α</a:t>
            </a:r>
            <a:r>
              <a:rPr lang="en-US" altLang="en-US" sz="1300">
                <a:latin typeface="Consolas" panose="020B0609020204030204" pitchFamily="49" charset="0"/>
              </a:rPr>
              <a:t> = ', num2str(alpha), ', </a:t>
            </a:r>
            <a:r>
              <a:rPr lang="el-GR" altLang="en-US" sz="1300">
                <a:latin typeface="Consolas" panose="020B0609020204030204" pitchFamily="49" charset="0"/>
              </a:rPr>
              <a:t>β</a:t>
            </a:r>
            <a:r>
              <a:rPr lang="en-US" altLang="en-US" sz="1300">
                <a:latin typeface="Consolas" panose="020B0609020204030204" pitchFamily="49" charset="0"/>
              </a:rPr>
              <a:t> = ', num2str(beta), ‘, </a:t>
            </a:r>
            <a:r>
              <a:rPr lang="el-GR" altLang="en-US" sz="1300">
                <a:latin typeface="Consolas" panose="020B0609020204030204" pitchFamily="49" charset="0"/>
              </a:rPr>
              <a:t>γ</a:t>
            </a:r>
            <a:r>
              <a:rPr lang="en-US" altLang="en-US" sz="1300">
                <a:latin typeface="Consolas" panose="020B0609020204030204" pitchFamily="49" charset="0"/>
              </a:rPr>
              <a:t> = ', num2str(gamma), ')']); % Set the plot title</a:t>
            </a:r>
          </a:p>
          <a:p>
            <a:pPr algn="just">
              <a:buFontTx/>
              <a:buAutoNum type="arabicPeriod"/>
            </a:pPr>
            <a:r>
              <a:rPr lang="en-US" altLang="en-US" sz="1300">
                <a:latin typeface="Consolas" panose="020B0609020204030204" pitchFamily="49" charset="0"/>
              </a:rPr>
              <a:t>% Optional: Add a grid for better readability </a:t>
            </a:r>
          </a:p>
          <a:p>
            <a:pPr algn="just">
              <a:buFontTx/>
              <a:buAutoNum type="arabicPeriod"/>
            </a:pPr>
            <a:r>
              <a:rPr lang="en-US" altLang="en-US" sz="1300">
                <a:latin typeface="Consolas" panose="020B0609020204030204" pitchFamily="49" charset="0"/>
              </a:rPr>
              <a:t>grid on; % Add a grid to the plot</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06DB76D-4AA3-4842-BE0F-B973B2F05FDC}"/>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227D110-92F9-4ACB-B4C7-1DC851B51C3E}"/>
              </a:ext>
            </a:extLst>
          </p:cNvPr>
          <p:cNvSpPr>
            <a:spLocks noGrp="1"/>
          </p:cNvSpPr>
          <p:nvPr>
            <p:ph type="ftr" sz="quarter" idx="11"/>
          </p:nvPr>
        </p:nvSpPr>
        <p:spPr/>
        <p:txBody>
          <a:bodyPr/>
          <a:lstStyle/>
          <a:p>
            <a:pPr>
              <a:defRPr/>
            </a:pPr>
            <a:r>
              <a:rPr lang="en-US"/>
              <a:t>RNSengupta,IME Dept.,IIT Kanpur,INDIA</a:t>
            </a:r>
          </a:p>
        </p:txBody>
      </p:sp>
      <p:sp>
        <p:nvSpPr>
          <p:cNvPr id="401412" name="Slide Number Placeholder 5">
            <a:extLst>
              <a:ext uri="{FF2B5EF4-FFF2-40B4-BE49-F238E27FC236}">
                <a16:creationId xmlns:a16="http://schemas.microsoft.com/office/drawing/2014/main" id="{E08F39EB-EB27-4D3B-9C57-A81E441EE428}"/>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004BE58B-197E-41BE-8290-18801FEE3689}" type="slidenum">
              <a:rPr lang="en-US" altLang="en-US" sz="1050"/>
              <a:pPr>
                <a:spcBef>
                  <a:spcPct val="0"/>
                </a:spcBef>
                <a:buFontTx/>
                <a:buNone/>
                <a:defRPr/>
              </a:pPr>
              <a:t>144</a:t>
            </a:fld>
            <a:endParaRPr lang="en-US" altLang="en-US" sz="1050"/>
          </a:p>
        </p:txBody>
      </p:sp>
      <p:sp>
        <p:nvSpPr>
          <p:cNvPr id="321541" name="Rectangle 2">
            <a:extLst>
              <a:ext uri="{FF2B5EF4-FFF2-40B4-BE49-F238E27FC236}">
                <a16:creationId xmlns:a16="http://schemas.microsoft.com/office/drawing/2014/main" id="{03E2D2E1-15E0-4062-A5D5-79D9BBBC4A72}"/>
              </a:ext>
            </a:extLst>
          </p:cNvPr>
          <p:cNvSpPr>
            <a:spLocks noGrp="1" noChangeArrowheads="1"/>
          </p:cNvSpPr>
          <p:nvPr>
            <p:ph type="title"/>
          </p:nvPr>
        </p:nvSpPr>
        <p:spPr/>
        <p:txBody>
          <a:bodyPr/>
          <a:lstStyle/>
          <a:p>
            <a:pPr eaLnBrk="1" hangingPunct="1"/>
            <a:r>
              <a:rPr lang="en-US" altLang="en-US" sz="3500" b="1">
                <a:solidFill>
                  <a:srgbClr val="FF3300"/>
                </a:solidFill>
              </a:rPr>
              <a:t>Gamma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 G(</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FF0000"/>
                </a:solidFill>
              </a:rPr>
              <a:t>f(x)</a:t>
            </a:r>
            <a:endParaRPr lang="en-US" altLang="en-US" sz="3500"/>
          </a:p>
        </p:txBody>
      </p:sp>
      <p:pic>
        <p:nvPicPr>
          <p:cNvPr id="321542" name="Picture 1">
            <a:extLst>
              <a:ext uri="{FF2B5EF4-FFF2-40B4-BE49-F238E27FC236}">
                <a16:creationId xmlns:a16="http://schemas.microsoft.com/office/drawing/2014/main" id="{7F919518-2A7C-4B61-890E-329E55C3C2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1281113"/>
            <a:ext cx="11002962" cy="496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22564" name="Slide Number Placeholder 5">
            <a:extLst>
              <a:ext uri="{FF2B5EF4-FFF2-40B4-BE49-F238E27FC236}">
                <a16:creationId xmlns:a16="http://schemas.microsoft.com/office/drawing/2014/main" id="{984E137A-96F6-4CE9-B41F-1673138F930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320979F-F407-469C-B11F-76FDDCE43B63}" type="slidenum">
              <a:rPr lang="en-US" altLang="en-US" sz="1400" smtClean="0"/>
              <a:pPr>
                <a:spcBef>
                  <a:spcPct val="0"/>
                </a:spcBef>
                <a:buFontTx/>
                <a:buNone/>
              </a:pPr>
              <a:t>145</a:t>
            </a:fld>
            <a:endParaRPr lang="en-US" altLang="en-US" sz="1400"/>
          </a:p>
        </p:txBody>
      </p:sp>
      <p:sp>
        <p:nvSpPr>
          <p:cNvPr id="322565" name="Rectangle 2">
            <a:extLst>
              <a:ext uri="{FF2B5EF4-FFF2-40B4-BE49-F238E27FC236}">
                <a16:creationId xmlns:a16="http://schemas.microsoft.com/office/drawing/2014/main" id="{85805A1D-2B25-4C75-A0BA-7961E06E2625}"/>
              </a:ext>
            </a:extLst>
          </p:cNvPr>
          <p:cNvSpPr>
            <a:spLocks noGrp="1" noChangeArrowheads="1"/>
          </p:cNvSpPr>
          <p:nvPr>
            <p:ph type="title"/>
          </p:nvPr>
        </p:nvSpPr>
        <p:spPr/>
        <p:txBody>
          <a:bodyPr/>
          <a:lstStyle/>
          <a:p>
            <a:pPr eaLnBrk="1" hangingPunct="1"/>
            <a:r>
              <a:rPr lang="en-US" altLang="en-US" sz="3500" b="1">
                <a:solidFill>
                  <a:srgbClr val="FF3300"/>
                </a:solidFill>
              </a:rPr>
              <a:t>Gamma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 G(</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7030A0"/>
                </a:solidFill>
              </a:rPr>
              <a:t>MATLAB Code</a:t>
            </a:r>
            <a:r>
              <a:rPr lang="en-US" altLang="en-US" sz="3500" b="1">
                <a:solidFill>
                  <a:srgbClr val="FF0000"/>
                </a:solidFill>
              </a:rPr>
              <a:t> for F(x)</a:t>
            </a:r>
            <a:endParaRPr lang="en-US" altLang="en-US" sz="3500" b="1">
              <a:solidFill>
                <a:srgbClr val="FF3300"/>
              </a:solidFill>
            </a:endParaRPr>
          </a:p>
        </p:txBody>
      </p:sp>
      <p:sp>
        <p:nvSpPr>
          <p:cNvPr id="322566" name="Rectangle 3">
            <a:extLst>
              <a:ext uri="{FF2B5EF4-FFF2-40B4-BE49-F238E27FC236}">
                <a16:creationId xmlns:a16="http://schemas.microsoft.com/office/drawing/2014/main" id="{9159CC6D-0939-43BD-9C80-002075F0B0C0}"/>
              </a:ext>
            </a:extLst>
          </p:cNvPr>
          <p:cNvSpPr>
            <a:spLocks noGrp="1" noChangeArrowheads="1"/>
          </p:cNvSpPr>
          <p:nvPr>
            <p:ph type="body" idx="1"/>
          </p:nvPr>
        </p:nvSpPr>
        <p:spPr/>
        <p:txBody>
          <a:bodyPr/>
          <a:lstStyle/>
          <a:p>
            <a:pPr algn="just">
              <a:buFont typeface="Arial" panose="020B0604020202020204" pitchFamily="34" charset="0"/>
              <a:buAutoNum type="arabicPeriod"/>
            </a:pPr>
            <a:r>
              <a:rPr lang="en-US" altLang="en-US" sz="1300">
                <a:latin typeface="Consolas" panose="020B0609020204030204" pitchFamily="49" charset="0"/>
              </a:rPr>
              <a:t>%PLOT OF CDF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a:t>
            </a:r>
          </a:p>
          <a:p>
            <a:pPr algn="just">
              <a:buFont typeface="Arial" panose="020B0604020202020204" pitchFamily="34" charset="0"/>
              <a:buAutoNum type="arabicPeriod"/>
            </a:pPr>
            <a:r>
              <a:rPr lang="en-US" altLang="en-US" sz="1300">
                <a:latin typeface="Consolas" panose="020B0609020204030204" pitchFamily="49" charset="0"/>
              </a:rPr>
              <a:t>% Define the range of x-values for plotting</a:t>
            </a:r>
          </a:p>
          <a:p>
            <a:pPr algn="just">
              <a:buFont typeface="Arial" panose="020B0604020202020204" pitchFamily="34" charset="0"/>
              <a:buAutoNum type="arabicPeriod"/>
            </a:pPr>
            <a:r>
              <a:rPr lang="en-US" altLang="en-US" sz="1300">
                <a:latin typeface="Consolas" panose="020B0609020204030204" pitchFamily="49" charset="0"/>
              </a:rPr>
              <a:t>x = 0:0.01:20; % Adjust the upper limit as needed</a:t>
            </a:r>
          </a:p>
          <a:p>
            <a:pPr algn="just">
              <a:buFont typeface="Arial" panose="020B0604020202020204" pitchFamily="34" charset="0"/>
              <a:buAutoNum type="arabicPeriod"/>
            </a:pPr>
            <a:r>
              <a:rPr lang="en-US" altLang="en-US" sz="1300">
                <a:latin typeface="Consolas" panose="020B0609020204030204" pitchFamily="49" charset="0"/>
              </a:rPr>
              <a:t>% Define </a:t>
            </a:r>
            <a:r>
              <a:rPr lang="el-GR" altLang="en-US" sz="1300">
                <a:latin typeface="Consolas" panose="020B0609020204030204" pitchFamily="49" charset="0"/>
              </a:rPr>
              <a:t>α</a:t>
            </a:r>
            <a:r>
              <a:rPr lang="en-US" altLang="en-US" sz="1300">
                <a:latin typeface="Consolas" panose="020B0609020204030204" pitchFamily="49" charset="0"/>
              </a:rPr>
              <a:t>, </a:t>
            </a:r>
            <a:r>
              <a:rPr lang="el-GR" altLang="en-US" sz="1300">
                <a:latin typeface="Consolas" panose="020B0609020204030204" pitchFamily="49" charset="0"/>
              </a:rPr>
              <a:t>β </a:t>
            </a:r>
            <a:r>
              <a:rPr lang="en-US" altLang="en-US" sz="1300">
                <a:latin typeface="Consolas" panose="020B0609020204030204" pitchFamily="49" charset="0"/>
              </a:rPr>
              <a:t>and </a:t>
            </a:r>
            <a:r>
              <a:rPr lang="el-GR" altLang="en-US" sz="1300">
                <a:latin typeface="Consolas" panose="020B0609020204030204" pitchFamily="49" charset="0"/>
              </a:rPr>
              <a:t>γ </a:t>
            </a:r>
            <a:r>
              <a:rPr lang="en-US" altLang="en-US" sz="1300">
                <a:latin typeface="Consolas" panose="020B0609020204030204" pitchFamily="49" charset="0"/>
              </a:rPr>
              <a:t>for the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a:t>
            </a:r>
          </a:p>
          <a:p>
            <a:pPr algn="just">
              <a:buFont typeface="Arial" panose="020B0604020202020204" pitchFamily="34" charset="0"/>
              <a:buAutoNum type="arabicPeriod"/>
            </a:pPr>
            <a:r>
              <a:rPr lang="en-US" altLang="en-US" sz="1300">
                <a:latin typeface="Consolas" panose="020B0609020204030204" pitchFamily="49" charset="0"/>
              </a:rPr>
              <a:t>alpha = 2; % Shape parameter</a:t>
            </a:r>
          </a:p>
          <a:p>
            <a:pPr algn="just">
              <a:buFont typeface="Arial" panose="020B0604020202020204" pitchFamily="34" charset="0"/>
              <a:buAutoNum type="arabicPeriod"/>
            </a:pPr>
            <a:r>
              <a:rPr lang="en-US" altLang="en-US" sz="1300">
                <a:latin typeface="Consolas" panose="020B0609020204030204" pitchFamily="49" charset="0"/>
              </a:rPr>
              <a:t>beta = 3; % Scale parameter</a:t>
            </a:r>
          </a:p>
          <a:p>
            <a:pPr algn="just">
              <a:buFont typeface="Arial" panose="020B0604020202020204" pitchFamily="34" charset="0"/>
              <a:buAutoNum type="arabicPeriod"/>
            </a:pPr>
            <a:r>
              <a:rPr lang="en-US" altLang="en-US" sz="1300">
                <a:latin typeface="Consolas" panose="020B0609020204030204" pitchFamily="49" charset="0"/>
              </a:rPr>
              <a:t>gamma = 0; % Location parameter</a:t>
            </a:r>
          </a:p>
          <a:p>
            <a:pPr algn="just">
              <a:buFont typeface="Arial" panose="020B0604020202020204" pitchFamily="34" charset="0"/>
              <a:buAutoNum type="arabicPeriod"/>
            </a:pPr>
            <a:r>
              <a:rPr lang="en-US" altLang="en-US" sz="1300">
                <a:latin typeface="Consolas" panose="020B0609020204030204" pitchFamily="49" charset="0"/>
              </a:rPr>
              <a:t>% Compute the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 CDF values using gamcdf</a:t>
            </a:r>
          </a:p>
          <a:p>
            <a:pPr algn="just">
              <a:buFont typeface="Arial" panose="020B0604020202020204" pitchFamily="34" charset="0"/>
              <a:buAutoNum type="arabicPeriod"/>
            </a:pPr>
            <a:r>
              <a:rPr lang="en-US" altLang="en-US" sz="1300">
                <a:latin typeface="Consolas" panose="020B0609020204030204" pitchFamily="49" charset="0"/>
              </a:rPr>
              <a:t>y = gamcdf(x, alpha, beta);</a:t>
            </a:r>
          </a:p>
          <a:p>
            <a:pPr algn="just">
              <a:buFont typeface="Arial" panose="020B0604020202020204" pitchFamily="34" charset="0"/>
              <a:buAutoNum type="arabicPeriod"/>
            </a:pPr>
            <a:r>
              <a:rPr lang="en-US" altLang="en-US" sz="1300">
                <a:latin typeface="Consolas" panose="020B0609020204030204" pitchFamily="49" charset="0"/>
              </a:rPr>
              <a:t>% Plot the CDF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a:t>
            </a:r>
          </a:p>
          <a:p>
            <a:pPr algn="just">
              <a:buFont typeface="Arial" panose="020B0604020202020204" pitchFamily="34" charset="0"/>
              <a:buAutoNum type="arabicPeriod"/>
            </a:pPr>
            <a:r>
              <a:rPr lang="en-US" altLang="en-US" sz="1300">
                <a:latin typeface="Consolas" panose="020B0609020204030204" pitchFamily="49" charset="0"/>
              </a:rPr>
              <a:t>figure; % Create a new figure window</a:t>
            </a:r>
          </a:p>
          <a:p>
            <a:pPr algn="just">
              <a:buFont typeface="Arial" panose="020B0604020202020204" pitchFamily="34" charset="0"/>
              <a:buAutoNum type="arabicPeriod"/>
            </a:pPr>
            <a:r>
              <a:rPr lang="en-US" altLang="en-US" sz="1300">
                <a:latin typeface="Consolas" panose="020B0609020204030204" pitchFamily="49" charset="0"/>
              </a:rPr>
              <a:t>plot(x, y, 'LineWidth', 5); % Plot x vs y with a specified line width</a:t>
            </a:r>
          </a:p>
          <a:p>
            <a:pPr algn="just">
              <a:buFont typeface="Arial" panose="020B0604020202020204" pitchFamily="34" charset="0"/>
              <a:buAutoNum type="arabicPeriod"/>
            </a:pPr>
            <a:r>
              <a:rPr lang="en-US" altLang="en-US" sz="1300">
                <a:latin typeface="Consolas" panose="020B0609020204030204" pitchFamily="49" charset="0"/>
              </a:rPr>
              <a:t>xlabel('X Values'); % Label the x-axis</a:t>
            </a:r>
          </a:p>
          <a:p>
            <a:pPr algn="just">
              <a:buFont typeface="Arial" panose="020B0604020202020204" pitchFamily="34" charset="0"/>
              <a:buAutoNum type="arabicPeriod"/>
            </a:pPr>
            <a:r>
              <a:rPr lang="en-US" altLang="en-US" sz="1300">
                <a:latin typeface="Consolas" panose="020B0609020204030204" pitchFamily="49" charset="0"/>
              </a:rPr>
              <a:t>ylabel('F(x)=P[X≤x] or CDF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 % Label the y-axis</a:t>
            </a:r>
          </a:p>
          <a:p>
            <a:pPr algn="just">
              <a:buFont typeface="Arial" panose="020B0604020202020204" pitchFamily="34" charset="0"/>
              <a:buAutoNum type="arabicPeriod"/>
            </a:pPr>
            <a:r>
              <a:rPr lang="en-US" altLang="en-US" sz="1300">
                <a:latin typeface="Consolas" panose="020B0609020204030204" pitchFamily="49" charset="0"/>
              </a:rPr>
              <a:t>title(['Plot of F(x)=P[X≤x] or CDF of GAMMA(</a:t>
            </a:r>
            <a:r>
              <a:rPr lang="el-GR" altLang="en-US" sz="1300">
                <a:latin typeface="Consolas" panose="020B0609020204030204" pitchFamily="49" charset="0"/>
              </a:rPr>
              <a:t>α </a:t>
            </a:r>
            <a:r>
              <a:rPr lang="en-US" altLang="en-US" sz="1300">
                <a:latin typeface="Consolas" panose="020B0609020204030204" pitchFamily="49" charset="0"/>
              </a:rPr>
              <a:t>, </a:t>
            </a:r>
            <a:r>
              <a:rPr lang="el-GR" altLang="en-US" sz="1300">
                <a:latin typeface="Consolas" panose="020B0609020204030204" pitchFamily="49" charset="0"/>
              </a:rPr>
              <a:t>β</a:t>
            </a:r>
            <a:r>
              <a:rPr lang="en-US" altLang="en-US" sz="1300">
                <a:latin typeface="Consolas" panose="020B0609020204030204" pitchFamily="49" charset="0"/>
              </a:rPr>
              <a:t>, </a:t>
            </a:r>
            <a:r>
              <a:rPr lang="el-GR" altLang="en-US" sz="1300">
                <a:latin typeface="Consolas" panose="020B0609020204030204" pitchFamily="49" charset="0"/>
              </a:rPr>
              <a:t>γ</a:t>
            </a:r>
            <a:r>
              <a:rPr lang="en-US" altLang="en-US" sz="1300">
                <a:latin typeface="Consolas" panose="020B0609020204030204" pitchFamily="49" charset="0"/>
              </a:rPr>
              <a:t>) Distribution (</a:t>
            </a:r>
            <a:r>
              <a:rPr lang="el-GR" altLang="en-US" sz="1300">
                <a:latin typeface="Consolas" panose="020B0609020204030204" pitchFamily="49" charset="0"/>
              </a:rPr>
              <a:t>α</a:t>
            </a:r>
            <a:r>
              <a:rPr lang="en-US" altLang="en-US" sz="1300">
                <a:latin typeface="Consolas" panose="020B0609020204030204" pitchFamily="49" charset="0"/>
              </a:rPr>
              <a:t> = ', num2str(alpha), ', </a:t>
            </a:r>
            <a:r>
              <a:rPr lang="el-GR" altLang="en-US" sz="1300">
                <a:latin typeface="Consolas" panose="020B0609020204030204" pitchFamily="49" charset="0"/>
              </a:rPr>
              <a:t>β</a:t>
            </a:r>
            <a:r>
              <a:rPr lang="en-US" altLang="en-US" sz="1300">
                <a:latin typeface="Consolas" panose="020B0609020204030204" pitchFamily="49" charset="0"/>
              </a:rPr>
              <a:t> = ', num2str(beta), ‘, </a:t>
            </a:r>
            <a:r>
              <a:rPr lang="el-GR" altLang="en-US" sz="1300">
                <a:latin typeface="Consolas" panose="020B0609020204030204" pitchFamily="49" charset="0"/>
              </a:rPr>
              <a:t>γ</a:t>
            </a:r>
            <a:r>
              <a:rPr lang="en-US" altLang="en-US" sz="1300">
                <a:latin typeface="Consolas" panose="020B0609020204030204" pitchFamily="49" charset="0"/>
              </a:rPr>
              <a:t> = ', num2str(gamma), ')']); % Set the plot title</a:t>
            </a:r>
          </a:p>
          <a:p>
            <a:pPr algn="just">
              <a:buFont typeface="Arial" panose="020B0604020202020204" pitchFamily="34" charset="0"/>
              <a:buAutoNum type="arabicPeriod"/>
            </a:pPr>
            <a:r>
              <a:rPr lang="en-US" altLang="en-US" sz="1300">
                <a:latin typeface="Consolas" panose="020B0609020204030204" pitchFamily="49" charset="0"/>
              </a:rPr>
              <a:t>% Optional: Add a grid for better readability</a:t>
            </a:r>
          </a:p>
          <a:p>
            <a:pPr algn="just">
              <a:buFont typeface="Arial" panose="020B0604020202020204" pitchFamily="34" charset="0"/>
              <a:buAutoNum type="arabicPeriod"/>
            </a:pPr>
            <a:r>
              <a:rPr lang="en-US" altLang="en-US" sz="1300">
                <a:latin typeface="Consolas" panose="020B0609020204030204" pitchFamily="49" charset="0"/>
              </a:rPr>
              <a:t>grid on; % Add a grid to the plot</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06DB76D-4AA3-4842-BE0F-B973B2F05FDC}"/>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227D110-92F9-4ACB-B4C7-1DC851B51C3E}"/>
              </a:ext>
            </a:extLst>
          </p:cNvPr>
          <p:cNvSpPr>
            <a:spLocks noGrp="1"/>
          </p:cNvSpPr>
          <p:nvPr>
            <p:ph type="ftr" sz="quarter" idx="11"/>
          </p:nvPr>
        </p:nvSpPr>
        <p:spPr/>
        <p:txBody>
          <a:bodyPr/>
          <a:lstStyle/>
          <a:p>
            <a:pPr>
              <a:defRPr/>
            </a:pPr>
            <a:r>
              <a:rPr lang="en-US"/>
              <a:t>RNSengupta,IME Dept.,IIT Kanpur,INDIA</a:t>
            </a:r>
          </a:p>
        </p:txBody>
      </p:sp>
      <p:sp>
        <p:nvSpPr>
          <p:cNvPr id="401412" name="Slide Number Placeholder 5">
            <a:extLst>
              <a:ext uri="{FF2B5EF4-FFF2-40B4-BE49-F238E27FC236}">
                <a16:creationId xmlns:a16="http://schemas.microsoft.com/office/drawing/2014/main" id="{E08F39EB-EB27-4D3B-9C57-A81E441EE428}"/>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D8DFAB31-08FF-491F-B96F-E9FE18A5EF57}" type="slidenum">
              <a:rPr lang="en-US" altLang="en-US" sz="1050"/>
              <a:pPr>
                <a:spcBef>
                  <a:spcPct val="0"/>
                </a:spcBef>
                <a:buFontTx/>
                <a:buNone/>
                <a:defRPr/>
              </a:pPr>
              <a:t>146</a:t>
            </a:fld>
            <a:endParaRPr lang="en-US" altLang="en-US" sz="1050"/>
          </a:p>
        </p:txBody>
      </p:sp>
      <p:sp>
        <p:nvSpPr>
          <p:cNvPr id="323589" name="Rectangle 2">
            <a:extLst>
              <a:ext uri="{FF2B5EF4-FFF2-40B4-BE49-F238E27FC236}">
                <a16:creationId xmlns:a16="http://schemas.microsoft.com/office/drawing/2014/main" id="{C5288AF1-FD47-47B5-A56C-34BF83E08564}"/>
              </a:ext>
            </a:extLst>
          </p:cNvPr>
          <p:cNvSpPr>
            <a:spLocks noGrp="1" noChangeArrowheads="1"/>
          </p:cNvSpPr>
          <p:nvPr>
            <p:ph type="title"/>
          </p:nvPr>
        </p:nvSpPr>
        <p:spPr/>
        <p:txBody>
          <a:bodyPr/>
          <a:lstStyle/>
          <a:p>
            <a:pPr eaLnBrk="1" hangingPunct="1"/>
            <a:r>
              <a:rPr lang="en-US" altLang="en-US" b="1">
                <a:solidFill>
                  <a:srgbClr val="FF3300"/>
                </a:solidFill>
              </a:rPr>
              <a:t>Gamma distribution</a:t>
            </a:r>
            <a:br>
              <a:rPr lang="en-US" altLang="en-US" b="1">
                <a:solidFill>
                  <a:srgbClr val="FF3300"/>
                </a:solidFill>
              </a:rPr>
            </a:br>
            <a:r>
              <a:rPr lang="en-US" altLang="en-US" b="1">
                <a:solidFill>
                  <a:srgbClr val="FF3300"/>
                </a:solidFill>
              </a:rPr>
              <a:t>[</a:t>
            </a:r>
            <a:r>
              <a:rPr lang="en-US" altLang="en-US" b="1">
                <a:solidFill>
                  <a:srgbClr val="FF3300"/>
                </a:solidFill>
                <a:sym typeface="Symbol" panose="05050102010706020507" pitchFamily="18" charset="2"/>
              </a:rPr>
              <a:t>X</a:t>
            </a:r>
            <a:r>
              <a:rPr lang="en-US" altLang="en-US" b="1">
                <a:solidFill>
                  <a:srgbClr val="FF3300"/>
                </a:solidFill>
              </a:rPr>
              <a:t> ~ G(</a:t>
            </a:r>
            <a:r>
              <a:rPr lang="en-US" altLang="en-US" b="1">
                <a:solidFill>
                  <a:srgbClr val="FF3300"/>
                </a:solidFill>
                <a:sym typeface="Symbol" panose="05050102010706020507" pitchFamily="18" charset="2"/>
              </a:rPr>
              <a:t>, , </a:t>
            </a:r>
            <a:r>
              <a:rPr lang="en-US" altLang="en-US" b="1">
                <a:solidFill>
                  <a:srgbClr val="FF3300"/>
                </a:solidFill>
              </a:rPr>
              <a:t>)]</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F(x)</a:t>
            </a:r>
            <a:endParaRPr lang="en-US" altLang="en-US"/>
          </a:p>
        </p:txBody>
      </p:sp>
      <p:pic>
        <p:nvPicPr>
          <p:cNvPr id="323590" name="Picture 1">
            <a:extLst>
              <a:ext uri="{FF2B5EF4-FFF2-40B4-BE49-F238E27FC236}">
                <a16:creationId xmlns:a16="http://schemas.microsoft.com/office/drawing/2014/main" id="{E3BACF2E-82F1-4ADF-943E-0CC859460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147</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54</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374025540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24612" name="Slide Number Placeholder 5">
            <a:extLst>
              <a:ext uri="{FF2B5EF4-FFF2-40B4-BE49-F238E27FC236}">
                <a16:creationId xmlns:a16="http://schemas.microsoft.com/office/drawing/2014/main" id="{B1C64E65-42A9-44C7-AF59-8D898B049EC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C132321-C632-4450-AFCA-B326A7635CB4}" type="slidenum">
              <a:rPr lang="en-US" altLang="en-US" sz="1400" smtClean="0"/>
              <a:pPr>
                <a:spcBef>
                  <a:spcPct val="0"/>
                </a:spcBef>
                <a:buFontTx/>
                <a:buNone/>
              </a:pPr>
              <a:t>148</a:t>
            </a:fld>
            <a:endParaRPr lang="en-US" altLang="en-US" sz="1400"/>
          </a:p>
        </p:txBody>
      </p:sp>
      <p:sp>
        <p:nvSpPr>
          <p:cNvPr id="324613" name="Rectangle 2">
            <a:extLst>
              <a:ext uri="{FF2B5EF4-FFF2-40B4-BE49-F238E27FC236}">
                <a16:creationId xmlns:a16="http://schemas.microsoft.com/office/drawing/2014/main" id="{F2BC17AF-BA23-41CB-B7E3-119B64B83C0C}"/>
              </a:ext>
            </a:extLst>
          </p:cNvPr>
          <p:cNvSpPr>
            <a:spLocks noGrp="1" noChangeArrowheads="1"/>
          </p:cNvSpPr>
          <p:nvPr>
            <p:ph type="title"/>
          </p:nvPr>
        </p:nvSpPr>
        <p:spPr/>
        <p:txBody>
          <a:bodyPr/>
          <a:lstStyle/>
          <a:p>
            <a:pPr eaLnBrk="1" hangingPunct="1"/>
            <a:r>
              <a:rPr lang="en-US" altLang="en-US" sz="4000" b="1" dirty="0">
                <a:solidFill>
                  <a:srgbClr val="FF3300"/>
                </a:solidFill>
              </a:rPr>
              <a:t>Weibull distribution</a:t>
            </a:r>
            <a:br>
              <a:rPr lang="en-US" altLang="en-US" sz="4000" b="1" dirty="0">
                <a:solidFill>
                  <a:srgbClr val="FF3300"/>
                </a:solidFill>
              </a:rPr>
            </a:br>
            <a:r>
              <a:rPr lang="en-US" altLang="en-US" sz="4000" b="1" dirty="0">
                <a:solidFill>
                  <a:srgbClr val="FF3300"/>
                </a:solidFill>
              </a:rPr>
              <a:t>[</a:t>
            </a:r>
            <a:r>
              <a:rPr lang="en-US" altLang="en-US" sz="4000" b="1" dirty="0">
                <a:solidFill>
                  <a:srgbClr val="FF3300"/>
                </a:solidFill>
                <a:sym typeface="Symbol" panose="05050102010706020507" pitchFamily="18" charset="2"/>
              </a:rPr>
              <a:t>X</a:t>
            </a:r>
            <a:r>
              <a:rPr lang="en-US" altLang="en-US" sz="4000" b="1" dirty="0">
                <a:solidFill>
                  <a:srgbClr val="FF3300"/>
                </a:solidFill>
              </a:rPr>
              <a:t> ~ W(</a:t>
            </a:r>
            <a:r>
              <a:rPr lang="en-US" altLang="en-US" sz="4000" b="1" dirty="0">
                <a:solidFill>
                  <a:srgbClr val="FF3300"/>
                </a:solidFill>
                <a:sym typeface="Symbol" panose="05050102010706020507" pitchFamily="18" charset="2"/>
              </a:rPr>
              <a:t>, , </a:t>
            </a:r>
            <a:r>
              <a:rPr lang="en-US" altLang="en-US" sz="4000" b="1" dirty="0">
                <a:solidFill>
                  <a:srgbClr val="FF3300"/>
                </a:solidFill>
              </a:rPr>
              <a:t>)]</a:t>
            </a:r>
          </a:p>
        </p:txBody>
      </p:sp>
      <p:sp>
        <p:nvSpPr>
          <p:cNvPr id="312326" name="Rectangle 3">
            <a:extLst>
              <a:ext uri="{FF2B5EF4-FFF2-40B4-BE49-F238E27FC236}">
                <a16:creationId xmlns:a16="http://schemas.microsoft.com/office/drawing/2014/main" id="{2A120F06-C26B-4383-A2D5-DB86BDA70396}"/>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3000" dirty="0"/>
              <a:t>f(x) = (</a:t>
            </a:r>
            <a:r>
              <a:rPr lang="en-US" altLang="en-US" sz="3000" dirty="0">
                <a:sym typeface="Symbol" panose="05050102010706020507" pitchFamily="18" charset="2"/>
              </a:rPr>
              <a:t>/){(x)/}</a:t>
            </a:r>
            <a:r>
              <a:rPr lang="en-US" altLang="en-US" sz="3000" baseline="30000" dirty="0">
                <a:sym typeface="Symbol" panose="05050102010706020507" pitchFamily="18" charset="2"/>
              </a:rPr>
              <a:t>(1)</a:t>
            </a:r>
            <a:r>
              <a:rPr lang="en-US" altLang="en-US" sz="3000" dirty="0">
                <a:sym typeface="Symbol" panose="05050102010706020507" pitchFamily="18" charset="2"/>
              </a:rPr>
              <a:t>exp[{(x)/}</a:t>
            </a:r>
            <a:r>
              <a:rPr lang="en-US" altLang="en-US" sz="3000" baseline="30000" dirty="0">
                <a:sym typeface="Symbol" panose="05050102010706020507" pitchFamily="18" charset="2"/>
              </a:rPr>
              <a:t></a:t>
            </a:r>
            <a:r>
              <a:rPr lang="en-US" altLang="en-US" sz="3000" dirty="0">
                <a:sym typeface="Symbol" panose="05050102010706020507" pitchFamily="18" charset="2"/>
              </a:rPr>
              <a:t>], x &gt; </a:t>
            </a:r>
          </a:p>
          <a:p>
            <a:pPr algn="just" eaLnBrk="1" hangingPunct="1">
              <a:buFont typeface="Wingdings" panose="05000000000000000000" pitchFamily="2" charset="2"/>
              <a:buChar char="§"/>
              <a:defRPr/>
            </a:pPr>
            <a:r>
              <a:rPr lang="en-US" altLang="en-US" sz="30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3000" dirty="0">
                <a:sym typeface="Symbol" panose="05050102010706020507" pitchFamily="18" charset="2"/>
              </a:rPr>
              <a:t> &gt; 0: Scale parameter </a:t>
            </a:r>
          </a:p>
          <a:p>
            <a:pPr algn="just" eaLnBrk="1" hangingPunct="1">
              <a:buFont typeface="Wingdings" panose="05000000000000000000" pitchFamily="2" charset="2"/>
              <a:buChar char="§"/>
              <a:defRPr/>
            </a:pPr>
            <a:r>
              <a:rPr lang="en-US" altLang="en-US" sz="3000"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a:t>
            </a:r>
            <a:r>
              <a:rPr lang="en-US" altLang="en-US" sz="3000" b="1" dirty="0">
                <a:solidFill>
                  <a:srgbClr val="0000FF"/>
                </a:solidFill>
                <a:highlight>
                  <a:srgbClr val="FFFF00"/>
                </a:highlight>
              </a:rPr>
              <a:t> </a:t>
            </a:r>
            <a:r>
              <a:rPr lang="en-US" altLang="en-US" sz="3000" b="1" dirty="0">
                <a:solidFill>
                  <a:srgbClr val="0000FF"/>
                </a:solidFill>
                <a:highlight>
                  <a:srgbClr val="FFFF00"/>
                </a:highlight>
                <a:sym typeface="Symbol" panose="05050102010706020507" pitchFamily="18" charset="2"/>
              </a:rPr>
              <a:t> + {1 + (1/)}</a:t>
            </a:r>
            <a:r>
              <a:rPr lang="en-US" altLang="en-US" sz="3000" dirty="0">
                <a:highlight>
                  <a:srgbClr val="FFFF00"/>
                </a:highlight>
                <a:sym typeface="Symbol" panose="05050102010706020507" pitchFamily="18" charset="2"/>
              </a:rPr>
              <a:t> </a:t>
            </a:r>
            <a:endParaRPr lang="en-US" altLang="en-US" sz="30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V[X] = </a:t>
            </a:r>
            <a:r>
              <a:rPr lang="en-US" altLang="en-US" sz="3000" b="1" dirty="0">
                <a:solidFill>
                  <a:srgbClr val="0000FF"/>
                </a:solidFill>
                <a:highlight>
                  <a:srgbClr val="FFFF00"/>
                </a:highlight>
                <a:sym typeface="Symbol" panose="05050102010706020507" pitchFamily="18" charset="2"/>
              </a:rPr>
              <a:t></a:t>
            </a:r>
            <a:r>
              <a:rPr lang="en-US" altLang="en-US" sz="3000" b="1" baseline="30000" dirty="0">
                <a:solidFill>
                  <a:srgbClr val="0000FF"/>
                </a:solidFill>
                <a:highlight>
                  <a:srgbClr val="FFFF00"/>
                </a:highlight>
              </a:rPr>
              <a:t>2</a:t>
            </a:r>
            <a:r>
              <a:rPr lang="en-US" altLang="en-US" sz="3000" b="1" dirty="0">
                <a:solidFill>
                  <a:srgbClr val="0000FF"/>
                </a:solidFill>
                <a:highlight>
                  <a:srgbClr val="FFFF00"/>
                </a:highlight>
              </a:rPr>
              <a:t>[</a:t>
            </a:r>
            <a:r>
              <a:rPr lang="en-US" altLang="en-US" sz="3000" b="1" dirty="0">
                <a:solidFill>
                  <a:srgbClr val="0000FF"/>
                </a:solidFill>
                <a:highlight>
                  <a:srgbClr val="FFFF00"/>
                </a:highlight>
                <a:sym typeface="Symbol" panose="05050102010706020507" pitchFamily="18" charset="2"/>
              </a:rPr>
              <a:t>{1 + (2/)}  [{1 + (1/)}]</a:t>
            </a:r>
            <a:r>
              <a:rPr lang="en-US" altLang="en-US" sz="3000" b="1" baseline="30000" dirty="0">
                <a:solidFill>
                  <a:srgbClr val="0000FF"/>
                </a:solidFill>
                <a:highlight>
                  <a:srgbClr val="FFFF00"/>
                </a:highlight>
                <a:sym typeface="Symbol" panose="05050102010706020507" pitchFamily="18" charset="2"/>
              </a:rPr>
              <a:t>2</a:t>
            </a:r>
            <a:r>
              <a:rPr lang="en-US" altLang="en-US" sz="3000" b="1" dirty="0">
                <a:solidFill>
                  <a:srgbClr val="0000FF"/>
                </a:solidFill>
                <a:highlight>
                  <a:srgbClr val="FFFF00"/>
                </a:highlight>
                <a:sym typeface="Symbol" panose="05050102010706020507" pitchFamily="18" charset="2"/>
              </a:rPr>
              <a:t>]</a:t>
            </a: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 </a:t>
            </a:r>
            <a:r>
              <a:rPr lang="en-US" altLang="en-US" sz="3000" b="1" baseline="-25000" dirty="0">
                <a:solidFill>
                  <a:srgbClr val="0000FF"/>
                </a:solidFill>
                <a:highlight>
                  <a:srgbClr val="FFFF00"/>
                </a:highlight>
                <a:sym typeface="Symbol" panose="05050102010706020507" pitchFamily="18" charset="2"/>
              </a:rPr>
              <a:t>e</a:t>
            </a:r>
            <a:r>
              <a:rPr lang="en-US" altLang="en-US" sz="3000" b="1" dirty="0">
                <a:solidFill>
                  <a:srgbClr val="0000FF"/>
                </a:solidFill>
                <a:highlight>
                  <a:srgbClr val="FFFF00"/>
                </a:highlight>
                <a:sym typeface="Symbol" panose="05050102010706020507" pitchFamily="18" charset="2"/>
              </a:rPr>
              <a:t>= {𝑙n(2)}</a:t>
            </a:r>
            <a:r>
              <a:rPr lang="en-US" altLang="en-US" sz="3000" b="1" baseline="30000" dirty="0">
                <a:solidFill>
                  <a:srgbClr val="0000FF"/>
                </a:solidFill>
                <a:highlight>
                  <a:srgbClr val="FFFF00"/>
                </a:highlight>
                <a:sym typeface="Symbol" panose="05050102010706020507" pitchFamily="18" charset="2"/>
              </a:rPr>
              <a:t>(1/)</a:t>
            </a: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sz="3000" b="1" dirty="0">
                <a:solidFill>
                  <a:srgbClr val="0000FF"/>
                </a:solidFill>
                <a:highlight>
                  <a:srgbClr val="FFFF00"/>
                </a:highlight>
                <a:sym typeface="Symbol" panose="05050102010706020507" pitchFamily="18" charset="2"/>
              </a:rPr>
              <a:t>= {( 1)/}</a:t>
            </a:r>
            <a:r>
              <a:rPr lang="en-US" altLang="en-US" sz="3000" b="1" baseline="30000" dirty="0">
                <a:solidFill>
                  <a:srgbClr val="0000FF"/>
                </a:solidFill>
                <a:highlight>
                  <a:srgbClr val="FFFF00"/>
                </a:highlight>
                <a:sym typeface="Symbol" panose="05050102010706020507" pitchFamily="18" charset="2"/>
              </a:rPr>
              <a:t>(1/)</a:t>
            </a:r>
            <a:endParaRPr lang="en-US" altLang="en-US" sz="3000" baseline="300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FA2332A9-1F9F-4F05-8381-2282489A1E54}" type="slidenum">
              <a:rPr lang="en-US" altLang="en-US" sz="1050"/>
              <a:pPr>
                <a:spcBef>
                  <a:spcPct val="0"/>
                </a:spcBef>
                <a:buFontTx/>
                <a:buNone/>
                <a:defRPr/>
              </a:pPr>
              <a:t>149</a:t>
            </a:fld>
            <a:endParaRPr lang="en-US" altLang="en-US" sz="1050"/>
          </a:p>
        </p:txBody>
      </p:sp>
      <p:sp>
        <p:nvSpPr>
          <p:cNvPr id="325637" name="Rectangle 2">
            <a:extLst>
              <a:ext uri="{FF2B5EF4-FFF2-40B4-BE49-F238E27FC236}">
                <a16:creationId xmlns:a16="http://schemas.microsoft.com/office/drawing/2014/main" id="{647033D8-2478-4D82-863F-EE0702758DC7}"/>
              </a:ext>
            </a:extLst>
          </p:cNvPr>
          <p:cNvSpPr>
            <a:spLocks noGrp="1" noChangeArrowheads="1"/>
          </p:cNvSpPr>
          <p:nvPr>
            <p:ph type="title"/>
          </p:nvPr>
        </p:nvSpPr>
        <p:spPr/>
        <p:txBody>
          <a:bodyPr/>
          <a:lstStyle/>
          <a:p>
            <a:pPr eaLnBrk="1" hangingPunct="1"/>
            <a:r>
              <a:rPr lang="en-US" altLang="en-US" sz="3500" b="1">
                <a:solidFill>
                  <a:srgbClr val="FF3300"/>
                </a:solidFill>
              </a:rPr>
              <a:t>Weibull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 W(</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7030A0"/>
                </a:solidFill>
              </a:rPr>
              <a:t>MATLAB Code</a:t>
            </a:r>
            <a:r>
              <a:rPr lang="en-US" altLang="en-US" sz="3500" b="1">
                <a:solidFill>
                  <a:srgbClr val="FF0000"/>
                </a:solidFill>
              </a:rPr>
              <a:t> for </a:t>
            </a:r>
            <a:r>
              <a:rPr lang="en-US" altLang="en-US" sz="3500">
                <a:solidFill>
                  <a:schemeClr val="tx1"/>
                </a:solidFill>
              </a:rPr>
              <a:t> </a:t>
            </a:r>
            <a:r>
              <a:rPr lang="en-US" altLang="en-US" sz="3500" b="1">
                <a:solidFill>
                  <a:srgbClr val="FF3300"/>
                </a:solidFill>
              </a:rPr>
              <a:t>f(x)</a:t>
            </a:r>
            <a:endParaRPr lang="en-US" altLang="en-US" sz="3500"/>
          </a:p>
        </p:txBody>
      </p:sp>
      <p:sp>
        <p:nvSpPr>
          <p:cNvPr id="325638" name="Rectangle 3">
            <a:extLst>
              <a:ext uri="{FF2B5EF4-FFF2-40B4-BE49-F238E27FC236}">
                <a16:creationId xmlns:a16="http://schemas.microsoft.com/office/drawing/2014/main" id="{4F844C96-8F46-4E0E-BED6-4E7CA36E8274}"/>
              </a:ext>
            </a:extLst>
          </p:cNvPr>
          <p:cNvSpPr txBox="1">
            <a:spLocks noChangeArrowheads="1"/>
          </p:cNvSpPr>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Tx/>
              <a:buAutoNum type="arabicPeriod"/>
            </a:pPr>
            <a:r>
              <a:rPr lang="en-US" altLang="en-US" sz="1300" dirty="0">
                <a:latin typeface="Consolas" panose="020B0609020204030204" pitchFamily="49" charset="0"/>
              </a:rPr>
              <a:t>%PLOT OF PDF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a:t>
            </a:r>
          </a:p>
          <a:p>
            <a:pPr algn="just">
              <a:buFontTx/>
              <a:buAutoNum type="arabicPeriod"/>
            </a:pPr>
            <a:r>
              <a:rPr lang="en-US" altLang="en-US" sz="1300" dirty="0">
                <a:latin typeface="Consolas" panose="020B0609020204030204" pitchFamily="49" charset="0"/>
              </a:rPr>
              <a:t>% Define the range of x-values for plotting</a:t>
            </a:r>
          </a:p>
          <a:p>
            <a:pPr algn="just">
              <a:buFontTx/>
              <a:buAutoNum type="arabicPeriod"/>
            </a:pPr>
            <a:r>
              <a:rPr lang="en-US" altLang="en-US" sz="1300" dirty="0">
                <a:latin typeface="Consolas" panose="020B0609020204030204" pitchFamily="49" charset="0"/>
              </a:rPr>
              <a:t>x = 0:0.1:30; % Adjust the upper limit as needed</a:t>
            </a:r>
          </a:p>
          <a:p>
            <a:pPr algn="just">
              <a:buFontTx/>
              <a:buAutoNum type="arabicPeriod"/>
            </a:pPr>
            <a:r>
              <a:rPr lang="en-US" altLang="en-US" sz="1300" dirty="0">
                <a:latin typeface="Consolas" panose="020B0609020204030204" pitchFamily="49" charset="0"/>
              </a:rPr>
              <a:t>% Define </a:t>
            </a:r>
            <a:r>
              <a:rPr lang="el-GR" altLang="en-US" sz="1300" dirty="0">
                <a:latin typeface="Consolas" panose="020B0609020204030204" pitchFamily="49" charset="0"/>
              </a:rPr>
              <a:t>α</a:t>
            </a:r>
            <a:r>
              <a:rPr lang="en-US" altLang="en-US" sz="1300" dirty="0">
                <a:latin typeface="Consolas" panose="020B0609020204030204" pitchFamily="49" charset="0"/>
              </a:rPr>
              <a:t>, </a:t>
            </a:r>
            <a:r>
              <a:rPr lang="el-GR" altLang="en-US" sz="1300" dirty="0">
                <a:latin typeface="Consolas" panose="020B0609020204030204" pitchFamily="49" charset="0"/>
              </a:rPr>
              <a:t>β </a:t>
            </a:r>
            <a:r>
              <a:rPr lang="en-US" altLang="en-US" sz="1300" dirty="0">
                <a:latin typeface="Consolas" panose="020B0609020204030204" pitchFamily="49" charset="0"/>
              </a:rPr>
              <a:t>and </a:t>
            </a:r>
            <a:r>
              <a:rPr lang="el-GR" altLang="en-US" sz="1300" dirty="0">
                <a:latin typeface="Consolas" panose="020B0609020204030204" pitchFamily="49" charset="0"/>
              </a:rPr>
              <a:t>γ </a:t>
            </a:r>
            <a:r>
              <a:rPr lang="en-US" altLang="en-US" sz="1300" dirty="0">
                <a:latin typeface="Consolas" panose="020B0609020204030204" pitchFamily="49" charset="0"/>
              </a:rPr>
              <a:t>for the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a:t>
            </a:r>
          </a:p>
          <a:p>
            <a:pPr algn="just">
              <a:buFontTx/>
              <a:buAutoNum type="arabicPeriod"/>
            </a:pPr>
            <a:r>
              <a:rPr lang="en-US" altLang="en-US" sz="1300" dirty="0">
                <a:latin typeface="Consolas" panose="020B0609020204030204" pitchFamily="49" charset="0"/>
              </a:rPr>
              <a:t>alpha = 6; % Shape parameter</a:t>
            </a:r>
          </a:p>
          <a:p>
            <a:pPr algn="just">
              <a:buFontTx/>
              <a:buAutoNum type="arabicPeriod"/>
            </a:pPr>
            <a:r>
              <a:rPr lang="en-US" altLang="en-US" sz="1300" dirty="0">
                <a:latin typeface="Consolas" panose="020B0609020204030204" pitchFamily="49" charset="0"/>
              </a:rPr>
              <a:t>beta = 2; % Scale parameter</a:t>
            </a:r>
          </a:p>
          <a:p>
            <a:pPr algn="just">
              <a:buFontTx/>
              <a:buAutoNum type="arabicPeriod"/>
            </a:pPr>
            <a:r>
              <a:rPr lang="en-US" altLang="en-US" sz="1300" dirty="0">
                <a:latin typeface="Consolas" panose="020B0609020204030204" pitchFamily="49" charset="0"/>
              </a:rPr>
              <a:t>gamma = 0; % Location parameter</a:t>
            </a:r>
          </a:p>
          <a:p>
            <a:pPr algn="just">
              <a:buFontTx/>
              <a:buAutoNum type="arabicPeriod"/>
            </a:pPr>
            <a:r>
              <a:rPr lang="en-US" altLang="en-US" sz="1300" dirty="0">
                <a:latin typeface="Consolas" panose="020B0609020204030204" pitchFamily="49" charset="0"/>
              </a:rPr>
              <a:t>% Compute the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 PDF values using </a:t>
            </a:r>
            <a:r>
              <a:rPr lang="en-US" altLang="en-US" sz="1300" dirty="0" err="1">
                <a:latin typeface="Consolas" panose="020B0609020204030204" pitchFamily="49" charset="0"/>
              </a:rPr>
              <a:t>gwblpdf</a:t>
            </a:r>
            <a:endParaRPr lang="en-US" altLang="en-US" sz="1300" dirty="0">
              <a:latin typeface="Consolas" panose="020B0609020204030204" pitchFamily="49" charset="0"/>
            </a:endParaRPr>
          </a:p>
          <a:p>
            <a:pPr algn="just">
              <a:buFontTx/>
              <a:buAutoNum type="arabicPeriod"/>
            </a:pPr>
            <a:r>
              <a:rPr lang="en-US" altLang="en-US" sz="1300" dirty="0">
                <a:latin typeface="Consolas" panose="020B0609020204030204" pitchFamily="49" charset="0"/>
              </a:rPr>
              <a:t>y = </a:t>
            </a:r>
            <a:r>
              <a:rPr lang="en-US" altLang="en-US" sz="1300" dirty="0" err="1">
                <a:latin typeface="Consolas" panose="020B0609020204030204" pitchFamily="49" charset="0"/>
              </a:rPr>
              <a:t>wblpdf</a:t>
            </a:r>
            <a:r>
              <a:rPr lang="en-US" altLang="en-US" sz="1300" dirty="0">
                <a:latin typeface="Consolas" panose="020B0609020204030204" pitchFamily="49" charset="0"/>
              </a:rPr>
              <a:t>(x, alpha, beta);</a:t>
            </a:r>
          </a:p>
          <a:p>
            <a:pPr algn="just">
              <a:buFontTx/>
              <a:buAutoNum type="arabicPeriod"/>
            </a:pPr>
            <a:r>
              <a:rPr lang="en-US" altLang="en-US" sz="1300" dirty="0">
                <a:latin typeface="Consolas" panose="020B0609020204030204" pitchFamily="49" charset="0"/>
              </a:rPr>
              <a:t>% Plot the PDF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a:t>
            </a:r>
          </a:p>
          <a:p>
            <a:pPr algn="just">
              <a:buFontTx/>
              <a:buAutoNum type="arabicPeriod"/>
            </a:pPr>
            <a:r>
              <a:rPr lang="en-US" altLang="en-US" sz="1300" dirty="0">
                <a:latin typeface="Consolas" panose="020B0609020204030204" pitchFamily="49" charset="0"/>
              </a:rPr>
              <a:t>figure; % Create a new figure window</a:t>
            </a:r>
          </a:p>
          <a:p>
            <a:pPr algn="just">
              <a:buFontTx/>
              <a:buAutoNum type="arabicPeriod"/>
            </a:pPr>
            <a:r>
              <a:rPr lang="en-US" altLang="en-US" sz="1300" dirty="0">
                <a:latin typeface="Consolas" panose="020B0609020204030204" pitchFamily="49" charset="0"/>
              </a:rPr>
              <a:t>plot(x, y, '</a:t>
            </a:r>
            <a:r>
              <a:rPr lang="en-US" altLang="en-US" sz="1300" dirty="0" err="1">
                <a:latin typeface="Consolas" panose="020B0609020204030204" pitchFamily="49" charset="0"/>
              </a:rPr>
              <a:t>LineWidth</a:t>
            </a:r>
            <a:r>
              <a:rPr lang="en-US" altLang="en-US" sz="1300" dirty="0">
                <a:latin typeface="Consolas" panose="020B0609020204030204" pitchFamily="49" charset="0"/>
              </a:rPr>
              <a:t>', 5); % Plot x vs y with a specified line width</a:t>
            </a:r>
          </a:p>
          <a:p>
            <a:pPr algn="just">
              <a:buFontTx/>
              <a:buAutoNum type="arabicPeriod"/>
            </a:pPr>
            <a:r>
              <a:rPr lang="en-US" altLang="en-US" sz="1300" dirty="0" err="1">
                <a:latin typeface="Consolas" panose="020B0609020204030204" pitchFamily="49" charset="0"/>
              </a:rPr>
              <a:t>xlabel</a:t>
            </a:r>
            <a:r>
              <a:rPr lang="en-US" altLang="en-US" sz="1300" dirty="0">
                <a:latin typeface="Consolas" panose="020B0609020204030204" pitchFamily="49" charset="0"/>
              </a:rPr>
              <a:t>('X Values'); % Label the x-axis</a:t>
            </a:r>
          </a:p>
          <a:p>
            <a:pPr algn="just">
              <a:buFontTx/>
              <a:buAutoNum type="arabicPeriod"/>
            </a:pPr>
            <a:r>
              <a:rPr lang="en-US" altLang="en-US" sz="1300" dirty="0" err="1">
                <a:latin typeface="Consolas" panose="020B0609020204030204" pitchFamily="49" charset="0"/>
              </a:rPr>
              <a:t>ylabel</a:t>
            </a:r>
            <a:r>
              <a:rPr lang="en-US" altLang="en-US" sz="1300" dirty="0">
                <a:latin typeface="Consolas" panose="020B0609020204030204" pitchFamily="49" charset="0"/>
              </a:rPr>
              <a:t>('f(x) or PDF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 % Label the y-axis</a:t>
            </a:r>
          </a:p>
          <a:p>
            <a:pPr algn="just">
              <a:buFontTx/>
              <a:buAutoNum type="arabicPeriod"/>
            </a:pPr>
            <a:r>
              <a:rPr lang="en-US" altLang="en-US" sz="1300" dirty="0">
                <a:latin typeface="Consolas" panose="020B0609020204030204" pitchFamily="49" charset="0"/>
              </a:rPr>
              <a:t>title(['f(x) or PDF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 (</a:t>
            </a:r>
            <a:r>
              <a:rPr lang="el-GR" altLang="en-US" sz="1300" dirty="0">
                <a:latin typeface="Consolas" panose="020B0609020204030204" pitchFamily="49" charset="0"/>
              </a:rPr>
              <a:t>α</a:t>
            </a:r>
            <a:r>
              <a:rPr lang="en-US" altLang="en-US" sz="1300" dirty="0">
                <a:latin typeface="Consolas" panose="020B0609020204030204" pitchFamily="49" charset="0"/>
              </a:rPr>
              <a:t> = ', num2str(alpha), ', </a:t>
            </a:r>
            <a:r>
              <a:rPr lang="el-GR" altLang="en-US" sz="1300" dirty="0">
                <a:latin typeface="Consolas" panose="020B0609020204030204" pitchFamily="49" charset="0"/>
              </a:rPr>
              <a:t>β</a:t>
            </a:r>
            <a:r>
              <a:rPr lang="en-US" altLang="en-US" sz="1300" dirty="0">
                <a:latin typeface="Consolas" panose="020B0609020204030204" pitchFamily="49" charset="0"/>
              </a:rPr>
              <a:t> = ', num2str(beta), ‘, </a:t>
            </a:r>
            <a:r>
              <a:rPr lang="el-GR" altLang="en-US" sz="1300" dirty="0">
                <a:latin typeface="Consolas" panose="020B0609020204030204" pitchFamily="49" charset="0"/>
              </a:rPr>
              <a:t>γ</a:t>
            </a:r>
            <a:r>
              <a:rPr lang="en-US" altLang="en-US" sz="1300" dirty="0">
                <a:latin typeface="Consolas" panose="020B0609020204030204" pitchFamily="49" charset="0"/>
              </a:rPr>
              <a:t> = ', num2str(gamma), ')']); % Set the plot title</a:t>
            </a:r>
          </a:p>
          <a:p>
            <a:pPr algn="just">
              <a:buFontTx/>
              <a:buAutoNum type="arabicPeriod"/>
            </a:pPr>
            <a:r>
              <a:rPr lang="en-US" altLang="en-US" sz="1300" dirty="0">
                <a:latin typeface="Consolas" panose="020B0609020204030204" pitchFamily="49" charset="0"/>
              </a:rPr>
              <a:t>% Optional: Add a grid for better readability </a:t>
            </a:r>
          </a:p>
          <a:p>
            <a:pPr algn="just">
              <a:buFontTx/>
              <a:buAutoNum type="arabicPeriod"/>
            </a:pPr>
            <a:r>
              <a:rPr lang="en-US" altLang="en-US" sz="1300" dirty="0">
                <a:latin typeface="Consolas" panose="020B0609020204030204" pitchFamily="49" charset="0"/>
              </a:rPr>
              <a:t>grid on; % Add a grid to the plot</a:t>
            </a:r>
            <a:endParaRPr lang="en-US" altLang="en-US" sz="13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2516" name="Slide Number Placeholder 5">
            <a:extLst>
              <a:ext uri="{FF2B5EF4-FFF2-40B4-BE49-F238E27FC236}">
                <a16:creationId xmlns:a16="http://schemas.microsoft.com/office/drawing/2014/main" id="{90F8927A-3470-49D9-BE6F-68B425AE2AD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D5A2F3-9EF4-46DB-A726-E00C4AD43A0C}" type="slidenum">
              <a:rPr lang="en-US" altLang="en-US" sz="1400" smtClean="0"/>
              <a:pPr>
                <a:spcBef>
                  <a:spcPct val="0"/>
                </a:spcBef>
                <a:buFontTx/>
                <a:buNone/>
              </a:pPr>
              <a:t>15</a:t>
            </a:fld>
            <a:endParaRPr lang="en-US" altLang="en-US" sz="1400"/>
          </a:p>
        </p:txBody>
      </p:sp>
      <p:sp>
        <p:nvSpPr>
          <p:cNvPr id="192517" name="Rectangle 2">
            <a:extLst>
              <a:ext uri="{FF2B5EF4-FFF2-40B4-BE49-F238E27FC236}">
                <a16:creationId xmlns:a16="http://schemas.microsoft.com/office/drawing/2014/main" id="{2DBDDFC8-9C40-4919-A484-5C76B57BA13B}"/>
              </a:ext>
            </a:extLst>
          </p:cNvPr>
          <p:cNvSpPr>
            <a:spLocks noGrp="1" noChangeArrowheads="1"/>
          </p:cNvSpPr>
          <p:nvPr>
            <p:ph type="title"/>
          </p:nvPr>
        </p:nvSpPr>
        <p:spPr/>
        <p:txBody>
          <a:bodyPr/>
          <a:lstStyle/>
          <a:p>
            <a:pPr eaLnBrk="1" hangingPunct="1"/>
            <a:r>
              <a:rPr lang="en-US" altLang="en-US" sz="5500" b="1" dirty="0">
                <a:solidFill>
                  <a:srgbClr val="FF0000"/>
                </a:solidFill>
              </a:rPr>
              <a:t>Example # 40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sp>
        <p:nvSpPr>
          <p:cNvPr id="192518" name="Rectangle 3">
            <a:extLst>
              <a:ext uri="{FF2B5EF4-FFF2-40B4-BE49-F238E27FC236}">
                <a16:creationId xmlns:a16="http://schemas.microsoft.com/office/drawing/2014/main" id="{926AD57F-AAD9-46D4-9338-9592699D73C7}"/>
              </a:ext>
            </a:extLst>
          </p:cNvPr>
          <p:cNvSpPr>
            <a:spLocks noGrp="1" noChangeArrowheads="1"/>
          </p:cNvSpPr>
          <p:nvPr>
            <p:ph type="body" idx="1"/>
          </p:nvPr>
        </p:nvSpPr>
        <p:spPr/>
        <p:txBody>
          <a:bodyPr/>
          <a:lstStyle/>
          <a:p>
            <a:pPr marL="0" indent="0" algn="just" eaLnBrk="1" hangingPunct="1">
              <a:buFontTx/>
              <a:buNone/>
            </a:pPr>
            <a:endParaRPr lang="en-US" altLang="en-US" sz="3000">
              <a:sym typeface="Symbol" panose="05050102010706020507" pitchFamily="18" charset="2"/>
            </a:endParaRPr>
          </a:p>
        </p:txBody>
      </p:sp>
      <p:graphicFrame>
        <p:nvGraphicFramePr>
          <p:cNvPr id="6" name="Table 5">
            <a:extLst>
              <a:ext uri="{FF2B5EF4-FFF2-40B4-BE49-F238E27FC236}">
                <a16:creationId xmlns:a16="http://schemas.microsoft.com/office/drawing/2014/main" id="{272D05E8-1455-4D0B-9BE2-90AB2907AB75}"/>
              </a:ext>
            </a:extLst>
          </p:cNvPr>
          <p:cNvGraphicFramePr>
            <a:graphicFrameLocks noGrp="1"/>
          </p:cNvGraphicFramePr>
          <p:nvPr/>
        </p:nvGraphicFramePr>
        <p:xfrm>
          <a:off x="587375" y="1600200"/>
          <a:ext cx="10995021" cy="4525963"/>
        </p:xfrm>
        <a:graphic>
          <a:graphicData uri="http://schemas.openxmlformats.org/drawingml/2006/table">
            <a:tbl>
              <a:tblPr firstRow="1" bandRow="1">
                <a:tableStyleId>{5C22544A-7EE6-4342-B048-85BDC9FD1C3A}</a:tableStyleId>
              </a:tblPr>
              <a:tblGrid>
                <a:gridCol w="1221669">
                  <a:extLst>
                    <a:ext uri="{9D8B030D-6E8A-4147-A177-3AD203B41FA5}">
                      <a16:colId xmlns:a16="http://schemas.microsoft.com/office/drawing/2014/main" val="2072511353"/>
                    </a:ext>
                  </a:extLst>
                </a:gridCol>
                <a:gridCol w="1221669">
                  <a:extLst>
                    <a:ext uri="{9D8B030D-6E8A-4147-A177-3AD203B41FA5}">
                      <a16:colId xmlns:a16="http://schemas.microsoft.com/office/drawing/2014/main" val="2989121931"/>
                    </a:ext>
                  </a:extLst>
                </a:gridCol>
                <a:gridCol w="1221669">
                  <a:extLst>
                    <a:ext uri="{9D8B030D-6E8A-4147-A177-3AD203B41FA5}">
                      <a16:colId xmlns:a16="http://schemas.microsoft.com/office/drawing/2014/main" val="576517720"/>
                    </a:ext>
                  </a:extLst>
                </a:gridCol>
                <a:gridCol w="1221669">
                  <a:extLst>
                    <a:ext uri="{9D8B030D-6E8A-4147-A177-3AD203B41FA5}">
                      <a16:colId xmlns:a16="http://schemas.microsoft.com/office/drawing/2014/main" val="1485804526"/>
                    </a:ext>
                  </a:extLst>
                </a:gridCol>
                <a:gridCol w="1221669">
                  <a:extLst>
                    <a:ext uri="{9D8B030D-6E8A-4147-A177-3AD203B41FA5}">
                      <a16:colId xmlns:a16="http://schemas.microsoft.com/office/drawing/2014/main" val="3422990566"/>
                    </a:ext>
                  </a:extLst>
                </a:gridCol>
                <a:gridCol w="1221669">
                  <a:extLst>
                    <a:ext uri="{9D8B030D-6E8A-4147-A177-3AD203B41FA5}">
                      <a16:colId xmlns:a16="http://schemas.microsoft.com/office/drawing/2014/main" val="678479375"/>
                    </a:ext>
                  </a:extLst>
                </a:gridCol>
                <a:gridCol w="1221669">
                  <a:extLst>
                    <a:ext uri="{9D8B030D-6E8A-4147-A177-3AD203B41FA5}">
                      <a16:colId xmlns:a16="http://schemas.microsoft.com/office/drawing/2014/main" val="2047038936"/>
                    </a:ext>
                  </a:extLst>
                </a:gridCol>
                <a:gridCol w="1221669">
                  <a:extLst>
                    <a:ext uri="{9D8B030D-6E8A-4147-A177-3AD203B41FA5}">
                      <a16:colId xmlns:a16="http://schemas.microsoft.com/office/drawing/2014/main" val="418937975"/>
                    </a:ext>
                  </a:extLst>
                </a:gridCol>
                <a:gridCol w="1221669">
                  <a:extLst>
                    <a:ext uri="{9D8B030D-6E8A-4147-A177-3AD203B41FA5}">
                      <a16:colId xmlns:a16="http://schemas.microsoft.com/office/drawing/2014/main" val="2877775235"/>
                    </a:ext>
                  </a:extLst>
                </a:gridCol>
              </a:tblGrid>
              <a:tr h="348151">
                <a:tc>
                  <a:txBody>
                    <a:bodyPr/>
                    <a:lstStyle/>
                    <a:p>
                      <a:r>
                        <a:rPr lang="en-US" sz="1500" b="1" dirty="0">
                          <a:solidFill>
                            <a:schemeClr val="tx1"/>
                          </a:solidFill>
                        </a:rPr>
                        <a:t>X</a:t>
                      </a:r>
                    </a:p>
                  </a:txBody>
                  <a:tcPr/>
                </a:tc>
                <a:tc>
                  <a:txBody>
                    <a:bodyPr/>
                    <a:lstStyle/>
                    <a:p>
                      <a:r>
                        <a:rPr lang="en-US" sz="1500" b="1" dirty="0">
                          <a:solidFill>
                            <a:schemeClr val="tx1"/>
                          </a:solidFill>
                        </a:rPr>
                        <a:t>Y</a:t>
                      </a:r>
                    </a:p>
                  </a:txBody>
                  <a:tcPr/>
                </a:tc>
                <a:tc>
                  <a:txBody>
                    <a:bodyPr/>
                    <a:lstStyle/>
                    <a:p>
                      <a:r>
                        <a:rPr lang="en-US" sz="1500" b="1" dirty="0">
                          <a:solidFill>
                            <a:schemeClr val="tx1"/>
                          </a:solidFill>
                        </a:rPr>
                        <a:t>Z=Min(X,Y)</a:t>
                      </a:r>
                    </a:p>
                  </a:txBody>
                  <a:tcPr/>
                </a:tc>
                <a:tc>
                  <a:txBody>
                    <a:bodyPr/>
                    <a:lstStyle/>
                    <a:p>
                      <a:r>
                        <a:rPr lang="en-US" sz="1500" b="1" dirty="0">
                          <a:solidFill>
                            <a:schemeClr val="tx1"/>
                          </a:solidFill>
                        </a:rPr>
                        <a:t>X</a:t>
                      </a:r>
                    </a:p>
                  </a:txBody>
                  <a:tcPr/>
                </a:tc>
                <a:tc>
                  <a:txBody>
                    <a:bodyPr/>
                    <a:lstStyle/>
                    <a:p>
                      <a:r>
                        <a:rPr lang="en-US" sz="1500" b="1" dirty="0">
                          <a:solidFill>
                            <a:schemeClr val="tx1"/>
                          </a:solidFill>
                        </a:rPr>
                        <a:t>Y</a:t>
                      </a:r>
                    </a:p>
                  </a:txBody>
                  <a:tcPr/>
                </a:tc>
                <a:tc>
                  <a:txBody>
                    <a:bodyPr/>
                    <a:lstStyle/>
                    <a:p>
                      <a:r>
                        <a:rPr lang="en-US" sz="1500" b="1" dirty="0">
                          <a:solidFill>
                            <a:schemeClr val="tx1"/>
                          </a:solidFill>
                        </a:rPr>
                        <a:t>Z=Min(X,Y)</a:t>
                      </a:r>
                    </a:p>
                  </a:txBody>
                  <a:tcPr/>
                </a:tc>
                <a:tc>
                  <a:txBody>
                    <a:bodyPr/>
                    <a:lstStyle/>
                    <a:p>
                      <a:r>
                        <a:rPr lang="en-US" sz="1500" b="1" dirty="0">
                          <a:solidFill>
                            <a:schemeClr val="tx1"/>
                          </a:solidFill>
                        </a:rPr>
                        <a:t>X</a:t>
                      </a:r>
                    </a:p>
                  </a:txBody>
                  <a:tcPr/>
                </a:tc>
                <a:tc>
                  <a:txBody>
                    <a:bodyPr/>
                    <a:lstStyle/>
                    <a:p>
                      <a:r>
                        <a:rPr lang="en-US" sz="1500" b="1" dirty="0">
                          <a:solidFill>
                            <a:schemeClr val="tx1"/>
                          </a:solidFill>
                        </a:rPr>
                        <a:t>Y</a:t>
                      </a:r>
                    </a:p>
                  </a:txBody>
                  <a:tcPr/>
                </a:tc>
                <a:tc>
                  <a:txBody>
                    <a:bodyPr/>
                    <a:lstStyle/>
                    <a:p>
                      <a:r>
                        <a:rPr lang="en-US" sz="1500" b="1" dirty="0">
                          <a:solidFill>
                            <a:schemeClr val="tx1"/>
                          </a:solidFill>
                        </a:rPr>
                        <a:t>Z=Min(X,Y)</a:t>
                      </a:r>
                    </a:p>
                  </a:txBody>
                  <a:tcPr/>
                </a:tc>
                <a:extLst>
                  <a:ext uri="{0D108BD9-81ED-4DB2-BD59-A6C34878D82A}">
                    <a16:rowId xmlns:a16="http://schemas.microsoft.com/office/drawing/2014/main" val="2858084647"/>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extLst>
                  <a:ext uri="{0D108BD9-81ED-4DB2-BD59-A6C34878D82A}">
                    <a16:rowId xmlns:a16="http://schemas.microsoft.com/office/drawing/2014/main" val="1587152757"/>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extLst>
                  <a:ext uri="{0D108BD9-81ED-4DB2-BD59-A6C34878D82A}">
                    <a16:rowId xmlns:a16="http://schemas.microsoft.com/office/drawing/2014/main" val="3605800537"/>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extLst>
                  <a:ext uri="{0D108BD9-81ED-4DB2-BD59-A6C34878D82A}">
                    <a16:rowId xmlns:a16="http://schemas.microsoft.com/office/drawing/2014/main" val="2939241020"/>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extLst>
                  <a:ext uri="{0D108BD9-81ED-4DB2-BD59-A6C34878D82A}">
                    <a16:rowId xmlns:a16="http://schemas.microsoft.com/office/drawing/2014/main" val="4144351933"/>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3070303641"/>
                  </a:ext>
                </a:extLst>
              </a:tr>
              <a:tr h="348151">
                <a:tc>
                  <a:txBody>
                    <a:bodyPr/>
                    <a:lstStyle/>
                    <a:p>
                      <a:r>
                        <a:rPr lang="en-US" sz="1500" b="0" dirty="0">
                          <a:solidFill>
                            <a:schemeClr val="tx1"/>
                          </a:solidFill>
                        </a:rPr>
                        <a:t>1</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3585692073"/>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-1</a:t>
                      </a:r>
                    </a:p>
                  </a:txBody>
                  <a:tcPr/>
                </a:tc>
                <a:tc>
                  <a:txBody>
                    <a:bodyPr/>
                    <a:lstStyle/>
                    <a:p>
                      <a:r>
                        <a:rPr lang="en-US" sz="1500" b="0" dirty="0">
                          <a:solidFill>
                            <a:schemeClr val="tx1"/>
                          </a:solidFill>
                        </a:rPr>
                        <a:t>-1</a:t>
                      </a:r>
                    </a:p>
                  </a:txBody>
                  <a:tcPr/>
                </a:tc>
                <a:extLst>
                  <a:ext uri="{0D108BD9-81ED-4DB2-BD59-A6C34878D82A}">
                    <a16:rowId xmlns:a16="http://schemas.microsoft.com/office/drawing/2014/main" val="3806897683"/>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-2</a:t>
                      </a:r>
                    </a:p>
                  </a:txBody>
                  <a:tcPr/>
                </a:tc>
                <a:tc>
                  <a:txBody>
                    <a:bodyPr/>
                    <a:lstStyle/>
                    <a:p>
                      <a:r>
                        <a:rPr lang="en-US" sz="1500" b="0" dirty="0">
                          <a:solidFill>
                            <a:schemeClr val="tx1"/>
                          </a:solidFill>
                        </a:rPr>
                        <a:t>-2</a:t>
                      </a:r>
                    </a:p>
                  </a:txBody>
                  <a:tcPr/>
                </a:tc>
                <a:extLst>
                  <a:ext uri="{0D108BD9-81ED-4DB2-BD59-A6C34878D82A}">
                    <a16:rowId xmlns:a16="http://schemas.microsoft.com/office/drawing/2014/main" val="214868642"/>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-3</a:t>
                      </a:r>
                    </a:p>
                  </a:txBody>
                  <a:tcPr/>
                </a:tc>
                <a:tc>
                  <a:txBody>
                    <a:bodyPr/>
                    <a:lstStyle/>
                    <a:p>
                      <a:r>
                        <a:rPr lang="en-US" sz="1500" b="0" dirty="0">
                          <a:solidFill>
                            <a:schemeClr val="tx1"/>
                          </a:solidFill>
                        </a:rPr>
                        <a:t>-3</a:t>
                      </a:r>
                    </a:p>
                  </a:txBody>
                  <a:tcPr/>
                </a:tc>
                <a:extLst>
                  <a:ext uri="{0D108BD9-81ED-4DB2-BD59-A6C34878D82A}">
                    <a16:rowId xmlns:a16="http://schemas.microsoft.com/office/drawing/2014/main" val="1588634914"/>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-4</a:t>
                      </a:r>
                    </a:p>
                  </a:txBody>
                  <a:tcPr/>
                </a:tc>
                <a:extLst>
                  <a:ext uri="{0D108BD9-81ED-4DB2-BD59-A6C34878D82A}">
                    <a16:rowId xmlns:a16="http://schemas.microsoft.com/office/drawing/2014/main" val="3099485548"/>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-5</a:t>
                      </a:r>
                    </a:p>
                  </a:txBody>
                  <a:tcPr/>
                </a:tc>
                <a:tc>
                  <a:txBody>
                    <a:bodyPr/>
                    <a:lstStyle/>
                    <a:p>
                      <a:r>
                        <a:rPr lang="en-US" sz="1500" b="0" dirty="0">
                          <a:solidFill>
                            <a:schemeClr val="tx1"/>
                          </a:solidFill>
                        </a:rPr>
                        <a:t>-5</a:t>
                      </a:r>
                    </a:p>
                  </a:txBody>
                  <a:tcPr/>
                </a:tc>
                <a:extLst>
                  <a:ext uri="{0D108BD9-81ED-4DB2-BD59-A6C34878D82A}">
                    <a16:rowId xmlns:a16="http://schemas.microsoft.com/office/drawing/2014/main" val="669853874"/>
                  </a:ext>
                </a:extLst>
              </a:tr>
              <a:tr h="348151">
                <a:tc>
                  <a:txBody>
                    <a:bodyPr/>
                    <a:lstStyle/>
                    <a:p>
                      <a:r>
                        <a:rPr lang="en-US" sz="1500" b="0" dirty="0">
                          <a:solidFill>
                            <a:schemeClr val="tx1"/>
                          </a:solidFill>
                        </a:rPr>
                        <a:t>2</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4</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tc>
                  <a:txBody>
                    <a:bodyPr/>
                    <a:lstStyle/>
                    <a:p>
                      <a:r>
                        <a:rPr lang="en-US" sz="1500" b="0" dirty="0">
                          <a:solidFill>
                            <a:schemeClr val="tx1"/>
                          </a:solidFill>
                        </a:rPr>
                        <a:t>-6</a:t>
                      </a:r>
                    </a:p>
                  </a:txBody>
                  <a:tcPr/>
                </a:tc>
                <a:extLst>
                  <a:ext uri="{0D108BD9-81ED-4DB2-BD59-A6C34878D82A}">
                    <a16:rowId xmlns:a16="http://schemas.microsoft.com/office/drawing/2014/main" val="2259009020"/>
                  </a:ext>
                </a:extLst>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AD5D1784-1BD7-44DA-8D9A-1025E4CCA076}" type="slidenum">
              <a:rPr lang="en-US" altLang="en-US" sz="1050"/>
              <a:pPr>
                <a:spcBef>
                  <a:spcPct val="0"/>
                </a:spcBef>
                <a:buFontTx/>
                <a:buNone/>
                <a:defRPr/>
              </a:pPr>
              <a:t>150</a:t>
            </a:fld>
            <a:endParaRPr lang="en-US" altLang="en-US" sz="1050"/>
          </a:p>
        </p:txBody>
      </p:sp>
      <p:sp>
        <p:nvSpPr>
          <p:cNvPr id="326661" name="Rectangle 2">
            <a:extLst>
              <a:ext uri="{FF2B5EF4-FFF2-40B4-BE49-F238E27FC236}">
                <a16:creationId xmlns:a16="http://schemas.microsoft.com/office/drawing/2014/main" id="{C1D91A26-D613-422A-9849-19DC4C9992A4}"/>
              </a:ext>
            </a:extLst>
          </p:cNvPr>
          <p:cNvSpPr>
            <a:spLocks noGrp="1" noChangeArrowheads="1"/>
          </p:cNvSpPr>
          <p:nvPr>
            <p:ph type="title"/>
          </p:nvPr>
        </p:nvSpPr>
        <p:spPr/>
        <p:txBody>
          <a:bodyPr/>
          <a:lstStyle/>
          <a:p>
            <a:pPr eaLnBrk="1" hangingPunct="1"/>
            <a:r>
              <a:rPr lang="en-US" altLang="en-US" b="1">
                <a:solidFill>
                  <a:srgbClr val="FF3300"/>
                </a:solidFill>
              </a:rPr>
              <a:t>Weibull distribution</a:t>
            </a:r>
            <a:br>
              <a:rPr lang="en-US" altLang="en-US" b="1">
                <a:solidFill>
                  <a:srgbClr val="FF3300"/>
                </a:solidFill>
              </a:rPr>
            </a:br>
            <a:r>
              <a:rPr lang="en-US" altLang="en-US" b="1">
                <a:solidFill>
                  <a:srgbClr val="FF3300"/>
                </a:solidFill>
              </a:rPr>
              <a:t>[</a:t>
            </a:r>
            <a:r>
              <a:rPr lang="en-US" altLang="en-US" b="1">
                <a:solidFill>
                  <a:srgbClr val="FF3300"/>
                </a:solidFill>
                <a:sym typeface="Symbol" panose="05050102010706020507" pitchFamily="18" charset="2"/>
              </a:rPr>
              <a:t>X</a:t>
            </a:r>
            <a:r>
              <a:rPr lang="en-US" altLang="en-US" b="1">
                <a:solidFill>
                  <a:srgbClr val="FF3300"/>
                </a:solidFill>
              </a:rPr>
              <a:t> ~ W(</a:t>
            </a:r>
            <a:r>
              <a:rPr lang="en-US" altLang="en-US" b="1">
                <a:solidFill>
                  <a:srgbClr val="FF3300"/>
                </a:solidFill>
                <a:sym typeface="Symbol" panose="05050102010706020507" pitchFamily="18" charset="2"/>
              </a:rPr>
              <a:t>, , </a:t>
            </a:r>
            <a:r>
              <a:rPr lang="en-US" altLang="en-US" b="1">
                <a:solidFill>
                  <a:srgbClr val="FF3300"/>
                </a:solidFill>
              </a:rPr>
              <a:t>)]</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f(x)</a:t>
            </a:r>
            <a:endParaRPr lang="en-US" altLang="en-US"/>
          </a:p>
        </p:txBody>
      </p:sp>
      <p:pic>
        <p:nvPicPr>
          <p:cNvPr id="326662" name="Picture 1">
            <a:extLst>
              <a:ext uri="{FF2B5EF4-FFF2-40B4-BE49-F238E27FC236}">
                <a16:creationId xmlns:a16="http://schemas.microsoft.com/office/drawing/2014/main" id="{227C3D0C-F3FA-48DA-BE5C-783F39C193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76400"/>
            <a:ext cx="10972800"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24D497E6-CDC9-4717-82F6-3DB8C7304663}" type="slidenum">
              <a:rPr lang="en-US" altLang="en-US" sz="1050"/>
              <a:pPr>
                <a:spcBef>
                  <a:spcPct val="0"/>
                </a:spcBef>
                <a:buFontTx/>
                <a:buNone/>
                <a:defRPr/>
              </a:pPr>
              <a:t>151</a:t>
            </a:fld>
            <a:endParaRPr lang="en-US" altLang="en-US" sz="1050"/>
          </a:p>
        </p:txBody>
      </p:sp>
      <p:sp>
        <p:nvSpPr>
          <p:cNvPr id="327685" name="Rectangle 2">
            <a:extLst>
              <a:ext uri="{FF2B5EF4-FFF2-40B4-BE49-F238E27FC236}">
                <a16:creationId xmlns:a16="http://schemas.microsoft.com/office/drawing/2014/main" id="{E73DE3A8-B091-4DE0-A562-903A188BBE2E}"/>
              </a:ext>
            </a:extLst>
          </p:cNvPr>
          <p:cNvSpPr>
            <a:spLocks noGrp="1" noChangeArrowheads="1"/>
          </p:cNvSpPr>
          <p:nvPr>
            <p:ph type="title"/>
          </p:nvPr>
        </p:nvSpPr>
        <p:spPr/>
        <p:txBody>
          <a:bodyPr/>
          <a:lstStyle/>
          <a:p>
            <a:pPr eaLnBrk="1" hangingPunct="1"/>
            <a:r>
              <a:rPr lang="en-US" altLang="en-US" sz="3500" b="1">
                <a:solidFill>
                  <a:srgbClr val="FF3300"/>
                </a:solidFill>
              </a:rPr>
              <a:t>Weibull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 W(</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endParaRPr lang="en-US" altLang="en-US" sz="3500"/>
          </a:p>
        </p:txBody>
      </p:sp>
      <p:sp>
        <p:nvSpPr>
          <p:cNvPr id="327686" name="Rectangle 3">
            <a:extLst>
              <a:ext uri="{FF2B5EF4-FFF2-40B4-BE49-F238E27FC236}">
                <a16:creationId xmlns:a16="http://schemas.microsoft.com/office/drawing/2014/main" id="{100327C1-0A5F-490E-9616-4BA015DC72EC}"/>
              </a:ext>
            </a:extLst>
          </p:cNvPr>
          <p:cNvSpPr txBox="1">
            <a:spLocks noChangeArrowheads="1"/>
          </p:cNvSpPr>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Tx/>
              <a:buAutoNum type="arabicPeriod"/>
            </a:pPr>
            <a:r>
              <a:rPr lang="en-US" altLang="en-US" sz="1300" dirty="0">
                <a:latin typeface="Consolas" panose="020B0609020204030204" pitchFamily="49" charset="0"/>
              </a:rPr>
              <a:t>%PLOT OF CDF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a:t>
            </a:r>
          </a:p>
          <a:p>
            <a:pPr algn="just">
              <a:buFontTx/>
              <a:buAutoNum type="arabicPeriod"/>
            </a:pPr>
            <a:r>
              <a:rPr lang="en-US" altLang="en-US" sz="1300" dirty="0">
                <a:latin typeface="Consolas" panose="020B0609020204030204" pitchFamily="49" charset="0"/>
              </a:rPr>
              <a:t>% Define the range of x-values for plotting</a:t>
            </a:r>
          </a:p>
          <a:p>
            <a:pPr algn="just">
              <a:buFontTx/>
              <a:buAutoNum type="arabicPeriod"/>
            </a:pPr>
            <a:r>
              <a:rPr lang="en-US" altLang="en-US" sz="1300" dirty="0">
                <a:latin typeface="Consolas" panose="020B0609020204030204" pitchFamily="49" charset="0"/>
              </a:rPr>
              <a:t>x = 0:0.1:30; % Adjust the upper limit as needed</a:t>
            </a:r>
          </a:p>
          <a:p>
            <a:pPr algn="just">
              <a:buFontTx/>
              <a:buAutoNum type="arabicPeriod"/>
            </a:pPr>
            <a:r>
              <a:rPr lang="en-US" altLang="en-US" sz="1300" dirty="0">
                <a:latin typeface="Consolas" panose="020B0609020204030204" pitchFamily="49" charset="0"/>
              </a:rPr>
              <a:t>% Define </a:t>
            </a:r>
            <a:r>
              <a:rPr lang="el-GR" altLang="en-US" sz="1300" dirty="0">
                <a:latin typeface="Consolas" panose="020B0609020204030204" pitchFamily="49" charset="0"/>
              </a:rPr>
              <a:t>α</a:t>
            </a:r>
            <a:r>
              <a:rPr lang="en-US" altLang="en-US" sz="1300" dirty="0">
                <a:latin typeface="Consolas" panose="020B0609020204030204" pitchFamily="49" charset="0"/>
              </a:rPr>
              <a:t>, </a:t>
            </a:r>
            <a:r>
              <a:rPr lang="el-GR" altLang="en-US" sz="1300" dirty="0">
                <a:latin typeface="Consolas" panose="020B0609020204030204" pitchFamily="49" charset="0"/>
              </a:rPr>
              <a:t>β </a:t>
            </a:r>
            <a:r>
              <a:rPr lang="en-US" altLang="en-US" sz="1300" dirty="0">
                <a:latin typeface="Consolas" panose="020B0609020204030204" pitchFamily="49" charset="0"/>
              </a:rPr>
              <a:t>and </a:t>
            </a:r>
            <a:r>
              <a:rPr lang="el-GR" altLang="en-US" sz="1300" dirty="0">
                <a:latin typeface="Consolas" panose="020B0609020204030204" pitchFamily="49" charset="0"/>
              </a:rPr>
              <a:t>γ </a:t>
            </a:r>
            <a:r>
              <a:rPr lang="en-US" altLang="en-US" sz="1300" dirty="0">
                <a:latin typeface="Consolas" panose="020B0609020204030204" pitchFamily="49" charset="0"/>
              </a:rPr>
              <a:t>for the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a:t>
            </a:r>
          </a:p>
          <a:p>
            <a:pPr algn="just">
              <a:buFontTx/>
              <a:buAutoNum type="arabicPeriod"/>
            </a:pPr>
            <a:r>
              <a:rPr lang="en-US" altLang="en-US" sz="1300" dirty="0">
                <a:latin typeface="Consolas" panose="020B0609020204030204" pitchFamily="49" charset="0"/>
              </a:rPr>
              <a:t>alpha = 6; % Shape parameter</a:t>
            </a:r>
          </a:p>
          <a:p>
            <a:pPr algn="just">
              <a:buFontTx/>
              <a:buAutoNum type="arabicPeriod"/>
            </a:pPr>
            <a:r>
              <a:rPr lang="en-US" altLang="en-US" sz="1300" dirty="0">
                <a:latin typeface="Consolas" panose="020B0609020204030204" pitchFamily="49" charset="0"/>
              </a:rPr>
              <a:t>beta = 2; % Scale parameter</a:t>
            </a:r>
          </a:p>
          <a:p>
            <a:pPr algn="just">
              <a:buFontTx/>
              <a:buAutoNum type="arabicPeriod"/>
            </a:pPr>
            <a:r>
              <a:rPr lang="en-US" altLang="en-US" sz="1300" dirty="0">
                <a:latin typeface="Consolas" panose="020B0609020204030204" pitchFamily="49" charset="0"/>
              </a:rPr>
              <a:t>gamma = 0; % Location parameter</a:t>
            </a:r>
          </a:p>
          <a:p>
            <a:pPr algn="just">
              <a:buFontTx/>
              <a:buAutoNum type="arabicPeriod"/>
            </a:pPr>
            <a:r>
              <a:rPr lang="en-US" altLang="en-US" sz="1300" dirty="0">
                <a:latin typeface="Consolas" panose="020B0609020204030204" pitchFamily="49" charset="0"/>
              </a:rPr>
              <a:t>% Compute the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 CDF values using </a:t>
            </a:r>
            <a:r>
              <a:rPr lang="en-US" altLang="en-US" sz="1300" dirty="0" err="1">
                <a:latin typeface="Consolas" panose="020B0609020204030204" pitchFamily="49" charset="0"/>
              </a:rPr>
              <a:t>wblcdf</a:t>
            </a:r>
            <a:endParaRPr lang="en-US" altLang="en-US" sz="1300" dirty="0">
              <a:latin typeface="Consolas" panose="020B0609020204030204" pitchFamily="49" charset="0"/>
            </a:endParaRPr>
          </a:p>
          <a:p>
            <a:pPr algn="just">
              <a:buFontTx/>
              <a:buAutoNum type="arabicPeriod"/>
            </a:pPr>
            <a:r>
              <a:rPr lang="en-US" altLang="en-US" sz="1300" dirty="0">
                <a:latin typeface="Consolas" panose="020B0609020204030204" pitchFamily="49" charset="0"/>
              </a:rPr>
              <a:t>y = </a:t>
            </a:r>
            <a:r>
              <a:rPr lang="en-US" altLang="en-US" sz="1300" dirty="0" err="1">
                <a:latin typeface="Consolas" panose="020B0609020204030204" pitchFamily="49" charset="0"/>
              </a:rPr>
              <a:t>wblcdf</a:t>
            </a:r>
            <a:r>
              <a:rPr lang="en-US" altLang="en-US" sz="1300" dirty="0">
                <a:latin typeface="Consolas" panose="020B0609020204030204" pitchFamily="49" charset="0"/>
              </a:rPr>
              <a:t>(x, alpha, beta);</a:t>
            </a:r>
          </a:p>
          <a:p>
            <a:pPr algn="just">
              <a:buFontTx/>
              <a:buAutoNum type="arabicPeriod"/>
            </a:pPr>
            <a:r>
              <a:rPr lang="en-US" altLang="en-US" sz="1300" dirty="0">
                <a:latin typeface="Consolas" panose="020B0609020204030204" pitchFamily="49" charset="0"/>
              </a:rPr>
              <a:t>% Plot the CDF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a:t>
            </a:r>
          </a:p>
          <a:p>
            <a:pPr algn="just">
              <a:buFontTx/>
              <a:buAutoNum type="arabicPeriod"/>
            </a:pPr>
            <a:r>
              <a:rPr lang="en-US" altLang="en-US" sz="1300" dirty="0">
                <a:latin typeface="Consolas" panose="020B0609020204030204" pitchFamily="49" charset="0"/>
              </a:rPr>
              <a:t>figure; % Create a new figure window</a:t>
            </a:r>
          </a:p>
          <a:p>
            <a:pPr algn="just">
              <a:buFontTx/>
              <a:buAutoNum type="arabicPeriod"/>
            </a:pPr>
            <a:r>
              <a:rPr lang="en-US" altLang="en-US" sz="1300" dirty="0">
                <a:latin typeface="Consolas" panose="020B0609020204030204" pitchFamily="49" charset="0"/>
              </a:rPr>
              <a:t>plot(x, y, '</a:t>
            </a:r>
            <a:r>
              <a:rPr lang="en-US" altLang="en-US" sz="1300" dirty="0" err="1">
                <a:latin typeface="Consolas" panose="020B0609020204030204" pitchFamily="49" charset="0"/>
              </a:rPr>
              <a:t>LineWidth</a:t>
            </a:r>
            <a:r>
              <a:rPr lang="en-US" altLang="en-US" sz="1300" dirty="0">
                <a:latin typeface="Consolas" panose="020B0609020204030204" pitchFamily="49" charset="0"/>
              </a:rPr>
              <a:t>', 5); % Plot x vs y with a specified line width</a:t>
            </a:r>
          </a:p>
          <a:p>
            <a:pPr algn="just">
              <a:buFontTx/>
              <a:buAutoNum type="arabicPeriod"/>
            </a:pPr>
            <a:r>
              <a:rPr lang="en-US" altLang="en-US" sz="1300" dirty="0" err="1">
                <a:latin typeface="Consolas" panose="020B0609020204030204" pitchFamily="49" charset="0"/>
              </a:rPr>
              <a:t>xlabel</a:t>
            </a:r>
            <a:r>
              <a:rPr lang="en-US" altLang="en-US" sz="1300" dirty="0">
                <a:latin typeface="Consolas" panose="020B0609020204030204" pitchFamily="49" charset="0"/>
              </a:rPr>
              <a:t>('X Values'); % Label the x-axis</a:t>
            </a:r>
          </a:p>
          <a:p>
            <a:pPr algn="just">
              <a:buFontTx/>
              <a:buAutoNum type="arabicPeriod"/>
            </a:pPr>
            <a:r>
              <a:rPr lang="en-US" altLang="en-US" sz="1300" dirty="0" err="1">
                <a:latin typeface="Consolas" panose="020B0609020204030204" pitchFamily="49" charset="0"/>
              </a:rPr>
              <a:t>ylabel</a:t>
            </a:r>
            <a:r>
              <a:rPr lang="en-US" altLang="en-US" sz="1300" dirty="0">
                <a:latin typeface="Consolas" panose="020B0609020204030204" pitchFamily="49" charset="0"/>
              </a:rPr>
              <a:t>('F(x)=P[</a:t>
            </a:r>
            <a:r>
              <a:rPr lang="en-US" altLang="en-US" sz="1300" dirty="0" err="1">
                <a:latin typeface="Consolas" panose="020B0609020204030204" pitchFamily="49" charset="0"/>
              </a:rPr>
              <a:t>X≤x</a:t>
            </a:r>
            <a:r>
              <a:rPr lang="en-US" altLang="en-US" sz="1300" dirty="0">
                <a:latin typeface="Consolas" panose="020B0609020204030204" pitchFamily="49" charset="0"/>
              </a:rPr>
              <a:t>] or CDF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 % Label the y-axis</a:t>
            </a:r>
          </a:p>
          <a:p>
            <a:pPr algn="just">
              <a:buFontTx/>
              <a:buAutoNum type="arabicPeriod"/>
            </a:pPr>
            <a:r>
              <a:rPr lang="en-US" altLang="en-US" sz="1300" dirty="0">
                <a:latin typeface="Consolas" panose="020B0609020204030204" pitchFamily="49" charset="0"/>
              </a:rPr>
              <a:t>title(['Plot of F(x)=P[</a:t>
            </a:r>
            <a:r>
              <a:rPr lang="en-US" altLang="en-US" sz="1300" dirty="0" err="1">
                <a:latin typeface="Consolas" panose="020B0609020204030204" pitchFamily="49" charset="0"/>
              </a:rPr>
              <a:t>X≤x</a:t>
            </a:r>
            <a:r>
              <a:rPr lang="en-US" altLang="en-US" sz="1300" dirty="0">
                <a:latin typeface="Consolas" panose="020B0609020204030204" pitchFamily="49" charset="0"/>
              </a:rPr>
              <a:t>] or CDF of WEIBULL(</a:t>
            </a:r>
            <a:r>
              <a:rPr lang="el-GR" altLang="en-US" sz="1300" dirty="0">
                <a:latin typeface="Consolas" panose="020B0609020204030204" pitchFamily="49" charset="0"/>
              </a:rPr>
              <a:t>α </a:t>
            </a:r>
            <a:r>
              <a:rPr lang="en-US" altLang="en-US" sz="1300" dirty="0">
                <a:latin typeface="Consolas" panose="020B0609020204030204" pitchFamily="49" charset="0"/>
              </a:rPr>
              <a:t>, </a:t>
            </a:r>
            <a:r>
              <a:rPr lang="el-GR" altLang="en-US" sz="1300" dirty="0">
                <a:latin typeface="Consolas" panose="020B0609020204030204" pitchFamily="49" charset="0"/>
              </a:rPr>
              <a:t>β</a:t>
            </a:r>
            <a:r>
              <a:rPr lang="en-US" altLang="en-US" sz="1300" dirty="0">
                <a:latin typeface="Consolas" panose="020B0609020204030204" pitchFamily="49" charset="0"/>
              </a:rPr>
              <a:t>, </a:t>
            </a:r>
            <a:r>
              <a:rPr lang="el-GR" altLang="en-US" sz="1300" dirty="0">
                <a:latin typeface="Consolas" panose="020B0609020204030204" pitchFamily="49" charset="0"/>
              </a:rPr>
              <a:t>γ</a:t>
            </a:r>
            <a:r>
              <a:rPr lang="en-US" altLang="en-US" sz="1300" dirty="0">
                <a:latin typeface="Consolas" panose="020B0609020204030204" pitchFamily="49" charset="0"/>
              </a:rPr>
              <a:t>) Distribution (</a:t>
            </a:r>
            <a:r>
              <a:rPr lang="el-GR" altLang="en-US" sz="1300" dirty="0">
                <a:latin typeface="Consolas" panose="020B0609020204030204" pitchFamily="49" charset="0"/>
              </a:rPr>
              <a:t>α</a:t>
            </a:r>
            <a:r>
              <a:rPr lang="en-US" altLang="en-US" sz="1300" dirty="0">
                <a:latin typeface="Consolas" panose="020B0609020204030204" pitchFamily="49" charset="0"/>
              </a:rPr>
              <a:t> = ', num2str(alpha), ', </a:t>
            </a:r>
            <a:r>
              <a:rPr lang="el-GR" altLang="en-US" sz="1300" dirty="0">
                <a:latin typeface="Consolas" panose="020B0609020204030204" pitchFamily="49" charset="0"/>
              </a:rPr>
              <a:t>β</a:t>
            </a:r>
            <a:r>
              <a:rPr lang="en-US" altLang="en-US" sz="1300" dirty="0">
                <a:latin typeface="Consolas" panose="020B0609020204030204" pitchFamily="49" charset="0"/>
              </a:rPr>
              <a:t> = ', num2str(beta), ‘, </a:t>
            </a:r>
            <a:r>
              <a:rPr lang="el-GR" altLang="en-US" sz="1300" dirty="0">
                <a:latin typeface="Consolas" panose="020B0609020204030204" pitchFamily="49" charset="0"/>
              </a:rPr>
              <a:t>γ</a:t>
            </a:r>
            <a:r>
              <a:rPr lang="en-US" altLang="en-US" sz="1300" dirty="0">
                <a:latin typeface="Consolas" panose="020B0609020204030204" pitchFamily="49" charset="0"/>
              </a:rPr>
              <a:t> = ', num2str(gamma), ')']); % Set the plot title</a:t>
            </a:r>
          </a:p>
          <a:p>
            <a:pPr algn="just">
              <a:buFontTx/>
              <a:buAutoNum type="arabicPeriod"/>
            </a:pPr>
            <a:r>
              <a:rPr lang="en-US" altLang="en-US" sz="1300" dirty="0">
                <a:latin typeface="Consolas" panose="020B0609020204030204" pitchFamily="49" charset="0"/>
              </a:rPr>
              <a:t>% Optional: Add a grid for better readability</a:t>
            </a:r>
          </a:p>
          <a:p>
            <a:pPr algn="just">
              <a:buFontTx/>
              <a:buAutoNum type="arabicPeriod"/>
            </a:pPr>
            <a:r>
              <a:rPr lang="en-US" altLang="en-US" sz="1300" dirty="0">
                <a:latin typeface="Consolas" panose="020B0609020204030204" pitchFamily="49" charset="0"/>
              </a:rPr>
              <a:t>grid on; % Add a grid to the plot</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8BD76000-E3B4-4786-9C5A-DCD73F828BF0}" type="slidenum">
              <a:rPr lang="en-US" altLang="en-US" sz="1050"/>
              <a:pPr>
                <a:spcBef>
                  <a:spcPct val="0"/>
                </a:spcBef>
                <a:buFontTx/>
                <a:buNone/>
                <a:defRPr/>
              </a:pPr>
              <a:t>152</a:t>
            </a:fld>
            <a:endParaRPr lang="en-US" altLang="en-US" sz="1050"/>
          </a:p>
        </p:txBody>
      </p:sp>
      <p:sp>
        <p:nvSpPr>
          <p:cNvPr id="328709" name="Rectangle 2">
            <a:extLst>
              <a:ext uri="{FF2B5EF4-FFF2-40B4-BE49-F238E27FC236}">
                <a16:creationId xmlns:a16="http://schemas.microsoft.com/office/drawing/2014/main" id="{FB3789C9-130C-48DA-B189-97C3390335B3}"/>
              </a:ext>
            </a:extLst>
          </p:cNvPr>
          <p:cNvSpPr>
            <a:spLocks noGrp="1" noChangeArrowheads="1"/>
          </p:cNvSpPr>
          <p:nvPr>
            <p:ph type="title"/>
          </p:nvPr>
        </p:nvSpPr>
        <p:spPr/>
        <p:txBody>
          <a:bodyPr/>
          <a:lstStyle/>
          <a:p>
            <a:pPr eaLnBrk="1" hangingPunct="1"/>
            <a:r>
              <a:rPr lang="en-US" altLang="en-US" b="1">
                <a:solidFill>
                  <a:srgbClr val="FF3300"/>
                </a:solidFill>
              </a:rPr>
              <a:t>Weibull distribution</a:t>
            </a:r>
            <a:br>
              <a:rPr lang="en-US" altLang="en-US" b="1">
                <a:solidFill>
                  <a:srgbClr val="FF3300"/>
                </a:solidFill>
              </a:rPr>
            </a:br>
            <a:r>
              <a:rPr lang="en-US" altLang="en-US" b="1">
                <a:solidFill>
                  <a:srgbClr val="FF3300"/>
                </a:solidFill>
              </a:rPr>
              <a:t>[</a:t>
            </a:r>
            <a:r>
              <a:rPr lang="en-US" altLang="en-US" b="1">
                <a:solidFill>
                  <a:srgbClr val="FF3300"/>
                </a:solidFill>
                <a:sym typeface="Symbol" panose="05050102010706020507" pitchFamily="18" charset="2"/>
              </a:rPr>
              <a:t>X</a:t>
            </a:r>
            <a:r>
              <a:rPr lang="en-US" altLang="en-US" b="1">
                <a:solidFill>
                  <a:srgbClr val="FF3300"/>
                </a:solidFill>
              </a:rPr>
              <a:t> ~ W(</a:t>
            </a:r>
            <a:r>
              <a:rPr lang="en-US" altLang="en-US" b="1">
                <a:solidFill>
                  <a:srgbClr val="FF3300"/>
                </a:solidFill>
                <a:sym typeface="Symbol" panose="05050102010706020507" pitchFamily="18" charset="2"/>
              </a:rPr>
              <a:t>, , </a:t>
            </a:r>
            <a:r>
              <a:rPr lang="en-US" altLang="en-US" b="1">
                <a:solidFill>
                  <a:srgbClr val="FF3300"/>
                </a:solidFill>
              </a:rPr>
              <a:t>)]</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F(x)</a:t>
            </a:r>
            <a:endParaRPr lang="en-US" altLang="en-US"/>
          </a:p>
        </p:txBody>
      </p:sp>
      <p:pic>
        <p:nvPicPr>
          <p:cNvPr id="328710" name="Picture 1">
            <a:extLst>
              <a:ext uri="{FF2B5EF4-FFF2-40B4-BE49-F238E27FC236}">
                <a16:creationId xmlns:a16="http://schemas.microsoft.com/office/drawing/2014/main" id="{040EA729-21C9-477B-9149-0D081F0FA8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109728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153</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55</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234998525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29732" name="Slide Number Placeholder 5">
            <a:extLst>
              <a:ext uri="{FF2B5EF4-FFF2-40B4-BE49-F238E27FC236}">
                <a16:creationId xmlns:a16="http://schemas.microsoft.com/office/drawing/2014/main" id="{DB0E5881-0DBD-42DE-86AA-686E98577FC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48D0534-FD3D-48B3-A1E3-FF088427F378}" type="slidenum">
              <a:rPr lang="en-US" altLang="en-US" sz="1400" smtClean="0"/>
              <a:pPr>
                <a:spcBef>
                  <a:spcPct val="0"/>
                </a:spcBef>
                <a:buFontTx/>
                <a:buNone/>
              </a:pPr>
              <a:t>154</a:t>
            </a:fld>
            <a:endParaRPr lang="en-US" altLang="en-US" sz="1400"/>
          </a:p>
        </p:txBody>
      </p:sp>
      <p:sp>
        <p:nvSpPr>
          <p:cNvPr id="329733" name="Rectangle 2">
            <a:extLst>
              <a:ext uri="{FF2B5EF4-FFF2-40B4-BE49-F238E27FC236}">
                <a16:creationId xmlns:a16="http://schemas.microsoft.com/office/drawing/2014/main" id="{C555C77C-9A25-48B2-A25C-6133DEDFFD45}"/>
              </a:ext>
            </a:extLst>
          </p:cNvPr>
          <p:cNvSpPr>
            <a:spLocks noGrp="1" noChangeArrowheads="1"/>
          </p:cNvSpPr>
          <p:nvPr>
            <p:ph type="title"/>
          </p:nvPr>
        </p:nvSpPr>
        <p:spPr/>
        <p:txBody>
          <a:bodyPr/>
          <a:lstStyle/>
          <a:p>
            <a:pPr eaLnBrk="1" hangingPunct="1"/>
            <a:r>
              <a:rPr lang="en-US" altLang="en-US" sz="4000" b="1">
                <a:solidFill>
                  <a:srgbClr val="FF3300"/>
                </a:solidFill>
              </a:rPr>
              <a:t>Beta distribution</a:t>
            </a:r>
            <a:br>
              <a:rPr lang="en-US" altLang="en-US" sz="4000" b="1">
                <a:solidFill>
                  <a:srgbClr val="FF3300"/>
                </a:solidFill>
              </a:rPr>
            </a:br>
            <a:r>
              <a:rPr lang="en-US" altLang="en-US" sz="4000" b="1">
                <a:solidFill>
                  <a:srgbClr val="FF3300"/>
                </a:solidFill>
              </a:rPr>
              <a:t>[</a:t>
            </a:r>
            <a:r>
              <a:rPr lang="en-US" altLang="en-US" sz="4000" b="1">
                <a:solidFill>
                  <a:srgbClr val="FF3300"/>
                </a:solidFill>
                <a:sym typeface="Symbol" panose="05050102010706020507" pitchFamily="18" charset="2"/>
              </a:rPr>
              <a:t>X</a:t>
            </a:r>
            <a:r>
              <a:rPr lang="en-US" altLang="en-US" sz="4000" b="1">
                <a:solidFill>
                  <a:srgbClr val="FF3300"/>
                </a:solidFill>
              </a:rPr>
              <a:t>~ Beta (</a:t>
            </a:r>
            <a:r>
              <a:rPr lang="en-US" altLang="en-US" sz="4000" b="1">
                <a:solidFill>
                  <a:srgbClr val="FF3300"/>
                </a:solidFill>
                <a:sym typeface="Symbol" panose="05050102010706020507" pitchFamily="18" charset="2"/>
              </a:rPr>
              <a:t>, , </a:t>
            </a:r>
            <a:r>
              <a:rPr lang="en-US" altLang="en-US" sz="4000" b="1">
                <a:solidFill>
                  <a:srgbClr val="FF3300"/>
                </a:solidFill>
              </a:rPr>
              <a:t>)]</a:t>
            </a:r>
          </a:p>
        </p:txBody>
      </p:sp>
      <p:sp>
        <p:nvSpPr>
          <p:cNvPr id="315398" name="Rectangle 3">
            <a:extLst>
              <a:ext uri="{FF2B5EF4-FFF2-40B4-BE49-F238E27FC236}">
                <a16:creationId xmlns:a16="http://schemas.microsoft.com/office/drawing/2014/main" id="{BF2D60B4-ED90-4971-9411-5F7B7C813EFA}"/>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2700" dirty="0">
                <a:latin typeface="Times New Roman" panose="02020603050405020304" pitchFamily="18" charset="0"/>
                <a:cs typeface="Times New Roman" panose="02020603050405020304" pitchFamily="18" charset="0"/>
              </a:rPr>
              <a:t>f(x) = [</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dirty="0">
                <a:latin typeface="Times New Roman" panose="02020603050405020304" pitchFamily="18" charset="0"/>
                <a:cs typeface="Times New Roman" panose="02020603050405020304" pitchFamily="18" charset="0"/>
              </a:rPr>
              <a:t>(</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dirty="0">
                <a:latin typeface="Times New Roman" panose="02020603050405020304" pitchFamily="18" charset="0"/>
                <a:cs typeface="Times New Roman" panose="02020603050405020304" pitchFamily="18" charset="0"/>
              </a:rPr>
              <a:t>/{</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dirty="0">
                <a:latin typeface="Times New Roman" panose="02020603050405020304" pitchFamily="18" charset="0"/>
                <a:cs typeface="Times New Roman" panose="02020603050405020304" pitchFamily="18" charset="0"/>
              </a:rPr>
              <a:t>(</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dirty="0">
                <a:latin typeface="Times New Roman" panose="02020603050405020304" pitchFamily="18" charset="0"/>
                <a:cs typeface="Times New Roman" panose="02020603050405020304" pitchFamily="18" charset="0"/>
              </a:rPr>
              <a:t>(</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)}]{(x</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baseline="30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2</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x)</a:t>
            </a:r>
            <a:r>
              <a:rPr lang="en-US" altLang="en-US" sz="2700" baseline="30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2</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baseline="30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 </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&lt;x&lt;</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 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2</a:t>
            </a:r>
          </a:p>
          <a:p>
            <a:pPr algn="just" eaLnBrk="1" hangingPunct="1">
              <a:buFont typeface="Wingdings" panose="05000000000000000000" pitchFamily="2" charset="2"/>
              <a:buChar char="§"/>
              <a:defRPr/>
            </a:pP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 &gt; 0: Shape parameter # 01</a:t>
            </a:r>
          </a:p>
          <a:p>
            <a:pPr algn="just" eaLnBrk="1" hangingPunct="1">
              <a:buFont typeface="Wingdings" panose="05000000000000000000" pitchFamily="2" charset="2"/>
              <a:buChar char="§"/>
              <a:defRPr/>
            </a:pP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 &gt; 0: Shape parameter # 02</a:t>
            </a:r>
          </a:p>
          <a:p>
            <a:pPr algn="just" eaLnBrk="1" hangingPunct="1">
              <a:buFont typeface="Wingdings" panose="05000000000000000000" pitchFamily="2" charset="2"/>
              <a:buChar char="§"/>
              <a:defRPr/>
            </a:pP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1</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 Minimum value of x</a:t>
            </a:r>
          </a:p>
          <a:p>
            <a:pPr algn="just" eaLnBrk="1" hangingPunct="1">
              <a:buFont typeface="Wingdings" panose="05000000000000000000" pitchFamily="2" charset="2"/>
              <a:buChar char="§"/>
              <a:defRPr/>
            </a:pP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2</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 Maximum value of x</a:t>
            </a:r>
          </a:p>
          <a:p>
            <a:pPr algn="just" eaLnBrk="1" hangingPunct="1">
              <a:buClr>
                <a:schemeClr val="tx1"/>
              </a:buClr>
              <a:buFont typeface="Wingdings" panose="05000000000000000000" pitchFamily="2" charset="2"/>
              <a:buChar char="§"/>
              <a:defRPr/>
            </a:pPr>
            <a:r>
              <a:rPr lang="en-US" altLang="en-US" sz="2700" b="1" dirty="0">
                <a:solidFill>
                  <a:srgbClr val="0000FF"/>
                </a:solidFill>
                <a:highlight>
                  <a:srgbClr val="FFFF00"/>
                </a:highlight>
              </a:rPr>
              <a:t>E(X) = </a:t>
            </a:r>
            <a:r>
              <a:rPr lang="en-US" altLang="en-US" sz="2700" b="1" dirty="0">
                <a:solidFill>
                  <a:srgbClr val="0000FF"/>
                </a:solidFill>
                <a:highlight>
                  <a:srgbClr val="FFFF00"/>
                </a:highlight>
                <a:sym typeface="Symbol" panose="05050102010706020507" pitchFamily="18" charset="2"/>
              </a:rPr>
              <a:t></a:t>
            </a:r>
            <a:r>
              <a:rPr lang="en-US" altLang="en-US" sz="2700" b="1" baseline="-25000" dirty="0">
                <a:solidFill>
                  <a:srgbClr val="0000FF"/>
                </a:solidFill>
                <a:highlight>
                  <a:srgbClr val="FFFF00"/>
                </a:highlight>
                <a:sym typeface="Symbol" panose="05050102010706020507" pitchFamily="18" charset="2"/>
              </a:rPr>
              <a:t>m</a:t>
            </a:r>
            <a:r>
              <a:rPr lang="en-US" altLang="en-US" sz="2700" b="1" dirty="0">
                <a:solidFill>
                  <a:srgbClr val="0000FF"/>
                </a:solidFill>
                <a:highlight>
                  <a:srgbClr val="FFFF00"/>
                </a:highlight>
                <a:sym typeface="Symbol" panose="05050102010706020507" pitchFamily="18" charset="2"/>
              </a:rPr>
              <a:t> = </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a:t>
            </a:r>
            <a:r>
              <a:rPr lang="el-GR"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1" baseline="-25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2 </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 </a:t>
            </a:r>
            <a:r>
              <a:rPr lang="el-GR"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δ</a:t>
            </a:r>
            <a:r>
              <a:rPr lang="en-US" altLang="en-US" sz="2700" b="1" baseline="-25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1 </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+ 1) + /( + )</a:t>
            </a:r>
            <a:r>
              <a:rPr lang="en-US" altLang="en-US" sz="2700" dirty="0">
                <a:highlight>
                  <a:srgbClr val="FFFF00"/>
                </a:highlight>
                <a:latin typeface="Times New Roman" panose="02020603050405020304" pitchFamily="18" charset="0"/>
                <a:cs typeface="Times New Roman" panose="02020603050405020304" pitchFamily="18" charset="0"/>
                <a:sym typeface="Symbol" panose="05050102010706020507" pitchFamily="18" charset="2"/>
              </a:rPr>
              <a:t> </a:t>
            </a:r>
            <a:endParaRPr lang="en-US" altLang="en-US" sz="2700" b="1" baseline="-25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rPr>
              <a:t>V[X] = </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 + )</a:t>
            </a:r>
            <a:r>
              <a:rPr lang="en-US" altLang="en-US" sz="2700" b="1" baseline="30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2</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 +  + 1)}</a:t>
            </a:r>
          </a:p>
          <a:p>
            <a:pPr algn="just" eaLnBrk="1" hangingPunct="1">
              <a:lnSpc>
                <a:spcPct val="90000"/>
              </a:lnSpc>
              <a:buClr>
                <a:schemeClr val="tx1"/>
              </a:buClr>
              <a:buFont typeface="Wingdings" panose="05000000000000000000" pitchFamily="2" charset="2"/>
              <a:buChar char="§"/>
              <a:defRPr/>
            </a:pPr>
            <a:r>
              <a:rPr lang="en-US" altLang="en-US" sz="2700" b="1" dirty="0">
                <a:solidFill>
                  <a:srgbClr val="0000FF"/>
                </a:solidFill>
                <a:highlight>
                  <a:srgbClr val="FFFF00"/>
                </a:highlight>
                <a:sym typeface="Symbol" panose="05050102010706020507" pitchFamily="18" charset="2"/>
              </a:rPr>
              <a:t>Median = </a:t>
            </a:r>
            <a:r>
              <a:rPr lang="en-US" altLang="en-US" sz="2700" b="1" baseline="-25000" dirty="0">
                <a:solidFill>
                  <a:srgbClr val="0000FF"/>
                </a:solidFill>
                <a:highlight>
                  <a:srgbClr val="FFFF00"/>
                </a:highlight>
                <a:sym typeface="Symbol" panose="05050102010706020507" pitchFamily="18" charset="2"/>
              </a:rPr>
              <a:t>e</a:t>
            </a:r>
            <a:r>
              <a:rPr lang="en-US" altLang="en-US" sz="2700" b="1" dirty="0">
                <a:solidFill>
                  <a:srgbClr val="0000FF"/>
                </a:solidFill>
                <a:highlight>
                  <a:srgbClr val="FFFF00"/>
                </a:highlight>
                <a:sym typeface="Symbol" panose="05050102010706020507" pitchFamily="18" charset="2"/>
              </a:rPr>
              <a:t>=</a:t>
            </a:r>
            <a:endParaRPr lang="en-US" altLang="en-US" sz="27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2700" b="1" dirty="0">
                <a:solidFill>
                  <a:srgbClr val="0000FF"/>
                </a:solidFill>
                <a:highlight>
                  <a:srgbClr val="FFFF00"/>
                </a:highlight>
                <a:sym typeface="Symbol" panose="05050102010706020507" pitchFamily="18" charset="2"/>
              </a:rPr>
              <a:t>Mode = </a:t>
            </a:r>
            <a:r>
              <a:rPr lang="en-US" altLang="en-US" sz="2700" b="1" baseline="-25000" dirty="0">
                <a:solidFill>
                  <a:srgbClr val="0000FF"/>
                </a:solidFill>
                <a:highlight>
                  <a:srgbClr val="FFFF00"/>
                </a:highlight>
                <a:sym typeface="Symbol" panose="05050102010706020507" pitchFamily="18" charset="2"/>
              </a:rPr>
              <a:t>o</a:t>
            </a:r>
            <a:r>
              <a:rPr lang="en-US" altLang="en-US" sz="2700" b="1" dirty="0">
                <a:solidFill>
                  <a:srgbClr val="0000FF"/>
                </a:solidFill>
                <a:highlight>
                  <a:srgbClr val="FFFF00"/>
                </a:highlight>
                <a:sym typeface="Symbol" panose="05050102010706020507" pitchFamily="18" charset="2"/>
              </a:rPr>
              <a:t>=</a:t>
            </a:r>
            <a:endParaRPr lang="en-US" altLang="en-US" sz="27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0756" name="Slide Number Placeholder 5">
            <a:extLst>
              <a:ext uri="{FF2B5EF4-FFF2-40B4-BE49-F238E27FC236}">
                <a16:creationId xmlns:a16="http://schemas.microsoft.com/office/drawing/2014/main" id="{1937796F-403A-419C-9591-F5142CC28B5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38D548-F2E1-42AE-A4FB-E62F59B81580}" type="slidenum">
              <a:rPr lang="en-US" altLang="en-US" sz="1400" smtClean="0"/>
              <a:pPr>
                <a:spcBef>
                  <a:spcPct val="0"/>
                </a:spcBef>
                <a:buFontTx/>
                <a:buNone/>
              </a:pPr>
              <a:t>155</a:t>
            </a:fld>
            <a:endParaRPr lang="en-US" altLang="en-US" sz="1400"/>
          </a:p>
        </p:txBody>
      </p:sp>
      <p:sp>
        <p:nvSpPr>
          <p:cNvPr id="330757" name="Rectangle 2">
            <a:extLst>
              <a:ext uri="{FF2B5EF4-FFF2-40B4-BE49-F238E27FC236}">
                <a16:creationId xmlns:a16="http://schemas.microsoft.com/office/drawing/2014/main" id="{EA2AAF52-F451-4821-A6FA-309F111E9D23}"/>
              </a:ext>
            </a:extLst>
          </p:cNvPr>
          <p:cNvSpPr>
            <a:spLocks noGrp="1" noChangeArrowheads="1"/>
          </p:cNvSpPr>
          <p:nvPr>
            <p:ph type="title"/>
          </p:nvPr>
        </p:nvSpPr>
        <p:spPr/>
        <p:txBody>
          <a:bodyPr/>
          <a:lstStyle/>
          <a:p>
            <a:pPr eaLnBrk="1" hangingPunct="1"/>
            <a:r>
              <a:rPr lang="en-US" altLang="en-US" sz="3500" b="1">
                <a:solidFill>
                  <a:srgbClr val="FF3300"/>
                </a:solidFill>
              </a:rPr>
              <a:t>Beta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Beta (</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p>
        </p:txBody>
      </p:sp>
      <p:sp>
        <p:nvSpPr>
          <p:cNvPr id="330758" name="Rectangle 3">
            <a:extLst>
              <a:ext uri="{FF2B5EF4-FFF2-40B4-BE49-F238E27FC236}">
                <a16:creationId xmlns:a16="http://schemas.microsoft.com/office/drawing/2014/main" id="{311112B7-938D-4526-B8B7-B16C2086F46A}"/>
              </a:ext>
            </a:extLst>
          </p:cNvPr>
          <p:cNvSpPr>
            <a:spLocks noGrp="1" noChangeArrowheads="1"/>
          </p:cNvSpPr>
          <p:nvPr>
            <p:ph type="body" idx="1"/>
          </p:nvPr>
        </p:nvSpPr>
        <p:spPr/>
        <p:txBody>
          <a:bodyPr/>
          <a:lstStyle/>
          <a:p>
            <a:pPr marL="609600" indent="-609600" algn="just" eaLnBrk="1" hangingPunct="1">
              <a:buFontTx/>
              <a:buNone/>
            </a:pPr>
            <a:r>
              <a:rPr lang="en-US" altLang="en-US" sz="1500" dirty="0">
                <a:latin typeface="Consolas" panose="020B0609020204030204" pitchFamily="49" charset="0"/>
              </a:rPr>
              <a:t>% Define the range of x values for the Beta distribution (0 to 1)</a:t>
            </a:r>
          </a:p>
          <a:p>
            <a:pPr marL="609600" indent="-609600" algn="just" eaLnBrk="1" hangingPunct="1">
              <a:buFontTx/>
              <a:buNone/>
            </a:pPr>
            <a:r>
              <a:rPr lang="en-US" altLang="en-US" sz="1500" dirty="0">
                <a:latin typeface="Consolas" panose="020B0609020204030204" pitchFamily="49" charset="0"/>
              </a:rPr>
              <a:t>delta_1=0;</a:t>
            </a:r>
          </a:p>
          <a:p>
            <a:pPr marL="609600" indent="-609600" algn="just" eaLnBrk="1" hangingPunct="1">
              <a:buFontTx/>
              <a:buNone/>
            </a:pPr>
            <a:r>
              <a:rPr lang="en-US" altLang="en-US" sz="1500" dirty="0">
                <a:latin typeface="Consolas" panose="020B0609020204030204" pitchFamily="49" charset="0"/>
              </a:rPr>
              <a:t>delta_2=1;</a:t>
            </a:r>
          </a:p>
          <a:p>
            <a:pPr marL="609600" indent="-609600" algn="just" eaLnBrk="1" hangingPunct="1">
              <a:buFontTx/>
              <a:buNone/>
            </a:pPr>
            <a:r>
              <a:rPr lang="en-US" altLang="en-US" sz="1500" dirty="0">
                <a:latin typeface="Consolas" panose="020B0609020204030204" pitchFamily="49" charset="0"/>
              </a:rPr>
              <a:t>x = delta_1:0.01:delta_2;</a:t>
            </a:r>
          </a:p>
          <a:p>
            <a:pPr marL="609600" indent="-609600" algn="just" eaLnBrk="1" hangingPunct="1">
              <a:buFontTx/>
              <a:buNone/>
            </a:pPr>
            <a:r>
              <a:rPr lang="en-US" altLang="en-US" sz="1500" dirty="0">
                <a:latin typeface="Consolas" panose="020B0609020204030204" pitchFamily="49" charset="0"/>
              </a:rPr>
              <a:t>% Define the shape parameters for the Beta distribution</a:t>
            </a:r>
          </a:p>
          <a:p>
            <a:pPr marL="609600" indent="-609600" algn="just" eaLnBrk="1" hangingPunct="1">
              <a:buFontTx/>
              <a:buNone/>
            </a:pPr>
            <a:r>
              <a:rPr lang="en-US" altLang="en-US" sz="1500" dirty="0">
                <a:latin typeface="Consolas" panose="020B0609020204030204" pitchFamily="49" charset="0"/>
              </a:rPr>
              <a:t>alpha = 2; % Alpha parameter (shape)</a:t>
            </a:r>
          </a:p>
          <a:p>
            <a:pPr marL="609600" indent="-609600" algn="just" eaLnBrk="1" hangingPunct="1">
              <a:buFontTx/>
              <a:buNone/>
            </a:pPr>
            <a:r>
              <a:rPr lang="en-US" altLang="en-US" sz="1500" dirty="0">
                <a:latin typeface="Consolas" panose="020B0609020204030204" pitchFamily="49" charset="0"/>
              </a:rPr>
              <a:t>beta = 5; % Beta parameter (shape)</a:t>
            </a:r>
          </a:p>
          <a:p>
            <a:pPr marL="609600" indent="-609600" algn="just" eaLnBrk="1" hangingPunct="1">
              <a:buFontTx/>
              <a:buNone/>
            </a:pPr>
            <a:r>
              <a:rPr lang="en-US" altLang="en-US" sz="1500" dirty="0">
                <a:latin typeface="Consolas" panose="020B0609020204030204" pitchFamily="49" charset="0"/>
              </a:rPr>
              <a:t>% Calculate the PDF values</a:t>
            </a:r>
          </a:p>
          <a:p>
            <a:pPr marL="609600" indent="-609600" algn="just" eaLnBrk="1" hangingPunct="1">
              <a:buFontTx/>
              <a:buNone/>
            </a:pPr>
            <a:r>
              <a:rPr lang="en-US" altLang="en-US" sz="1500" dirty="0">
                <a:latin typeface="Consolas" panose="020B0609020204030204" pitchFamily="49" charset="0"/>
              </a:rPr>
              <a:t>y = </a:t>
            </a:r>
            <a:r>
              <a:rPr lang="en-US" altLang="en-US" sz="1500" dirty="0" err="1">
                <a:latin typeface="Consolas" panose="020B0609020204030204" pitchFamily="49" charset="0"/>
              </a:rPr>
              <a:t>betapdf</a:t>
            </a:r>
            <a:r>
              <a:rPr lang="en-US" altLang="en-US" sz="1500" dirty="0">
                <a:latin typeface="Consolas" panose="020B0609020204030204" pitchFamily="49" charset="0"/>
              </a:rPr>
              <a:t>(x, alpha, beta);</a:t>
            </a:r>
          </a:p>
          <a:p>
            <a:pPr marL="609600" indent="-609600" algn="just" eaLnBrk="1" hangingPunct="1">
              <a:buFontTx/>
              <a:buNone/>
            </a:pPr>
            <a:r>
              <a:rPr lang="en-US" altLang="en-US" sz="1500" dirty="0">
                <a:latin typeface="Consolas" panose="020B0609020204030204" pitchFamily="49" charset="0"/>
              </a:rPr>
              <a:t>% Plot the Beta PDF</a:t>
            </a:r>
          </a:p>
          <a:p>
            <a:pPr marL="609600" indent="-609600" algn="just" eaLnBrk="1" hangingPunct="1">
              <a:buFontTx/>
              <a:buNone/>
            </a:pPr>
            <a:r>
              <a:rPr lang="en-US" altLang="en-US" sz="1500" dirty="0">
                <a:latin typeface="Consolas" panose="020B0609020204030204" pitchFamily="49" charset="0"/>
              </a:rPr>
              <a:t>plot(x, y, '</a:t>
            </a:r>
            <a:r>
              <a:rPr lang="en-US" altLang="en-US" sz="1500" dirty="0" err="1">
                <a:latin typeface="Consolas" panose="020B0609020204030204" pitchFamily="49" charset="0"/>
              </a:rPr>
              <a:t>LineWidth</a:t>
            </a:r>
            <a:r>
              <a:rPr lang="en-US" altLang="en-US" sz="1500" dirty="0">
                <a:latin typeface="Consolas" panose="020B0609020204030204" pitchFamily="49" charset="0"/>
              </a:rPr>
              <a:t>', 2);</a:t>
            </a:r>
          </a:p>
          <a:p>
            <a:pPr marL="609600" indent="-609600" algn="just" eaLnBrk="1" hangingPunct="1">
              <a:buFontTx/>
              <a:buNone/>
            </a:pPr>
            <a:r>
              <a:rPr lang="en-US" altLang="en-US" sz="1500" dirty="0">
                <a:latin typeface="Consolas" panose="020B0609020204030204" pitchFamily="49" charset="0"/>
              </a:rPr>
              <a:t>title(['f(x) or PDF of BETA (</a:t>
            </a:r>
            <a:r>
              <a:rPr lang="el-GR" altLang="en-US" sz="1500" dirty="0">
                <a:latin typeface="Consolas" panose="020B0609020204030204" pitchFamily="49" charset="0"/>
              </a:rPr>
              <a:t>α, β) (α = ', </a:t>
            </a:r>
            <a:r>
              <a:rPr lang="en-US" altLang="en-US" sz="1500" dirty="0">
                <a:latin typeface="Consolas" panose="020B0609020204030204" pitchFamily="49" charset="0"/>
              </a:rPr>
              <a:t>num2str(alpha), ', </a:t>
            </a:r>
            <a:r>
              <a:rPr lang="el-GR" altLang="en-US" sz="1500" dirty="0">
                <a:latin typeface="Consolas" panose="020B0609020204030204" pitchFamily="49" charset="0"/>
              </a:rPr>
              <a:t>β = ', </a:t>
            </a:r>
            <a:r>
              <a:rPr lang="en-US" altLang="en-US" sz="1500" dirty="0">
                <a:latin typeface="Consolas" panose="020B0609020204030204" pitchFamily="49" charset="0"/>
              </a:rPr>
              <a:t>num2str(beta), ')']);</a:t>
            </a:r>
          </a:p>
          <a:p>
            <a:pPr marL="609600" indent="-609600" algn="just" eaLnBrk="1" hangingPunct="1">
              <a:buFontTx/>
              <a:buNone/>
            </a:pPr>
            <a:r>
              <a:rPr lang="en-US" altLang="en-US" sz="1500" dirty="0" err="1">
                <a:latin typeface="Consolas" panose="020B0609020204030204" pitchFamily="49" charset="0"/>
              </a:rPr>
              <a:t>xlabel</a:t>
            </a:r>
            <a:r>
              <a:rPr lang="en-US" altLang="en-US" sz="1500" dirty="0">
                <a:latin typeface="Consolas" panose="020B0609020204030204" pitchFamily="49" charset="0"/>
              </a:rPr>
              <a:t>('X Value');</a:t>
            </a:r>
          </a:p>
          <a:p>
            <a:pPr marL="609600" indent="-609600" algn="just" eaLnBrk="1" hangingPunct="1">
              <a:buFontTx/>
              <a:buNone/>
            </a:pPr>
            <a:r>
              <a:rPr lang="en-US" altLang="en-US" sz="1500" dirty="0" err="1">
                <a:latin typeface="Consolas" panose="020B0609020204030204" pitchFamily="49" charset="0"/>
              </a:rPr>
              <a:t>ylabel</a:t>
            </a:r>
            <a:r>
              <a:rPr lang="en-US" altLang="en-US" sz="1500" dirty="0">
                <a:latin typeface="Consolas" panose="020B0609020204030204" pitchFamily="49" charset="0"/>
              </a:rPr>
              <a:t>('f(x) or PDF of BETA (</a:t>
            </a:r>
            <a:r>
              <a:rPr lang="el-GR" altLang="en-US" sz="1500" dirty="0">
                <a:latin typeface="Consolas" panose="020B0609020204030204" pitchFamily="49" charset="0"/>
              </a:rPr>
              <a:t>α, β)');</a:t>
            </a:r>
          </a:p>
          <a:p>
            <a:pPr marL="609600" indent="-609600" algn="just" eaLnBrk="1" hangingPunct="1">
              <a:buFontTx/>
              <a:buNone/>
            </a:pPr>
            <a:r>
              <a:rPr lang="en-US" altLang="en-US" sz="1500" dirty="0">
                <a:latin typeface="Consolas" panose="020B0609020204030204" pitchFamily="49" charset="0"/>
              </a:rPr>
              <a:t>grid on;</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1780" name="Slide Number Placeholder 5">
            <a:extLst>
              <a:ext uri="{FF2B5EF4-FFF2-40B4-BE49-F238E27FC236}">
                <a16:creationId xmlns:a16="http://schemas.microsoft.com/office/drawing/2014/main" id="{2461F14C-10C2-45BB-B373-F4BA2DE8EDC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292412-6AE1-4C2C-BA41-F74A21D66062}" type="slidenum">
              <a:rPr lang="en-US" altLang="en-US" sz="1400" smtClean="0"/>
              <a:pPr>
                <a:spcBef>
                  <a:spcPct val="0"/>
                </a:spcBef>
                <a:buFontTx/>
                <a:buNone/>
              </a:pPr>
              <a:t>156</a:t>
            </a:fld>
            <a:endParaRPr lang="en-US" altLang="en-US" sz="1400"/>
          </a:p>
        </p:txBody>
      </p:sp>
      <p:sp>
        <p:nvSpPr>
          <p:cNvPr id="331781" name="Rectangle 2">
            <a:extLst>
              <a:ext uri="{FF2B5EF4-FFF2-40B4-BE49-F238E27FC236}">
                <a16:creationId xmlns:a16="http://schemas.microsoft.com/office/drawing/2014/main" id="{C3F11572-C15E-4F5C-8852-769212C0D4FD}"/>
              </a:ext>
            </a:extLst>
          </p:cNvPr>
          <p:cNvSpPr>
            <a:spLocks noGrp="1" noChangeArrowheads="1"/>
          </p:cNvSpPr>
          <p:nvPr>
            <p:ph type="title"/>
          </p:nvPr>
        </p:nvSpPr>
        <p:spPr/>
        <p:txBody>
          <a:bodyPr/>
          <a:lstStyle/>
          <a:p>
            <a:pPr eaLnBrk="1" hangingPunct="1"/>
            <a:r>
              <a:rPr lang="en-US" altLang="en-US" sz="4000" b="1">
                <a:solidFill>
                  <a:srgbClr val="FF3300"/>
                </a:solidFill>
              </a:rPr>
              <a:t>Beta distribution</a:t>
            </a:r>
            <a:br>
              <a:rPr lang="en-US" altLang="en-US" sz="4000" b="1">
                <a:solidFill>
                  <a:srgbClr val="FF3300"/>
                </a:solidFill>
              </a:rPr>
            </a:br>
            <a:r>
              <a:rPr lang="en-US" altLang="en-US" sz="4000" b="1">
                <a:solidFill>
                  <a:srgbClr val="FF3300"/>
                </a:solidFill>
              </a:rPr>
              <a:t>[</a:t>
            </a:r>
            <a:r>
              <a:rPr lang="en-US" altLang="en-US" sz="4000" b="1">
                <a:solidFill>
                  <a:srgbClr val="FF3300"/>
                </a:solidFill>
                <a:sym typeface="Symbol" panose="05050102010706020507" pitchFamily="18" charset="2"/>
              </a:rPr>
              <a:t>X</a:t>
            </a:r>
            <a:r>
              <a:rPr lang="en-US" altLang="en-US" sz="4000" b="1">
                <a:solidFill>
                  <a:srgbClr val="FF3300"/>
                </a:solidFill>
              </a:rPr>
              <a:t>~ Beta (</a:t>
            </a:r>
            <a:r>
              <a:rPr lang="en-US" altLang="en-US" sz="4000" b="1">
                <a:solidFill>
                  <a:srgbClr val="FF3300"/>
                </a:solidFill>
                <a:sym typeface="Symbol" panose="05050102010706020507" pitchFamily="18" charset="2"/>
              </a:rPr>
              <a:t>, , </a:t>
            </a:r>
            <a:r>
              <a:rPr lang="en-US" altLang="en-US" sz="4000" b="1">
                <a:solidFill>
                  <a:srgbClr val="FF3300"/>
                </a:solidFill>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sp>
        <p:nvSpPr>
          <p:cNvPr id="331782" name="Rectangle 3">
            <a:extLst>
              <a:ext uri="{FF2B5EF4-FFF2-40B4-BE49-F238E27FC236}">
                <a16:creationId xmlns:a16="http://schemas.microsoft.com/office/drawing/2014/main" id="{29E9BCDC-A087-44F0-ABAD-2377196F3591}"/>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pic>
        <p:nvPicPr>
          <p:cNvPr id="2" name="Picture 1">
            <a:extLst>
              <a:ext uri="{FF2B5EF4-FFF2-40B4-BE49-F238E27FC236}">
                <a16:creationId xmlns:a16="http://schemas.microsoft.com/office/drawing/2014/main" id="{99143FF1-FA88-49FE-80E4-DBB79F957CF6}"/>
              </a:ext>
            </a:extLst>
          </p:cNvPr>
          <p:cNvPicPr>
            <a:picLocks noChangeAspect="1"/>
          </p:cNvPicPr>
          <p:nvPr/>
        </p:nvPicPr>
        <p:blipFill>
          <a:blip r:embed="rId2"/>
          <a:stretch>
            <a:fillRect/>
          </a:stretch>
        </p:blipFill>
        <p:spPr>
          <a:xfrm>
            <a:off x="228600" y="1536700"/>
            <a:ext cx="11353800" cy="4589463"/>
          </a:xfrm>
          <a:prstGeom prst="rect">
            <a:avLst/>
          </a:prstGeom>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2804" name="Slide Number Placeholder 5">
            <a:extLst>
              <a:ext uri="{FF2B5EF4-FFF2-40B4-BE49-F238E27FC236}">
                <a16:creationId xmlns:a16="http://schemas.microsoft.com/office/drawing/2014/main" id="{06D42B52-5DB7-4E8B-8269-388082F2019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36A2B9-89F6-4DDE-BD5D-2F7AEEC6510B}" type="slidenum">
              <a:rPr lang="en-US" altLang="en-US" sz="1400" smtClean="0"/>
              <a:pPr>
                <a:spcBef>
                  <a:spcPct val="0"/>
                </a:spcBef>
                <a:buFontTx/>
                <a:buNone/>
              </a:pPr>
              <a:t>157</a:t>
            </a:fld>
            <a:endParaRPr lang="en-US" altLang="en-US" sz="1400"/>
          </a:p>
        </p:txBody>
      </p:sp>
      <p:sp>
        <p:nvSpPr>
          <p:cNvPr id="332805" name="Rectangle 2">
            <a:extLst>
              <a:ext uri="{FF2B5EF4-FFF2-40B4-BE49-F238E27FC236}">
                <a16:creationId xmlns:a16="http://schemas.microsoft.com/office/drawing/2014/main" id="{B00E036A-E94F-4E0D-A3B4-CD4AB1B45BAE}"/>
              </a:ext>
            </a:extLst>
          </p:cNvPr>
          <p:cNvSpPr>
            <a:spLocks noGrp="1" noChangeArrowheads="1"/>
          </p:cNvSpPr>
          <p:nvPr>
            <p:ph type="title"/>
          </p:nvPr>
        </p:nvSpPr>
        <p:spPr/>
        <p:txBody>
          <a:bodyPr/>
          <a:lstStyle/>
          <a:p>
            <a:pPr eaLnBrk="1" hangingPunct="1"/>
            <a:r>
              <a:rPr lang="en-US" altLang="en-US" sz="3500" b="1">
                <a:solidFill>
                  <a:srgbClr val="FF3300"/>
                </a:solidFill>
              </a:rPr>
              <a:t>Beta distribution</a:t>
            </a:r>
            <a:br>
              <a:rPr lang="en-US" altLang="en-US" sz="3500" b="1">
                <a:solidFill>
                  <a:srgbClr val="FF3300"/>
                </a:solidFill>
              </a:rPr>
            </a:br>
            <a:r>
              <a:rPr lang="en-US" altLang="en-US" sz="3500" b="1">
                <a:solidFill>
                  <a:srgbClr val="FF3300"/>
                </a:solidFill>
              </a:rPr>
              <a:t>[</a:t>
            </a:r>
            <a:r>
              <a:rPr lang="en-US" altLang="en-US" sz="3500" b="1">
                <a:solidFill>
                  <a:srgbClr val="FF3300"/>
                </a:solidFill>
                <a:sym typeface="Symbol" panose="05050102010706020507" pitchFamily="18" charset="2"/>
              </a:rPr>
              <a:t>X</a:t>
            </a:r>
            <a:r>
              <a:rPr lang="en-US" altLang="en-US" sz="3500" b="1">
                <a:solidFill>
                  <a:srgbClr val="FF3300"/>
                </a:solidFill>
              </a:rPr>
              <a:t>~ Beta (</a:t>
            </a:r>
            <a:r>
              <a:rPr lang="en-US" altLang="en-US" sz="3500" b="1">
                <a:solidFill>
                  <a:srgbClr val="FF3300"/>
                </a:solidFill>
                <a:sym typeface="Symbol" panose="05050102010706020507" pitchFamily="18" charset="2"/>
              </a:rPr>
              <a:t>, , </a:t>
            </a:r>
            <a:r>
              <a:rPr lang="en-US" altLang="en-US" sz="3500" b="1">
                <a:solidFill>
                  <a:srgbClr val="FF3300"/>
                </a:solidFill>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p>
        </p:txBody>
      </p:sp>
      <p:sp>
        <p:nvSpPr>
          <p:cNvPr id="332806" name="Rectangle 3">
            <a:extLst>
              <a:ext uri="{FF2B5EF4-FFF2-40B4-BE49-F238E27FC236}">
                <a16:creationId xmlns:a16="http://schemas.microsoft.com/office/drawing/2014/main" id="{9BE5018D-262E-4221-BDE2-0B7FE82EB486}"/>
              </a:ext>
            </a:extLst>
          </p:cNvPr>
          <p:cNvSpPr>
            <a:spLocks noGrp="1" noChangeArrowheads="1"/>
          </p:cNvSpPr>
          <p:nvPr>
            <p:ph type="body" idx="1"/>
          </p:nvPr>
        </p:nvSpPr>
        <p:spPr/>
        <p:txBody>
          <a:bodyPr/>
          <a:lstStyle/>
          <a:p>
            <a:pPr marL="609600" indent="-609600" algn="just" eaLnBrk="1" hangingPunct="1">
              <a:buFontTx/>
              <a:buNone/>
            </a:pPr>
            <a:r>
              <a:rPr lang="en-US" altLang="en-US" sz="1500" dirty="0">
                <a:latin typeface="Consolas" panose="020B0609020204030204" pitchFamily="49" charset="0"/>
              </a:rPr>
              <a:t>% Define the range of x values for the Beta distribution (0 to 1)</a:t>
            </a:r>
          </a:p>
          <a:p>
            <a:pPr marL="609600" indent="-609600" algn="just" eaLnBrk="1" hangingPunct="1">
              <a:buFontTx/>
              <a:buNone/>
            </a:pPr>
            <a:r>
              <a:rPr lang="en-US" altLang="en-US" sz="1500" dirty="0">
                <a:latin typeface="Consolas" panose="020B0609020204030204" pitchFamily="49" charset="0"/>
              </a:rPr>
              <a:t>delta_1=0;</a:t>
            </a:r>
          </a:p>
          <a:p>
            <a:pPr marL="609600" indent="-609600" algn="just" eaLnBrk="1" hangingPunct="1">
              <a:buFontTx/>
              <a:buNone/>
            </a:pPr>
            <a:r>
              <a:rPr lang="en-US" altLang="en-US" sz="1500" dirty="0">
                <a:latin typeface="Consolas" panose="020B0609020204030204" pitchFamily="49" charset="0"/>
              </a:rPr>
              <a:t>delta_2=1;</a:t>
            </a:r>
          </a:p>
          <a:p>
            <a:pPr marL="609600" indent="-609600" algn="just" eaLnBrk="1" hangingPunct="1">
              <a:buFontTx/>
              <a:buNone/>
            </a:pPr>
            <a:r>
              <a:rPr lang="en-US" altLang="en-US" sz="1500" dirty="0">
                <a:latin typeface="Consolas" panose="020B0609020204030204" pitchFamily="49" charset="0"/>
              </a:rPr>
              <a:t>x = delta_1:0.01:delta_2;</a:t>
            </a:r>
          </a:p>
          <a:p>
            <a:pPr marL="609600" indent="-609600" algn="just" eaLnBrk="1" hangingPunct="1">
              <a:buFontTx/>
              <a:buNone/>
            </a:pPr>
            <a:r>
              <a:rPr lang="en-US" altLang="en-US" sz="1500" dirty="0">
                <a:latin typeface="Consolas" panose="020B0609020204030204" pitchFamily="49" charset="0"/>
              </a:rPr>
              <a:t>% Define the shape parameters for the Beta distribution</a:t>
            </a:r>
          </a:p>
          <a:p>
            <a:pPr marL="609600" indent="-609600" algn="just" eaLnBrk="1" hangingPunct="1">
              <a:buFontTx/>
              <a:buNone/>
            </a:pPr>
            <a:r>
              <a:rPr lang="en-US" altLang="en-US" sz="1500" dirty="0">
                <a:latin typeface="Consolas" panose="020B0609020204030204" pitchFamily="49" charset="0"/>
              </a:rPr>
              <a:t>alpha = 2; % Alpha parameter (shape)</a:t>
            </a:r>
          </a:p>
          <a:p>
            <a:pPr marL="609600" indent="-609600" algn="just" eaLnBrk="1" hangingPunct="1">
              <a:buFontTx/>
              <a:buNone/>
            </a:pPr>
            <a:r>
              <a:rPr lang="en-US" altLang="en-US" sz="1500" dirty="0">
                <a:latin typeface="Consolas" panose="020B0609020204030204" pitchFamily="49" charset="0"/>
              </a:rPr>
              <a:t>beta = 5; % Beta parameter (shape)</a:t>
            </a:r>
          </a:p>
          <a:p>
            <a:pPr marL="609600" indent="-609600" algn="just" eaLnBrk="1" hangingPunct="1">
              <a:buFontTx/>
              <a:buNone/>
            </a:pPr>
            <a:r>
              <a:rPr lang="en-US" altLang="en-US" sz="1500" dirty="0">
                <a:latin typeface="Consolas" panose="020B0609020204030204" pitchFamily="49" charset="0"/>
              </a:rPr>
              <a:t>% Calculate the PDF values</a:t>
            </a:r>
          </a:p>
          <a:p>
            <a:pPr marL="609600" indent="-609600" algn="just" eaLnBrk="1" hangingPunct="1">
              <a:buFontTx/>
              <a:buNone/>
            </a:pPr>
            <a:r>
              <a:rPr lang="en-US" altLang="en-US" sz="1500" dirty="0">
                <a:latin typeface="Consolas" panose="020B0609020204030204" pitchFamily="49" charset="0"/>
              </a:rPr>
              <a:t>y = </a:t>
            </a:r>
            <a:r>
              <a:rPr lang="en-US" altLang="en-US" sz="1500" dirty="0" err="1">
                <a:latin typeface="Consolas" panose="020B0609020204030204" pitchFamily="49" charset="0"/>
              </a:rPr>
              <a:t>betacdf</a:t>
            </a:r>
            <a:r>
              <a:rPr lang="en-US" altLang="en-US" sz="1500" dirty="0">
                <a:latin typeface="Consolas" panose="020B0609020204030204" pitchFamily="49" charset="0"/>
              </a:rPr>
              <a:t>(x, alpha, beta);</a:t>
            </a:r>
          </a:p>
          <a:p>
            <a:pPr marL="609600" indent="-609600" algn="just" eaLnBrk="1" hangingPunct="1">
              <a:buFontTx/>
              <a:buNone/>
            </a:pPr>
            <a:r>
              <a:rPr lang="en-US" altLang="en-US" sz="1500" dirty="0">
                <a:latin typeface="Consolas" panose="020B0609020204030204" pitchFamily="49" charset="0"/>
              </a:rPr>
              <a:t>% Plot the Beta CDF</a:t>
            </a:r>
          </a:p>
          <a:p>
            <a:pPr marL="609600" indent="-609600" algn="just" eaLnBrk="1" hangingPunct="1">
              <a:buFontTx/>
              <a:buNone/>
            </a:pPr>
            <a:r>
              <a:rPr lang="en-US" altLang="en-US" sz="1500" dirty="0">
                <a:latin typeface="Consolas" panose="020B0609020204030204" pitchFamily="49" charset="0"/>
              </a:rPr>
              <a:t>plot(x, y, '</a:t>
            </a:r>
            <a:r>
              <a:rPr lang="en-US" altLang="en-US" sz="1500" dirty="0" err="1">
                <a:latin typeface="Consolas" panose="020B0609020204030204" pitchFamily="49" charset="0"/>
              </a:rPr>
              <a:t>LineWidth</a:t>
            </a:r>
            <a:r>
              <a:rPr lang="en-US" altLang="en-US" sz="1500" dirty="0">
                <a:latin typeface="Consolas" panose="020B0609020204030204" pitchFamily="49" charset="0"/>
              </a:rPr>
              <a:t>', 2);</a:t>
            </a:r>
          </a:p>
          <a:p>
            <a:pPr marL="609600" indent="-609600" algn="just" eaLnBrk="1" hangingPunct="1">
              <a:buFontTx/>
              <a:buNone/>
            </a:pPr>
            <a:r>
              <a:rPr lang="en-US" altLang="en-US" sz="1500" dirty="0">
                <a:latin typeface="Consolas" panose="020B0609020204030204" pitchFamily="49" charset="0"/>
              </a:rPr>
              <a:t>title(['F(x) or CDF of BETA (</a:t>
            </a:r>
            <a:r>
              <a:rPr lang="el-GR" altLang="en-US" sz="1500" dirty="0">
                <a:latin typeface="Consolas" panose="020B0609020204030204" pitchFamily="49" charset="0"/>
              </a:rPr>
              <a:t>α, β) (α = ', </a:t>
            </a:r>
            <a:r>
              <a:rPr lang="en-US" altLang="en-US" sz="1500" dirty="0">
                <a:latin typeface="Consolas" panose="020B0609020204030204" pitchFamily="49" charset="0"/>
              </a:rPr>
              <a:t>num2str(alpha), ', </a:t>
            </a:r>
            <a:r>
              <a:rPr lang="el-GR" altLang="en-US" sz="1500" dirty="0">
                <a:latin typeface="Consolas" panose="020B0609020204030204" pitchFamily="49" charset="0"/>
              </a:rPr>
              <a:t>β = ', </a:t>
            </a:r>
            <a:r>
              <a:rPr lang="en-US" altLang="en-US" sz="1500" dirty="0">
                <a:latin typeface="Consolas" panose="020B0609020204030204" pitchFamily="49" charset="0"/>
              </a:rPr>
              <a:t>num2str(beta), ')']);</a:t>
            </a:r>
          </a:p>
          <a:p>
            <a:pPr marL="609600" indent="-609600" algn="just" eaLnBrk="1" hangingPunct="1">
              <a:buFontTx/>
              <a:buNone/>
            </a:pPr>
            <a:r>
              <a:rPr lang="en-US" altLang="en-US" sz="1500" dirty="0" err="1">
                <a:latin typeface="Consolas" panose="020B0609020204030204" pitchFamily="49" charset="0"/>
              </a:rPr>
              <a:t>xlabel</a:t>
            </a:r>
            <a:r>
              <a:rPr lang="en-US" altLang="en-US" sz="1500" dirty="0">
                <a:latin typeface="Consolas" panose="020B0609020204030204" pitchFamily="49" charset="0"/>
              </a:rPr>
              <a:t>('X Value');</a:t>
            </a:r>
          </a:p>
          <a:p>
            <a:pPr marL="609600" indent="-609600" algn="just" eaLnBrk="1" hangingPunct="1">
              <a:buFontTx/>
              <a:buNone/>
            </a:pPr>
            <a:r>
              <a:rPr lang="en-US" altLang="en-US" sz="1500" dirty="0" err="1">
                <a:latin typeface="Consolas" panose="020B0609020204030204" pitchFamily="49" charset="0"/>
              </a:rPr>
              <a:t>ylabel</a:t>
            </a:r>
            <a:r>
              <a:rPr lang="en-US" altLang="en-US" sz="1500" dirty="0">
                <a:latin typeface="Consolas" panose="020B0609020204030204" pitchFamily="49" charset="0"/>
              </a:rPr>
              <a:t>('F(x) or CDF of BETA (</a:t>
            </a:r>
            <a:r>
              <a:rPr lang="el-GR" altLang="en-US" sz="1500" dirty="0">
                <a:latin typeface="Consolas" panose="020B0609020204030204" pitchFamily="49" charset="0"/>
              </a:rPr>
              <a:t>α, β)');</a:t>
            </a:r>
          </a:p>
          <a:p>
            <a:pPr marL="609600" indent="-609600" algn="just" eaLnBrk="1" hangingPunct="1">
              <a:buFontTx/>
              <a:buNone/>
            </a:pPr>
            <a:r>
              <a:rPr lang="en-US" altLang="en-US" sz="1500" dirty="0">
                <a:latin typeface="Consolas" panose="020B0609020204030204" pitchFamily="49" charset="0"/>
              </a:rPr>
              <a:t>grid on;</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3828" name="Slide Number Placeholder 5">
            <a:extLst>
              <a:ext uri="{FF2B5EF4-FFF2-40B4-BE49-F238E27FC236}">
                <a16:creationId xmlns:a16="http://schemas.microsoft.com/office/drawing/2014/main" id="{BAE9F0BD-0072-4DD5-A131-FF36A241A23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8AD62A-2E20-4A93-A382-FDB03EF78BC3}" type="slidenum">
              <a:rPr lang="en-US" altLang="en-US" sz="1400" smtClean="0"/>
              <a:pPr>
                <a:spcBef>
                  <a:spcPct val="0"/>
                </a:spcBef>
                <a:buFontTx/>
                <a:buNone/>
              </a:pPr>
              <a:t>158</a:t>
            </a:fld>
            <a:endParaRPr lang="en-US" altLang="en-US" sz="1400"/>
          </a:p>
        </p:txBody>
      </p:sp>
      <p:sp>
        <p:nvSpPr>
          <p:cNvPr id="333829" name="Rectangle 2">
            <a:extLst>
              <a:ext uri="{FF2B5EF4-FFF2-40B4-BE49-F238E27FC236}">
                <a16:creationId xmlns:a16="http://schemas.microsoft.com/office/drawing/2014/main" id="{A1958D12-2945-4207-AF66-8D319B98566C}"/>
              </a:ext>
            </a:extLst>
          </p:cNvPr>
          <p:cNvSpPr>
            <a:spLocks noGrp="1" noChangeArrowheads="1"/>
          </p:cNvSpPr>
          <p:nvPr>
            <p:ph type="title"/>
          </p:nvPr>
        </p:nvSpPr>
        <p:spPr/>
        <p:txBody>
          <a:bodyPr/>
          <a:lstStyle/>
          <a:p>
            <a:pPr eaLnBrk="1" hangingPunct="1"/>
            <a:r>
              <a:rPr lang="en-US" altLang="en-US" sz="4000" b="1">
                <a:solidFill>
                  <a:srgbClr val="FF3300"/>
                </a:solidFill>
              </a:rPr>
              <a:t>Beta distribution</a:t>
            </a:r>
            <a:br>
              <a:rPr lang="en-US" altLang="en-US" sz="4000" b="1">
                <a:solidFill>
                  <a:srgbClr val="FF3300"/>
                </a:solidFill>
              </a:rPr>
            </a:br>
            <a:r>
              <a:rPr lang="en-US" altLang="en-US" sz="4000" b="1">
                <a:solidFill>
                  <a:srgbClr val="FF3300"/>
                </a:solidFill>
              </a:rPr>
              <a:t>[</a:t>
            </a:r>
            <a:r>
              <a:rPr lang="en-US" altLang="en-US" sz="4000" b="1">
                <a:solidFill>
                  <a:srgbClr val="FF3300"/>
                </a:solidFill>
                <a:sym typeface="Symbol" panose="05050102010706020507" pitchFamily="18" charset="2"/>
              </a:rPr>
              <a:t>X</a:t>
            </a:r>
            <a:r>
              <a:rPr lang="en-US" altLang="en-US" sz="4000" b="1">
                <a:solidFill>
                  <a:srgbClr val="FF3300"/>
                </a:solidFill>
              </a:rPr>
              <a:t>~ Beta (</a:t>
            </a:r>
            <a:r>
              <a:rPr lang="en-US" altLang="en-US" sz="4000" b="1">
                <a:solidFill>
                  <a:srgbClr val="FF3300"/>
                </a:solidFill>
                <a:sym typeface="Symbol" panose="05050102010706020507" pitchFamily="18" charset="2"/>
              </a:rPr>
              <a:t>, , </a:t>
            </a:r>
            <a:r>
              <a:rPr lang="en-US" altLang="en-US" sz="4000" b="1">
                <a:solidFill>
                  <a:srgbClr val="FF3300"/>
                </a:solidFill>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3300"/>
              </a:solidFill>
            </a:endParaRPr>
          </a:p>
        </p:txBody>
      </p:sp>
      <p:pic>
        <p:nvPicPr>
          <p:cNvPr id="2" name="Picture 1">
            <a:extLst>
              <a:ext uri="{FF2B5EF4-FFF2-40B4-BE49-F238E27FC236}">
                <a16:creationId xmlns:a16="http://schemas.microsoft.com/office/drawing/2014/main" id="{B133A140-7F31-4DDC-B00C-7E323B8C2DA7}"/>
              </a:ext>
            </a:extLst>
          </p:cNvPr>
          <p:cNvPicPr>
            <a:picLocks noChangeAspect="1"/>
          </p:cNvPicPr>
          <p:nvPr/>
        </p:nvPicPr>
        <p:blipFill>
          <a:blip r:embed="rId2"/>
          <a:stretch>
            <a:fillRect/>
          </a:stretch>
        </p:blipFill>
        <p:spPr>
          <a:xfrm>
            <a:off x="609600" y="1600200"/>
            <a:ext cx="10972800" cy="4525963"/>
          </a:xfrm>
          <a:prstGeom prst="rect">
            <a:avLst/>
          </a:prstGeom>
        </p:spPr>
      </p:pic>
      <p:sp>
        <p:nvSpPr>
          <p:cNvPr id="333830" name="Rectangle 3">
            <a:extLst>
              <a:ext uri="{FF2B5EF4-FFF2-40B4-BE49-F238E27FC236}">
                <a16:creationId xmlns:a16="http://schemas.microsoft.com/office/drawing/2014/main" id="{5EDB8574-C955-4E40-A655-1A157A239BE6}"/>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159</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56</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2058696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3540" name="Slide Number Placeholder 5">
            <a:extLst>
              <a:ext uri="{FF2B5EF4-FFF2-40B4-BE49-F238E27FC236}">
                <a16:creationId xmlns:a16="http://schemas.microsoft.com/office/drawing/2014/main" id="{DB8BC08F-7B8A-4418-8125-E14A1E8305F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EC40DF-FCF2-4A60-A8BF-1C19548055F8}" type="slidenum">
              <a:rPr lang="en-US" altLang="en-US" sz="1400" smtClean="0"/>
              <a:pPr>
                <a:spcBef>
                  <a:spcPct val="0"/>
                </a:spcBef>
                <a:buFontTx/>
                <a:buNone/>
              </a:pPr>
              <a:t>16</a:t>
            </a:fld>
            <a:endParaRPr lang="en-US" altLang="en-US" sz="1400"/>
          </a:p>
        </p:txBody>
      </p:sp>
      <p:sp>
        <p:nvSpPr>
          <p:cNvPr id="193541" name="Rectangle 2">
            <a:extLst>
              <a:ext uri="{FF2B5EF4-FFF2-40B4-BE49-F238E27FC236}">
                <a16:creationId xmlns:a16="http://schemas.microsoft.com/office/drawing/2014/main" id="{0E72AAA7-AD2A-4DCE-AF2E-833889326518}"/>
              </a:ext>
            </a:extLst>
          </p:cNvPr>
          <p:cNvSpPr>
            <a:spLocks noGrp="1" noChangeArrowheads="1"/>
          </p:cNvSpPr>
          <p:nvPr>
            <p:ph type="title"/>
          </p:nvPr>
        </p:nvSpPr>
        <p:spPr/>
        <p:txBody>
          <a:bodyPr/>
          <a:lstStyle/>
          <a:p>
            <a:pPr eaLnBrk="1" hangingPunct="1"/>
            <a:r>
              <a:rPr lang="en-US" altLang="en-US" sz="5500" b="1" dirty="0">
                <a:solidFill>
                  <a:srgbClr val="FF0000"/>
                </a:solidFill>
              </a:rPr>
              <a:t>Example # 40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sp>
        <p:nvSpPr>
          <p:cNvPr id="193542" name="Rectangle 3">
            <a:extLst>
              <a:ext uri="{FF2B5EF4-FFF2-40B4-BE49-F238E27FC236}">
                <a16:creationId xmlns:a16="http://schemas.microsoft.com/office/drawing/2014/main" id="{CC85DE77-BB85-4A42-82FE-531DD4EF91F6}"/>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000">
              <a:sym typeface="Symbol" panose="05050102010706020507" pitchFamily="18" charset="2"/>
            </a:endParaRPr>
          </a:p>
        </p:txBody>
      </p:sp>
      <p:graphicFrame>
        <p:nvGraphicFramePr>
          <p:cNvPr id="2" name="Table 1">
            <a:extLst>
              <a:ext uri="{FF2B5EF4-FFF2-40B4-BE49-F238E27FC236}">
                <a16:creationId xmlns:a16="http://schemas.microsoft.com/office/drawing/2014/main" id="{2D9D37D7-CD6C-4FC2-A634-452147812C02}"/>
              </a:ext>
            </a:extLst>
          </p:cNvPr>
          <p:cNvGraphicFramePr>
            <a:graphicFrameLocks noGrp="1"/>
          </p:cNvGraphicFramePr>
          <p:nvPr/>
        </p:nvGraphicFramePr>
        <p:xfrm>
          <a:off x="642938" y="1600200"/>
          <a:ext cx="10939464" cy="4660899"/>
        </p:xfrm>
        <a:graphic>
          <a:graphicData uri="http://schemas.openxmlformats.org/drawingml/2006/table">
            <a:tbl>
              <a:tblPr firstRow="1" bandRow="1">
                <a:tableStyleId>{5C22544A-7EE6-4342-B048-85BDC9FD1C3A}</a:tableStyleId>
              </a:tblPr>
              <a:tblGrid>
                <a:gridCol w="1367433">
                  <a:extLst>
                    <a:ext uri="{9D8B030D-6E8A-4147-A177-3AD203B41FA5}">
                      <a16:colId xmlns:a16="http://schemas.microsoft.com/office/drawing/2014/main" val="3541312176"/>
                    </a:ext>
                  </a:extLst>
                </a:gridCol>
                <a:gridCol w="1367433">
                  <a:extLst>
                    <a:ext uri="{9D8B030D-6E8A-4147-A177-3AD203B41FA5}">
                      <a16:colId xmlns:a16="http://schemas.microsoft.com/office/drawing/2014/main" val="3780154100"/>
                    </a:ext>
                  </a:extLst>
                </a:gridCol>
                <a:gridCol w="1367433">
                  <a:extLst>
                    <a:ext uri="{9D8B030D-6E8A-4147-A177-3AD203B41FA5}">
                      <a16:colId xmlns:a16="http://schemas.microsoft.com/office/drawing/2014/main" val="3239202065"/>
                    </a:ext>
                  </a:extLst>
                </a:gridCol>
                <a:gridCol w="1367433">
                  <a:extLst>
                    <a:ext uri="{9D8B030D-6E8A-4147-A177-3AD203B41FA5}">
                      <a16:colId xmlns:a16="http://schemas.microsoft.com/office/drawing/2014/main" val="2375004814"/>
                    </a:ext>
                  </a:extLst>
                </a:gridCol>
                <a:gridCol w="1367433">
                  <a:extLst>
                    <a:ext uri="{9D8B030D-6E8A-4147-A177-3AD203B41FA5}">
                      <a16:colId xmlns:a16="http://schemas.microsoft.com/office/drawing/2014/main" val="2919806"/>
                    </a:ext>
                  </a:extLst>
                </a:gridCol>
                <a:gridCol w="1367433">
                  <a:extLst>
                    <a:ext uri="{9D8B030D-6E8A-4147-A177-3AD203B41FA5}">
                      <a16:colId xmlns:a16="http://schemas.microsoft.com/office/drawing/2014/main" val="3376710409"/>
                    </a:ext>
                  </a:extLst>
                </a:gridCol>
                <a:gridCol w="1367433">
                  <a:extLst>
                    <a:ext uri="{9D8B030D-6E8A-4147-A177-3AD203B41FA5}">
                      <a16:colId xmlns:a16="http://schemas.microsoft.com/office/drawing/2014/main" val="1794926922"/>
                    </a:ext>
                  </a:extLst>
                </a:gridCol>
                <a:gridCol w="1367433">
                  <a:extLst>
                    <a:ext uri="{9D8B030D-6E8A-4147-A177-3AD203B41FA5}">
                      <a16:colId xmlns:a16="http://schemas.microsoft.com/office/drawing/2014/main" val="3055145913"/>
                    </a:ext>
                  </a:extLst>
                </a:gridCol>
              </a:tblGrid>
              <a:tr h="701034">
                <a:tc>
                  <a:txBody>
                    <a:bodyPr/>
                    <a:lstStyle/>
                    <a:p>
                      <a:pPr algn="r"/>
                      <a:r>
                        <a:rPr lang="en-US" sz="2000" b="0" dirty="0">
                          <a:solidFill>
                            <a:schemeClr val="tx1"/>
                          </a:solidFill>
                        </a:rPr>
                        <a:t>Z</a:t>
                      </a:r>
                    </a:p>
                    <a:p>
                      <a:pPr algn="l"/>
                      <a:r>
                        <a:rPr lang="en-US" sz="2000" b="0" dirty="0">
                          <a:solidFill>
                            <a:schemeClr val="tx1"/>
                          </a:solidFill>
                        </a:rPr>
                        <a:t>Y</a:t>
                      </a:r>
                    </a:p>
                  </a:txBody>
                  <a:tcPr marL="91446" marR="91446" marT="45717" marB="45717"/>
                </a:tc>
                <a:tc>
                  <a:txBody>
                    <a:bodyPr/>
                    <a:lstStyle/>
                    <a:p>
                      <a:pPr algn="just"/>
                      <a:r>
                        <a:rPr lang="en-US" sz="2000" b="0" dirty="0">
                          <a:solidFill>
                            <a:schemeClr val="tx1"/>
                          </a:solidFill>
                        </a:rPr>
                        <a:t>-1</a:t>
                      </a:r>
                    </a:p>
                  </a:txBody>
                  <a:tcPr marL="91446" marR="91446" marT="45717" marB="45717"/>
                </a:tc>
                <a:tc>
                  <a:txBody>
                    <a:bodyPr/>
                    <a:lstStyle/>
                    <a:p>
                      <a:pPr algn="just"/>
                      <a:r>
                        <a:rPr lang="en-US" sz="2000" b="0" dirty="0">
                          <a:solidFill>
                            <a:schemeClr val="tx1"/>
                          </a:solidFill>
                        </a:rPr>
                        <a:t>-2</a:t>
                      </a:r>
                    </a:p>
                  </a:txBody>
                  <a:tcPr marL="91446" marR="91446" marT="45717" marB="45717"/>
                </a:tc>
                <a:tc>
                  <a:txBody>
                    <a:bodyPr/>
                    <a:lstStyle/>
                    <a:p>
                      <a:pPr algn="just"/>
                      <a:r>
                        <a:rPr lang="en-US" sz="2000" b="0" dirty="0">
                          <a:solidFill>
                            <a:schemeClr val="tx1"/>
                          </a:solidFill>
                        </a:rPr>
                        <a:t>-3</a:t>
                      </a:r>
                    </a:p>
                  </a:txBody>
                  <a:tcPr marL="91446" marR="91446" marT="45717" marB="45717"/>
                </a:tc>
                <a:tc>
                  <a:txBody>
                    <a:bodyPr/>
                    <a:lstStyle/>
                    <a:p>
                      <a:pPr algn="just"/>
                      <a:r>
                        <a:rPr lang="en-US" sz="2000" b="0" dirty="0">
                          <a:solidFill>
                            <a:schemeClr val="tx1"/>
                          </a:solidFill>
                        </a:rPr>
                        <a:t>-4</a:t>
                      </a:r>
                    </a:p>
                  </a:txBody>
                  <a:tcPr marL="91446" marR="91446" marT="45717" marB="45717"/>
                </a:tc>
                <a:tc>
                  <a:txBody>
                    <a:bodyPr/>
                    <a:lstStyle/>
                    <a:p>
                      <a:pPr algn="just"/>
                      <a:r>
                        <a:rPr lang="en-US" sz="2000" b="0" dirty="0">
                          <a:solidFill>
                            <a:schemeClr val="tx1"/>
                          </a:solidFill>
                        </a:rPr>
                        <a:t>-5</a:t>
                      </a:r>
                    </a:p>
                  </a:txBody>
                  <a:tcPr marL="91446" marR="91446" marT="45717" marB="45717"/>
                </a:tc>
                <a:tc>
                  <a:txBody>
                    <a:bodyPr/>
                    <a:lstStyle/>
                    <a:p>
                      <a:pPr algn="just"/>
                      <a:r>
                        <a:rPr lang="en-US" sz="2000" b="0" dirty="0">
                          <a:solidFill>
                            <a:schemeClr val="tx1"/>
                          </a:solidFill>
                        </a:rPr>
                        <a:t>-6</a:t>
                      </a:r>
                    </a:p>
                  </a:txBody>
                  <a:tcPr marL="91446" marR="91446" marT="45717" marB="45717"/>
                </a:tc>
                <a:tc>
                  <a:txBody>
                    <a:bodyPr/>
                    <a:lstStyle/>
                    <a:p>
                      <a:pPr algn="just"/>
                      <a:endParaRPr lang="en-US" sz="2000" b="0" dirty="0">
                        <a:solidFill>
                          <a:schemeClr val="tx1"/>
                        </a:solidFill>
                      </a:endParaRPr>
                    </a:p>
                  </a:txBody>
                  <a:tcPr marL="91446" marR="91446" marT="45717" marB="45717"/>
                </a:tc>
                <a:extLst>
                  <a:ext uri="{0D108BD9-81ED-4DB2-BD59-A6C34878D82A}">
                    <a16:rowId xmlns:a16="http://schemas.microsoft.com/office/drawing/2014/main" val="1208541697"/>
                  </a:ext>
                </a:extLst>
              </a:tr>
              <a:tr h="565695">
                <a:tc>
                  <a:txBody>
                    <a:bodyPr/>
                    <a:lstStyle/>
                    <a:p>
                      <a:pPr algn="just"/>
                      <a:r>
                        <a:rPr lang="en-US" sz="2000" b="0" dirty="0">
                          <a:solidFill>
                            <a:schemeClr val="tx1"/>
                          </a:solidFill>
                        </a:rPr>
                        <a:t>-1</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extLst>
                  <a:ext uri="{0D108BD9-81ED-4DB2-BD59-A6C34878D82A}">
                    <a16:rowId xmlns:a16="http://schemas.microsoft.com/office/drawing/2014/main" val="2331424008"/>
                  </a:ext>
                </a:extLst>
              </a:tr>
              <a:tr h="565695">
                <a:tc>
                  <a:txBody>
                    <a:bodyPr/>
                    <a:lstStyle/>
                    <a:p>
                      <a:pPr algn="just"/>
                      <a:r>
                        <a:rPr lang="en-US" sz="2000" b="0" dirty="0">
                          <a:solidFill>
                            <a:schemeClr val="tx1"/>
                          </a:solidFill>
                        </a:rPr>
                        <a:t>-2</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extLst>
                  <a:ext uri="{0D108BD9-81ED-4DB2-BD59-A6C34878D82A}">
                    <a16:rowId xmlns:a16="http://schemas.microsoft.com/office/drawing/2014/main" val="3813917291"/>
                  </a:ext>
                </a:extLst>
              </a:tr>
              <a:tr h="565695">
                <a:tc>
                  <a:txBody>
                    <a:bodyPr/>
                    <a:lstStyle/>
                    <a:p>
                      <a:pPr algn="just"/>
                      <a:r>
                        <a:rPr lang="en-US" sz="2000" b="0" dirty="0">
                          <a:solidFill>
                            <a:schemeClr val="tx1"/>
                          </a:solidFill>
                        </a:rPr>
                        <a:t>-3</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extLst>
                  <a:ext uri="{0D108BD9-81ED-4DB2-BD59-A6C34878D82A}">
                    <a16:rowId xmlns:a16="http://schemas.microsoft.com/office/drawing/2014/main" val="4058181995"/>
                  </a:ext>
                </a:extLst>
              </a:tr>
              <a:tr h="565695">
                <a:tc>
                  <a:txBody>
                    <a:bodyPr/>
                    <a:lstStyle/>
                    <a:p>
                      <a:pPr algn="just"/>
                      <a:r>
                        <a:rPr lang="en-US" sz="2000" b="0" dirty="0">
                          <a:solidFill>
                            <a:schemeClr val="tx1"/>
                          </a:solidFill>
                        </a:rPr>
                        <a:t>-4</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extLst>
                  <a:ext uri="{0D108BD9-81ED-4DB2-BD59-A6C34878D82A}">
                    <a16:rowId xmlns:a16="http://schemas.microsoft.com/office/drawing/2014/main" val="1729534414"/>
                  </a:ext>
                </a:extLst>
              </a:tr>
              <a:tr h="565695">
                <a:tc>
                  <a:txBody>
                    <a:bodyPr/>
                    <a:lstStyle/>
                    <a:p>
                      <a:pPr algn="just"/>
                      <a:r>
                        <a:rPr lang="en-US" sz="2000" b="0" dirty="0">
                          <a:solidFill>
                            <a:schemeClr val="tx1"/>
                          </a:solidFill>
                        </a:rPr>
                        <a:t>-5</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extLst>
                  <a:ext uri="{0D108BD9-81ED-4DB2-BD59-A6C34878D82A}">
                    <a16:rowId xmlns:a16="http://schemas.microsoft.com/office/drawing/2014/main" val="3755264838"/>
                  </a:ext>
                </a:extLst>
              </a:tr>
              <a:tr h="565695">
                <a:tc>
                  <a:txBody>
                    <a:bodyPr/>
                    <a:lstStyle/>
                    <a:p>
                      <a:pPr algn="just"/>
                      <a:r>
                        <a:rPr lang="en-US" sz="2000" b="0" dirty="0">
                          <a:solidFill>
                            <a:schemeClr val="tx1"/>
                          </a:solidFill>
                        </a:rPr>
                        <a:t>-6</a:t>
                      </a:r>
                    </a:p>
                  </a:txBody>
                  <a:tcPr marL="91446" marR="91446" marT="45717" marB="45717"/>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0/36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61/36</a:t>
                      </a:r>
                    </a:p>
                  </a:txBody>
                  <a:tcPr marL="91446" marR="91446" marT="45717" marB="45717"/>
                </a:tc>
                <a:extLst>
                  <a:ext uri="{0D108BD9-81ED-4DB2-BD59-A6C34878D82A}">
                    <a16:rowId xmlns:a16="http://schemas.microsoft.com/office/drawing/2014/main" val="442596390"/>
                  </a:ext>
                </a:extLst>
              </a:tr>
              <a:tr h="565695">
                <a:tc>
                  <a:txBody>
                    <a:bodyPr/>
                    <a:lstStyle/>
                    <a:p>
                      <a:pPr algn="just"/>
                      <a:endParaRPr lang="en-US" sz="2000" b="0" dirty="0">
                        <a:solidFill>
                          <a:schemeClr val="tx1"/>
                        </a:solidFill>
                      </a:endParaRP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6/36</a:t>
                      </a:r>
                    </a:p>
                  </a:txBody>
                  <a:tcPr marL="91446" marR="91446" marT="45717" marB="45717"/>
                </a:tc>
                <a:tc>
                  <a:txBody>
                    <a:bodyPr/>
                    <a:lstStyle/>
                    <a:p>
                      <a:pPr algn="just"/>
                      <a:r>
                        <a:rPr lang="en-US" sz="2000" b="0" dirty="0">
                          <a:solidFill>
                            <a:schemeClr val="tx1"/>
                          </a:solidFill>
                        </a:rPr>
                        <a:t>36/36</a:t>
                      </a:r>
                    </a:p>
                  </a:txBody>
                  <a:tcPr marL="91446" marR="91446" marT="45717" marB="45717"/>
                </a:tc>
                <a:extLst>
                  <a:ext uri="{0D108BD9-81ED-4DB2-BD59-A6C34878D82A}">
                    <a16:rowId xmlns:a16="http://schemas.microsoft.com/office/drawing/2014/main" val="2067735119"/>
                  </a:ext>
                </a:extLst>
              </a:tr>
            </a:tbl>
          </a:graphicData>
        </a:graphic>
      </p:graphicFrame>
      <p:sp>
        <p:nvSpPr>
          <p:cNvPr id="193626" name="Oval 7">
            <a:extLst>
              <a:ext uri="{FF2B5EF4-FFF2-40B4-BE49-F238E27FC236}">
                <a16:creationId xmlns:a16="http://schemas.microsoft.com/office/drawing/2014/main" id="{9471AABF-334D-492C-BEBF-5602045E7402}"/>
              </a:ext>
            </a:extLst>
          </p:cNvPr>
          <p:cNvSpPr>
            <a:spLocks noChangeArrowheads="1"/>
          </p:cNvSpPr>
          <p:nvPr/>
        </p:nvSpPr>
        <p:spPr bwMode="auto">
          <a:xfrm>
            <a:off x="1752600" y="3200400"/>
            <a:ext cx="8229600" cy="838200"/>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93627" name="Oval 8">
            <a:extLst>
              <a:ext uri="{FF2B5EF4-FFF2-40B4-BE49-F238E27FC236}">
                <a16:creationId xmlns:a16="http://schemas.microsoft.com/office/drawing/2014/main" id="{10EC223D-F000-46B6-AF69-81DC6ECA2DAC}"/>
              </a:ext>
            </a:extLst>
          </p:cNvPr>
          <p:cNvSpPr>
            <a:spLocks noChangeArrowheads="1"/>
          </p:cNvSpPr>
          <p:nvPr/>
        </p:nvSpPr>
        <p:spPr bwMode="auto">
          <a:xfrm>
            <a:off x="1600200" y="5446713"/>
            <a:ext cx="8229600" cy="838200"/>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93628" name="Oval 2">
            <a:extLst>
              <a:ext uri="{FF2B5EF4-FFF2-40B4-BE49-F238E27FC236}">
                <a16:creationId xmlns:a16="http://schemas.microsoft.com/office/drawing/2014/main" id="{1D0CA5EB-8161-4CF7-B820-BB8436A3ACE0}"/>
              </a:ext>
            </a:extLst>
          </p:cNvPr>
          <p:cNvSpPr>
            <a:spLocks noChangeArrowheads="1"/>
          </p:cNvSpPr>
          <p:nvPr/>
        </p:nvSpPr>
        <p:spPr bwMode="auto">
          <a:xfrm>
            <a:off x="10134600" y="2286000"/>
            <a:ext cx="957263" cy="3276600"/>
          </a:xfrm>
          <a:prstGeom prst="ellipse">
            <a:avLst/>
          </a:prstGeom>
          <a:noFill/>
          <a:ln w="127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93629" name="Oval 11">
            <a:extLst>
              <a:ext uri="{FF2B5EF4-FFF2-40B4-BE49-F238E27FC236}">
                <a16:creationId xmlns:a16="http://schemas.microsoft.com/office/drawing/2014/main" id="{DDDEF338-C98B-4198-9BBF-1B2ABF1BD211}"/>
              </a:ext>
            </a:extLst>
          </p:cNvPr>
          <p:cNvSpPr>
            <a:spLocks noChangeArrowheads="1"/>
          </p:cNvSpPr>
          <p:nvPr/>
        </p:nvSpPr>
        <p:spPr bwMode="auto">
          <a:xfrm>
            <a:off x="7239000" y="2133600"/>
            <a:ext cx="1109663" cy="3451225"/>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cxnSp>
        <p:nvCxnSpPr>
          <p:cNvPr id="193630" name="Straight Arrow Connector 5">
            <a:extLst>
              <a:ext uri="{FF2B5EF4-FFF2-40B4-BE49-F238E27FC236}">
                <a16:creationId xmlns:a16="http://schemas.microsoft.com/office/drawing/2014/main" id="{413E3005-0E17-44CB-BEB6-26EB64CFDE65}"/>
              </a:ext>
            </a:extLst>
          </p:cNvPr>
          <p:cNvCxnSpPr>
            <a:cxnSpLocks noChangeShapeType="1"/>
          </p:cNvCxnSpPr>
          <p:nvPr/>
        </p:nvCxnSpPr>
        <p:spPr bwMode="auto">
          <a:xfrm>
            <a:off x="9618663" y="3657600"/>
            <a:ext cx="727075" cy="0"/>
          </a:xfrm>
          <a:prstGeom prst="straightConnector1">
            <a:avLst/>
          </a:prstGeom>
          <a:noFill/>
          <a:ln w="38100" algn="ctr">
            <a:solidFill>
              <a:srgbClr val="0000FF"/>
            </a:solidFill>
            <a:prstDash val="dash"/>
            <a:round/>
            <a:headEnd/>
            <a:tailEnd type="triangle" w="med" len="med"/>
          </a:ln>
          <a:extLst>
            <a:ext uri="{909E8E84-426E-40DD-AFC4-6F175D3DCCD1}">
              <a14:hiddenFill xmlns:a14="http://schemas.microsoft.com/office/drawing/2010/main">
                <a:noFill/>
              </a14:hiddenFill>
            </a:ext>
          </a:extLst>
        </p:spPr>
      </p:cxnSp>
      <p:cxnSp>
        <p:nvCxnSpPr>
          <p:cNvPr id="193631" name="Straight Arrow Connector 5">
            <a:extLst>
              <a:ext uri="{FF2B5EF4-FFF2-40B4-BE49-F238E27FC236}">
                <a16:creationId xmlns:a16="http://schemas.microsoft.com/office/drawing/2014/main" id="{BE295C93-E104-422F-AD52-ED8273E75F0C}"/>
              </a:ext>
            </a:extLst>
          </p:cNvPr>
          <p:cNvCxnSpPr>
            <a:cxnSpLocks noChangeShapeType="1"/>
          </p:cNvCxnSpPr>
          <p:nvPr/>
        </p:nvCxnSpPr>
        <p:spPr bwMode="auto">
          <a:xfrm>
            <a:off x="9499600" y="5867400"/>
            <a:ext cx="728663" cy="0"/>
          </a:xfrm>
          <a:prstGeom prst="straightConnector1">
            <a:avLst/>
          </a:prstGeom>
          <a:noFill/>
          <a:ln w="38100" algn="ctr">
            <a:solidFill>
              <a:srgbClr val="FF3300"/>
            </a:solidFill>
            <a:prstDash val="dash"/>
            <a:round/>
            <a:headEnd/>
            <a:tailEnd type="triangle" w="med" len="med"/>
          </a:ln>
          <a:extLst>
            <a:ext uri="{909E8E84-426E-40DD-AFC4-6F175D3DCCD1}">
              <a14:hiddenFill xmlns:a14="http://schemas.microsoft.com/office/drawing/2010/main">
                <a:noFill/>
              </a14:hiddenFill>
            </a:ext>
          </a:extLst>
        </p:spPr>
      </p:cxnSp>
      <p:cxnSp>
        <p:nvCxnSpPr>
          <p:cNvPr id="193632" name="Straight Arrow Connector 5">
            <a:extLst>
              <a:ext uri="{FF2B5EF4-FFF2-40B4-BE49-F238E27FC236}">
                <a16:creationId xmlns:a16="http://schemas.microsoft.com/office/drawing/2014/main" id="{3F63BEFA-1F43-40AE-81AB-20C7313D574C}"/>
              </a:ext>
            </a:extLst>
          </p:cNvPr>
          <p:cNvCxnSpPr>
            <a:cxnSpLocks noChangeShapeType="1"/>
          </p:cNvCxnSpPr>
          <p:nvPr/>
        </p:nvCxnSpPr>
        <p:spPr bwMode="auto">
          <a:xfrm flipH="1">
            <a:off x="11158538" y="5430838"/>
            <a:ext cx="11112" cy="508000"/>
          </a:xfrm>
          <a:prstGeom prst="straightConnector1">
            <a:avLst/>
          </a:prstGeom>
          <a:noFill/>
          <a:ln w="38100" algn="ctr">
            <a:solidFill>
              <a:srgbClr val="FF3300"/>
            </a:solidFill>
            <a:prstDash val="dash"/>
            <a:round/>
            <a:headEnd/>
            <a:tailEnd type="triangle" w="med" len="med"/>
          </a:ln>
          <a:extLst>
            <a:ext uri="{909E8E84-426E-40DD-AFC4-6F175D3DCCD1}">
              <a14:hiddenFill xmlns:a14="http://schemas.microsoft.com/office/drawing/2010/main">
                <a:noFill/>
              </a14:hiddenFill>
            </a:ext>
          </a:extLst>
        </p:spPr>
      </p:cxnSp>
      <p:cxnSp>
        <p:nvCxnSpPr>
          <p:cNvPr id="193633" name="Straight Arrow Connector 5">
            <a:extLst>
              <a:ext uri="{FF2B5EF4-FFF2-40B4-BE49-F238E27FC236}">
                <a16:creationId xmlns:a16="http://schemas.microsoft.com/office/drawing/2014/main" id="{2CB80967-22F3-44FA-A8D1-E24E092755CC}"/>
              </a:ext>
            </a:extLst>
          </p:cNvPr>
          <p:cNvCxnSpPr>
            <a:cxnSpLocks noChangeShapeType="1"/>
          </p:cNvCxnSpPr>
          <p:nvPr/>
        </p:nvCxnSpPr>
        <p:spPr bwMode="auto">
          <a:xfrm>
            <a:off x="7889875" y="5497513"/>
            <a:ext cx="0" cy="311150"/>
          </a:xfrm>
          <a:prstGeom prst="straightConnector1">
            <a:avLst/>
          </a:prstGeom>
          <a:noFill/>
          <a:ln w="38100" algn="ctr">
            <a:solidFill>
              <a:srgbClr val="0000FF"/>
            </a:solidFill>
            <a:prstDash val="dash"/>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4852" name="Slide Number Placeholder 5">
            <a:extLst>
              <a:ext uri="{FF2B5EF4-FFF2-40B4-BE49-F238E27FC236}">
                <a16:creationId xmlns:a16="http://schemas.microsoft.com/office/drawing/2014/main" id="{A9D3C583-15B3-4E9C-8D0D-5C8D68D994C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C37B8E-64C0-49CF-AD47-FB4C4DCA88C0}" type="slidenum">
              <a:rPr lang="en-US" altLang="en-US" sz="1400" smtClean="0"/>
              <a:pPr>
                <a:spcBef>
                  <a:spcPct val="0"/>
                </a:spcBef>
                <a:buFontTx/>
                <a:buNone/>
              </a:pPr>
              <a:t>160</a:t>
            </a:fld>
            <a:endParaRPr lang="en-US" altLang="en-US" sz="1400"/>
          </a:p>
        </p:txBody>
      </p:sp>
      <p:sp>
        <p:nvSpPr>
          <p:cNvPr id="334853" name="Rectangle 2">
            <a:extLst>
              <a:ext uri="{FF2B5EF4-FFF2-40B4-BE49-F238E27FC236}">
                <a16:creationId xmlns:a16="http://schemas.microsoft.com/office/drawing/2014/main" id="{091C8922-7253-4F02-99C0-C0AF82081313}"/>
              </a:ext>
            </a:extLst>
          </p:cNvPr>
          <p:cNvSpPr>
            <a:spLocks noGrp="1" noChangeArrowheads="1"/>
          </p:cNvSpPr>
          <p:nvPr>
            <p:ph type="title"/>
          </p:nvPr>
        </p:nvSpPr>
        <p:spPr/>
        <p:txBody>
          <a:bodyPr/>
          <a:lstStyle/>
          <a:p>
            <a:pPr eaLnBrk="1" hangingPunct="1"/>
            <a:r>
              <a:rPr lang="en-US" altLang="en-US" sz="4000" b="1">
                <a:solidFill>
                  <a:srgbClr val="FF3300"/>
                </a:solidFill>
              </a:rPr>
              <a:t>Cauchy distribution</a:t>
            </a:r>
            <a:br>
              <a:rPr lang="en-US" altLang="en-US" sz="4000" b="1">
                <a:solidFill>
                  <a:srgbClr val="FF3300"/>
                </a:solidFill>
              </a:rPr>
            </a:br>
            <a:r>
              <a:rPr lang="en-US" altLang="en-US" sz="4000" b="1">
                <a:solidFill>
                  <a:srgbClr val="FF3300"/>
                </a:solidFill>
              </a:rPr>
              <a:t>[</a:t>
            </a:r>
            <a:r>
              <a:rPr lang="en-US" altLang="en-US" sz="4000" b="1">
                <a:solidFill>
                  <a:srgbClr val="FF3300"/>
                </a:solidFill>
                <a:sym typeface="Symbol" panose="05050102010706020507" pitchFamily="18" charset="2"/>
              </a:rPr>
              <a:t>X</a:t>
            </a:r>
            <a:r>
              <a:rPr lang="en-US" altLang="en-US" sz="4000" b="1">
                <a:solidFill>
                  <a:srgbClr val="FF3300"/>
                </a:solidFill>
              </a:rPr>
              <a:t> ~ Cauchy (</a:t>
            </a:r>
            <a:r>
              <a:rPr lang="en-US" altLang="en-US" sz="4000" b="1">
                <a:solidFill>
                  <a:srgbClr val="FF3300"/>
                </a:solidFill>
                <a:sym typeface="Symbol" panose="05050102010706020507" pitchFamily="18" charset="2"/>
              </a:rPr>
              <a:t>, , </a:t>
            </a:r>
            <a:r>
              <a:rPr lang="en-US" altLang="en-US" sz="4000" b="1">
                <a:solidFill>
                  <a:srgbClr val="FF3300"/>
                </a:solidFill>
              </a:rPr>
              <a:t>)]</a:t>
            </a:r>
          </a:p>
        </p:txBody>
      </p:sp>
      <mc:AlternateContent xmlns:mc="http://schemas.openxmlformats.org/markup-compatibility/2006" xmlns:a14="http://schemas.microsoft.com/office/drawing/2010/main">
        <mc:Choice Requires="a14">
          <p:sp>
            <p:nvSpPr>
              <p:cNvPr id="334854" name="Rectangle 3">
                <a:extLst>
                  <a:ext uri="{FF2B5EF4-FFF2-40B4-BE49-F238E27FC236}">
                    <a16:creationId xmlns:a16="http://schemas.microsoft.com/office/drawing/2014/main" id="{1E4F8FA4-41EA-44F6-82C0-9721053DBD24}"/>
                  </a:ext>
                </a:extLst>
              </p:cNvPr>
              <p:cNvSpPr>
                <a:spLocks noGrp="1" noChangeArrowheads="1"/>
              </p:cNvSpPr>
              <p:nvPr>
                <p:ph type="body" idx="1"/>
              </p:nvPr>
            </p:nvSpPr>
            <p:spPr/>
            <p:txBody>
              <a:bodyPr/>
              <a:lstStyle/>
              <a:p>
                <a:pPr marL="609600" indent="-609600" algn="ctr" eaLnBrk="1" hangingPunct="1">
                  <a:buFontTx/>
                  <a:buNone/>
                  <a:defRPr/>
                </a:pPr>
                <a:r>
                  <a:rPr lang="en-US" altLang="en-US" sz="2700" dirty="0">
                    <a:latin typeface="Times New Roman" panose="02020603050405020304" pitchFamily="18" charset="0"/>
                    <a:cs typeface="Times New Roman" panose="02020603050405020304" pitchFamily="18" charset="0"/>
                  </a:rPr>
                  <a:t>f(x) = </a:t>
                </a:r>
                <a14:m>
                  <m:oMath xmlns:m="http://schemas.openxmlformats.org/officeDocument/2006/math">
                    <m:f>
                      <m:fPr>
                        <m:ctrlPr>
                          <a:rPr lang="en-US" altLang="en-US" sz="2700" b="0" i="1" smtClean="0">
                            <a:latin typeface="Cambria Math" panose="02040503050406030204" pitchFamily="18" charset="0"/>
                            <a:cs typeface="Times New Roman" panose="02020603050405020304" pitchFamily="18" charset="0"/>
                          </a:rPr>
                        </m:ctrlPr>
                      </m:fPr>
                      <m:num>
                        <m:r>
                          <a:rPr lang="en-US" altLang="en-US" sz="2700" b="0" i="1" smtClean="0">
                            <a:latin typeface="Cambria Math" panose="02040503050406030204" pitchFamily="18" charset="0"/>
                            <a:cs typeface="Times New Roman" panose="02020603050405020304" pitchFamily="18" charset="0"/>
                          </a:rPr>
                          <m:t>1</m:t>
                        </m:r>
                      </m:num>
                      <m:den>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𝜋𝛽</m:t>
                        </m:r>
                        <m:d>
                          <m:dPr>
                            <m:begChr m:val="{"/>
                            <m:endChr m:val="}"/>
                            <m:ctrlP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1+</m:t>
                            </m:r>
                            <m:sSup>
                              <m:sSupPr>
                                <m:ctrlP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ctrlPr>
                                  </m:dPr>
                                  <m:e>
                                    <m:f>
                                      <m:fPr>
                                        <m:ctrlP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𝑥</m:t>
                                        </m:r>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𝛾</m:t>
                                        </m:r>
                                      </m:num>
                                      <m:den>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𝛽</m:t>
                                        </m:r>
                                      </m:den>
                                    </m:f>
                                  </m:e>
                                </m:d>
                              </m:e>
                              <m:sup>
                                <m:r>
                                  <a:rPr lang="en-US" altLang="en-US" sz="2700" b="0" i="1" smtClean="0">
                                    <a:latin typeface="Cambria Math" panose="02040503050406030204" pitchFamily="18" charset="0"/>
                                    <a:ea typeface="Cambria Math" panose="02040503050406030204" pitchFamily="18" charset="0"/>
                                    <a:cs typeface="Times New Roman" panose="02020603050405020304" pitchFamily="18" charset="0"/>
                                  </a:rPr>
                                  <m:t>2</m:t>
                                </m:r>
                              </m:sup>
                            </m:sSup>
                          </m:e>
                        </m:d>
                      </m:den>
                    </m:f>
                  </m:oMath>
                </a14:m>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 </a:t>
                </a:r>
                <a:r>
                  <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&lt;x&lt;</a:t>
                </a:r>
                <a:r>
                  <a:rPr lang="el-GR" altLang="en-US" sz="2700" dirty="0">
                    <a:latin typeface="Times New Roman" panose="02020603050405020304" pitchFamily="18" charset="0"/>
                    <a:cs typeface="Times New Roman" panose="02020603050405020304" pitchFamily="18" charset="0"/>
                    <a:sym typeface="Symbol" panose="05050102010706020507" pitchFamily="18" charset="2"/>
                  </a:rPr>
                  <a:t> </a:t>
                </a:r>
                <a:r>
                  <a:rPr lang="en-US" altLang="en-US" sz="27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en-US" sz="2700" baseline="-25000" dirty="0">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buFont typeface="Wingdings" panose="05000000000000000000" pitchFamily="2" charset="2"/>
                  <a:buChar char="§"/>
                  <a:defRPr/>
                </a:pPr>
                <a:r>
                  <a:rPr lang="en-US" altLang="en-US" sz="27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2700" dirty="0">
                    <a:sym typeface="Symbol" panose="05050102010706020507" pitchFamily="18" charset="2"/>
                  </a:rPr>
                  <a:t> &gt; 0: Scale parameter </a:t>
                </a:r>
              </a:p>
              <a:p>
                <a:pPr algn="just" eaLnBrk="1" hangingPunct="1">
                  <a:buFont typeface="Wingdings" panose="05000000000000000000" pitchFamily="2" charset="2"/>
                  <a:buChar char="§"/>
                  <a:defRPr/>
                </a:pPr>
                <a:r>
                  <a:rPr lang="en-US" altLang="en-US" sz="2700" dirty="0">
                    <a:sym typeface="Symbol" panose="05050102010706020507" pitchFamily="18" charset="2"/>
                  </a:rPr>
                  <a:t>: Location parameter</a:t>
                </a:r>
                <a:endParaRPr lang="en-US" altLang="en-US" sz="2700" dirty="0">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2700" b="1" dirty="0">
                    <a:solidFill>
                      <a:srgbClr val="0000FF"/>
                    </a:solidFill>
                    <a:highlight>
                      <a:srgbClr val="FFFF00"/>
                    </a:highlight>
                  </a:rPr>
                  <a:t>E(X) = </a:t>
                </a:r>
                <a:r>
                  <a:rPr lang="en-US" altLang="en-US" sz="2700" b="1" dirty="0">
                    <a:solidFill>
                      <a:srgbClr val="0000FF"/>
                    </a:solidFill>
                    <a:highlight>
                      <a:srgbClr val="FFFF00"/>
                    </a:highlight>
                    <a:sym typeface="Symbol" panose="05050102010706020507" pitchFamily="18" charset="2"/>
                  </a:rPr>
                  <a:t></a:t>
                </a:r>
                <a:r>
                  <a:rPr lang="en-US" altLang="en-US" sz="2700" b="1" baseline="-25000" dirty="0">
                    <a:solidFill>
                      <a:srgbClr val="0000FF"/>
                    </a:solidFill>
                    <a:highlight>
                      <a:srgbClr val="FFFF00"/>
                    </a:highlight>
                    <a:sym typeface="Symbol" panose="05050102010706020507" pitchFamily="18" charset="2"/>
                  </a:rPr>
                  <a:t>m</a:t>
                </a:r>
                <a:r>
                  <a:rPr lang="en-US" altLang="en-US" sz="2700" b="1" dirty="0">
                    <a:solidFill>
                      <a:srgbClr val="0000FF"/>
                    </a:solidFill>
                    <a:highlight>
                      <a:srgbClr val="FFFF00"/>
                    </a:highlight>
                    <a:sym typeface="Symbol" panose="05050102010706020507" pitchFamily="18" charset="2"/>
                  </a:rPr>
                  <a:t> =</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rPr>
                  <a:t> Undefined</a:t>
                </a:r>
                <a:r>
                  <a:rPr lang="en-US" altLang="en-US" sz="2700" dirty="0">
                    <a:highlight>
                      <a:srgbClr val="FFFF00"/>
                    </a:highlight>
                    <a:latin typeface="Times New Roman" panose="02020603050405020304" pitchFamily="18" charset="0"/>
                    <a:cs typeface="Times New Roman" panose="02020603050405020304" pitchFamily="18" charset="0"/>
                    <a:sym typeface="Symbol" panose="05050102010706020507" pitchFamily="18" charset="2"/>
                  </a:rPr>
                  <a:t> </a:t>
                </a:r>
                <a:endParaRPr lang="en-US" altLang="en-US" sz="2700" b="1" baseline="-25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rPr>
                  <a:t>V[X] </a:t>
                </a:r>
                <a:r>
                  <a:rPr lang="en-US" altLang="en-US" sz="2700" b="1" dirty="0">
                    <a:solidFill>
                      <a:srgbClr val="0000FF"/>
                    </a:solidFill>
                    <a:highlight>
                      <a:srgbClr val="FFFF00"/>
                    </a:highlight>
                    <a:sym typeface="Symbol" panose="05050102010706020507" pitchFamily="18" charset="2"/>
                  </a:rPr>
                  <a:t>=</a:t>
                </a:r>
                <a:r>
                  <a:rPr lang="en-US" altLang="en-US" sz="2700" b="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2700" b="1" dirty="0">
                    <a:solidFill>
                      <a:srgbClr val="0000FF"/>
                    </a:solidFill>
                    <a:highlight>
                      <a:srgbClr val="FFFF00"/>
                    </a:highlight>
                    <a:sym typeface="Symbol" panose="05050102010706020507" pitchFamily="18" charset="2"/>
                  </a:rPr>
                  <a:t></a:t>
                </a:r>
              </a:p>
              <a:p>
                <a:pPr algn="just" eaLnBrk="1" hangingPunct="1">
                  <a:lnSpc>
                    <a:spcPct val="90000"/>
                  </a:lnSpc>
                  <a:buClr>
                    <a:schemeClr val="tx1"/>
                  </a:buClr>
                  <a:buFont typeface="Wingdings" panose="05000000000000000000" pitchFamily="2" charset="2"/>
                  <a:buChar char="§"/>
                  <a:defRPr/>
                </a:pPr>
                <a:r>
                  <a:rPr lang="en-US" altLang="en-US" sz="2700" b="1" dirty="0">
                    <a:solidFill>
                      <a:srgbClr val="0000FF"/>
                    </a:solidFill>
                    <a:highlight>
                      <a:srgbClr val="FFFF00"/>
                    </a:highlight>
                    <a:sym typeface="Symbol" panose="05050102010706020507" pitchFamily="18" charset="2"/>
                  </a:rPr>
                  <a:t>Median = </a:t>
                </a:r>
                <a:r>
                  <a:rPr lang="en-US" altLang="en-US" sz="2700" b="1" baseline="-25000" dirty="0">
                    <a:solidFill>
                      <a:srgbClr val="0000FF"/>
                    </a:solidFill>
                    <a:highlight>
                      <a:srgbClr val="FFFF00"/>
                    </a:highlight>
                    <a:sym typeface="Symbol" panose="05050102010706020507" pitchFamily="18" charset="2"/>
                  </a:rPr>
                  <a:t>e</a:t>
                </a:r>
                <a:r>
                  <a:rPr lang="en-US" altLang="en-US" sz="2700" b="1" dirty="0">
                    <a:solidFill>
                      <a:srgbClr val="0000FF"/>
                    </a:solidFill>
                    <a:highlight>
                      <a:srgbClr val="FFFF00"/>
                    </a:highlight>
                    <a:sym typeface="Symbol" panose="05050102010706020507" pitchFamily="18" charset="2"/>
                  </a:rPr>
                  <a:t> = </a:t>
                </a:r>
                <a:endParaRPr lang="en-US" altLang="en-US" sz="27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2700" b="1" dirty="0">
                    <a:solidFill>
                      <a:srgbClr val="0000FF"/>
                    </a:solidFill>
                    <a:highlight>
                      <a:srgbClr val="FFFF00"/>
                    </a:highlight>
                    <a:sym typeface="Symbol" panose="05050102010706020507" pitchFamily="18" charset="2"/>
                  </a:rPr>
                  <a:t>Mode = </a:t>
                </a:r>
                <a:r>
                  <a:rPr lang="en-US" altLang="en-US" sz="2700" b="1" baseline="-25000" dirty="0">
                    <a:solidFill>
                      <a:srgbClr val="0000FF"/>
                    </a:solidFill>
                    <a:highlight>
                      <a:srgbClr val="FFFF00"/>
                    </a:highlight>
                    <a:sym typeface="Symbol" panose="05050102010706020507" pitchFamily="18" charset="2"/>
                  </a:rPr>
                  <a:t>o</a:t>
                </a:r>
                <a:r>
                  <a:rPr lang="en-US" altLang="en-US" sz="2700" b="1" dirty="0">
                    <a:solidFill>
                      <a:srgbClr val="0000FF"/>
                    </a:solidFill>
                    <a:highlight>
                      <a:srgbClr val="FFFF00"/>
                    </a:highlight>
                    <a:sym typeface="Symbol" panose="05050102010706020507" pitchFamily="18" charset="2"/>
                  </a:rPr>
                  <a:t> = </a:t>
                </a:r>
                <a:endParaRPr lang="en-US" altLang="en-US" sz="2700" b="1"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334854" name="Rectangle 3">
                <a:extLst>
                  <a:ext uri="{FF2B5EF4-FFF2-40B4-BE49-F238E27FC236}">
                    <a16:creationId xmlns:a16="http://schemas.microsoft.com/office/drawing/2014/main" id="{1E4F8FA4-41EA-44F6-82C0-9721053DBD24}"/>
                  </a:ext>
                </a:extLst>
              </p:cNvPr>
              <p:cNvSpPr>
                <a:spLocks noGrp="1" noRot="1" noChangeAspect="1" noMove="1" noResize="1" noEditPoints="1" noAdjustHandles="1" noChangeArrowheads="1" noChangeShapeType="1" noTextEdit="1"/>
              </p:cNvSpPr>
              <p:nvPr>
                <p:ph type="body" idx="1"/>
              </p:nvPr>
            </p:nvSpPr>
            <p:spPr>
              <a:blipFill>
                <a:blip r:embed="rId2"/>
                <a:stretch>
                  <a:fillRect l="-889"/>
                </a:stretch>
              </a:blipFill>
            </p:spPr>
            <p:txBody>
              <a:bodyPr/>
              <a:lstStyle/>
              <a:p>
                <a:r>
                  <a:rPr lang="en-US">
                    <a:noFill/>
                  </a:rPr>
                  <a:t> </a:t>
                </a:r>
              </a:p>
            </p:txBody>
          </p:sp>
        </mc:Fallback>
      </mc:AlternateContent>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5876" name="Slide Number Placeholder 5">
            <a:extLst>
              <a:ext uri="{FF2B5EF4-FFF2-40B4-BE49-F238E27FC236}">
                <a16:creationId xmlns:a16="http://schemas.microsoft.com/office/drawing/2014/main" id="{C99DC59E-3DB2-4EF3-B2A0-2EDF512AF9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DBBDB1-E656-4050-920D-8241014967D3}" type="slidenum">
              <a:rPr lang="en-US" altLang="en-US" sz="1400" smtClean="0"/>
              <a:pPr>
                <a:spcBef>
                  <a:spcPct val="0"/>
                </a:spcBef>
                <a:buFontTx/>
                <a:buNone/>
              </a:pPr>
              <a:t>161</a:t>
            </a:fld>
            <a:endParaRPr lang="en-US" altLang="en-US" sz="1400"/>
          </a:p>
        </p:txBody>
      </p:sp>
      <p:sp>
        <p:nvSpPr>
          <p:cNvPr id="335877" name="Rectangle 2">
            <a:extLst>
              <a:ext uri="{FF2B5EF4-FFF2-40B4-BE49-F238E27FC236}">
                <a16:creationId xmlns:a16="http://schemas.microsoft.com/office/drawing/2014/main" id="{E18E0654-5114-4708-8D1C-DAC877E99837}"/>
              </a:ext>
            </a:extLst>
          </p:cNvPr>
          <p:cNvSpPr>
            <a:spLocks noGrp="1" noChangeArrowheads="1"/>
          </p:cNvSpPr>
          <p:nvPr>
            <p:ph type="title"/>
          </p:nvPr>
        </p:nvSpPr>
        <p:spPr/>
        <p:txBody>
          <a:bodyPr/>
          <a:lstStyle/>
          <a:p>
            <a:pPr eaLnBrk="1" hangingPunct="1"/>
            <a:r>
              <a:rPr lang="en-US" altLang="en-US" sz="3000" b="1">
                <a:solidFill>
                  <a:srgbClr val="FF3300"/>
                </a:solidFill>
              </a:rPr>
              <a:t>Cauchy distribution</a:t>
            </a:r>
            <a:br>
              <a:rPr lang="en-US" altLang="en-US" sz="3000" b="1">
                <a:solidFill>
                  <a:srgbClr val="FF3300"/>
                </a:solidFill>
              </a:rPr>
            </a:br>
            <a:r>
              <a:rPr lang="en-US" altLang="en-US" sz="3000" b="1">
                <a:solidFill>
                  <a:srgbClr val="FF3300"/>
                </a:solidFill>
              </a:rPr>
              <a:t>[</a:t>
            </a:r>
            <a:r>
              <a:rPr lang="en-US" altLang="en-US" sz="3000" b="1">
                <a:solidFill>
                  <a:srgbClr val="FF3300"/>
                </a:solidFill>
                <a:sym typeface="Symbol" panose="05050102010706020507" pitchFamily="18" charset="2"/>
              </a:rPr>
              <a:t>X</a:t>
            </a:r>
            <a:r>
              <a:rPr lang="en-US" altLang="en-US" sz="3000" b="1">
                <a:solidFill>
                  <a:srgbClr val="FF3300"/>
                </a:solidFill>
              </a:rPr>
              <a:t> ~ Cauchy (</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7030A0"/>
                </a:solidFill>
              </a:rPr>
              <a:t>MATLAB Code</a:t>
            </a:r>
            <a:r>
              <a:rPr lang="en-US" altLang="en-US" sz="3000" b="1">
                <a:solidFill>
                  <a:srgbClr val="FF0000"/>
                </a:solidFill>
              </a:rPr>
              <a:t> for </a:t>
            </a:r>
            <a:r>
              <a:rPr lang="en-US" altLang="en-US" sz="3000" b="1">
                <a:solidFill>
                  <a:srgbClr val="FF3300"/>
                </a:solidFill>
              </a:rPr>
              <a:t>f(x)</a:t>
            </a:r>
          </a:p>
        </p:txBody>
      </p:sp>
      <p:sp>
        <p:nvSpPr>
          <p:cNvPr id="335878" name="Rectangle 3">
            <a:extLst>
              <a:ext uri="{FF2B5EF4-FFF2-40B4-BE49-F238E27FC236}">
                <a16:creationId xmlns:a16="http://schemas.microsoft.com/office/drawing/2014/main" id="{BC8E00CA-7217-4080-9466-A8B735FA6E31}"/>
              </a:ext>
            </a:extLst>
          </p:cNvPr>
          <p:cNvSpPr>
            <a:spLocks noGrp="1" noChangeArrowheads="1"/>
          </p:cNvSpPr>
          <p:nvPr>
            <p:ph type="body" idx="1"/>
          </p:nvPr>
        </p:nvSpPr>
        <p:spPr/>
        <p:txBody>
          <a:bodyPr/>
          <a:lstStyle/>
          <a:p>
            <a:pPr marL="609600" indent="-609600" algn="just" eaLnBrk="1" hangingPunct="1">
              <a:buFontTx/>
              <a:buNone/>
            </a:pPr>
            <a:r>
              <a:rPr lang="en-US" altLang="en-US" sz="1300" dirty="0">
                <a:latin typeface="Consolas" panose="020B0609020204030204" pitchFamily="49" charset="0"/>
              </a:rPr>
              <a:t>% Define the parameters for the Cauchy distribution</a:t>
            </a:r>
          </a:p>
          <a:p>
            <a:pPr marL="609600" indent="-609600" algn="just" eaLnBrk="1" hangingPunct="1">
              <a:buFontTx/>
              <a:buNone/>
            </a:pPr>
            <a:r>
              <a:rPr lang="en-US" altLang="en-US" sz="1300" dirty="0">
                <a:latin typeface="Consolas" panose="020B0609020204030204" pitchFamily="49" charset="0"/>
              </a:rPr>
              <a:t>gamma = 2;    % Location parameter (median)</a:t>
            </a:r>
          </a:p>
          <a:p>
            <a:pPr marL="609600" indent="-609600" algn="just" eaLnBrk="1" hangingPunct="1">
              <a:buFontTx/>
              <a:buNone/>
            </a:pPr>
            <a:r>
              <a:rPr lang="en-US" altLang="en-US" sz="1300" dirty="0">
                <a:latin typeface="Consolas" panose="020B0609020204030204" pitchFamily="49" charset="0"/>
              </a:rPr>
              <a:t>beta = 3; % Scale parameter</a:t>
            </a:r>
          </a:p>
          <a:p>
            <a:pPr marL="609600" indent="-609600" algn="just" eaLnBrk="1" hangingPunct="1">
              <a:buFontTx/>
              <a:buNone/>
            </a:pPr>
            <a:r>
              <a:rPr lang="en-US" altLang="en-US" sz="1300" dirty="0">
                <a:latin typeface="Consolas" panose="020B0609020204030204" pitchFamily="49" charset="0"/>
              </a:rPr>
              <a:t>% Define the x-axis range</a:t>
            </a:r>
          </a:p>
          <a:p>
            <a:pPr marL="609600" indent="-609600" algn="just" eaLnBrk="1" hangingPunct="1">
              <a:buFontTx/>
              <a:buNone/>
            </a:pPr>
            <a:r>
              <a:rPr lang="en-US" altLang="en-US" sz="1300" dirty="0" err="1">
                <a:latin typeface="Consolas" panose="020B0609020204030204" pitchFamily="49" charset="0"/>
              </a:rPr>
              <a:t>x_min</a:t>
            </a:r>
            <a:r>
              <a:rPr lang="en-US" altLang="en-US" sz="1300" dirty="0">
                <a:latin typeface="Consolas" panose="020B0609020204030204" pitchFamily="49" charset="0"/>
              </a:rPr>
              <a:t>=-25;</a:t>
            </a:r>
          </a:p>
          <a:p>
            <a:pPr marL="609600" indent="-609600" algn="just" eaLnBrk="1" hangingPunct="1">
              <a:buFontTx/>
              <a:buNone/>
            </a:pPr>
            <a:r>
              <a:rPr lang="en-US" altLang="en-US" sz="1300" dirty="0" err="1">
                <a:latin typeface="Consolas" panose="020B0609020204030204" pitchFamily="49" charset="0"/>
              </a:rPr>
              <a:t>x_max</a:t>
            </a:r>
            <a:r>
              <a:rPr lang="en-US" altLang="en-US" sz="1300" dirty="0">
                <a:latin typeface="Consolas" panose="020B0609020204030204" pitchFamily="49" charset="0"/>
              </a:rPr>
              <a:t>=+25;</a:t>
            </a:r>
          </a:p>
          <a:p>
            <a:pPr marL="609600" indent="-609600" algn="just" eaLnBrk="1" hangingPunct="1">
              <a:buFontTx/>
              <a:buNone/>
            </a:pPr>
            <a:r>
              <a:rPr lang="en-US" altLang="en-US" sz="1300" dirty="0">
                <a:latin typeface="Consolas" panose="020B0609020204030204" pitchFamily="49" charset="0"/>
              </a:rPr>
              <a:t>x = x_min:0.1:x_max;</a:t>
            </a:r>
          </a:p>
          <a:p>
            <a:pPr marL="609600" indent="-609600" algn="just" eaLnBrk="1" hangingPunct="1">
              <a:buFontTx/>
              <a:buNone/>
            </a:pPr>
            <a:r>
              <a:rPr lang="en-US" altLang="en-US" sz="1300" dirty="0">
                <a:latin typeface="Consolas" panose="020B0609020204030204" pitchFamily="49" charset="0"/>
              </a:rPr>
              <a:t>% Calculate the Cauchy PDF manually</a:t>
            </a:r>
          </a:p>
          <a:p>
            <a:pPr marL="609600" indent="-609600" algn="just" eaLnBrk="1" hangingPunct="1">
              <a:buFontTx/>
              <a:buNone/>
            </a:pPr>
            <a:r>
              <a:rPr lang="en-US" altLang="en-US" sz="1300" dirty="0">
                <a:latin typeface="Consolas" panose="020B0609020204030204" pitchFamily="49" charset="0"/>
              </a:rPr>
              <a:t>y = (1 ./ (pi * beta)) .* (1 ./ (1 + ((x - gamma) ./ beta).^2));</a:t>
            </a:r>
          </a:p>
          <a:p>
            <a:pPr marL="609600" indent="-609600" algn="just" eaLnBrk="1" hangingPunct="1">
              <a:buFontTx/>
              <a:buNone/>
            </a:pPr>
            <a:r>
              <a:rPr lang="en-US" altLang="en-US" sz="1300" dirty="0">
                <a:latin typeface="Consolas" panose="020B0609020204030204" pitchFamily="49" charset="0"/>
              </a:rPr>
              <a:t>% Plot the distribution</a:t>
            </a:r>
          </a:p>
          <a:p>
            <a:pPr marL="609600" indent="-609600" algn="just" eaLnBrk="1" hangingPunct="1">
              <a:buFontTx/>
              <a:buNone/>
            </a:pPr>
            <a:r>
              <a:rPr lang="en-US" altLang="en-US" sz="1300" dirty="0">
                <a:latin typeface="Consolas" panose="020B0609020204030204" pitchFamily="49" charset="0"/>
              </a:rPr>
              <a:t>figure;</a:t>
            </a:r>
          </a:p>
          <a:p>
            <a:pPr marL="609600" indent="-609600" algn="just" eaLnBrk="1" hangingPunct="1">
              <a:buFontTx/>
              <a:buNone/>
            </a:pPr>
            <a:r>
              <a:rPr lang="en-US" altLang="en-US" sz="1300" dirty="0">
                <a:latin typeface="Consolas" panose="020B0609020204030204" pitchFamily="49" charset="0"/>
              </a:rPr>
              <a:t>plot(x, y, '</a:t>
            </a:r>
            <a:r>
              <a:rPr lang="en-US" altLang="en-US" sz="1300" dirty="0" err="1">
                <a:latin typeface="Consolas" panose="020B0609020204030204" pitchFamily="49" charset="0"/>
              </a:rPr>
              <a:t>LineWidth</a:t>
            </a:r>
            <a:r>
              <a:rPr lang="en-US" altLang="en-US" sz="1300" dirty="0">
                <a:latin typeface="Consolas" panose="020B0609020204030204" pitchFamily="49" charset="0"/>
              </a:rPr>
              <a:t>', 2);</a:t>
            </a:r>
          </a:p>
          <a:p>
            <a:pPr marL="609600" indent="-609600" algn="just" eaLnBrk="1" hangingPunct="1">
              <a:buFontTx/>
              <a:buNone/>
            </a:pPr>
            <a:r>
              <a:rPr lang="en-US" altLang="en-US" sz="1300" dirty="0">
                <a:latin typeface="Consolas" panose="020B0609020204030204" pitchFamily="49" charset="0"/>
              </a:rPr>
              <a:t>% Add labels and a title</a:t>
            </a:r>
          </a:p>
          <a:p>
            <a:pPr marL="609600" indent="-609600" algn="just" eaLnBrk="1" hangingPunct="1">
              <a:buFontTx/>
              <a:buNone/>
            </a:pPr>
            <a:r>
              <a:rPr lang="en-US" altLang="en-US" sz="1300" dirty="0">
                <a:latin typeface="Consolas" panose="020B0609020204030204" pitchFamily="49" charset="0"/>
              </a:rPr>
              <a:t>title(['f(x) or PDF of Cauchy Distribution (</a:t>
            </a:r>
            <a:r>
              <a:rPr lang="el-GR" altLang="en-US" sz="1300" dirty="0">
                <a:latin typeface="Consolas" panose="020B0609020204030204" pitchFamily="49" charset="0"/>
              </a:rPr>
              <a:t>β, γ) (β = ', </a:t>
            </a:r>
            <a:r>
              <a:rPr lang="en-US" altLang="en-US" sz="1300" dirty="0">
                <a:latin typeface="Consolas" panose="020B0609020204030204" pitchFamily="49" charset="0"/>
              </a:rPr>
              <a:t>num2str(beta), ', </a:t>
            </a:r>
            <a:r>
              <a:rPr lang="el-GR" altLang="en-US" sz="1300" dirty="0">
                <a:latin typeface="Consolas" panose="020B0609020204030204" pitchFamily="49" charset="0"/>
              </a:rPr>
              <a:t>γ = ', </a:t>
            </a:r>
            <a:r>
              <a:rPr lang="en-US" altLang="en-US" sz="1300" dirty="0">
                <a:latin typeface="Consolas" panose="020B0609020204030204" pitchFamily="49" charset="0"/>
              </a:rPr>
              <a:t>num2str(gamma), ')']);</a:t>
            </a:r>
          </a:p>
          <a:p>
            <a:pPr marL="609600" indent="-609600" algn="just" eaLnBrk="1" hangingPunct="1">
              <a:buFontTx/>
              <a:buNone/>
            </a:pPr>
            <a:r>
              <a:rPr lang="en-US" altLang="en-US" sz="1300" dirty="0" err="1">
                <a:latin typeface="Consolas" panose="020B0609020204030204" pitchFamily="49" charset="0"/>
              </a:rPr>
              <a:t>xlabel</a:t>
            </a:r>
            <a:r>
              <a:rPr lang="en-US" altLang="en-US" sz="1300" dirty="0">
                <a:latin typeface="Consolas" panose="020B0609020204030204" pitchFamily="49" charset="0"/>
              </a:rPr>
              <a:t>('X Value');</a:t>
            </a:r>
          </a:p>
          <a:p>
            <a:pPr marL="609600" indent="-609600" algn="just" eaLnBrk="1" hangingPunct="1">
              <a:buFontTx/>
              <a:buNone/>
            </a:pPr>
            <a:r>
              <a:rPr lang="en-US" altLang="en-US" sz="1300" dirty="0" err="1">
                <a:latin typeface="Consolas" panose="020B0609020204030204" pitchFamily="49" charset="0"/>
              </a:rPr>
              <a:t>ylabel</a:t>
            </a:r>
            <a:r>
              <a:rPr lang="en-US" altLang="en-US" sz="1300" dirty="0">
                <a:latin typeface="Consolas" panose="020B0609020204030204" pitchFamily="49" charset="0"/>
              </a:rPr>
              <a:t>('f(x) or PDF of Cauchy Distribution (</a:t>
            </a:r>
            <a:r>
              <a:rPr lang="el-GR" altLang="en-US" sz="1300" dirty="0">
                <a:latin typeface="Consolas" panose="020B0609020204030204" pitchFamily="49" charset="0"/>
              </a:rPr>
              <a:t>β, γ)');</a:t>
            </a:r>
          </a:p>
          <a:p>
            <a:pPr marL="609600" indent="-609600" algn="just" eaLnBrk="1" hangingPunct="1">
              <a:buFontTx/>
              <a:buNone/>
            </a:pPr>
            <a:r>
              <a:rPr lang="en-US" altLang="en-US" sz="1300" dirty="0">
                <a:latin typeface="Consolas" panose="020B0609020204030204" pitchFamily="49" charset="0"/>
              </a:rPr>
              <a:t>grid on;</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6900" name="Slide Number Placeholder 5">
            <a:extLst>
              <a:ext uri="{FF2B5EF4-FFF2-40B4-BE49-F238E27FC236}">
                <a16:creationId xmlns:a16="http://schemas.microsoft.com/office/drawing/2014/main" id="{1FF5369A-B860-4D9C-A0BA-42D3EA28B74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E6CFC62-786D-4646-A5EB-901F6E6E123C}" type="slidenum">
              <a:rPr lang="en-US" altLang="en-US" sz="1400" smtClean="0"/>
              <a:pPr>
                <a:spcBef>
                  <a:spcPct val="0"/>
                </a:spcBef>
                <a:buFontTx/>
                <a:buNone/>
              </a:pPr>
              <a:t>162</a:t>
            </a:fld>
            <a:endParaRPr lang="en-US" altLang="en-US" sz="1400"/>
          </a:p>
        </p:txBody>
      </p:sp>
      <p:sp>
        <p:nvSpPr>
          <p:cNvPr id="336901" name="Rectangle 2">
            <a:extLst>
              <a:ext uri="{FF2B5EF4-FFF2-40B4-BE49-F238E27FC236}">
                <a16:creationId xmlns:a16="http://schemas.microsoft.com/office/drawing/2014/main" id="{E18BC52B-CAF5-4933-8B19-31FACA78325C}"/>
              </a:ext>
            </a:extLst>
          </p:cNvPr>
          <p:cNvSpPr>
            <a:spLocks noGrp="1" noChangeArrowheads="1"/>
          </p:cNvSpPr>
          <p:nvPr>
            <p:ph type="title"/>
          </p:nvPr>
        </p:nvSpPr>
        <p:spPr/>
        <p:txBody>
          <a:bodyPr/>
          <a:lstStyle/>
          <a:p>
            <a:pPr eaLnBrk="1" hangingPunct="1"/>
            <a:r>
              <a:rPr lang="en-US" altLang="en-US" sz="4000" b="1">
                <a:solidFill>
                  <a:srgbClr val="FF3300"/>
                </a:solidFill>
              </a:rPr>
              <a:t>Cauchy distribution</a:t>
            </a:r>
            <a:br>
              <a:rPr lang="en-US" altLang="en-US" sz="4000" b="1">
                <a:solidFill>
                  <a:srgbClr val="FF3300"/>
                </a:solidFill>
              </a:rPr>
            </a:br>
            <a:r>
              <a:rPr lang="en-US" altLang="en-US" sz="4000" b="1">
                <a:solidFill>
                  <a:srgbClr val="FF3300"/>
                </a:solidFill>
              </a:rPr>
              <a:t>[</a:t>
            </a:r>
            <a:r>
              <a:rPr lang="en-US" altLang="en-US" sz="4000" b="1">
                <a:solidFill>
                  <a:srgbClr val="FF3300"/>
                </a:solidFill>
                <a:sym typeface="Symbol" panose="05050102010706020507" pitchFamily="18" charset="2"/>
              </a:rPr>
              <a:t>X</a:t>
            </a:r>
            <a:r>
              <a:rPr lang="en-US" altLang="en-US" sz="4000" b="1">
                <a:solidFill>
                  <a:srgbClr val="FF3300"/>
                </a:solidFill>
              </a:rPr>
              <a:t> ~ Cauchy (</a:t>
            </a:r>
            <a:r>
              <a:rPr lang="en-US" altLang="en-US" sz="4000" b="1">
                <a:solidFill>
                  <a:srgbClr val="FF3300"/>
                </a:solidFill>
                <a:sym typeface="Symbol" panose="05050102010706020507" pitchFamily="18" charset="2"/>
              </a:rPr>
              <a:t>, , </a:t>
            </a:r>
            <a:r>
              <a:rPr lang="en-US" altLang="en-US" sz="4000" b="1">
                <a:solidFill>
                  <a:srgbClr val="FF3300"/>
                </a:solidFill>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pic>
        <p:nvPicPr>
          <p:cNvPr id="2" name="Picture 1">
            <a:extLst>
              <a:ext uri="{FF2B5EF4-FFF2-40B4-BE49-F238E27FC236}">
                <a16:creationId xmlns:a16="http://schemas.microsoft.com/office/drawing/2014/main" id="{9443C87B-E330-47AF-99D2-E31E62011066}"/>
              </a:ext>
            </a:extLst>
          </p:cNvPr>
          <p:cNvPicPr>
            <a:picLocks noChangeAspect="1"/>
          </p:cNvPicPr>
          <p:nvPr/>
        </p:nvPicPr>
        <p:blipFill>
          <a:blip r:embed="rId2"/>
          <a:stretch>
            <a:fillRect/>
          </a:stretch>
        </p:blipFill>
        <p:spPr>
          <a:xfrm>
            <a:off x="609600" y="1600199"/>
            <a:ext cx="10972800" cy="4613651"/>
          </a:xfrm>
          <a:prstGeom prst="rect">
            <a:avLst/>
          </a:prstGeom>
        </p:spPr>
      </p:pic>
      <p:sp>
        <p:nvSpPr>
          <p:cNvPr id="336902" name="Rectangle 3">
            <a:extLst>
              <a:ext uri="{FF2B5EF4-FFF2-40B4-BE49-F238E27FC236}">
                <a16:creationId xmlns:a16="http://schemas.microsoft.com/office/drawing/2014/main" id="{1545677C-D9D0-45F3-A894-1485AD66ED34}"/>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7924" name="Slide Number Placeholder 5">
            <a:extLst>
              <a:ext uri="{FF2B5EF4-FFF2-40B4-BE49-F238E27FC236}">
                <a16:creationId xmlns:a16="http://schemas.microsoft.com/office/drawing/2014/main" id="{92C58036-FCCC-4D4E-A8EE-4792418988B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D98545D-DE46-4438-B025-0F115A0F2546}" type="slidenum">
              <a:rPr lang="en-US" altLang="en-US" sz="1400" smtClean="0"/>
              <a:pPr>
                <a:spcBef>
                  <a:spcPct val="0"/>
                </a:spcBef>
                <a:buFontTx/>
                <a:buNone/>
              </a:pPr>
              <a:t>163</a:t>
            </a:fld>
            <a:endParaRPr lang="en-US" altLang="en-US" sz="1400"/>
          </a:p>
        </p:txBody>
      </p:sp>
      <p:sp>
        <p:nvSpPr>
          <p:cNvPr id="337925" name="Rectangle 2">
            <a:extLst>
              <a:ext uri="{FF2B5EF4-FFF2-40B4-BE49-F238E27FC236}">
                <a16:creationId xmlns:a16="http://schemas.microsoft.com/office/drawing/2014/main" id="{0E7A2B51-79A0-4A86-84BD-07B9979CEFC3}"/>
              </a:ext>
            </a:extLst>
          </p:cNvPr>
          <p:cNvSpPr>
            <a:spLocks noGrp="1" noChangeArrowheads="1"/>
          </p:cNvSpPr>
          <p:nvPr>
            <p:ph type="title"/>
          </p:nvPr>
        </p:nvSpPr>
        <p:spPr/>
        <p:txBody>
          <a:bodyPr/>
          <a:lstStyle/>
          <a:p>
            <a:pPr eaLnBrk="1" hangingPunct="1"/>
            <a:r>
              <a:rPr lang="en-US" altLang="en-US" sz="3000" b="1">
                <a:solidFill>
                  <a:srgbClr val="FF3300"/>
                </a:solidFill>
              </a:rPr>
              <a:t>Cauchy distribution</a:t>
            </a:r>
            <a:br>
              <a:rPr lang="en-US" altLang="en-US" sz="3000" b="1">
                <a:solidFill>
                  <a:srgbClr val="FF3300"/>
                </a:solidFill>
              </a:rPr>
            </a:br>
            <a:r>
              <a:rPr lang="en-US" altLang="en-US" sz="3000" b="1">
                <a:solidFill>
                  <a:srgbClr val="FF3300"/>
                </a:solidFill>
              </a:rPr>
              <a:t>[</a:t>
            </a:r>
            <a:r>
              <a:rPr lang="en-US" altLang="en-US" sz="3000" b="1">
                <a:solidFill>
                  <a:srgbClr val="FF3300"/>
                </a:solidFill>
                <a:sym typeface="Symbol" panose="05050102010706020507" pitchFamily="18" charset="2"/>
              </a:rPr>
              <a:t>X</a:t>
            </a:r>
            <a:r>
              <a:rPr lang="en-US" altLang="en-US" sz="3000" b="1">
                <a:solidFill>
                  <a:srgbClr val="FF3300"/>
                </a:solidFill>
              </a:rPr>
              <a:t> ~ Cauchy (</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7030A0"/>
                </a:solidFill>
              </a:rPr>
              <a:t>MATLAB Code</a:t>
            </a:r>
            <a:r>
              <a:rPr lang="en-US" altLang="en-US" sz="3000" b="1">
                <a:solidFill>
                  <a:srgbClr val="FF0000"/>
                </a:solidFill>
              </a:rPr>
              <a:t> for </a:t>
            </a:r>
            <a:r>
              <a:rPr lang="en-US" altLang="en-US" sz="3000" b="1">
                <a:solidFill>
                  <a:srgbClr val="FF3300"/>
                </a:solidFill>
              </a:rPr>
              <a:t>F(x)</a:t>
            </a:r>
          </a:p>
        </p:txBody>
      </p:sp>
      <p:sp>
        <p:nvSpPr>
          <p:cNvPr id="337926" name="Rectangle 3">
            <a:extLst>
              <a:ext uri="{FF2B5EF4-FFF2-40B4-BE49-F238E27FC236}">
                <a16:creationId xmlns:a16="http://schemas.microsoft.com/office/drawing/2014/main" id="{876AD330-0C80-4BF5-B2D3-A39E82DE5BB3}"/>
              </a:ext>
            </a:extLst>
          </p:cNvPr>
          <p:cNvSpPr>
            <a:spLocks noGrp="1" noChangeArrowheads="1"/>
          </p:cNvSpPr>
          <p:nvPr>
            <p:ph type="body" idx="1"/>
          </p:nvPr>
        </p:nvSpPr>
        <p:spPr/>
        <p:txBody>
          <a:bodyPr/>
          <a:lstStyle/>
          <a:p>
            <a:pPr marL="609600" indent="-609600" algn="just" eaLnBrk="1" hangingPunct="1">
              <a:buFontTx/>
              <a:buNone/>
            </a:pPr>
            <a:r>
              <a:rPr lang="en-US" altLang="en-US" sz="1300" dirty="0">
                <a:latin typeface="Consolas" panose="020B0609020204030204" pitchFamily="49" charset="0"/>
              </a:rPr>
              <a:t>% Define Cauchy distribution parameters</a:t>
            </a:r>
          </a:p>
          <a:p>
            <a:pPr marL="609600" indent="-609600" algn="just" eaLnBrk="1" hangingPunct="1">
              <a:buFontTx/>
              <a:buNone/>
            </a:pPr>
            <a:r>
              <a:rPr lang="en-US" altLang="en-US" sz="1300" dirty="0">
                <a:latin typeface="Consolas" panose="020B0609020204030204" pitchFamily="49" charset="0"/>
              </a:rPr>
              <a:t>gamma = 2; % Location parameter</a:t>
            </a:r>
          </a:p>
          <a:p>
            <a:pPr marL="609600" indent="-609600" algn="just" eaLnBrk="1" hangingPunct="1">
              <a:buFontTx/>
              <a:buNone/>
            </a:pPr>
            <a:r>
              <a:rPr lang="en-US" altLang="en-US" sz="1300" dirty="0">
                <a:latin typeface="Consolas" panose="020B0609020204030204" pitchFamily="49" charset="0"/>
              </a:rPr>
              <a:t>beta = 3; % Scale parameter (half-width at half-maximum)</a:t>
            </a:r>
          </a:p>
          <a:p>
            <a:pPr marL="609600" indent="-609600" algn="just" eaLnBrk="1" hangingPunct="1">
              <a:buFontTx/>
              <a:buNone/>
            </a:pPr>
            <a:r>
              <a:rPr lang="en-US" altLang="en-US" sz="1300" dirty="0">
                <a:latin typeface="Consolas" panose="020B0609020204030204" pitchFamily="49" charset="0"/>
              </a:rPr>
              <a:t>nu = 1; % Degrees of freedom for Student's t, nu = 1 is a Cauchy distribution</a:t>
            </a:r>
          </a:p>
          <a:p>
            <a:pPr marL="609600" indent="-609600" algn="just" eaLnBrk="1" hangingPunct="1">
              <a:buFontTx/>
              <a:buNone/>
            </a:pPr>
            <a:r>
              <a:rPr lang="en-US" altLang="en-US" sz="1300" dirty="0">
                <a:latin typeface="Consolas" panose="020B0609020204030204" pitchFamily="49" charset="0"/>
              </a:rPr>
              <a:t>% Create a t location-scale probability distribution object</a:t>
            </a:r>
          </a:p>
          <a:p>
            <a:pPr marL="609600" indent="-609600" algn="just" eaLnBrk="1" hangingPunct="1">
              <a:buFontTx/>
              <a:buNone/>
            </a:pPr>
            <a:r>
              <a:rPr lang="en-US" altLang="en-US" sz="1300" dirty="0">
                <a:latin typeface="Consolas" panose="020B0609020204030204" pitchFamily="49" charset="0"/>
              </a:rPr>
              <a:t>pd = </a:t>
            </a:r>
            <a:r>
              <a:rPr lang="en-US" altLang="en-US" sz="1300" dirty="0" err="1">
                <a:latin typeface="Consolas" panose="020B0609020204030204" pitchFamily="49" charset="0"/>
              </a:rPr>
              <a:t>makedist</a:t>
            </a:r>
            <a:r>
              <a:rPr lang="en-US" altLang="en-US" sz="1300" dirty="0">
                <a:latin typeface="Consolas" panose="020B0609020204030204" pitchFamily="49" charset="0"/>
              </a:rPr>
              <a:t>('</a:t>
            </a:r>
            <a:r>
              <a:rPr lang="en-US" altLang="en-US" sz="1300" dirty="0" err="1">
                <a:latin typeface="Consolas" panose="020B0609020204030204" pitchFamily="49" charset="0"/>
              </a:rPr>
              <a:t>tLocationScale</a:t>
            </a:r>
            <a:r>
              <a:rPr lang="en-US" altLang="en-US" sz="1300" dirty="0">
                <a:latin typeface="Consolas" panose="020B0609020204030204" pitchFamily="49" charset="0"/>
              </a:rPr>
              <a:t>', 'mu', gamma, 'sigma', beta, 'nu', nu);</a:t>
            </a:r>
          </a:p>
          <a:p>
            <a:pPr marL="609600" indent="-609600" algn="just" eaLnBrk="1" hangingPunct="1">
              <a:buFontTx/>
              <a:buNone/>
            </a:pPr>
            <a:r>
              <a:rPr lang="en-US" altLang="en-US" sz="1300" dirty="0">
                <a:latin typeface="Consolas" panose="020B0609020204030204" pitchFamily="49" charset="0"/>
              </a:rPr>
              <a:t>% Define the values for which you want to compute the CDF</a:t>
            </a:r>
          </a:p>
          <a:p>
            <a:pPr marL="609600" indent="-609600" algn="just" eaLnBrk="1" hangingPunct="1">
              <a:buFontTx/>
              <a:buNone/>
            </a:pPr>
            <a:r>
              <a:rPr lang="en-US" altLang="en-US" sz="1300" dirty="0" err="1">
                <a:latin typeface="Consolas" panose="020B0609020204030204" pitchFamily="49" charset="0"/>
              </a:rPr>
              <a:t>x_min</a:t>
            </a:r>
            <a:r>
              <a:rPr lang="en-US" altLang="en-US" sz="1300" dirty="0">
                <a:latin typeface="Consolas" panose="020B0609020204030204" pitchFamily="49" charset="0"/>
              </a:rPr>
              <a:t>=-25;</a:t>
            </a:r>
          </a:p>
          <a:p>
            <a:pPr marL="609600" indent="-609600" algn="just" eaLnBrk="1" hangingPunct="1">
              <a:buFontTx/>
              <a:buNone/>
            </a:pPr>
            <a:r>
              <a:rPr lang="en-US" altLang="en-US" sz="1300" dirty="0" err="1">
                <a:latin typeface="Consolas" panose="020B0609020204030204" pitchFamily="49" charset="0"/>
              </a:rPr>
              <a:t>x_max</a:t>
            </a:r>
            <a:r>
              <a:rPr lang="en-US" altLang="en-US" sz="1300" dirty="0">
                <a:latin typeface="Consolas" panose="020B0609020204030204" pitchFamily="49" charset="0"/>
              </a:rPr>
              <a:t>=+25;</a:t>
            </a:r>
          </a:p>
          <a:p>
            <a:pPr marL="609600" indent="-609600" algn="just" eaLnBrk="1" hangingPunct="1">
              <a:buFontTx/>
              <a:buNone/>
            </a:pPr>
            <a:r>
              <a:rPr lang="en-US" altLang="en-US" sz="1300" dirty="0">
                <a:latin typeface="Consolas" panose="020B0609020204030204" pitchFamily="49" charset="0"/>
              </a:rPr>
              <a:t>x = x_min:0.1:x_max;</a:t>
            </a:r>
          </a:p>
          <a:p>
            <a:pPr marL="609600" indent="-609600" algn="just" eaLnBrk="1" hangingPunct="1">
              <a:buFontTx/>
              <a:buNone/>
            </a:pPr>
            <a:r>
              <a:rPr lang="en-US" altLang="en-US" sz="1300" dirty="0">
                <a:latin typeface="Consolas" panose="020B0609020204030204" pitchFamily="49" charset="0"/>
              </a:rPr>
              <a:t>% Compute the CDF at each value in x</a:t>
            </a:r>
          </a:p>
          <a:p>
            <a:pPr marL="609600" indent="-609600" algn="just" eaLnBrk="1" hangingPunct="1">
              <a:buFontTx/>
              <a:buNone/>
            </a:pPr>
            <a:r>
              <a:rPr lang="en-US" altLang="en-US" sz="1300" dirty="0">
                <a:latin typeface="Consolas" panose="020B0609020204030204" pitchFamily="49" charset="0"/>
              </a:rPr>
              <a:t>y = </a:t>
            </a:r>
            <a:r>
              <a:rPr lang="en-US" altLang="en-US" sz="1300" dirty="0" err="1">
                <a:latin typeface="Consolas" panose="020B0609020204030204" pitchFamily="49" charset="0"/>
              </a:rPr>
              <a:t>cdf</a:t>
            </a:r>
            <a:r>
              <a:rPr lang="en-US" altLang="en-US" sz="1300" dirty="0">
                <a:latin typeface="Consolas" panose="020B0609020204030204" pitchFamily="49" charset="0"/>
              </a:rPr>
              <a:t>(pd, x);</a:t>
            </a:r>
          </a:p>
          <a:p>
            <a:pPr marL="609600" indent="-609600" algn="just" eaLnBrk="1" hangingPunct="1">
              <a:buFontTx/>
              <a:buNone/>
            </a:pPr>
            <a:r>
              <a:rPr lang="en-US" altLang="en-US" sz="1300" dirty="0">
                <a:latin typeface="Consolas" panose="020B0609020204030204" pitchFamily="49" charset="0"/>
              </a:rPr>
              <a:t>% Plot the CDF</a:t>
            </a:r>
          </a:p>
          <a:p>
            <a:pPr marL="609600" indent="-609600" algn="just" eaLnBrk="1" hangingPunct="1">
              <a:buFontTx/>
              <a:buNone/>
            </a:pPr>
            <a:r>
              <a:rPr lang="en-US" altLang="en-US" sz="1300" dirty="0">
                <a:latin typeface="Consolas" panose="020B0609020204030204" pitchFamily="49" charset="0"/>
              </a:rPr>
              <a:t>plot(x, y);</a:t>
            </a:r>
          </a:p>
          <a:p>
            <a:pPr marL="609600" indent="-609600" algn="just" eaLnBrk="1" hangingPunct="1">
              <a:buFontTx/>
              <a:buNone/>
            </a:pPr>
            <a:r>
              <a:rPr lang="en-US" altLang="en-US" sz="1300" dirty="0">
                <a:latin typeface="Consolas" panose="020B0609020204030204" pitchFamily="49" charset="0"/>
              </a:rPr>
              <a:t>title(['F(x) or CDF of CAUCHY </a:t>
            </a:r>
            <a:r>
              <a:rPr lang="en-US" altLang="en-US" sz="1300" dirty="0" err="1">
                <a:latin typeface="Consolas" panose="020B0609020204030204" pitchFamily="49" charset="0"/>
              </a:rPr>
              <a:t>Distributon</a:t>
            </a:r>
            <a:r>
              <a:rPr lang="en-US" altLang="en-US" sz="1300" dirty="0">
                <a:latin typeface="Consolas" panose="020B0609020204030204" pitchFamily="49" charset="0"/>
              </a:rPr>
              <a:t> (</a:t>
            </a:r>
            <a:r>
              <a:rPr lang="el-GR" altLang="en-US" sz="1300" dirty="0">
                <a:latin typeface="Consolas" panose="020B0609020204030204" pitchFamily="49" charset="0"/>
              </a:rPr>
              <a:t>β, γ) (β = ', </a:t>
            </a:r>
            <a:r>
              <a:rPr lang="en-US" altLang="en-US" sz="1300" dirty="0">
                <a:latin typeface="Consolas" panose="020B0609020204030204" pitchFamily="49" charset="0"/>
              </a:rPr>
              <a:t>num2str(beta), ', </a:t>
            </a:r>
            <a:r>
              <a:rPr lang="el-GR" altLang="en-US" sz="1300" dirty="0">
                <a:latin typeface="Consolas" panose="020B0609020204030204" pitchFamily="49" charset="0"/>
              </a:rPr>
              <a:t>γ = ', </a:t>
            </a:r>
            <a:r>
              <a:rPr lang="en-US" altLang="en-US" sz="1300" dirty="0">
                <a:latin typeface="Consolas" panose="020B0609020204030204" pitchFamily="49" charset="0"/>
              </a:rPr>
              <a:t>num2str(gamma), ')']);</a:t>
            </a:r>
          </a:p>
          <a:p>
            <a:pPr marL="609600" indent="-609600" algn="just" eaLnBrk="1" hangingPunct="1">
              <a:buFontTx/>
              <a:buNone/>
            </a:pPr>
            <a:r>
              <a:rPr lang="en-US" altLang="en-US" sz="1300" dirty="0" err="1">
                <a:latin typeface="Consolas" panose="020B0609020204030204" pitchFamily="49" charset="0"/>
              </a:rPr>
              <a:t>xlabel</a:t>
            </a:r>
            <a:r>
              <a:rPr lang="en-US" altLang="en-US" sz="1300" dirty="0">
                <a:latin typeface="Consolas" panose="020B0609020204030204" pitchFamily="49" charset="0"/>
              </a:rPr>
              <a:t>('X Value');</a:t>
            </a:r>
          </a:p>
          <a:p>
            <a:pPr marL="609600" indent="-609600" algn="just" eaLnBrk="1" hangingPunct="1">
              <a:buFontTx/>
              <a:buNone/>
            </a:pPr>
            <a:r>
              <a:rPr lang="en-US" altLang="en-US" sz="1300" dirty="0" err="1">
                <a:latin typeface="Consolas" panose="020B0609020204030204" pitchFamily="49" charset="0"/>
              </a:rPr>
              <a:t>ylabel</a:t>
            </a:r>
            <a:r>
              <a:rPr lang="en-US" altLang="en-US" sz="1300" dirty="0">
                <a:latin typeface="Consolas" panose="020B0609020204030204" pitchFamily="49" charset="0"/>
              </a:rPr>
              <a:t>('F(x) or CDF of Cauchy Distribution (</a:t>
            </a:r>
            <a:r>
              <a:rPr lang="el-GR" altLang="en-US" sz="1300" dirty="0">
                <a:latin typeface="Consolas" panose="020B0609020204030204" pitchFamily="49" charset="0"/>
              </a:rPr>
              <a:t>β, γ)');</a:t>
            </a:r>
          </a:p>
          <a:p>
            <a:pPr marL="609600" indent="-609600" algn="just" eaLnBrk="1" hangingPunct="1">
              <a:buFontTx/>
              <a:buNone/>
            </a:pPr>
            <a:r>
              <a:rPr lang="en-US" altLang="en-US" sz="1300" dirty="0">
                <a:latin typeface="Consolas" panose="020B0609020204030204" pitchFamily="49" charset="0"/>
              </a:rPr>
              <a:t>grid on;</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8948" name="Slide Number Placeholder 5">
            <a:extLst>
              <a:ext uri="{FF2B5EF4-FFF2-40B4-BE49-F238E27FC236}">
                <a16:creationId xmlns:a16="http://schemas.microsoft.com/office/drawing/2014/main" id="{DCD8BB74-E554-4DC0-AD7F-C37BD4BECE8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8BCD8A-04AB-468E-BBBA-1320419B406D}" type="slidenum">
              <a:rPr lang="en-US" altLang="en-US" sz="1400" smtClean="0"/>
              <a:pPr>
                <a:spcBef>
                  <a:spcPct val="0"/>
                </a:spcBef>
                <a:buFontTx/>
                <a:buNone/>
              </a:pPr>
              <a:t>164</a:t>
            </a:fld>
            <a:endParaRPr lang="en-US" altLang="en-US" sz="1400"/>
          </a:p>
        </p:txBody>
      </p:sp>
      <p:sp>
        <p:nvSpPr>
          <p:cNvPr id="338949" name="Rectangle 2">
            <a:extLst>
              <a:ext uri="{FF2B5EF4-FFF2-40B4-BE49-F238E27FC236}">
                <a16:creationId xmlns:a16="http://schemas.microsoft.com/office/drawing/2014/main" id="{335EC437-3097-4235-B330-AE5114B0A96B}"/>
              </a:ext>
            </a:extLst>
          </p:cNvPr>
          <p:cNvSpPr>
            <a:spLocks noGrp="1" noChangeArrowheads="1"/>
          </p:cNvSpPr>
          <p:nvPr>
            <p:ph type="title"/>
          </p:nvPr>
        </p:nvSpPr>
        <p:spPr/>
        <p:txBody>
          <a:bodyPr/>
          <a:lstStyle/>
          <a:p>
            <a:pPr eaLnBrk="1" hangingPunct="1"/>
            <a:r>
              <a:rPr lang="en-US" altLang="en-US" sz="4000" b="1">
                <a:solidFill>
                  <a:srgbClr val="FF3300"/>
                </a:solidFill>
              </a:rPr>
              <a:t>Cauchy distribution</a:t>
            </a:r>
            <a:br>
              <a:rPr lang="en-US" altLang="en-US" sz="4000" b="1">
                <a:solidFill>
                  <a:srgbClr val="FF3300"/>
                </a:solidFill>
              </a:rPr>
            </a:br>
            <a:r>
              <a:rPr lang="en-US" altLang="en-US" sz="4000" b="1">
                <a:solidFill>
                  <a:srgbClr val="FF3300"/>
                </a:solidFill>
              </a:rPr>
              <a:t>[</a:t>
            </a:r>
            <a:r>
              <a:rPr lang="en-US" altLang="en-US" sz="4000" b="1">
                <a:solidFill>
                  <a:srgbClr val="FF3300"/>
                </a:solidFill>
                <a:sym typeface="Symbol" panose="05050102010706020507" pitchFamily="18" charset="2"/>
              </a:rPr>
              <a:t>X</a:t>
            </a:r>
            <a:r>
              <a:rPr lang="en-US" altLang="en-US" sz="4000" b="1">
                <a:solidFill>
                  <a:srgbClr val="FF3300"/>
                </a:solidFill>
              </a:rPr>
              <a:t> ~ Cauchy (</a:t>
            </a:r>
            <a:r>
              <a:rPr lang="en-US" altLang="en-US" sz="4000" b="1">
                <a:solidFill>
                  <a:srgbClr val="FF3300"/>
                </a:solidFill>
                <a:sym typeface="Symbol" panose="05050102010706020507" pitchFamily="18" charset="2"/>
              </a:rPr>
              <a:t>, , </a:t>
            </a:r>
            <a:r>
              <a:rPr lang="en-US" altLang="en-US" sz="4000" b="1">
                <a:solidFill>
                  <a:srgbClr val="FF3300"/>
                </a:solidFill>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3300"/>
              </a:solidFill>
            </a:endParaRPr>
          </a:p>
        </p:txBody>
      </p:sp>
      <p:pic>
        <p:nvPicPr>
          <p:cNvPr id="2" name="Picture 1">
            <a:extLst>
              <a:ext uri="{FF2B5EF4-FFF2-40B4-BE49-F238E27FC236}">
                <a16:creationId xmlns:a16="http://schemas.microsoft.com/office/drawing/2014/main" id="{993CA360-521C-47F4-9DEC-DEFCD08E328E}"/>
              </a:ext>
            </a:extLst>
          </p:cNvPr>
          <p:cNvPicPr>
            <a:picLocks noChangeAspect="1"/>
          </p:cNvPicPr>
          <p:nvPr/>
        </p:nvPicPr>
        <p:blipFill>
          <a:blip r:embed="rId2"/>
          <a:stretch>
            <a:fillRect/>
          </a:stretch>
        </p:blipFill>
        <p:spPr>
          <a:xfrm>
            <a:off x="609600" y="1536700"/>
            <a:ext cx="10972800" cy="4589463"/>
          </a:xfrm>
          <a:prstGeom prst="rect">
            <a:avLst/>
          </a:prstGeom>
        </p:spPr>
      </p:pic>
      <p:sp>
        <p:nvSpPr>
          <p:cNvPr id="338950" name="Rectangle 3">
            <a:extLst>
              <a:ext uri="{FF2B5EF4-FFF2-40B4-BE49-F238E27FC236}">
                <a16:creationId xmlns:a16="http://schemas.microsoft.com/office/drawing/2014/main" id="{F4CFC28C-00A0-4162-9884-C5FDD968093A}"/>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165</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57</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136124179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39972" name="Slide Number Placeholder 5">
            <a:extLst>
              <a:ext uri="{FF2B5EF4-FFF2-40B4-BE49-F238E27FC236}">
                <a16:creationId xmlns:a16="http://schemas.microsoft.com/office/drawing/2014/main" id="{2E354D87-B6AA-45DE-9E82-21B6E28064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C50F5E-0890-42B6-BFF7-DF86FF47C903}" type="slidenum">
              <a:rPr lang="en-US" altLang="en-US" sz="1400" smtClean="0"/>
              <a:pPr>
                <a:spcBef>
                  <a:spcPct val="0"/>
                </a:spcBef>
                <a:buFontTx/>
                <a:buNone/>
              </a:pPr>
              <a:t>166</a:t>
            </a:fld>
            <a:endParaRPr lang="en-US" altLang="en-US" sz="1400"/>
          </a:p>
        </p:txBody>
      </p:sp>
      <p:sp>
        <p:nvSpPr>
          <p:cNvPr id="339973" name="Rectangle 2">
            <a:extLst>
              <a:ext uri="{FF2B5EF4-FFF2-40B4-BE49-F238E27FC236}">
                <a16:creationId xmlns:a16="http://schemas.microsoft.com/office/drawing/2014/main" id="{A373BAAA-0D2E-4ACD-AEF1-F0AB9E3899B9}"/>
              </a:ext>
            </a:extLst>
          </p:cNvPr>
          <p:cNvSpPr>
            <a:spLocks noGrp="1" noChangeArrowheads="1"/>
          </p:cNvSpPr>
          <p:nvPr>
            <p:ph type="title"/>
          </p:nvPr>
        </p:nvSpPr>
        <p:spPr/>
        <p:txBody>
          <a:bodyPr/>
          <a:lstStyle/>
          <a:p>
            <a:pPr eaLnBrk="1" hangingPunct="1"/>
            <a:r>
              <a:rPr lang="en-US" altLang="en-US" sz="4000" b="1" dirty="0">
                <a:solidFill>
                  <a:srgbClr val="FF3300"/>
                </a:solidFill>
              </a:rPr>
              <a:t>Double Exponential/Laplace distribution</a:t>
            </a:r>
            <a:br>
              <a:rPr lang="en-US" altLang="en-US" sz="4000" b="1" dirty="0">
                <a:solidFill>
                  <a:srgbClr val="FF3300"/>
                </a:solidFill>
              </a:rPr>
            </a:br>
            <a:r>
              <a:rPr lang="en-US" altLang="en-US" sz="4000" b="1" dirty="0">
                <a:solidFill>
                  <a:srgbClr val="FF3300"/>
                </a:solidFill>
              </a:rPr>
              <a:t>[X~ DE (</a:t>
            </a:r>
            <a:r>
              <a:rPr lang="en-US" altLang="en-US" sz="4000" b="1" dirty="0">
                <a:solidFill>
                  <a:srgbClr val="FF3300"/>
                </a:solidFill>
                <a:sym typeface="Symbol" panose="05050102010706020507" pitchFamily="18" charset="2"/>
              </a:rPr>
              <a:t>, , </a:t>
            </a:r>
            <a:r>
              <a:rPr lang="en-US" altLang="en-US" sz="4000" b="1" dirty="0">
                <a:solidFill>
                  <a:srgbClr val="FF3300"/>
                </a:solidFill>
              </a:rPr>
              <a:t>)]</a:t>
            </a:r>
          </a:p>
        </p:txBody>
      </p:sp>
      <p:sp>
        <p:nvSpPr>
          <p:cNvPr id="339974" name="Rectangle 3">
            <a:extLst>
              <a:ext uri="{FF2B5EF4-FFF2-40B4-BE49-F238E27FC236}">
                <a16:creationId xmlns:a16="http://schemas.microsoft.com/office/drawing/2014/main" id="{230A0634-A1CF-4B37-9466-582956AE184C}"/>
              </a:ext>
            </a:extLst>
          </p:cNvPr>
          <p:cNvSpPr>
            <a:spLocks noGrp="1" noChangeArrowheads="1"/>
          </p:cNvSpPr>
          <p:nvPr>
            <p:ph type="body" idx="1"/>
          </p:nvPr>
        </p:nvSpPr>
        <p:spPr/>
        <p:txBody>
          <a:bodyPr/>
          <a:lstStyle/>
          <a:p>
            <a:pPr marL="609600" indent="-609600" algn="ctr" eaLnBrk="1" hangingPunct="1">
              <a:buFontTx/>
              <a:buNone/>
              <a:defRPr/>
            </a:pPr>
            <a:r>
              <a:rPr lang="en-US" altLang="en-US" sz="3000" dirty="0">
                <a:latin typeface="Times New Roman" panose="02020603050405020304" pitchFamily="18" charset="0"/>
                <a:cs typeface="Times New Roman" panose="02020603050405020304" pitchFamily="18" charset="0"/>
              </a:rPr>
              <a:t>f(x) = (1/2</a:t>
            </a: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)exp{</a:t>
            </a:r>
            <a:r>
              <a:rPr lang="el-GR" altLang="en-US" sz="30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(|x </a:t>
            </a:r>
            <a:r>
              <a:rPr lang="el-GR" altLang="en-US" sz="30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 |/)} , </a:t>
            </a:r>
            <a:r>
              <a:rPr lang="el-GR" altLang="en-US" sz="30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&lt;x&lt;+</a:t>
            </a:r>
            <a:r>
              <a:rPr lang="el-GR" altLang="en-US" sz="30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en-US" sz="3000" baseline="-25000" dirty="0">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buFont typeface="Wingdings" panose="05000000000000000000" pitchFamily="2" charset="2"/>
              <a:buChar char="§"/>
              <a:defRPr/>
            </a:pP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 Shape parameter</a:t>
            </a:r>
          </a:p>
          <a:p>
            <a:pPr algn="just" eaLnBrk="1" hangingPunct="1">
              <a:buFont typeface="Wingdings" panose="05000000000000000000" pitchFamily="2" charset="2"/>
              <a:buChar char="§"/>
              <a:defRPr/>
            </a:pP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 &gt; 0: Scale parameter</a:t>
            </a:r>
          </a:p>
          <a:p>
            <a:pPr algn="just" eaLnBrk="1" hangingPunct="1">
              <a:buFont typeface="Wingdings" panose="05000000000000000000" pitchFamily="2" charset="2"/>
              <a:buChar char="§"/>
              <a:defRPr/>
            </a:pPr>
            <a:r>
              <a:rPr lang="en-US" altLang="en-US" sz="3000" dirty="0">
                <a:latin typeface="Times New Roman" panose="02020603050405020304" pitchFamily="18" charset="0"/>
                <a:cs typeface="Times New Roman" panose="02020603050405020304" pitchFamily="18" charset="0"/>
                <a:sym typeface="Symbol" panose="05050102010706020507" pitchFamily="18" charset="2"/>
              </a:rPr>
              <a:t>: Location parameter </a:t>
            </a: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 = </a:t>
            </a:r>
            <a:r>
              <a:rPr lang="en-US" altLang="en-US" sz="30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a:t>
            </a:r>
            <a:r>
              <a:rPr lang="en-US" altLang="en-US" sz="3000" dirty="0">
                <a:highlight>
                  <a:srgbClr val="FFFF00"/>
                </a:highlight>
                <a:latin typeface="Times New Roman" panose="02020603050405020304" pitchFamily="18" charset="0"/>
                <a:cs typeface="Times New Roman" panose="02020603050405020304" pitchFamily="18" charset="0"/>
                <a:sym typeface="Symbol" panose="05050102010706020507" pitchFamily="18" charset="2"/>
              </a:rPr>
              <a:t> </a:t>
            </a:r>
            <a:endParaRPr lang="en-US" altLang="en-US" sz="3000" b="1" baseline="-25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latin typeface="Times New Roman" panose="02020603050405020304" pitchFamily="18" charset="0"/>
                <a:cs typeface="Times New Roman" panose="02020603050405020304" pitchFamily="18" charset="0"/>
              </a:rPr>
              <a:t>V[X] = </a:t>
            </a:r>
            <a:r>
              <a:rPr lang="en-US" altLang="en-US" sz="30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2</a:t>
            </a:r>
            <a:r>
              <a:rPr lang="en-US" altLang="en-US" sz="3000" b="1" baseline="30000"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2</a:t>
            </a:r>
            <a:endParaRPr lang="en-US" altLang="en-US" sz="30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 </a:t>
            </a:r>
            <a:r>
              <a:rPr lang="en-US" altLang="en-US" sz="3000" b="1" baseline="-25000" dirty="0">
                <a:solidFill>
                  <a:srgbClr val="0000FF"/>
                </a:solidFill>
                <a:highlight>
                  <a:srgbClr val="FFFF00"/>
                </a:highlight>
                <a:sym typeface="Symbol" panose="05050102010706020507" pitchFamily="18" charset="2"/>
              </a:rPr>
              <a:t>e</a:t>
            </a:r>
            <a:r>
              <a:rPr lang="en-US" altLang="en-US" sz="3000" b="1" dirty="0">
                <a:solidFill>
                  <a:srgbClr val="0000FF"/>
                </a:solidFill>
                <a:highlight>
                  <a:srgbClr val="FFFF00"/>
                </a:highlight>
                <a:sym typeface="Symbol" panose="05050102010706020507" pitchFamily="18" charset="2"/>
              </a:rPr>
              <a:t> = </a:t>
            </a:r>
            <a:r>
              <a:rPr lang="en-US" altLang="en-US" sz="30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a:t>
            </a:r>
            <a:endParaRPr lang="en-US" altLang="en-US" sz="30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sz="3000" b="1" dirty="0">
                <a:solidFill>
                  <a:srgbClr val="0000FF"/>
                </a:solidFill>
                <a:highlight>
                  <a:srgbClr val="FFFF00"/>
                </a:highlight>
                <a:sym typeface="Symbol" panose="05050102010706020507" pitchFamily="18" charset="2"/>
              </a:rPr>
              <a:t> = </a:t>
            </a:r>
            <a:r>
              <a:rPr lang="en-US" altLang="en-US" sz="3000" b="1" dirty="0">
                <a:solidFill>
                  <a:srgbClr val="0000FF"/>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a:t>
            </a:r>
            <a:endParaRPr lang="en-US" altLang="en-US" sz="30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0996" name="Slide Number Placeholder 5">
            <a:extLst>
              <a:ext uri="{FF2B5EF4-FFF2-40B4-BE49-F238E27FC236}">
                <a16:creationId xmlns:a16="http://schemas.microsoft.com/office/drawing/2014/main" id="{A6674604-D633-46BA-A478-E4A45CF8E71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F106F4-31E7-4BD5-A997-BD01902AB601}" type="slidenum">
              <a:rPr lang="en-US" altLang="en-US" sz="1400" smtClean="0"/>
              <a:pPr>
                <a:spcBef>
                  <a:spcPct val="0"/>
                </a:spcBef>
                <a:buFontTx/>
                <a:buNone/>
              </a:pPr>
              <a:t>167</a:t>
            </a:fld>
            <a:endParaRPr lang="en-US" altLang="en-US" sz="1400"/>
          </a:p>
        </p:txBody>
      </p:sp>
      <p:sp>
        <p:nvSpPr>
          <p:cNvPr id="340997" name="Rectangle 2">
            <a:extLst>
              <a:ext uri="{FF2B5EF4-FFF2-40B4-BE49-F238E27FC236}">
                <a16:creationId xmlns:a16="http://schemas.microsoft.com/office/drawing/2014/main" id="{B519AA6D-774C-405C-A20F-A3875131C13B}"/>
              </a:ext>
            </a:extLst>
          </p:cNvPr>
          <p:cNvSpPr>
            <a:spLocks noGrp="1" noChangeArrowheads="1"/>
          </p:cNvSpPr>
          <p:nvPr>
            <p:ph type="title"/>
          </p:nvPr>
        </p:nvSpPr>
        <p:spPr/>
        <p:txBody>
          <a:bodyPr/>
          <a:lstStyle/>
          <a:p>
            <a:pPr eaLnBrk="1" hangingPunct="1"/>
            <a:r>
              <a:rPr lang="en-US" altLang="en-US" sz="3600" b="1" dirty="0">
                <a:solidFill>
                  <a:srgbClr val="FF3300"/>
                </a:solidFill>
              </a:rPr>
              <a:t>Double Exponential/Laplace distribution</a:t>
            </a:r>
            <a:br>
              <a:rPr lang="en-US" altLang="en-US" sz="3500" b="1" dirty="0">
                <a:solidFill>
                  <a:srgbClr val="FF3300"/>
                </a:solidFill>
              </a:rPr>
            </a:br>
            <a:r>
              <a:rPr lang="en-US" altLang="en-US" sz="3500" b="1" dirty="0">
                <a:solidFill>
                  <a:srgbClr val="FF3300"/>
                </a:solidFill>
              </a:rPr>
              <a:t>[X~ DE (</a:t>
            </a:r>
            <a:r>
              <a:rPr lang="en-US" altLang="en-US" sz="3500" b="1" dirty="0">
                <a:solidFill>
                  <a:srgbClr val="FF3300"/>
                </a:solidFill>
                <a:sym typeface="Symbol" panose="05050102010706020507" pitchFamily="18" charset="2"/>
              </a:rPr>
              <a:t>, , </a:t>
            </a:r>
            <a:r>
              <a:rPr lang="en-US" altLang="en-US" sz="3500" b="1" dirty="0">
                <a:solidFill>
                  <a:srgbClr val="FF3300"/>
                </a:solidFill>
              </a:rPr>
              <a:t>)]</a:t>
            </a:r>
            <a:r>
              <a:rPr lang="en-US" altLang="en-US" sz="3500" dirty="0">
                <a:solidFill>
                  <a:schemeClr val="tx1"/>
                </a:solidFill>
              </a:rPr>
              <a:t> (</a:t>
            </a:r>
            <a:r>
              <a:rPr lang="en-US" altLang="en-US" sz="3500" b="1" dirty="0" err="1">
                <a:solidFill>
                  <a:srgbClr val="0000FF"/>
                </a:solidFill>
              </a:rPr>
              <a:t>contd</a:t>
            </a:r>
            <a:r>
              <a:rPr lang="en-US" altLang="en-US" sz="3500" b="1" dirty="0">
                <a:solidFill>
                  <a:srgbClr val="0000FF"/>
                </a:solidFill>
              </a:rPr>
              <a:t>…</a:t>
            </a:r>
            <a:r>
              <a:rPr lang="en-US" altLang="en-US" sz="3500" dirty="0">
                <a:solidFill>
                  <a:schemeClr val="tx1"/>
                </a:solidFill>
              </a:rPr>
              <a:t>): </a:t>
            </a:r>
            <a:r>
              <a:rPr lang="en-US" altLang="en-US" sz="3500" b="1" dirty="0">
                <a:solidFill>
                  <a:srgbClr val="7030A0"/>
                </a:solidFill>
              </a:rPr>
              <a:t>MATLAB Code</a:t>
            </a:r>
            <a:r>
              <a:rPr lang="en-US" altLang="en-US" sz="3500" b="1" dirty="0">
                <a:solidFill>
                  <a:srgbClr val="FF0000"/>
                </a:solidFill>
              </a:rPr>
              <a:t> for </a:t>
            </a:r>
            <a:r>
              <a:rPr lang="en-US" altLang="en-US" sz="3500" b="1" dirty="0">
                <a:solidFill>
                  <a:srgbClr val="FF3300"/>
                </a:solidFill>
              </a:rPr>
              <a:t>f(x)</a:t>
            </a:r>
          </a:p>
        </p:txBody>
      </p:sp>
      <p:sp>
        <p:nvSpPr>
          <p:cNvPr id="340998" name="Rectangle 3">
            <a:extLst>
              <a:ext uri="{FF2B5EF4-FFF2-40B4-BE49-F238E27FC236}">
                <a16:creationId xmlns:a16="http://schemas.microsoft.com/office/drawing/2014/main" id="{C7BA9A8B-5E61-4B0E-B225-FC239BE99216}"/>
              </a:ext>
            </a:extLst>
          </p:cNvPr>
          <p:cNvSpPr>
            <a:spLocks noGrp="1" noChangeArrowheads="1"/>
          </p:cNvSpPr>
          <p:nvPr>
            <p:ph type="body" idx="1"/>
          </p:nvPr>
        </p:nvSpPr>
        <p:spPr/>
        <p:txBody>
          <a:bodyPr/>
          <a:lstStyle/>
          <a:p>
            <a:pPr marL="609600" indent="-609600" algn="just" eaLnBrk="1" hangingPunct="1">
              <a:buFontTx/>
              <a:buNone/>
            </a:pPr>
            <a:r>
              <a:rPr lang="en-US" altLang="en-US" sz="1300" dirty="0">
                <a:latin typeface="Consolas" panose="020B0609020204030204" pitchFamily="49" charset="0"/>
              </a:rPr>
              <a:t>%PLOT OF PDF OF LAPLACE/DOUBLE EXPONENTIAL (</a:t>
            </a:r>
            <a:r>
              <a:rPr lang="el-GR" altLang="en-US" sz="1300" dirty="0">
                <a:latin typeface="Consolas" panose="020B0609020204030204" pitchFamily="49" charset="0"/>
              </a:rPr>
              <a:t>α , β, γ) </a:t>
            </a:r>
            <a:r>
              <a:rPr lang="en-US" altLang="en-US" sz="1300" dirty="0">
                <a:latin typeface="Consolas" panose="020B0609020204030204" pitchFamily="49" charset="0"/>
              </a:rPr>
              <a:t>DISTRIBUTION</a:t>
            </a:r>
          </a:p>
          <a:p>
            <a:pPr marL="609600" indent="-609600" algn="just" eaLnBrk="1" hangingPunct="1">
              <a:buFontTx/>
              <a:buNone/>
            </a:pPr>
            <a:r>
              <a:rPr lang="en-US" altLang="en-US" sz="1300" dirty="0">
                <a:latin typeface="Consolas" panose="020B0609020204030204" pitchFamily="49" charset="0"/>
              </a:rPr>
              <a:t>% Define the scale, shape, location parameters for plotting</a:t>
            </a:r>
          </a:p>
          <a:p>
            <a:pPr marL="609600" indent="-609600" algn="just" eaLnBrk="1" hangingPunct="1">
              <a:buFontTx/>
              <a:buNone/>
            </a:pPr>
            <a:r>
              <a:rPr lang="en-US" altLang="en-US" sz="1300" dirty="0">
                <a:latin typeface="Consolas" panose="020B0609020204030204" pitchFamily="49" charset="0"/>
              </a:rPr>
              <a:t>gamma = 3; % Location parameter</a:t>
            </a:r>
          </a:p>
          <a:p>
            <a:pPr marL="609600" indent="-609600" algn="just" eaLnBrk="1" hangingPunct="1">
              <a:buFontTx/>
              <a:buNone/>
            </a:pPr>
            <a:r>
              <a:rPr lang="en-US" altLang="en-US" sz="1300" dirty="0">
                <a:latin typeface="Consolas" panose="020B0609020204030204" pitchFamily="49" charset="0"/>
              </a:rPr>
              <a:t>beta = 2;  % Scale parameter (must be &gt; 0)</a:t>
            </a:r>
          </a:p>
          <a:p>
            <a:pPr marL="609600" indent="-609600" algn="just" eaLnBrk="1" hangingPunct="1">
              <a:buFontTx/>
              <a:buNone/>
            </a:pPr>
            <a:r>
              <a:rPr lang="en-US" altLang="en-US" sz="1300" dirty="0">
                <a:latin typeface="Consolas" panose="020B0609020204030204" pitchFamily="49" charset="0"/>
              </a:rPr>
              <a:t>% Define the range of x-values for plotting</a:t>
            </a:r>
          </a:p>
          <a:p>
            <a:pPr marL="609600" indent="-609600" algn="just" eaLnBrk="1" hangingPunct="1">
              <a:buFontTx/>
              <a:buNone/>
            </a:pPr>
            <a:r>
              <a:rPr lang="en-US" altLang="en-US" sz="1300" dirty="0" err="1">
                <a:latin typeface="Consolas" panose="020B0609020204030204" pitchFamily="49" charset="0"/>
              </a:rPr>
              <a:t>x_min</a:t>
            </a:r>
            <a:r>
              <a:rPr lang="en-US" altLang="en-US" sz="1300" dirty="0">
                <a:latin typeface="Consolas" panose="020B0609020204030204" pitchFamily="49" charset="0"/>
              </a:rPr>
              <a:t>=-20;</a:t>
            </a:r>
          </a:p>
          <a:p>
            <a:pPr marL="609600" indent="-609600" algn="just" eaLnBrk="1" hangingPunct="1">
              <a:buFontTx/>
              <a:buNone/>
            </a:pPr>
            <a:r>
              <a:rPr lang="en-US" altLang="en-US" sz="1300" dirty="0" err="1">
                <a:latin typeface="Consolas" panose="020B0609020204030204" pitchFamily="49" charset="0"/>
              </a:rPr>
              <a:t>x_max</a:t>
            </a:r>
            <a:r>
              <a:rPr lang="en-US" altLang="en-US" sz="1300" dirty="0">
                <a:latin typeface="Consolas" panose="020B0609020204030204" pitchFamily="49" charset="0"/>
              </a:rPr>
              <a:t>=+20;</a:t>
            </a:r>
          </a:p>
          <a:p>
            <a:pPr marL="609600" indent="-609600" algn="just" eaLnBrk="1" hangingPunct="1">
              <a:buFontTx/>
              <a:buNone/>
            </a:pPr>
            <a:r>
              <a:rPr lang="en-US" altLang="en-US" sz="1300" dirty="0">
                <a:latin typeface="Consolas" panose="020B0609020204030204" pitchFamily="49" charset="0"/>
              </a:rPr>
              <a:t>x = x_min:0.01:x_max;</a:t>
            </a:r>
          </a:p>
          <a:p>
            <a:pPr marL="609600" indent="-609600" algn="just" eaLnBrk="1" hangingPunct="1">
              <a:buFontTx/>
              <a:buNone/>
            </a:pPr>
            <a:r>
              <a:rPr lang="en-US" altLang="en-US" sz="1300" dirty="0">
                <a:latin typeface="Consolas" panose="020B0609020204030204" pitchFamily="49" charset="0"/>
              </a:rPr>
              <a:t>% Calculate the PDF values for LAPLACE/DOUBLE EXPONENTIAL (</a:t>
            </a:r>
            <a:r>
              <a:rPr lang="el-GR" altLang="en-US" sz="1300" dirty="0">
                <a:latin typeface="Consolas" panose="020B0609020204030204" pitchFamily="49" charset="0"/>
              </a:rPr>
              <a:t>α , β, γ)</a:t>
            </a:r>
          </a:p>
          <a:p>
            <a:pPr marL="609600" indent="-609600" algn="just" eaLnBrk="1" hangingPunct="1">
              <a:buFontTx/>
              <a:buNone/>
            </a:pPr>
            <a:r>
              <a:rPr lang="el-GR" altLang="en-US" sz="1300" dirty="0">
                <a:latin typeface="Consolas" panose="020B0609020204030204" pitchFamily="49" charset="0"/>
              </a:rPr>
              <a:t>% </a:t>
            </a:r>
            <a:r>
              <a:rPr lang="en-US" altLang="en-US" sz="1300" dirty="0">
                <a:latin typeface="Consolas" panose="020B0609020204030204" pitchFamily="49" charset="0"/>
              </a:rPr>
              <a:t>f(x) = (1 / (2*beta)) * exp(-abs(x - gamma) / beta)</a:t>
            </a:r>
          </a:p>
          <a:p>
            <a:pPr marL="609600" indent="-609600" algn="just" eaLnBrk="1" hangingPunct="1">
              <a:buFontTx/>
              <a:buNone/>
            </a:pPr>
            <a:r>
              <a:rPr lang="en-US" altLang="en-US" sz="1300" dirty="0" err="1">
                <a:latin typeface="Consolas" panose="020B0609020204030204" pitchFamily="49" charset="0"/>
              </a:rPr>
              <a:t>pdf_values</a:t>
            </a:r>
            <a:r>
              <a:rPr lang="en-US" altLang="en-US" sz="1300" dirty="0">
                <a:latin typeface="Consolas" panose="020B0609020204030204" pitchFamily="49" charset="0"/>
              </a:rPr>
              <a:t> = (1 / (2 * beta)) * exp(-abs(x - gamma) / beta);</a:t>
            </a:r>
          </a:p>
          <a:p>
            <a:pPr marL="609600" indent="-609600" algn="just" eaLnBrk="1" hangingPunct="1">
              <a:buFontTx/>
              <a:buNone/>
            </a:pPr>
            <a:r>
              <a:rPr lang="en-US" altLang="en-US" sz="1300" dirty="0">
                <a:latin typeface="Consolas" panose="020B0609020204030204" pitchFamily="49" charset="0"/>
              </a:rPr>
              <a:t>% Plot the PDF</a:t>
            </a:r>
          </a:p>
          <a:p>
            <a:pPr marL="609600" indent="-609600" algn="just" eaLnBrk="1" hangingPunct="1">
              <a:buFontTx/>
              <a:buNone/>
            </a:pPr>
            <a:r>
              <a:rPr lang="en-US" altLang="en-US" sz="1300" dirty="0">
                <a:latin typeface="Consolas" panose="020B0609020204030204" pitchFamily="49" charset="0"/>
              </a:rPr>
              <a:t>figure; % Create a new figure window</a:t>
            </a:r>
          </a:p>
          <a:p>
            <a:pPr marL="609600" indent="-609600" algn="just" eaLnBrk="1" hangingPunct="1">
              <a:buFontTx/>
              <a:buNone/>
            </a:pPr>
            <a:r>
              <a:rPr lang="en-US" altLang="en-US" sz="1300" dirty="0">
                <a:latin typeface="Consolas" panose="020B0609020204030204" pitchFamily="49" charset="0"/>
              </a:rPr>
              <a:t>plot(x, </a:t>
            </a:r>
            <a:r>
              <a:rPr lang="en-US" altLang="en-US" sz="1300" dirty="0" err="1">
                <a:latin typeface="Consolas" panose="020B0609020204030204" pitchFamily="49" charset="0"/>
              </a:rPr>
              <a:t>pdf_values</a:t>
            </a:r>
            <a:r>
              <a:rPr lang="en-US" altLang="en-US" sz="1300" dirty="0">
                <a:latin typeface="Consolas" panose="020B0609020204030204" pitchFamily="49" charset="0"/>
              </a:rPr>
              <a:t>, '</a:t>
            </a:r>
            <a:r>
              <a:rPr lang="en-US" altLang="en-US" sz="1300" dirty="0" err="1">
                <a:latin typeface="Consolas" panose="020B0609020204030204" pitchFamily="49" charset="0"/>
              </a:rPr>
              <a:t>LineWidth</a:t>
            </a:r>
            <a:r>
              <a:rPr lang="en-US" altLang="en-US" sz="1300" dirty="0">
                <a:latin typeface="Consolas" panose="020B0609020204030204" pitchFamily="49" charset="0"/>
              </a:rPr>
              <a:t>', 2);</a:t>
            </a:r>
          </a:p>
          <a:p>
            <a:pPr marL="609600" indent="-609600" algn="just" eaLnBrk="1" hangingPunct="1">
              <a:buFontTx/>
              <a:buNone/>
            </a:pPr>
            <a:r>
              <a:rPr lang="en-US" altLang="en-US" sz="1300" dirty="0">
                <a:latin typeface="Consolas" panose="020B0609020204030204" pitchFamily="49" charset="0"/>
              </a:rPr>
              <a:t>title(['f(x) or PDF of LAPLACE/DOUBLE EXPONENTIAL (</a:t>
            </a:r>
            <a:r>
              <a:rPr lang="el-GR" altLang="en-US" sz="1300" dirty="0">
                <a:latin typeface="Consolas" panose="020B0609020204030204" pitchFamily="49" charset="0"/>
              </a:rPr>
              <a:t>β, γ) (β = ', </a:t>
            </a:r>
            <a:r>
              <a:rPr lang="en-US" altLang="en-US" sz="1300" dirty="0">
                <a:latin typeface="Consolas" panose="020B0609020204030204" pitchFamily="49" charset="0"/>
              </a:rPr>
              <a:t>num2str(beta), ', </a:t>
            </a:r>
            <a:r>
              <a:rPr lang="el-GR" altLang="en-US" sz="1300" dirty="0">
                <a:latin typeface="Consolas" panose="020B0609020204030204" pitchFamily="49" charset="0"/>
              </a:rPr>
              <a:t>γ = ', </a:t>
            </a:r>
            <a:r>
              <a:rPr lang="en-US" altLang="en-US" sz="1300" dirty="0">
                <a:latin typeface="Consolas" panose="020B0609020204030204" pitchFamily="49" charset="0"/>
              </a:rPr>
              <a:t>num2str(gamma), ')']);</a:t>
            </a:r>
          </a:p>
          <a:p>
            <a:pPr marL="609600" indent="-609600" algn="just" eaLnBrk="1" hangingPunct="1">
              <a:buFontTx/>
              <a:buNone/>
            </a:pPr>
            <a:r>
              <a:rPr lang="en-US" altLang="en-US" sz="1300" dirty="0" err="1">
                <a:latin typeface="Consolas" panose="020B0609020204030204" pitchFamily="49" charset="0"/>
              </a:rPr>
              <a:t>xlabel</a:t>
            </a:r>
            <a:r>
              <a:rPr lang="en-US" altLang="en-US" sz="1300" dirty="0">
                <a:latin typeface="Consolas" panose="020B0609020204030204" pitchFamily="49" charset="0"/>
              </a:rPr>
              <a:t>('X Values'); % Label the x-axis</a:t>
            </a:r>
          </a:p>
          <a:p>
            <a:pPr marL="609600" indent="-609600" algn="just" eaLnBrk="1" hangingPunct="1">
              <a:buFontTx/>
              <a:buNone/>
            </a:pPr>
            <a:r>
              <a:rPr lang="en-US" altLang="en-US" sz="1300" dirty="0" err="1">
                <a:latin typeface="Consolas" panose="020B0609020204030204" pitchFamily="49" charset="0"/>
              </a:rPr>
              <a:t>ylabel</a:t>
            </a:r>
            <a:r>
              <a:rPr lang="en-US" altLang="en-US" sz="1300" dirty="0">
                <a:latin typeface="Consolas" panose="020B0609020204030204" pitchFamily="49" charset="0"/>
              </a:rPr>
              <a:t>('f(x) or PDF of LAPLACE DISTRIBUTION (</a:t>
            </a:r>
            <a:r>
              <a:rPr lang="el-GR" altLang="en-US" sz="1300" dirty="0">
                <a:latin typeface="Consolas" panose="020B0609020204030204" pitchFamily="49" charset="0"/>
              </a:rPr>
              <a:t>α , β, γ)'); % </a:t>
            </a:r>
            <a:r>
              <a:rPr lang="en-US" altLang="en-US" sz="1300" dirty="0">
                <a:latin typeface="Consolas" panose="020B0609020204030204" pitchFamily="49" charset="0"/>
              </a:rPr>
              <a:t>Label the y-axis</a:t>
            </a:r>
          </a:p>
          <a:p>
            <a:pPr marL="609600" indent="-609600" algn="just" eaLnBrk="1" hangingPunct="1">
              <a:buFontTx/>
              <a:buNone/>
            </a:pPr>
            <a:r>
              <a:rPr lang="en-US" altLang="en-US" sz="1300" dirty="0">
                <a:latin typeface="Consolas" panose="020B0609020204030204" pitchFamily="49" charset="0"/>
              </a:rPr>
              <a:t>grid on;</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2020" name="Slide Number Placeholder 5">
            <a:extLst>
              <a:ext uri="{FF2B5EF4-FFF2-40B4-BE49-F238E27FC236}">
                <a16:creationId xmlns:a16="http://schemas.microsoft.com/office/drawing/2014/main" id="{D2A592BC-3B4C-4C02-836E-24912B2D4D2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0F6507-41A9-4DA6-8370-626B0918768C}" type="slidenum">
              <a:rPr lang="en-US" altLang="en-US" sz="1400" smtClean="0"/>
              <a:pPr>
                <a:spcBef>
                  <a:spcPct val="0"/>
                </a:spcBef>
                <a:buFontTx/>
                <a:buNone/>
              </a:pPr>
              <a:t>168</a:t>
            </a:fld>
            <a:endParaRPr lang="en-US" altLang="en-US" sz="1400"/>
          </a:p>
        </p:txBody>
      </p:sp>
      <p:sp>
        <p:nvSpPr>
          <p:cNvPr id="342021" name="Rectangle 2">
            <a:extLst>
              <a:ext uri="{FF2B5EF4-FFF2-40B4-BE49-F238E27FC236}">
                <a16:creationId xmlns:a16="http://schemas.microsoft.com/office/drawing/2014/main" id="{E8482347-FB24-4286-A281-FC15634E5A85}"/>
              </a:ext>
            </a:extLst>
          </p:cNvPr>
          <p:cNvSpPr>
            <a:spLocks noGrp="1" noChangeArrowheads="1"/>
          </p:cNvSpPr>
          <p:nvPr>
            <p:ph type="title"/>
          </p:nvPr>
        </p:nvSpPr>
        <p:spPr/>
        <p:txBody>
          <a:bodyPr/>
          <a:lstStyle/>
          <a:p>
            <a:pPr eaLnBrk="1" hangingPunct="1"/>
            <a:r>
              <a:rPr lang="en-US" altLang="en-US" sz="3600" b="1" dirty="0">
                <a:solidFill>
                  <a:srgbClr val="FF3300"/>
                </a:solidFill>
              </a:rPr>
              <a:t>Double Exponential/Laplace distribution</a:t>
            </a:r>
            <a:br>
              <a:rPr lang="en-US" altLang="en-US" sz="3500" b="1" dirty="0">
                <a:solidFill>
                  <a:srgbClr val="FF3300"/>
                </a:solidFill>
              </a:rPr>
            </a:br>
            <a:r>
              <a:rPr lang="en-US" altLang="en-US" sz="3500" b="1" dirty="0">
                <a:solidFill>
                  <a:srgbClr val="FF3300"/>
                </a:solidFill>
              </a:rPr>
              <a:t>[X ~ DE (</a:t>
            </a:r>
            <a:r>
              <a:rPr lang="en-US" altLang="en-US" sz="3500" b="1" dirty="0">
                <a:solidFill>
                  <a:srgbClr val="FF3300"/>
                </a:solidFill>
                <a:sym typeface="Symbol" panose="05050102010706020507" pitchFamily="18" charset="2"/>
              </a:rPr>
              <a:t>, , </a:t>
            </a:r>
            <a:r>
              <a:rPr lang="en-US" altLang="en-US" sz="3500" b="1" dirty="0">
                <a:solidFill>
                  <a:srgbClr val="FF3300"/>
                </a:solidFill>
              </a:rPr>
              <a:t>)]</a:t>
            </a:r>
            <a:r>
              <a:rPr lang="en-US" altLang="en-US" sz="3500" dirty="0">
                <a:solidFill>
                  <a:schemeClr val="tx1"/>
                </a:solidFill>
              </a:rPr>
              <a:t> (</a:t>
            </a:r>
            <a:r>
              <a:rPr lang="en-US" altLang="en-US" sz="3500" b="1" dirty="0" err="1">
                <a:solidFill>
                  <a:srgbClr val="0000FF"/>
                </a:solidFill>
              </a:rPr>
              <a:t>contd</a:t>
            </a:r>
            <a:r>
              <a:rPr lang="en-US" altLang="en-US" sz="3500" b="1" dirty="0">
                <a:solidFill>
                  <a:srgbClr val="0000FF"/>
                </a:solidFill>
              </a:rPr>
              <a:t>…</a:t>
            </a:r>
            <a:r>
              <a:rPr lang="en-US" altLang="en-US" sz="3500" dirty="0">
                <a:solidFill>
                  <a:schemeClr val="tx1"/>
                </a:solidFill>
              </a:rPr>
              <a:t>): </a:t>
            </a:r>
            <a:r>
              <a:rPr lang="en-US" altLang="en-US" sz="3500" b="1" dirty="0">
                <a:solidFill>
                  <a:srgbClr val="FF3300"/>
                </a:solidFill>
              </a:rPr>
              <a:t>f(x)</a:t>
            </a:r>
          </a:p>
        </p:txBody>
      </p:sp>
      <p:pic>
        <p:nvPicPr>
          <p:cNvPr id="2" name="Picture 1">
            <a:extLst>
              <a:ext uri="{FF2B5EF4-FFF2-40B4-BE49-F238E27FC236}">
                <a16:creationId xmlns:a16="http://schemas.microsoft.com/office/drawing/2014/main" id="{514F7B0F-119C-40A3-A00C-869D23D43D78}"/>
              </a:ext>
            </a:extLst>
          </p:cNvPr>
          <p:cNvPicPr>
            <a:picLocks noChangeAspect="1"/>
          </p:cNvPicPr>
          <p:nvPr/>
        </p:nvPicPr>
        <p:blipFill>
          <a:blip r:embed="rId2"/>
          <a:stretch>
            <a:fillRect/>
          </a:stretch>
        </p:blipFill>
        <p:spPr>
          <a:xfrm>
            <a:off x="533400" y="1600200"/>
            <a:ext cx="11125200" cy="4525963"/>
          </a:xfrm>
          <a:prstGeom prst="rect">
            <a:avLst/>
          </a:prstGeom>
        </p:spPr>
      </p:pic>
      <p:sp>
        <p:nvSpPr>
          <p:cNvPr id="342022" name="Rectangle 3">
            <a:extLst>
              <a:ext uri="{FF2B5EF4-FFF2-40B4-BE49-F238E27FC236}">
                <a16:creationId xmlns:a16="http://schemas.microsoft.com/office/drawing/2014/main" id="{C544E8FF-AEBF-4024-A019-521FF1028BF7}"/>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3044" name="Slide Number Placeholder 5">
            <a:extLst>
              <a:ext uri="{FF2B5EF4-FFF2-40B4-BE49-F238E27FC236}">
                <a16:creationId xmlns:a16="http://schemas.microsoft.com/office/drawing/2014/main" id="{06D723AB-1919-4226-A04B-B35341846BD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0F1553-B126-470C-8498-8761FE72A275}" type="slidenum">
              <a:rPr lang="en-US" altLang="en-US" sz="1400" smtClean="0"/>
              <a:pPr>
                <a:spcBef>
                  <a:spcPct val="0"/>
                </a:spcBef>
                <a:buFontTx/>
                <a:buNone/>
              </a:pPr>
              <a:t>169</a:t>
            </a:fld>
            <a:endParaRPr lang="en-US" altLang="en-US" sz="1400"/>
          </a:p>
        </p:txBody>
      </p:sp>
      <p:sp>
        <p:nvSpPr>
          <p:cNvPr id="343045" name="Rectangle 2">
            <a:extLst>
              <a:ext uri="{FF2B5EF4-FFF2-40B4-BE49-F238E27FC236}">
                <a16:creationId xmlns:a16="http://schemas.microsoft.com/office/drawing/2014/main" id="{0167749B-429E-4108-9F6C-10B7F6778C49}"/>
              </a:ext>
            </a:extLst>
          </p:cNvPr>
          <p:cNvSpPr>
            <a:spLocks noGrp="1" noChangeArrowheads="1"/>
          </p:cNvSpPr>
          <p:nvPr>
            <p:ph type="title"/>
          </p:nvPr>
        </p:nvSpPr>
        <p:spPr/>
        <p:txBody>
          <a:bodyPr/>
          <a:lstStyle/>
          <a:p>
            <a:pPr eaLnBrk="1" hangingPunct="1"/>
            <a:r>
              <a:rPr lang="en-US" altLang="en-US" sz="3600" b="1" dirty="0">
                <a:solidFill>
                  <a:srgbClr val="FF3300"/>
                </a:solidFill>
              </a:rPr>
              <a:t>Double Exponential/Laplace distribution</a:t>
            </a:r>
            <a:br>
              <a:rPr lang="en-US" altLang="en-US" sz="3500" b="1" dirty="0">
                <a:solidFill>
                  <a:srgbClr val="FF3300"/>
                </a:solidFill>
              </a:rPr>
            </a:br>
            <a:r>
              <a:rPr lang="en-US" altLang="en-US" sz="3500" b="1" dirty="0">
                <a:solidFill>
                  <a:srgbClr val="FF3300"/>
                </a:solidFill>
              </a:rPr>
              <a:t>[X ~ DE (</a:t>
            </a:r>
            <a:r>
              <a:rPr lang="en-US" altLang="en-US" sz="3500" b="1" dirty="0">
                <a:solidFill>
                  <a:srgbClr val="FF3300"/>
                </a:solidFill>
                <a:sym typeface="Symbol" panose="05050102010706020507" pitchFamily="18" charset="2"/>
              </a:rPr>
              <a:t>, , </a:t>
            </a:r>
            <a:r>
              <a:rPr lang="en-US" altLang="en-US" sz="3500" b="1" dirty="0">
                <a:solidFill>
                  <a:srgbClr val="FF3300"/>
                </a:solidFill>
              </a:rPr>
              <a:t>)]</a:t>
            </a:r>
            <a:r>
              <a:rPr lang="en-US" altLang="en-US" sz="3500" dirty="0">
                <a:solidFill>
                  <a:schemeClr val="tx1"/>
                </a:solidFill>
              </a:rPr>
              <a:t> (</a:t>
            </a:r>
            <a:r>
              <a:rPr lang="en-US" altLang="en-US" sz="3500" b="1" dirty="0" err="1">
                <a:solidFill>
                  <a:srgbClr val="0000FF"/>
                </a:solidFill>
              </a:rPr>
              <a:t>contd</a:t>
            </a:r>
            <a:r>
              <a:rPr lang="en-US" altLang="en-US" sz="3500" b="1" dirty="0">
                <a:solidFill>
                  <a:srgbClr val="0000FF"/>
                </a:solidFill>
              </a:rPr>
              <a:t>…</a:t>
            </a:r>
            <a:r>
              <a:rPr lang="en-US" altLang="en-US" sz="3500" dirty="0">
                <a:solidFill>
                  <a:schemeClr val="tx1"/>
                </a:solidFill>
              </a:rPr>
              <a:t>): </a:t>
            </a:r>
            <a:r>
              <a:rPr lang="en-US" altLang="en-US" sz="3500" b="1" dirty="0">
                <a:solidFill>
                  <a:srgbClr val="7030A0"/>
                </a:solidFill>
              </a:rPr>
              <a:t>MATLAB Code</a:t>
            </a:r>
            <a:r>
              <a:rPr lang="en-US" altLang="en-US" sz="3500" b="1" dirty="0">
                <a:solidFill>
                  <a:srgbClr val="FF0000"/>
                </a:solidFill>
              </a:rPr>
              <a:t> for </a:t>
            </a:r>
            <a:r>
              <a:rPr lang="en-US" altLang="en-US" sz="3500" b="1" dirty="0">
                <a:solidFill>
                  <a:srgbClr val="FF3300"/>
                </a:solidFill>
              </a:rPr>
              <a:t>F(x)</a:t>
            </a:r>
          </a:p>
        </p:txBody>
      </p:sp>
      <p:sp>
        <p:nvSpPr>
          <p:cNvPr id="343046" name="Rectangle 3">
            <a:extLst>
              <a:ext uri="{FF2B5EF4-FFF2-40B4-BE49-F238E27FC236}">
                <a16:creationId xmlns:a16="http://schemas.microsoft.com/office/drawing/2014/main" id="{A7CEC029-A88C-446E-B0F0-6B2FB731B7C6}"/>
              </a:ext>
            </a:extLst>
          </p:cNvPr>
          <p:cNvSpPr>
            <a:spLocks noGrp="1" noChangeArrowheads="1"/>
          </p:cNvSpPr>
          <p:nvPr>
            <p:ph type="body" idx="1"/>
          </p:nvPr>
        </p:nvSpPr>
        <p:spPr/>
        <p:txBody>
          <a:bodyPr/>
          <a:lstStyle/>
          <a:p>
            <a:pPr marL="609600" indent="-609600" algn="just" eaLnBrk="1" hangingPunct="1">
              <a:buFontTx/>
              <a:buNone/>
            </a:pPr>
            <a:r>
              <a:rPr lang="en-US" altLang="en-US" sz="1000" dirty="0">
                <a:latin typeface="Consolas" panose="020B0609020204030204" pitchFamily="49" charset="0"/>
              </a:rPr>
              <a:t>%PLOT OF CDF OF LAPLACE/DOUBLE EXPONENTIAL (</a:t>
            </a:r>
            <a:r>
              <a:rPr lang="el-GR" altLang="en-US" sz="1000" dirty="0">
                <a:latin typeface="Consolas" panose="020B0609020204030204" pitchFamily="49" charset="0"/>
              </a:rPr>
              <a:t>α , β, γ) </a:t>
            </a:r>
            <a:r>
              <a:rPr lang="en-US" altLang="en-US" sz="1000" dirty="0">
                <a:latin typeface="Consolas" panose="020B0609020204030204" pitchFamily="49" charset="0"/>
              </a:rPr>
              <a:t>DISTRIBUTION</a:t>
            </a:r>
          </a:p>
          <a:p>
            <a:pPr marL="609600" indent="-609600" algn="just" eaLnBrk="1" hangingPunct="1">
              <a:buFontTx/>
              <a:buNone/>
            </a:pPr>
            <a:r>
              <a:rPr lang="en-US" altLang="en-US" sz="1000" dirty="0">
                <a:latin typeface="Consolas" panose="020B0609020204030204" pitchFamily="49" charset="0"/>
              </a:rPr>
              <a:t>% Define the scale, shape, location parameters for plotting</a:t>
            </a:r>
          </a:p>
          <a:p>
            <a:pPr marL="609600" indent="-609600" algn="just" eaLnBrk="1" hangingPunct="1">
              <a:buFontTx/>
              <a:buNone/>
            </a:pPr>
            <a:r>
              <a:rPr lang="en-US" altLang="en-US" sz="1000" dirty="0">
                <a:latin typeface="Consolas" panose="020B0609020204030204" pitchFamily="49" charset="0"/>
              </a:rPr>
              <a:t>gamma = 3; % Location parameter</a:t>
            </a:r>
          </a:p>
          <a:p>
            <a:pPr marL="609600" indent="-609600" algn="just" eaLnBrk="1" hangingPunct="1">
              <a:buFontTx/>
              <a:buNone/>
            </a:pPr>
            <a:r>
              <a:rPr lang="en-US" altLang="en-US" sz="1000" dirty="0">
                <a:latin typeface="Consolas" panose="020B0609020204030204" pitchFamily="49" charset="0"/>
              </a:rPr>
              <a:t>beta = 2;  % Scale parameter (must be &gt; 0)</a:t>
            </a:r>
          </a:p>
          <a:p>
            <a:pPr marL="609600" indent="-609600" algn="just" eaLnBrk="1" hangingPunct="1">
              <a:buFontTx/>
              <a:buNone/>
            </a:pPr>
            <a:r>
              <a:rPr lang="en-US" altLang="en-US" sz="1000" dirty="0">
                <a:latin typeface="Consolas" panose="020B0609020204030204" pitchFamily="49" charset="0"/>
              </a:rPr>
              <a:t>% Define the range of x-values for plotting</a:t>
            </a:r>
          </a:p>
          <a:p>
            <a:pPr marL="609600" indent="-609600" algn="just" eaLnBrk="1" hangingPunct="1">
              <a:buFontTx/>
              <a:buNone/>
            </a:pPr>
            <a:r>
              <a:rPr lang="en-US" altLang="en-US" sz="1000" dirty="0" err="1">
                <a:latin typeface="Consolas" panose="020B0609020204030204" pitchFamily="49" charset="0"/>
              </a:rPr>
              <a:t>x_min</a:t>
            </a:r>
            <a:r>
              <a:rPr lang="en-US" altLang="en-US" sz="1000" dirty="0">
                <a:latin typeface="Consolas" panose="020B0609020204030204" pitchFamily="49" charset="0"/>
              </a:rPr>
              <a:t>=-20;</a:t>
            </a:r>
          </a:p>
          <a:p>
            <a:pPr marL="609600" indent="-609600" algn="just" eaLnBrk="1" hangingPunct="1">
              <a:buFontTx/>
              <a:buNone/>
            </a:pPr>
            <a:r>
              <a:rPr lang="en-US" altLang="en-US" sz="1000" dirty="0" err="1">
                <a:latin typeface="Consolas" panose="020B0609020204030204" pitchFamily="49" charset="0"/>
              </a:rPr>
              <a:t>x_max</a:t>
            </a:r>
            <a:r>
              <a:rPr lang="en-US" altLang="en-US" sz="1000" dirty="0">
                <a:latin typeface="Consolas" panose="020B0609020204030204" pitchFamily="49" charset="0"/>
              </a:rPr>
              <a:t>=+20;</a:t>
            </a:r>
          </a:p>
          <a:p>
            <a:pPr marL="609600" indent="-609600" algn="just" eaLnBrk="1" hangingPunct="1">
              <a:buFontTx/>
              <a:buNone/>
            </a:pPr>
            <a:r>
              <a:rPr lang="en-US" altLang="en-US" sz="1000" dirty="0">
                <a:latin typeface="Consolas" panose="020B0609020204030204" pitchFamily="49" charset="0"/>
              </a:rPr>
              <a:t>x = x_min:0.01:x_max;</a:t>
            </a:r>
          </a:p>
          <a:p>
            <a:pPr marL="609600" indent="-609600" algn="just" eaLnBrk="1" hangingPunct="1">
              <a:buFontTx/>
              <a:buNone/>
            </a:pPr>
            <a:r>
              <a:rPr lang="en-US" altLang="en-US" sz="1000" dirty="0">
                <a:latin typeface="Consolas" panose="020B0609020204030204" pitchFamily="49" charset="0"/>
              </a:rPr>
              <a:t>% Calculate the CDF values for LAPLACE/DOUBLE EXPONENTIAL (</a:t>
            </a:r>
            <a:r>
              <a:rPr lang="el-GR" altLang="en-US" sz="1000" dirty="0">
                <a:latin typeface="Consolas" panose="020B0609020204030204" pitchFamily="49" charset="0"/>
              </a:rPr>
              <a:t>α , β, γ)</a:t>
            </a:r>
          </a:p>
          <a:p>
            <a:pPr marL="609600" indent="-609600" algn="just" eaLnBrk="1" hangingPunct="1">
              <a:buNone/>
            </a:pPr>
            <a:r>
              <a:rPr lang="el-GR" altLang="en-US" sz="1000" dirty="0">
                <a:latin typeface="Consolas" panose="020B0609020204030204" pitchFamily="49" charset="0"/>
              </a:rPr>
              <a:t>% </a:t>
            </a:r>
            <a:r>
              <a:rPr lang="en-US" altLang="en-US" sz="1000" dirty="0">
                <a:latin typeface="Consolas" panose="020B0609020204030204" pitchFamily="49" charset="0"/>
              </a:rPr>
              <a:t>F(x; gamma, beta) = 0.5 * exp((x - gamma) / beta) for x &lt; gamma AND F(x; gamma, beta) = 1 - 0.5 * exp(-(x - gamma) / beta) for x &gt;= gamma</a:t>
            </a:r>
          </a:p>
          <a:p>
            <a:pPr marL="609600" indent="-609600" algn="just" eaLnBrk="1" hangingPunct="1">
              <a:buFontTx/>
              <a:buNone/>
            </a:pPr>
            <a:r>
              <a:rPr lang="en-US" altLang="en-US" sz="1000" dirty="0" err="1">
                <a:latin typeface="Consolas" panose="020B0609020204030204" pitchFamily="49" charset="0"/>
              </a:rPr>
              <a:t>cdf_double_exp</a:t>
            </a:r>
            <a:r>
              <a:rPr lang="en-US" altLang="en-US" sz="1000" dirty="0">
                <a:latin typeface="Consolas" panose="020B0609020204030204" pitchFamily="49" charset="0"/>
              </a:rPr>
              <a:t> = zeros(size(x)); % Initialize CDF array</a:t>
            </a:r>
          </a:p>
          <a:p>
            <a:pPr marL="609600" indent="-609600" algn="just" eaLnBrk="1" hangingPunct="1">
              <a:buFontTx/>
              <a:buNone/>
            </a:pPr>
            <a:r>
              <a:rPr lang="en-US" altLang="en-US" sz="1000" dirty="0">
                <a:latin typeface="Consolas" panose="020B0609020204030204" pitchFamily="49" charset="0"/>
              </a:rPr>
              <a:t>for </a:t>
            </a:r>
            <a:r>
              <a:rPr lang="en-US" altLang="en-US" sz="1000" dirty="0" err="1">
                <a:latin typeface="Consolas" panose="020B0609020204030204" pitchFamily="49" charset="0"/>
              </a:rPr>
              <a:t>i</a:t>
            </a:r>
            <a:r>
              <a:rPr lang="en-US" altLang="en-US" sz="1000" dirty="0">
                <a:latin typeface="Consolas" panose="020B0609020204030204" pitchFamily="49" charset="0"/>
              </a:rPr>
              <a:t> = 1:length(x)</a:t>
            </a:r>
          </a:p>
          <a:p>
            <a:pPr marL="609600" indent="-609600" algn="just" eaLnBrk="1" hangingPunct="1">
              <a:buFontTx/>
              <a:buNone/>
            </a:pPr>
            <a:r>
              <a:rPr lang="en-US" altLang="en-US" sz="1000" dirty="0">
                <a:latin typeface="Consolas" panose="020B0609020204030204" pitchFamily="49" charset="0"/>
              </a:rPr>
              <a:t>    if x(</a:t>
            </a:r>
            <a:r>
              <a:rPr lang="en-US" altLang="en-US" sz="1000" dirty="0" err="1">
                <a:latin typeface="Consolas" panose="020B0609020204030204" pitchFamily="49" charset="0"/>
              </a:rPr>
              <a:t>i</a:t>
            </a:r>
            <a:r>
              <a:rPr lang="en-US" altLang="en-US" sz="1000" dirty="0">
                <a:latin typeface="Consolas" panose="020B0609020204030204" pitchFamily="49" charset="0"/>
              </a:rPr>
              <a:t>) &lt; gamma</a:t>
            </a:r>
          </a:p>
          <a:p>
            <a:pPr marL="609600" indent="-609600" algn="just" eaLnBrk="1" hangingPunct="1">
              <a:buFontTx/>
              <a:buNone/>
            </a:pPr>
            <a:r>
              <a:rPr lang="en-US" altLang="en-US" sz="1000" dirty="0">
                <a:latin typeface="Consolas" panose="020B0609020204030204" pitchFamily="49" charset="0"/>
              </a:rPr>
              <a:t>        </a:t>
            </a:r>
            <a:r>
              <a:rPr lang="en-US" altLang="en-US" sz="1000" dirty="0" err="1">
                <a:latin typeface="Consolas" panose="020B0609020204030204" pitchFamily="49" charset="0"/>
              </a:rPr>
              <a:t>cdf_double_exp</a:t>
            </a:r>
            <a:r>
              <a:rPr lang="en-US" altLang="en-US" sz="1000" dirty="0">
                <a:latin typeface="Consolas" panose="020B0609020204030204" pitchFamily="49" charset="0"/>
              </a:rPr>
              <a:t>(</a:t>
            </a:r>
            <a:r>
              <a:rPr lang="en-US" altLang="en-US" sz="1000" dirty="0" err="1">
                <a:latin typeface="Consolas" panose="020B0609020204030204" pitchFamily="49" charset="0"/>
              </a:rPr>
              <a:t>i</a:t>
            </a:r>
            <a:r>
              <a:rPr lang="en-US" altLang="en-US" sz="1000" dirty="0">
                <a:latin typeface="Consolas" panose="020B0609020204030204" pitchFamily="49" charset="0"/>
              </a:rPr>
              <a:t>) = 0.5 * exp((x(</a:t>
            </a:r>
            <a:r>
              <a:rPr lang="en-US" altLang="en-US" sz="1000" dirty="0" err="1">
                <a:latin typeface="Consolas" panose="020B0609020204030204" pitchFamily="49" charset="0"/>
              </a:rPr>
              <a:t>i</a:t>
            </a:r>
            <a:r>
              <a:rPr lang="en-US" altLang="en-US" sz="1000" dirty="0">
                <a:latin typeface="Consolas" panose="020B0609020204030204" pitchFamily="49" charset="0"/>
              </a:rPr>
              <a:t>) - gamma) / beta);</a:t>
            </a:r>
          </a:p>
          <a:p>
            <a:pPr marL="609600" indent="-609600" algn="just" eaLnBrk="1" hangingPunct="1">
              <a:buFontTx/>
              <a:buNone/>
            </a:pPr>
            <a:r>
              <a:rPr lang="en-US" altLang="en-US" sz="1000" dirty="0">
                <a:latin typeface="Consolas" panose="020B0609020204030204" pitchFamily="49" charset="0"/>
              </a:rPr>
              <a:t>    else</a:t>
            </a:r>
          </a:p>
          <a:p>
            <a:pPr marL="609600" indent="-609600" algn="just" eaLnBrk="1" hangingPunct="1">
              <a:buFontTx/>
              <a:buNone/>
            </a:pPr>
            <a:r>
              <a:rPr lang="en-US" altLang="en-US" sz="1000" dirty="0">
                <a:latin typeface="Consolas" panose="020B0609020204030204" pitchFamily="49" charset="0"/>
              </a:rPr>
              <a:t>        </a:t>
            </a:r>
            <a:r>
              <a:rPr lang="en-US" altLang="en-US" sz="1000" dirty="0" err="1">
                <a:latin typeface="Consolas" panose="020B0609020204030204" pitchFamily="49" charset="0"/>
              </a:rPr>
              <a:t>cdf_double_exp</a:t>
            </a:r>
            <a:r>
              <a:rPr lang="en-US" altLang="en-US" sz="1000" dirty="0">
                <a:latin typeface="Consolas" panose="020B0609020204030204" pitchFamily="49" charset="0"/>
              </a:rPr>
              <a:t>(</a:t>
            </a:r>
            <a:r>
              <a:rPr lang="en-US" altLang="en-US" sz="1000" dirty="0" err="1">
                <a:latin typeface="Consolas" panose="020B0609020204030204" pitchFamily="49" charset="0"/>
              </a:rPr>
              <a:t>i</a:t>
            </a:r>
            <a:r>
              <a:rPr lang="en-US" altLang="en-US" sz="1000" dirty="0">
                <a:latin typeface="Consolas" panose="020B0609020204030204" pitchFamily="49" charset="0"/>
              </a:rPr>
              <a:t>) = 1 - 0.5 * exp(-(x(</a:t>
            </a:r>
            <a:r>
              <a:rPr lang="en-US" altLang="en-US" sz="1000" dirty="0" err="1">
                <a:latin typeface="Consolas" panose="020B0609020204030204" pitchFamily="49" charset="0"/>
              </a:rPr>
              <a:t>i</a:t>
            </a:r>
            <a:r>
              <a:rPr lang="en-US" altLang="en-US" sz="1000" dirty="0">
                <a:latin typeface="Consolas" panose="020B0609020204030204" pitchFamily="49" charset="0"/>
              </a:rPr>
              <a:t>) - gamma) / beta);</a:t>
            </a:r>
          </a:p>
          <a:p>
            <a:pPr marL="609600" indent="-609600" algn="just" eaLnBrk="1" hangingPunct="1">
              <a:buFontTx/>
              <a:buNone/>
            </a:pPr>
            <a:r>
              <a:rPr lang="en-US" altLang="en-US" sz="1000" dirty="0">
                <a:latin typeface="Consolas" panose="020B0609020204030204" pitchFamily="49" charset="0"/>
              </a:rPr>
              <a:t>    end</a:t>
            </a:r>
          </a:p>
          <a:p>
            <a:pPr marL="609600" indent="-609600" algn="just" eaLnBrk="1" hangingPunct="1">
              <a:buFontTx/>
              <a:buNone/>
            </a:pPr>
            <a:r>
              <a:rPr lang="en-US" altLang="en-US" sz="1000" dirty="0">
                <a:latin typeface="Consolas" panose="020B0609020204030204" pitchFamily="49" charset="0"/>
              </a:rPr>
              <a:t>end</a:t>
            </a:r>
          </a:p>
          <a:p>
            <a:pPr marL="609600" indent="-609600" algn="just" eaLnBrk="1" hangingPunct="1">
              <a:buNone/>
            </a:pPr>
            <a:r>
              <a:rPr lang="en-US" altLang="en-US" sz="1000" dirty="0">
                <a:latin typeface="Consolas" panose="020B0609020204030204" pitchFamily="49" charset="0"/>
              </a:rPr>
              <a:t>figure; % Create a new figure and plot the CDF</a:t>
            </a:r>
          </a:p>
          <a:p>
            <a:pPr marL="609600" indent="-609600" algn="just" eaLnBrk="1" hangingPunct="1">
              <a:buFontTx/>
              <a:buNone/>
            </a:pPr>
            <a:r>
              <a:rPr lang="en-US" altLang="en-US" sz="1000" dirty="0">
                <a:latin typeface="Consolas" panose="020B0609020204030204" pitchFamily="49" charset="0"/>
              </a:rPr>
              <a:t>plot(x, </a:t>
            </a:r>
            <a:r>
              <a:rPr lang="en-US" altLang="en-US" sz="1000" dirty="0" err="1">
                <a:latin typeface="Consolas" panose="020B0609020204030204" pitchFamily="49" charset="0"/>
              </a:rPr>
              <a:t>cdf_double_exp</a:t>
            </a:r>
            <a:r>
              <a:rPr lang="en-US" altLang="en-US" sz="1000" dirty="0">
                <a:latin typeface="Consolas" panose="020B0609020204030204" pitchFamily="49" charset="0"/>
              </a:rPr>
              <a:t>, '</a:t>
            </a:r>
            <a:r>
              <a:rPr lang="en-US" altLang="en-US" sz="1000" dirty="0" err="1">
                <a:latin typeface="Consolas" panose="020B0609020204030204" pitchFamily="49" charset="0"/>
              </a:rPr>
              <a:t>LineWidth</a:t>
            </a:r>
            <a:r>
              <a:rPr lang="en-US" altLang="en-US" sz="1000" dirty="0">
                <a:latin typeface="Consolas" panose="020B0609020204030204" pitchFamily="49" charset="0"/>
              </a:rPr>
              <a:t>', 1.5);</a:t>
            </a:r>
          </a:p>
          <a:p>
            <a:pPr marL="609600" indent="-609600" algn="just" eaLnBrk="1" hangingPunct="1">
              <a:buFontTx/>
              <a:buNone/>
            </a:pPr>
            <a:r>
              <a:rPr lang="en-US" altLang="en-US" sz="1000" dirty="0">
                <a:latin typeface="Consolas" panose="020B0609020204030204" pitchFamily="49" charset="0"/>
              </a:rPr>
              <a:t>title(['F(x) or CDF of LAPLACE/DOUBLE EXPONENTIAL (</a:t>
            </a:r>
            <a:r>
              <a:rPr lang="el-GR" altLang="en-US" sz="1000" dirty="0">
                <a:latin typeface="Consolas" panose="020B0609020204030204" pitchFamily="49" charset="0"/>
              </a:rPr>
              <a:t>β, γ) (β = ', </a:t>
            </a:r>
            <a:r>
              <a:rPr lang="en-US" altLang="en-US" sz="1000" dirty="0">
                <a:latin typeface="Consolas" panose="020B0609020204030204" pitchFamily="49" charset="0"/>
              </a:rPr>
              <a:t>num2str(beta), ', </a:t>
            </a:r>
            <a:r>
              <a:rPr lang="el-GR" altLang="en-US" sz="1000" dirty="0">
                <a:latin typeface="Consolas" panose="020B0609020204030204" pitchFamily="49" charset="0"/>
              </a:rPr>
              <a:t>γ = ', </a:t>
            </a:r>
            <a:r>
              <a:rPr lang="en-US" altLang="en-US" sz="1000" dirty="0">
                <a:latin typeface="Consolas" panose="020B0609020204030204" pitchFamily="49" charset="0"/>
              </a:rPr>
              <a:t>num2str(gamma), ')']);</a:t>
            </a:r>
          </a:p>
          <a:p>
            <a:pPr marL="609600" indent="-609600" algn="just" eaLnBrk="1" hangingPunct="1">
              <a:buFontTx/>
              <a:buNone/>
            </a:pPr>
            <a:r>
              <a:rPr lang="en-US" altLang="en-US" sz="1000" dirty="0" err="1">
                <a:latin typeface="Consolas" panose="020B0609020204030204" pitchFamily="49" charset="0"/>
              </a:rPr>
              <a:t>xlabel</a:t>
            </a:r>
            <a:r>
              <a:rPr lang="en-US" altLang="en-US" sz="1000" dirty="0">
                <a:latin typeface="Consolas" panose="020B0609020204030204" pitchFamily="49" charset="0"/>
              </a:rPr>
              <a:t>('X Values'); % Label the x-axis</a:t>
            </a:r>
          </a:p>
          <a:p>
            <a:pPr marL="609600" indent="-609600" algn="just" eaLnBrk="1" hangingPunct="1">
              <a:buFontTx/>
              <a:buNone/>
            </a:pPr>
            <a:r>
              <a:rPr lang="en-US" altLang="en-US" sz="1000" dirty="0" err="1">
                <a:latin typeface="Consolas" panose="020B0609020204030204" pitchFamily="49" charset="0"/>
              </a:rPr>
              <a:t>ylabel</a:t>
            </a:r>
            <a:r>
              <a:rPr lang="en-US" altLang="en-US" sz="1000" dirty="0">
                <a:latin typeface="Consolas" panose="020B0609020204030204" pitchFamily="49" charset="0"/>
              </a:rPr>
              <a:t>('F(x) or CDF of LAPLACE DISTRIBUTION (</a:t>
            </a:r>
            <a:r>
              <a:rPr lang="el-GR" altLang="en-US" sz="1000" dirty="0">
                <a:latin typeface="Consolas" panose="020B0609020204030204" pitchFamily="49" charset="0"/>
              </a:rPr>
              <a:t>β, γ)'); % </a:t>
            </a:r>
            <a:r>
              <a:rPr lang="en-US" altLang="en-US" sz="1000" dirty="0">
                <a:latin typeface="Consolas" panose="020B0609020204030204" pitchFamily="49" charset="0"/>
              </a:rPr>
              <a:t>Label the y-axis</a:t>
            </a:r>
          </a:p>
          <a:p>
            <a:pPr marL="609600" indent="-609600" algn="just" eaLnBrk="1" hangingPunct="1">
              <a:buFontTx/>
              <a:buNone/>
            </a:pPr>
            <a:r>
              <a:rPr lang="en-US" altLang="en-US" sz="1000" dirty="0">
                <a:latin typeface="Consolas" panose="020B0609020204030204" pitchFamily="49" charset="0"/>
              </a:rPr>
              <a:t>grid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4564" name="Slide Number Placeholder 5">
            <a:extLst>
              <a:ext uri="{FF2B5EF4-FFF2-40B4-BE49-F238E27FC236}">
                <a16:creationId xmlns:a16="http://schemas.microsoft.com/office/drawing/2014/main" id="{C4311186-B103-48C9-8149-89628615605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1A555E7-970B-4237-A00F-7DDC3BBDF112}" type="slidenum">
              <a:rPr lang="en-US" altLang="en-US" sz="1400" smtClean="0"/>
              <a:pPr>
                <a:spcBef>
                  <a:spcPct val="0"/>
                </a:spcBef>
                <a:buFontTx/>
                <a:buNone/>
              </a:pPr>
              <a:t>17</a:t>
            </a:fld>
            <a:endParaRPr lang="en-US" altLang="en-US" sz="1400"/>
          </a:p>
        </p:txBody>
      </p:sp>
      <p:sp>
        <p:nvSpPr>
          <p:cNvPr id="194565" name="Rectangle 2">
            <a:extLst>
              <a:ext uri="{FF2B5EF4-FFF2-40B4-BE49-F238E27FC236}">
                <a16:creationId xmlns:a16="http://schemas.microsoft.com/office/drawing/2014/main" id="{BB60350A-8062-45E0-AE29-A8EB5ADC4D2F}"/>
              </a:ext>
            </a:extLst>
          </p:cNvPr>
          <p:cNvSpPr>
            <a:spLocks noGrp="1" noChangeArrowheads="1"/>
          </p:cNvSpPr>
          <p:nvPr>
            <p:ph type="title"/>
          </p:nvPr>
        </p:nvSpPr>
        <p:spPr/>
        <p:txBody>
          <a:bodyPr/>
          <a:lstStyle/>
          <a:p>
            <a:pPr eaLnBrk="1" hangingPunct="1"/>
            <a:r>
              <a:rPr lang="en-US" altLang="en-US" b="1" dirty="0">
                <a:solidFill>
                  <a:srgbClr val="FF0000"/>
                </a:solidFill>
              </a:rPr>
              <a:t>Example # 40 </a:t>
            </a:r>
            <a:r>
              <a:rPr lang="en-US" altLang="en-US" b="1" dirty="0">
                <a:solidFill>
                  <a:schemeClr val="tx1"/>
                </a:solidFill>
              </a:rPr>
              <a:t>(</a:t>
            </a:r>
            <a:r>
              <a:rPr lang="en-US" altLang="en-US" b="1" dirty="0" err="1">
                <a:solidFill>
                  <a:srgbClr val="0000FF"/>
                </a:solidFill>
              </a:rPr>
              <a:t>contd</a:t>
            </a:r>
            <a:r>
              <a:rPr lang="en-US" altLang="en-US" b="1" dirty="0">
                <a:solidFill>
                  <a:srgbClr val="0000FF"/>
                </a:solidFill>
              </a:rPr>
              <a:t>…</a:t>
            </a:r>
            <a:r>
              <a:rPr lang="en-US" altLang="en-US" b="1" dirty="0">
                <a:solidFill>
                  <a:schemeClr val="tx1"/>
                </a:solidFill>
              </a:rPr>
              <a:t>):  </a:t>
            </a:r>
            <a:r>
              <a:rPr lang="en-US" altLang="en-US" b="1" dirty="0">
                <a:solidFill>
                  <a:srgbClr val="7030A0"/>
                </a:solidFill>
              </a:rPr>
              <a:t>MATLAB Code</a:t>
            </a:r>
          </a:p>
        </p:txBody>
      </p:sp>
      <p:sp>
        <p:nvSpPr>
          <p:cNvPr id="194566" name="Rectangle 3">
            <a:extLst>
              <a:ext uri="{FF2B5EF4-FFF2-40B4-BE49-F238E27FC236}">
                <a16:creationId xmlns:a16="http://schemas.microsoft.com/office/drawing/2014/main" id="{D2007367-3CE0-4669-AB2C-88FFC63671B2}"/>
              </a:ext>
            </a:extLst>
          </p:cNvPr>
          <p:cNvSpPr>
            <a:spLocks noGrp="1" noChangeArrowheads="1"/>
          </p:cNvSpPr>
          <p:nvPr>
            <p:ph type="body" idx="1"/>
          </p:nvPr>
        </p:nvSpPr>
        <p:spPr>
          <a:xfrm>
            <a:off x="609600" y="1417638"/>
            <a:ext cx="10972800" cy="4525962"/>
          </a:xfrm>
        </p:spPr>
        <p:txBody>
          <a:bodyPr/>
          <a:lstStyle/>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Define the possible values for Y and Z</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y_values = [-1, -2, -3, -4, -5, -6];</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z_values = [-1, -2, -3, -4, -5, -6];</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Define the joint probability mass function (PMF)</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P(Y=y_i, Z=z_j)</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This matrix must sum to 1</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P_joint = [0.17,0,0,0,0,0;</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0,0.17,0,0,0,0;</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0,0,0.17,0,0,0;</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0,0,0,0.17,0,0;</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0,0,0,0,0.17,0;</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0,0,0,0,0,0.17];</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Verify that the sum of probabilities is 1 (or very close due to floating point)</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sum_P_joint = sum(P_joint(:));</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fprintf('Sum of joint probabilities: %.4f\n', sum_P_joint);</a:t>
            </a:r>
          </a:p>
          <a:p>
            <a:pPr algn="just" eaLnBrk="1" hangingPunct="1">
              <a:buFont typeface="Arial" panose="020B0604020202020204" pitchFamily="34" charset="0"/>
              <a:buAutoNum type="arabicPeriod"/>
            </a:pPr>
            <a:r>
              <a:rPr lang="en-US" altLang="en-US" sz="1500">
                <a:latin typeface="Consolas" panose="020B0609020204030204" pitchFamily="49" charset="0"/>
                <a:sym typeface="Symbol" panose="05050102010706020507" pitchFamily="18" charset="2"/>
              </a:rPr>
              <a:t>% Visualize the joint PMF using a 3D bar plot</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4068" name="Slide Number Placeholder 5">
            <a:extLst>
              <a:ext uri="{FF2B5EF4-FFF2-40B4-BE49-F238E27FC236}">
                <a16:creationId xmlns:a16="http://schemas.microsoft.com/office/drawing/2014/main" id="{20BFCE2A-30D4-44E3-9E45-BF9E669CF29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732A61-F3CB-48E2-9DCD-C0F9E1E6B507}" type="slidenum">
              <a:rPr lang="en-US" altLang="en-US" sz="1400" smtClean="0"/>
              <a:pPr>
                <a:spcBef>
                  <a:spcPct val="0"/>
                </a:spcBef>
                <a:buFontTx/>
                <a:buNone/>
              </a:pPr>
              <a:t>170</a:t>
            </a:fld>
            <a:endParaRPr lang="en-US" altLang="en-US" sz="1400"/>
          </a:p>
        </p:txBody>
      </p:sp>
      <p:sp>
        <p:nvSpPr>
          <p:cNvPr id="344069" name="Rectangle 2">
            <a:extLst>
              <a:ext uri="{FF2B5EF4-FFF2-40B4-BE49-F238E27FC236}">
                <a16:creationId xmlns:a16="http://schemas.microsoft.com/office/drawing/2014/main" id="{4F593A39-472C-4158-AF87-C4DD484A5948}"/>
              </a:ext>
            </a:extLst>
          </p:cNvPr>
          <p:cNvSpPr>
            <a:spLocks noGrp="1" noChangeArrowheads="1"/>
          </p:cNvSpPr>
          <p:nvPr>
            <p:ph type="title"/>
          </p:nvPr>
        </p:nvSpPr>
        <p:spPr/>
        <p:txBody>
          <a:bodyPr/>
          <a:lstStyle/>
          <a:p>
            <a:pPr eaLnBrk="1" hangingPunct="1"/>
            <a:r>
              <a:rPr lang="en-US" altLang="en-US" sz="3600" b="1" dirty="0">
                <a:solidFill>
                  <a:srgbClr val="FF3300"/>
                </a:solidFill>
              </a:rPr>
              <a:t>Double Exponential/Laplace distribution</a:t>
            </a:r>
            <a:br>
              <a:rPr lang="en-US" altLang="en-US" sz="3500" b="1" dirty="0">
                <a:solidFill>
                  <a:srgbClr val="FF3300"/>
                </a:solidFill>
              </a:rPr>
            </a:br>
            <a:r>
              <a:rPr lang="en-US" altLang="en-US" sz="3500" b="1" dirty="0">
                <a:solidFill>
                  <a:srgbClr val="FF3300"/>
                </a:solidFill>
              </a:rPr>
              <a:t>[X ~ DE (</a:t>
            </a:r>
            <a:r>
              <a:rPr lang="en-US" altLang="en-US" sz="3500" b="1" dirty="0">
                <a:solidFill>
                  <a:srgbClr val="FF3300"/>
                </a:solidFill>
                <a:sym typeface="Symbol" panose="05050102010706020507" pitchFamily="18" charset="2"/>
              </a:rPr>
              <a:t>, , </a:t>
            </a:r>
            <a:r>
              <a:rPr lang="en-US" altLang="en-US" sz="3500" b="1" dirty="0">
                <a:solidFill>
                  <a:srgbClr val="FF3300"/>
                </a:solidFill>
              </a:rPr>
              <a:t>)]</a:t>
            </a:r>
            <a:r>
              <a:rPr lang="en-US" altLang="en-US" sz="3500" dirty="0">
                <a:solidFill>
                  <a:schemeClr val="tx1"/>
                </a:solidFill>
              </a:rPr>
              <a:t> (</a:t>
            </a:r>
            <a:r>
              <a:rPr lang="en-US" altLang="en-US" sz="3500" b="1" dirty="0" err="1">
                <a:solidFill>
                  <a:srgbClr val="0000FF"/>
                </a:solidFill>
              </a:rPr>
              <a:t>contd</a:t>
            </a:r>
            <a:r>
              <a:rPr lang="en-US" altLang="en-US" sz="3500" b="1" dirty="0">
                <a:solidFill>
                  <a:srgbClr val="0000FF"/>
                </a:solidFill>
              </a:rPr>
              <a:t>…</a:t>
            </a:r>
            <a:r>
              <a:rPr lang="en-US" altLang="en-US" sz="3500" dirty="0">
                <a:solidFill>
                  <a:schemeClr val="tx1"/>
                </a:solidFill>
              </a:rPr>
              <a:t>):</a:t>
            </a:r>
            <a:r>
              <a:rPr lang="en-US" altLang="en-US" sz="3500" b="1" dirty="0">
                <a:solidFill>
                  <a:srgbClr val="FF0000"/>
                </a:solidFill>
              </a:rPr>
              <a:t> </a:t>
            </a:r>
            <a:r>
              <a:rPr lang="en-US" altLang="en-US" sz="3500" b="1" dirty="0">
                <a:solidFill>
                  <a:srgbClr val="FF3300"/>
                </a:solidFill>
              </a:rPr>
              <a:t>F(x)</a:t>
            </a:r>
          </a:p>
        </p:txBody>
      </p:sp>
      <p:pic>
        <p:nvPicPr>
          <p:cNvPr id="2" name="Picture 1">
            <a:extLst>
              <a:ext uri="{FF2B5EF4-FFF2-40B4-BE49-F238E27FC236}">
                <a16:creationId xmlns:a16="http://schemas.microsoft.com/office/drawing/2014/main" id="{18FEEB3B-E7F6-4C02-B244-F7E4CD210950}"/>
              </a:ext>
            </a:extLst>
          </p:cNvPr>
          <p:cNvPicPr>
            <a:picLocks noChangeAspect="1"/>
          </p:cNvPicPr>
          <p:nvPr/>
        </p:nvPicPr>
        <p:blipFill>
          <a:blip r:embed="rId2"/>
          <a:stretch>
            <a:fillRect/>
          </a:stretch>
        </p:blipFill>
        <p:spPr>
          <a:xfrm>
            <a:off x="381000" y="1536700"/>
            <a:ext cx="11277600" cy="4589464"/>
          </a:xfrm>
          <a:prstGeom prst="rect">
            <a:avLst/>
          </a:prstGeom>
        </p:spPr>
      </p:pic>
      <p:sp>
        <p:nvSpPr>
          <p:cNvPr id="344070" name="Rectangle 3">
            <a:extLst>
              <a:ext uri="{FF2B5EF4-FFF2-40B4-BE49-F238E27FC236}">
                <a16:creationId xmlns:a16="http://schemas.microsoft.com/office/drawing/2014/main" id="{3601C880-FEC6-4C93-BF02-0B7BE9A25404}"/>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171</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58</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95955152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6116" name="Slide Number Placeholder 5">
            <a:extLst>
              <a:ext uri="{FF2B5EF4-FFF2-40B4-BE49-F238E27FC236}">
                <a16:creationId xmlns:a16="http://schemas.microsoft.com/office/drawing/2014/main" id="{196377F7-6114-428B-A061-A03EBF2B13A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88212A-0EEA-4FDE-A166-86919C97B61D}" type="slidenum">
              <a:rPr lang="en-US" altLang="en-US" sz="1400" smtClean="0"/>
              <a:pPr>
                <a:spcBef>
                  <a:spcPct val="0"/>
                </a:spcBef>
                <a:buFontTx/>
                <a:buNone/>
              </a:pPr>
              <a:t>172</a:t>
            </a:fld>
            <a:endParaRPr lang="en-US" altLang="en-US" sz="1400"/>
          </a:p>
        </p:txBody>
      </p:sp>
      <p:sp>
        <p:nvSpPr>
          <p:cNvPr id="346117" name="Rectangle 2">
            <a:extLst>
              <a:ext uri="{FF2B5EF4-FFF2-40B4-BE49-F238E27FC236}">
                <a16:creationId xmlns:a16="http://schemas.microsoft.com/office/drawing/2014/main" id="{8D1921F8-D26A-4C58-9AAB-6058E1DDECF0}"/>
              </a:ext>
            </a:extLst>
          </p:cNvPr>
          <p:cNvSpPr>
            <a:spLocks noGrp="1" noChangeArrowheads="1"/>
          </p:cNvSpPr>
          <p:nvPr>
            <p:ph type="title"/>
          </p:nvPr>
        </p:nvSpPr>
        <p:spPr/>
        <p:txBody>
          <a:bodyPr/>
          <a:lstStyle/>
          <a:p>
            <a:pPr eaLnBrk="1" hangingPunct="1"/>
            <a:r>
              <a:rPr lang="en-US" altLang="en-US" sz="4000" b="1">
                <a:solidFill>
                  <a:srgbClr val="FF3300"/>
                </a:solidFill>
              </a:rPr>
              <a:t>Pareto distribution</a:t>
            </a:r>
            <a:br>
              <a:rPr lang="en-US" altLang="en-US" sz="4000" b="1">
                <a:solidFill>
                  <a:srgbClr val="FF3300"/>
                </a:solidFill>
              </a:rPr>
            </a:br>
            <a:r>
              <a:rPr lang="en-US" altLang="en-US" sz="4000" b="1">
                <a:solidFill>
                  <a:srgbClr val="FF3300"/>
                </a:solidFill>
              </a:rPr>
              <a:t>[X ~ Pareto(</a:t>
            </a:r>
            <a:r>
              <a:rPr lang="en-US" altLang="en-US" sz="4000" b="1">
                <a:solidFill>
                  <a:srgbClr val="FF3300"/>
                </a:solidFill>
                <a:sym typeface="Symbol" panose="05050102010706020507" pitchFamily="18" charset="2"/>
              </a:rPr>
              <a:t>, , </a:t>
            </a:r>
            <a:r>
              <a:rPr lang="en-US" altLang="en-US" sz="4000" b="1">
                <a:solidFill>
                  <a:srgbClr val="FF3300"/>
                </a:solidFill>
              </a:rPr>
              <a:t>)]</a:t>
            </a:r>
          </a:p>
        </p:txBody>
      </p:sp>
      <p:sp>
        <p:nvSpPr>
          <p:cNvPr id="349190" name="Rectangle 3">
            <a:extLst>
              <a:ext uri="{FF2B5EF4-FFF2-40B4-BE49-F238E27FC236}">
                <a16:creationId xmlns:a16="http://schemas.microsoft.com/office/drawing/2014/main" id="{C3659EA3-29E7-4EA8-BF27-9DC0DDDD3FD3}"/>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dirty="0"/>
              <a:t>f(x) = (</a:t>
            </a:r>
            <a:r>
              <a:rPr lang="en-US" altLang="en-US" dirty="0">
                <a:sym typeface="Symbol" panose="05050102010706020507" pitchFamily="18" charset="2"/>
              </a:rPr>
              <a:t>1/)[1 + {(x)/}]</a:t>
            </a:r>
            <a:r>
              <a:rPr lang="en-US" altLang="en-US" baseline="30000" dirty="0">
                <a:sym typeface="Symbol" panose="05050102010706020507" pitchFamily="18" charset="2"/>
              </a:rPr>
              <a:t> {1 + (1/)}</a:t>
            </a:r>
            <a:r>
              <a:rPr lang="en-US" altLang="en-US" dirty="0">
                <a:sym typeface="Symbol" panose="05050102010706020507" pitchFamily="18" charset="2"/>
              </a:rPr>
              <a:t>, x &gt; </a:t>
            </a:r>
          </a:p>
          <a:p>
            <a:pPr algn="just" eaLnBrk="1" hangingPunct="1">
              <a:buFont typeface="Wingdings" panose="05000000000000000000" pitchFamily="2" charset="2"/>
              <a:buChar char="§"/>
              <a:defRPr/>
            </a:pPr>
            <a:r>
              <a:rPr lang="en-US" altLang="en-US"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dirty="0">
                <a:sym typeface="Symbol" panose="05050102010706020507" pitchFamily="18" charset="2"/>
              </a:rPr>
              <a:t>  (, +): Scale parameter </a:t>
            </a:r>
          </a:p>
          <a:p>
            <a:pPr algn="just" eaLnBrk="1" hangingPunct="1">
              <a:buFont typeface="Wingdings" panose="05000000000000000000" pitchFamily="2" charset="2"/>
              <a:buChar char="§"/>
              <a:defRPr/>
            </a:pPr>
            <a:r>
              <a:rPr lang="en-US" altLang="en-US"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b="1" dirty="0">
                <a:solidFill>
                  <a:srgbClr val="0000FF"/>
                </a:solidFill>
                <a:highlight>
                  <a:srgbClr val="FFFF00"/>
                </a:highlight>
              </a:rPr>
              <a:t>E(X) = </a:t>
            </a:r>
            <a:r>
              <a:rPr lang="en-US" altLang="en-US" b="1" dirty="0">
                <a:solidFill>
                  <a:srgbClr val="0000FF"/>
                </a:solidFill>
                <a:highlight>
                  <a:srgbClr val="FFFF00"/>
                </a:highlight>
                <a:sym typeface="Symbol" panose="05050102010706020507" pitchFamily="18" charset="2"/>
              </a:rPr>
              <a:t></a:t>
            </a:r>
            <a:r>
              <a:rPr lang="en-US" altLang="en-US" b="1" baseline="-25000" dirty="0">
                <a:solidFill>
                  <a:srgbClr val="0000FF"/>
                </a:solidFill>
                <a:highlight>
                  <a:srgbClr val="FFFF00"/>
                </a:highlight>
                <a:sym typeface="Symbol" panose="05050102010706020507" pitchFamily="18" charset="2"/>
              </a:rPr>
              <a:t>m</a:t>
            </a:r>
            <a:r>
              <a:rPr lang="en-US" altLang="en-US" b="1" dirty="0">
                <a:solidFill>
                  <a:srgbClr val="0000FF"/>
                </a:solidFill>
                <a:highlight>
                  <a:srgbClr val="FFFF00"/>
                </a:highlight>
                <a:sym typeface="Symbol" panose="05050102010706020507" pitchFamily="18" charset="2"/>
              </a:rPr>
              <a:t> =  + /(1  )</a:t>
            </a:r>
            <a:r>
              <a:rPr lang="en-US" altLang="en-US" dirty="0">
                <a:highlight>
                  <a:srgbClr val="FFFF00"/>
                </a:highlight>
                <a:sym typeface="Symbol" panose="05050102010706020507" pitchFamily="18" charset="2"/>
              </a:rPr>
              <a:t> </a:t>
            </a:r>
            <a:endParaRPr lang="en-US" altLang="en-US"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b="1" dirty="0">
                <a:solidFill>
                  <a:srgbClr val="0000FF"/>
                </a:solidFill>
                <a:highlight>
                  <a:srgbClr val="FFFF00"/>
                </a:highlight>
              </a:rPr>
              <a:t>V[X] =</a:t>
            </a:r>
            <a:r>
              <a:rPr lang="en-US" altLang="en-US" b="1" dirty="0">
                <a:solidFill>
                  <a:srgbClr val="0000FF"/>
                </a:solidFill>
                <a:highlight>
                  <a:srgbClr val="FFFF00"/>
                </a:highlight>
                <a:sym typeface="Symbol" panose="05050102010706020507" pitchFamily="18" charset="2"/>
              </a:rPr>
              <a:t> </a:t>
            </a:r>
            <a:r>
              <a:rPr lang="en-US" altLang="en-US" b="1" baseline="30000" dirty="0">
                <a:solidFill>
                  <a:srgbClr val="0000FF"/>
                </a:solidFill>
                <a:highlight>
                  <a:srgbClr val="FFFF00"/>
                </a:highlight>
                <a:sym typeface="Symbol" panose="05050102010706020507" pitchFamily="18" charset="2"/>
              </a:rPr>
              <a:t>2</a:t>
            </a:r>
            <a:r>
              <a:rPr lang="en-US" altLang="en-US" b="1" dirty="0">
                <a:solidFill>
                  <a:srgbClr val="0000FF"/>
                </a:solidFill>
                <a:highlight>
                  <a:srgbClr val="FFFF00"/>
                </a:highlight>
                <a:sym typeface="Symbol" panose="05050102010706020507" pitchFamily="18" charset="2"/>
              </a:rPr>
              <a:t>/{(1  )</a:t>
            </a:r>
            <a:r>
              <a:rPr lang="en-US" altLang="en-US" b="1" baseline="30000" dirty="0">
                <a:solidFill>
                  <a:srgbClr val="0000FF"/>
                </a:solidFill>
                <a:highlight>
                  <a:srgbClr val="FFFF00"/>
                </a:highlight>
                <a:sym typeface="Symbol" panose="05050102010706020507" pitchFamily="18" charset="2"/>
              </a:rPr>
              <a:t>2</a:t>
            </a:r>
            <a:r>
              <a:rPr lang="en-US" altLang="en-US" b="1" dirty="0">
                <a:solidFill>
                  <a:srgbClr val="0000FF"/>
                </a:solidFill>
                <a:highlight>
                  <a:srgbClr val="FFFF00"/>
                </a:highlight>
                <a:sym typeface="Symbol" panose="05050102010706020507" pitchFamily="18" charset="2"/>
              </a:rPr>
              <a:t>(1  2)} </a:t>
            </a:r>
            <a:r>
              <a:rPr lang="en-US" altLang="en-US" b="1" dirty="0">
                <a:solidFill>
                  <a:srgbClr val="0000FF"/>
                </a:solidFill>
                <a:highlight>
                  <a:srgbClr val="FFFF00"/>
                </a:highlight>
              </a:rPr>
              <a:t> </a:t>
            </a:r>
            <a:endParaRPr lang="en-US" altLang="en-US"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b="1" dirty="0">
                <a:solidFill>
                  <a:srgbClr val="0000FF"/>
                </a:solidFill>
                <a:highlight>
                  <a:srgbClr val="FFFF00"/>
                </a:highlight>
                <a:sym typeface="Symbol" panose="05050102010706020507" pitchFamily="18" charset="2"/>
              </a:rPr>
              <a:t>Median = </a:t>
            </a:r>
            <a:r>
              <a:rPr lang="en-US" altLang="en-US" b="1" baseline="-25000" dirty="0">
                <a:solidFill>
                  <a:srgbClr val="0000FF"/>
                </a:solidFill>
                <a:highlight>
                  <a:srgbClr val="FFFF00"/>
                </a:highlight>
                <a:sym typeface="Symbol" panose="05050102010706020507" pitchFamily="18" charset="2"/>
              </a:rPr>
              <a:t>e</a:t>
            </a:r>
            <a:r>
              <a:rPr lang="en-US" altLang="en-US" b="1" dirty="0">
                <a:solidFill>
                  <a:srgbClr val="0000FF"/>
                </a:solidFill>
                <a:highlight>
                  <a:srgbClr val="FFFF00"/>
                </a:highlight>
                <a:sym typeface="Symbol" panose="05050102010706020507" pitchFamily="18" charset="2"/>
              </a:rPr>
              <a:t> =  + (2</a:t>
            </a:r>
            <a:r>
              <a:rPr lang="en-US" altLang="en-US" b="1" baseline="30000" dirty="0">
                <a:solidFill>
                  <a:srgbClr val="0000FF"/>
                </a:solidFill>
                <a:highlight>
                  <a:srgbClr val="FFFF00"/>
                </a:highlight>
                <a:sym typeface="Symbol" panose="05050102010706020507" pitchFamily="18" charset="2"/>
              </a:rPr>
              <a:t></a:t>
            </a:r>
            <a:r>
              <a:rPr lang="en-US" altLang="en-US" b="1" dirty="0">
                <a:solidFill>
                  <a:srgbClr val="0000FF"/>
                </a:solidFill>
                <a:highlight>
                  <a:srgbClr val="FFFF00"/>
                </a:highlight>
                <a:sym typeface="Symbol" panose="05050102010706020507" pitchFamily="18" charset="2"/>
              </a:rPr>
              <a:t>  1)/ </a:t>
            </a:r>
            <a:endParaRPr lang="en-US" altLang="en-US"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b="1" dirty="0">
                <a:solidFill>
                  <a:srgbClr val="0000FF"/>
                </a:solidFill>
                <a:highlight>
                  <a:srgbClr val="FFFF00"/>
                </a:highlight>
                <a:sym typeface="Symbol" panose="05050102010706020507" pitchFamily="18" charset="2"/>
              </a:rPr>
              <a:t>Mode = </a:t>
            </a:r>
            <a:r>
              <a:rPr lang="en-US" altLang="en-US" b="1" baseline="-25000" dirty="0">
                <a:solidFill>
                  <a:srgbClr val="0000FF"/>
                </a:solidFill>
                <a:highlight>
                  <a:srgbClr val="FFFF00"/>
                </a:highlight>
                <a:sym typeface="Symbol" panose="05050102010706020507" pitchFamily="18" charset="2"/>
              </a:rPr>
              <a:t>o</a:t>
            </a:r>
            <a:r>
              <a:rPr lang="en-US" altLang="en-US" b="1" dirty="0">
                <a:solidFill>
                  <a:srgbClr val="0000FF"/>
                </a:solidFill>
                <a:highlight>
                  <a:srgbClr val="FFFF00"/>
                </a:highlight>
                <a:sym typeface="Symbol" panose="05050102010706020507" pitchFamily="18" charset="2"/>
              </a:rPr>
              <a:t> = </a:t>
            </a:r>
            <a:endParaRPr lang="en-US" altLang="en-US"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7140" name="Slide Number Placeholder 5">
            <a:extLst>
              <a:ext uri="{FF2B5EF4-FFF2-40B4-BE49-F238E27FC236}">
                <a16:creationId xmlns:a16="http://schemas.microsoft.com/office/drawing/2014/main" id="{B5875E12-7187-4D27-92F1-AAD4432661F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8276AC-CE90-457F-9FEF-3A59B72760D1}" type="slidenum">
              <a:rPr lang="en-US" altLang="en-US" sz="1400" smtClean="0"/>
              <a:pPr>
                <a:spcBef>
                  <a:spcPct val="0"/>
                </a:spcBef>
                <a:buFontTx/>
                <a:buNone/>
              </a:pPr>
              <a:t>173</a:t>
            </a:fld>
            <a:endParaRPr lang="en-US" altLang="en-US" sz="1400"/>
          </a:p>
        </p:txBody>
      </p:sp>
      <p:sp>
        <p:nvSpPr>
          <p:cNvPr id="347141" name="Rectangle 2">
            <a:extLst>
              <a:ext uri="{FF2B5EF4-FFF2-40B4-BE49-F238E27FC236}">
                <a16:creationId xmlns:a16="http://schemas.microsoft.com/office/drawing/2014/main" id="{3D4C1A29-7774-46BE-818F-392480DC627F}"/>
              </a:ext>
            </a:extLst>
          </p:cNvPr>
          <p:cNvSpPr>
            <a:spLocks noGrp="1" noChangeArrowheads="1"/>
          </p:cNvSpPr>
          <p:nvPr>
            <p:ph type="title"/>
          </p:nvPr>
        </p:nvSpPr>
        <p:spPr/>
        <p:txBody>
          <a:bodyPr/>
          <a:lstStyle/>
          <a:p>
            <a:pPr eaLnBrk="1" hangingPunct="1"/>
            <a:r>
              <a:rPr lang="en-US" altLang="en-US" sz="3000" b="1">
                <a:solidFill>
                  <a:srgbClr val="FF3300"/>
                </a:solidFill>
              </a:rPr>
              <a:t>Pareto distribution</a:t>
            </a:r>
            <a:br>
              <a:rPr lang="en-US" altLang="en-US" sz="3000" b="1">
                <a:solidFill>
                  <a:srgbClr val="FF3300"/>
                </a:solidFill>
              </a:rPr>
            </a:br>
            <a:r>
              <a:rPr lang="en-US" altLang="en-US" sz="3000" b="1">
                <a:solidFill>
                  <a:srgbClr val="FF3300"/>
                </a:solidFill>
              </a:rPr>
              <a:t>[X ~ Pareto(</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7030A0"/>
                </a:solidFill>
              </a:rPr>
              <a:t>MATLAB Code</a:t>
            </a:r>
            <a:r>
              <a:rPr lang="en-US" altLang="en-US" sz="3000" b="1">
                <a:solidFill>
                  <a:srgbClr val="FF0000"/>
                </a:solidFill>
              </a:rPr>
              <a:t> for </a:t>
            </a:r>
            <a:r>
              <a:rPr lang="en-US" altLang="en-US" sz="3000" b="1">
                <a:solidFill>
                  <a:srgbClr val="FF3300"/>
                </a:solidFill>
              </a:rPr>
              <a:t>f(x)</a:t>
            </a:r>
          </a:p>
        </p:txBody>
      </p:sp>
      <p:sp>
        <p:nvSpPr>
          <p:cNvPr id="347142" name="Rectangle 3">
            <a:extLst>
              <a:ext uri="{FF2B5EF4-FFF2-40B4-BE49-F238E27FC236}">
                <a16:creationId xmlns:a16="http://schemas.microsoft.com/office/drawing/2014/main" id="{24244CD2-AF56-4964-A31F-A24FD4DAF977}"/>
              </a:ext>
            </a:extLst>
          </p:cNvPr>
          <p:cNvSpPr>
            <a:spLocks noGrp="1" noChangeArrowheads="1"/>
          </p:cNvSpPr>
          <p:nvPr>
            <p:ph type="body" idx="1"/>
          </p:nvPr>
        </p:nvSpPr>
        <p:spPr/>
        <p:txBody>
          <a:bodyPr/>
          <a:lstStyle/>
          <a:p>
            <a:pPr marL="609600" indent="-609600" algn="just" eaLnBrk="1" hangingPunct="1">
              <a:buFontTx/>
              <a:buNone/>
            </a:pPr>
            <a:r>
              <a:rPr lang="en-US" altLang="en-US" sz="1200" dirty="0">
                <a:latin typeface="Consolas" panose="020B0609020204030204" pitchFamily="49" charset="0"/>
              </a:rPr>
              <a:t>%PLOT OF PDF OF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Define the scale, shape, location parameters for plotting</a:t>
            </a:r>
          </a:p>
          <a:p>
            <a:pPr marL="609600" indent="-609600" algn="just" eaLnBrk="1" hangingPunct="1">
              <a:buFontTx/>
              <a:buNone/>
            </a:pPr>
            <a:r>
              <a:rPr lang="en-US" altLang="en-US" sz="1200" dirty="0">
                <a:latin typeface="Consolas" panose="020B0609020204030204" pitchFamily="49" charset="0"/>
              </a:rPr>
              <a:t>alpha = 1; %Shape parameter</a:t>
            </a:r>
          </a:p>
          <a:p>
            <a:pPr marL="609600" indent="-609600" algn="just" eaLnBrk="1" hangingPunct="1">
              <a:buFontTx/>
              <a:buNone/>
            </a:pPr>
            <a:r>
              <a:rPr lang="en-US" altLang="en-US" sz="1200" dirty="0">
                <a:latin typeface="Consolas" panose="020B0609020204030204" pitchFamily="49" charset="0"/>
              </a:rPr>
              <a:t>beta = 2;  % Scale parameter</a:t>
            </a:r>
          </a:p>
          <a:p>
            <a:pPr marL="609600" indent="-609600" algn="just" eaLnBrk="1" hangingPunct="1">
              <a:buFontTx/>
              <a:buNone/>
            </a:pPr>
            <a:r>
              <a:rPr lang="en-US" altLang="en-US" sz="1200" dirty="0">
                <a:latin typeface="Consolas" panose="020B0609020204030204" pitchFamily="49" charset="0"/>
              </a:rPr>
              <a:t>gamma = 3; % Location parameter</a:t>
            </a:r>
          </a:p>
          <a:p>
            <a:pPr marL="609600" indent="-609600" algn="just" eaLnBrk="1" hangingPunct="1">
              <a:buFontTx/>
              <a:buNone/>
            </a:pPr>
            <a:r>
              <a:rPr lang="en-US" altLang="en-US" sz="1200" dirty="0">
                <a:latin typeface="Consolas" panose="020B0609020204030204" pitchFamily="49" charset="0"/>
              </a:rPr>
              <a:t>% Define the range of x-values for plotting</a:t>
            </a:r>
          </a:p>
          <a:p>
            <a:pPr marL="609600" indent="-609600" algn="just" eaLnBrk="1" hangingPunct="1">
              <a:buFontTx/>
              <a:buNone/>
            </a:pPr>
            <a:r>
              <a:rPr lang="en-US" altLang="en-US" sz="1200" dirty="0" err="1">
                <a:latin typeface="Consolas" panose="020B0609020204030204" pitchFamily="49" charset="0"/>
              </a:rPr>
              <a:t>x_min</a:t>
            </a:r>
            <a:r>
              <a:rPr lang="en-US" altLang="en-US" sz="1200" dirty="0">
                <a:latin typeface="Consolas" panose="020B0609020204030204" pitchFamily="49" charset="0"/>
              </a:rPr>
              <a:t>=gamma;</a:t>
            </a:r>
          </a:p>
          <a:p>
            <a:pPr marL="609600" indent="-609600" algn="just" eaLnBrk="1" hangingPunct="1">
              <a:buFontTx/>
              <a:buNone/>
            </a:pPr>
            <a:r>
              <a:rPr lang="en-US" altLang="en-US" sz="1200" dirty="0" err="1">
                <a:latin typeface="Consolas" panose="020B0609020204030204" pitchFamily="49" charset="0"/>
              </a:rPr>
              <a:t>x_max</a:t>
            </a:r>
            <a:r>
              <a:rPr lang="en-US" altLang="en-US" sz="1200" dirty="0">
                <a:latin typeface="Consolas" panose="020B0609020204030204" pitchFamily="49" charset="0"/>
              </a:rPr>
              <a:t>=+20;</a:t>
            </a:r>
          </a:p>
          <a:p>
            <a:pPr marL="609600" indent="-609600" algn="just" eaLnBrk="1" hangingPunct="1">
              <a:buFontTx/>
              <a:buNone/>
            </a:pPr>
            <a:r>
              <a:rPr lang="en-US" altLang="en-US" sz="1200" dirty="0">
                <a:latin typeface="Consolas" panose="020B0609020204030204" pitchFamily="49" charset="0"/>
              </a:rPr>
              <a:t>x = x_min:0.01:x_max;</a:t>
            </a:r>
          </a:p>
          <a:p>
            <a:pPr marL="609600" indent="-609600" algn="just" eaLnBrk="1" hangingPunct="1">
              <a:buFontTx/>
              <a:buNone/>
            </a:pPr>
            <a:r>
              <a:rPr lang="en-US" altLang="en-US" sz="1200" dirty="0">
                <a:latin typeface="Consolas" panose="020B0609020204030204" pitchFamily="49" charset="0"/>
              </a:rPr>
              <a:t>% Calculate the PDF values for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f(x) = (1/beta) *(1+alpha((x - gamma)/beta))^(-(1+1/alpha))</a:t>
            </a:r>
          </a:p>
          <a:p>
            <a:pPr marL="609600" indent="-609600" algn="just" eaLnBrk="1" hangingPunct="1">
              <a:buFontTx/>
              <a:buNone/>
            </a:pPr>
            <a:r>
              <a:rPr lang="en-US" altLang="en-US" sz="1200" dirty="0" err="1">
                <a:latin typeface="Consolas" panose="020B0609020204030204" pitchFamily="49" charset="0"/>
              </a:rPr>
              <a:t>pdf_values</a:t>
            </a:r>
            <a:r>
              <a:rPr lang="en-US" altLang="en-US" sz="1200" dirty="0">
                <a:latin typeface="Consolas" panose="020B0609020204030204" pitchFamily="49" charset="0"/>
              </a:rPr>
              <a:t> = (1/beta) *(1+alpha*((x - gamma)/beta)).^(-(1+1/alpha));</a:t>
            </a:r>
          </a:p>
          <a:p>
            <a:pPr marL="609600" indent="-609600" algn="just" eaLnBrk="1" hangingPunct="1">
              <a:buFontTx/>
              <a:buNone/>
            </a:pPr>
            <a:r>
              <a:rPr lang="en-US" altLang="en-US" sz="1200" dirty="0">
                <a:latin typeface="Consolas" panose="020B0609020204030204" pitchFamily="49" charset="0"/>
              </a:rPr>
              <a:t>% Plot the PDF</a:t>
            </a:r>
          </a:p>
          <a:p>
            <a:pPr marL="609600" indent="-609600" algn="just" eaLnBrk="1" hangingPunct="1">
              <a:buFontTx/>
              <a:buNone/>
            </a:pPr>
            <a:r>
              <a:rPr lang="en-US" altLang="en-US" sz="1200" dirty="0">
                <a:latin typeface="Consolas" panose="020B0609020204030204" pitchFamily="49" charset="0"/>
              </a:rPr>
              <a:t>figure; % Create a new figure window</a:t>
            </a:r>
          </a:p>
          <a:p>
            <a:pPr marL="609600" indent="-609600" algn="just" eaLnBrk="1" hangingPunct="1">
              <a:buFontTx/>
              <a:buNone/>
            </a:pPr>
            <a:r>
              <a:rPr lang="en-US" altLang="en-US" sz="1200" dirty="0">
                <a:latin typeface="Consolas" panose="020B0609020204030204" pitchFamily="49" charset="0"/>
              </a:rPr>
              <a:t>plot(x, </a:t>
            </a:r>
            <a:r>
              <a:rPr lang="en-US" altLang="en-US" sz="1200" dirty="0" err="1">
                <a:latin typeface="Consolas" panose="020B0609020204030204" pitchFamily="49" charset="0"/>
              </a:rPr>
              <a:t>pdf_values</a:t>
            </a:r>
            <a:r>
              <a:rPr lang="en-US" altLang="en-US" sz="1200" dirty="0">
                <a:latin typeface="Consolas" panose="020B0609020204030204" pitchFamily="49" charset="0"/>
              </a:rPr>
              <a:t>, '</a:t>
            </a:r>
            <a:r>
              <a:rPr lang="en-US" altLang="en-US" sz="1200" dirty="0" err="1">
                <a:latin typeface="Consolas" panose="020B0609020204030204" pitchFamily="49" charset="0"/>
              </a:rPr>
              <a:t>LineWidth</a:t>
            </a:r>
            <a:r>
              <a:rPr lang="en-US" altLang="en-US" sz="1200" dirty="0">
                <a:latin typeface="Consolas" panose="020B0609020204030204" pitchFamily="49" charset="0"/>
              </a:rPr>
              <a:t>', 2);</a:t>
            </a:r>
          </a:p>
          <a:p>
            <a:pPr marL="609600" indent="-609600" algn="just" eaLnBrk="1" hangingPunct="1">
              <a:buFontTx/>
              <a:buNone/>
            </a:pPr>
            <a:r>
              <a:rPr lang="en-US" altLang="en-US" sz="1200" dirty="0">
                <a:latin typeface="Consolas" panose="020B0609020204030204" pitchFamily="49" charset="0"/>
              </a:rPr>
              <a:t>title(['f(x) or PDF of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a:t>
            </a:r>
            <a:r>
              <a:rPr lang="el-GR" altLang="en-US" sz="1200" dirty="0">
                <a:latin typeface="Consolas" panose="020B0609020204030204" pitchFamily="49" charset="0"/>
              </a:rPr>
              <a:t>α = ', </a:t>
            </a:r>
            <a:r>
              <a:rPr lang="en-US" altLang="en-US" sz="1200" dirty="0">
                <a:latin typeface="Consolas" panose="020B0609020204030204" pitchFamily="49" charset="0"/>
              </a:rPr>
              <a:t>num2str(alpha), ', </a:t>
            </a:r>
            <a:r>
              <a:rPr lang="el-GR" altLang="en-US" sz="1200" dirty="0">
                <a:latin typeface="Consolas" panose="020B0609020204030204" pitchFamily="49" charset="0"/>
              </a:rPr>
              <a:t>β = ', </a:t>
            </a:r>
            <a:r>
              <a:rPr lang="en-US" altLang="en-US" sz="1200" dirty="0">
                <a:latin typeface="Consolas" panose="020B0609020204030204" pitchFamily="49" charset="0"/>
              </a:rPr>
              <a:t>num2str(beta), ‘, </a:t>
            </a:r>
            <a:r>
              <a:rPr lang="el-GR" altLang="en-US" sz="1200" dirty="0">
                <a:latin typeface="Consolas" panose="020B0609020204030204" pitchFamily="49" charset="0"/>
              </a:rPr>
              <a:t>γ = ', </a:t>
            </a:r>
            <a:r>
              <a:rPr lang="en-US" altLang="en-US" sz="1200" dirty="0">
                <a:latin typeface="Consolas" panose="020B0609020204030204" pitchFamily="49" charset="0"/>
              </a:rPr>
              <a:t>num2str(gamma), ')']); % Set the plot title</a:t>
            </a:r>
          </a:p>
          <a:p>
            <a:pPr marL="609600" indent="-609600" algn="just" eaLnBrk="1" hangingPunct="1">
              <a:buFontTx/>
              <a:buNone/>
            </a:pPr>
            <a:r>
              <a:rPr lang="en-US" altLang="en-US" sz="1200" dirty="0" err="1">
                <a:latin typeface="Consolas" panose="020B0609020204030204" pitchFamily="49" charset="0"/>
              </a:rPr>
              <a:t>xlabel</a:t>
            </a:r>
            <a:r>
              <a:rPr lang="en-US" altLang="en-US" sz="1200" dirty="0">
                <a:latin typeface="Consolas" panose="020B0609020204030204" pitchFamily="49" charset="0"/>
              </a:rPr>
              <a:t>('X Values'); % Label the x-axis</a:t>
            </a:r>
          </a:p>
          <a:p>
            <a:pPr marL="609600" indent="-609600" algn="just" eaLnBrk="1" hangingPunct="1">
              <a:buFontTx/>
              <a:buNone/>
            </a:pPr>
            <a:r>
              <a:rPr lang="en-US" altLang="en-US" sz="1200" dirty="0" err="1">
                <a:latin typeface="Consolas" panose="020B0609020204030204" pitchFamily="49" charset="0"/>
              </a:rPr>
              <a:t>ylabel</a:t>
            </a:r>
            <a:r>
              <a:rPr lang="en-US" altLang="en-US" sz="1200" dirty="0">
                <a:latin typeface="Consolas" panose="020B0609020204030204" pitchFamily="49" charset="0"/>
              </a:rPr>
              <a:t>('f(x) or PDF of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 Label the y-axis</a:t>
            </a:r>
          </a:p>
          <a:p>
            <a:pPr marL="609600" indent="-609600" algn="just" eaLnBrk="1" hangingPunct="1">
              <a:buFontTx/>
              <a:buNone/>
            </a:pPr>
            <a:r>
              <a:rPr lang="en-US" altLang="en-US" sz="1200" dirty="0">
                <a:latin typeface="Consolas" panose="020B0609020204030204" pitchFamily="49" charset="0"/>
              </a:rPr>
              <a:t>grid on;</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8164" name="Slide Number Placeholder 5">
            <a:extLst>
              <a:ext uri="{FF2B5EF4-FFF2-40B4-BE49-F238E27FC236}">
                <a16:creationId xmlns:a16="http://schemas.microsoft.com/office/drawing/2014/main" id="{0FE15D69-6813-4E66-91CE-A0A754E7C7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A4730B-5CA2-481B-B18D-D9BA9451F72F}" type="slidenum">
              <a:rPr lang="en-US" altLang="en-US" sz="1400" smtClean="0"/>
              <a:pPr>
                <a:spcBef>
                  <a:spcPct val="0"/>
                </a:spcBef>
                <a:buFontTx/>
                <a:buNone/>
              </a:pPr>
              <a:t>174</a:t>
            </a:fld>
            <a:endParaRPr lang="en-US" altLang="en-US" sz="1400"/>
          </a:p>
        </p:txBody>
      </p:sp>
      <p:sp>
        <p:nvSpPr>
          <p:cNvPr id="348165" name="Rectangle 2">
            <a:extLst>
              <a:ext uri="{FF2B5EF4-FFF2-40B4-BE49-F238E27FC236}">
                <a16:creationId xmlns:a16="http://schemas.microsoft.com/office/drawing/2014/main" id="{38329EF9-E618-4793-A89C-54BAE1F18B3E}"/>
              </a:ext>
            </a:extLst>
          </p:cNvPr>
          <p:cNvSpPr>
            <a:spLocks noGrp="1" noChangeArrowheads="1"/>
          </p:cNvSpPr>
          <p:nvPr>
            <p:ph type="title"/>
          </p:nvPr>
        </p:nvSpPr>
        <p:spPr/>
        <p:txBody>
          <a:bodyPr/>
          <a:lstStyle/>
          <a:p>
            <a:pPr eaLnBrk="1" hangingPunct="1"/>
            <a:r>
              <a:rPr lang="en-US" altLang="en-US" sz="3000" b="1">
                <a:solidFill>
                  <a:srgbClr val="FF3300"/>
                </a:solidFill>
              </a:rPr>
              <a:t>Pareto distribution</a:t>
            </a:r>
            <a:br>
              <a:rPr lang="en-US" altLang="en-US" sz="3000" b="1">
                <a:solidFill>
                  <a:srgbClr val="FF3300"/>
                </a:solidFill>
              </a:rPr>
            </a:br>
            <a:r>
              <a:rPr lang="en-US" altLang="en-US" sz="3000" b="1">
                <a:solidFill>
                  <a:srgbClr val="FF3300"/>
                </a:solidFill>
              </a:rPr>
              <a:t>[X ~ Pareto(</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a:t>
            </a:r>
            <a:r>
              <a:rPr lang="en-US" altLang="en-US" sz="3000" b="1">
                <a:solidFill>
                  <a:srgbClr val="FF0000"/>
                </a:solidFill>
              </a:rPr>
              <a:t> </a:t>
            </a:r>
            <a:r>
              <a:rPr lang="en-US" altLang="en-US" sz="3000" b="1">
                <a:solidFill>
                  <a:srgbClr val="FF3300"/>
                </a:solidFill>
              </a:rPr>
              <a:t>f(x)</a:t>
            </a:r>
          </a:p>
        </p:txBody>
      </p:sp>
      <p:pic>
        <p:nvPicPr>
          <p:cNvPr id="2" name="Picture 1">
            <a:extLst>
              <a:ext uri="{FF2B5EF4-FFF2-40B4-BE49-F238E27FC236}">
                <a16:creationId xmlns:a16="http://schemas.microsoft.com/office/drawing/2014/main" id="{3982378E-E3A4-4E15-99E1-9C4196862AEB}"/>
              </a:ext>
            </a:extLst>
          </p:cNvPr>
          <p:cNvPicPr>
            <a:picLocks noChangeAspect="1"/>
          </p:cNvPicPr>
          <p:nvPr/>
        </p:nvPicPr>
        <p:blipFill>
          <a:blip r:embed="rId2"/>
          <a:stretch>
            <a:fillRect/>
          </a:stretch>
        </p:blipFill>
        <p:spPr>
          <a:xfrm>
            <a:off x="609600" y="1600200"/>
            <a:ext cx="11125200" cy="4800600"/>
          </a:xfrm>
          <a:prstGeom prst="rect">
            <a:avLst/>
          </a:prstGeom>
        </p:spPr>
      </p:pic>
      <p:sp>
        <p:nvSpPr>
          <p:cNvPr id="348166" name="Rectangle 3">
            <a:extLst>
              <a:ext uri="{FF2B5EF4-FFF2-40B4-BE49-F238E27FC236}">
                <a16:creationId xmlns:a16="http://schemas.microsoft.com/office/drawing/2014/main" id="{7AED39C9-02DC-4711-ADF9-C7B33FE440CE}"/>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49188" name="Slide Number Placeholder 5">
            <a:extLst>
              <a:ext uri="{FF2B5EF4-FFF2-40B4-BE49-F238E27FC236}">
                <a16:creationId xmlns:a16="http://schemas.microsoft.com/office/drawing/2014/main" id="{A26B20CE-9601-42F9-8412-93173FF2D12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98B59B-C5FC-4241-B955-F5F30860FA28}" type="slidenum">
              <a:rPr lang="en-US" altLang="en-US" sz="1400" smtClean="0"/>
              <a:pPr>
                <a:spcBef>
                  <a:spcPct val="0"/>
                </a:spcBef>
                <a:buFontTx/>
                <a:buNone/>
              </a:pPr>
              <a:t>175</a:t>
            </a:fld>
            <a:endParaRPr lang="en-US" altLang="en-US" sz="1400"/>
          </a:p>
        </p:txBody>
      </p:sp>
      <p:sp>
        <p:nvSpPr>
          <p:cNvPr id="349189" name="Rectangle 2">
            <a:extLst>
              <a:ext uri="{FF2B5EF4-FFF2-40B4-BE49-F238E27FC236}">
                <a16:creationId xmlns:a16="http://schemas.microsoft.com/office/drawing/2014/main" id="{6B41241D-5D4C-4999-8D0D-B43E008DA1E4}"/>
              </a:ext>
            </a:extLst>
          </p:cNvPr>
          <p:cNvSpPr>
            <a:spLocks noGrp="1" noChangeArrowheads="1"/>
          </p:cNvSpPr>
          <p:nvPr>
            <p:ph type="title"/>
          </p:nvPr>
        </p:nvSpPr>
        <p:spPr/>
        <p:txBody>
          <a:bodyPr/>
          <a:lstStyle/>
          <a:p>
            <a:pPr eaLnBrk="1" hangingPunct="1"/>
            <a:r>
              <a:rPr lang="en-US" altLang="en-US" sz="3000" b="1">
                <a:solidFill>
                  <a:srgbClr val="FF3300"/>
                </a:solidFill>
              </a:rPr>
              <a:t>Pareto distribution</a:t>
            </a:r>
            <a:br>
              <a:rPr lang="en-US" altLang="en-US" sz="3000" b="1">
                <a:solidFill>
                  <a:srgbClr val="FF3300"/>
                </a:solidFill>
              </a:rPr>
            </a:br>
            <a:r>
              <a:rPr lang="en-US" altLang="en-US" sz="3000" b="1">
                <a:solidFill>
                  <a:srgbClr val="FF3300"/>
                </a:solidFill>
              </a:rPr>
              <a:t>[X ~ Pareto(</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7030A0"/>
                </a:solidFill>
              </a:rPr>
              <a:t>MATLAB Code</a:t>
            </a:r>
            <a:r>
              <a:rPr lang="en-US" altLang="en-US" sz="3000" b="1">
                <a:solidFill>
                  <a:srgbClr val="FF0000"/>
                </a:solidFill>
              </a:rPr>
              <a:t> for </a:t>
            </a:r>
            <a:r>
              <a:rPr lang="en-US" altLang="en-US" sz="3000" b="1">
                <a:solidFill>
                  <a:srgbClr val="FF3300"/>
                </a:solidFill>
              </a:rPr>
              <a:t>F(x)</a:t>
            </a:r>
          </a:p>
        </p:txBody>
      </p:sp>
      <p:sp>
        <p:nvSpPr>
          <p:cNvPr id="349190" name="Rectangle 3">
            <a:extLst>
              <a:ext uri="{FF2B5EF4-FFF2-40B4-BE49-F238E27FC236}">
                <a16:creationId xmlns:a16="http://schemas.microsoft.com/office/drawing/2014/main" id="{2C4FB6BE-8AD3-413F-93C9-423C9E33FE87}"/>
              </a:ext>
            </a:extLst>
          </p:cNvPr>
          <p:cNvSpPr>
            <a:spLocks noGrp="1" noChangeArrowheads="1"/>
          </p:cNvSpPr>
          <p:nvPr>
            <p:ph type="body" idx="1"/>
          </p:nvPr>
        </p:nvSpPr>
        <p:spPr/>
        <p:txBody>
          <a:bodyPr/>
          <a:lstStyle/>
          <a:p>
            <a:pPr marL="609600" indent="-609600" algn="just" eaLnBrk="1" hangingPunct="1">
              <a:buFontTx/>
              <a:buNone/>
            </a:pPr>
            <a:r>
              <a:rPr lang="en-US" altLang="en-US" sz="1200" dirty="0">
                <a:latin typeface="Consolas" panose="020B0609020204030204" pitchFamily="49" charset="0"/>
              </a:rPr>
              <a:t>%PLOT OF CDF OF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Define the scale, shape, location parameters for plotting</a:t>
            </a:r>
          </a:p>
          <a:p>
            <a:pPr marL="609600" indent="-609600" algn="just" eaLnBrk="1" hangingPunct="1">
              <a:buFontTx/>
              <a:buNone/>
            </a:pPr>
            <a:r>
              <a:rPr lang="en-US" altLang="en-US" sz="1200" dirty="0">
                <a:latin typeface="Consolas" panose="020B0609020204030204" pitchFamily="49" charset="0"/>
              </a:rPr>
              <a:t>alpha = 1; %Shape parameter</a:t>
            </a:r>
          </a:p>
          <a:p>
            <a:pPr marL="609600" indent="-609600" algn="just" eaLnBrk="1" hangingPunct="1">
              <a:buFontTx/>
              <a:buNone/>
            </a:pPr>
            <a:r>
              <a:rPr lang="en-US" altLang="en-US" sz="1200" dirty="0">
                <a:latin typeface="Consolas" panose="020B0609020204030204" pitchFamily="49" charset="0"/>
              </a:rPr>
              <a:t>beta = 2;  % Scale parameter</a:t>
            </a:r>
          </a:p>
          <a:p>
            <a:pPr marL="609600" indent="-609600" algn="just" eaLnBrk="1" hangingPunct="1">
              <a:buFontTx/>
              <a:buNone/>
            </a:pPr>
            <a:r>
              <a:rPr lang="en-US" altLang="en-US" sz="1200" dirty="0">
                <a:latin typeface="Consolas" panose="020B0609020204030204" pitchFamily="49" charset="0"/>
              </a:rPr>
              <a:t>gamma = 3; % Location parameter</a:t>
            </a:r>
          </a:p>
          <a:p>
            <a:pPr marL="609600" indent="-609600" algn="just" eaLnBrk="1" hangingPunct="1">
              <a:buFontTx/>
              <a:buNone/>
            </a:pPr>
            <a:r>
              <a:rPr lang="en-US" altLang="en-US" sz="1200" dirty="0">
                <a:latin typeface="Consolas" panose="020B0609020204030204" pitchFamily="49" charset="0"/>
              </a:rPr>
              <a:t>% Define the range of x-values for plotting</a:t>
            </a:r>
          </a:p>
          <a:p>
            <a:pPr marL="609600" indent="-609600" algn="just" eaLnBrk="1" hangingPunct="1">
              <a:buFontTx/>
              <a:buNone/>
            </a:pPr>
            <a:r>
              <a:rPr lang="en-US" altLang="en-US" sz="1200" dirty="0" err="1">
                <a:latin typeface="Consolas" panose="020B0609020204030204" pitchFamily="49" charset="0"/>
              </a:rPr>
              <a:t>x_min</a:t>
            </a:r>
            <a:r>
              <a:rPr lang="en-US" altLang="en-US" sz="1200" dirty="0">
                <a:latin typeface="Consolas" panose="020B0609020204030204" pitchFamily="49" charset="0"/>
              </a:rPr>
              <a:t>=gamma;</a:t>
            </a:r>
          </a:p>
          <a:p>
            <a:pPr marL="609600" indent="-609600" algn="just" eaLnBrk="1" hangingPunct="1">
              <a:buFontTx/>
              <a:buNone/>
            </a:pPr>
            <a:r>
              <a:rPr lang="en-US" altLang="en-US" sz="1200" dirty="0" err="1">
                <a:latin typeface="Consolas" panose="020B0609020204030204" pitchFamily="49" charset="0"/>
              </a:rPr>
              <a:t>x_max</a:t>
            </a:r>
            <a:r>
              <a:rPr lang="en-US" altLang="en-US" sz="1200" dirty="0">
                <a:latin typeface="Consolas" panose="020B0609020204030204" pitchFamily="49" charset="0"/>
              </a:rPr>
              <a:t>=+20;</a:t>
            </a:r>
          </a:p>
          <a:p>
            <a:pPr marL="609600" indent="-609600" algn="just" eaLnBrk="1" hangingPunct="1">
              <a:buFontTx/>
              <a:buNone/>
            </a:pPr>
            <a:r>
              <a:rPr lang="en-US" altLang="en-US" sz="1200" dirty="0">
                <a:latin typeface="Consolas" panose="020B0609020204030204" pitchFamily="49" charset="0"/>
              </a:rPr>
              <a:t>x = x_min:0.01:x_max;</a:t>
            </a:r>
          </a:p>
          <a:p>
            <a:pPr marL="609600" indent="-609600" algn="just" eaLnBrk="1" hangingPunct="1">
              <a:buFontTx/>
              <a:buNone/>
            </a:pPr>
            <a:r>
              <a:rPr lang="en-US" altLang="en-US" sz="1200" dirty="0">
                <a:latin typeface="Consolas" panose="020B0609020204030204" pitchFamily="49" charset="0"/>
              </a:rPr>
              <a:t>% Calculate the CDF values for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f(x) = 1-(1+alpha*((x-gamma)/beta))^(-(1/alpha))</a:t>
            </a:r>
          </a:p>
          <a:p>
            <a:pPr marL="609600" indent="-609600" algn="just" eaLnBrk="1" hangingPunct="1">
              <a:buFontTx/>
              <a:buNone/>
            </a:pPr>
            <a:r>
              <a:rPr lang="en-US" altLang="en-US" sz="1200" dirty="0" err="1">
                <a:latin typeface="Consolas" panose="020B0609020204030204" pitchFamily="49" charset="0"/>
              </a:rPr>
              <a:t>cdf_values</a:t>
            </a:r>
            <a:r>
              <a:rPr lang="en-US" altLang="en-US" sz="1200" dirty="0">
                <a:latin typeface="Consolas" panose="020B0609020204030204" pitchFamily="49" charset="0"/>
              </a:rPr>
              <a:t> = 1-(1+alpha*((x-gamma)/beta)).^(-(1/alpha));</a:t>
            </a:r>
          </a:p>
          <a:p>
            <a:pPr marL="609600" indent="-609600" algn="just" eaLnBrk="1" hangingPunct="1">
              <a:buFontTx/>
              <a:buNone/>
            </a:pPr>
            <a:r>
              <a:rPr lang="en-US" altLang="en-US" sz="1200" dirty="0">
                <a:latin typeface="Consolas" panose="020B0609020204030204" pitchFamily="49" charset="0"/>
              </a:rPr>
              <a:t>% Plot the PDF</a:t>
            </a:r>
          </a:p>
          <a:p>
            <a:pPr marL="609600" indent="-609600" algn="just" eaLnBrk="1" hangingPunct="1">
              <a:buFontTx/>
              <a:buNone/>
            </a:pPr>
            <a:r>
              <a:rPr lang="en-US" altLang="en-US" sz="1200" dirty="0">
                <a:latin typeface="Consolas" panose="020B0609020204030204" pitchFamily="49" charset="0"/>
              </a:rPr>
              <a:t>figure; % Create a new figure window</a:t>
            </a:r>
          </a:p>
          <a:p>
            <a:pPr marL="609600" indent="-609600" algn="just" eaLnBrk="1" hangingPunct="1">
              <a:buFontTx/>
              <a:buNone/>
            </a:pPr>
            <a:r>
              <a:rPr lang="en-US" altLang="en-US" sz="1200" dirty="0">
                <a:latin typeface="Consolas" panose="020B0609020204030204" pitchFamily="49" charset="0"/>
              </a:rPr>
              <a:t>plot(x, </a:t>
            </a:r>
            <a:r>
              <a:rPr lang="en-US" altLang="en-US" sz="1200" dirty="0" err="1">
                <a:latin typeface="Consolas" panose="020B0609020204030204" pitchFamily="49" charset="0"/>
              </a:rPr>
              <a:t>cdf_values</a:t>
            </a:r>
            <a:r>
              <a:rPr lang="en-US" altLang="en-US" sz="1200" dirty="0">
                <a:latin typeface="Consolas" panose="020B0609020204030204" pitchFamily="49" charset="0"/>
              </a:rPr>
              <a:t>, '</a:t>
            </a:r>
            <a:r>
              <a:rPr lang="en-US" altLang="en-US" sz="1200" dirty="0" err="1">
                <a:latin typeface="Consolas" panose="020B0609020204030204" pitchFamily="49" charset="0"/>
              </a:rPr>
              <a:t>LineWidth</a:t>
            </a:r>
            <a:r>
              <a:rPr lang="en-US" altLang="en-US" sz="1200" dirty="0">
                <a:latin typeface="Consolas" panose="020B0609020204030204" pitchFamily="49" charset="0"/>
              </a:rPr>
              <a:t>', 2);</a:t>
            </a:r>
          </a:p>
          <a:p>
            <a:pPr marL="609600" indent="-609600" algn="just" eaLnBrk="1" hangingPunct="1">
              <a:buFontTx/>
              <a:buNone/>
            </a:pPr>
            <a:r>
              <a:rPr lang="en-US" altLang="en-US" sz="1200" dirty="0">
                <a:latin typeface="Consolas" panose="020B0609020204030204" pitchFamily="49" charset="0"/>
              </a:rPr>
              <a:t>title(['F(x) or CDF of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a:t>
            </a:r>
            <a:r>
              <a:rPr lang="el-GR" altLang="en-US" sz="1200" dirty="0">
                <a:latin typeface="Consolas" panose="020B0609020204030204" pitchFamily="49" charset="0"/>
              </a:rPr>
              <a:t>α = ', </a:t>
            </a:r>
            <a:r>
              <a:rPr lang="en-US" altLang="en-US" sz="1200" dirty="0">
                <a:latin typeface="Consolas" panose="020B0609020204030204" pitchFamily="49" charset="0"/>
              </a:rPr>
              <a:t>num2str(alpha), ', </a:t>
            </a:r>
            <a:r>
              <a:rPr lang="el-GR" altLang="en-US" sz="1200" dirty="0">
                <a:latin typeface="Consolas" panose="020B0609020204030204" pitchFamily="49" charset="0"/>
              </a:rPr>
              <a:t>β = ', </a:t>
            </a:r>
            <a:r>
              <a:rPr lang="en-US" altLang="en-US" sz="1200" dirty="0">
                <a:latin typeface="Consolas" panose="020B0609020204030204" pitchFamily="49" charset="0"/>
              </a:rPr>
              <a:t>num2str(beta), ‘, </a:t>
            </a:r>
            <a:r>
              <a:rPr lang="el-GR" altLang="en-US" sz="1200" dirty="0">
                <a:latin typeface="Consolas" panose="020B0609020204030204" pitchFamily="49" charset="0"/>
              </a:rPr>
              <a:t>γ = ', </a:t>
            </a:r>
            <a:r>
              <a:rPr lang="en-US" altLang="en-US" sz="1200" dirty="0">
                <a:latin typeface="Consolas" panose="020B0609020204030204" pitchFamily="49" charset="0"/>
              </a:rPr>
              <a:t>num2str(gamma), ')']); % Set the plot title</a:t>
            </a:r>
          </a:p>
          <a:p>
            <a:pPr marL="609600" indent="-609600" algn="just" eaLnBrk="1" hangingPunct="1">
              <a:buFontTx/>
              <a:buNone/>
            </a:pPr>
            <a:r>
              <a:rPr lang="en-US" altLang="en-US" sz="1200" dirty="0" err="1">
                <a:latin typeface="Consolas" panose="020B0609020204030204" pitchFamily="49" charset="0"/>
              </a:rPr>
              <a:t>xlabel</a:t>
            </a:r>
            <a:r>
              <a:rPr lang="en-US" altLang="en-US" sz="1200" dirty="0">
                <a:latin typeface="Consolas" panose="020B0609020204030204" pitchFamily="49" charset="0"/>
              </a:rPr>
              <a:t>('X Values'); % Label the x-axis</a:t>
            </a:r>
          </a:p>
          <a:p>
            <a:pPr marL="609600" indent="-609600" algn="just" eaLnBrk="1" hangingPunct="1">
              <a:buFontTx/>
              <a:buNone/>
            </a:pPr>
            <a:r>
              <a:rPr lang="en-US" altLang="en-US" sz="1200" dirty="0" err="1">
                <a:latin typeface="Consolas" panose="020B0609020204030204" pitchFamily="49" charset="0"/>
              </a:rPr>
              <a:t>ylabel</a:t>
            </a:r>
            <a:r>
              <a:rPr lang="en-US" altLang="en-US" sz="1200" dirty="0">
                <a:latin typeface="Consolas" panose="020B0609020204030204" pitchFamily="49" charset="0"/>
              </a:rPr>
              <a:t>('F(x) or CDF of PARETO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 Label the y-axis</a:t>
            </a:r>
          </a:p>
          <a:p>
            <a:pPr marL="609600" indent="-609600" algn="just" eaLnBrk="1" hangingPunct="1">
              <a:buFontTx/>
              <a:buNone/>
            </a:pPr>
            <a:r>
              <a:rPr lang="en-US" altLang="en-US" sz="1200" dirty="0">
                <a:latin typeface="Consolas" panose="020B0609020204030204" pitchFamily="49" charset="0"/>
              </a:rPr>
              <a:t>grid on;</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0212" name="Slide Number Placeholder 5">
            <a:extLst>
              <a:ext uri="{FF2B5EF4-FFF2-40B4-BE49-F238E27FC236}">
                <a16:creationId xmlns:a16="http://schemas.microsoft.com/office/drawing/2014/main" id="{69725411-B494-4296-AE9A-C3D12B5F8E8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6D5643-EB0D-4590-826A-4A7487880D9C}" type="slidenum">
              <a:rPr lang="en-US" altLang="en-US" sz="1400" smtClean="0"/>
              <a:pPr>
                <a:spcBef>
                  <a:spcPct val="0"/>
                </a:spcBef>
                <a:buFontTx/>
                <a:buNone/>
              </a:pPr>
              <a:t>176</a:t>
            </a:fld>
            <a:endParaRPr lang="en-US" altLang="en-US" sz="1400"/>
          </a:p>
        </p:txBody>
      </p:sp>
      <p:sp>
        <p:nvSpPr>
          <p:cNvPr id="350213" name="Rectangle 2">
            <a:extLst>
              <a:ext uri="{FF2B5EF4-FFF2-40B4-BE49-F238E27FC236}">
                <a16:creationId xmlns:a16="http://schemas.microsoft.com/office/drawing/2014/main" id="{DFFC601D-7B8B-49EA-87DC-641E4A1C5B22}"/>
              </a:ext>
            </a:extLst>
          </p:cNvPr>
          <p:cNvSpPr>
            <a:spLocks noGrp="1" noChangeArrowheads="1"/>
          </p:cNvSpPr>
          <p:nvPr>
            <p:ph type="title"/>
          </p:nvPr>
        </p:nvSpPr>
        <p:spPr/>
        <p:txBody>
          <a:bodyPr/>
          <a:lstStyle/>
          <a:p>
            <a:pPr eaLnBrk="1" hangingPunct="1"/>
            <a:r>
              <a:rPr lang="en-US" altLang="en-US" sz="4000" b="1">
                <a:solidFill>
                  <a:srgbClr val="FF3300"/>
                </a:solidFill>
              </a:rPr>
              <a:t>Pareto distribution</a:t>
            </a:r>
            <a:br>
              <a:rPr lang="en-US" altLang="en-US" sz="4000" b="1">
                <a:solidFill>
                  <a:srgbClr val="FF3300"/>
                </a:solidFill>
              </a:rPr>
            </a:br>
            <a:r>
              <a:rPr lang="en-US" altLang="en-US" sz="4000" b="1">
                <a:solidFill>
                  <a:srgbClr val="FF3300"/>
                </a:solidFill>
              </a:rPr>
              <a:t>[X ~ Pareto(</a:t>
            </a:r>
            <a:r>
              <a:rPr lang="en-US" altLang="en-US" sz="4000" b="1">
                <a:solidFill>
                  <a:srgbClr val="FF3300"/>
                </a:solidFill>
                <a:sym typeface="Symbol" panose="05050102010706020507" pitchFamily="18" charset="2"/>
              </a:rPr>
              <a:t>, , </a:t>
            </a:r>
            <a:r>
              <a:rPr lang="en-US" altLang="en-US" sz="4000" b="1">
                <a:solidFill>
                  <a:srgbClr val="FF3300"/>
                </a:solidFill>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pic>
        <p:nvPicPr>
          <p:cNvPr id="2" name="Picture 1">
            <a:extLst>
              <a:ext uri="{FF2B5EF4-FFF2-40B4-BE49-F238E27FC236}">
                <a16:creationId xmlns:a16="http://schemas.microsoft.com/office/drawing/2014/main" id="{BA2034A4-4127-4A66-B7D7-431A1C5FFCFD}"/>
              </a:ext>
            </a:extLst>
          </p:cNvPr>
          <p:cNvPicPr>
            <a:picLocks noChangeAspect="1"/>
          </p:cNvPicPr>
          <p:nvPr/>
        </p:nvPicPr>
        <p:blipFill>
          <a:blip r:embed="rId2"/>
          <a:stretch>
            <a:fillRect/>
          </a:stretch>
        </p:blipFill>
        <p:spPr>
          <a:xfrm>
            <a:off x="609600" y="1600200"/>
            <a:ext cx="11049000" cy="4645025"/>
          </a:xfrm>
          <a:prstGeom prst="rect">
            <a:avLst/>
          </a:prstGeom>
        </p:spPr>
      </p:pic>
      <p:sp>
        <p:nvSpPr>
          <p:cNvPr id="350214" name="Rectangle 3">
            <a:extLst>
              <a:ext uri="{FF2B5EF4-FFF2-40B4-BE49-F238E27FC236}">
                <a16:creationId xmlns:a16="http://schemas.microsoft.com/office/drawing/2014/main" id="{B49DE58D-74DB-4651-8EE9-C304A10CC78A}"/>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177</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59</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167769153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2260" name="Slide Number Placeholder 5">
            <a:extLst>
              <a:ext uri="{FF2B5EF4-FFF2-40B4-BE49-F238E27FC236}">
                <a16:creationId xmlns:a16="http://schemas.microsoft.com/office/drawing/2014/main" id="{383DD964-9E59-4297-A012-5FF8FF8A46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51920D-B5E3-4030-9F39-34B014A318C0}" type="slidenum">
              <a:rPr lang="en-US" altLang="en-US" sz="1400" smtClean="0"/>
              <a:pPr>
                <a:spcBef>
                  <a:spcPct val="0"/>
                </a:spcBef>
                <a:buFontTx/>
                <a:buNone/>
              </a:pPr>
              <a:t>178</a:t>
            </a:fld>
            <a:endParaRPr lang="en-US" altLang="en-US" sz="1400"/>
          </a:p>
        </p:txBody>
      </p:sp>
      <p:sp>
        <p:nvSpPr>
          <p:cNvPr id="352261" name="Rectangle 2">
            <a:extLst>
              <a:ext uri="{FF2B5EF4-FFF2-40B4-BE49-F238E27FC236}">
                <a16:creationId xmlns:a16="http://schemas.microsoft.com/office/drawing/2014/main" id="{29E8DD53-F1A5-4FEE-83F5-FA030B5438D5}"/>
              </a:ext>
            </a:extLst>
          </p:cNvPr>
          <p:cNvSpPr>
            <a:spLocks noGrp="1" noChangeArrowheads="1"/>
          </p:cNvSpPr>
          <p:nvPr>
            <p:ph type="title"/>
          </p:nvPr>
        </p:nvSpPr>
        <p:spPr/>
        <p:txBody>
          <a:bodyPr/>
          <a:lstStyle/>
          <a:p>
            <a:pPr eaLnBrk="1" hangingPunct="1"/>
            <a:r>
              <a:rPr lang="en-US" altLang="en-US" sz="4000" b="1">
                <a:solidFill>
                  <a:srgbClr val="FF3300"/>
                </a:solidFill>
              </a:rPr>
              <a:t>Logistic distribution</a:t>
            </a:r>
            <a:br>
              <a:rPr lang="en-US" altLang="en-US" sz="4000" b="1">
                <a:solidFill>
                  <a:srgbClr val="FF3300"/>
                </a:solidFill>
              </a:rPr>
            </a:br>
            <a:r>
              <a:rPr lang="en-US" altLang="en-US" sz="4000" b="1">
                <a:solidFill>
                  <a:srgbClr val="FF3300"/>
                </a:solidFill>
              </a:rPr>
              <a:t>[X ~ Logistic(</a:t>
            </a:r>
            <a:r>
              <a:rPr lang="en-US" altLang="en-US" sz="4000" b="1">
                <a:solidFill>
                  <a:srgbClr val="FF3300"/>
                </a:solidFill>
                <a:sym typeface="Symbol" panose="05050102010706020507" pitchFamily="18" charset="2"/>
              </a:rPr>
              <a:t>, , </a:t>
            </a:r>
            <a:r>
              <a:rPr lang="en-US" altLang="en-US" sz="4000" b="1">
                <a:solidFill>
                  <a:srgbClr val="FF3300"/>
                </a:solidFill>
              </a:rPr>
              <a:t>)]</a:t>
            </a:r>
          </a:p>
        </p:txBody>
      </p:sp>
      <p:sp>
        <p:nvSpPr>
          <p:cNvPr id="352262" name="Rectangle 3">
            <a:extLst>
              <a:ext uri="{FF2B5EF4-FFF2-40B4-BE49-F238E27FC236}">
                <a16:creationId xmlns:a16="http://schemas.microsoft.com/office/drawing/2014/main" id="{50F07A27-661C-4F01-8BF6-1268848B7F7E}"/>
              </a:ext>
            </a:extLst>
          </p:cNvPr>
          <p:cNvSpPr>
            <a:spLocks noGrp="1" noChangeArrowheads="1"/>
          </p:cNvSpPr>
          <p:nvPr>
            <p:ph type="body" idx="1"/>
          </p:nvPr>
        </p:nvSpPr>
        <p:spPr/>
        <p:txBody>
          <a:bodyPr/>
          <a:lstStyle/>
          <a:p>
            <a:pPr marL="609600" indent="-609600" algn="ctr" eaLnBrk="1" hangingPunct="1">
              <a:buFontTx/>
              <a:buNone/>
              <a:defRPr/>
            </a:pPr>
            <a:r>
              <a:rPr lang="en-US" altLang="en-US" sz="3000" dirty="0"/>
              <a:t>f(x) = (</a:t>
            </a:r>
            <a:r>
              <a:rPr lang="en-US" altLang="en-US" sz="3000" dirty="0">
                <a:sym typeface="Symbol" panose="05050102010706020507" pitchFamily="18" charset="2"/>
              </a:rPr>
              <a:t>/){(x)/}</a:t>
            </a:r>
            <a:r>
              <a:rPr lang="en-US" altLang="en-US" sz="3000" baseline="30000" dirty="0">
                <a:sym typeface="Symbol" panose="05050102010706020507" pitchFamily="18" charset="2"/>
              </a:rPr>
              <a:t>( 1)</a:t>
            </a:r>
            <a:r>
              <a:rPr lang="en-US" altLang="en-US" sz="3000" dirty="0">
                <a:sym typeface="Symbol" panose="05050102010706020507" pitchFamily="18" charset="2"/>
              </a:rPr>
              <a:t>[1 + {(x)/}</a:t>
            </a:r>
            <a:r>
              <a:rPr lang="en-US" altLang="en-US" sz="3000" baseline="30000" dirty="0">
                <a:sym typeface="Symbol" panose="05050102010706020507" pitchFamily="18" charset="2"/>
              </a:rPr>
              <a:t></a:t>
            </a:r>
            <a:r>
              <a:rPr lang="en-US" altLang="en-US" sz="3000" dirty="0">
                <a:sym typeface="Symbol" panose="05050102010706020507" pitchFamily="18" charset="2"/>
              </a:rPr>
              <a:t>]</a:t>
            </a:r>
            <a:r>
              <a:rPr lang="en-US" altLang="en-US" sz="3000" baseline="30000" dirty="0">
                <a:sym typeface="Symbol" panose="05050102010706020507" pitchFamily="18" charset="2"/>
              </a:rPr>
              <a:t>2</a:t>
            </a:r>
            <a:r>
              <a:rPr lang="en-US" altLang="en-US" sz="3000" dirty="0">
                <a:sym typeface="Symbol" panose="05050102010706020507" pitchFamily="18" charset="2"/>
              </a:rPr>
              <a:t>, x &gt; </a:t>
            </a:r>
          </a:p>
          <a:p>
            <a:pPr algn="just" eaLnBrk="1" hangingPunct="1">
              <a:buFont typeface="Wingdings" panose="05000000000000000000" pitchFamily="2" charset="2"/>
              <a:buChar char="§"/>
              <a:defRPr/>
            </a:pPr>
            <a:r>
              <a:rPr lang="en-US" altLang="en-US" sz="30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3000" dirty="0">
                <a:sym typeface="Symbol" panose="05050102010706020507" pitchFamily="18" charset="2"/>
              </a:rPr>
              <a:t>  (, +): Scale parameter </a:t>
            </a:r>
          </a:p>
          <a:p>
            <a:pPr algn="just" eaLnBrk="1" hangingPunct="1">
              <a:buFont typeface="Wingdings" panose="05000000000000000000" pitchFamily="2" charset="2"/>
              <a:buChar char="§"/>
              <a:defRPr/>
            </a:pPr>
            <a:r>
              <a:rPr lang="en-US" altLang="en-US" sz="3000"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 =  + /(1  )</a:t>
            </a:r>
            <a:r>
              <a:rPr lang="en-US" altLang="en-US" sz="3000" dirty="0">
                <a:highlight>
                  <a:srgbClr val="FFFF00"/>
                </a:highlight>
                <a:sym typeface="Symbol" panose="05050102010706020507" pitchFamily="18" charset="2"/>
              </a:rPr>
              <a:t> </a:t>
            </a:r>
            <a:endParaRPr lang="en-US" altLang="en-US" sz="30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V[X] =</a:t>
            </a:r>
            <a:r>
              <a:rPr lang="en-US" altLang="en-US" sz="3000" b="1" dirty="0">
                <a:solidFill>
                  <a:srgbClr val="0000FF"/>
                </a:solidFill>
                <a:highlight>
                  <a:srgbClr val="FFFF00"/>
                </a:highlight>
                <a:sym typeface="Symbol" panose="05050102010706020507" pitchFamily="18" charset="2"/>
              </a:rPr>
              <a:t> </a:t>
            </a:r>
            <a:r>
              <a:rPr lang="en-US" altLang="en-US" sz="3000" b="1" baseline="30000" dirty="0">
                <a:solidFill>
                  <a:srgbClr val="0000FF"/>
                </a:solidFill>
                <a:highlight>
                  <a:srgbClr val="FFFF00"/>
                </a:highlight>
                <a:sym typeface="Symbol" panose="05050102010706020507" pitchFamily="18" charset="2"/>
              </a:rPr>
              <a:t>2</a:t>
            </a:r>
            <a:r>
              <a:rPr lang="en-US" altLang="en-US" sz="3000" b="1" dirty="0">
                <a:solidFill>
                  <a:srgbClr val="0000FF"/>
                </a:solidFill>
                <a:highlight>
                  <a:srgbClr val="FFFF00"/>
                </a:highlight>
                <a:sym typeface="Symbol" panose="05050102010706020507" pitchFamily="18" charset="2"/>
              </a:rPr>
              <a:t>/{(1  )</a:t>
            </a:r>
            <a:r>
              <a:rPr lang="en-US" altLang="en-US" sz="3000" b="1" baseline="30000" dirty="0">
                <a:solidFill>
                  <a:srgbClr val="0000FF"/>
                </a:solidFill>
                <a:highlight>
                  <a:srgbClr val="FFFF00"/>
                </a:highlight>
                <a:sym typeface="Symbol" panose="05050102010706020507" pitchFamily="18" charset="2"/>
              </a:rPr>
              <a:t>2</a:t>
            </a:r>
            <a:r>
              <a:rPr lang="en-US" altLang="en-US" sz="3000" b="1" dirty="0">
                <a:solidFill>
                  <a:srgbClr val="0000FF"/>
                </a:solidFill>
                <a:highlight>
                  <a:srgbClr val="FFFF00"/>
                </a:highlight>
                <a:sym typeface="Symbol" panose="05050102010706020507" pitchFamily="18" charset="2"/>
              </a:rPr>
              <a:t>(1  2)} </a:t>
            </a:r>
            <a:r>
              <a:rPr lang="en-US" altLang="en-US" sz="3000" b="1" dirty="0">
                <a:solidFill>
                  <a:srgbClr val="0000FF"/>
                </a:solidFill>
                <a:highlight>
                  <a:srgbClr val="FFFF00"/>
                </a:highlight>
              </a:rPr>
              <a:t> </a:t>
            </a:r>
            <a:endParaRPr lang="en-US" altLang="en-US" sz="3000"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 </a:t>
            </a:r>
            <a:r>
              <a:rPr lang="en-US" altLang="en-US" sz="3000" b="1" baseline="-25000" dirty="0">
                <a:solidFill>
                  <a:srgbClr val="0000FF"/>
                </a:solidFill>
                <a:highlight>
                  <a:srgbClr val="FFFF00"/>
                </a:highlight>
                <a:sym typeface="Symbol" panose="05050102010706020507" pitchFamily="18" charset="2"/>
              </a:rPr>
              <a:t>e</a:t>
            </a:r>
            <a:r>
              <a:rPr lang="en-US" altLang="en-US" sz="3000" b="1" dirty="0">
                <a:solidFill>
                  <a:srgbClr val="0000FF"/>
                </a:solidFill>
                <a:highlight>
                  <a:srgbClr val="FFFF00"/>
                </a:highlight>
                <a:sym typeface="Symbol" panose="05050102010706020507" pitchFamily="18" charset="2"/>
              </a:rPr>
              <a:t> =  + (2</a:t>
            </a:r>
            <a:r>
              <a:rPr lang="en-US" altLang="en-US" sz="3000" b="1" baseline="30000" dirty="0">
                <a:solidFill>
                  <a:srgbClr val="0000FF"/>
                </a:solidFill>
                <a:highlight>
                  <a:srgbClr val="FFFF00"/>
                </a:highlight>
                <a:sym typeface="Symbol" panose="05050102010706020507" pitchFamily="18" charset="2"/>
              </a:rPr>
              <a:t></a:t>
            </a:r>
            <a:r>
              <a:rPr lang="en-US" altLang="en-US" sz="3000" b="1" dirty="0">
                <a:solidFill>
                  <a:srgbClr val="0000FF"/>
                </a:solidFill>
                <a:highlight>
                  <a:srgbClr val="FFFF00"/>
                </a:highlight>
                <a:sym typeface="Symbol" panose="05050102010706020507" pitchFamily="18" charset="2"/>
              </a:rPr>
              <a:t>  1)/ </a:t>
            </a:r>
            <a:endParaRPr lang="en-US" altLang="en-US" sz="30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sz="3000" b="1" dirty="0">
                <a:solidFill>
                  <a:srgbClr val="0000FF"/>
                </a:solidFill>
                <a:highlight>
                  <a:srgbClr val="FFFF00"/>
                </a:highlight>
                <a:sym typeface="Symbol" panose="05050102010706020507" pitchFamily="18" charset="2"/>
              </a:rPr>
              <a:t> = </a:t>
            </a:r>
            <a:endParaRPr lang="en-US" altLang="en-US" sz="30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3284" name="Slide Number Placeholder 5">
            <a:extLst>
              <a:ext uri="{FF2B5EF4-FFF2-40B4-BE49-F238E27FC236}">
                <a16:creationId xmlns:a16="http://schemas.microsoft.com/office/drawing/2014/main" id="{637D2DA6-6397-4BD2-97D7-AFEDB4C1AA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FD791B0-D9C5-4D51-9A15-F0B37D65F106}" type="slidenum">
              <a:rPr lang="en-US" altLang="en-US" sz="1400" smtClean="0"/>
              <a:pPr>
                <a:spcBef>
                  <a:spcPct val="0"/>
                </a:spcBef>
                <a:buFontTx/>
                <a:buNone/>
              </a:pPr>
              <a:t>179</a:t>
            </a:fld>
            <a:endParaRPr lang="en-US" altLang="en-US" sz="1400"/>
          </a:p>
        </p:txBody>
      </p:sp>
      <p:sp>
        <p:nvSpPr>
          <p:cNvPr id="353285" name="Rectangle 2">
            <a:extLst>
              <a:ext uri="{FF2B5EF4-FFF2-40B4-BE49-F238E27FC236}">
                <a16:creationId xmlns:a16="http://schemas.microsoft.com/office/drawing/2014/main" id="{1BB5448D-0455-4294-B80E-CFEE53CCE3EC}"/>
              </a:ext>
            </a:extLst>
          </p:cNvPr>
          <p:cNvSpPr>
            <a:spLocks noGrp="1" noChangeArrowheads="1"/>
          </p:cNvSpPr>
          <p:nvPr>
            <p:ph type="title"/>
          </p:nvPr>
        </p:nvSpPr>
        <p:spPr/>
        <p:txBody>
          <a:bodyPr/>
          <a:lstStyle/>
          <a:p>
            <a:pPr eaLnBrk="1" hangingPunct="1"/>
            <a:r>
              <a:rPr lang="en-US" altLang="en-US" sz="3000" b="1">
                <a:solidFill>
                  <a:srgbClr val="FF3300"/>
                </a:solidFill>
              </a:rPr>
              <a:t>Logistic distribution</a:t>
            </a:r>
            <a:br>
              <a:rPr lang="en-US" altLang="en-US" sz="3000" b="1">
                <a:solidFill>
                  <a:srgbClr val="FF3300"/>
                </a:solidFill>
              </a:rPr>
            </a:br>
            <a:r>
              <a:rPr lang="en-US" altLang="en-US" sz="3000" b="1">
                <a:solidFill>
                  <a:srgbClr val="FF3300"/>
                </a:solidFill>
              </a:rPr>
              <a:t>[X ~ Logistic(</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7030A0"/>
                </a:solidFill>
              </a:rPr>
              <a:t>MATLAB Code</a:t>
            </a:r>
            <a:r>
              <a:rPr lang="en-US" altLang="en-US" sz="3000" b="1">
                <a:solidFill>
                  <a:srgbClr val="FF0000"/>
                </a:solidFill>
              </a:rPr>
              <a:t> for </a:t>
            </a:r>
            <a:r>
              <a:rPr lang="en-US" altLang="en-US" sz="3000" b="1">
                <a:solidFill>
                  <a:srgbClr val="FF3300"/>
                </a:solidFill>
              </a:rPr>
              <a:t>f(x)</a:t>
            </a:r>
          </a:p>
        </p:txBody>
      </p:sp>
      <p:sp>
        <p:nvSpPr>
          <p:cNvPr id="353286" name="Rectangle 3">
            <a:extLst>
              <a:ext uri="{FF2B5EF4-FFF2-40B4-BE49-F238E27FC236}">
                <a16:creationId xmlns:a16="http://schemas.microsoft.com/office/drawing/2014/main" id="{174DD37F-0778-4C02-AD47-FA6C6FDACD09}"/>
              </a:ext>
            </a:extLst>
          </p:cNvPr>
          <p:cNvSpPr>
            <a:spLocks noGrp="1" noChangeArrowheads="1"/>
          </p:cNvSpPr>
          <p:nvPr>
            <p:ph type="body" idx="1"/>
          </p:nvPr>
        </p:nvSpPr>
        <p:spPr/>
        <p:txBody>
          <a:bodyPr/>
          <a:lstStyle/>
          <a:p>
            <a:pPr marL="609600" indent="-609600" algn="just" eaLnBrk="1" hangingPunct="1">
              <a:buFontTx/>
              <a:buNone/>
            </a:pPr>
            <a:r>
              <a:rPr lang="en-US" altLang="en-US" sz="1200" dirty="0">
                <a:latin typeface="Consolas" panose="020B0609020204030204" pitchFamily="49" charset="0"/>
              </a:rPr>
              <a:t>%PLOT OF PDF OF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Define the scale, shape, location parameters for plotting</a:t>
            </a:r>
          </a:p>
          <a:p>
            <a:pPr marL="609600" indent="-609600" algn="just" eaLnBrk="1" hangingPunct="1">
              <a:buFontTx/>
              <a:buNone/>
            </a:pPr>
            <a:r>
              <a:rPr lang="en-US" altLang="en-US" sz="1200" dirty="0">
                <a:latin typeface="Consolas" panose="020B0609020204030204" pitchFamily="49" charset="0"/>
              </a:rPr>
              <a:t>alpha = 3; %Shape parameter</a:t>
            </a:r>
          </a:p>
          <a:p>
            <a:pPr marL="609600" indent="-609600" algn="just" eaLnBrk="1" hangingPunct="1">
              <a:buFontTx/>
              <a:buNone/>
            </a:pPr>
            <a:r>
              <a:rPr lang="en-US" altLang="en-US" sz="1200" dirty="0">
                <a:latin typeface="Consolas" panose="020B0609020204030204" pitchFamily="49" charset="0"/>
              </a:rPr>
              <a:t>beta = 1;  % Scale parameter</a:t>
            </a:r>
          </a:p>
          <a:p>
            <a:pPr marL="609600" indent="-609600" algn="just" eaLnBrk="1" hangingPunct="1">
              <a:buFontTx/>
              <a:buNone/>
            </a:pPr>
            <a:r>
              <a:rPr lang="en-US" altLang="en-US" sz="1200" dirty="0">
                <a:latin typeface="Consolas" panose="020B0609020204030204" pitchFamily="49" charset="0"/>
              </a:rPr>
              <a:t>gamma = 5; % Location parameter</a:t>
            </a:r>
          </a:p>
          <a:p>
            <a:pPr marL="609600" indent="-609600" algn="just" eaLnBrk="1" hangingPunct="1">
              <a:buFontTx/>
              <a:buNone/>
            </a:pPr>
            <a:r>
              <a:rPr lang="en-US" altLang="en-US" sz="1200" dirty="0">
                <a:latin typeface="Consolas" panose="020B0609020204030204" pitchFamily="49" charset="0"/>
              </a:rPr>
              <a:t>% Define the range of x-values for plotting</a:t>
            </a:r>
          </a:p>
          <a:p>
            <a:pPr marL="609600" indent="-609600" algn="just" eaLnBrk="1" hangingPunct="1">
              <a:buFontTx/>
              <a:buNone/>
            </a:pPr>
            <a:r>
              <a:rPr lang="en-US" altLang="en-US" sz="1200" dirty="0" err="1">
                <a:latin typeface="Consolas" panose="020B0609020204030204" pitchFamily="49" charset="0"/>
              </a:rPr>
              <a:t>x_min</a:t>
            </a:r>
            <a:r>
              <a:rPr lang="en-US" altLang="en-US" sz="1200" dirty="0">
                <a:latin typeface="Consolas" panose="020B0609020204030204" pitchFamily="49" charset="0"/>
              </a:rPr>
              <a:t>=gamma;</a:t>
            </a:r>
          </a:p>
          <a:p>
            <a:pPr marL="609600" indent="-609600" algn="just" eaLnBrk="1" hangingPunct="1">
              <a:buFontTx/>
              <a:buNone/>
            </a:pPr>
            <a:r>
              <a:rPr lang="en-US" altLang="en-US" sz="1200" dirty="0" err="1">
                <a:latin typeface="Consolas" panose="020B0609020204030204" pitchFamily="49" charset="0"/>
              </a:rPr>
              <a:t>x_max</a:t>
            </a:r>
            <a:r>
              <a:rPr lang="en-US" altLang="en-US" sz="1200" dirty="0">
                <a:latin typeface="Consolas" panose="020B0609020204030204" pitchFamily="49" charset="0"/>
              </a:rPr>
              <a:t>=+20;</a:t>
            </a:r>
          </a:p>
          <a:p>
            <a:pPr marL="609600" indent="-609600" algn="just" eaLnBrk="1" hangingPunct="1">
              <a:buFontTx/>
              <a:buNone/>
            </a:pPr>
            <a:r>
              <a:rPr lang="en-US" altLang="en-US" sz="1200" dirty="0">
                <a:latin typeface="Consolas" panose="020B0609020204030204" pitchFamily="49" charset="0"/>
              </a:rPr>
              <a:t>x = x_min:0.01:x_max;</a:t>
            </a:r>
          </a:p>
          <a:p>
            <a:pPr marL="609600" indent="-609600" algn="just" eaLnBrk="1" hangingPunct="1">
              <a:buFontTx/>
              <a:buNone/>
            </a:pPr>
            <a:r>
              <a:rPr lang="en-US" altLang="en-US" sz="1200" dirty="0">
                <a:latin typeface="Consolas" panose="020B0609020204030204" pitchFamily="49" charset="0"/>
              </a:rPr>
              <a:t>% Calculate the PDF values for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f(x) = (alpha/beta) *((x - gamma)/beta)^(alpha-1)*(1+((x - gamma)/beta)^(alpha))^-2</a:t>
            </a:r>
          </a:p>
          <a:p>
            <a:pPr marL="609600" indent="-609600" algn="just" eaLnBrk="1" hangingPunct="1">
              <a:buFontTx/>
              <a:buNone/>
            </a:pPr>
            <a:r>
              <a:rPr lang="en-US" altLang="en-US" sz="1200" dirty="0" err="1">
                <a:latin typeface="Consolas" panose="020B0609020204030204" pitchFamily="49" charset="0"/>
              </a:rPr>
              <a:t>pdf_values</a:t>
            </a:r>
            <a:r>
              <a:rPr lang="en-US" altLang="en-US" sz="1200" dirty="0">
                <a:latin typeface="Consolas" panose="020B0609020204030204" pitchFamily="49" charset="0"/>
              </a:rPr>
              <a:t> = (alpha/beta) *((x - gamma)/beta).^(alpha-1)./(1+((x - gamma)/beta).^(alpha)).^2;</a:t>
            </a:r>
          </a:p>
          <a:p>
            <a:pPr marL="609600" indent="-609600" algn="just" eaLnBrk="1" hangingPunct="1">
              <a:buFontTx/>
              <a:buNone/>
            </a:pPr>
            <a:r>
              <a:rPr lang="en-US" altLang="en-US" sz="1200" dirty="0">
                <a:latin typeface="Consolas" panose="020B0609020204030204" pitchFamily="49" charset="0"/>
              </a:rPr>
              <a:t>% Plot the PDF</a:t>
            </a:r>
          </a:p>
          <a:p>
            <a:pPr marL="609600" indent="-609600" algn="just" eaLnBrk="1" hangingPunct="1">
              <a:buFontTx/>
              <a:buNone/>
            </a:pPr>
            <a:r>
              <a:rPr lang="en-US" altLang="en-US" sz="1200" dirty="0">
                <a:latin typeface="Consolas" panose="020B0609020204030204" pitchFamily="49" charset="0"/>
              </a:rPr>
              <a:t>figure; % Create a new figure window</a:t>
            </a:r>
          </a:p>
          <a:p>
            <a:pPr marL="609600" indent="-609600" algn="just" eaLnBrk="1" hangingPunct="1">
              <a:buFontTx/>
              <a:buNone/>
            </a:pPr>
            <a:r>
              <a:rPr lang="en-US" altLang="en-US" sz="1200" dirty="0">
                <a:latin typeface="Consolas" panose="020B0609020204030204" pitchFamily="49" charset="0"/>
              </a:rPr>
              <a:t>plot(x, </a:t>
            </a:r>
            <a:r>
              <a:rPr lang="en-US" altLang="en-US" sz="1200" dirty="0" err="1">
                <a:latin typeface="Consolas" panose="020B0609020204030204" pitchFamily="49" charset="0"/>
              </a:rPr>
              <a:t>pdf_values</a:t>
            </a:r>
            <a:r>
              <a:rPr lang="en-US" altLang="en-US" sz="1200" dirty="0">
                <a:latin typeface="Consolas" panose="020B0609020204030204" pitchFamily="49" charset="0"/>
              </a:rPr>
              <a:t>, '</a:t>
            </a:r>
            <a:r>
              <a:rPr lang="en-US" altLang="en-US" sz="1200" dirty="0" err="1">
                <a:latin typeface="Consolas" panose="020B0609020204030204" pitchFamily="49" charset="0"/>
              </a:rPr>
              <a:t>LineWidth</a:t>
            </a:r>
            <a:r>
              <a:rPr lang="en-US" altLang="en-US" sz="1200" dirty="0">
                <a:latin typeface="Consolas" panose="020B0609020204030204" pitchFamily="49" charset="0"/>
              </a:rPr>
              <a:t>', 2);</a:t>
            </a:r>
          </a:p>
          <a:p>
            <a:pPr marL="609600" indent="-609600" algn="just" eaLnBrk="1" hangingPunct="1">
              <a:buFontTx/>
              <a:buNone/>
            </a:pPr>
            <a:r>
              <a:rPr lang="en-US" altLang="en-US" sz="1200" dirty="0">
                <a:latin typeface="Consolas" panose="020B0609020204030204" pitchFamily="49" charset="0"/>
              </a:rPr>
              <a:t>title(['f(x) or PDF of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a:t>
            </a:r>
            <a:r>
              <a:rPr lang="el-GR" altLang="en-US" sz="1200" dirty="0">
                <a:latin typeface="Consolas" panose="020B0609020204030204" pitchFamily="49" charset="0"/>
              </a:rPr>
              <a:t>α = ', </a:t>
            </a:r>
            <a:r>
              <a:rPr lang="en-US" altLang="en-US" sz="1200" dirty="0">
                <a:latin typeface="Consolas" panose="020B0609020204030204" pitchFamily="49" charset="0"/>
              </a:rPr>
              <a:t>num2str(alpha), ', </a:t>
            </a:r>
            <a:r>
              <a:rPr lang="el-GR" altLang="en-US" sz="1200" dirty="0">
                <a:latin typeface="Consolas" panose="020B0609020204030204" pitchFamily="49" charset="0"/>
              </a:rPr>
              <a:t>β = ', </a:t>
            </a:r>
            <a:r>
              <a:rPr lang="en-US" altLang="en-US" sz="1200" dirty="0">
                <a:latin typeface="Consolas" panose="020B0609020204030204" pitchFamily="49" charset="0"/>
              </a:rPr>
              <a:t>num2str(beta), ', </a:t>
            </a:r>
            <a:r>
              <a:rPr lang="el-GR" altLang="en-US" sz="1200" dirty="0">
                <a:latin typeface="Consolas" panose="020B0609020204030204" pitchFamily="49" charset="0"/>
              </a:rPr>
              <a:t>γ = ', </a:t>
            </a:r>
            <a:r>
              <a:rPr lang="en-US" altLang="en-US" sz="1200" dirty="0">
                <a:latin typeface="Consolas" panose="020B0609020204030204" pitchFamily="49" charset="0"/>
              </a:rPr>
              <a:t>num2str(gamma), ')']); % Set the plot title</a:t>
            </a:r>
          </a:p>
          <a:p>
            <a:pPr marL="609600" indent="-609600" algn="just" eaLnBrk="1" hangingPunct="1">
              <a:buFontTx/>
              <a:buNone/>
            </a:pPr>
            <a:r>
              <a:rPr lang="en-US" altLang="en-US" sz="1200" dirty="0" err="1">
                <a:latin typeface="Consolas" panose="020B0609020204030204" pitchFamily="49" charset="0"/>
              </a:rPr>
              <a:t>xlabel</a:t>
            </a:r>
            <a:r>
              <a:rPr lang="en-US" altLang="en-US" sz="1200" dirty="0">
                <a:latin typeface="Consolas" panose="020B0609020204030204" pitchFamily="49" charset="0"/>
              </a:rPr>
              <a:t>('X Values'); % Label the x-axis</a:t>
            </a:r>
          </a:p>
          <a:p>
            <a:pPr marL="609600" indent="-609600" algn="just" eaLnBrk="1" hangingPunct="1">
              <a:buFontTx/>
              <a:buNone/>
            </a:pPr>
            <a:r>
              <a:rPr lang="en-US" altLang="en-US" sz="1200" dirty="0" err="1">
                <a:latin typeface="Consolas" panose="020B0609020204030204" pitchFamily="49" charset="0"/>
              </a:rPr>
              <a:t>ylabel</a:t>
            </a:r>
            <a:r>
              <a:rPr lang="en-US" altLang="en-US" sz="1200" dirty="0">
                <a:latin typeface="Consolas" panose="020B0609020204030204" pitchFamily="49" charset="0"/>
              </a:rPr>
              <a:t>('f(x) or PDF of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 Label the y-axis</a:t>
            </a:r>
          </a:p>
          <a:p>
            <a:pPr marL="609600" indent="-609600" algn="just" eaLnBrk="1" hangingPunct="1">
              <a:buFontTx/>
              <a:buNone/>
            </a:pPr>
            <a:r>
              <a:rPr lang="en-US" altLang="en-US" sz="1200" dirty="0">
                <a:latin typeface="Consolas" panose="020B0609020204030204" pitchFamily="49" charset="0"/>
              </a:rPr>
              <a:t>grid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5588" name="Slide Number Placeholder 5">
            <a:extLst>
              <a:ext uri="{FF2B5EF4-FFF2-40B4-BE49-F238E27FC236}">
                <a16:creationId xmlns:a16="http://schemas.microsoft.com/office/drawing/2014/main" id="{0EADFCA3-446D-4FCC-99F5-737C60DC515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1E8853F-6FBD-4CBD-BBDD-316F7764B231}" type="slidenum">
              <a:rPr lang="en-US" altLang="en-US" sz="1400" smtClean="0"/>
              <a:pPr>
                <a:spcBef>
                  <a:spcPct val="0"/>
                </a:spcBef>
                <a:buFontTx/>
                <a:buNone/>
              </a:pPr>
              <a:t>18</a:t>
            </a:fld>
            <a:endParaRPr lang="en-US" altLang="en-US" sz="1400"/>
          </a:p>
        </p:txBody>
      </p:sp>
      <p:sp>
        <p:nvSpPr>
          <p:cNvPr id="195589" name="Rectangle 2">
            <a:extLst>
              <a:ext uri="{FF2B5EF4-FFF2-40B4-BE49-F238E27FC236}">
                <a16:creationId xmlns:a16="http://schemas.microsoft.com/office/drawing/2014/main" id="{2E608EA4-D90E-4123-B454-416CD36839D3}"/>
              </a:ext>
            </a:extLst>
          </p:cNvPr>
          <p:cNvSpPr>
            <a:spLocks noGrp="1" noChangeArrowheads="1"/>
          </p:cNvSpPr>
          <p:nvPr>
            <p:ph type="title"/>
          </p:nvPr>
        </p:nvSpPr>
        <p:spPr/>
        <p:txBody>
          <a:bodyPr/>
          <a:lstStyle/>
          <a:p>
            <a:pPr eaLnBrk="1" hangingPunct="1"/>
            <a:r>
              <a:rPr lang="en-US" altLang="en-US" b="1" dirty="0">
                <a:solidFill>
                  <a:srgbClr val="FF0000"/>
                </a:solidFill>
              </a:rPr>
              <a:t>Example # 40 </a:t>
            </a:r>
            <a:r>
              <a:rPr lang="en-US" altLang="en-US" b="1" dirty="0">
                <a:solidFill>
                  <a:schemeClr val="tx1"/>
                </a:solidFill>
              </a:rPr>
              <a:t>(</a:t>
            </a:r>
            <a:r>
              <a:rPr lang="en-US" altLang="en-US" b="1" dirty="0" err="1">
                <a:solidFill>
                  <a:srgbClr val="0000FF"/>
                </a:solidFill>
              </a:rPr>
              <a:t>contd</a:t>
            </a:r>
            <a:r>
              <a:rPr lang="en-US" altLang="en-US" b="1" dirty="0">
                <a:solidFill>
                  <a:srgbClr val="0000FF"/>
                </a:solidFill>
              </a:rPr>
              <a:t>…</a:t>
            </a:r>
            <a:r>
              <a:rPr lang="en-US" altLang="en-US" b="1" dirty="0">
                <a:solidFill>
                  <a:schemeClr val="tx1"/>
                </a:solidFill>
              </a:rPr>
              <a:t>):  </a:t>
            </a:r>
            <a:r>
              <a:rPr lang="en-US" altLang="en-US" b="1" dirty="0">
                <a:solidFill>
                  <a:srgbClr val="7030A0"/>
                </a:solidFill>
              </a:rPr>
              <a:t>MATLAB Code</a:t>
            </a:r>
          </a:p>
        </p:txBody>
      </p:sp>
      <p:sp>
        <p:nvSpPr>
          <p:cNvPr id="195590" name="Rectangle 3">
            <a:extLst>
              <a:ext uri="{FF2B5EF4-FFF2-40B4-BE49-F238E27FC236}">
                <a16:creationId xmlns:a16="http://schemas.microsoft.com/office/drawing/2014/main" id="{D573E988-5641-43A8-8E5D-6C4A90D2577D}"/>
              </a:ext>
            </a:extLst>
          </p:cNvPr>
          <p:cNvSpPr>
            <a:spLocks noGrp="1" noChangeArrowheads="1"/>
          </p:cNvSpPr>
          <p:nvPr>
            <p:ph type="body" idx="1"/>
          </p:nvPr>
        </p:nvSpPr>
        <p:spPr>
          <a:xfrm>
            <a:off x="609600" y="1417638"/>
            <a:ext cx="10972800" cy="4525962"/>
          </a:xfrm>
        </p:spPr>
        <p:txBody>
          <a:bodyPr/>
          <a:lstStyle/>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figure;</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bar3(P_joint);</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set(gca, 'XTickLabel', y_values);</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set(gca, 'YTickLabel', z_values);</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xlabel('Y Values');</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ylabel('Z Values');</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zlabel('P(Y,Z)');</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title('Bi-Variate PMF of P(Y,Z)');</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 Calculate marginal PMFs</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P_y = sum(P_joint, 2); % Sum across columns to get P(Y)</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P_z = sum(P_joint, 1); % Sum across rows to get P(Z)</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fprintf('Marginal PMF for Y:\n');</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disp(P_y);</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fprintf('Marginal PMF for Z:\n');</a:t>
            </a:r>
          </a:p>
          <a:p>
            <a:pPr algn="just" eaLnBrk="1" hangingPunct="1">
              <a:buFont typeface="Arial" panose="020B0604020202020204" pitchFamily="34" charset="0"/>
              <a:buAutoNum type="arabicPeriod" startAt="17"/>
            </a:pPr>
            <a:r>
              <a:rPr lang="en-US" altLang="en-US" sz="1500">
                <a:latin typeface="Consolas" panose="020B0609020204030204" pitchFamily="49" charset="0"/>
                <a:sym typeface="Symbol" panose="05050102010706020507" pitchFamily="18" charset="2"/>
              </a:rPr>
              <a:t>disp(P_z);</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4308" name="Slide Number Placeholder 5">
            <a:extLst>
              <a:ext uri="{FF2B5EF4-FFF2-40B4-BE49-F238E27FC236}">
                <a16:creationId xmlns:a16="http://schemas.microsoft.com/office/drawing/2014/main" id="{E3B094DE-34CA-41F3-9652-C8D9BBEF9CE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2A6D6D5-A78A-4BC9-97B8-7964C5E94C5F}" type="slidenum">
              <a:rPr lang="en-US" altLang="en-US" sz="1400" smtClean="0"/>
              <a:pPr>
                <a:spcBef>
                  <a:spcPct val="0"/>
                </a:spcBef>
                <a:buFontTx/>
                <a:buNone/>
              </a:pPr>
              <a:t>180</a:t>
            </a:fld>
            <a:endParaRPr lang="en-US" altLang="en-US" sz="1400"/>
          </a:p>
        </p:txBody>
      </p:sp>
      <p:sp>
        <p:nvSpPr>
          <p:cNvPr id="354309" name="Rectangle 2">
            <a:extLst>
              <a:ext uri="{FF2B5EF4-FFF2-40B4-BE49-F238E27FC236}">
                <a16:creationId xmlns:a16="http://schemas.microsoft.com/office/drawing/2014/main" id="{B20F9349-463D-430A-9968-CA0B277A2832}"/>
              </a:ext>
            </a:extLst>
          </p:cNvPr>
          <p:cNvSpPr>
            <a:spLocks noGrp="1" noChangeArrowheads="1"/>
          </p:cNvSpPr>
          <p:nvPr>
            <p:ph type="title"/>
          </p:nvPr>
        </p:nvSpPr>
        <p:spPr/>
        <p:txBody>
          <a:bodyPr/>
          <a:lstStyle/>
          <a:p>
            <a:pPr eaLnBrk="1" hangingPunct="1"/>
            <a:r>
              <a:rPr lang="en-US" altLang="en-US" sz="4000" b="1">
                <a:solidFill>
                  <a:srgbClr val="FF3300"/>
                </a:solidFill>
              </a:rPr>
              <a:t>Logistic distribution</a:t>
            </a:r>
            <a:br>
              <a:rPr lang="en-US" altLang="en-US" sz="4000" b="1">
                <a:solidFill>
                  <a:srgbClr val="FF3300"/>
                </a:solidFill>
              </a:rPr>
            </a:br>
            <a:r>
              <a:rPr lang="en-US" altLang="en-US" sz="4000" b="1">
                <a:solidFill>
                  <a:srgbClr val="FF3300"/>
                </a:solidFill>
              </a:rPr>
              <a:t>[X ~ Logistic(</a:t>
            </a:r>
            <a:r>
              <a:rPr lang="en-US" altLang="en-US" sz="4000" b="1">
                <a:solidFill>
                  <a:srgbClr val="FF3300"/>
                </a:solidFill>
                <a:sym typeface="Symbol" panose="05050102010706020507" pitchFamily="18" charset="2"/>
              </a:rPr>
              <a:t>, , </a:t>
            </a:r>
            <a:r>
              <a:rPr lang="en-US" altLang="en-US" sz="4000" b="1">
                <a:solidFill>
                  <a:srgbClr val="FF3300"/>
                </a:solidFill>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pic>
        <p:nvPicPr>
          <p:cNvPr id="2" name="Picture 1">
            <a:extLst>
              <a:ext uri="{FF2B5EF4-FFF2-40B4-BE49-F238E27FC236}">
                <a16:creationId xmlns:a16="http://schemas.microsoft.com/office/drawing/2014/main" id="{A3ABF1A3-7C79-4834-BFE6-27D32C9FB04D}"/>
              </a:ext>
            </a:extLst>
          </p:cNvPr>
          <p:cNvPicPr>
            <a:picLocks noChangeAspect="1"/>
          </p:cNvPicPr>
          <p:nvPr/>
        </p:nvPicPr>
        <p:blipFill>
          <a:blip r:embed="rId2"/>
          <a:stretch>
            <a:fillRect/>
          </a:stretch>
        </p:blipFill>
        <p:spPr>
          <a:xfrm>
            <a:off x="609600" y="1600199"/>
            <a:ext cx="10972800" cy="4525963"/>
          </a:xfrm>
          <a:prstGeom prst="rect">
            <a:avLst/>
          </a:prstGeom>
        </p:spPr>
      </p:pic>
      <p:sp>
        <p:nvSpPr>
          <p:cNvPr id="354310" name="Rectangle 3">
            <a:extLst>
              <a:ext uri="{FF2B5EF4-FFF2-40B4-BE49-F238E27FC236}">
                <a16:creationId xmlns:a16="http://schemas.microsoft.com/office/drawing/2014/main" id="{3AE0020E-5240-4819-88A2-A6E2D7A6A413}"/>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5332" name="Slide Number Placeholder 5">
            <a:extLst>
              <a:ext uri="{FF2B5EF4-FFF2-40B4-BE49-F238E27FC236}">
                <a16:creationId xmlns:a16="http://schemas.microsoft.com/office/drawing/2014/main" id="{5A951041-F3D4-4D59-A427-DBE5D780C1F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43C953-EC05-4E92-A7ED-2ABF818B4EB5}" type="slidenum">
              <a:rPr lang="en-US" altLang="en-US" sz="1400" smtClean="0"/>
              <a:pPr>
                <a:spcBef>
                  <a:spcPct val="0"/>
                </a:spcBef>
                <a:buFontTx/>
                <a:buNone/>
              </a:pPr>
              <a:t>181</a:t>
            </a:fld>
            <a:endParaRPr lang="en-US" altLang="en-US" sz="1400"/>
          </a:p>
        </p:txBody>
      </p:sp>
      <p:sp>
        <p:nvSpPr>
          <p:cNvPr id="355333" name="Rectangle 2">
            <a:extLst>
              <a:ext uri="{FF2B5EF4-FFF2-40B4-BE49-F238E27FC236}">
                <a16:creationId xmlns:a16="http://schemas.microsoft.com/office/drawing/2014/main" id="{3E80F160-949F-4BD0-940B-5CD8BE6BBDD8}"/>
              </a:ext>
            </a:extLst>
          </p:cNvPr>
          <p:cNvSpPr>
            <a:spLocks noGrp="1" noChangeArrowheads="1"/>
          </p:cNvSpPr>
          <p:nvPr>
            <p:ph type="title"/>
          </p:nvPr>
        </p:nvSpPr>
        <p:spPr/>
        <p:txBody>
          <a:bodyPr/>
          <a:lstStyle/>
          <a:p>
            <a:pPr eaLnBrk="1" hangingPunct="1"/>
            <a:r>
              <a:rPr lang="en-US" altLang="en-US" sz="3000" b="1">
                <a:solidFill>
                  <a:srgbClr val="FF3300"/>
                </a:solidFill>
              </a:rPr>
              <a:t>Logistic distribution</a:t>
            </a:r>
            <a:br>
              <a:rPr lang="en-US" altLang="en-US" sz="3000" b="1">
                <a:solidFill>
                  <a:srgbClr val="FF3300"/>
                </a:solidFill>
              </a:rPr>
            </a:br>
            <a:r>
              <a:rPr lang="en-US" altLang="en-US" sz="3000" b="1">
                <a:solidFill>
                  <a:srgbClr val="FF3300"/>
                </a:solidFill>
              </a:rPr>
              <a:t>[X ~ Logistic(</a:t>
            </a:r>
            <a:r>
              <a:rPr lang="en-US" altLang="en-US" sz="3000" b="1">
                <a:solidFill>
                  <a:srgbClr val="FF3300"/>
                </a:solidFill>
                <a:sym typeface="Symbol" panose="05050102010706020507" pitchFamily="18" charset="2"/>
              </a:rPr>
              <a:t>, , </a:t>
            </a:r>
            <a:r>
              <a:rPr lang="en-US" altLang="en-US" sz="3000" b="1">
                <a:solidFill>
                  <a:srgbClr val="FF3300"/>
                </a:solidFill>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7030A0"/>
                </a:solidFill>
              </a:rPr>
              <a:t>MATLAB Code</a:t>
            </a:r>
            <a:r>
              <a:rPr lang="en-US" altLang="en-US" sz="3000" b="1">
                <a:solidFill>
                  <a:srgbClr val="FF0000"/>
                </a:solidFill>
              </a:rPr>
              <a:t> for </a:t>
            </a:r>
            <a:r>
              <a:rPr lang="en-US" altLang="en-US" sz="3000" b="1">
                <a:solidFill>
                  <a:srgbClr val="FF3300"/>
                </a:solidFill>
              </a:rPr>
              <a:t>F(x)</a:t>
            </a:r>
          </a:p>
        </p:txBody>
      </p:sp>
      <p:sp>
        <p:nvSpPr>
          <p:cNvPr id="355334" name="Rectangle 3">
            <a:extLst>
              <a:ext uri="{FF2B5EF4-FFF2-40B4-BE49-F238E27FC236}">
                <a16:creationId xmlns:a16="http://schemas.microsoft.com/office/drawing/2014/main" id="{28608D83-5185-4A0C-A393-E73FE2595B4F}"/>
              </a:ext>
            </a:extLst>
          </p:cNvPr>
          <p:cNvSpPr>
            <a:spLocks noGrp="1" noChangeArrowheads="1"/>
          </p:cNvSpPr>
          <p:nvPr>
            <p:ph type="body" idx="1"/>
          </p:nvPr>
        </p:nvSpPr>
        <p:spPr/>
        <p:txBody>
          <a:bodyPr/>
          <a:lstStyle/>
          <a:p>
            <a:pPr marL="609600" indent="-609600" algn="just" eaLnBrk="1" hangingPunct="1">
              <a:buFontTx/>
              <a:buNone/>
            </a:pPr>
            <a:r>
              <a:rPr lang="en-US" altLang="en-US" sz="1200" dirty="0">
                <a:latin typeface="Consolas" panose="020B0609020204030204" pitchFamily="49" charset="0"/>
              </a:rPr>
              <a:t>%PLOT OF CDF OF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Define the scale, shape, location parameters for plotting</a:t>
            </a:r>
          </a:p>
          <a:p>
            <a:pPr marL="609600" indent="-609600" algn="just" eaLnBrk="1" hangingPunct="1">
              <a:buFontTx/>
              <a:buNone/>
            </a:pPr>
            <a:r>
              <a:rPr lang="en-US" altLang="en-US" sz="1200" dirty="0">
                <a:latin typeface="Consolas" panose="020B0609020204030204" pitchFamily="49" charset="0"/>
              </a:rPr>
              <a:t>alpha = 3; %Shape parameter</a:t>
            </a:r>
          </a:p>
          <a:p>
            <a:pPr marL="609600" indent="-609600" algn="just" eaLnBrk="1" hangingPunct="1">
              <a:buFontTx/>
              <a:buNone/>
            </a:pPr>
            <a:r>
              <a:rPr lang="en-US" altLang="en-US" sz="1200" dirty="0">
                <a:latin typeface="Consolas" panose="020B0609020204030204" pitchFamily="49" charset="0"/>
              </a:rPr>
              <a:t>beta = 1;  % Scale parameter</a:t>
            </a:r>
          </a:p>
          <a:p>
            <a:pPr marL="609600" indent="-609600" algn="just" eaLnBrk="1" hangingPunct="1">
              <a:buFontTx/>
              <a:buNone/>
            </a:pPr>
            <a:r>
              <a:rPr lang="en-US" altLang="en-US" sz="1200" dirty="0">
                <a:latin typeface="Consolas" panose="020B0609020204030204" pitchFamily="49" charset="0"/>
              </a:rPr>
              <a:t>gamma = 5; % Location parameter</a:t>
            </a:r>
          </a:p>
          <a:p>
            <a:pPr marL="609600" indent="-609600" algn="just" eaLnBrk="1" hangingPunct="1">
              <a:buFontTx/>
              <a:buNone/>
            </a:pPr>
            <a:r>
              <a:rPr lang="en-US" altLang="en-US" sz="1200" dirty="0">
                <a:latin typeface="Consolas" panose="020B0609020204030204" pitchFamily="49" charset="0"/>
              </a:rPr>
              <a:t>% Define the range of x-values for plotting</a:t>
            </a:r>
          </a:p>
          <a:p>
            <a:pPr marL="609600" indent="-609600" algn="just" eaLnBrk="1" hangingPunct="1">
              <a:buFontTx/>
              <a:buNone/>
            </a:pPr>
            <a:r>
              <a:rPr lang="en-US" altLang="en-US" sz="1200" dirty="0" err="1">
                <a:latin typeface="Consolas" panose="020B0609020204030204" pitchFamily="49" charset="0"/>
              </a:rPr>
              <a:t>x_min</a:t>
            </a:r>
            <a:r>
              <a:rPr lang="en-US" altLang="en-US" sz="1200" dirty="0">
                <a:latin typeface="Consolas" panose="020B0609020204030204" pitchFamily="49" charset="0"/>
              </a:rPr>
              <a:t>=gamma;</a:t>
            </a:r>
          </a:p>
          <a:p>
            <a:pPr marL="609600" indent="-609600" algn="just" eaLnBrk="1" hangingPunct="1">
              <a:buFontTx/>
              <a:buNone/>
            </a:pPr>
            <a:r>
              <a:rPr lang="en-US" altLang="en-US" sz="1200" dirty="0" err="1">
                <a:latin typeface="Consolas" panose="020B0609020204030204" pitchFamily="49" charset="0"/>
              </a:rPr>
              <a:t>x_max</a:t>
            </a:r>
            <a:r>
              <a:rPr lang="en-US" altLang="en-US" sz="1200" dirty="0">
                <a:latin typeface="Consolas" panose="020B0609020204030204" pitchFamily="49" charset="0"/>
              </a:rPr>
              <a:t>=+20;</a:t>
            </a:r>
          </a:p>
          <a:p>
            <a:pPr marL="609600" indent="-609600" algn="just" eaLnBrk="1" hangingPunct="1">
              <a:buFontTx/>
              <a:buNone/>
            </a:pPr>
            <a:r>
              <a:rPr lang="en-US" altLang="en-US" sz="1200" dirty="0">
                <a:latin typeface="Consolas" panose="020B0609020204030204" pitchFamily="49" charset="0"/>
              </a:rPr>
              <a:t>x = x_min:0.01:x_max;</a:t>
            </a:r>
          </a:p>
          <a:p>
            <a:pPr marL="609600" indent="-609600" algn="just" eaLnBrk="1" hangingPunct="1">
              <a:buFontTx/>
              <a:buNone/>
            </a:pPr>
            <a:r>
              <a:rPr lang="en-US" altLang="en-US" sz="1200" dirty="0">
                <a:latin typeface="Consolas" panose="020B0609020204030204" pitchFamily="49" charset="0"/>
              </a:rPr>
              <a:t>% Calculate the CDF values for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a:t>
            </a:r>
          </a:p>
          <a:p>
            <a:pPr marL="609600" indent="-609600" algn="just" eaLnBrk="1" hangingPunct="1">
              <a:buFontTx/>
              <a:buNone/>
            </a:pPr>
            <a:r>
              <a:rPr lang="en-US" altLang="en-US" sz="1200" dirty="0">
                <a:latin typeface="Consolas" panose="020B0609020204030204" pitchFamily="49" charset="0"/>
              </a:rPr>
              <a:t>% F(x) =(1+exp(-((x - gamma)/beta)))^(-alpha)</a:t>
            </a:r>
          </a:p>
          <a:p>
            <a:pPr marL="609600" indent="-609600" algn="just" eaLnBrk="1" hangingPunct="1">
              <a:buFontTx/>
              <a:buNone/>
            </a:pPr>
            <a:r>
              <a:rPr lang="en-US" altLang="en-US" sz="1200" dirty="0" err="1">
                <a:latin typeface="Consolas" panose="020B0609020204030204" pitchFamily="49" charset="0"/>
              </a:rPr>
              <a:t>cdf_values</a:t>
            </a:r>
            <a:r>
              <a:rPr lang="en-US" altLang="en-US" sz="1200" dirty="0">
                <a:latin typeface="Consolas" panose="020B0609020204030204" pitchFamily="49" charset="0"/>
              </a:rPr>
              <a:t> = (1+exp(-((x - gamma)/beta))).^(-alpha);</a:t>
            </a:r>
          </a:p>
          <a:p>
            <a:pPr marL="609600" indent="-609600" algn="just" eaLnBrk="1" hangingPunct="1">
              <a:buFontTx/>
              <a:buNone/>
            </a:pPr>
            <a:r>
              <a:rPr lang="en-US" altLang="en-US" sz="1200" dirty="0">
                <a:latin typeface="Consolas" panose="020B0609020204030204" pitchFamily="49" charset="0"/>
              </a:rPr>
              <a:t>% Plot the CDF</a:t>
            </a:r>
          </a:p>
          <a:p>
            <a:pPr marL="609600" indent="-609600" algn="just" eaLnBrk="1" hangingPunct="1">
              <a:buFontTx/>
              <a:buNone/>
            </a:pPr>
            <a:r>
              <a:rPr lang="en-US" altLang="en-US" sz="1200" dirty="0">
                <a:latin typeface="Consolas" panose="020B0609020204030204" pitchFamily="49" charset="0"/>
              </a:rPr>
              <a:t>figure; % Create a new figure window</a:t>
            </a:r>
          </a:p>
          <a:p>
            <a:pPr marL="609600" indent="-609600" algn="just" eaLnBrk="1" hangingPunct="1">
              <a:buFontTx/>
              <a:buNone/>
            </a:pPr>
            <a:r>
              <a:rPr lang="en-US" altLang="en-US" sz="1200" dirty="0">
                <a:latin typeface="Consolas" panose="020B0609020204030204" pitchFamily="49" charset="0"/>
              </a:rPr>
              <a:t>plot(x, </a:t>
            </a:r>
            <a:r>
              <a:rPr lang="en-US" altLang="en-US" sz="1200" dirty="0" err="1">
                <a:latin typeface="Consolas" panose="020B0609020204030204" pitchFamily="49" charset="0"/>
              </a:rPr>
              <a:t>cdf_values</a:t>
            </a:r>
            <a:r>
              <a:rPr lang="en-US" altLang="en-US" sz="1200" dirty="0">
                <a:latin typeface="Consolas" panose="020B0609020204030204" pitchFamily="49" charset="0"/>
              </a:rPr>
              <a:t>, '</a:t>
            </a:r>
            <a:r>
              <a:rPr lang="en-US" altLang="en-US" sz="1200" dirty="0" err="1">
                <a:latin typeface="Consolas" panose="020B0609020204030204" pitchFamily="49" charset="0"/>
              </a:rPr>
              <a:t>LineWidth</a:t>
            </a:r>
            <a:r>
              <a:rPr lang="en-US" altLang="en-US" sz="1200" dirty="0">
                <a:latin typeface="Consolas" panose="020B0609020204030204" pitchFamily="49" charset="0"/>
              </a:rPr>
              <a:t>', 2);</a:t>
            </a:r>
          </a:p>
          <a:p>
            <a:pPr marL="609600" indent="-609600" algn="just" eaLnBrk="1" hangingPunct="1">
              <a:buFontTx/>
              <a:buNone/>
            </a:pPr>
            <a:r>
              <a:rPr lang="en-US" altLang="en-US" sz="1200" dirty="0">
                <a:latin typeface="Consolas" panose="020B0609020204030204" pitchFamily="49" charset="0"/>
              </a:rPr>
              <a:t>title(['F(x) or CDF of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a:t>
            </a:r>
            <a:r>
              <a:rPr lang="el-GR" altLang="en-US" sz="1200" dirty="0">
                <a:latin typeface="Consolas" panose="020B0609020204030204" pitchFamily="49" charset="0"/>
              </a:rPr>
              <a:t>α = ', </a:t>
            </a:r>
            <a:r>
              <a:rPr lang="en-US" altLang="en-US" sz="1200" dirty="0">
                <a:latin typeface="Consolas" panose="020B0609020204030204" pitchFamily="49" charset="0"/>
              </a:rPr>
              <a:t>num2str(alpha), ', </a:t>
            </a:r>
            <a:r>
              <a:rPr lang="el-GR" altLang="en-US" sz="1200" dirty="0">
                <a:latin typeface="Consolas" panose="020B0609020204030204" pitchFamily="49" charset="0"/>
              </a:rPr>
              <a:t>β = ', </a:t>
            </a:r>
            <a:r>
              <a:rPr lang="en-US" altLang="en-US" sz="1200" dirty="0">
                <a:latin typeface="Consolas" panose="020B0609020204030204" pitchFamily="49" charset="0"/>
              </a:rPr>
              <a:t>num2str(beta), ', </a:t>
            </a:r>
            <a:r>
              <a:rPr lang="el-GR" altLang="en-US" sz="1200" dirty="0">
                <a:latin typeface="Consolas" panose="020B0609020204030204" pitchFamily="49" charset="0"/>
              </a:rPr>
              <a:t>γ = ', </a:t>
            </a:r>
            <a:r>
              <a:rPr lang="en-US" altLang="en-US" sz="1200" dirty="0">
                <a:latin typeface="Consolas" panose="020B0609020204030204" pitchFamily="49" charset="0"/>
              </a:rPr>
              <a:t>num2str(gamma), ')']); % Set the plot title</a:t>
            </a:r>
          </a:p>
          <a:p>
            <a:pPr marL="609600" indent="-609600" algn="just" eaLnBrk="1" hangingPunct="1">
              <a:buFontTx/>
              <a:buNone/>
            </a:pPr>
            <a:r>
              <a:rPr lang="en-US" altLang="en-US" sz="1200" dirty="0" err="1">
                <a:latin typeface="Consolas" panose="020B0609020204030204" pitchFamily="49" charset="0"/>
              </a:rPr>
              <a:t>xlabel</a:t>
            </a:r>
            <a:r>
              <a:rPr lang="en-US" altLang="en-US" sz="1200" dirty="0">
                <a:latin typeface="Consolas" panose="020B0609020204030204" pitchFamily="49" charset="0"/>
              </a:rPr>
              <a:t>('X Values'); % Label the x-axis</a:t>
            </a:r>
          </a:p>
          <a:p>
            <a:pPr marL="609600" indent="-609600" algn="just" eaLnBrk="1" hangingPunct="1">
              <a:buFontTx/>
              <a:buNone/>
            </a:pPr>
            <a:r>
              <a:rPr lang="en-US" altLang="en-US" sz="1200" dirty="0" err="1">
                <a:latin typeface="Consolas" panose="020B0609020204030204" pitchFamily="49" charset="0"/>
              </a:rPr>
              <a:t>ylabel</a:t>
            </a:r>
            <a:r>
              <a:rPr lang="en-US" altLang="en-US" sz="1200" dirty="0">
                <a:latin typeface="Consolas" panose="020B0609020204030204" pitchFamily="49" charset="0"/>
              </a:rPr>
              <a:t>('F(x) or CDF of LOGISTIC (</a:t>
            </a:r>
            <a:r>
              <a:rPr lang="el-GR" altLang="en-US" sz="1200" dirty="0">
                <a:latin typeface="Consolas" panose="020B0609020204030204" pitchFamily="49" charset="0"/>
              </a:rPr>
              <a:t>α , β, γ) </a:t>
            </a:r>
            <a:r>
              <a:rPr lang="en-US" altLang="en-US" sz="1200" dirty="0">
                <a:latin typeface="Consolas" panose="020B0609020204030204" pitchFamily="49" charset="0"/>
              </a:rPr>
              <a:t>DISTRIBUTION'); % Label the y-axis</a:t>
            </a:r>
          </a:p>
          <a:p>
            <a:pPr marL="609600" indent="-609600" algn="just" eaLnBrk="1" hangingPunct="1">
              <a:buFontTx/>
              <a:buNone/>
            </a:pPr>
            <a:r>
              <a:rPr lang="en-US" altLang="en-US" sz="1200" dirty="0">
                <a:latin typeface="Consolas" panose="020B0609020204030204" pitchFamily="49" charset="0"/>
              </a:rPr>
              <a:t>grid on;</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6356" name="Slide Number Placeholder 5">
            <a:extLst>
              <a:ext uri="{FF2B5EF4-FFF2-40B4-BE49-F238E27FC236}">
                <a16:creationId xmlns:a16="http://schemas.microsoft.com/office/drawing/2014/main" id="{A168973A-6CA1-4218-8831-7B59178D49B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82BF9F-30B2-4074-9559-04B42CB5D0D4}" type="slidenum">
              <a:rPr lang="en-US" altLang="en-US" sz="1400" smtClean="0"/>
              <a:pPr>
                <a:spcBef>
                  <a:spcPct val="0"/>
                </a:spcBef>
                <a:buFontTx/>
                <a:buNone/>
              </a:pPr>
              <a:t>182</a:t>
            </a:fld>
            <a:endParaRPr lang="en-US" altLang="en-US" sz="1400"/>
          </a:p>
        </p:txBody>
      </p:sp>
      <p:sp>
        <p:nvSpPr>
          <p:cNvPr id="356357" name="Rectangle 2">
            <a:extLst>
              <a:ext uri="{FF2B5EF4-FFF2-40B4-BE49-F238E27FC236}">
                <a16:creationId xmlns:a16="http://schemas.microsoft.com/office/drawing/2014/main" id="{8D56302B-F345-47BA-A067-73BC0B3CF449}"/>
              </a:ext>
            </a:extLst>
          </p:cNvPr>
          <p:cNvSpPr>
            <a:spLocks noGrp="1" noChangeArrowheads="1"/>
          </p:cNvSpPr>
          <p:nvPr>
            <p:ph type="title"/>
          </p:nvPr>
        </p:nvSpPr>
        <p:spPr/>
        <p:txBody>
          <a:bodyPr/>
          <a:lstStyle/>
          <a:p>
            <a:pPr eaLnBrk="1" hangingPunct="1"/>
            <a:r>
              <a:rPr lang="en-US" altLang="en-US" sz="4000" b="1" dirty="0">
                <a:solidFill>
                  <a:srgbClr val="FF3300"/>
                </a:solidFill>
              </a:rPr>
              <a:t>Logistic distribution</a:t>
            </a:r>
            <a:br>
              <a:rPr lang="en-US" altLang="en-US" sz="4000" b="1" dirty="0">
                <a:solidFill>
                  <a:srgbClr val="FF3300"/>
                </a:solidFill>
              </a:rPr>
            </a:br>
            <a:r>
              <a:rPr lang="en-US" altLang="en-US" sz="4000" b="1" dirty="0">
                <a:solidFill>
                  <a:srgbClr val="FF3300"/>
                </a:solidFill>
              </a:rPr>
              <a:t>[X ~ Logistic(</a:t>
            </a:r>
            <a:r>
              <a:rPr lang="en-US" altLang="en-US" sz="4000" b="1" dirty="0">
                <a:solidFill>
                  <a:srgbClr val="FF3300"/>
                </a:solidFill>
                <a:sym typeface="Symbol" panose="05050102010706020507" pitchFamily="18" charset="2"/>
              </a:rPr>
              <a:t>, , </a:t>
            </a:r>
            <a:r>
              <a:rPr lang="en-US" altLang="en-US" sz="4000" b="1" dirty="0">
                <a:solidFill>
                  <a:srgbClr val="FF3300"/>
                </a:solidFill>
              </a:rPr>
              <a:t>)]</a:t>
            </a:r>
            <a:r>
              <a:rPr lang="en-US" altLang="en-US" sz="4000" dirty="0">
                <a:solidFill>
                  <a:schemeClr val="tx1"/>
                </a:solidFill>
              </a:rPr>
              <a:t> (</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 </a:t>
            </a:r>
            <a:r>
              <a:rPr lang="en-US" altLang="en-US" sz="4000" b="1" dirty="0">
                <a:solidFill>
                  <a:srgbClr val="FF3300"/>
                </a:solidFill>
              </a:rPr>
              <a:t>F(x)</a:t>
            </a:r>
          </a:p>
        </p:txBody>
      </p:sp>
      <p:sp>
        <p:nvSpPr>
          <p:cNvPr id="356358" name="Rectangle 3">
            <a:extLst>
              <a:ext uri="{FF2B5EF4-FFF2-40B4-BE49-F238E27FC236}">
                <a16:creationId xmlns:a16="http://schemas.microsoft.com/office/drawing/2014/main" id="{45F5E527-AD2B-4909-AD88-E0A37316FCB2}"/>
              </a:ext>
            </a:extLst>
          </p:cNvPr>
          <p:cNvSpPr>
            <a:spLocks noGrp="1" noChangeArrowheads="1"/>
          </p:cNvSpPr>
          <p:nvPr>
            <p:ph type="body" idx="1"/>
          </p:nvPr>
        </p:nvSpPr>
        <p:spPr/>
        <p:txBody>
          <a:bodyPr/>
          <a:lstStyle/>
          <a:p>
            <a:pPr marL="609600" indent="-609600" algn="just" eaLnBrk="1" hangingPunct="1">
              <a:buFontTx/>
              <a:buNone/>
            </a:pPr>
            <a:endParaRPr lang="en-US" altLang="en-US" sz="3500" dirty="0"/>
          </a:p>
        </p:txBody>
      </p:sp>
      <p:pic>
        <p:nvPicPr>
          <p:cNvPr id="7" name="Picture 6">
            <a:extLst>
              <a:ext uri="{FF2B5EF4-FFF2-40B4-BE49-F238E27FC236}">
                <a16:creationId xmlns:a16="http://schemas.microsoft.com/office/drawing/2014/main" id="{4A882055-A80D-401C-A652-37A5753D3077}"/>
              </a:ext>
            </a:extLst>
          </p:cNvPr>
          <p:cNvPicPr>
            <a:picLocks noChangeAspect="1"/>
          </p:cNvPicPr>
          <p:nvPr/>
        </p:nvPicPr>
        <p:blipFill>
          <a:blip r:embed="rId2"/>
          <a:stretch>
            <a:fillRect/>
          </a:stretch>
        </p:blipFill>
        <p:spPr>
          <a:xfrm>
            <a:off x="609600" y="1600200"/>
            <a:ext cx="11049000" cy="4645025"/>
          </a:xfrm>
          <a:prstGeom prst="rect">
            <a:avLst/>
          </a:prstGeom>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183</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60</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280182212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9428" name="Slide Number Placeholder 5">
            <a:extLst>
              <a:ext uri="{FF2B5EF4-FFF2-40B4-BE49-F238E27FC236}">
                <a16:creationId xmlns:a16="http://schemas.microsoft.com/office/drawing/2014/main" id="{D3EA6F34-4D2E-44E8-9913-D55FD29997F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1D7F1B-5C6A-41D2-BB2C-51D8260DA943}" type="slidenum">
              <a:rPr lang="en-US" altLang="en-US" sz="1400" smtClean="0"/>
              <a:pPr>
                <a:spcBef>
                  <a:spcPct val="0"/>
                </a:spcBef>
                <a:buFontTx/>
                <a:buNone/>
              </a:pPr>
              <a:t>184</a:t>
            </a:fld>
            <a:endParaRPr lang="en-US" altLang="en-US" sz="1400"/>
          </a:p>
        </p:txBody>
      </p:sp>
      <p:sp>
        <p:nvSpPr>
          <p:cNvPr id="359429" name="Rectangle 2">
            <a:extLst>
              <a:ext uri="{FF2B5EF4-FFF2-40B4-BE49-F238E27FC236}">
                <a16:creationId xmlns:a16="http://schemas.microsoft.com/office/drawing/2014/main" id="{1A591BD0-3163-47BC-956C-C46EA3961516}"/>
              </a:ext>
            </a:extLst>
          </p:cNvPr>
          <p:cNvSpPr>
            <a:spLocks noGrp="1" noChangeArrowheads="1"/>
          </p:cNvSpPr>
          <p:nvPr>
            <p:ph type="title"/>
          </p:nvPr>
        </p:nvSpPr>
        <p:spPr/>
        <p:txBody>
          <a:bodyPr/>
          <a:lstStyle/>
          <a:p>
            <a:pPr eaLnBrk="1" hangingPunct="1"/>
            <a:r>
              <a:rPr lang="en-US" altLang="en-US" sz="3500" b="1" dirty="0">
                <a:solidFill>
                  <a:srgbClr val="FF3300"/>
                </a:solidFill>
              </a:rPr>
              <a:t>Extreme Value Distribution</a:t>
            </a:r>
            <a:br>
              <a:rPr lang="en-US" altLang="en-US" sz="3500" b="1" dirty="0">
                <a:solidFill>
                  <a:srgbClr val="FF3300"/>
                </a:solidFill>
              </a:rPr>
            </a:br>
            <a:r>
              <a:rPr lang="en-US" altLang="en-US" sz="3500" b="1" dirty="0">
                <a:solidFill>
                  <a:srgbClr val="FF3300"/>
                </a:solidFill>
              </a:rPr>
              <a:t>[X ~ EVD(</a:t>
            </a:r>
            <a:r>
              <a:rPr lang="en-US" altLang="en-US" sz="3500" b="1" dirty="0">
                <a:solidFill>
                  <a:srgbClr val="FF3300"/>
                </a:solidFill>
                <a:sym typeface="Symbol" panose="05050102010706020507" pitchFamily="18" charset="2"/>
              </a:rPr>
              <a:t>, , </a:t>
            </a:r>
            <a:r>
              <a:rPr lang="en-US" altLang="en-US" sz="3500" b="1" dirty="0">
                <a:solidFill>
                  <a:srgbClr val="FF3300"/>
                </a:solidFill>
              </a:rPr>
              <a:t>)]: Type-I: </a:t>
            </a:r>
            <a:r>
              <a:rPr lang="en-US" altLang="en-US" sz="3500" b="1" dirty="0" err="1">
                <a:solidFill>
                  <a:srgbClr val="FF3300"/>
                </a:solidFill>
              </a:rPr>
              <a:t>Gumble</a:t>
            </a:r>
            <a:r>
              <a:rPr lang="en-US" altLang="en-US" sz="3500" b="1" dirty="0">
                <a:solidFill>
                  <a:srgbClr val="FF3300"/>
                </a:solidFill>
              </a:rPr>
              <a:t> distribution</a:t>
            </a:r>
          </a:p>
        </p:txBody>
      </p:sp>
      <p:sp>
        <p:nvSpPr>
          <p:cNvPr id="359430" name="Rectangle 3">
            <a:extLst>
              <a:ext uri="{FF2B5EF4-FFF2-40B4-BE49-F238E27FC236}">
                <a16:creationId xmlns:a16="http://schemas.microsoft.com/office/drawing/2014/main" id="{70161EBC-9F24-48C9-AB0E-B2025E05E2B6}"/>
              </a:ext>
            </a:extLst>
          </p:cNvPr>
          <p:cNvSpPr>
            <a:spLocks noGrp="1" noChangeArrowheads="1"/>
          </p:cNvSpPr>
          <p:nvPr>
            <p:ph type="body" idx="1"/>
          </p:nvPr>
        </p:nvSpPr>
        <p:spPr/>
        <p:txBody>
          <a:bodyPr/>
          <a:lstStyle/>
          <a:p>
            <a:pPr marL="609600" indent="-609600" algn="ctr" eaLnBrk="1" hangingPunct="1">
              <a:buFontTx/>
              <a:buNone/>
              <a:defRPr/>
            </a:pPr>
            <a:r>
              <a:rPr lang="en-US" altLang="en-US" sz="2500" dirty="0"/>
              <a:t>f(x) =</a:t>
            </a:r>
            <a:r>
              <a:rPr lang="en-US" altLang="en-US" sz="2500" dirty="0">
                <a:sym typeface="Symbol" panose="05050102010706020507" pitchFamily="18" charset="2"/>
              </a:rPr>
              <a:t>, x &gt; </a:t>
            </a:r>
          </a:p>
          <a:p>
            <a:pPr algn="just" eaLnBrk="1" hangingPunct="1">
              <a:buFont typeface="Wingdings" panose="05000000000000000000" pitchFamily="2" charset="2"/>
              <a:buChar char="§"/>
              <a:defRPr/>
            </a:pPr>
            <a:r>
              <a:rPr lang="en-US" altLang="en-US" sz="25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2500" dirty="0">
                <a:sym typeface="Symbol" panose="05050102010706020507" pitchFamily="18" charset="2"/>
              </a:rPr>
              <a:t>  (, +): Scale parameter </a:t>
            </a:r>
          </a:p>
          <a:p>
            <a:pPr algn="just" eaLnBrk="1" hangingPunct="1">
              <a:buFont typeface="Wingdings" panose="05000000000000000000" pitchFamily="2" charset="2"/>
              <a:buChar char="§"/>
              <a:defRPr/>
            </a:pPr>
            <a:r>
              <a:rPr lang="en-US" altLang="en-US" sz="2500"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sz="2500" b="1" dirty="0">
                <a:solidFill>
                  <a:srgbClr val="0000FF"/>
                </a:solidFill>
                <a:highlight>
                  <a:srgbClr val="FFFF00"/>
                </a:highlight>
              </a:rPr>
              <a:t>E(X) = </a:t>
            </a:r>
            <a:r>
              <a:rPr lang="en-US" altLang="en-US" sz="2500" b="1" dirty="0">
                <a:solidFill>
                  <a:srgbClr val="0000FF"/>
                </a:solidFill>
                <a:highlight>
                  <a:srgbClr val="FFFF00"/>
                </a:highlight>
                <a:sym typeface="Symbol" panose="05050102010706020507" pitchFamily="18" charset="2"/>
              </a:rPr>
              <a:t></a:t>
            </a:r>
            <a:r>
              <a:rPr lang="en-US" altLang="en-US" sz="2500" b="1" baseline="-25000" dirty="0">
                <a:solidFill>
                  <a:srgbClr val="0000FF"/>
                </a:solidFill>
                <a:highlight>
                  <a:srgbClr val="FFFF00"/>
                </a:highlight>
                <a:sym typeface="Symbol" panose="05050102010706020507" pitchFamily="18" charset="2"/>
              </a:rPr>
              <a:t>m</a:t>
            </a:r>
            <a:r>
              <a:rPr lang="en-US" altLang="en-US" sz="2500" b="1" dirty="0">
                <a:solidFill>
                  <a:srgbClr val="0000FF"/>
                </a:solidFill>
                <a:highlight>
                  <a:srgbClr val="FFFF00"/>
                </a:highlight>
                <a:sym typeface="Symbol" panose="05050102010706020507" pitchFamily="18" charset="2"/>
              </a:rPr>
              <a:t> =</a:t>
            </a:r>
            <a:endParaRPr lang="en-US" altLang="en-US" sz="25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2500" b="1" dirty="0">
                <a:solidFill>
                  <a:srgbClr val="0000FF"/>
                </a:solidFill>
                <a:highlight>
                  <a:srgbClr val="FFFF00"/>
                </a:highlight>
              </a:rPr>
              <a:t>V[X] =</a:t>
            </a:r>
            <a:endParaRPr lang="en-US" altLang="en-US" sz="2500"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2500" b="1" dirty="0">
                <a:solidFill>
                  <a:srgbClr val="0000FF"/>
                </a:solidFill>
                <a:highlight>
                  <a:srgbClr val="FFFF00"/>
                </a:highlight>
                <a:sym typeface="Symbol" panose="05050102010706020507" pitchFamily="18" charset="2"/>
              </a:rPr>
              <a:t>Median =</a:t>
            </a:r>
            <a:endParaRPr lang="en-US" altLang="en-US" sz="25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2500" b="1" dirty="0">
                <a:solidFill>
                  <a:srgbClr val="0000FF"/>
                </a:solidFill>
                <a:highlight>
                  <a:srgbClr val="FFFF00"/>
                </a:highlight>
                <a:sym typeface="Symbol" panose="05050102010706020507" pitchFamily="18" charset="2"/>
              </a:rPr>
              <a:t>Mode = </a:t>
            </a:r>
            <a:r>
              <a:rPr lang="en-US" altLang="en-US" sz="2500" b="1" baseline="-25000" dirty="0">
                <a:solidFill>
                  <a:srgbClr val="0000FF"/>
                </a:solidFill>
                <a:highlight>
                  <a:srgbClr val="FFFF00"/>
                </a:highlight>
                <a:sym typeface="Symbol" panose="05050102010706020507" pitchFamily="18" charset="2"/>
              </a:rPr>
              <a:t>o</a:t>
            </a:r>
            <a:r>
              <a:rPr lang="en-US" altLang="en-US" sz="2500" b="1" dirty="0">
                <a:solidFill>
                  <a:srgbClr val="0000FF"/>
                </a:solidFill>
                <a:highlight>
                  <a:srgbClr val="FFFF00"/>
                </a:highlight>
                <a:sym typeface="Symbol" panose="05050102010706020507" pitchFamily="18" charset="2"/>
              </a:rPr>
              <a:t> =</a:t>
            </a:r>
            <a:endParaRPr lang="en-US" altLang="en-US" sz="25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59428" name="Slide Number Placeholder 5">
            <a:extLst>
              <a:ext uri="{FF2B5EF4-FFF2-40B4-BE49-F238E27FC236}">
                <a16:creationId xmlns:a16="http://schemas.microsoft.com/office/drawing/2014/main" id="{D3EA6F34-4D2E-44E8-9913-D55FD29997F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1D7F1B-5C6A-41D2-BB2C-51D8260DA943}" type="slidenum">
              <a:rPr lang="en-US" altLang="en-US" sz="1400" smtClean="0"/>
              <a:pPr>
                <a:spcBef>
                  <a:spcPct val="0"/>
                </a:spcBef>
                <a:buFontTx/>
                <a:buNone/>
              </a:pPr>
              <a:t>185</a:t>
            </a:fld>
            <a:endParaRPr lang="en-US" altLang="en-US" sz="1400"/>
          </a:p>
        </p:txBody>
      </p:sp>
      <p:sp>
        <p:nvSpPr>
          <p:cNvPr id="359429" name="Rectangle 2">
            <a:extLst>
              <a:ext uri="{FF2B5EF4-FFF2-40B4-BE49-F238E27FC236}">
                <a16:creationId xmlns:a16="http://schemas.microsoft.com/office/drawing/2014/main" id="{1A591BD0-3163-47BC-956C-C46EA3961516}"/>
              </a:ext>
            </a:extLst>
          </p:cNvPr>
          <p:cNvSpPr>
            <a:spLocks noGrp="1" noChangeArrowheads="1"/>
          </p:cNvSpPr>
          <p:nvPr>
            <p:ph type="title"/>
          </p:nvPr>
        </p:nvSpPr>
        <p:spPr/>
        <p:txBody>
          <a:bodyPr/>
          <a:lstStyle/>
          <a:p>
            <a:pPr eaLnBrk="1" hangingPunct="1"/>
            <a:r>
              <a:rPr lang="en-US" altLang="en-US" sz="2600" b="1">
                <a:solidFill>
                  <a:srgbClr val="FF3300"/>
                </a:solidFill>
              </a:rPr>
              <a:t>Extreme Value Distribution</a:t>
            </a:r>
            <a:br>
              <a:rPr lang="en-US" altLang="en-US" sz="2600" b="1">
                <a:solidFill>
                  <a:srgbClr val="FF3300"/>
                </a:solidFill>
              </a:rPr>
            </a:br>
            <a:r>
              <a:rPr lang="en-US" altLang="en-US" sz="2600" b="1">
                <a:solidFill>
                  <a:srgbClr val="FF3300"/>
                </a:solidFill>
              </a:rPr>
              <a:t>[X ~ EVD(</a:t>
            </a:r>
            <a:r>
              <a:rPr lang="en-US" altLang="en-US" sz="2600" b="1">
                <a:solidFill>
                  <a:srgbClr val="FF3300"/>
                </a:solidFill>
                <a:sym typeface="Symbol" panose="05050102010706020507" pitchFamily="18" charset="2"/>
              </a:rPr>
              <a:t>, , </a:t>
            </a:r>
            <a:r>
              <a:rPr lang="en-US" altLang="en-US" sz="2600" b="1">
                <a:solidFill>
                  <a:srgbClr val="FF3300"/>
                </a:solidFill>
              </a:rPr>
              <a:t>)]: Type-I: Gumble distribution</a:t>
            </a:r>
            <a:r>
              <a:rPr lang="en-US" altLang="en-US" sz="2600">
                <a:solidFill>
                  <a:schemeClr val="tx1"/>
                </a:solidFill>
              </a:rPr>
              <a:t> (</a:t>
            </a:r>
            <a:r>
              <a:rPr lang="en-US" altLang="en-US" sz="2600" b="1">
                <a:solidFill>
                  <a:srgbClr val="0000FF"/>
                </a:solidFill>
              </a:rPr>
              <a:t>contd…</a:t>
            </a:r>
            <a:r>
              <a:rPr lang="en-US" altLang="en-US" sz="2600">
                <a:solidFill>
                  <a:schemeClr val="tx1"/>
                </a:solidFill>
              </a:rPr>
              <a:t>): </a:t>
            </a:r>
            <a:r>
              <a:rPr lang="en-US" altLang="en-US" sz="2600" b="1">
                <a:solidFill>
                  <a:srgbClr val="7030A0"/>
                </a:solidFill>
              </a:rPr>
              <a:t>MATLAB Code</a:t>
            </a:r>
            <a:r>
              <a:rPr lang="en-US" altLang="en-US" sz="2600" b="1">
                <a:solidFill>
                  <a:srgbClr val="FF0000"/>
                </a:solidFill>
              </a:rPr>
              <a:t> for </a:t>
            </a:r>
            <a:r>
              <a:rPr lang="en-US" altLang="en-US" sz="2600" b="1">
                <a:solidFill>
                  <a:srgbClr val="FF3300"/>
                </a:solidFill>
              </a:rPr>
              <a:t>f(x)</a:t>
            </a:r>
          </a:p>
        </p:txBody>
      </p:sp>
      <p:sp>
        <p:nvSpPr>
          <p:cNvPr id="359430" name="Rectangle 3">
            <a:extLst>
              <a:ext uri="{FF2B5EF4-FFF2-40B4-BE49-F238E27FC236}">
                <a16:creationId xmlns:a16="http://schemas.microsoft.com/office/drawing/2014/main" id="{70161EBC-9F24-48C9-AB0E-B2025E05E2B6}"/>
              </a:ext>
            </a:extLst>
          </p:cNvPr>
          <p:cNvSpPr>
            <a:spLocks noGrp="1" noChangeArrowheads="1"/>
          </p:cNvSpPr>
          <p:nvPr>
            <p:ph type="body" idx="1"/>
          </p:nvPr>
        </p:nvSpPr>
        <p:spPr/>
        <p:txBody>
          <a:bodyPr/>
          <a:lstStyle/>
          <a:p>
            <a:pPr marL="609600" indent="-609600" algn="just" eaLnBrk="1" hangingPunct="1">
              <a:buFontTx/>
              <a:buNone/>
              <a:defRPr/>
            </a:pPr>
            <a:endParaRPr lang="en-US" altLang="en-US" sz="2500" dirty="0"/>
          </a:p>
        </p:txBody>
      </p:sp>
    </p:spTree>
    <p:extLst>
      <p:ext uri="{BB962C8B-B14F-4D97-AF65-F5344CB8AC3E}">
        <p14:creationId xmlns:p14="http://schemas.microsoft.com/office/powerpoint/2010/main" val="127537953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0452" name="Slide Number Placeholder 5">
            <a:extLst>
              <a:ext uri="{FF2B5EF4-FFF2-40B4-BE49-F238E27FC236}">
                <a16:creationId xmlns:a16="http://schemas.microsoft.com/office/drawing/2014/main" id="{9B321066-FEE2-4B4C-A05F-A5CFCD8FC1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74F548B-C64A-4E19-8811-61F23C25638C}" type="slidenum">
              <a:rPr lang="en-US" altLang="en-US" sz="1400" smtClean="0"/>
              <a:pPr>
                <a:spcBef>
                  <a:spcPct val="0"/>
                </a:spcBef>
                <a:buFontTx/>
                <a:buNone/>
              </a:pPr>
              <a:t>186</a:t>
            </a:fld>
            <a:endParaRPr lang="en-US" altLang="en-US" sz="1400"/>
          </a:p>
        </p:txBody>
      </p:sp>
      <p:sp>
        <p:nvSpPr>
          <p:cNvPr id="360453" name="Rectangle 2">
            <a:extLst>
              <a:ext uri="{FF2B5EF4-FFF2-40B4-BE49-F238E27FC236}">
                <a16:creationId xmlns:a16="http://schemas.microsoft.com/office/drawing/2014/main" id="{0C96B7F5-6193-4826-82F3-AC36B6276CC6}"/>
              </a:ext>
            </a:extLst>
          </p:cNvPr>
          <p:cNvSpPr>
            <a:spLocks noGrp="1" noChangeArrowheads="1"/>
          </p:cNvSpPr>
          <p:nvPr>
            <p:ph type="title"/>
          </p:nvPr>
        </p:nvSpPr>
        <p:spPr/>
        <p:txBody>
          <a:bodyPr/>
          <a:lstStyle/>
          <a:p>
            <a:pPr eaLnBrk="1" hangingPunct="1"/>
            <a:r>
              <a:rPr lang="en-US" altLang="en-US" sz="2800" b="1">
                <a:solidFill>
                  <a:srgbClr val="FF3300"/>
                </a:solidFill>
              </a:rPr>
              <a:t>Extreme Value Distribution</a:t>
            </a:r>
            <a:br>
              <a:rPr lang="en-US" altLang="en-US" sz="2800" b="1">
                <a:solidFill>
                  <a:srgbClr val="FF3300"/>
                </a:solidFill>
              </a:rPr>
            </a:br>
            <a:r>
              <a:rPr lang="en-US" altLang="en-US" sz="2800" b="1">
                <a:solidFill>
                  <a:srgbClr val="FF3300"/>
                </a:solidFill>
              </a:rPr>
              <a:t>[X ~ EVD(</a:t>
            </a:r>
            <a:r>
              <a:rPr lang="en-US" altLang="en-US" sz="2800" b="1">
                <a:solidFill>
                  <a:srgbClr val="FF3300"/>
                </a:solidFill>
                <a:sym typeface="Symbol" panose="05050102010706020507" pitchFamily="18" charset="2"/>
              </a:rPr>
              <a:t>, , </a:t>
            </a:r>
            <a:r>
              <a:rPr lang="en-US" altLang="en-US" sz="2800" b="1">
                <a:solidFill>
                  <a:srgbClr val="FF3300"/>
                </a:solidFill>
              </a:rPr>
              <a:t>)]: Type-I: Gumble distribution</a:t>
            </a:r>
            <a:r>
              <a:rPr lang="en-US" altLang="en-US" sz="2800">
                <a:solidFill>
                  <a:schemeClr val="tx1"/>
                </a:solidFill>
              </a:rPr>
              <a:t> (</a:t>
            </a:r>
            <a:r>
              <a:rPr lang="en-US" altLang="en-US" sz="2800" b="1">
                <a:solidFill>
                  <a:srgbClr val="0000FF"/>
                </a:solidFill>
              </a:rPr>
              <a:t>contd…</a:t>
            </a:r>
            <a:r>
              <a:rPr lang="en-US" altLang="en-US" sz="2800">
                <a:solidFill>
                  <a:schemeClr val="tx1"/>
                </a:solidFill>
              </a:rPr>
              <a:t>): </a:t>
            </a:r>
            <a:r>
              <a:rPr lang="en-US" altLang="en-US" sz="2800" b="1">
                <a:solidFill>
                  <a:srgbClr val="FF3300"/>
                </a:solidFill>
              </a:rPr>
              <a:t>f(x)</a:t>
            </a:r>
            <a:endParaRPr lang="en-US" altLang="en-US" sz="2700" b="1">
              <a:solidFill>
                <a:srgbClr val="FF3300"/>
              </a:solidFill>
            </a:endParaRPr>
          </a:p>
        </p:txBody>
      </p:sp>
      <p:sp>
        <p:nvSpPr>
          <p:cNvPr id="360454" name="Rectangle 3">
            <a:extLst>
              <a:ext uri="{FF2B5EF4-FFF2-40B4-BE49-F238E27FC236}">
                <a16:creationId xmlns:a16="http://schemas.microsoft.com/office/drawing/2014/main" id="{80506F6E-F0B1-4CCF-AF4D-BC742F09394D}"/>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1476" name="Slide Number Placeholder 5">
            <a:extLst>
              <a:ext uri="{FF2B5EF4-FFF2-40B4-BE49-F238E27FC236}">
                <a16:creationId xmlns:a16="http://schemas.microsoft.com/office/drawing/2014/main" id="{3B0C0919-BE99-4217-98D0-373509AC0A8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C8630B-B605-4D7C-91AE-F6DCF13B5D99}" type="slidenum">
              <a:rPr lang="en-US" altLang="en-US" sz="1400" smtClean="0"/>
              <a:pPr>
                <a:spcBef>
                  <a:spcPct val="0"/>
                </a:spcBef>
                <a:buFontTx/>
                <a:buNone/>
              </a:pPr>
              <a:t>187</a:t>
            </a:fld>
            <a:endParaRPr lang="en-US" altLang="en-US" sz="1400"/>
          </a:p>
        </p:txBody>
      </p:sp>
      <p:sp>
        <p:nvSpPr>
          <p:cNvPr id="361477" name="Rectangle 2">
            <a:extLst>
              <a:ext uri="{FF2B5EF4-FFF2-40B4-BE49-F238E27FC236}">
                <a16:creationId xmlns:a16="http://schemas.microsoft.com/office/drawing/2014/main" id="{17228F48-90DC-40A5-AEEC-A7BCE0C5C8F7}"/>
              </a:ext>
            </a:extLst>
          </p:cNvPr>
          <p:cNvSpPr>
            <a:spLocks noGrp="1" noChangeArrowheads="1"/>
          </p:cNvSpPr>
          <p:nvPr>
            <p:ph type="title"/>
          </p:nvPr>
        </p:nvSpPr>
        <p:spPr/>
        <p:txBody>
          <a:bodyPr/>
          <a:lstStyle/>
          <a:p>
            <a:pPr eaLnBrk="1" hangingPunct="1"/>
            <a:r>
              <a:rPr lang="en-US" altLang="en-US" sz="2800" b="1" dirty="0">
                <a:solidFill>
                  <a:srgbClr val="FF3300"/>
                </a:solidFill>
              </a:rPr>
              <a:t>Extreme Value Distribution</a:t>
            </a:r>
            <a:br>
              <a:rPr lang="en-US" altLang="en-US" sz="2800" b="1" dirty="0">
                <a:solidFill>
                  <a:srgbClr val="FF3300"/>
                </a:solidFill>
              </a:rPr>
            </a:br>
            <a:r>
              <a:rPr lang="en-US" altLang="en-US" sz="2800" b="1" dirty="0">
                <a:solidFill>
                  <a:srgbClr val="FF3300"/>
                </a:solidFill>
              </a:rPr>
              <a:t>[X ~ EVD(</a:t>
            </a:r>
            <a:r>
              <a:rPr lang="en-US" altLang="en-US" sz="2800" b="1" dirty="0">
                <a:solidFill>
                  <a:srgbClr val="FF3300"/>
                </a:solidFill>
                <a:sym typeface="Symbol" panose="05050102010706020507" pitchFamily="18" charset="2"/>
              </a:rPr>
              <a:t>, , </a:t>
            </a:r>
            <a:r>
              <a:rPr lang="en-US" altLang="en-US" sz="2800" b="1" dirty="0">
                <a:solidFill>
                  <a:srgbClr val="FF3300"/>
                </a:solidFill>
              </a:rPr>
              <a:t>)]: Type-I: </a:t>
            </a:r>
            <a:r>
              <a:rPr lang="en-US" altLang="en-US" sz="2800" b="1" dirty="0" err="1">
                <a:solidFill>
                  <a:srgbClr val="FF3300"/>
                </a:solidFill>
              </a:rPr>
              <a:t>Gumble</a:t>
            </a:r>
            <a:r>
              <a:rPr lang="en-US" altLang="en-US" sz="2800" b="1" dirty="0">
                <a:solidFill>
                  <a:srgbClr val="FF3300"/>
                </a:solidFill>
              </a:rPr>
              <a:t> distribution</a:t>
            </a:r>
            <a:r>
              <a:rPr lang="en-US" altLang="en-US" sz="2800" dirty="0">
                <a:solidFill>
                  <a:schemeClr val="tx1"/>
                </a:solidFill>
              </a:rPr>
              <a:t> (</a:t>
            </a:r>
            <a:r>
              <a:rPr lang="en-US" altLang="en-US" sz="2800" b="1" dirty="0" err="1">
                <a:solidFill>
                  <a:srgbClr val="0000FF"/>
                </a:solidFill>
              </a:rPr>
              <a:t>contd</a:t>
            </a:r>
            <a:r>
              <a:rPr lang="en-US" altLang="en-US" sz="2800" b="1" dirty="0">
                <a:solidFill>
                  <a:srgbClr val="0000FF"/>
                </a:solidFill>
              </a:rPr>
              <a:t>…</a:t>
            </a:r>
            <a:r>
              <a:rPr lang="en-US" altLang="en-US" sz="2800" dirty="0">
                <a:solidFill>
                  <a:schemeClr val="tx1"/>
                </a:solidFill>
              </a:rPr>
              <a:t>): </a:t>
            </a:r>
            <a:r>
              <a:rPr lang="en-US" altLang="en-US" sz="2800" b="1" dirty="0">
                <a:solidFill>
                  <a:srgbClr val="7030A0"/>
                </a:solidFill>
              </a:rPr>
              <a:t>MATLAB Code</a:t>
            </a:r>
            <a:r>
              <a:rPr lang="en-US" altLang="en-US" sz="2800" b="1" dirty="0">
                <a:solidFill>
                  <a:srgbClr val="FF0000"/>
                </a:solidFill>
              </a:rPr>
              <a:t> for </a:t>
            </a:r>
            <a:r>
              <a:rPr lang="en-US" altLang="en-US" sz="2800" b="1" dirty="0">
                <a:solidFill>
                  <a:srgbClr val="FF3300"/>
                </a:solidFill>
              </a:rPr>
              <a:t>F(x)</a:t>
            </a:r>
            <a:endParaRPr lang="en-US" altLang="en-US" sz="2700" b="1" dirty="0">
              <a:solidFill>
                <a:srgbClr val="FF3300"/>
              </a:solidFill>
            </a:endParaRPr>
          </a:p>
        </p:txBody>
      </p:sp>
      <p:sp>
        <p:nvSpPr>
          <p:cNvPr id="361478" name="Rectangle 3">
            <a:extLst>
              <a:ext uri="{FF2B5EF4-FFF2-40B4-BE49-F238E27FC236}">
                <a16:creationId xmlns:a16="http://schemas.microsoft.com/office/drawing/2014/main" id="{9F80C46D-F715-4FED-B3F7-685DF8E81DC7}"/>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2500" name="Slide Number Placeholder 5">
            <a:extLst>
              <a:ext uri="{FF2B5EF4-FFF2-40B4-BE49-F238E27FC236}">
                <a16:creationId xmlns:a16="http://schemas.microsoft.com/office/drawing/2014/main" id="{7D33B255-6479-400E-94E8-D61B940871F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D6B3BE-2476-4F3B-9FE8-AB2C575730D4}" type="slidenum">
              <a:rPr lang="en-US" altLang="en-US" sz="1400" smtClean="0"/>
              <a:pPr>
                <a:spcBef>
                  <a:spcPct val="0"/>
                </a:spcBef>
                <a:buFontTx/>
                <a:buNone/>
              </a:pPr>
              <a:t>188</a:t>
            </a:fld>
            <a:endParaRPr lang="en-US" altLang="en-US" sz="1400"/>
          </a:p>
        </p:txBody>
      </p:sp>
      <p:sp>
        <p:nvSpPr>
          <p:cNvPr id="362501" name="Rectangle 2">
            <a:extLst>
              <a:ext uri="{FF2B5EF4-FFF2-40B4-BE49-F238E27FC236}">
                <a16:creationId xmlns:a16="http://schemas.microsoft.com/office/drawing/2014/main" id="{8819C186-0B25-403D-A3D1-AF8011F793B5}"/>
              </a:ext>
            </a:extLst>
          </p:cNvPr>
          <p:cNvSpPr>
            <a:spLocks noGrp="1" noChangeArrowheads="1"/>
          </p:cNvSpPr>
          <p:nvPr>
            <p:ph type="title"/>
          </p:nvPr>
        </p:nvSpPr>
        <p:spPr/>
        <p:txBody>
          <a:bodyPr/>
          <a:lstStyle/>
          <a:p>
            <a:pPr eaLnBrk="1" hangingPunct="1"/>
            <a:r>
              <a:rPr lang="en-US" altLang="en-US" sz="2800" b="1">
                <a:solidFill>
                  <a:srgbClr val="FF3300"/>
                </a:solidFill>
              </a:rPr>
              <a:t>Extreme Value Distribution</a:t>
            </a:r>
            <a:br>
              <a:rPr lang="en-US" altLang="en-US" sz="2800" b="1">
                <a:solidFill>
                  <a:srgbClr val="FF3300"/>
                </a:solidFill>
              </a:rPr>
            </a:br>
            <a:r>
              <a:rPr lang="en-US" altLang="en-US" sz="2800" b="1">
                <a:solidFill>
                  <a:srgbClr val="FF3300"/>
                </a:solidFill>
              </a:rPr>
              <a:t>[X ~ EVD(</a:t>
            </a:r>
            <a:r>
              <a:rPr lang="en-US" altLang="en-US" sz="2800" b="1">
                <a:solidFill>
                  <a:srgbClr val="FF3300"/>
                </a:solidFill>
                <a:sym typeface="Symbol" panose="05050102010706020507" pitchFamily="18" charset="2"/>
              </a:rPr>
              <a:t>, , </a:t>
            </a:r>
            <a:r>
              <a:rPr lang="en-US" altLang="en-US" sz="2800" b="1">
                <a:solidFill>
                  <a:srgbClr val="FF3300"/>
                </a:solidFill>
              </a:rPr>
              <a:t>)]: Type-I: Gumble distribution</a:t>
            </a:r>
            <a:r>
              <a:rPr lang="en-US" altLang="en-US" sz="2800">
                <a:solidFill>
                  <a:schemeClr val="tx1"/>
                </a:solidFill>
              </a:rPr>
              <a:t> (</a:t>
            </a:r>
            <a:r>
              <a:rPr lang="en-US" altLang="en-US" sz="2800" b="1">
                <a:solidFill>
                  <a:srgbClr val="0000FF"/>
                </a:solidFill>
              </a:rPr>
              <a:t>contd…</a:t>
            </a:r>
            <a:r>
              <a:rPr lang="en-US" altLang="en-US" sz="2800">
                <a:solidFill>
                  <a:schemeClr val="tx1"/>
                </a:solidFill>
              </a:rPr>
              <a:t>): </a:t>
            </a:r>
            <a:r>
              <a:rPr lang="en-US" altLang="en-US" sz="2800" b="1">
                <a:solidFill>
                  <a:srgbClr val="FF3300"/>
                </a:solidFill>
              </a:rPr>
              <a:t>F(x)</a:t>
            </a:r>
            <a:endParaRPr lang="en-US" altLang="en-US" sz="2700" b="1">
              <a:solidFill>
                <a:srgbClr val="FF3300"/>
              </a:solidFill>
            </a:endParaRPr>
          </a:p>
        </p:txBody>
      </p:sp>
      <p:sp>
        <p:nvSpPr>
          <p:cNvPr id="362502" name="Rectangle 3">
            <a:extLst>
              <a:ext uri="{FF2B5EF4-FFF2-40B4-BE49-F238E27FC236}">
                <a16:creationId xmlns:a16="http://schemas.microsoft.com/office/drawing/2014/main" id="{7F206F5F-63E5-442D-AA72-5D32F406B6C1}"/>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189</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61</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951285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6612" name="Slide Number Placeholder 5">
            <a:extLst>
              <a:ext uri="{FF2B5EF4-FFF2-40B4-BE49-F238E27FC236}">
                <a16:creationId xmlns:a16="http://schemas.microsoft.com/office/drawing/2014/main" id="{2506B8EC-F8D7-41FE-9525-8CF097E8F6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A440674-17F5-4681-96EA-3E942B44DB80}" type="slidenum">
              <a:rPr lang="en-US" altLang="en-US" sz="1400" smtClean="0"/>
              <a:pPr>
                <a:spcBef>
                  <a:spcPct val="0"/>
                </a:spcBef>
                <a:buFontTx/>
                <a:buNone/>
              </a:pPr>
              <a:t>19</a:t>
            </a:fld>
            <a:endParaRPr lang="en-US" altLang="en-US" sz="1400"/>
          </a:p>
        </p:txBody>
      </p:sp>
      <p:sp>
        <p:nvSpPr>
          <p:cNvPr id="196613" name="Rectangle 2">
            <a:extLst>
              <a:ext uri="{FF2B5EF4-FFF2-40B4-BE49-F238E27FC236}">
                <a16:creationId xmlns:a16="http://schemas.microsoft.com/office/drawing/2014/main" id="{AEAFDAF6-AB0A-45B8-A785-CB8BF5549746}"/>
              </a:ext>
            </a:extLst>
          </p:cNvPr>
          <p:cNvSpPr>
            <a:spLocks noGrp="1" noChangeArrowheads="1"/>
          </p:cNvSpPr>
          <p:nvPr>
            <p:ph type="title"/>
          </p:nvPr>
        </p:nvSpPr>
        <p:spPr/>
        <p:txBody>
          <a:bodyPr/>
          <a:lstStyle/>
          <a:p>
            <a:pPr eaLnBrk="1" hangingPunct="1"/>
            <a:r>
              <a:rPr lang="en-US" altLang="en-US" sz="5500" b="1" dirty="0">
                <a:solidFill>
                  <a:srgbClr val="FF0000"/>
                </a:solidFill>
              </a:rPr>
              <a:t>Example # 40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b="1" dirty="0">
              <a:solidFill>
                <a:srgbClr val="FF0000"/>
              </a:solidFill>
            </a:endParaRPr>
          </a:p>
        </p:txBody>
      </p:sp>
      <p:pic>
        <p:nvPicPr>
          <p:cNvPr id="196614" name="Picture 1">
            <a:extLst>
              <a:ext uri="{FF2B5EF4-FFF2-40B4-BE49-F238E27FC236}">
                <a16:creationId xmlns:a16="http://schemas.microsoft.com/office/drawing/2014/main" id="{F402CD65-228B-4B1D-B49B-7E2FB7F857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176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5" name="Rectangle 3">
            <a:extLst>
              <a:ext uri="{FF2B5EF4-FFF2-40B4-BE49-F238E27FC236}">
                <a16:creationId xmlns:a16="http://schemas.microsoft.com/office/drawing/2014/main" id="{DFF8650C-DE41-4FD5-8F25-A466BD41894D}"/>
              </a:ext>
            </a:extLst>
          </p:cNvPr>
          <p:cNvSpPr>
            <a:spLocks noGrp="1" noChangeArrowheads="1"/>
          </p:cNvSpPr>
          <p:nvPr>
            <p:ph type="body" idx="1"/>
          </p:nvPr>
        </p:nvSpPr>
        <p:spPr>
          <a:xfrm>
            <a:off x="609600" y="1417638"/>
            <a:ext cx="10972800" cy="4525962"/>
          </a:xfrm>
        </p:spPr>
        <p:txBody>
          <a:bodyPr/>
          <a:lstStyle/>
          <a:p>
            <a:pPr marL="0" indent="0" algn="just" eaLnBrk="1" hangingPunct="1">
              <a:buFontTx/>
              <a:buNone/>
            </a:pPr>
            <a:endParaRPr lang="en-US" altLang="en-US" sz="3000">
              <a:sym typeface="Symbol" panose="05050102010706020507" pitchFamily="18" charset="2"/>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4548" name="Slide Number Placeholder 5">
            <a:extLst>
              <a:ext uri="{FF2B5EF4-FFF2-40B4-BE49-F238E27FC236}">
                <a16:creationId xmlns:a16="http://schemas.microsoft.com/office/drawing/2014/main" id="{A563F51C-6CD5-4F6A-8F34-972C479925B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DD3066-DDE4-4EAD-8BF6-DEBEDA34BF1E}" type="slidenum">
              <a:rPr lang="en-US" altLang="en-US" sz="1400" smtClean="0"/>
              <a:pPr>
                <a:spcBef>
                  <a:spcPct val="0"/>
                </a:spcBef>
                <a:buFontTx/>
                <a:buNone/>
              </a:pPr>
              <a:t>190</a:t>
            </a:fld>
            <a:endParaRPr lang="en-US" altLang="en-US" sz="1400"/>
          </a:p>
        </p:txBody>
      </p:sp>
      <p:sp>
        <p:nvSpPr>
          <p:cNvPr id="364549" name="Rectangle 2">
            <a:extLst>
              <a:ext uri="{FF2B5EF4-FFF2-40B4-BE49-F238E27FC236}">
                <a16:creationId xmlns:a16="http://schemas.microsoft.com/office/drawing/2014/main" id="{6726B45E-B1E9-4BD1-898C-8E67DCC5075E}"/>
              </a:ext>
            </a:extLst>
          </p:cNvPr>
          <p:cNvSpPr>
            <a:spLocks noGrp="1" noChangeArrowheads="1"/>
          </p:cNvSpPr>
          <p:nvPr>
            <p:ph type="title"/>
          </p:nvPr>
        </p:nvSpPr>
        <p:spPr/>
        <p:txBody>
          <a:bodyPr/>
          <a:lstStyle/>
          <a:p>
            <a:pPr eaLnBrk="1" hangingPunct="1"/>
            <a:r>
              <a:rPr lang="en-US" altLang="en-US" sz="3500" b="1">
                <a:solidFill>
                  <a:srgbClr val="FF3300"/>
                </a:solidFill>
              </a:rPr>
              <a:t>Extreme Value Distribution</a:t>
            </a:r>
            <a:br>
              <a:rPr lang="en-US" altLang="en-US" sz="3500" b="1">
                <a:solidFill>
                  <a:srgbClr val="FF3300"/>
                </a:solidFill>
              </a:rPr>
            </a:br>
            <a:r>
              <a:rPr lang="en-US" altLang="en-US" sz="3500" b="1">
                <a:solidFill>
                  <a:srgbClr val="FF3300"/>
                </a:solidFill>
              </a:rPr>
              <a:t>[X ~ EVD(</a:t>
            </a:r>
            <a:r>
              <a:rPr lang="en-US" altLang="en-US" sz="3500" b="1">
                <a:solidFill>
                  <a:srgbClr val="FF3300"/>
                </a:solidFill>
                <a:sym typeface="Symbol" panose="05050102010706020507" pitchFamily="18" charset="2"/>
              </a:rPr>
              <a:t>, , </a:t>
            </a:r>
            <a:r>
              <a:rPr lang="en-US" altLang="en-US" sz="3500" b="1">
                <a:solidFill>
                  <a:srgbClr val="FF3300"/>
                </a:solidFill>
              </a:rPr>
              <a:t>)]: Type-II: Fréchet distribution</a:t>
            </a:r>
          </a:p>
        </p:txBody>
      </p:sp>
      <p:sp>
        <p:nvSpPr>
          <p:cNvPr id="364550" name="Rectangle 3">
            <a:extLst>
              <a:ext uri="{FF2B5EF4-FFF2-40B4-BE49-F238E27FC236}">
                <a16:creationId xmlns:a16="http://schemas.microsoft.com/office/drawing/2014/main" id="{4478505C-D07F-4654-9E2C-E9A8BF43820F}"/>
              </a:ext>
            </a:extLst>
          </p:cNvPr>
          <p:cNvSpPr>
            <a:spLocks noGrp="1" noChangeArrowheads="1"/>
          </p:cNvSpPr>
          <p:nvPr>
            <p:ph type="body" idx="1"/>
          </p:nvPr>
        </p:nvSpPr>
        <p:spPr/>
        <p:txBody>
          <a:bodyPr/>
          <a:lstStyle/>
          <a:p>
            <a:pPr marL="609600" indent="-609600" algn="ctr" eaLnBrk="1" hangingPunct="1">
              <a:buFontTx/>
              <a:buNone/>
              <a:defRPr/>
            </a:pPr>
            <a:r>
              <a:rPr lang="en-US" altLang="en-US" sz="3000" dirty="0"/>
              <a:t>f(x) =</a:t>
            </a:r>
            <a:r>
              <a:rPr lang="en-US" altLang="en-US" sz="3000" dirty="0">
                <a:sym typeface="Symbol" panose="05050102010706020507" pitchFamily="18" charset="2"/>
              </a:rPr>
              <a:t>, x &gt; </a:t>
            </a:r>
          </a:p>
          <a:p>
            <a:pPr algn="just" eaLnBrk="1" hangingPunct="1">
              <a:buFont typeface="Wingdings" panose="05000000000000000000" pitchFamily="2" charset="2"/>
              <a:buChar char="§"/>
              <a:defRPr/>
            </a:pPr>
            <a:r>
              <a:rPr lang="en-US" altLang="en-US" sz="30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3000" dirty="0">
                <a:sym typeface="Symbol" panose="05050102010706020507" pitchFamily="18" charset="2"/>
              </a:rPr>
              <a:t>  (, +): Scale parameter </a:t>
            </a:r>
          </a:p>
          <a:p>
            <a:pPr algn="just" eaLnBrk="1" hangingPunct="1">
              <a:buFont typeface="Wingdings" panose="05000000000000000000" pitchFamily="2" charset="2"/>
              <a:buChar char="§"/>
              <a:defRPr/>
            </a:pPr>
            <a:r>
              <a:rPr lang="en-US" altLang="en-US" sz="3000"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 =</a:t>
            </a:r>
            <a:endParaRPr lang="en-US" altLang="en-US" sz="30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V[X] =</a:t>
            </a:r>
            <a:endParaRPr lang="en-US" altLang="en-US" sz="3000"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a:t>
            </a:r>
            <a:endParaRPr lang="en-US" altLang="en-US" sz="30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sz="3000" b="1" dirty="0">
                <a:solidFill>
                  <a:srgbClr val="0000FF"/>
                </a:solidFill>
                <a:highlight>
                  <a:srgbClr val="FFFF00"/>
                </a:highlight>
                <a:sym typeface="Symbol" panose="05050102010706020507" pitchFamily="18" charset="2"/>
              </a:rPr>
              <a:t> =</a:t>
            </a:r>
            <a:endParaRPr lang="en-US" altLang="en-US" sz="30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5572" name="Slide Number Placeholder 5">
            <a:extLst>
              <a:ext uri="{FF2B5EF4-FFF2-40B4-BE49-F238E27FC236}">
                <a16:creationId xmlns:a16="http://schemas.microsoft.com/office/drawing/2014/main" id="{C65D3CE5-3166-4F92-BEA3-76BDA677AC5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F9C407-97A9-41F4-9324-75376A75C69B}" type="slidenum">
              <a:rPr lang="en-US" altLang="en-US" sz="1400" smtClean="0"/>
              <a:pPr>
                <a:spcBef>
                  <a:spcPct val="0"/>
                </a:spcBef>
                <a:buFontTx/>
                <a:buNone/>
              </a:pPr>
              <a:t>191</a:t>
            </a:fld>
            <a:endParaRPr lang="en-US" altLang="en-US" sz="1400"/>
          </a:p>
        </p:txBody>
      </p:sp>
      <p:sp>
        <p:nvSpPr>
          <p:cNvPr id="365573" name="Rectangle 2">
            <a:extLst>
              <a:ext uri="{FF2B5EF4-FFF2-40B4-BE49-F238E27FC236}">
                <a16:creationId xmlns:a16="http://schemas.microsoft.com/office/drawing/2014/main" id="{16145E84-99D2-411D-B64C-85CD1961EA52}"/>
              </a:ext>
            </a:extLst>
          </p:cNvPr>
          <p:cNvSpPr>
            <a:spLocks noGrp="1" noChangeArrowheads="1"/>
          </p:cNvSpPr>
          <p:nvPr>
            <p:ph type="title"/>
          </p:nvPr>
        </p:nvSpPr>
        <p:spPr/>
        <p:txBody>
          <a:bodyPr/>
          <a:lstStyle/>
          <a:p>
            <a:pPr eaLnBrk="1" hangingPunct="1"/>
            <a:r>
              <a:rPr lang="en-US" altLang="en-US" sz="2700" b="1" dirty="0">
                <a:solidFill>
                  <a:srgbClr val="FF3300"/>
                </a:solidFill>
              </a:rPr>
              <a:t>Extreme Value Distribution</a:t>
            </a:r>
            <a:br>
              <a:rPr lang="en-US" altLang="en-US" sz="2700" b="1" dirty="0">
                <a:solidFill>
                  <a:srgbClr val="FF3300"/>
                </a:solidFill>
              </a:rPr>
            </a:br>
            <a:r>
              <a:rPr lang="en-US" altLang="en-US" sz="2700" b="1" dirty="0">
                <a:solidFill>
                  <a:srgbClr val="FF3300"/>
                </a:solidFill>
              </a:rPr>
              <a:t>[X ~ EVD(</a:t>
            </a:r>
            <a:r>
              <a:rPr lang="en-US" altLang="en-US" sz="2700" b="1" dirty="0">
                <a:solidFill>
                  <a:srgbClr val="FF3300"/>
                </a:solidFill>
                <a:sym typeface="Symbol" panose="05050102010706020507" pitchFamily="18" charset="2"/>
              </a:rPr>
              <a:t>, , </a:t>
            </a:r>
            <a:r>
              <a:rPr lang="en-US" altLang="en-US" sz="2700" b="1" dirty="0">
                <a:solidFill>
                  <a:srgbClr val="FF3300"/>
                </a:solidFill>
              </a:rPr>
              <a:t>)]: Type-II: Fréchet distribution</a:t>
            </a:r>
            <a:r>
              <a:rPr lang="en-US" altLang="en-US" sz="2700" dirty="0">
                <a:solidFill>
                  <a:schemeClr val="tx1"/>
                </a:solidFill>
              </a:rPr>
              <a:t> (</a:t>
            </a:r>
            <a:r>
              <a:rPr lang="en-US" altLang="en-US" sz="2700" b="1" dirty="0" err="1">
                <a:solidFill>
                  <a:srgbClr val="0000FF"/>
                </a:solidFill>
              </a:rPr>
              <a:t>contd</a:t>
            </a:r>
            <a:r>
              <a:rPr lang="en-US" altLang="en-US" sz="2700" b="1" dirty="0">
                <a:solidFill>
                  <a:srgbClr val="0000FF"/>
                </a:solidFill>
              </a:rPr>
              <a:t>…</a:t>
            </a:r>
            <a:r>
              <a:rPr lang="en-US" altLang="en-US" sz="2700" dirty="0">
                <a:solidFill>
                  <a:schemeClr val="tx1"/>
                </a:solidFill>
              </a:rPr>
              <a:t>): </a:t>
            </a:r>
            <a:r>
              <a:rPr lang="en-US" altLang="en-US" sz="2400" b="1" dirty="0">
                <a:solidFill>
                  <a:srgbClr val="7030A0"/>
                </a:solidFill>
              </a:rPr>
              <a:t>MATLAB Code </a:t>
            </a:r>
            <a:r>
              <a:rPr lang="en-US" altLang="en-US" sz="2700" b="1" dirty="0">
                <a:solidFill>
                  <a:srgbClr val="FF3300"/>
                </a:solidFill>
              </a:rPr>
              <a:t>for f(x)</a:t>
            </a:r>
          </a:p>
        </p:txBody>
      </p:sp>
      <p:sp>
        <p:nvSpPr>
          <p:cNvPr id="365574" name="Rectangle 3">
            <a:extLst>
              <a:ext uri="{FF2B5EF4-FFF2-40B4-BE49-F238E27FC236}">
                <a16:creationId xmlns:a16="http://schemas.microsoft.com/office/drawing/2014/main" id="{25523B97-E308-43A0-8CF6-07EFBE355989}"/>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5572" name="Slide Number Placeholder 5">
            <a:extLst>
              <a:ext uri="{FF2B5EF4-FFF2-40B4-BE49-F238E27FC236}">
                <a16:creationId xmlns:a16="http://schemas.microsoft.com/office/drawing/2014/main" id="{C65D3CE5-3166-4F92-BEA3-76BDA677AC5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F9C407-97A9-41F4-9324-75376A75C69B}" type="slidenum">
              <a:rPr lang="en-US" altLang="en-US" sz="1400" smtClean="0"/>
              <a:pPr>
                <a:spcBef>
                  <a:spcPct val="0"/>
                </a:spcBef>
                <a:buFontTx/>
                <a:buNone/>
              </a:pPr>
              <a:t>192</a:t>
            </a:fld>
            <a:endParaRPr lang="en-US" altLang="en-US" sz="1400"/>
          </a:p>
        </p:txBody>
      </p:sp>
      <p:sp>
        <p:nvSpPr>
          <p:cNvPr id="365573" name="Rectangle 2">
            <a:extLst>
              <a:ext uri="{FF2B5EF4-FFF2-40B4-BE49-F238E27FC236}">
                <a16:creationId xmlns:a16="http://schemas.microsoft.com/office/drawing/2014/main" id="{16145E84-99D2-411D-B64C-85CD1961EA52}"/>
              </a:ext>
            </a:extLst>
          </p:cNvPr>
          <p:cNvSpPr>
            <a:spLocks noGrp="1" noChangeArrowheads="1"/>
          </p:cNvSpPr>
          <p:nvPr>
            <p:ph type="title"/>
          </p:nvPr>
        </p:nvSpPr>
        <p:spPr/>
        <p:txBody>
          <a:bodyPr/>
          <a:lstStyle/>
          <a:p>
            <a:pPr eaLnBrk="1" hangingPunct="1"/>
            <a:r>
              <a:rPr lang="en-US" altLang="en-US" sz="2700" b="1">
                <a:solidFill>
                  <a:srgbClr val="FF3300"/>
                </a:solidFill>
              </a:rPr>
              <a:t>Extreme Value Distribution</a:t>
            </a:r>
            <a:br>
              <a:rPr lang="en-US" altLang="en-US" sz="2700" b="1">
                <a:solidFill>
                  <a:srgbClr val="FF3300"/>
                </a:solidFill>
              </a:rPr>
            </a:br>
            <a:r>
              <a:rPr lang="en-US" altLang="en-US" sz="2700" b="1">
                <a:solidFill>
                  <a:srgbClr val="FF3300"/>
                </a:solidFill>
              </a:rPr>
              <a:t>[X ~ EVD(</a:t>
            </a:r>
            <a:r>
              <a:rPr lang="en-US" altLang="en-US" sz="2700" b="1">
                <a:solidFill>
                  <a:srgbClr val="FF3300"/>
                </a:solidFill>
                <a:sym typeface="Symbol" panose="05050102010706020507" pitchFamily="18" charset="2"/>
              </a:rPr>
              <a:t>, , </a:t>
            </a:r>
            <a:r>
              <a:rPr lang="en-US" altLang="en-US" sz="2700" b="1">
                <a:solidFill>
                  <a:srgbClr val="FF3300"/>
                </a:solidFill>
              </a:rPr>
              <a:t>)]: Type-II: Fréchet distribution</a:t>
            </a:r>
            <a:r>
              <a:rPr lang="en-US" altLang="en-US" sz="2700">
                <a:solidFill>
                  <a:schemeClr val="tx1"/>
                </a:solidFill>
              </a:rPr>
              <a:t> (</a:t>
            </a:r>
            <a:r>
              <a:rPr lang="en-US" altLang="en-US" sz="2700" b="1">
                <a:solidFill>
                  <a:srgbClr val="0000FF"/>
                </a:solidFill>
              </a:rPr>
              <a:t>contd…</a:t>
            </a:r>
            <a:r>
              <a:rPr lang="en-US" altLang="en-US" sz="2700">
                <a:solidFill>
                  <a:schemeClr val="tx1"/>
                </a:solidFill>
              </a:rPr>
              <a:t>): </a:t>
            </a:r>
            <a:r>
              <a:rPr lang="en-US" altLang="en-US" sz="2700" b="1">
                <a:solidFill>
                  <a:srgbClr val="FF3300"/>
                </a:solidFill>
              </a:rPr>
              <a:t>f(x)</a:t>
            </a:r>
          </a:p>
        </p:txBody>
      </p:sp>
      <p:sp>
        <p:nvSpPr>
          <p:cNvPr id="365574" name="Rectangle 3">
            <a:extLst>
              <a:ext uri="{FF2B5EF4-FFF2-40B4-BE49-F238E27FC236}">
                <a16:creationId xmlns:a16="http://schemas.microsoft.com/office/drawing/2014/main" id="{25523B97-E308-43A0-8CF6-07EFBE355989}"/>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pic>
        <p:nvPicPr>
          <p:cNvPr id="365575" name="Picture 1">
            <a:extLst>
              <a:ext uri="{FF2B5EF4-FFF2-40B4-BE49-F238E27FC236}">
                <a16:creationId xmlns:a16="http://schemas.microsoft.com/office/drawing/2014/main" id="{399AA04A-9174-43F2-8054-19E3FFE2C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109728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913550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5572" name="Slide Number Placeholder 5">
            <a:extLst>
              <a:ext uri="{FF2B5EF4-FFF2-40B4-BE49-F238E27FC236}">
                <a16:creationId xmlns:a16="http://schemas.microsoft.com/office/drawing/2014/main" id="{C65D3CE5-3166-4F92-BEA3-76BDA677AC5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F9C407-97A9-41F4-9324-75376A75C69B}" type="slidenum">
              <a:rPr lang="en-US" altLang="en-US" sz="1400" smtClean="0"/>
              <a:pPr>
                <a:spcBef>
                  <a:spcPct val="0"/>
                </a:spcBef>
                <a:buFontTx/>
                <a:buNone/>
              </a:pPr>
              <a:t>193</a:t>
            </a:fld>
            <a:endParaRPr lang="en-US" altLang="en-US" sz="1400"/>
          </a:p>
        </p:txBody>
      </p:sp>
      <p:sp>
        <p:nvSpPr>
          <p:cNvPr id="365573" name="Rectangle 2">
            <a:extLst>
              <a:ext uri="{FF2B5EF4-FFF2-40B4-BE49-F238E27FC236}">
                <a16:creationId xmlns:a16="http://schemas.microsoft.com/office/drawing/2014/main" id="{16145E84-99D2-411D-B64C-85CD1961EA52}"/>
              </a:ext>
            </a:extLst>
          </p:cNvPr>
          <p:cNvSpPr>
            <a:spLocks noGrp="1" noChangeArrowheads="1"/>
          </p:cNvSpPr>
          <p:nvPr>
            <p:ph type="title"/>
          </p:nvPr>
        </p:nvSpPr>
        <p:spPr/>
        <p:txBody>
          <a:bodyPr/>
          <a:lstStyle/>
          <a:p>
            <a:pPr eaLnBrk="1" hangingPunct="1"/>
            <a:r>
              <a:rPr lang="en-US" altLang="en-US" sz="2700" b="1" dirty="0">
                <a:solidFill>
                  <a:srgbClr val="FF3300"/>
                </a:solidFill>
              </a:rPr>
              <a:t>Extreme Value Distribution</a:t>
            </a:r>
            <a:br>
              <a:rPr lang="en-US" altLang="en-US" sz="2700" b="1" dirty="0">
                <a:solidFill>
                  <a:srgbClr val="FF3300"/>
                </a:solidFill>
              </a:rPr>
            </a:br>
            <a:r>
              <a:rPr lang="en-US" altLang="en-US" sz="2700" b="1" dirty="0">
                <a:solidFill>
                  <a:srgbClr val="FF3300"/>
                </a:solidFill>
              </a:rPr>
              <a:t>[X ~ EVD(</a:t>
            </a:r>
            <a:r>
              <a:rPr lang="en-US" altLang="en-US" sz="2700" b="1" dirty="0">
                <a:solidFill>
                  <a:srgbClr val="FF3300"/>
                </a:solidFill>
                <a:sym typeface="Symbol" panose="05050102010706020507" pitchFamily="18" charset="2"/>
              </a:rPr>
              <a:t>, , </a:t>
            </a:r>
            <a:r>
              <a:rPr lang="en-US" altLang="en-US" sz="2700" b="1" dirty="0">
                <a:solidFill>
                  <a:srgbClr val="FF3300"/>
                </a:solidFill>
              </a:rPr>
              <a:t>)]: Type-II: Fréchet distribution</a:t>
            </a:r>
            <a:r>
              <a:rPr lang="en-US" altLang="en-US" sz="2700" dirty="0">
                <a:solidFill>
                  <a:schemeClr val="tx1"/>
                </a:solidFill>
              </a:rPr>
              <a:t> (</a:t>
            </a:r>
            <a:r>
              <a:rPr lang="en-US" altLang="en-US" sz="2700" b="1" dirty="0" err="1">
                <a:solidFill>
                  <a:srgbClr val="0000FF"/>
                </a:solidFill>
              </a:rPr>
              <a:t>contd</a:t>
            </a:r>
            <a:r>
              <a:rPr lang="en-US" altLang="en-US" sz="2700" b="1" dirty="0">
                <a:solidFill>
                  <a:srgbClr val="0000FF"/>
                </a:solidFill>
              </a:rPr>
              <a:t>…</a:t>
            </a:r>
            <a:r>
              <a:rPr lang="en-US" altLang="en-US" sz="2700" dirty="0">
                <a:solidFill>
                  <a:schemeClr val="tx1"/>
                </a:solidFill>
              </a:rPr>
              <a:t>): </a:t>
            </a:r>
            <a:r>
              <a:rPr lang="en-US" altLang="en-US" sz="2400" b="1" dirty="0">
                <a:solidFill>
                  <a:srgbClr val="7030A0"/>
                </a:solidFill>
              </a:rPr>
              <a:t>MATLAB Code </a:t>
            </a:r>
            <a:r>
              <a:rPr lang="en-US" altLang="en-US" sz="2700" b="1" dirty="0">
                <a:solidFill>
                  <a:srgbClr val="FF3300"/>
                </a:solidFill>
              </a:rPr>
              <a:t>for F(x)</a:t>
            </a:r>
          </a:p>
        </p:txBody>
      </p:sp>
      <p:sp>
        <p:nvSpPr>
          <p:cNvPr id="365574" name="Rectangle 3">
            <a:extLst>
              <a:ext uri="{FF2B5EF4-FFF2-40B4-BE49-F238E27FC236}">
                <a16:creationId xmlns:a16="http://schemas.microsoft.com/office/drawing/2014/main" id="{25523B97-E308-43A0-8CF6-07EFBE355989}"/>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spTree>
    <p:extLst>
      <p:ext uri="{BB962C8B-B14F-4D97-AF65-F5344CB8AC3E}">
        <p14:creationId xmlns:p14="http://schemas.microsoft.com/office/powerpoint/2010/main" val="386040063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6596" name="Slide Number Placeholder 5">
            <a:extLst>
              <a:ext uri="{FF2B5EF4-FFF2-40B4-BE49-F238E27FC236}">
                <a16:creationId xmlns:a16="http://schemas.microsoft.com/office/drawing/2014/main" id="{EF64CCDD-5629-4F6A-A7A9-7CE5CA1D99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A46DA3B-6778-4EB5-804D-FE6BE289C507}" type="slidenum">
              <a:rPr lang="en-US" altLang="en-US" sz="1400" smtClean="0"/>
              <a:pPr>
                <a:spcBef>
                  <a:spcPct val="0"/>
                </a:spcBef>
                <a:buFontTx/>
                <a:buNone/>
              </a:pPr>
              <a:t>194</a:t>
            </a:fld>
            <a:endParaRPr lang="en-US" altLang="en-US" sz="1400"/>
          </a:p>
        </p:txBody>
      </p:sp>
      <p:sp>
        <p:nvSpPr>
          <p:cNvPr id="366597" name="Rectangle 2">
            <a:extLst>
              <a:ext uri="{FF2B5EF4-FFF2-40B4-BE49-F238E27FC236}">
                <a16:creationId xmlns:a16="http://schemas.microsoft.com/office/drawing/2014/main" id="{3B2411C8-B4B6-4ED7-B6FA-214E0302471C}"/>
              </a:ext>
            </a:extLst>
          </p:cNvPr>
          <p:cNvSpPr>
            <a:spLocks noGrp="1" noChangeArrowheads="1"/>
          </p:cNvSpPr>
          <p:nvPr>
            <p:ph type="title"/>
          </p:nvPr>
        </p:nvSpPr>
        <p:spPr/>
        <p:txBody>
          <a:bodyPr/>
          <a:lstStyle/>
          <a:p>
            <a:pPr eaLnBrk="1" hangingPunct="1"/>
            <a:r>
              <a:rPr lang="en-US" altLang="en-US" sz="2700" b="1">
                <a:solidFill>
                  <a:srgbClr val="FF3300"/>
                </a:solidFill>
              </a:rPr>
              <a:t>Extreme Value Distribution</a:t>
            </a:r>
            <a:br>
              <a:rPr lang="en-US" altLang="en-US" sz="2700" b="1">
                <a:solidFill>
                  <a:srgbClr val="FF3300"/>
                </a:solidFill>
              </a:rPr>
            </a:br>
            <a:r>
              <a:rPr lang="en-US" altLang="en-US" sz="2700" b="1">
                <a:solidFill>
                  <a:srgbClr val="FF3300"/>
                </a:solidFill>
              </a:rPr>
              <a:t>[X ~ EVD(</a:t>
            </a:r>
            <a:r>
              <a:rPr lang="en-US" altLang="en-US" sz="2700" b="1">
                <a:solidFill>
                  <a:srgbClr val="FF3300"/>
                </a:solidFill>
                <a:sym typeface="Symbol" panose="05050102010706020507" pitchFamily="18" charset="2"/>
              </a:rPr>
              <a:t>, , </a:t>
            </a:r>
            <a:r>
              <a:rPr lang="en-US" altLang="en-US" sz="2700" b="1">
                <a:solidFill>
                  <a:srgbClr val="FF3300"/>
                </a:solidFill>
              </a:rPr>
              <a:t>)]: Type-II: Fréchet distribution</a:t>
            </a:r>
            <a:r>
              <a:rPr lang="en-US" altLang="en-US" sz="2700">
                <a:solidFill>
                  <a:schemeClr val="tx1"/>
                </a:solidFill>
              </a:rPr>
              <a:t> (</a:t>
            </a:r>
            <a:r>
              <a:rPr lang="en-US" altLang="en-US" sz="2700" b="1">
                <a:solidFill>
                  <a:srgbClr val="0000FF"/>
                </a:solidFill>
              </a:rPr>
              <a:t>contd…</a:t>
            </a:r>
            <a:r>
              <a:rPr lang="en-US" altLang="en-US" sz="2700">
                <a:solidFill>
                  <a:schemeClr val="tx1"/>
                </a:solidFill>
              </a:rPr>
              <a:t>): </a:t>
            </a:r>
            <a:r>
              <a:rPr lang="en-US" altLang="en-US" sz="2700" b="1">
                <a:solidFill>
                  <a:srgbClr val="FF3300"/>
                </a:solidFill>
              </a:rPr>
              <a:t>F(x)</a:t>
            </a:r>
          </a:p>
        </p:txBody>
      </p:sp>
      <p:sp>
        <p:nvSpPr>
          <p:cNvPr id="366598" name="Rectangle 3">
            <a:extLst>
              <a:ext uri="{FF2B5EF4-FFF2-40B4-BE49-F238E27FC236}">
                <a16:creationId xmlns:a16="http://schemas.microsoft.com/office/drawing/2014/main" id="{2CEB3B30-BB98-4F75-A197-00A36D777422}"/>
              </a:ext>
            </a:extLst>
          </p:cNvPr>
          <p:cNvSpPr>
            <a:spLocks noGrp="1" noChangeArrowheads="1"/>
          </p:cNvSpPr>
          <p:nvPr>
            <p:ph type="body" idx="1"/>
          </p:nvPr>
        </p:nvSpPr>
        <p:spPr/>
        <p:txBody>
          <a:bodyPr/>
          <a:lstStyle/>
          <a:p>
            <a:pPr marL="609600" indent="-609600" algn="just" eaLnBrk="1" hangingPunct="1">
              <a:buFontTx/>
              <a:buNone/>
            </a:pPr>
            <a:endParaRPr lang="en-US" altLang="en-US" sz="3500"/>
          </a:p>
        </p:txBody>
      </p:sp>
      <p:pic>
        <p:nvPicPr>
          <p:cNvPr id="366599" name="Picture 2">
            <a:extLst>
              <a:ext uri="{FF2B5EF4-FFF2-40B4-BE49-F238E27FC236}">
                <a16:creationId xmlns:a16="http://schemas.microsoft.com/office/drawing/2014/main" id="{04785A58-56B8-4071-B57B-19A83EE8A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76400"/>
            <a:ext cx="10972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195</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62</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336595647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368644" name="Slide Number Placeholder 5">
            <a:extLst>
              <a:ext uri="{FF2B5EF4-FFF2-40B4-BE49-F238E27FC236}">
                <a16:creationId xmlns:a16="http://schemas.microsoft.com/office/drawing/2014/main" id="{2E9797F3-8E42-4365-B6EA-BC9E05470B7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D74039-1C45-4974-A53B-CF2471488AA1}" type="slidenum">
              <a:rPr lang="en-US" altLang="en-US" sz="1400" smtClean="0"/>
              <a:pPr>
                <a:spcBef>
                  <a:spcPct val="0"/>
                </a:spcBef>
                <a:buFontTx/>
                <a:buNone/>
              </a:pPr>
              <a:t>196</a:t>
            </a:fld>
            <a:endParaRPr lang="en-US" altLang="en-US" sz="1400"/>
          </a:p>
        </p:txBody>
      </p:sp>
      <p:sp>
        <p:nvSpPr>
          <p:cNvPr id="368645" name="Rectangle 2">
            <a:extLst>
              <a:ext uri="{FF2B5EF4-FFF2-40B4-BE49-F238E27FC236}">
                <a16:creationId xmlns:a16="http://schemas.microsoft.com/office/drawing/2014/main" id="{A3D9A65E-4805-4472-8D76-4662BF6D5BC0}"/>
              </a:ext>
            </a:extLst>
          </p:cNvPr>
          <p:cNvSpPr>
            <a:spLocks noGrp="1" noChangeArrowheads="1"/>
          </p:cNvSpPr>
          <p:nvPr>
            <p:ph type="title"/>
          </p:nvPr>
        </p:nvSpPr>
        <p:spPr/>
        <p:txBody>
          <a:bodyPr/>
          <a:lstStyle/>
          <a:p>
            <a:pPr eaLnBrk="1" hangingPunct="1"/>
            <a:r>
              <a:rPr lang="en-US" altLang="en-US" sz="3500" b="1">
                <a:solidFill>
                  <a:srgbClr val="FF3300"/>
                </a:solidFill>
              </a:rPr>
              <a:t>Extreme Value Distribution</a:t>
            </a:r>
            <a:br>
              <a:rPr lang="en-US" altLang="en-US" sz="3500" b="1">
                <a:solidFill>
                  <a:srgbClr val="FF3300"/>
                </a:solidFill>
              </a:rPr>
            </a:br>
            <a:r>
              <a:rPr lang="en-US" altLang="en-US" sz="3500" b="1">
                <a:solidFill>
                  <a:srgbClr val="FF3300"/>
                </a:solidFill>
              </a:rPr>
              <a:t>[X ~ EVD(</a:t>
            </a:r>
            <a:r>
              <a:rPr lang="en-US" altLang="en-US" sz="3500" b="1">
                <a:solidFill>
                  <a:srgbClr val="FF3300"/>
                </a:solidFill>
                <a:sym typeface="Symbol" panose="05050102010706020507" pitchFamily="18" charset="2"/>
              </a:rPr>
              <a:t>, , </a:t>
            </a:r>
            <a:r>
              <a:rPr lang="en-US" altLang="en-US" sz="3500" b="1">
                <a:solidFill>
                  <a:srgbClr val="FF3300"/>
                </a:solidFill>
              </a:rPr>
              <a:t>)]: Type-III: Weibull distribution</a:t>
            </a:r>
          </a:p>
        </p:txBody>
      </p:sp>
      <p:sp>
        <p:nvSpPr>
          <p:cNvPr id="319494" name="Rectangle 3">
            <a:extLst>
              <a:ext uri="{FF2B5EF4-FFF2-40B4-BE49-F238E27FC236}">
                <a16:creationId xmlns:a16="http://schemas.microsoft.com/office/drawing/2014/main" id="{5DAA49D1-3EBD-4006-AF8E-1492A1BCEFB7}"/>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3000" dirty="0"/>
              <a:t>f(x) =</a:t>
            </a:r>
            <a:r>
              <a:rPr lang="en-US" altLang="en-US" sz="3000" dirty="0">
                <a:sym typeface="Symbol" panose="05050102010706020507" pitchFamily="18" charset="2"/>
              </a:rPr>
              <a:t>, x &gt; </a:t>
            </a:r>
          </a:p>
          <a:p>
            <a:pPr algn="just" eaLnBrk="1" hangingPunct="1">
              <a:buFont typeface="Wingdings" panose="05000000000000000000" pitchFamily="2" charset="2"/>
              <a:buChar char="§"/>
              <a:defRPr/>
            </a:pPr>
            <a:r>
              <a:rPr lang="en-US" altLang="en-US" sz="3000" dirty="0">
                <a:sym typeface="Symbol" panose="05050102010706020507" pitchFamily="18" charset="2"/>
              </a:rPr>
              <a:t> &gt; 0: Shape parameter</a:t>
            </a:r>
          </a:p>
          <a:p>
            <a:pPr algn="just" eaLnBrk="1" hangingPunct="1">
              <a:buFont typeface="Wingdings" panose="05000000000000000000" pitchFamily="2" charset="2"/>
              <a:buChar char="§"/>
              <a:defRPr/>
            </a:pPr>
            <a:r>
              <a:rPr lang="en-US" altLang="en-US" sz="3000" dirty="0">
                <a:sym typeface="Symbol" panose="05050102010706020507" pitchFamily="18" charset="2"/>
              </a:rPr>
              <a:t>  (, +): Scale parameter </a:t>
            </a:r>
          </a:p>
          <a:p>
            <a:pPr algn="just" eaLnBrk="1" hangingPunct="1">
              <a:buFont typeface="Wingdings" panose="05000000000000000000" pitchFamily="2" charset="2"/>
              <a:buChar char="§"/>
              <a:defRPr/>
            </a:pPr>
            <a:r>
              <a:rPr lang="en-US" altLang="en-US" sz="3000" dirty="0">
                <a:sym typeface="Symbol" panose="05050102010706020507" pitchFamily="18" charset="2"/>
              </a:rPr>
              <a:t>: Location parameter</a:t>
            </a: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E(X) = </a:t>
            </a:r>
            <a:r>
              <a:rPr lang="en-US" altLang="en-US" sz="3000" b="1" dirty="0">
                <a:solidFill>
                  <a:srgbClr val="0000FF"/>
                </a:solidFill>
                <a:highlight>
                  <a:srgbClr val="FFFF00"/>
                </a:highlight>
                <a:sym typeface="Symbol" panose="05050102010706020507" pitchFamily="18" charset="2"/>
              </a:rPr>
              <a:t></a:t>
            </a:r>
            <a:r>
              <a:rPr lang="en-US" altLang="en-US" sz="3000" b="1" baseline="-25000" dirty="0">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 =</a:t>
            </a:r>
            <a:endParaRPr lang="en-US" altLang="en-US" sz="30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000" b="1" dirty="0">
                <a:solidFill>
                  <a:srgbClr val="0000FF"/>
                </a:solidFill>
                <a:highlight>
                  <a:srgbClr val="FFFF00"/>
                </a:highlight>
              </a:rPr>
              <a:t>V[X] =</a:t>
            </a:r>
            <a:endParaRPr lang="en-US" altLang="en-US" sz="3000"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Median =</a:t>
            </a:r>
            <a:endParaRPr lang="en-US" altLang="en-US" sz="3000" b="1" baseline="30000"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000" b="1" dirty="0">
                <a:solidFill>
                  <a:srgbClr val="0000FF"/>
                </a:solidFill>
                <a:highlight>
                  <a:srgbClr val="FFFF00"/>
                </a:highlight>
                <a:sym typeface="Symbol" panose="05050102010706020507" pitchFamily="18" charset="2"/>
              </a:rPr>
              <a:t>Mode = </a:t>
            </a:r>
            <a:r>
              <a:rPr lang="en-US" altLang="en-US" sz="3000" b="1" baseline="-25000" dirty="0">
                <a:solidFill>
                  <a:srgbClr val="0000FF"/>
                </a:solidFill>
                <a:highlight>
                  <a:srgbClr val="FFFF00"/>
                </a:highlight>
                <a:sym typeface="Symbol" panose="05050102010706020507" pitchFamily="18" charset="2"/>
              </a:rPr>
              <a:t>o</a:t>
            </a:r>
            <a:r>
              <a:rPr lang="en-US" altLang="en-US" sz="3000" b="1" dirty="0">
                <a:solidFill>
                  <a:srgbClr val="0000FF"/>
                </a:solidFill>
                <a:highlight>
                  <a:srgbClr val="FFFF00"/>
                </a:highlight>
                <a:sym typeface="Symbol" panose="05050102010706020507" pitchFamily="18" charset="2"/>
              </a:rPr>
              <a:t> =</a:t>
            </a:r>
            <a:endParaRPr lang="en-US" altLang="en-US" sz="30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2875BA4C-81D9-4325-AE29-099E449AAFA6}" type="slidenum">
              <a:rPr lang="en-US" altLang="en-US" sz="1050"/>
              <a:pPr>
                <a:spcBef>
                  <a:spcPct val="0"/>
                </a:spcBef>
                <a:buFontTx/>
                <a:buNone/>
                <a:defRPr/>
              </a:pPr>
              <a:t>197</a:t>
            </a:fld>
            <a:endParaRPr lang="en-US" altLang="en-US" sz="1050"/>
          </a:p>
        </p:txBody>
      </p:sp>
      <p:sp>
        <p:nvSpPr>
          <p:cNvPr id="369669" name="Rectangle 2">
            <a:extLst>
              <a:ext uri="{FF2B5EF4-FFF2-40B4-BE49-F238E27FC236}">
                <a16:creationId xmlns:a16="http://schemas.microsoft.com/office/drawing/2014/main" id="{FAB3DF42-82EE-4A81-A812-5370DCF7F3F6}"/>
              </a:ext>
            </a:extLst>
          </p:cNvPr>
          <p:cNvSpPr>
            <a:spLocks noGrp="1" noChangeArrowheads="1"/>
          </p:cNvSpPr>
          <p:nvPr>
            <p:ph type="title"/>
          </p:nvPr>
        </p:nvSpPr>
        <p:spPr/>
        <p:txBody>
          <a:bodyPr/>
          <a:lstStyle/>
          <a:p>
            <a:pPr eaLnBrk="1" hangingPunct="1"/>
            <a:r>
              <a:rPr lang="en-US" altLang="en-US" sz="2500" b="1" dirty="0">
                <a:solidFill>
                  <a:srgbClr val="FF3300"/>
                </a:solidFill>
              </a:rPr>
              <a:t>Extreme Value Distribution</a:t>
            </a:r>
            <a:br>
              <a:rPr lang="en-US" altLang="en-US" sz="2500" b="1" dirty="0">
                <a:solidFill>
                  <a:srgbClr val="FF3300"/>
                </a:solidFill>
              </a:rPr>
            </a:br>
            <a:r>
              <a:rPr lang="en-US" altLang="en-US" sz="2500" b="1" dirty="0">
                <a:solidFill>
                  <a:srgbClr val="FF3300"/>
                </a:solidFill>
              </a:rPr>
              <a:t>[X ~ EVD(</a:t>
            </a:r>
            <a:r>
              <a:rPr lang="en-US" altLang="en-US" sz="2500" b="1" dirty="0">
                <a:solidFill>
                  <a:srgbClr val="FF3300"/>
                </a:solidFill>
                <a:sym typeface="Symbol" panose="05050102010706020507" pitchFamily="18" charset="2"/>
              </a:rPr>
              <a:t>, , </a:t>
            </a:r>
            <a:r>
              <a:rPr lang="en-US" altLang="en-US" sz="2500" b="1" dirty="0">
                <a:solidFill>
                  <a:srgbClr val="FF3300"/>
                </a:solidFill>
              </a:rPr>
              <a:t>)]: Type-III: Weibull distribution</a:t>
            </a:r>
            <a:r>
              <a:rPr lang="en-US" altLang="en-US" sz="2400" dirty="0">
                <a:solidFill>
                  <a:schemeClr val="tx1"/>
                </a:solidFill>
              </a:rPr>
              <a:t> (</a:t>
            </a:r>
            <a:r>
              <a:rPr lang="en-US" altLang="en-US" sz="2400" b="1" dirty="0" err="1">
                <a:solidFill>
                  <a:srgbClr val="0000FF"/>
                </a:solidFill>
              </a:rPr>
              <a:t>contd</a:t>
            </a:r>
            <a:r>
              <a:rPr lang="en-US" altLang="en-US" sz="2400" b="1" dirty="0">
                <a:solidFill>
                  <a:srgbClr val="0000FF"/>
                </a:solidFill>
              </a:rPr>
              <a:t>…</a:t>
            </a:r>
            <a:r>
              <a:rPr lang="en-US" altLang="en-US" sz="2400" dirty="0">
                <a:solidFill>
                  <a:schemeClr val="tx1"/>
                </a:solidFill>
              </a:rPr>
              <a:t>)</a:t>
            </a:r>
            <a:r>
              <a:rPr lang="en-US" altLang="en-US" sz="2700" dirty="0">
                <a:solidFill>
                  <a:schemeClr val="tx1"/>
                </a:solidFill>
              </a:rPr>
              <a:t>: </a:t>
            </a:r>
            <a:r>
              <a:rPr lang="en-US" altLang="en-US" sz="2400" b="1" dirty="0">
                <a:solidFill>
                  <a:srgbClr val="7030A0"/>
                </a:solidFill>
              </a:rPr>
              <a:t>MATLAB Code </a:t>
            </a:r>
            <a:r>
              <a:rPr lang="en-US" altLang="en-US" sz="2700" b="1" dirty="0">
                <a:solidFill>
                  <a:srgbClr val="FF3300"/>
                </a:solidFill>
              </a:rPr>
              <a:t>for f(x)</a:t>
            </a:r>
            <a:endParaRPr lang="en-US" altLang="en-US" sz="25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2875BA4C-81D9-4325-AE29-099E449AAFA6}" type="slidenum">
              <a:rPr lang="en-US" altLang="en-US" sz="1050"/>
              <a:pPr>
                <a:spcBef>
                  <a:spcPct val="0"/>
                </a:spcBef>
                <a:buFontTx/>
                <a:buNone/>
                <a:defRPr/>
              </a:pPr>
              <a:t>198</a:t>
            </a:fld>
            <a:endParaRPr lang="en-US" altLang="en-US" sz="1050"/>
          </a:p>
        </p:txBody>
      </p:sp>
      <p:sp>
        <p:nvSpPr>
          <p:cNvPr id="369669" name="Rectangle 2">
            <a:extLst>
              <a:ext uri="{FF2B5EF4-FFF2-40B4-BE49-F238E27FC236}">
                <a16:creationId xmlns:a16="http://schemas.microsoft.com/office/drawing/2014/main" id="{FAB3DF42-82EE-4A81-A812-5370DCF7F3F6}"/>
              </a:ext>
            </a:extLst>
          </p:cNvPr>
          <p:cNvSpPr>
            <a:spLocks noGrp="1" noChangeArrowheads="1"/>
          </p:cNvSpPr>
          <p:nvPr>
            <p:ph type="title"/>
          </p:nvPr>
        </p:nvSpPr>
        <p:spPr/>
        <p:txBody>
          <a:bodyPr/>
          <a:lstStyle/>
          <a:p>
            <a:pPr eaLnBrk="1" hangingPunct="1"/>
            <a:r>
              <a:rPr lang="en-US" altLang="en-US" sz="2500" b="1">
                <a:solidFill>
                  <a:srgbClr val="FF3300"/>
                </a:solidFill>
              </a:rPr>
              <a:t>Extreme Value Distribution</a:t>
            </a:r>
            <a:br>
              <a:rPr lang="en-US" altLang="en-US" sz="2500" b="1">
                <a:solidFill>
                  <a:srgbClr val="FF3300"/>
                </a:solidFill>
              </a:rPr>
            </a:br>
            <a:r>
              <a:rPr lang="en-US" altLang="en-US" sz="2500" b="1">
                <a:solidFill>
                  <a:srgbClr val="FF3300"/>
                </a:solidFill>
              </a:rPr>
              <a:t>[X ~ EVD(</a:t>
            </a:r>
            <a:r>
              <a:rPr lang="en-US" altLang="en-US" sz="2500" b="1">
                <a:solidFill>
                  <a:srgbClr val="FF3300"/>
                </a:solidFill>
                <a:sym typeface="Symbol" panose="05050102010706020507" pitchFamily="18" charset="2"/>
              </a:rPr>
              <a:t>, , </a:t>
            </a:r>
            <a:r>
              <a:rPr lang="en-US" altLang="en-US" sz="2500" b="1">
                <a:solidFill>
                  <a:srgbClr val="FF3300"/>
                </a:solidFill>
              </a:rPr>
              <a:t>)]: Type-III: Weibull distribution</a:t>
            </a:r>
            <a:r>
              <a:rPr lang="en-US" altLang="en-US" sz="2400">
                <a:solidFill>
                  <a:schemeClr val="tx1"/>
                </a:solidFill>
              </a:rPr>
              <a:t> (</a:t>
            </a:r>
            <a:r>
              <a:rPr lang="en-US" altLang="en-US" sz="2400" b="1">
                <a:solidFill>
                  <a:srgbClr val="0000FF"/>
                </a:solidFill>
              </a:rPr>
              <a:t>contd…</a:t>
            </a:r>
            <a:r>
              <a:rPr lang="en-US" altLang="en-US" sz="2400">
                <a:solidFill>
                  <a:schemeClr val="tx1"/>
                </a:solidFill>
              </a:rPr>
              <a:t>): </a:t>
            </a:r>
            <a:r>
              <a:rPr lang="en-US" altLang="en-US" sz="2500">
                <a:solidFill>
                  <a:schemeClr val="tx1"/>
                </a:solidFill>
              </a:rPr>
              <a:t> </a:t>
            </a:r>
            <a:r>
              <a:rPr lang="en-US" altLang="en-US" sz="2500" b="1">
                <a:solidFill>
                  <a:srgbClr val="FF3300"/>
                </a:solidFill>
              </a:rPr>
              <a:t>f(x)</a:t>
            </a:r>
            <a:endParaRPr lang="en-US" altLang="en-US" sz="2500"/>
          </a:p>
        </p:txBody>
      </p:sp>
      <p:pic>
        <p:nvPicPr>
          <p:cNvPr id="369670" name="Picture 5">
            <a:extLst>
              <a:ext uri="{FF2B5EF4-FFF2-40B4-BE49-F238E27FC236}">
                <a16:creationId xmlns:a16="http://schemas.microsoft.com/office/drawing/2014/main" id="{6857984F-EB70-4FFD-9A03-364B02A47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0"/>
            <a:ext cx="10972800"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433152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78378777-3CC1-432B-ACC8-B0912E88E877}" type="slidenum">
              <a:rPr lang="en-US" altLang="en-US" sz="1050"/>
              <a:pPr>
                <a:spcBef>
                  <a:spcPct val="0"/>
                </a:spcBef>
                <a:buFontTx/>
                <a:buNone/>
                <a:defRPr/>
              </a:pPr>
              <a:t>199</a:t>
            </a:fld>
            <a:endParaRPr lang="en-US" altLang="en-US" sz="1050"/>
          </a:p>
        </p:txBody>
      </p:sp>
      <p:sp>
        <p:nvSpPr>
          <p:cNvPr id="370693" name="Rectangle 2">
            <a:extLst>
              <a:ext uri="{FF2B5EF4-FFF2-40B4-BE49-F238E27FC236}">
                <a16:creationId xmlns:a16="http://schemas.microsoft.com/office/drawing/2014/main" id="{E55E78DB-2441-4D02-8A36-20155830421D}"/>
              </a:ext>
            </a:extLst>
          </p:cNvPr>
          <p:cNvSpPr>
            <a:spLocks noGrp="1" noChangeArrowheads="1"/>
          </p:cNvSpPr>
          <p:nvPr>
            <p:ph type="title"/>
          </p:nvPr>
        </p:nvSpPr>
        <p:spPr/>
        <p:txBody>
          <a:bodyPr/>
          <a:lstStyle/>
          <a:p>
            <a:pPr eaLnBrk="1" hangingPunct="1"/>
            <a:r>
              <a:rPr lang="en-US" altLang="en-US" sz="2500" b="1" dirty="0">
                <a:solidFill>
                  <a:srgbClr val="FF3300"/>
                </a:solidFill>
              </a:rPr>
              <a:t>Extreme Value Distribution</a:t>
            </a:r>
            <a:br>
              <a:rPr lang="en-US" altLang="en-US" sz="2500" b="1" dirty="0">
                <a:solidFill>
                  <a:srgbClr val="FF3300"/>
                </a:solidFill>
              </a:rPr>
            </a:br>
            <a:r>
              <a:rPr lang="en-US" altLang="en-US" sz="2500" b="1" dirty="0">
                <a:solidFill>
                  <a:srgbClr val="FF3300"/>
                </a:solidFill>
              </a:rPr>
              <a:t>[X ~ EVD(</a:t>
            </a:r>
            <a:r>
              <a:rPr lang="en-US" altLang="en-US" sz="2500" b="1" dirty="0">
                <a:solidFill>
                  <a:srgbClr val="FF3300"/>
                </a:solidFill>
                <a:sym typeface="Symbol" panose="05050102010706020507" pitchFamily="18" charset="2"/>
              </a:rPr>
              <a:t>, , </a:t>
            </a:r>
            <a:r>
              <a:rPr lang="en-US" altLang="en-US" sz="2500" b="1" dirty="0">
                <a:solidFill>
                  <a:srgbClr val="FF3300"/>
                </a:solidFill>
              </a:rPr>
              <a:t>)]: Type-III: Weibull distribution</a:t>
            </a:r>
            <a:r>
              <a:rPr lang="en-US" altLang="en-US" sz="2500" dirty="0">
                <a:solidFill>
                  <a:schemeClr val="tx1"/>
                </a:solidFill>
              </a:rPr>
              <a:t> (</a:t>
            </a:r>
            <a:r>
              <a:rPr lang="en-US" altLang="en-US" sz="2500" b="1" dirty="0" err="1">
                <a:solidFill>
                  <a:srgbClr val="0000FF"/>
                </a:solidFill>
              </a:rPr>
              <a:t>contd</a:t>
            </a:r>
            <a:r>
              <a:rPr lang="en-US" altLang="en-US" sz="2500" b="1" dirty="0">
                <a:solidFill>
                  <a:srgbClr val="0000FF"/>
                </a:solidFill>
              </a:rPr>
              <a:t>…</a:t>
            </a:r>
            <a:r>
              <a:rPr lang="en-US" altLang="en-US" sz="2500" dirty="0">
                <a:solidFill>
                  <a:schemeClr val="tx1"/>
                </a:solidFill>
              </a:rPr>
              <a:t>)</a:t>
            </a:r>
            <a:r>
              <a:rPr lang="en-US" altLang="en-US" sz="3200" dirty="0">
                <a:solidFill>
                  <a:schemeClr val="tx1"/>
                </a:solidFill>
              </a:rPr>
              <a:t>: </a:t>
            </a:r>
            <a:r>
              <a:rPr lang="en-US" altLang="en-US" sz="2800" b="1" dirty="0">
                <a:solidFill>
                  <a:srgbClr val="7030A0"/>
                </a:solidFill>
              </a:rPr>
              <a:t>MATLAB Code </a:t>
            </a:r>
            <a:r>
              <a:rPr lang="en-US" altLang="en-US" sz="3200" b="1" dirty="0">
                <a:solidFill>
                  <a:srgbClr val="FF3300"/>
                </a:solidFill>
              </a:rPr>
              <a:t>for F(x)</a:t>
            </a:r>
            <a:endParaRPr lang="en-US" altLang="en-US" sz="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IME602:DISTRIBUTIONS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6148" name="Slide Number Placeholder 6">
            <a:extLst>
              <a:ext uri="{FF2B5EF4-FFF2-40B4-BE49-F238E27FC236}">
                <a16:creationId xmlns:a16="http://schemas.microsoft.com/office/drawing/2014/main" id="{199AD777-D104-43C2-A41F-F06F47249F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4A9D9F-93D7-4C17-AA86-154670A69361}" type="slidenum">
              <a:rPr lang="en-US" altLang="en-US" sz="1400" smtClean="0"/>
              <a:pPr>
                <a:spcBef>
                  <a:spcPct val="0"/>
                </a:spcBef>
                <a:buFontTx/>
                <a:buNone/>
              </a:pPr>
              <a:t>2</a:t>
            </a:fld>
            <a:endParaRPr lang="en-US" altLang="en-US" sz="1400"/>
          </a:p>
        </p:txBody>
      </p:sp>
      <p:sp>
        <p:nvSpPr>
          <p:cNvPr id="6149" name="Rectangle 2">
            <a:extLst>
              <a:ext uri="{FF2B5EF4-FFF2-40B4-BE49-F238E27FC236}">
                <a16:creationId xmlns:a16="http://schemas.microsoft.com/office/drawing/2014/main" id="{F8D82975-F27E-49B3-9E5E-14B15459B962}"/>
              </a:ext>
            </a:extLst>
          </p:cNvPr>
          <p:cNvSpPr>
            <a:spLocks noGrp="1" noChangeArrowheads="1"/>
          </p:cNvSpPr>
          <p:nvPr>
            <p:ph type="title"/>
          </p:nvPr>
        </p:nvSpPr>
        <p:spPr>
          <a:xfrm>
            <a:off x="609600" y="274638"/>
            <a:ext cx="10972800" cy="944562"/>
          </a:xfrm>
        </p:spPr>
        <p:txBody>
          <a:bodyPr/>
          <a:lstStyle/>
          <a:p>
            <a:pPr eaLnBrk="1" hangingPunct="1"/>
            <a:r>
              <a:rPr lang="en-US" altLang="en-US" sz="5500" b="1" dirty="0">
                <a:solidFill>
                  <a:srgbClr val="FF0000"/>
                </a:solidFill>
              </a:rPr>
              <a:t>Coverage</a:t>
            </a:r>
          </a:p>
        </p:txBody>
      </p:sp>
      <p:sp>
        <p:nvSpPr>
          <p:cNvPr id="6150" name="Rectangle 3">
            <a:extLst>
              <a:ext uri="{FF2B5EF4-FFF2-40B4-BE49-F238E27FC236}">
                <a16:creationId xmlns:a16="http://schemas.microsoft.com/office/drawing/2014/main" id="{F42BCE9B-76DA-490D-9B0E-21020C12B790}"/>
              </a:ext>
            </a:extLst>
          </p:cNvPr>
          <p:cNvSpPr>
            <a:spLocks noGrp="1" noChangeArrowheads="1"/>
          </p:cNvSpPr>
          <p:nvPr>
            <p:ph type="body" sz="half" idx="1"/>
          </p:nvPr>
        </p:nvSpPr>
        <p:spPr>
          <a:xfrm>
            <a:off x="609600" y="1219200"/>
            <a:ext cx="10972800" cy="4906963"/>
          </a:xfrm>
        </p:spPr>
        <p:txBody>
          <a:bodyPr/>
          <a:lstStyle/>
          <a:p>
            <a:pPr algn="just">
              <a:buFont typeface="Wingdings" panose="05000000000000000000" pitchFamily="2" charset="2"/>
              <a:buChar char="§"/>
            </a:pPr>
            <a:r>
              <a:rPr lang="en-US" altLang="en-US" sz="3000" dirty="0"/>
              <a:t>Joint Distribution</a:t>
            </a:r>
          </a:p>
          <a:p>
            <a:pPr algn="just">
              <a:buFont typeface="Wingdings" panose="05000000000000000000" pitchFamily="2" charset="2"/>
              <a:buChar char="§"/>
            </a:pPr>
            <a:r>
              <a:rPr lang="en-US" altLang="en-US" sz="3000" dirty="0"/>
              <a:t>Marginal Distribution</a:t>
            </a:r>
          </a:p>
          <a:p>
            <a:pPr algn="just">
              <a:buFont typeface="Wingdings" panose="05000000000000000000" pitchFamily="2" charset="2"/>
              <a:buChar char="§"/>
            </a:pPr>
            <a:r>
              <a:rPr lang="en-US" altLang="en-US" sz="3000" dirty="0"/>
              <a:t>Expected Value</a:t>
            </a:r>
          </a:p>
          <a:p>
            <a:pPr algn="just">
              <a:buFont typeface="Wingdings" panose="05000000000000000000" pitchFamily="2" charset="2"/>
              <a:buChar char="§"/>
            </a:pPr>
            <a:r>
              <a:rPr lang="en-US" altLang="en-US" sz="3000" dirty="0"/>
              <a:t>Variance</a:t>
            </a:r>
          </a:p>
          <a:p>
            <a:pPr algn="just">
              <a:buFont typeface="Wingdings" panose="05000000000000000000" pitchFamily="2" charset="2"/>
              <a:buChar char="§"/>
            </a:pPr>
            <a:r>
              <a:rPr lang="en-US" altLang="en-US" sz="3000" dirty="0"/>
              <a:t>Independence</a:t>
            </a:r>
          </a:p>
          <a:p>
            <a:pPr algn="just">
              <a:buFont typeface="Wingdings" panose="05000000000000000000" pitchFamily="2" charset="2"/>
              <a:buChar char="§"/>
            </a:pPr>
            <a:r>
              <a:rPr lang="en-US" altLang="en-US" sz="3000" dirty="0"/>
              <a:t>Pair Independence</a:t>
            </a:r>
          </a:p>
          <a:p>
            <a:pPr algn="just">
              <a:buFont typeface="Wingdings" panose="05000000000000000000" pitchFamily="2" charset="2"/>
              <a:buChar char="§"/>
            </a:pPr>
            <a:r>
              <a:rPr lang="en-US" altLang="en-US" sz="3000" dirty="0"/>
              <a:t>Mutual Independence</a:t>
            </a:r>
          </a:p>
          <a:p>
            <a:pPr algn="just">
              <a:buFont typeface="Wingdings" panose="05000000000000000000" pitchFamily="2" charset="2"/>
              <a:buChar char="§"/>
            </a:pPr>
            <a:r>
              <a:rPr lang="en-US" altLang="en-US" sz="3000" dirty="0"/>
              <a:t>Distributions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7636" name="Slide Number Placeholder 5">
            <a:extLst>
              <a:ext uri="{FF2B5EF4-FFF2-40B4-BE49-F238E27FC236}">
                <a16:creationId xmlns:a16="http://schemas.microsoft.com/office/drawing/2014/main" id="{DB401EC2-4078-4858-AA43-8EA69E16154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F2CDF2-27F7-422B-86F4-0C6BB1C7F1EC}" type="slidenum">
              <a:rPr lang="en-US" altLang="en-US" sz="1400" smtClean="0"/>
              <a:pPr>
                <a:spcBef>
                  <a:spcPct val="0"/>
                </a:spcBef>
                <a:buFontTx/>
                <a:buNone/>
              </a:pPr>
              <a:t>20</a:t>
            </a:fld>
            <a:endParaRPr lang="en-US" altLang="en-US" sz="1400"/>
          </a:p>
        </p:txBody>
      </p:sp>
      <p:sp>
        <p:nvSpPr>
          <p:cNvPr id="197637" name="Rectangle 2">
            <a:extLst>
              <a:ext uri="{FF2B5EF4-FFF2-40B4-BE49-F238E27FC236}">
                <a16:creationId xmlns:a16="http://schemas.microsoft.com/office/drawing/2014/main" id="{CD976C55-9D10-4F1D-B926-642A7D8C3F58}"/>
              </a:ext>
            </a:extLst>
          </p:cNvPr>
          <p:cNvSpPr>
            <a:spLocks noGrp="1" noChangeArrowheads="1"/>
          </p:cNvSpPr>
          <p:nvPr>
            <p:ph type="title"/>
          </p:nvPr>
        </p:nvSpPr>
        <p:spPr/>
        <p:txBody>
          <a:bodyPr/>
          <a:lstStyle/>
          <a:p>
            <a:pPr eaLnBrk="1" hangingPunct="1"/>
            <a:r>
              <a:rPr lang="en-US" altLang="en-US" b="1">
                <a:solidFill>
                  <a:srgbClr val="FF0000"/>
                </a:solidFill>
              </a:rPr>
              <a:t>Tri-Variate Case of three r.v.’s X, Y, Z</a:t>
            </a:r>
          </a:p>
        </p:txBody>
      </p:sp>
      <p:pic>
        <p:nvPicPr>
          <p:cNvPr id="197638" name="Picture 1">
            <a:extLst>
              <a:ext uri="{FF2B5EF4-FFF2-40B4-BE49-F238E27FC236}">
                <a16:creationId xmlns:a16="http://schemas.microsoft.com/office/drawing/2014/main" id="{18669FE5-32EF-48A3-9CD7-B58BDA71D8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9" name="Rectangle 3">
            <a:extLst>
              <a:ext uri="{FF2B5EF4-FFF2-40B4-BE49-F238E27FC236}">
                <a16:creationId xmlns:a16="http://schemas.microsoft.com/office/drawing/2014/main" id="{7D058A12-F0E9-41A5-8634-8D3D5DEB50B0}"/>
              </a:ext>
            </a:extLst>
          </p:cNvPr>
          <p:cNvSpPr>
            <a:spLocks noGrp="1" noChangeArrowheads="1"/>
          </p:cNvSpPr>
          <p:nvPr>
            <p:ph type="body" idx="1"/>
          </p:nvPr>
        </p:nvSpPr>
        <p:spPr/>
        <p:txBody>
          <a:bodyPr/>
          <a:lstStyle/>
          <a:p>
            <a:pPr marL="0" indent="0" algn="just" eaLnBrk="1" hangingPunct="1">
              <a:buFontTx/>
              <a:buNone/>
            </a:pPr>
            <a:endParaRPr lang="en-US" altLang="en-US" sz="3000">
              <a:sym typeface="Symbol" panose="05050102010706020507" pitchFamily="18" charset="2"/>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1A3CB2-14C5-417B-B66D-BFACB593970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8E4E0AA-C08F-4D9F-A0EC-654743BAAE79}"/>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68072D58-464F-499B-ADAF-6B88DF76F8C9}"/>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78378777-3CC1-432B-ACC8-B0912E88E877}" type="slidenum">
              <a:rPr lang="en-US" altLang="en-US" sz="1050"/>
              <a:pPr>
                <a:spcBef>
                  <a:spcPct val="0"/>
                </a:spcBef>
                <a:buFontTx/>
                <a:buNone/>
                <a:defRPr/>
              </a:pPr>
              <a:t>200</a:t>
            </a:fld>
            <a:endParaRPr lang="en-US" altLang="en-US" sz="1050"/>
          </a:p>
        </p:txBody>
      </p:sp>
      <p:sp>
        <p:nvSpPr>
          <p:cNvPr id="370693" name="Rectangle 2">
            <a:extLst>
              <a:ext uri="{FF2B5EF4-FFF2-40B4-BE49-F238E27FC236}">
                <a16:creationId xmlns:a16="http://schemas.microsoft.com/office/drawing/2014/main" id="{E55E78DB-2441-4D02-8A36-20155830421D}"/>
              </a:ext>
            </a:extLst>
          </p:cNvPr>
          <p:cNvSpPr>
            <a:spLocks noGrp="1" noChangeArrowheads="1"/>
          </p:cNvSpPr>
          <p:nvPr>
            <p:ph type="title"/>
          </p:nvPr>
        </p:nvSpPr>
        <p:spPr/>
        <p:txBody>
          <a:bodyPr/>
          <a:lstStyle/>
          <a:p>
            <a:pPr eaLnBrk="1" hangingPunct="1"/>
            <a:r>
              <a:rPr lang="en-US" altLang="en-US" sz="2500" b="1">
                <a:solidFill>
                  <a:srgbClr val="FF3300"/>
                </a:solidFill>
              </a:rPr>
              <a:t>Extreme Value Distribution</a:t>
            </a:r>
            <a:br>
              <a:rPr lang="en-US" altLang="en-US" sz="2500" b="1">
                <a:solidFill>
                  <a:srgbClr val="FF3300"/>
                </a:solidFill>
              </a:rPr>
            </a:br>
            <a:r>
              <a:rPr lang="en-US" altLang="en-US" sz="2500" b="1">
                <a:solidFill>
                  <a:srgbClr val="FF3300"/>
                </a:solidFill>
              </a:rPr>
              <a:t>[X ~ EVD(</a:t>
            </a:r>
            <a:r>
              <a:rPr lang="en-US" altLang="en-US" sz="2500" b="1">
                <a:solidFill>
                  <a:srgbClr val="FF3300"/>
                </a:solidFill>
                <a:sym typeface="Symbol" panose="05050102010706020507" pitchFamily="18" charset="2"/>
              </a:rPr>
              <a:t>, , </a:t>
            </a:r>
            <a:r>
              <a:rPr lang="en-US" altLang="en-US" sz="2500" b="1">
                <a:solidFill>
                  <a:srgbClr val="FF3300"/>
                </a:solidFill>
              </a:rPr>
              <a:t>)]: Type-III: Weibull distribution</a:t>
            </a:r>
            <a:r>
              <a:rPr lang="en-US" altLang="en-US" sz="2500">
                <a:solidFill>
                  <a:schemeClr val="tx1"/>
                </a:solidFill>
              </a:rPr>
              <a:t> (</a:t>
            </a:r>
            <a:r>
              <a:rPr lang="en-US" altLang="en-US" sz="2500" b="1">
                <a:solidFill>
                  <a:srgbClr val="0000FF"/>
                </a:solidFill>
              </a:rPr>
              <a:t>contd…</a:t>
            </a:r>
            <a:r>
              <a:rPr lang="en-US" altLang="en-US" sz="2500">
                <a:solidFill>
                  <a:schemeClr val="tx1"/>
                </a:solidFill>
              </a:rPr>
              <a:t>):  </a:t>
            </a:r>
            <a:r>
              <a:rPr lang="en-US" altLang="en-US" sz="2500" b="1">
                <a:solidFill>
                  <a:srgbClr val="FF3300"/>
                </a:solidFill>
              </a:rPr>
              <a:t>F(x)</a:t>
            </a:r>
            <a:endParaRPr lang="en-US" altLang="en-US" sz="2500"/>
          </a:p>
        </p:txBody>
      </p:sp>
      <p:pic>
        <p:nvPicPr>
          <p:cNvPr id="370694" name="Picture 6">
            <a:extLst>
              <a:ext uri="{FF2B5EF4-FFF2-40B4-BE49-F238E27FC236}">
                <a16:creationId xmlns:a16="http://schemas.microsoft.com/office/drawing/2014/main" id="{CB853313-4323-45F7-AB21-888621712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10580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201</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63</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85793527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7F3F9C-F59D-4E5E-AA5D-8D8995683D2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7C9795B-2D94-4681-9794-400357703D5B}"/>
              </a:ext>
            </a:extLst>
          </p:cNvPr>
          <p:cNvSpPr>
            <a:spLocks noGrp="1"/>
          </p:cNvSpPr>
          <p:nvPr>
            <p:ph type="ftr" sz="quarter" idx="11"/>
          </p:nvPr>
        </p:nvSpPr>
        <p:spPr/>
        <p:txBody>
          <a:bodyPr/>
          <a:lstStyle/>
          <a:p>
            <a:pPr>
              <a:defRPr/>
            </a:pPr>
            <a:r>
              <a:rPr lang="en-US"/>
              <a:t>RNSengupta,IME Dept.,IIT Kanpur,INDIA</a:t>
            </a:r>
          </a:p>
        </p:txBody>
      </p:sp>
      <p:sp>
        <p:nvSpPr>
          <p:cNvPr id="372740" name="Slide Number Placeholder 5">
            <a:extLst>
              <a:ext uri="{FF2B5EF4-FFF2-40B4-BE49-F238E27FC236}">
                <a16:creationId xmlns:a16="http://schemas.microsoft.com/office/drawing/2014/main" id="{E6967410-0931-497E-BE55-F517B390B76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BE1DEB-9094-4757-9FDF-9925B44D52F1}" type="slidenum">
              <a:rPr lang="en-US" altLang="en-US" sz="1400" smtClean="0"/>
              <a:pPr>
                <a:spcBef>
                  <a:spcPct val="0"/>
                </a:spcBef>
                <a:buFontTx/>
                <a:buNone/>
              </a:pPr>
              <a:t>202</a:t>
            </a:fld>
            <a:endParaRPr lang="en-US" altLang="en-US" sz="1400"/>
          </a:p>
        </p:txBody>
      </p:sp>
      <p:sp>
        <p:nvSpPr>
          <p:cNvPr id="372741" name="Rectangle 2">
            <a:extLst>
              <a:ext uri="{FF2B5EF4-FFF2-40B4-BE49-F238E27FC236}">
                <a16:creationId xmlns:a16="http://schemas.microsoft.com/office/drawing/2014/main" id="{C539E2F1-5AAB-4985-9B8E-F03D1167A9D3}"/>
              </a:ext>
            </a:extLst>
          </p:cNvPr>
          <p:cNvSpPr>
            <a:spLocks noGrp="1" noChangeArrowheads="1"/>
          </p:cNvSpPr>
          <p:nvPr>
            <p:ph type="title"/>
          </p:nvPr>
        </p:nvSpPr>
        <p:spPr/>
        <p:txBody>
          <a:bodyPr/>
          <a:lstStyle/>
          <a:p>
            <a:pPr eaLnBrk="1" hangingPunct="1"/>
            <a:r>
              <a:rPr lang="en-US" altLang="en-US" sz="3500" b="1" dirty="0">
                <a:solidFill>
                  <a:srgbClr val="FF3300"/>
                </a:solidFill>
              </a:rPr>
              <a:t>Normal approximation to Binomial distribution</a:t>
            </a:r>
            <a:endParaRPr lang="en-US" altLang="en-US" sz="3500" dirty="0">
              <a:solidFill>
                <a:srgbClr val="FF3300"/>
              </a:solidFill>
            </a:endParaRPr>
          </a:p>
        </p:txBody>
      </p:sp>
      <p:sp>
        <p:nvSpPr>
          <p:cNvPr id="322566" name="Rectangle 3">
            <a:extLst>
              <a:ext uri="{FF2B5EF4-FFF2-40B4-BE49-F238E27FC236}">
                <a16:creationId xmlns:a16="http://schemas.microsoft.com/office/drawing/2014/main" id="{AB53D0EE-ECB6-45A9-89A4-5E05B50D5005}"/>
              </a:ext>
            </a:extLst>
          </p:cNvPr>
          <p:cNvSpPr>
            <a:spLocks noGrp="1" noChangeArrowheads="1"/>
          </p:cNvSpPr>
          <p:nvPr>
            <p:ph type="body" idx="1"/>
          </p:nvPr>
        </p:nvSpPr>
        <p:spPr>
          <a:xfrm>
            <a:off x="609600" y="1570038"/>
            <a:ext cx="10972800" cy="4525962"/>
          </a:xfrm>
          <a:extLst/>
        </p:spPr>
        <p:txBody>
          <a:bodyPr/>
          <a:lstStyle/>
          <a:p>
            <a:pPr algn="just" eaLnBrk="1" hangingPunct="1">
              <a:buClr>
                <a:schemeClr val="tx1"/>
              </a:buClr>
              <a:buFont typeface="Wingdings" panose="05000000000000000000" pitchFamily="2" charset="2"/>
              <a:buChar char="§"/>
              <a:defRPr/>
            </a:pPr>
            <a:r>
              <a:rPr lang="en-US" altLang="en-US" sz="4500" dirty="0"/>
              <a:t>Let X ~ B(𝑛, 𝑝) where 𝑛 is </a:t>
            </a:r>
            <a:r>
              <a:rPr lang="en-US" altLang="en-US" sz="4500" b="1" dirty="0">
                <a:solidFill>
                  <a:srgbClr val="FF3300"/>
                </a:solidFill>
              </a:rPr>
              <a:t>large</a:t>
            </a:r>
            <a:r>
              <a:rPr lang="en-US" altLang="en-US" sz="4500" dirty="0"/>
              <a:t> and 𝑝 is </a:t>
            </a:r>
            <a:r>
              <a:rPr lang="en-US" altLang="en-US" sz="4500" b="1" dirty="0">
                <a:solidFill>
                  <a:srgbClr val="FF3300"/>
                </a:solidFill>
              </a:rPr>
              <a:t>small</a:t>
            </a:r>
            <a:r>
              <a:rPr lang="en-US" altLang="en-US" sz="4500" dirty="0"/>
              <a:t>.</a:t>
            </a:r>
          </a:p>
          <a:p>
            <a:pPr algn="just" eaLnBrk="1" hangingPunct="1">
              <a:buClr>
                <a:schemeClr val="tx1"/>
              </a:buClr>
              <a:buFont typeface="Wingdings" panose="05000000000000000000" pitchFamily="2" charset="2"/>
              <a:buChar char="§"/>
              <a:defRPr/>
            </a:pPr>
            <a:r>
              <a:rPr lang="en-US" altLang="en-US" sz="4500" dirty="0"/>
              <a:t>Then the distribution can be </a:t>
            </a:r>
            <a:r>
              <a:rPr lang="en-US" altLang="en-US" sz="4500" b="1" dirty="0">
                <a:solidFill>
                  <a:srgbClr val="FF3300"/>
                </a:solidFill>
              </a:rPr>
              <a:t>approximated by the Normal distribution</a:t>
            </a:r>
            <a:r>
              <a:rPr lang="en-US" altLang="en-US" sz="4500" dirty="0"/>
              <a:t> X ~ N(𝑛𝑝, 𝑛𝑝𝑞)</a:t>
            </a:r>
          </a:p>
          <a:p>
            <a:pPr algn="just" eaLnBrk="1" hangingPunct="1">
              <a:buClr>
                <a:schemeClr val="tx1"/>
              </a:buClr>
              <a:buFont typeface="Wingdings" panose="05000000000000000000" pitchFamily="2" charset="2"/>
              <a:buChar char="§"/>
              <a:defRPr/>
            </a:pPr>
            <a:r>
              <a:rPr lang="en-US" altLang="en-US" sz="4500" b="1" dirty="0">
                <a:solidFill>
                  <a:srgbClr val="0000FF"/>
                </a:solidFill>
                <a:highlight>
                  <a:srgbClr val="FFFF00"/>
                </a:highlight>
              </a:rPr>
              <a:t>Read the proof</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5">
            <a:extLst>
              <a:ext uri="{FF2B5EF4-FFF2-40B4-BE49-F238E27FC236}">
                <a16:creationId xmlns:a16="http://schemas.microsoft.com/office/drawing/2014/main" id="{50F410BF-BA9D-4ADF-B49F-3CD9FE0AB023}"/>
              </a:ext>
            </a:extLst>
          </p:cNvPr>
          <p:cNvSpPr>
            <a:spLocks noGrp="1"/>
          </p:cNvSpPr>
          <p:nvPr>
            <p:ph type="dt" sz="quarter" idx="10"/>
          </p:nvPr>
        </p:nvSpPr>
        <p:spPr/>
        <p:txBody>
          <a:bodyPr/>
          <a:lstStyle/>
          <a:p>
            <a:pPr>
              <a:defRPr/>
            </a:pPr>
            <a:r>
              <a:rPr lang="en-US"/>
              <a:t>IME602:DISTRIBUTIONS</a:t>
            </a:r>
          </a:p>
        </p:txBody>
      </p:sp>
      <p:sp>
        <p:nvSpPr>
          <p:cNvPr id="8" name="Footer Placeholder 6">
            <a:extLst>
              <a:ext uri="{FF2B5EF4-FFF2-40B4-BE49-F238E27FC236}">
                <a16:creationId xmlns:a16="http://schemas.microsoft.com/office/drawing/2014/main" id="{7FC1F052-5031-4BF4-9DA4-EECED69E9045}"/>
              </a:ext>
            </a:extLst>
          </p:cNvPr>
          <p:cNvSpPr>
            <a:spLocks noGrp="1"/>
          </p:cNvSpPr>
          <p:nvPr>
            <p:ph type="ftr" sz="quarter" idx="11"/>
          </p:nvPr>
        </p:nvSpPr>
        <p:spPr/>
        <p:txBody>
          <a:bodyPr/>
          <a:lstStyle/>
          <a:p>
            <a:pPr>
              <a:defRPr/>
            </a:pPr>
            <a:r>
              <a:rPr lang="en-US"/>
              <a:t>RNSengupta,IME Dept.,IIT Kanpur,INDIA</a:t>
            </a:r>
          </a:p>
        </p:txBody>
      </p:sp>
      <p:sp>
        <p:nvSpPr>
          <p:cNvPr id="373764" name="Slide Number Placeholder 7">
            <a:extLst>
              <a:ext uri="{FF2B5EF4-FFF2-40B4-BE49-F238E27FC236}">
                <a16:creationId xmlns:a16="http://schemas.microsoft.com/office/drawing/2014/main" id="{E6513E95-5407-4E6D-828A-36035F946E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75CE9D9-763E-4A9D-A12B-75C4A8FD79BD}" type="slidenum">
              <a:rPr lang="en-US" altLang="en-US" sz="1400" smtClean="0"/>
              <a:pPr>
                <a:spcBef>
                  <a:spcPct val="0"/>
                </a:spcBef>
                <a:buFontTx/>
                <a:buNone/>
              </a:pPr>
              <a:t>203</a:t>
            </a:fld>
            <a:endParaRPr lang="en-US" altLang="en-US" sz="1400"/>
          </a:p>
        </p:txBody>
      </p:sp>
      <p:sp>
        <p:nvSpPr>
          <p:cNvPr id="373765" name="Rectangle 2">
            <a:extLst>
              <a:ext uri="{FF2B5EF4-FFF2-40B4-BE49-F238E27FC236}">
                <a16:creationId xmlns:a16="http://schemas.microsoft.com/office/drawing/2014/main" id="{6667F20B-5440-4C94-8719-98F4F7EB2613}"/>
              </a:ext>
            </a:extLst>
          </p:cNvPr>
          <p:cNvSpPr>
            <a:spLocks noGrp="1" noChangeArrowheads="1"/>
          </p:cNvSpPr>
          <p:nvPr>
            <p:ph type="title"/>
          </p:nvPr>
        </p:nvSpPr>
        <p:spPr/>
        <p:txBody>
          <a:bodyPr/>
          <a:lstStyle/>
          <a:p>
            <a:pPr eaLnBrk="1" hangingPunct="1"/>
            <a:r>
              <a:rPr lang="en-US" altLang="en-US" sz="4000" b="1" dirty="0">
                <a:solidFill>
                  <a:srgbClr val="FF3300"/>
                </a:solidFill>
              </a:rPr>
              <a:t>De </a:t>
            </a:r>
            <a:r>
              <a:rPr lang="en-US" altLang="en-US" sz="4000" b="1" dirty="0" err="1">
                <a:solidFill>
                  <a:srgbClr val="FF3300"/>
                </a:solidFill>
              </a:rPr>
              <a:t>Moivre</a:t>
            </a:r>
            <a:r>
              <a:rPr lang="en-US" altLang="en-US" sz="4000" b="1" dirty="0">
                <a:solidFill>
                  <a:srgbClr val="FF3300"/>
                </a:solidFill>
              </a:rPr>
              <a:t> Laplace Limit Theorems</a:t>
            </a:r>
          </a:p>
        </p:txBody>
      </p:sp>
      <p:sp>
        <p:nvSpPr>
          <p:cNvPr id="323590" name="Rectangle 3">
            <a:extLst>
              <a:ext uri="{FF2B5EF4-FFF2-40B4-BE49-F238E27FC236}">
                <a16:creationId xmlns:a16="http://schemas.microsoft.com/office/drawing/2014/main" id="{EF80E7E1-64ED-4079-BD40-74CE37983D02}"/>
              </a:ext>
            </a:extLst>
          </p:cNvPr>
          <p:cNvSpPr>
            <a:spLocks noGrp="1" noChangeArrowheads="1"/>
          </p:cNvSpPr>
          <p:nvPr>
            <p:ph type="body" sz="half" idx="1"/>
          </p:nvPr>
        </p:nvSpPr>
        <p:spPr>
          <a:xfrm>
            <a:off x="609600" y="1447800"/>
            <a:ext cx="10972800" cy="4678363"/>
          </a:xfrm>
          <a:extLst/>
        </p:spPr>
        <p:txBody>
          <a:bodyPr/>
          <a:lstStyle/>
          <a:p>
            <a:pPr algn="just" eaLnBrk="1" hangingPunct="1">
              <a:buClr>
                <a:schemeClr val="tx1"/>
              </a:buClr>
              <a:buFont typeface="Wingdings" panose="05000000000000000000" pitchFamily="2" charset="2"/>
              <a:buChar char="§"/>
              <a:defRPr/>
            </a:pPr>
            <a:r>
              <a:rPr lang="en-US" altLang="en-US" sz="5000" dirty="0"/>
              <a:t>P(𝑎 </a:t>
            </a:r>
            <a:r>
              <a:rPr lang="en-US" altLang="en-US" sz="5000" dirty="0">
                <a:sym typeface="Symbol" panose="05050102010706020507" pitchFamily="18" charset="2"/>
              </a:rPr>
              <a:t> X  𝑏)  </a:t>
            </a:r>
            <a:r>
              <a:rPr lang="el-GR" altLang="en-US" sz="5000" dirty="0">
                <a:sym typeface="Symbol" panose="05050102010706020507" pitchFamily="18" charset="2"/>
              </a:rPr>
              <a:t>Φ</a:t>
            </a:r>
            <a:r>
              <a:rPr lang="en-US" altLang="en-US" sz="5000" dirty="0">
                <a:sym typeface="Symbol" panose="05050102010706020507" pitchFamily="18" charset="2"/>
              </a:rPr>
              <a:t>[{𝑏  </a:t>
            </a:r>
            <a:r>
              <a:rPr lang="en-US" altLang="en-US" sz="5400" dirty="0"/>
              <a:t>𝑛𝑝</a:t>
            </a:r>
            <a:r>
              <a:rPr lang="en-US" altLang="en-US" sz="5000" dirty="0">
                <a:sym typeface="Symbol" panose="05050102010706020507" pitchFamily="18" charset="2"/>
              </a:rPr>
              <a:t>}/(</a:t>
            </a:r>
            <a:r>
              <a:rPr lang="en-US" altLang="en-US" sz="5400" dirty="0"/>
              <a:t>𝑛𝑝𝑞</a:t>
            </a:r>
            <a:r>
              <a:rPr lang="en-US" altLang="en-US" sz="5000" dirty="0">
                <a:sym typeface="Symbol" panose="05050102010706020507" pitchFamily="18" charset="2"/>
              </a:rPr>
              <a:t>)]  </a:t>
            </a:r>
            <a:r>
              <a:rPr lang="el-GR" altLang="en-US" sz="5000" dirty="0">
                <a:sym typeface="Symbol" panose="05050102010706020507" pitchFamily="18" charset="2"/>
              </a:rPr>
              <a:t>Φ</a:t>
            </a:r>
            <a:r>
              <a:rPr lang="en-US" altLang="en-US" sz="5000" dirty="0">
                <a:sym typeface="Symbol" panose="05050102010706020507" pitchFamily="18" charset="2"/>
              </a:rPr>
              <a:t>[{𝑎  </a:t>
            </a:r>
            <a:r>
              <a:rPr lang="en-US" altLang="en-US" sz="4800" dirty="0"/>
              <a:t>𝑛𝑝</a:t>
            </a:r>
            <a:r>
              <a:rPr lang="en-US" altLang="en-US" sz="5000" dirty="0">
                <a:sym typeface="Symbol" panose="05050102010706020507" pitchFamily="18" charset="2"/>
              </a:rPr>
              <a:t>}/(</a:t>
            </a:r>
            <a:r>
              <a:rPr lang="en-US" altLang="en-US" sz="5400" dirty="0"/>
              <a:t>𝑛𝑝𝑞</a:t>
            </a:r>
            <a:r>
              <a:rPr lang="en-US" altLang="en-US" sz="5000" dirty="0">
                <a:sym typeface="Symbol" panose="05050102010706020507" pitchFamily="18" charset="2"/>
              </a:rPr>
              <a:t>)]</a:t>
            </a:r>
          </a:p>
          <a:p>
            <a:pPr algn="just" eaLnBrk="1" hangingPunct="1">
              <a:buClr>
                <a:schemeClr val="tx1"/>
              </a:buClr>
              <a:buFont typeface="Wingdings" panose="05000000000000000000" pitchFamily="2" charset="2"/>
              <a:buChar char="§"/>
              <a:defRPr/>
            </a:pPr>
            <a:r>
              <a:rPr lang="en-US" altLang="en-US" sz="5000" dirty="0"/>
              <a:t>P(𝑎 </a:t>
            </a:r>
            <a:r>
              <a:rPr lang="en-US" altLang="en-US" sz="5000" dirty="0">
                <a:sym typeface="Symbol" panose="05050102010706020507" pitchFamily="18" charset="2"/>
              </a:rPr>
              <a:t> X)  1  </a:t>
            </a:r>
            <a:r>
              <a:rPr lang="el-GR" altLang="en-US" sz="5000" dirty="0">
                <a:sym typeface="Symbol" panose="05050102010706020507" pitchFamily="18" charset="2"/>
              </a:rPr>
              <a:t>Φ</a:t>
            </a:r>
            <a:r>
              <a:rPr lang="en-US" altLang="en-US" sz="5000" dirty="0">
                <a:sym typeface="Symbol" panose="05050102010706020507" pitchFamily="18" charset="2"/>
              </a:rPr>
              <a:t>[{𝑎  </a:t>
            </a:r>
            <a:r>
              <a:rPr lang="en-US" altLang="en-US" sz="5400" dirty="0"/>
              <a:t>𝑛𝑝</a:t>
            </a:r>
            <a:r>
              <a:rPr lang="en-US" altLang="en-US" sz="5000" dirty="0">
                <a:sym typeface="Symbol" panose="05050102010706020507" pitchFamily="18" charset="2"/>
              </a:rPr>
              <a:t>}/(</a:t>
            </a:r>
            <a:r>
              <a:rPr lang="en-US" altLang="en-US" sz="4800" dirty="0">
                <a:sym typeface="Symbol" panose="05050102010706020507" pitchFamily="18" charset="2"/>
              </a:rPr>
              <a:t></a:t>
            </a:r>
            <a:r>
              <a:rPr lang="en-US" altLang="en-US" sz="4800" dirty="0"/>
              <a:t>𝑛𝑝𝑞</a:t>
            </a:r>
            <a:r>
              <a:rPr lang="en-US" altLang="en-US" sz="5000" dirty="0">
                <a:sym typeface="Symbol" panose="05050102010706020507" pitchFamily="18" charset="2"/>
              </a:rPr>
              <a:t>)]</a:t>
            </a:r>
          </a:p>
          <a:p>
            <a:pPr algn="just" eaLnBrk="1" hangingPunct="1">
              <a:buClr>
                <a:schemeClr val="tx1"/>
              </a:buClr>
              <a:buFont typeface="Wingdings" panose="05000000000000000000" pitchFamily="2" charset="2"/>
              <a:buChar char="§"/>
              <a:defRPr/>
            </a:pPr>
            <a:r>
              <a:rPr lang="en-US" altLang="en-US" sz="5000" dirty="0"/>
              <a:t>P(</a:t>
            </a:r>
            <a:r>
              <a:rPr lang="en-US" altLang="en-US" sz="5000" dirty="0">
                <a:sym typeface="Symbol" panose="05050102010706020507" pitchFamily="18" charset="2"/>
              </a:rPr>
              <a:t>X  𝑏)  </a:t>
            </a:r>
            <a:r>
              <a:rPr lang="el-GR" altLang="en-US" sz="5000" dirty="0">
                <a:sym typeface="Symbol" panose="05050102010706020507" pitchFamily="18" charset="2"/>
              </a:rPr>
              <a:t>Φ</a:t>
            </a:r>
            <a:r>
              <a:rPr lang="en-US" altLang="en-US" sz="5000" dirty="0">
                <a:sym typeface="Symbol" panose="05050102010706020507" pitchFamily="18" charset="2"/>
              </a:rPr>
              <a:t>[{𝑏  </a:t>
            </a:r>
            <a:r>
              <a:rPr lang="en-US" altLang="en-US" sz="5400" dirty="0"/>
              <a:t>𝑛𝑝</a:t>
            </a:r>
            <a:r>
              <a:rPr lang="en-US" altLang="en-US" sz="5000" dirty="0">
                <a:sym typeface="Symbol" panose="05050102010706020507" pitchFamily="18" charset="2"/>
              </a:rPr>
              <a:t>}/(</a:t>
            </a:r>
            <a:r>
              <a:rPr lang="en-US" altLang="en-US" sz="4800" dirty="0">
                <a:sym typeface="Symbol" panose="05050102010706020507" pitchFamily="18" charset="2"/>
              </a:rPr>
              <a:t></a:t>
            </a:r>
            <a:r>
              <a:rPr lang="en-US" altLang="en-US" sz="4800" dirty="0"/>
              <a:t>𝑛𝑝𝑞</a:t>
            </a:r>
            <a:r>
              <a:rPr lang="en-US" altLang="en-US" sz="5000" dirty="0">
                <a:sym typeface="Symbol" panose="05050102010706020507" pitchFamily="18" charset="2"/>
              </a:rPr>
              <a:t>)]</a:t>
            </a:r>
          </a:p>
          <a:p>
            <a:pPr algn="just" eaLnBrk="1" hangingPunct="1">
              <a:buClr>
                <a:schemeClr val="tx1"/>
              </a:buClr>
              <a:buFont typeface="Wingdings" panose="05000000000000000000" pitchFamily="2" charset="2"/>
              <a:buChar char="§"/>
              <a:defRPr/>
            </a:pPr>
            <a:r>
              <a:rPr lang="en-US" altLang="en-US" sz="5400" b="1" dirty="0">
                <a:solidFill>
                  <a:srgbClr val="0000FF"/>
                </a:solidFill>
                <a:highlight>
                  <a:srgbClr val="FFFF00"/>
                </a:highlight>
              </a:rPr>
              <a:t>Read the proof</a:t>
            </a:r>
            <a:endParaRPr lang="en-US" altLang="en-US" sz="50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79D2F7B-ABBA-4548-A358-291BAE42EC5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1DBFB0A-5293-4435-9474-B718DB8E12DD}"/>
              </a:ext>
            </a:extLst>
          </p:cNvPr>
          <p:cNvSpPr>
            <a:spLocks noGrp="1"/>
          </p:cNvSpPr>
          <p:nvPr>
            <p:ph type="ftr" sz="quarter" idx="11"/>
          </p:nvPr>
        </p:nvSpPr>
        <p:spPr/>
        <p:txBody>
          <a:bodyPr/>
          <a:lstStyle/>
          <a:p>
            <a:pPr>
              <a:defRPr/>
            </a:pPr>
            <a:r>
              <a:rPr lang="en-US"/>
              <a:t>RNSengupta,IME Dept.,IIT Kanpur,INDIA</a:t>
            </a:r>
          </a:p>
        </p:txBody>
      </p:sp>
      <p:sp>
        <p:nvSpPr>
          <p:cNvPr id="374788" name="Slide Number Placeholder 5">
            <a:extLst>
              <a:ext uri="{FF2B5EF4-FFF2-40B4-BE49-F238E27FC236}">
                <a16:creationId xmlns:a16="http://schemas.microsoft.com/office/drawing/2014/main" id="{2CCB05E6-67C3-4DA8-A6A9-239031415DF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49E5DB-4610-47E1-ACFB-7689C7F07F9E}" type="slidenum">
              <a:rPr lang="en-US" altLang="en-US" sz="1400" smtClean="0"/>
              <a:pPr>
                <a:spcBef>
                  <a:spcPct val="0"/>
                </a:spcBef>
                <a:buFontTx/>
                <a:buNone/>
              </a:pPr>
              <a:t>204</a:t>
            </a:fld>
            <a:endParaRPr lang="en-US" altLang="en-US" sz="1400"/>
          </a:p>
        </p:txBody>
      </p:sp>
      <p:sp>
        <p:nvSpPr>
          <p:cNvPr id="374789" name="Rectangle 2">
            <a:extLst>
              <a:ext uri="{FF2B5EF4-FFF2-40B4-BE49-F238E27FC236}">
                <a16:creationId xmlns:a16="http://schemas.microsoft.com/office/drawing/2014/main" id="{2B45AE7A-AD04-4E68-AC53-F76369CD56E8}"/>
              </a:ext>
            </a:extLst>
          </p:cNvPr>
          <p:cNvSpPr>
            <a:spLocks noGrp="1" noChangeArrowheads="1"/>
          </p:cNvSpPr>
          <p:nvPr>
            <p:ph type="title"/>
          </p:nvPr>
        </p:nvSpPr>
        <p:spPr/>
        <p:txBody>
          <a:bodyPr/>
          <a:lstStyle/>
          <a:p>
            <a:pPr eaLnBrk="1" hangingPunct="1"/>
            <a:r>
              <a:rPr lang="en-US" altLang="en-US" b="1" dirty="0" err="1">
                <a:solidFill>
                  <a:srgbClr val="FF3300"/>
                </a:solidFill>
              </a:rPr>
              <a:t>Bernoulli</a:t>
            </a:r>
            <a:r>
              <a:rPr lang="en-US" altLang="en-US" b="1" dirty="0" err="1">
                <a:solidFill>
                  <a:srgbClr val="FF3300"/>
                </a:solidFill>
                <a:sym typeface="Symbol" panose="05050102010706020507" pitchFamily="18" charset="2"/>
              </a:rPr>
              <a:t>s</a:t>
            </a:r>
            <a:r>
              <a:rPr lang="en-US" altLang="en-US" b="1" dirty="0">
                <a:solidFill>
                  <a:srgbClr val="FF3300"/>
                </a:solidFill>
                <a:sym typeface="Symbol" panose="05050102010706020507" pitchFamily="18" charset="2"/>
              </a:rPr>
              <a:t> Theorem</a:t>
            </a:r>
          </a:p>
        </p:txBody>
      </p:sp>
      <p:sp>
        <p:nvSpPr>
          <p:cNvPr id="323590" name="Rectangle 3">
            <a:extLst>
              <a:ext uri="{FF2B5EF4-FFF2-40B4-BE49-F238E27FC236}">
                <a16:creationId xmlns:a16="http://schemas.microsoft.com/office/drawing/2014/main" id="{3B055C37-F077-4744-9D88-F4C9A5EE17E9}"/>
              </a:ext>
            </a:extLst>
          </p:cNvPr>
          <p:cNvSpPr>
            <a:spLocks noGrp="1" noChangeArrowheads="1"/>
          </p:cNvSpPr>
          <p:nvPr>
            <p:ph type="body" idx="1"/>
          </p:nvPr>
        </p:nvSpPr>
        <p:spPr>
          <a:xfrm>
            <a:off x="609600" y="1570038"/>
            <a:ext cx="10972800" cy="4525962"/>
          </a:xfrm>
          <a:extLst/>
        </p:spPr>
        <p:txBody>
          <a:bodyPr/>
          <a:lstStyle/>
          <a:p>
            <a:pPr algn="just" eaLnBrk="1" hangingPunct="1">
              <a:buClr>
                <a:schemeClr val="tx1"/>
              </a:buClr>
              <a:buFont typeface="Wingdings" panose="05000000000000000000" pitchFamily="2" charset="2"/>
              <a:buChar char="§"/>
              <a:defRPr/>
            </a:pPr>
            <a:r>
              <a:rPr lang="en-US" altLang="en-US" sz="4500" dirty="0"/>
              <a:t>Let X</a:t>
            </a:r>
            <a:r>
              <a:rPr lang="en-US" altLang="en-US" sz="4500" baseline="-25000" dirty="0"/>
              <a:t>𝑛</a:t>
            </a:r>
            <a:r>
              <a:rPr lang="en-US" altLang="en-US" sz="4500" dirty="0"/>
              <a:t> be the number of success in </a:t>
            </a:r>
            <a:r>
              <a:rPr lang="en-US" altLang="en-US" sz="4500" dirty="0">
                <a:sym typeface="Symbol" panose="05050102010706020507" pitchFamily="18" charset="2"/>
              </a:rPr>
              <a:t></a:t>
            </a:r>
            <a:r>
              <a:rPr lang="en-US" altLang="en-US" sz="4500" dirty="0"/>
              <a:t>𝑛</a:t>
            </a:r>
            <a:r>
              <a:rPr lang="en-US" altLang="en-US" sz="4500" dirty="0">
                <a:sym typeface="Symbol" panose="05050102010706020507" pitchFamily="18" charset="2"/>
              </a:rPr>
              <a:t> number of </a:t>
            </a:r>
            <a:r>
              <a:rPr lang="en-US" altLang="en-US" sz="4500" b="1" dirty="0">
                <a:solidFill>
                  <a:srgbClr val="FF3300"/>
                </a:solidFill>
                <a:sym typeface="Symbol" panose="05050102010706020507" pitchFamily="18" charset="2"/>
              </a:rPr>
              <a:t>Bernoulli trials</a:t>
            </a:r>
            <a:r>
              <a:rPr lang="en-US" altLang="en-US" sz="4500" dirty="0">
                <a:sym typeface="Symbol" panose="05050102010706020507" pitchFamily="18" charset="2"/>
              </a:rPr>
              <a:t>, each with success probability 𝑝</a:t>
            </a:r>
          </a:p>
          <a:p>
            <a:pPr algn="just" eaLnBrk="1" hangingPunct="1">
              <a:buClr>
                <a:schemeClr val="tx1"/>
              </a:buClr>
              <a:buFont typeface="Wingdings" panose="05000000000000000000" pitchFamily="2" charset="2"/>
              <a:buChar char="§"/>
              <a:defRPr/>
            </a:pPr>
            <a:r>
              <a:rPr lang="en-US" altLang="en-US" sz="4500" dirty="0">
                <a:sym typeface="Symbol" panose="05050102010706020507" pitchFamily="18" charset="2"/>
              </a:rPr>
              <a:t>Then for </a:t>
            </a:r>
            <a:r>
              <a:rPr lang="en-US" altLang="en-US" sz="4500" b="1" dirty="0">
                <a:solidFill>
                  <a:srgbClr val="FF3300"/>
                </a:solidFill>
                <a:sym typeface="Symbol" panose="05050102010706020507" pitchFamily="18" charset="2"/>
              </a:rPr>
              <a:t>arbitrary positive </a:t>
            </a:r>
            <a:r>
              <a:rPr lang="en-US" altLang="en-US" sz="4500" dirty="0">
                <a:sym typeface="Symbol" panose="05050102010706020507" pitchFamily="18" charset="2"/>
              </a:rPr>
              <a:t> we have </a:t>
            </a:r>
            <a:r>
              <a:rPr lang="en-US" altLang="en-US" sz="4500" b="1" dirty="0">
                <a:solidFill>
                  <a:srgbClr val="FF3300"/>
                </a:solidFill>
                <a:sym typeface="Symbol" panose="05050102010706020507" pitchFamily="18" charset="2"/>
              </a:rPr>
              <a:t>Lt P[|X</a:t>
            </a:r>
            <a:r>
              <a:rPr lang="en-US" altLang="en-US" sz="4500" b="1" baseline="-25000" dirty="0">
                <a:solidFill>
                  <a:srgbClr val="FF3300"/>
                </a:solidFill>
                <a:sym typeface="Symbol" panose="05050102010706020507" pitchFamily="18" charset="2"/>
              </a:rPr>
              <a:t>𝑛 </a:t>
            </a:r>
            <a:r>
              <a:rPr lang="en-US" altLang="en-US" sz="4500" b="1" dirty="0">
                <a:solidFill>
                  <a:srgbClr val="FF3300"/>
                </a:solidFill>
                <a:sym typeface="Symbol" panose="05050102010706020507" pitchFamily="18" charset="2"/>
              </a:rPr>
              <a:t>/𝑛 – 𝑝|)  ] = 1 as 𝑛  </a:t>
            </a:r>
          </a:p>
          <a:p>
            <a:pPr algn="just" eaLnBrk="1" hangingPunct="1">
              <a:buClr>
                <a:schemeClr val="tx1"/>
              </a:buClr>
              <a:buFont typeface="Wingdings" panose="05000000000000000000" pitchFamily="2" charset="2"/>
              <a:buChar char="§"/>
              <a:defRPr/>
            </a:pPr>
            <a:r>
              <a:rPr lang="en-US" altLang="en-US" sz="4800" b="1" dirty="0">
                <a:solidFill>
                  <a:srgbClr val="0000FF"/>
                </a:solidFill>
                <a:highlight>
                  <a:srgbClr val="FFFF00"/>
                </a:highlight>
              </a:rPr>
              <a:t>Read the proof</a:t>
            </a:r>
            <a:endParaRPr lang="en-US" altLang="en-US" sz="4500" b="1" dirty="0">
              <a:solidFill>
                <a:srgbClr val="FF3300"/>
              </a:solidFill>
              <a:sym typeface="Symbol" panose="05050102010706020507" pitchFamily="18" charset="2"/>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53D9850-62A2-492C-A00A-3C5A0F4D2C46}"/>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7B259280-7D29-410F-8794-E60DEB9C00A1}"/>
              </a:ext>
            </a:extLst>
          </p:cNvPr>
          <p:cNvSpPr>
            <a:spLocks noGrp="1"/>
          </p:cNvSpPr>
          <p:nvPr>
            <p:ph type="ftr" sz="quarter" idx="11"/>
          </p:nvPr>
        </p:nvSpPr>
        <p:spPr/>
        <p:txBody>
          <a:bodyPr/>
          <a:lstStyle/>
          <a:p>
            <a:pPr>
              <a:defRPr/>
            </a:pPr>
            <a:r>
              <a:rPr lang="en-US"/>
              <a:t>RNSengupta,IME Dept.,IIT Kanpur,INDIA</a:t>
            </a:r>
          </a:p>
        </p:txBody>
      </p:sp>
      <p:sp>
        <p:nvSpPr>
          <p:cNvPr id="375812" name="Slide Number Placeholder 5">
            <a:extLst>
              <a:ext uri="{FF2B5EF4-FFF2-40B4-BE49-F238E27FC236}">
                <a16:creationId xmlns:a16="http://schemas.microsoft.com/office/drawing/2014/main" id="{70880E23-8DCD-494E-8BFC-B344AB3A3F6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0926971-9411-4F2E-A8E1-5EE4D3481113}" type="slidenum">
              <a:rPr lang="en-US" altLang="en-US" sz="1400" smtClean="0"/>
              <a:pPr>
                <a:spcBef>
                  <a:spcPct val="0"/>
                </a:spcBef>
                <a:buFontTx/>
                <a:buNone/>
              </a:pPr>
              <a:t>205</a:t>
            </a:fld>
            <a:endParaRPr lang="en-US" altLang="en-US" sz="1400"/>
          </a:p>
        </p:txBody>
      </p:sp>
      <p:sp>
        <p:nvSpPr>
          <p:cNvPr id="375813" name="Rectangle 2">
            <a:extLst>
              <a:ext uri="{FF2B5EF4-FFF2-40B4-BE49-F238E27FC236}">
                <a16:creationId xmlns:a16="http://schemas.microsoft.com/office/drawing/2014/main" id="{2716B7AC-B011-49CC-8A81-0351E426E98A}"/>
              </a:ext>
            </a:extLst>
          </p:cNvPr>
          <p:cNvSpPr>
            <a:spLocks noGrp="1" noChangeArrowheads="1"/>
          </p:cNvSpPr>
          <p:nvPr>
            <p:ph type="title"/>
          </p:nvPr>
        </p:nvSpPr>
        <p:spPr/>
        <p:txBody>
          <a:bodyPr/>
          <a:lstStyle/>
          <a:p>
            <a:pPr eaLnBrk="1" hangingPunct="1"/>
            <a:r>
              <a:rPr lang="en-US" altLang="en-US" sz="4000" b="1" dirty="0">
                <a:solidFill>
                  <a:srgbClr val="FF3300"/>
                </a:solidFill>
              </a:rPr>
              <a:t>Relationship between Poisson and Exponential distribution</a:t>
            </a:r>
          </a:p>
        </p:txBody>
      </p:sp>
      <p:sp>
        <p:nvSpPr>
          <p:cNvPr id="325638" name="Rectangle 3">
            <a:extLst>
              <a:ext uri="{FF2B5EF4-FFF2-40B4-BE49-F238E27FC236}">
                <a16:creationId xmlns:a16="http://schemas.microsoft.com/office/drawing/2014/main" id="{601C65E2-D0B2-414C-996A-633858661DB4}"/>
              </a:ext>
            </a:extLst>
          </p:cNvPr>
          <p:cNvSpPr>
            <a:spLocks noGrp="1" noChangeArrowheads="1"/>
          </p:cNvSpPr>
          <p:nvPr>
            <p:ph type="body" idx="1"/>
          </p:nvPr>
        </p:nvSpPr>
        <p:spPr>
          <a:extLst/>
        </p:spPr>
        <p:txBody>
          <a:bodyPr/>
          <a:lstStyle/>
          <a:p>
            <a:pPr algn="just" eaLnBrk="1" hangingPunct="1">
              <a:buClr>
                <a:schemeClr val="tx1"/>
              </a:buClr>
              <a:buFont typeface="Wingdings" panose="05000000000000000000" pitchFamily="2" charset="2"/>
              <a:buChar char="§"/>
              <a:defRPr/>
            </a:pPr>
            <a:r>
              <a:rPr lang="en-US" altLang="en-US" sz="4000" dirty="0"/>
              <a:t>If a process has the intervals between successive events as </a:t>
            </a:r>
            <a:r>
              <a:rPr lang="en-US" altLang="en-US" sz="4000" b="1" dirty="0">
                <a:solidFill>
                  <a:srgbClr val="FF3300"/>
                </a:solidFill>
              </a:rPr>
              <a:t>independent</a:t>
            </a:r>
            <a:r>
              <a:rPr lang="en-US" altLang="en-US" sz="4000" dirty="0"/>
              <a:t> and </a:t>
            </a:r>
            <a:r>
              <a:rPr lang="en-US" altLang="en-US" sz="4000" b="1" dirty="0">
                <a:solidFill>
                  <a:srgbClr val="FF3300"/>
                </a:solidFill>
              </a:rPr>
              <a:t>identical</a:t>
            </a:r>
            <a:r>
              <a:rPr lang="en-US" altLang="en-US" sz="4000" dirty="0"/>
              <a:t> and it is </a:t>
            </a:r>
            <a:r>
              <a:rPr lang="en-US" altLang="en-US" sz="4000" b="1" dirty="0">
                <a:solidFill>
                  <a:srgbClr val="FF3300"/>
                </a:solidFill>
              </a:rPr>
              <a:t>Exponentially distributed</a:t>
            </a:r>
          </a:p>
          <a:p>
            <a:pPr algn="just" eaLnBrk="1" hangingPunct="1">
              <a:buClr>
                <a:schemeClr val="tx1"/>
              </a:buClr>
              <a:buFont typeface="Wingdings" panose="05000000000000000000" pitchFamily="2" charset="2"/>
              <a:buChar char="§"/>
              <a:defRPr/>
            </a:pPr>
            <a:r>
              <a:rPr lang="en-US" altLang="en-US" sz="4000" dirty="0"/>
              <a:t>Then the number of events in a specified time interval will be a </a:t>
            </a:r>
            <a:r>
              <a:rPr lang="en-US" altLang="en-US" sz="4000" b="1" dirty="0">
                <a:solidFill>
                  <a:srgbClr val="FF3300"/>
                </a:solidFill>
              </a:rPr>
              <a:t>Poisson distribution</a:t>
            </a:r>
          </a:p>
          <a:p>
            <a:pPr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rPr>
              <a:t>Read the proof</a:t>
            </a:r>
            <a:endParaRPr lang="en-US" altLang="en-US" sz="4000" dirty="0">
              <a:solidFill>
                <a:srgbClr val="FF3300"/>
              </a:solidFill>
            </a:endParaRP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515C8CF-CF55-4CC9-BC0F-4AA21E8B8D39}"/>
              </a:ext>
            </a:extLst>
          </p:cNvPr>
          <p:cNvSpPr>
            <a:spLocks noGrp="1"/>
          </p:cNvSpPr>
          <p:nvPr>
            <p:ph type="dt" sz="quarter" idx="10"/>
          </p:nvPr>
        </p:nvSpPr>
        <p:spPr/>
        <p:txBody>
          <a:bodyPr/>
          <a:lstStyle/>
          <a:p>
            <a:pPr>
              <a:defRPr/>
            </a:pPr>
            <a:r>
              <a:rPr lang="en-US"/>
              <a:t>IME602:DISTRIBUTIONS</a:t>
            </a:r>
          </a:p>
        </p:txBody>
      </p:sp>
      <p:sp>
        <p:nvSpPr>
          <p:cNvPr id="7" name="Footer Placeholder 6">
            <a:extLst>
              <a:ext uri="{FF2B5EF4-FFF2-40B4-BE49-F238E27FC236}">
                <a16:creationId xmlns:a16="http://schemas.microsoft.com/office/drawing/2014/main" id="{3C3EF5A4-3F91-47DA-8C1A-ACBBDBD75C0B}"/>
              </a:ext>
            </a:extLst>
          </p:cNvPr>
          <p:cNvSpPr>
            <a:spLocks noGrp="1"/>
          </p:cNvSpPr>
          <p:nvPr>
            <p:ph type="ftr" sz="quarter" idx="11"/>
          </p:nvPr>
        </p:nvSpPr>
        <p:spPr/>
        <p:txBody>
          <a:bodyPr/>
          <a:lstStyle/>
          <a:p>
            <a:pPr>
              <a:defRPr/>
            </a:pPr>
            <a:r>
              <a:rPr lang="en-US"/>
              <a:t>RNSengupta,IME Dept.,IIT Kanpur,INDIA</a:t>
            </a:r>
          </a:p>
        </p:txBody>
      </p:sp>
      <p:sp>
        <p:nvSpPr>
          <p:cNvPr id="376836" name="Slide Number Placeholder 7">
            <a:extLst>
              <a:ext uri="{FF2B5EF4-FFF2-40B4-BE49-F238E27FC236}">
                <a16:creationId xmlns:a16="http://schemas.microsoft.com/office/drawing/2014/main" id="{1F3F74C4-36F5-4AC5-931B-F133F79D2A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650DFD7-2CAF-49F2-8096-08E593973F93}" type="slidenum">
              <a:rPr lang="en-US" altLang="en-US" sz="1400" smtClean="0"/>
              <a:pPr>
                <a:spcBef>
                  <a:spcPct val="0"/>
                </a:spcBef>
                <a:buFontTx/>
                <a:buNone/>
              </a:pPr>
              <a:t>206</a:t>
            </a:fld>
            <a:endParaRPr lang="en-US" altLang="en-US" sz="1400"/>
          </a:p>
        </p:txBody>
      </p:sp>
      <p:sp>
        <p:nvSpPr>
          <p:cNvPr id="376837" name="Rectangle 2">
            <a:extLst>
              <a:ext uri="{FF2B5EF4-FFF2-40B4-BE49-F238E27FC236}">
                <a16:creationId xmlns:a16="http://schemas.microsoft.com/office/drawing/2014/main" id="{523C2F2F-27E4-4B68-82DC-02FE5DE54F9B}"/>
              </a:ext>
            </a:extLst>
          </p:cNvPr>
          <p:cNvSpPr>
            <a:spLocks noGrp="1" noChangeArrowheads="1"/>
          </p:cNvSpPr>
          <p:nvPr>
            <p:ph type="title"/>
          </p:nvPr>
        </p:nvSpPr>
        <p:spPr/>
        <p:txBody>
          <a:bodyPr/>
          <a:lstStyle/>
          <a:p>
            <a:pPr eaLnBrk="1" hangingPunct="1"/>
            <a:r>
              <a:rPr lang="en-US" altLang="en-US" b="1" dirty="0">
                <a:solidFill>
                  <a:srgbClr val="FF3300"/>
                </a:solidFill>
              </a:rPr>
              <a:t>Central Limit Theorem</a:t>
            </a:r>
          </a:p>
        </p:txBody>
      </p:sp>
      <p:sp>
        <p:nvSpPr>
          <p:cNvPr id="297990" name="Rectangle 3">
            <a:extLst>
              <a:ext uri="{FF2B5EF4-FFF2-40B4-BE49-F238E27FC236}">
                <a16:creationId xmlns:a16="http://schemas.microsoft.com/office/drawing/2014/main" id="{3168D0B2-214B-45C3-8A4A-72B34FC2B988}"/>
              </a:ext>
            </a:extLst>
          </p:cNvPr>
          <p:cNvSpPr>
            <a:spLocks noGrp="1" noRot="1" noChangeAspect="1" noMove="1" noResize="1" noEditPoints="1" noAdjustHandles="1" noChangeArrowheads="1" noChangeShapeType="1" noTextEdit="1"/>
          </p:cNvSpPr>
          <p:nvPr>
            <p:ph type="body" sz="half" idx="1"/>
          </p:nvPr>
        </p:nvSpPr>
        <p:spPr>
          <a:xfrm>
            <a:off x="609600" y="1570038"/>
            <a:ext cx="10972800" cy="4525962"/>
          </a:xfrm>
          <a:blipFill>
            <a:blip r:embed="rId2"/>
            <a:stretch>
              <a:fillRect l="-1389" t="-2022" r="-1556" b="-2830"/>
            </a:stretch>
          </a:blipFill>
          <a:extLst/>
        </p:spPr>
        <p:txBody>
          <a:bodyPr/>
          <a:lstStyle/>
          <a:p>
            <a:pPr>
              <a:defRPr/>
            </a:pPr>
            <a:r>
              <a:rPr lang="en-US">
                <a:noFill/>
              </a:rPr>
              <a:t>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207</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64</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149609589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B6A401-CA83-4DFA-9A57-F17630F006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E1579C9-755C-41B8-9362-6378BB5933DA}"/>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2CB16C8D-4C51-460F-AC6D-25CC6BBB6E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DEFEB8-56E1-493E-A3CD-513858D76660}" type="slidenum">
              <a:rPr lang="en-US" altLang="en-US" sz="1400" smtClean="0"/>
              <a:pPr>
                <a:spcBef>
                  <a:spcPct val="0"/>
                </a:spcBef>
                <a:buFontTx/>
                <a:buNone/>
              </a:pPr>
              <a:t>208</a:t>
            </a:fld>
            <a:endParaRPr lang="en-US" altLang="en-US" sz="1400"/>
          </a:p>
        </p:txBody>
      </p:sp>
      <p:sp>
        <p:nvSpPr>
          <p:cNvPr id="291845" name="Rectangle 2">
            <a:extLst>
              <a:ext uri="{FF2B5EF4-FFF2-40B4-BE49-F238E27FC236}">
                <a16:creationId xmlns:a16="http://schemas.microsoft.com/office/drawing/2014/main" id="{CA1DEEF7-AE42-4EA6-9EBE-F1D9500C3E05}"/>
              </a:ext>
            </a:extLst>
          </p:cNvPr>
          <p:cNvSpPr>
            <a:spLocks noGrp="1" noChangeArrowheads="1"/>
          </p:cNvSpPr>
          <p:nvPr>
            <p:ph type="title"/>
          </p:nvPr>
        </p:nvSpPr>
        <p:spPr/>
        <p:txBody>
          <a:bodyPr/>
          <a:lstStyle/>
          <a:p>
            <a:pPr eaLnBrk="1" hangingPunct="1"/>
            <a:r>
              <a:rPr lang="en-US" altLang="en-US" sz="5500" b="1" dirty="0">
                <a:solidFill>
                  <a:srgbClr val="FF0000"/>
                </a:solidFill>
              </a:rPr>
              <a:t>Example # 65</a:t>
            </a:r>
            <a:endParaRPr lang="en-US" altLang="en-US" sz="5500" dirty="0"/>
          </a:p>
        </p:txBody>
      </p:sp>
      <p:sp>
        <p:nvSpPr>
          <p:cNvPr id="291846" name="Rectangle 3">
            <a:extLst>
              <a:ext uri="{FF2B5EF4-FFF2-40B4-BE49-F238E27FC236}">
                <a16:creationId xmlns:a16="http://schemas.microsoft.com/office/drawing/2014/main" id="{22DCAA83-8266-4A62-B7D1-A6EC02C3CFA0}"/>
              </a:ext>
            </a:extLst>
          </p:cNvPr>
          <p:cNvSpPr>
            <a:spLocks noGrp="1" noChangeArrowheads="1"/>
          </p:cNvSpPr>
          <p:nvPr>
            <p:ph type="body" idx="1"/>
          </p:nvPr>
        </p:nvSpPr>
        <p:spPr/>
        <p:txBody>
          <a:bodyPr/>
          <a:lstStyle/>
          <a:p>
            <a:pPr algn="just" eaLnBrk="1" hangingPunct="1">
              <a:buFont typeface="Wingdings" panose="05000000000000000000" pitchFamily="2" charset="2"/>
              <a:buChar char="§"/>
            </a:pPr>
            <a:endParaRPr lang="en-US" altLang="en-US" sz="3500" dirty="0"/>
          </a:p>
        </p:txBody>
      </p:sp>
    </p:spTree>
    <p:extLst>
      <p:ext uri="{BB962C8B-B14F-4D97-AF65-F5344CB8AC3E}">
        <p14:creationId xmlns:p14="http://schemas.microsoft.com/office/powerpoint/2010/main" val="330261235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CF50181-A5B4-48C3-86D3-4E26F18D988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66C8FC0-9584-4408-AA5B-5B210B1ED94E}"/>
              </a:ext>
            </a:extLst>
          </p:cNvPr>
          <p:cNvSpPr>
            <a:spLocks noGrp="1"/>
          </p:cNvSpPr>
          <p:nvPr>
            <p:ph type="ftr" sz="quarter" idx="11"/>
          </p:nvPr>
        </p:nvSpPr>
        <p:spPr/>
        <p:txBody>
          <a:bodyPr/>
          <a:lstStyle/>
          <a:p>
            <a:pPr>
              <a:defRPr/>
            </a:pPr>
            <a:r>
              <a:rPr lang="en-US"/>
              <a:t>RNSengupta,IME Dept.,IIT Kanpur,INDIA</a:t>
            </a:r>
          </a:p>
        </p:txBody>
      </p:sp>
      <p:sp>
        <p:nvSpPr>
          <p:cNvPr id="397316" name="Slide Number Placeholder 5">
            <a:extLst>
              <a:ext uri="{FF2B5EF4-FFF2-40B4-BE49-F238E27FC236}">
                <a16:creationId xmlns:a16="http://schemas.microsoft.com/office/drawing/2014/main" id="{A46F772B-0C8D-45E3-B19B-49A055147D00}"/>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D52D566E-4977-4884-8000-D1893CC29F39}" type="slidenum">
              <a:rPr lang="en-US" altLang="en-US" sz="1050"/>
              <a:pPr>
                <a:spcBef>
                  <a:spcPct val="0"/>
                </a:spcBef>
                <a:buFontTx/>
                <a:buNone/>
                <a:defRPr/>
              </a:pPr>
              <a:t>209</a:t>
            </a:fld>
            <a:endParaRPr lang="en-US" altLang="en-US" sz="1050"/>
          </a:p>
        </p:txBody>
      </p:sp>
      <p:sp>
        <p:nvSpPr>
          <p:cNvPr id="392197" name="Rectangle 2">
            <a:extLst>
              <a:ext uri="{FF2B5EF4-FFF2-40B4-BE49-F238E27FC236}">
                <a16:creationId xmlns:a16="http://schemas.microsoft.com/office/drawing/2014/main" id="{52652EFB-1AFA-4676-92E3-6356871EFBE6}"/>
              </a:ext>
            </a:extLst>
          </p:cNvPr>
          <p:cNvSpPr>
            <a:spLocks noGrp="1" noChangeArrowheads="1"/>
          </p:cNvSpPr>
          <p:nvPr>
            <p:ph type="title"/>
          </p:nvPr>
        </p:nvSpPr>
        <p:spPr/>
        <p:txBody>
          <a:bodyPr/>
          <a:lstStyle/>
          <a:p>
            <a:pPr eaLnBrk="1" hangingPunct="1"/>
            <a:r>
              <a:rPr lang="en-US" altLang="en-US" sz="3000" b="1">
                <a:solidFill>
                  <a:srgbClr val="FF3300"/>
                </a:solidFill>
              </a:rPr>
              <a:t>Normal distribution</a:t>
            </a:r>
            <a:br>
              <a:rPr lang="en-US" altLang="en-US" sz="3000" b="1">
                <a:solidFill>
                  <a:srgbClr val="FF3300"/>
                </a:solidFill>
              </a:rPr>
            </a:br>
            <a:r>
              <a:rPr lang="en-US" altLang="en-US" sz="3000" b="1">
                <a:solidFill>
                  <a:srgbClr val="FF3300"/>
                </a:solidFill>
              </a:rPr>
              <a:t>[X ~ N ( </a:t>
            </a:r>
            <a:r>
              <a:rPr lang="en-US" altLang="en-US" sz="3000" b="1">
                <a:solidFill>
                  <a:srgbClr val="FF3300"/>
                </a:solidFill>
                <a:sym typeface="Symbol" panose="05050102010706020507" pitchFamily="18" charset="2"/>
              </a:rPr>
              <a:t>, </a:t>
            </a:r>
            <a:r>
              <a:rPr lang="en-US" altLang="en-US" sz="3000" b="1" baseline="30000">
                <a:solidFill>
                  <a:srgbClr val="FF3300"/>
                </a:solidFill>
                <a:sym typeface="Symbol" panose="05050102010706020507" pitchFamily="18" charset="2"/>
              </a:rPr>
              <a:t>2</a:t>
            </a:r>
            <a:r>
              <a:rPr lang="en-US" altLang="en-US" sz="3000" b="1">
                <a:solidFill>
                  <a:srgbClr val="FF3300"/>
                </a:solidFill>
                <a:sym typeface="Symbol" panose="05050102010706020507" pitchFamily="18" charset="2"/>
              </a:rPr>
              <a:t>)]</a:t>
            </a:r>
            <a:r>
              <a:rPr lang="en-US" altLang="en-US" sz="3000">
                <a:solidFill>
                  <a:schemeClr val="tx1"/>
                </a:solidFill>
              </a:rPr>
              <a:t> : </a:t>
            </a:r>
            <a:r>
              <a:rPr lang="en-US" altLang="en-US" sz="3000" b="1">
                <a:solidFill>
                  <a:srgbClr val="FF3300"/>
                </a:solidFill>
              </a:rPr>
              <a:t>Checking Normality of data</a:t>
            </a:r>
          </a:p>
        </p:txBody>
      </p:sp>
      <p:sp>
        <p:nvSpPr>
          <p:cNvPr id="392198" name="Rectangle 3">
            <a:extLst>
              <a:ext uri="{FF2B5EF4-FFF2-40B4-BE49-F238E27FC236}">
                <a16:creationId xmlns:a16="http://schemas.microsoft.com/office/drawing/2014/main" id="{89F6D3A0-865F-4429-94AA-BDA312B839F0}"/>
              </a:ext>
            </a:extLst>
          </p:cNvPr>
          <p:cNvSpPr>
            <a:spLocks noGrp="1" noChangeArrowheads="1"/>
          </p:cNvSpPr>
          <p:nvPr>
            <p:ph type="body" idx="1"/>
          </p:nvPr>
        </p:nvSpPr>
        <p:spPr/>
        <p:txBody>
          <a:bodyPr/>
          <a:lstStyle/>
          <a:p>
            <a:pPr marL="457200" indent="-457200" algn="just" eaLnBrk="1" hangingPunct="1">
              <a:lnSpc>
                <a:spcPct val="80000"/>
              </a:lnSpc>
              <a:buFontTx/>
              <a:buAutoNum type="arabicParenR"/>
            </a:pPr>
            <a:r>
              <a:rPr lang="en-US" altLang="en-US" sz="2500">
                <a:sym typeface="Symbol" panose="05050102010706020507" pitchFamily="18" charset="2"/>
              </a:rPr>
              <a:t>List the observation number in the  column # 1,call it i.</a:t>
            </a:r>
          </a:p>
          <a:p>
            <a:pPr marL="457200" indent="-457200" algn="just" eaLnBrk="1" hangingPunct="1">
              <a:lnSpc>
                <a:spcPct val="80000"/>
              </a:lnSpc>
              <a:buFontTx/>
              <a:buAutoNum type="arabicParenR"/>
            </a:pPr>
            <a:r>
              <a:rPr lang="en-US" altLang="en-US" sz="2500">
                <a:sym typeface="Symbol" panose="05050102010706020507" pitchFamily="18" charset="2"/>
              </a:rPr>
              <a:t>List the data in column # 2.</a:t>
            </a:r>
          </a:p>
          <a:p>
            <a:pPr marL="457200" indent="-457200" algn="just" eaLnBrk="1" hangingPunct="1">
              <a:lnSpc>
                <a:spcPct val="80000"/>
              </a:lnSpc>
              <a:buFontTx/>
              <a:buAutoNum type="arabicParenR"/>
            </a:pPr>
            <a:r>
              <a:rPr lang="en-US" altLang="en-US" sz="2500">
                <a:sym typeface="Symbol" panose="05050102010706020507" pitchFamily="18" charset="2"/>
              </a:rPr>
              <a:t>Sort the data from the smallest to the largest and place in column # 3.</a:t>
            </a:r>
          </a:p>
          <a:p>
            <a:pPr marL="457200" indent="-457200" algn="just" eaLnBrk="1" hangingPunct="1">
              <a:lnSpc>
                <a:spcPct val="80000"/>
              </a:lnSpc>
              <a:buFontTx/>
              <a:buAutoNum type="arabicParenR"/>
            </a:pPr>
            <a:r>
              <a:rPr lang="en-US" altLang="en-US" sz="2500">
                <a:sym typeface="Symbol" panose="05050102010706020507" pitchFamily="18" charset="2"/>
              </a:rPr>
              <a:t>For each i</a:t>
            </a:r>
            <a:r>
              <a:rPr lang="en-US" altLang="en-US" sz="2500" baseline="30000">
                <a:sym typeface="Symbol" panose="05050102010706020507" pitchFamily="18" charset="2"/>
              </a:rPr>
              <a:t>th</a:t>
            </a:r>
            <a:r>
              <a:rPr lang="en-US" altLang="en-US" sz="2500">
                <a:sym typeface="Symbol" panose="05050102010706020507" pitchFamily="18" charset="2"/>
              </a:rPr>
              <a:t> of the n observations, calculate the corresponding tail area of the standard normal distribution (Z) as follows, A = (i – 0.375)/(n + 0.25). Put the values in column # 4.</a:t>
            </a:r>
          </a:p>
          <a:p>
            <a:pPr marL="457200" indent="-457200" algn="just" eaLnBrk="1" hangingPunct="1">
              <a:lnSpc>
                <a:spcPct val="80000"/>
              </a:lnSpc>
              <a:buFontTx/>
              <a:buAutoNum type="arabicParenR"/>
            </a:pPr>
            <a:r>
              <a:rPr lang="en-US" altLang="en-US" sz="2500">
                <a:sym typeface="Symbol" panose="05050102010706020507" pitchFamily="18" charset="2"/>
              </a:rPr>
              <a:t>Use NORMSINV(A) function in MS-EXCEL to produce a column of normal scores. Put these values in column # 5.</a:t>
            </a:r>
          </a:p>
          <a:p>
            <a:pPr marL="457200" indent="-457200" algn="just" eaLnBrk="1" hangingPunct="1">
              <a:lnSpc>
                <a:spcPct val="80000"/>
              </a:lnSpc>
              <a:buFontTx/>
              <a:buAutoNum type="arabicParenR"/>
            </a:pPr>
            <a:r>
              <a:rPr lang="en-US" altLang="en-US" sz="2500">
                <a:sym typeface="Symbol" panose="05050102010706020507" pitchFamily="18" charset="2"/>
              </a:rPr>
              <a:t>Make a copy of the sorted data (be sure to use paste special and paste only the values) in column # 6.</a:t>
            </a:r>
          </a:p>
          <a:p>
            <a:pPr marL="457200" indent="-457200" algn="just" eaLnBrk="1" hangingPunct="1">
              <a:lnSpc>
                <a:spcPct val="80000"/>
              </a:lnSpc>
              <a:buFontTx/>
              <a:buAutoNum type="arabicParenR"/>
            </a:pPr>
            <a:r>
              <a:rPr lang="en-US" altLang="en-US" sz="2500">
                <a:sym typeface="Symbol" panose="05050102010706020507" pitchFamily="18" charset="2"/>
              </a:rPr>
              <a:t>Make a scatter plot of the data in columns # 5 and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8660" name="Slide Number Placeholder 5">
            <a:extLst>
              <a:ext uri="{FF2B5EF4-FFF2-40B4-BE49-F238E27FC236}">
                <a16:creationId xmlns:a16="http://schemas.microsoft.com/office/drawing/2014/main" id="{77462EF5-F6EA-4ED5-B6F3-34A8A3D697C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809B70-EC17-431C-A66A-CAF7B5639EBA}" type="slidenum">
              <a:rPr lang="en-US" altLang="en-US" sz="1400" smtClean="0"/>
              <a:pPr>
                <a:spcBef>
                  <a:spcPct val="0"/>
                </a:spcBef>
                <a:buFontTx/>
                <a:buNone/>
              </a:pPr>
              <a:t>21</a:t>
            </a:fld>
            <a:endParaRPr lang="en-US" altLang="en-US" sz="1400"/>
          </a:p>
        </p:txBody>
      </p:sp>
      <p:sp>
        <p:nvSpPr>
          <p:cNvPr id="198661" name="Rectangle 2">
            <a:extLst>
              <a:ext uri="{FF2B5EF4-FFF2-40B4-BE49-F238E27FC236}">
                <a16:creationId xmlns:a16="http://schemas.microsoft.com/office/drawing/2014/main" id="{C010D5E4-9362-42CF-BD3D-3AF9572E7B17}"/>
              </a:ext>
            </a:extLst>
          </p:cNvPr>
          <p:cNvSpPr>
            <a:spLocks noGrp="1" noChangeArrowheads="1"/>
          </p:cNvSpPr>
          <p:nvPr>
            <p:ph type="title"/>
          </p:nvPr>
        </p:nvSpPr>
        <p:spPr/>
        <p:txBody>
          <a:bodyPr/>
          <a:lstStyle/>
          <a:p>
            <a:pPr eaLnBrk="1" hangingPunct="1"/>
            <a:r>
              <a:rPr lang="en-US" altLang="en-US" sz="3500" b="1">
                <a:solidFill>
                  <a:srgbClr val="FF0000"/>
                </a:solidFill>
              </a:rPr>
              <a:t>Tri-Variate Case of three r.v.’s X, Y, Z </a:t>
            </a:r>
            <a:r>
              <a:rPr lang="en-US" altLang="en-US" sz="3500" b="1">
                <a:solidFill>
                  <a:schemeClr val="tx1"/>
                </a:solidFill>
              </a:rPr>
              <a:t>(</a:t>
            </a:r>
            <a:r>
              <a:rPr lang="en-US" altLang="en-US" sz="3500" b="1">
                <a:solidFill>
                  <a:srgbClr val="0000FF"/>
                </a:solidFill>
              </a:rPr>
              <a:t>contd…</a:t>
            </a:r>
            <a:r>
              <a:rPr lang="en-US" altLang="en-US" sz="3500" b="1">
                <a:solidFill>
                  <a:schemeClr val="tx1"/>
                </a:solidFill>
              </a:rPr>
              <a:t>)</a:t>
            </a:r>
            <a:endParaRPr lang="en-US" altLang="en-US" sz="3500" b="1">
              <a:solidFill>
                <a:srgbClr val="FF0000"/>
              </a:solidFill>
            </a:endParaRPr>
          </a:p>
        </p:txBody>
      </p:sp>
      <p:sp>
        <p:nvSpPr>
          <p:cNvPr id="198662" name="Rectangle 3">
            <a:extLst>
              <a:ext uri="{FF2B5EF4-FFF2-40B4-BE49-F238E27FC236}">
                <a16:creationId xmlns:a16="http://schemas.microsoft.com/office/drawing/2014/main" id="{405D9B29-A91A-43F8-BFBA-6C8DD0948A18}"/>
              </a:ext>
            </a:extLst>
          </p:cNvPr>
          <p:cNvSpPr>
            <a:spLocks noGrp="1" noChangeArrowheads="1"/>
          </p:cNvSpPr>
          <p:nvPr>
            <p:ph type="body" idx="1"/>
          </p:nvPr>
        </p:nvSpPr>
        <p:spPr>
          <a:xfrm>
            <a:off x="590550" y="1568450"/>
            <a:ext cx="10972800" cy="4525963"/>
          </a:xfrm>
        </p:spPr>
        <p:txBody>
          <a:bodyPr/>
          <a:lstStyle/>
          <a:p>
            <a:pPr algn="just" eaLnBrk="1" hangingPunct="1">
              <a:buClr>
                <a:schemeClr val="tx1"/>
              </a:buClr>
              <a:buFont typeface="Wingdings" panose="05000000000000000000" pitchFamily="2" charset="2"/>
              <a:buChar char="§"/>
            </a:pPr>
            <a:r>
              <a:rPr lang="en-US" altLang="en-US" sz="2800"/>
              <a:t>Given three </a:t>
            </a:r>
            <a:r>
              <a:rPr lang="en-US" altLang="en-US" sz="2800" b="1">
                <a:solidFill>
                  <a:srgbClr val="FF0000"/>
                </a:solidFill>
                <a:sym typeface="Symbol" panose="05050102010706020507" pitchFamily="18" charset="2"/>
              </a:rPr>
              <a:t>discrete</a:t>
            </a:r>
            <a:r>
              <a:rPr lang="en-US" altLang="en-US" sz="2800">
                <a:sym typeface="Symbol" panose="05050102010706020507" pitchFamily="18" charset="2"/>
              </a:rPr>
              <a:t> </a:t>
            </a:r>
            <a:r>
              <a:rPr lang="en-US" altLang="en-US" sz="2800"/>
              <a:t>r.v.’s, X, Y and Z</a:t>
            </a:r>
          </a:p>
          <a:p>
            <a:pPr lvl="1" algn="just" eaLnBrk="1" hangingPunct="1">
              <a:buClr>
                <a:schemeClr val="tx1"/>
              </a:buClr>
              <a:buFont typeface="Wingdings" panose="05000000000000000000" pitchFamily="2" charset="2"/>
              <a:buChar char="v"/>
            </a:pPr>
            <a:r>
              <a:rPr lang="en-US" altLang="en-US" b="1">
                <a:solidFill>
                  <a:srgbClr val="FF3300"/>
                </a:solidFill>
              </a:rPr>
              <a:t>Joint probability</a:t>
            </a:r>
            <a:r>
              <a:rPr lang="en-US" altLang="en-US"/>
              <a:t> of X, Y and Z is </a:t>
            </a:r>
            <a:r>
              <a:rPr lang="en-US" altLang="en-US">
                <a:sym typeface="Symbol" panose="05050102010706020507" pitchFamily="18" charset="2"/>
              </a:rPr>
              <a:t>P(X = x</a:t>
            </a:r>
            <a:r>
              <a:rPr lang="en-US" altLang="en-US" baseline="-25000">
                <a:sym typeface="Symbol" panose="05050102010706020507" pitchFamily="18" charset="2"/>
              </a:rPr>
              <a:t>𝑖</a:t>
            </a:r>
            <a:r>
              <a:rPr lang="en-US" altLang="en-US">
                <a:sym typeface="Symbol" panose="05050102010706020507" pitchFamily="18" charset="2"/>
              </a:rPr>
              <a:t>, Y= y</a:t>
            </a:r>
            <a:r>
              <a:rPr lang="en-US" altLang="en-US" baseline="-25000">
                <a:sym typeface="Symbol" panose="05050102010706020507" pitchFamily="18" charset="2"/>
              </a:rPr>
              <a:t>j</a:t>
            </a:r>
            <a:r>
              <a:rPr lang="en-US" altLang="en-US">
                <a:sym typeface="Symbol" panose="05050102010706020507" pitchFamily="18" charset="2"/>
              </a:rPr>
              <a:t>, Z = z</a:t>
            </a:r>
            <a:r>
              <a:rPr lang="en-US" altLang="en-US" baseline="-25000">
                <a:sym typeface="Symbol" panose="05050102010706020507" pitchFamily="18" charset="2"/>
              </a:rPr>
              <a:t>k</a:t>
            </a:r>
            <a:r>
              <a:rPr lang="en-US" altLang="en-US">
                <a:sym typeface="Symbol" panose="05050102010706020507" pitchFamily="18" charset="2"/>
              </a:rPr>
              <a:t>) = p</a:t>
            </a:r>
            <a:r>
              <a:rPr lang="en-US" altLang="en-US" baseline="-25000">
                <a:sym typeface="Symbol" panose="05050102010706020507" pitchFamily="18" charset="2"/>
              </a:rPr>
              <a:t>X=𝑖,Y=j, Z=k</a:t>
            </a:r>
          </a:p>
          <a:p>
            <a:pPr lvl="1" algn="just" eaLnBrk="1" hangingPunct="1">
              <a:buClr>
                <a:schemeClr val="tx1"/>
              </a:buClr>
              <a:buFont typeface="Wingdings" panose="05000000000000000000" pitchFamily="2" charset="2"/>
              <a:buChar char="v"/>
            </a:pPr>
            <a:r>
              <a:rPr lang="en-US" altLang="en-US">
                <a:sym typeface="Symbol" panose="05050102010706020507" pitchFamily="18" charset="2"/>
              </a:rPr>
              <a:t></a:t>
            </a:r>
            <a:r>
              <a:rPr lang="en-US" altLang="en-US" baseline="-25000">
                <a:sym typeface="Symbol" panose="05050102010706020507" pitchFamily="18" charset="2"/>
              </a:rPr>
              <a:t>X𝑖</a:t>
            </a:r>
            <a:r>
              <a:rPr lang="en-US" altLang="en-US">
                <a:sym typeface="Symbol" panose="05050102010706020507" pitchFamily="18" charset="2"/>
              </a:rPr>
              <a:t></a:t>
            </a:r>
            <a:r>
              <a:rPr lang="en-US" altLang="en-US" baseline="-25000">
                <a:sym typeface="Symbol" panose="05050102010706020507" pitchFamily="18" charset="2"/>
              </a:rPr>
              <a:t>Yj</a:t>
            </a:r>
            <a:r>
              <a:rPr lang="en-US" altLang="en-US">
                <a:sym typeface="Symbol" panose="05050102010706020507" pitchFamily="18" charset="2"/>
              </a:rPr>
              <a:t></a:t>
            </a:r>
            <a:r>
              <a:rPr lang="en-US" altLang="en-US" baseline="-25000">
                <a:sym typeface="Symbol" panose="05050102010706020507" pitchFamily="18" charset="2"/>
              </a:rPr>
              <a:t>Zk</a:t>
            </a:r>
            <a:r>
              <a:rPr lang="en-US" altLang="en-US">
                <a:sym typeface="Symbol" panose="05050102010706020507" pitchFamily="18" charset="2"/>
              </a:rPr>
              <a:t>P(X=x</a:t>
            </a:r>
            <a:r>
              <a:rPr lang="en-US" altLang="en-US" baseline="-25000">
                <a:sym typeface="Symbol" panose="05050102010706020507" pitchFamily="18" charset="2"/>
              </a:rPr>
              <a:t>𝑖</a:t>
            </a:r>
            <a:r>
              <a:rPr lang="en-US" altLang="en-US">
                <a:sym typeface="Symbol" panose="05050102010706020507" pitchFamily="18" charset="2"/>
              </a:rPr>
              <a:t>,Y=y</a:t>
            </a:r>
            <a:r>
              <a:rPr lang="en-US" altLang="en-US" baseline="-25000">
                <a:sym typeface="Symbol" panose="05050102010706020507" pitchFamily="18" charset="2"/>
              </a:rPr>
              <a:t>j</a:t>
            </a:r>
            <a:r>
              <a:rPr lang="en-US" altLang="en-US">
                <a:sym typeface="Symbol" panose="05050102010706020507" pitchFamily="18" charset="2"/>
              </a:rPr>
              <a:t>,Z=z</a:t>
            </a:r>
            <a:r>
              <a:rPr lang="en-US" altLang="en-US" baseline="-25000">
                <a:sym typeface="Symbol" panose="05050102010706020507" pitchFamily="18" charset="2"/>
              </a:rPr>
              <a:t>k</a:t>
            </a:r>
            <a:r>
              <a:rPr lang="en-US" altLang="en-US">
                <a:sym typeface="Symbol" panose="05050102010706020507" pitchFamily="18" charset="2"/>
              </a:rPr>
              <a:t>) = </a:t>
            </a:r>
            <a:r>
              <a:rPr lang="en-US" altLang="en-US" baseline="-25000">
                <a:sym typeface="Symbol" panose="05050102010706020507" pitchFamily="18" charset="2"/>
              </a:rPr>
              <a:t>𝑖=1,.,L</a:t>
            </a:r>
            <a:r>
              <a:rPr lang="en-US" altLang="en-US">
                <a:sym typeface="Symbol" panose="05050102010706020507" pitchFamily="18" charset="2"/>
              </a:rPr>
              <a:t></a:t>
            </a:r>
            <a:r>
              <a:rPr lang="en-US" altLang="en-US" baseline="-25000">
                <a:sym typeface="Symbol" panose="05050102010706020507" pitchFamily="18" charset="2"/>
              </a:rPr>
              <a:t>j=1,…,M</a:t>
            </a:r>
            <a:r>
              <a:rPr lang="en-US" altLang="en-US">
                <a:sym typeface="Symbol" panose="05050102010706020507" pitchFamily="18" charset="2"/>
              </a:rPr>
              <a:t></a:t>
            </a:r>
            <a:r>
              <a:rPr lang="en-US" altLang="en-US" baseline="-25000">
                <a:sym typeface="Symbol" panose="05050102010706020507" pitchFamily="18" charset="2"/>
              </a:rPr>
              <a:t>k=1,…,N</a:t>
            </a:r>
            <a:r>
              <a:rPr lang="en-US" altLang="en-US">
                <a:sym typeface="Symbol" panose="05050102010706020507" pitchFamily="18" charset="2"/>
              </a:rPr>
              <a:t>p</a:t>
            </a:r>
            <a:r>
              <a:rPr lang="en-US" altLang="en-US" baseline="-25000">
                <a:sym typeface="Symbol" panose="05050102010706020507" pitchFamily="18" charset="2"/>
              </a:rPr>
              <a:t>X=𝑖,Y=j,Z=k</a:t>
            </a:r>
            <a:r>
              <a:rPr lang="en-US" altLang="en-US">
                <a:sym typeface="Symbol" panose="05050102010706020507" pitchFamily="18" charset="2"/>
              </a:rPr>
              <a:t> = 1</a:t>
            </a:r>
          </a:p>
          <a:p>
            <a:pPr algn="just" eaLnBrk="1" hangingPunct="1">
              <a:buFont typeface="Wingdings" panose="05000000000000000000" pitchFamily="2" charset="2"/>
              <a:buChar char="§"/>
            </a:pPr>
            <a:r>
              <a:rPr lang="en-US" altLang="en-US" sz="2800"/>
              <a:t>Given three </a:t>
            </a:r>
            <a:r>
              <a:rPr lang="en-US" altLang="en-US" sz="2800" b="1">
                <a:solidFill>
                  <a:srgbClr val="FF0000"/>
                </a:solidFill>
                <a:sym typeface="Symbol" panose="05050102010706020507" pitchFamily="18" charset="2"/>
              </a:rPr>
              <a:t>continuous</a:t>
            </a:r>
            <a:r>
              <a:rPr lang="en-US" altLang="en-US" sz="2800">
                <a:sym typeface="Symbol" panose="05050102010706020507" pitchFamily="18" charset="2"/>
              </a:rPr>
              <a:t> </a:t>
            </a:r>
            <a:r>
              <a:rPr lang="en-US" altLang="en-US" sz="2800"/>
              <a:t>r.v.’s X, Y and Z</a:t>
            </a:r>
            <a:endParaRPr lang="en-US" altLang="en-US" sz="2800">
              <a:sym typeface="Symbol" panose="05050102010706020507" pitchFamily="18" charset="2"/>
            </a:endParaRPr>
          </a:p>
          <a:p>
            <a:pPr lvl="1" algn="just" eaLnBrk="1" hangingPunct="1">
              <a:buFont typeface="Wingdings" panose="05000000000000000000" pitchFamily="2" charset="2"/>
              <a:buChar char="v"/>
            </a:pPr>
            <a:r>
              <a:rPr lang="en-US" altLang="en-US">
                <a:sym typeface="Symbol" panose="05050102010706020507" pitchFamily="18" charset="2"/>
              </a:rPr>
              <a:t> </a:t>
            </a:r>
            <a:r>
              <a:rPr lang="en-US" altLang="en-US" b="1">
                <a:solidFill>
                  <a:srgbClr val="FF3300"/>
                </a:solidFill>
              </a:rPr>
              <a:t>Joint probability</a:t>
            </a:r>
            <a:r>
              <a:rPr lang="en-US" altLang="en-US"/>
              <a:t> of X, Y and Z is </a:t>
            </a:r>
            <a:r>
              <a:rPr lang="en-US" altLang="en-US">
                <a:sym typeface="Symbol" panose="05050102010706020507" pitchFamily="18" charset="2"/>
              </a:rPr>
              <a:t>f(X = x</a:t>
            </a:r>
            <a:r>
              <a:rPr lang="en-US" altLang="en-US" baseline="-25000">
                <a:sym typeface="Symbol" panose="05050102010706020507" pitchFamily="18" charset="2"/>
              </a:rPr>
              <a:t>𝑖</a:t>
            </a:r>
            <a:r>
              <a:rPr lang="en-US" altLang="en-US">
                <a:sym typeface="Symbol" panose="05050102010706020507" pitchFamily="18" charset="2"/>
              </a:rPr>
              <a:t>, Y= y</a:t>
            </a:r>
            <a:r>
              <a:rPr lang="en-US" altLang="en-US" baseline="-25000">
                <a:sym typeface="Symbol" panose="05050102010706020507" pitchFamily="18" charset="2"/>
              </a:rPr>
              <a:t>j</a:t>
            </a:r>
            <a:r>
              <a:rPr lang="en-US" altLang="en-US">
                <a:sym typeface="Symbol" panose="05050102010706020507" pitchFamily="18" charset="2"/>
              </a:rPr>
              <a:t>, Z = z</a:t>
            </a:r>
            <a:r>
              <a:rPr lang="en-US" altLang="en-US" baseline="-25000">
                <a:sym typeface="Symbol" panose="05050102010706020507" pitchFamily="18" charset="2"/>
              </a:rPr>
              <a:t>k</a:t>
            </a:r>
            <a:r>
              <a:rPr lang="en-US" altLang="en-US">
                <a:sym typeface="Symbol" panose="05050102010706020507" pitchFamily="18" charset="2"/>
              </a:rPr>
              <a:t>)</a:t>
            </a:r>
          </a:p>
          <a:p>
            <a:pPr lvl="1" algn="just" eaLnBrk="1" hangingPunct="1">
              <a:buFont typeface="Wingdings" panose="05000000000000000000" pitchFamily="2" charset="2"/>
              <a:buChar char="v"/>
            </a:pPr>
            <a:r>
              <a:rPr lang="en-US" altLang="en-US">
                <a:sym typeface="Symbol" panose="05050102010706020507" pitchFamily="18" charset="2"/>
              </a:rPr>
              <a:t></a:t>
            </a:r>
            <a:r>
              <a:rPr lang="en-US" altLang="en-US" baseline="-25000">
                <a:sym typeface="Symbol" panose="05050102010706020507" pitchFamily="18" charset="2"/>
              </a:rPr>
              <a:t>x</a:t>
            </a:r>
            <a:r>
              <a:rPr lang="en-US" altLang="en-US">
                <a:sym typeface="Symbol" panose="05050102010706020507" pitchFamily="18" charset="2"/>
              </a:rPr>
              <a:t></a:t>
            </a:r>
            <a:r>
              <a:rPr lang="en-US" altLang="en-US" baseline="-25000">
                <a:sym typeface="Symbol" panose="05050102010706020507" pitchFamily="18" charset="2"/>
              </a:rPr>
              <a:t>y</a:t>
            </a:r>
            <a:r>
              <a:rPr lang="en-US" altLang="en-US">
                <a:sym typeface="Symbol" panose="05050102010706020507" pitchFamily="18" charset="2"/>
              </a:rPr>
              <a:t></a:t>
            </a:r>
            <a:r>
              <a:rPr lang="en-US" altLang="en-US" baseline="-25000">
                <a:sym typeface="Symbol" panose="05050102010706020507" pitchFamily="18" charset="2"/>
              </a:rPr>
              <a:t>z</a:t>
            </a:r>
            <a:r>
              <a:rPr lang="en-US" altLang="en-US">
                <a:sym typeface="Symbol" panose="05050102010706020507" pitchFamily="18" charset="2"/>
              </a:rPr>
              <a:t>f(X = x</a:t>
            </a:r>
            <a:r>
              <a:rPr lang="en-US" altLang="en-US" baseline="-25000">
                <a:sym typeface="Symbol" panose="05050102010706020507" pitchFamily="18" charset="2"/>
              </a:rPr>
              <a:t>𝑖</a:t>
            </a:r>
            <a:r>
              <a:rPr lang="en-US" altLang="en-US">
                <a:sym typeface="Symbol" panose="05050102010706020507" pitchFamily="18" charset="2"/>
              </a:rPr>
              <a:t>, Y= y</a:t>
            </a:r>
            <a:r>
              <a:rPr lang="en-US" altLang="en-US" baseline="-25000">
                <a:sym typeface="Symbol" panose="05050102010706020507" pitchFamily="18" charset="2"/>
              </a:rPr>
              <a:t>j</a:t>
            </a:r>
            <a:r>
              <a:rPr lang="en-US" altLang="en-US">
                <a:sym typeface="Symbol" panose="05050102010706020507" pitchFamily="18" charset="2"/>
              </a:rPr>
              <a:t>, Z = z</a:t>
            </a:r>
            <a:r>
              <a:rPr lang="en-US" altLang="en-US" baseline="-25000">
                <a:sym typeface="Symbol" panose="05050102010706020507" pitchFamily="18" charset="2"/>
              </a:rPr>
              <a:t>k</a:t>
            </a:r>
            <a:r>
              <a:rPr lang="en-US" altLang="en-US">
                <a:sym typeface="Symbol" panose="05050102010706020507" pitchFamily="18" charset="2"/>
              </a:rPr>
              <a:t>)dxdydz = 1</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C47A127A-7A1E-42ED-BAC9-1B745FB38F57}" type="slidenum">
              <a:rPr lang="en-US" altLang="en-US" sz="1050"/>
              <a:pPr>
                <a:spcBef>
                  <a:spcPct val="0"/>
                </a:spcBef>
                <a:buFontTx/>
                <a:buNone/>
                <a:defRPr/>
              </a:pPr>
              <a:t>210</a:t>
            </a:fld>
            <a:endParaRPr lang="en-US" altLang="en-US" sz="1050"/>
          </a:p>
        </p:txBody>
      </p:sp>
      <p:sp>
        <p:nvSpPr>
          <p:cNvPr id="393221" name="Rectangle 2">
            <a:extLst>
              <a:ext uri="{FF2B5EF4-FFF2-40B4-BE49-F238E27FC236}">
                <a16:creationId xmlns:a16="http://schemas.microsoft.com/office/drawing/2014/main" id="{87993F6D-5E5F-4DE4-B4B3-EB861E14AF4C}"/>
              </a:ext>
            </a:extLst>
          </p:cNvPr>
          <p:cNvSpPr>
            <a:spLocks noGrp="1" noChangeArrowheads="1"/>
          </p:cNvSpPr>
          <p:nvPr>
            <p:ph type="title"/>
          </p:nvPr>
        </p:nvSpPr>
        <p:spPr/>
        <p:txBody>
          <a:bodyPr/>
          <a:lstStyle/>
          <a:p>
            <a:pPr eaLnBrk="1" hangingPunct="1"/>
            <a:r>
              <a:rPr lang="en-US" altLang="en-US" sz="3000" b="1">
                <a:solidFill>
                  <a:srgbClr val="FF3300"/>
                </a:solidFill>
              </a:rPr>
              <a:t>Normal distribution</a:t>
            </a:r>
            <a:br>
              <a:rPr lang="en-US" altLang="en-US" sz="3000" b="1">
                <a:solidFill>
                  <a:srgbClr val="FF3300"/>
                </a:solidFill>
              </a:rPr>
            </a:br>
            <a:r>
              <a:rPr lang="en-US" altLang="en-US" sz="3000" b="1">
                <a:solidFill>
                  <a:srgbClr val="FF3300"/>
                </a:solidFill>
              </a:rPr>
              <a:t>[X ~ N ( </a:t>
            </a:r>
            <a:r>
              <a:rPr lang="en-US" altLang="en-US" sz="3000" b="1">
                <a:solidFill>
                  <a:srgbClr val="FF3300"/>
                </a:solidFill>
                <a:sym typeface="Symbol" panose="05050102010706020507" pitchFamily="18" charset="2"/>
              </a:rPr>
              <a:t>, </a:t>
            </a:r>
            <a:r>
              <a:rPr lang="en-US" altLang="en-US" sz="3000" b="1" baseline="30000">
                <a:solidFill>
                  <a:srgbClr val="FF3300"/>
                </a:solidFill>
                <a:sym typeface="Symbol" panose="05050102010706020507" pitchFamily="18" charset="2"/>
              </a:rPr>
              <a:t>2</a:t>
            </a:r>
            <a:r>
              <a:rPr lang="en-US" altLang="en-US" sz="3000" b="1">
                <a:solidFill>
                  <a:srgbClr val="FF3300"/>
                </a:solidFill>
                <a:sym typeface="Symbol" panose="05050102010706020507" pitchFamily="18" charset="2"/>
              </a:rPr>
              <a:t>)]</a:t>
            </a:r>
            <a:r>
              <a:rPr lang="en-US" altLang="en-US" sz="3000">
                <a:solidFill>
                  <a:schemeClr val="tx1"/>
                </a:solidFill>
              </a:rPr>
              <a:t> (</a:t>
            </a:r>
            <a:r>
              <a:rPr lang="en-US" altLang="en-US" sz="3000" b="1">
                <a:solidFill>
                  <a:srgbClr val="0000FF"/>
                </a:solidFill>
              </a:rPr>
              <a:t>contd…</a:t>
            </a:r>
            <a:r>
              <a:rPr lang="en-US" altLang="en-US" sz="3000">
                <a:solidFill>
                  <a:schemeClr val="tx1"/>
                </a:solidFill>
              </a:rPr>
              <a:t>): </a:t>
            </a:r>
            <a:r>
              <a:rPr lang="en-US" altLang="en-US" sz="3000" b="1">
                <a:solidFill>
                  <a:srgbClr val="FF3300"/>
                </a:solidFill>
              </a:rPr>
              <a:t>Checking Normality of data</a:t>
            </a:r>
            <a:endParaRPr lang="en-US" altLang="en-US" sz="3000"/>
          </a:p>
        </p:txBody>
      </p:sp>
      <p:graphicFrame>
        <p:nvGraphicFramePr>
          <p:cNvPr id="393222" name="Object 3">
            <a:extLst>
              <a:ext uri="{FF2B5EF4-FFF2-40B4-BE49-F238E27FC236}">
                <a16:creationId xmlns:a16="http://schemas.microsoft.com/office/drawing/2014/main" id="{B70E143A-8BAB-4352-BBE3-7579D7A6E871}"/>
              </a:ext>
            </a:extLst>
          </p:cNvPr>
          <p:cNvGraphicFramePr>
            <a:graphicFrameLocks noGrp="1" noChangeAspect="1"/>
          </p:cNvGraphicFramePr>
          <p:nvPr>
            <p:ph idx="1"/>
          </p:nvPr>
        </p:nvGraphicFramePr>
        <p:xfrm>
          <a:off x="685800" y="1676400"/>
          <a:ext cx="10896600" cy="4343400"/>
        </p:xfrm>
        <a:graphic>
          <a:graphicData uri="http://schemas.openxmlformats.org/presentationml/2006/ole">
            <mc:AlternateContent xmlns:mc="http://schemas.openxmlformats.org/markup-compatibility/2006">
              <mc:Choice xmlns:v="urn:schemas-microsoft-com:vml" Requires="v">
                <p:oleObj spid="_x0000_s393240" name="Chart" r:id="rId3" imgW="6096000" imgH="3076651" progId="Excel.Chart.8">
                  <p:embed/>
                </p:oleObj>
              </mc:Choice>
              <mc:Fallback>
                <p:oleObj name="Chart" r:id="rId3" imgW="6096000" imgH="3076651" progId="Excel.Chart.8">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76400"/>
                        <a:ext cx="10896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0F4E21A9-86CF-4F14-B362-333733A23F3F}" type="slidenum">
              <a:rPr lang="en-US" altLang="en-US" sz="1050"/>
              <a:pPr>
                <a:spcBef>
                  <a:spcPct val="0"/>
                </a:spcBef>
                <a:buFontTx/>
                <a:buNone/>
                <a:defRPr/>
              </a:pPr>
              <a:t>211</a:t>
            </a:fld>
            <a:endParaRPr lang="en-US" altLang="en-US" sz="1050"/>
          </a:p>
        </p:txBody>
      </p:sp>
      <p:sp>
        <p:nvSpPr>
          <p:cNvPr id="394245" name="Rectangle 2">
            <a:extLst>
              <a:ext uri="{FF2B5EF4-FFF2-40B4-BE49-F238E27FC236}">
                <a16:creationId xmlns:a16="http://schemas.microsoft.com/office/drawing/2014/main" id="{8E8AA030-669B-49EB-A211-D618810A7730}"/>
              </a:ext>
            </a:extLst>
          </p:cNvPr>
          <p:cNvSpPr>
            <a:spLocks noGrp="1" noChangeArrowheads="1"/>
          </p:cNvSpPr>
          <p:nvPr>
            <p:ph type="title"/>
          </p:nvPr>
        </p:nvSpPr>
        <p:spPr/>
        <p:txBody>
          <a:bodyPr/>
          <a:lstStyle/>
          <a:p>
            <a:pPr eaLnBrk="1" hangingPunct="1"/>
            <a:r>
              <a:rPr lang="en-US" altLang="en-US" sz="5000" b="1">
                <a:solidFill>
                  <a:srgbClr val="FF3300"/>
                </a:solidFill>
              </a:rPr>
              <a:t>Q-Q plots</a:t>
            </a:r>
            <a:endParaRPr lang="en-US" altLang="en-US" sz="5000"/>
          </a:p>
        </p:txBody>
      </p:sp>
      <p:sp>
        <p:nvSpPr>
          <p:cNvPr id="394246" name="Content Placeholder 1">
            <a:extLst>
              <a:ext uri="{FF2B5EF4-FFF2-40B4-BE49-F238E27FC236}">
                <a16:creationId xmlns:a16="http://schemas.microsoft.com/office/drawing/2014/main" id="{A6BDB75A-7C48-46F7-8CBF-31638010B774}"/>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a:t>Q-Q plots is a simple graphical plot used to ascertain whether a dataset plausibly came from a specific theoretical distribution.</a:t>
            </a:r>
          </a:p>
          <a:p>
            <a:pPr algn="just">
              <a:buFont typeface="Wingdings" panose="05000000000000000000" pitchFamily="2" charset="2"/>
              <a:buChar char="§"/>
            </a:pPr>
            <a:r>
              <a:rPr lang="en-US" altLang="en-US" sz="3000"/>
              <a:t>One plots the quantiles of the </a:t>
            </a:r>
            <a:r>
              <a:rPr lang="en-US" altLang="en-US" sz="3000" b="1">
                <a:solidFill>
                  <a:srgbClr val="FF0000"/>
                </a:solidFill>
              </a:rPr>
              <a:t>sample data</a:t>
            </a:r>
            <a:r>
              <a:rPr lang="en-US" altLang="en-US" sz="3000"/>
              <a:t> (Y-axis) against the corresponding quantiles of the </a:t>
            </a:r>
            <a:r>
              <a:rPr lang="en-US" altLang="en-US" sz="3000" b="1">
                <a:solidFill>
                  <a:srgbClr val="FF0000"/>
                </a:solidFill>
              </a:rPr>
              <a:t>theoretical distribution</a:t>
            </a:r>
            <a:r>
              <a:rPr lang="en-US" altLang="en-US" sz="3000"/>
              <a:t> (X-Axis).</a:t>
            </a:r>
          </a:p>
          <a:p>
            <a:pPr algn="just">
              <a:buFont typeface="Wingdings" panose="05000000000000000000" pitchFamily="2" charset="2"/>
              <a:buChar char="§"/>
            </a:pPr>
            <a:r>
              <a:rPr lang="en-US" altLang="en-US" sz="3000"/>
              <a:t>If the data points </a:t>
            </a:r>
            <a:r>
              <a:rPr lang="en-US" altLang="en-US" sz="3000" b="1">
                <a:solidFill>
                  <a:srgbClr val="FF0000"/>
                </a:solidFill>
              </a:rPr>
              <a:t>roughly fall on a straight 45-degree line</a:t>
            </a:r>
            <a:r>
              <a:rPr lang="en-US" altLang="en-US" sz="3000"/>
              <a:t>, it suggests the data follows the chosen theoretical distribution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00B42D62-6E15-4712-9673-F344562123DE}" type="slidenum">
              <a:rPr lang="en-US" altLang="en-US" sz="1050"/>
              <a:pPr>
                <a:spcBef>
                  <a:spcPct val="0"/>
                </a:spcBef>
                <a:buFontTx/>
                <a:buNone/>
                <a:defRPr/>
              </a:pPr>
              <a:t>212</a:t>
            </a:fld>
            <a:endParaRPr lang="en-US" altLang="en-US" sz="1050"/>
          </a:p>
        </p:txBody>
      </p:sp>
      <p:sp>
        <p:nvSpPr>
          <p:cNvPr id="395269" name="Rectangle 2">
            <a:extLst>
              <a:ext uri="{FF2B5EF4-FFF2-40B4-BE49-F238E27FC236}">
                <a16:creationId xmlns:a16="http://schemas.microsoft.com/office/drawing/2014/main" id="{B506B45C-4EC6-435F-803A-88D872D23250}"/>
              </a:ext>
            </a:extLst>
          </p:cNvPr>
          <p:cNvSpPr>
            <a:spLocks noGrp="1" noChangeArrowheads="1"/>
          </p:cNvSpPr>
          <p:nvPr>
            <p:ph type="title"/>
          </p:nvPr>
        </p:nvSpPr>
        <p:spPr/>
        <p:txBody>
          <a:bodyPr/>
          <a:lstStyle/>
          <a:p>
            <a:pPr eaLnBrk="1" hangingPunct="1"/>
            <a:r>
              <a:rPr lang="en-US" altLang="en-US" sz="5000" b="1">
                <a:solidFill>
                  <a:srgbClr val="FF3300"/>
                </a:solidFill>
              </a:rPr>
              <a:t>Q-Q plots </a:t>
            </a:r>
            <a:r>
              <a:rPr lang="en-US" altLang="en-US" sz="5400">
                <a:solidFill>
                  <a:schemeClr val="tx1"/>
                </a:solidFill>
              </a:rPr>
              <a:t>(</a:t>
            </a:r>
            <a:r>
              <a:rPr lang="en-US" altLang="en-US" sz="5400" b="1">
                <a:solidFill>
                  <a:srgbClr val="0000FF"/>
                </a:solidFill>
              </a:rPr>
              <a:t>contd…</a:t>
            </a:r>
            <a:r>
              <a:rPr lang="en-US" altLang="en-US" sz="5400">
                <a:solidFill>
                  <a:schemeClr val="tx1"/>
                </a:solidFill>
              </a:rPr>
              <a:t>)</a:t>
            </a:r>
            <a:endParaRPr lang="en-US" altLang="en-US" sz="5000"/>
          </a:p>
        </p:txBody>
      </p:sp>
      <p:pic>
        <p:nvPicPr>
          <p:cNvPr id="395270" name="Content Placeholder 2">
            <a:extLst>
              <a:ext uri="{FF2B5EF4-FFF2-40B4-BE49-F238E27FC236}">
                <a16:creationId xmlns:a16="http://schemas.microsoft.com/office/drawing/2014/main" id="{C2C00A2B-BEEE-4CF8-B5D1-34421E0938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F9133323-68EB-4793-9942-FA88427C1118}" type="slidenum">
              <a:rPr lang="en-US" altLang="en-US" sz="1050"/>
              <a:pPr>
                <a:spcBef>
                  <a:spcPct val="0"/>
                </a:spcBef>
                <a:buFontTx/>
                <a:buNone/>
                <a:defRPr/>
              </a:pPr>
              <a:t>213</a:t>
            </a:fld>
            <a:endParaRPr lang="en-US" altLang="en-US" sz="1050"/>
          </a:p>
        </p:txBody>
      </p:sp>
      <p:sp>
        <p:nvSpPr>
          <p:cNvPr id="396293" name="Rectangle 2">
            <a:extLst>
              <a:ext uri="{FF2B5EF4-FFF2-40B4-BE49-F238E27FC236}">
                <a16:creationId xmlns:a16="http://schemas.microsoft.com/office/drawing/2014/main" id="{4B45C1B9-29D3-478F-9CF2-A6BBF24C970E}"/>
              </a:ext>
            </a:extLst>
          </p:cNvPr>
          <p:cNvSpPr>
            <a:spLocks noGrp="1" noChangeArrowheads="1"/>
          </p:cNvSpPr>
          <p:nvPr>
            <p:ph type="title"/>
          </p:nvPr>
        </p:nvSpPr>
        <p:spPr/>
        <p:txBody>
          <a:bodyPr/>
          <a:lstStyle/>
          <a:p>
            <a:pPr eaLnBrk="1" hangingPunct="1"/>
            <a:r>
              <a:rPr lang="en-US" altLang="en-US" sz="5000" b="1">
                <a:solidFill>
                  <a:srgbClr val="FF3300"/>
                </a:solidFill>
              </a:rPr>
              <a:t>Q-Q plots </a:t>
            </a:r>
            <a:r>
              <a:rPr lang="en-US" altLang="en-US" sz="5400">
                <a:solidFill>
                  <a:schemeClr val="tx1"/>
                </a:solidFill>
              </a:rPr>
              <a:t>(</a:t>
            </a:r>
            <a:r>
              <a:rPr lang="en-US" altLang="en-US" sz="5400" b="1">
                <a:solidFill>
                  <a:srgbClr val="0000FF"/>
                </a:solidFill>
              </a:rPr>
              <a:t>contd…</a:t>
            </a:r>
            <a:r>
              <a:rPr lang="en-US" altLang="en-US" sz="5400">
                <a:solidFill>
                  <a:schemeClr val="tx1"/>
                </a:solidFill>
              </a:rPr>
              <a:t>)</a:t>
            </a:r>
            <a:endParaRPr lang="en-US" altLang="en-US" sz="5000"/>
          </a:p>
        </p:txBody>
      </p:sp>
      <p:pic>
        <p:nvPicPr>
          <p:cNvPr id="396294" name="Content Placeholder 2">
            <a:extLst>
              <a:ext uri="{FF2B5EF4-FFF2-40B4-BE49-F238E27FC236}">
                <a16:creationId xmlns:a16="http://schemas.microsoft.com/office/drawing/2014/main" id="{72AFC2F3-C0EF-406A-A9CA-0229E73F6D0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AC71B115-2217-4D57-A136-1C6A6CB76F03}" type="slidenum">
              <a:rPr lang="en-US" altLang="en-US" sz="1050"/>
              <a:pPr>
                <a:spcBef>
                  <a:spcPct val="0"/>
                </a:spcBef>
                <a:buFontTx/>
                <a:buNone/>
                <a:defRPr/>
              </a:pPr>
              <a:t>214</a:t>
            </a:fld>
            <a:endParaRPr lang="en-US" altLang="en-US" sz="1050"/>
          </a:p>
        </p:txBody>
      </p:sp>
      <p:sp>
        <p:nvSpPr>
          <p:cNvPr id="397317" name="Rectangle 2">
            <a:extLst>
              <a:ext uri="{FF2B5EF4-FFF2-40B4-BE49-F238E27FC236}">
                <a16:creationId xmlns:a16="http://schemas.microsoft.com/office/drawing/2014/main" id="{4B1227BC-9F21-4B12-ACD3-174D35FF7679}"/>
              </a:ext>
            </a:extLst>
          </p:cNvPr>
          <p:cNvSpPr>
            <a:spLocks noGrp="1" noChangeArrowheads="1"/>
          </p:cNvSpPr>
          <p:nvPr>
            <p:ph type="title"/>
          </p:nvPr>
        </p:nvSpPr>
        <p:spPr/>
        <p:txBody>
          <a:bodyPr/>
          <a:lstStyle/>
          <a:p>
            <a:pPr eaLnBrk="1" hangingPunct="1"/>
            <a:r>
              <a:rPr lang="en-US" altLang="en-US" sz="5000" b="1">
                <a:solidFill>
                  <a:srgbClr val="FF3300"/>
                </a:solidFill>
              </a:rPr>
              <a:t>Q-Q plots </a:t>
            </a:r>
            <a:r>
              <a:rPr lang="en-US" altLang="en-US" sz="5400">
                <a:solidFill>
                  <a:schemeClr val="tx1"/>
                </a:solidFill>
              </a:rPr>
              <a:t>(</a:t>
            </a:r>
            <a:r>
              <a:rPr lang="en-US" altLang="en-US" sz="5400" b="1">
                <a:solidFill>
                  <a:srgbClr val="0000FF"/>
                </a:solidFill>
              </a:rPr>
              <a:t>contd…</a:t>
            </a:r>
            <a:r>
              <a:rPr lang="en-US" altLang="en-US" sz="5400">
                <a:solidFill>
                  <a:schemeClr val="tx1"/>
                </a:solidFill>
              </a:rPr>
              <a:t>)</a:t>
            </a:r>
            <a:endParaRPr lang="en-US" altLang="en-US" sz="5000"/>
          </a:p>
        </p:txBody>
      </p:sp>
      <p:sp>
        <p:nvSpPr>
          <p:cNvPr id="397318" name="Content Placeholder 6">
            <a:extLst>
              <a:ext uri="{FF2B5EF4-FFF2-40B4-BE49-F238E27FC236}">
                <a16:creationId xmlns:a16="http://schemas.microsoft.com/office/drawing/2014/main" id="{372C3966-77E0-442D-B791-76A897F3D2F8}"/>
              </a:ext>
            </a:extLst>
          </p:cNvPr>
          <p:cNvSpPr>
            <a:spLocks noGrp="1" noChangeArrowheads="1"/>
          </p:cNvSpPr>
          <p:nvPr>
            <p:ph idx="1"/>
          </p:nvPr>
        </p:nvSpPr>
        <p:spPr/>
        <p:txBody>
          <a:bodyPr/>
          <a:lstStyle/>
          <a:p>
            <a:endParaRPr lang="en-US" altLang="en-US"/>
          </a:p>
        </p:txBody>
      </p:sp>
      <p:pic>
        <p:nvPicPr>
          <p:cNvPr id="397319" name="Picture 7">
            <a:extLst>
              <a:ext uri="{FF2B5EF4-FFF2-40B4-BE49-F238E27FC236}">
                <a16:creationId xmlns:a16="http://schemas.microsoft.com/office/drawing/2014/main" id="{3D60E40F-1274-4BCD-BC5C-9D02F4AABD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A113B5CD-1E25-43E7-96EB-C010407A4A78}" type="slidenum">
              <a:rPr lang="en-US" altLang="en-US" sz="1050"/>
              <a:pPr>
                <a:spcBef>
                  <a:spcPct val="0"/>
                </a:spcBef>
                <a:buFontTx/>
                <a:buNone/>
                <a:defRPr/>
              </a:pPr>
              <a:t>215</a:t>
            </a:fld>
            <a:endParaRPr lang="en-US" altLang="en-US" sz="1050"/>
          </a:p>
        </p:txBody>
      </p:sp>
      <p:sp>
        <p:nvSpPr>
          <p:cNvPr id="398341" name="Rectangle 2">
            <a:extLst>
              <a:ext uri="{FF2B5EF4-FFF2-40B4-BE49-F238E27FC236}">
                <a16:creationId xmlns:a16="http://schemas.microsoft.com/office/drawing/2014/main" id="{E60133A7-53FB-4EA1-89F1-10B44ADCF8E1}"/>
              </a:ext>
            </a:extLst>
          </p:cNvPr>
          <p:cNvSpPr>
            <a:spLocks noGrp="1" noChangeArrowheads="1"/>
          </p:cNvSpPr>
          <p:nvPr>
            <p:ph type="title"/>
          </p:nvPr>
        </p:nvSpPr>
        <p:spPr/>
        <p:txBody>
          <a:bodyPr/>
          <a:lstStyle/>
          <a:p>
            <a:pPr eaLnBrk="1" hangingPunct="1"/>
            <a:r>
              <a:rPr lang="en-US" altLang="en-US" sz="5000" b="1">
                <a:solidFill>
                  <a:srgbClr val="FF3300"/>
                </a:solidFill>
              </a:rPr>
              <a:t>Q-Q plots </a:t>
            </a:r>
            <a:r>
              <a:rPr lang="en-US" altLang="en-US" sz="5400">
                <a:solidFill>
                  <a:schemeClr val="tx1"/>
                </a:solidFill>
              </a:rPr>
              <a:t>(</a:t>
            </a:r>
            <a:r>
              <a:rPr lang="en-US" altLang="en-US" sz="5400" b="1">
                <a:solidFill>
                  <a:srgbClr val="0000FF"/>
                </a:solidFill>
              </a:rPr>
              <a:t>contd…</a:t>
            </a:r>
            <a:r>
              <a:rPr lang="en-US" altLang="en-US" sz="5400">
                <a:solidFill>
                  <a:schemeClr val="tx1"/>
                </a:solidFill>
              </a:rPr>
              <a:t>)</a:t>
            </a:r>
            <a:endParaRPr lang="en-US" altLang="en-US" sz="5000"/>
          </a:p>
        </p:txBody>
      </p:sp>
      <p:pic>
        <p:nvPicPr>
          <p:cNvPr id="398342" name="Content Placeholder 2">
            <a:extLst>
              <a:ext uri="{FF2B5EF4-FFF2-40B4-BE49-F238E27FC236}">
                <a16:creationId xmlns:a16="http://schemas.microsoft.com/office/drawing/2014/main" id="{BB0CE5D6-94FC-473A-919A-818E6DBE9E4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708525"/>
          </a:xfrm>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78BECC81-BF8A-4F10-B6A5-0D835DB65841}" type="slidenum">
              <a:rPr lang="en-US" altLang="en-US" sz="1050"/>
              <a:pPr>
                <a:spcBef>
                  <a:spcPct val="0"/>
                </a:spcBef>
                <a:buFontTx/>
                <a:buNone/>
                <a:defRPr/>
              </a:pPr>
              <a:t>216</a:t>
            </a:fld>
            <a:endParaRPr lang="en-US" altLang="en-US" sz="1050"/>
          </a:p>
        </p:txBody>
      </p:sp>
      <p:sp>
        <p:nvSpPr>
          <p:cNvPr id="399365" name="Rectangle 2">
            <a:extLst>
              <a:ext uri="{FF2B5EF4-FFF2-40B4-BE49-F238E27FC236}">
                <a16:creationId xmlns:a16="http://schemas.microsoft.com/office/drawing/2014/main" id="{6D144852-8D0D-4003-9515-7C603F211939}"/>
              </a:ext>
            </a:extLst>
          </p:cNvPr>
          <p:cNvSpPr>
            <a:spLocks noGrp="1" noChangeArrowheads="1"/>
          </p:cNvSpPr>
          <p:nvPr>
            <p:ph type="title"/>
          </p:nvPr>
        </p:nvSpPr>
        <p:spPr/>
        <p:txBody>
          <a:bodyPr/>
          <a:lstStyle/>
          <a:p>
            <a:pPr eaLnBrk="1" hangingPunct="1"/>
            <a:r>
              <a:rPr lang="en-US" altLang="en-US" sz="5000" b="1">
                <a:solidFill>
                  <a:srgbClr val="FF3300"/>
                </a:solidFill>
              </a:rPr>
              <a:t>Q-Q plots </a:t>
            </a:r>
            <a:r>
              <a:rPr lang="en-US" altLang="en-US" sz="5400">
                <a:solidFill>
                  <a:schemeClr val="tx1"/>
                </a:solidFill>
              </a:rPr>
              <a:t>(</a:t>
            </a:r>
            <a:r>
              <a:rPr lang="en-US" altLang="en-US" sz="5400" b="1">
                <a:solidFill>
                  <a:srgbClr val="0000FF"/>
                </a:solidFill>
              </a:rPr>
              <a:t>contd…</a:t>
            </a:r>
            <a:r>
              <a:rPr lang="en-US" altLang="en-US" sz="5400">
                <a:solidFill>
                  <a:schemeClr val="tx1"/>
                </a:solidFill>
              </a:rPr>
              <a:t>)</a:t>
            </a:r>
            <a:endParaRPr lang="en-US" altLang="en-US" sz="5000"/>
          </a:p>
        </p:txBody>
      </p:sp>
      <p:pic>
        <p:nvPicPr>
          <p:cNvPr id="399366" name="Content Placeholder 5">
            <a:extLst>
              <a:ext uri="{FF2B5EF4-FFF2-40B4-BE49-F238E27FC236}">
                <a16:creationId xmlns:a16="http://schemas.microsoft.com/office/drawing/2014/main" id="{A25A9640-A516-44E1-BA68-6DE8D56686E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708525"/>
          </a:xfrm>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0055C2F1-80A8-422B-8A1C-25A9A1583FB9}" type="slidenum">
              <a:rPr lang="en-US" altLang="en-US" sz="1050"/>
              <a:pPr>
                <a:spcBef>
                  <a:spcPct val="0"/>
                </a:spcBef>
                <a:buFontTx/>
                <a:buNone/>
                <a:defRPr/>
              </a:pPr>
              <a:t>217</a:t>
            </a:fld>
            <a:endParaRPr lang="en-US" altLang="en-US" sz="1050"/>
          </a:p>
        </p:txBody>
      </p:sp>
      <p:sp>
        <p:nvSpPr>
          <p:cNvPr id="400389" name="Rectangle 2">
            <a:extLst>
              <a:ext uri="{FF2B5EF4-FFF2-40B4-BE49-F238E27FC236}">
                <a16:creationId xmlns:a16="http://schemas.microsoft.com/office/drawing/2014/main" id="{5755DFD6-D796-4899-B65E-099593FEB5A6}"/>
              </a:ext>
            </a:extLst>
          </p:cNvPr>
          <p:cNvSpPr>
            <a:spLocks noGrp="1" noChangeArrowheads="1"/>
          </p:cNvSpPr>
          <p:nvPr>
            <p:ph type="title"/>
          </p:nvPr>
        </p:nvSpPr>
        <p:spPr/>
        <p:txBody>
          <a:bodyPr/>
          <a:lstStyle/>
          <a:p>
            <a:pPr eaLnBrk="1" hangingPunct="1"/>
            <a:r>
              <a:rPr lang="en-US" altLang="en-US" sz="5000" b="1">
                <a:solidFill>
                  <a:srgbClr val="FF3300"/>
                </a:solidFill>
              </a:rPr>
              <a:t>Q-Q plots </a:t>
            </a:r>
            <a:r>
              <a:rPr lang="en-US" altLang="en-US" sz="5400">
                <a:solidFill>
                  <a:schemeClr val="tx1"/>
                </a:solidFill>
              </a:rPr>
              <a:t>(</a:t>
            </a:r>
            <a:r>
              <a:rPr lang="en-US" altLang="en-US" sz="5400" b="1">
                <a:solidFill>
                  <a:srgbClr val="0000FF"/>
                </a:solidFill>
              </a:rPr>
              <a:t>contd…</a:t>
            </a:r>
            <a:r>
              <a:rPr lang="en-US" altLang="en-US" sz="5400">
                <a:solidFill>
                  <a:schemeClr val="tx1"/>
                </a:solidFill>
              </a:rPr>
              <a:t>)</a:t>
            </a:r>
            <a:endParaRPr lang="en-US" altLang="en-US" sz="5000"/>
          </a:p>
        </p:txBody>
      </p:sp>
      <p:pic>
        <p:nvPicPr>
          <p:cNvPr id="400390" name="Content Placeholder 2">
            <a:extLst>
              <a:ext uri="{FF2B5EF4-FFF2-40B4-BE49-F238E27FC236}">
                <a16:creationId xmlns:a16="http://schemas.microsoft.com/office/drawing/2014/main" id="{D130A3FE-327B-4CE4-B485-62D07E9EAC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708525"/>
          </a:xfrm>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B9256E-AD1A-48F6-BEAE-6F7918601C3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79878B7-F3D2-421D-8A3C-964900684449}"/>
              </a:ext>
            </a:extLst>
          </p:cNvPr>
          <p:cNvSpPr>
            <a:spLocks noGrp="1"/>
          </p:cNvSpPr>
          <p:nvPr>
            <p:ph type="ftr" sz="quarter" idx="11"/>
          </p:nvPr>
        </p:nvSpPr>
        <p:spPr/>
        <p:txBody>
          <a:bodyPr/>
          <a:lstStyle/>
          <a:p>
            <a:pPr>
              <a:defRPr/>
            </a:pPr>
            <a:r>
              <a:rPr lang="en-US"/>
              <a:t>RNSengupta,IME Dept.,IIT Kanpur,INDIA</a:t>
            </a:r>
          </a:p>
        </p:txBody>
      </p:sp>
      <p:sp>
        <p:nvSpPr>
          <p:cNvPr id="398340" name="Slide Number Placeholder 5">
            <a:extLst>
              <a:ext uri="{FF2B5EF4-FFF2-40B4-BE49-F238E27FC236}">
                <a16:creationId xmlns:a16="http://schemas.microsoft.com/office/drawing/2014/main" id="{F1CFC647-CB5E-4762-B329-A838D724B8C6}"/>
              </a:ext>
            </a:extLst>
          </p:cNvPr>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defRPr/>
            </a:pPr>
            <a:fld id="{58B8BD5C-A1B7-4978-A318-852B2C6ED0AD}" type="slidenum">
              <a:rPr lang="en-US" altLang="en-US" sz="1050"/>
              <a:pPr>
                <a:spcBef>
                  <a:spcPct val="0"/>
                </a:spcBef>
                <a:buFontTx/>
                <a:buNone/>
                <a:defRPr/>
              </a:pPr>
              <a:t>218</a:t>
            </a:fld>
            <a:endParaRPr lang="en-US" altLang="en-US" sz="1050"/>
          </a:p>
        </p:txBody>
      </p:sp>
      <p:sp>
        <p:nvSpPr>
          <p:cNvPr id="401413" name="Rectangle 2">
            <a:extLst>
              <a:ext uri="{FF2B5EF4-FFF2-40B4-BE49-F238E27FC236}">
                <a16:creationId xmlns:a16="http://schemas.microsoft.com/office/drawing/2014/main" id="{643DE68A-4AD5-47F6-940E-F4F4232585FB}"/>
              </a:ext>
            </a:extLst>
          </p:cNvPr>
          <p:cNvSpPr>
            <a:spLocks noGrp="1" noChangeArrowheads="1"/>
          </p:cNvSpPr>
          <p:nvPr>
            <p:ph type="title"/>
          </p:nvPr>
        </p:nvSpPr>
        <p:spPr/>
        <p:txBody>
          <a:bodyPr/>
          <a:lstStyle/>
          <a:p>
            <a:pPr eaLnBrk="1" hangingPunct="1"/>
            <a:r>
              <a:rPr lang="en-US" altLang="en-US" sz="5000" b="1" dirty="0">
                <a:solidFill>
                  <a:srgbClr val="FF3300"/>
                </a:solidFill>
              </a:rPr>
              <a:t>Q-Q plots </a:t>
            </a:r>
            <a:r>
              <a:rPr lang="en-US" altLang="en-US" sz="5400" dirty="0">
                <a:solidFill>
                  <a:schemeClr val="tx1"/>
                </a:solidFill>
              </a:rPr>
              <a:t>(</a:t>
            </a:r>
            <a:r>
              <a:rPr lang="en-US" altLang="en-US" sz="5400" b="1" dirty="0" err="1">
                <a:solidFill>
                  <a:srgbClr val="0000FF"/>
                </a:solidFill>
              </a:rPr>
              <a:t>contd</a:t>
            </a:r>
            <a:r>
              <a:rPr lang="en-US" altLang="en-US" sz="5400" b="1" dirty="0">
                <a:solidFill>
                  <a:srgbClr val="0000FF"/>
                </a:solidFill>
              </a:rPr>
              <a:t>…</a:t>
            </a:r>
            <a:r>
              <a:rPr lang="en-US" altLang="en-US" sz="5400" dirty="0">
                <a:solidFill>
                  <a:schemeClr val="tx1"/>
                </a:solidFill>
              </a:rPr>
              <a:t>)</a:t>
            </a:r>
            <a:endParaRPr lang="en-US" altLang="en-US" sz="5000" dirty="0"/>
          </a:p>
        </p:txBody>
      </p:sp>
      <p:sp>
        <p:nvSpPr>
          <p:cNvPr id="401414" name="Content Placeholder 1">
            <a:extLst>
              <a:ext uri="{FF2B5EF4-FFF2-40B4-BE49-F238E27FC236}">
                <a16:creationId xmlns:a16="http://schemas.microsoft.com/office/drawing/2014/main" id="{94B21C71-F9FE-41BB-9DE7-E823975BD318}"/>
              </a:ext>
            </a:extLst>
          </p:cNvPr>
          <p:cNvSpPr>
            <a:spLocks noGrp="1" noChangeArrowheads="1"/>
          </p:cNvSpPr>
          <p:nvPr>
            <p:ph idx="1"/>
          </p:nvPr>
        </p:nvSpPr>
        <p:spPr/>
        <p:txBody>
          <a:bodyPr/>
          <a:lstStyle/>
          <a:p>
            <a:endParaRPr lang="en-US" altLang="en-US"/>
          </a:p>
        </p:txBody>
      </p:sp>
      <p:pic>
        <p:nvPicPr>
          <p:cNvPr id="401415" name="Picture 5">
            <a:extLst>
              <a:ext uri="{FF2B5EF4-FFF2-40B4-BE49-F238E27FC236}">
                <a16:creationId xmlns:a16="http://schemas.microsoft.com/office/drawing/2014/main" id="{D97BA9DC-EEF8-47AF-B706-03EE032676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95400"/>
            <a:ext cx="11201400"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4C8AC57-6425-4AF6-8A93-2067E2B96DD9}"/>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76C95D1D-39E9-43AB-A86D-2AF3CB3F5110}"/>
              </a:ext>
            </a:extLst>
          </p:cNvPr>
          <p:cNvSpPr>
            <a:spLocks noGrp="1"/>
          </p:cNvSpPr>
          <p:nvPr>
            <p:ph type="ftr" sz="quarter" idx="11"/>
          </p:nvPr>
        </p:nvSpPr>
        <p:spPr/>
        <p:txBody>
          <a:bodyPr/>
          <a:lstStyle/>
          <a:p>
            <a:pPr>
              <a:defRPr/>
            </a:pPr>
            <a:r>
              <a:rPr lang="en-US"/>
              <a:t>RNSengupta,IME Dept.,IIT Kanpur,INDIA</a:t>
            </a:r>
          </a:p>
        </p:txBody>
      </p:sp>
      <p:sp>
        <p:nvSpPr>
          <p:cNvPr id="402436" name="Slide Number Placeholder 5">
            <a:extLst>
              <a:ext uri="{FF2B5EF4-FFF2-40B4-BE49-F238E27FC236}">
                <a16:creationId xmlns:a16="http://schemas.microsoft.com/office/drawing/2014/main" id="{938705E4-1BEB-4AFF-AD58-5FEEB43A48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079FCE-0816-46E0-B2A2-14466CFF6804}" type="slidenum">
              <a:rPr lang="en-US" altLang="en-US" sz="1400" smtClean="0"/>
              <a:pPr>
                <a:spcBef>
                  <a:spcPct val="0"/>
                </a:spcBef>
                <a:buFontTx/>
                <a:buNone/>
              </a:pPr>
              <a:t>219</a:t>
            </a:fld>
            <a:endParaRPr lang="en-US" altLang="en-US" sz="1400"/>
          </a:p>
        </p:txBody>
      </p:sp>
      <p:sp>
        <p:nvSpPr>
          <p:cNvPr id="402437" name="Rectangle 2">
            <a:extLst>
              <a:ext uri="{FF2B5EF4-FFF2-40B4-BE49-F238E27FC236}">
                <a16:creationId xmlns:a16="http://schemas.microsoft.com/office/drawing/2014/main" id="{7AA35ED1-76F1-4148-960A-E91EE2E92C50}"/>
              </a:ext>
            </a:extLst>
          </p:cNvPr>
          <p:cNvSpPr>
            <a:spLocks noGrp="1" noChangeArrowheads="1"/>
          </p:cNvSpPr>
          <p:nvPr>
            <p:ph type="title"/>
          </p:nvPr>
        </p:nvSpPr>
        <p:spPr/>
        <p:txBody>
          <a:bodyPr/>
          <a:lstStyle/>
          <a:p>
            <a:r>
              <a:rPr lang="en-US" altLang="en-US" sz="6000" b="1" dirty="0">
                <a:solidFill>
                  <a:srgbClr val="FF0000"/>
                </a:solidFill>
              </a:rPr>
              <a:t>SAT problem</a:t>
            </a:r>
          </a:p>
        </p:txBody>
      </p:sp>
      <p:sp>
        <p:nvSpPr>
          <p:cNvPr id="402438" name="Rectangle 3">
            <a:extLst>
              <a:ext uri="{FF2B5EF4-FFF2-40B4-BE49-F238E27FC236}">
                <a16:creationId xmlns:a16="http://schemas.microsoft.com/office/drawing/2014/main" id="{DED9EF4A-CCD4-4087-885B-3DB34C669D43}"/>
              </a:ext>
            </a:extLst>
          </p:cNvPr>
          <p:cNvSpPr>
            <a:spLocks noGrp="1" noChangeArrowheads="1"/>
          </p:cNvSpPr>
          <p:nvPr>
            <p:ph type="body" idx="1"/>
          </p:nvPr>
        </p:nvSpPr>
        <p:spPr/>
        <p:txBody>
          <a:bodyPr/>
          <a:lstStyle/>
          <a:p>
            <a:pPr>
              <a:lnSpc>
                <a:spcPct val="80000"/>
              </a:lnSpc>
              <a:buFontTx/>
              <a:buNone/>
            </a:pPr>
            <a:r>
              <a:rPr lang="en-US" altLang="en-US" sz="2000"/>
              <a:t>This data set [ ] includes eight variables:</a:t>
            </a:r>
          </a:p>
          <a:p>
            <a:pPr>
              <a:lnSpc>
                <a:spcPct val="80000"/>
              </a:lnSpc>
              <a:buFontTx/>
              <a:buAutoNum type="arabicParenR"/>
            </a:pPr>
            <a:r>
              <a:rPr lang="en-US" altLang="en-US" sz="2000"/>
              <a:t>STATE: Name of state</a:t>
            </a:r>
          </a:p>
          <a:p>
            <a:pPr>
              <a:lnSpc>
                <a:spcPct val="80000"/>
              </a:lnSpc>
              <a:buFontTx/>
              <a:buAutoNum type="arabicParenR"/>
            </a:pPr>
            <a:r>
              <a:rPr lang="en-US" altLang="en-US" sz="2000"/>
              <a:t>COST: Current expenditure per pupil (measured in thousands of dollars per averagedaily attendance in public elementary and secondary schools)</a:t>
            </a:r>
          </a:p>
          <a:p>
            <a:pPr>
              <a:lnSpc>
                <a:spcPct val="80000"/>
              </a:lnSpc>
              <a:buFontTx/>
              <a:buAutoNum type="arabicParenR"/>
            </a:pPr>
            <a:r>
              <a:rPr lang="en-US" altLang="en-US" sz="2000"/>
              <a:t>RATIO: Average pupil/teacher ratio in public elementary and secondary schools during Fall 1994</a:t>
            </a:r>
          </a:p>
          <a:p>
            <a:pPr>
              <a:lnSpc>
                <a:spcPct val="80000"/>
              </a:lnSpc>
              <a:buFontTx/>
              <a:buAutoNum type="arabicParenR"/>
            </a:pPr>
            <a:r>
              <a:rPr lang="en-US" altLang="en-US" sz="2000"/>
              <a:t>SALARY: Estimated average annual salary of teachers in public elementary and secondary schools during 1994-95 (in thousands of dollars)</a:t>
            </a:r>
          </a:p>
          <a:p>
            <a:pPr>
              <a:lnSpc>
                <a:spcPct val="80000"/>
              </a:lnSpc>
              <a:buFontTx/>
              <a:buAutoNum type="arabicParenR"/>
            </a:pPr>
            <a:r>
              <a:rPr lang="en-US" altLang="en-US" sz="2000"/>
              <a:t>PERCENT: percentage of all eligible students taking the SAT in 1994-95</a:t>
            </a:r>
          </a:p>
          <a:p>
            <a:pPr>
              <a:lnSpc>
                <a:spcPct val="80000"/>
              </a:lnSpc>
              <a:buFontTx/>
              <a:buAutoNum type="arabicParenR"/>
            </a:pPr>
            <a:r>
              <a:rPr lang="en-US" altLang="en-US" sz="2000"/>
              <a:t>VERBAL: Average verbal SAT score in 1994-95</a:t>
            </a:r>
          </a:p>
          <a:p>
            <a:pPr>
              <a:lnSpc>
                <a:spcPct val="80000"/>
              </a:lnSpc>
              <a:buFontTx/>
              <a:buAutoNum type="arabicParenR"/>
            </a:pPr>
            <a:r>
              <a:rPr lang="en-US" altLang="en-US" sz="2000"/>
              <a:t>MATH: Average math SAT score in 1994-95</a:t>
            </a:r>
          </a:p>
          <a:p>
            <a:pPr>
              <a:lnSpc>
                <a:spcPct val="80000"/>
              </a:lnSpc>
              <a:buFontTx/>
              <a:buAutoNum type="arabicParenR"/>
            </a:pPr>
            <a:r>
              <a:rPr lang="en-US" altLang="en-US" sz="2000"/>
              <a:t>TOTAL: Average total score on the SAT in 1994-95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99684" name="Slide Number Placeholder 5">
            <a:extLst>
              <a:ext uri="{FF2B5EF4-FFF2-40B4-BE49-F238E27FC236}">
                <a16:creationId xmlns:a16="http://schemas.microsoft.com/office/drawing/2014/main" id="{B60F0434-9914-49BC-A3DA-893D793F583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48EFE7-92AB-4F45-A872-7541C7F92ABC}" type="slidenum">
              <a:rPr lang="en-US" altLang="en-US" sz="1400" smtClean="0"/>
              <a:pPr>
                <a:spcBef>
                  <a:spcPct val="0"/>
                </a:spcBef>
                <a:buFontTx/>
                <a:buNone/>
              </a:pPr>
              <a:t>22</a:t>
            </a:fld>
            <a:endParaRPr lang="en-US" altLang="en-US" sz="1400"/>
          </a:p>
        </p:txBody>
      </p:sp>
      <p:sp>
        <p:nvSpPr>
          <p:cNvPr id="199685" name="Rectangle 2">
            <a:extLst>
              <a:ext uri="{FF2B5EF4-FFF2-40B4-BE49-F238E27FC236}">
                <a16:creationId xmlns:a16="http://schemas.microsoft.com/office/drawing/2014/main" id="{9307F0E9-BCE9-48F1-A87F-B35DE5359AB4}"/>
              </a:ext>
            </a:extLst>
          </p:cNvPr>
          <p:cNvSpPr>
            <a:spLocks noGrp="1" noChangeArrowheads="1"/>
          </p:cNvSpPr>
          <p:nvPr>
            <p:ph type="title"/>
          </p:nvPr>
        </p:nvSpPr>
        <p:spPr/>
        <p:txBody>
          <a:bodyPr/>
          <a:lstStyle/>
          <a:p>
            <a:pPr eaLnBrk="1" hangingPunct="1"/>
            <a:r>
              <a:rPr lang="en-US" altLang="en-US" sz="3500" b="1">
                <a:solidFill>
                  <a:srgbClr val="FF0000"/>
                </a:solidFill>
              </a:rPr>
              <a:t>Tri-Variate Case of three r.v.’s X, Y, Z </a:t>
            </a:r>
            <a:r>
              <a:rPr lang="en-US" altLang="en-US" sz="3500" b="1">
                <a:solidFill>
                  <a:schemeClr val="tx1"/>
                </a:solidFill>
              </a:rPr>
              <a:t>(</a:t>
            </a:r>
            <a:r>
              <a:rPr lang="en-US" altLang="en-US" sz="3500" b="1">
                <a:solidFill>
                  <a:srgbClr val="0000FF"/>
                </a:solidFill>
              </a:rPr>
              <a:t>contd…</a:t>
            </a:r>
            <a:r>
              <a:rPr lang="en-US" altLang="en-US" sz="3500" b="1">
                <a:solidFill>
                  <a:schemeClr val="tx1"/>
                </a:solidFill>
              </a:rPr>
              <a:t>)</a:t>
            </a:r>
            <a:endParaRPr lang="en-US" altLang="en-US" sz="3500" b="1">
              <a:solidFill>
                <a:srgbClr val="FF0000"/>
              </a:solidFill>
            </a:endParaRPr>
          </a:p>
        </p:txBody>
      </p:sp>
      <p:sp>
        <p:nvSpPr>
          <p:cNvPr id="199686" name="Rectangle 3">
            <a:extLst>
              <a:ext uri="{FF2B5EF4-FFF2-40B4-BE49-F238E27FC236}">
                <a16:creationId xmlns:a16="http://schemas.microsoft.com/office/drawing/2014/main" id="{CBF876CC-A5AF-4EE5-8F9E-CE35DE63C41A}"/>
              </a:ext>
            </a:extLst>
          </p:cNvPr>
          <p:cNvSpPr>
            <a:spLocks noGrp="1" noChangeArrowheads="1"/>
          </p:cNvSpPr>
          <p:nvPr>
            <p:ph type="body" idx="1"/>
          </p:nvPr>
        </p:nvSpPr>
        <p:spPr>
          <a:xfrm>
            <a:off x="590550" y="1568450"/>
            <a:ext cx="10972800" cy="4525963"/>
          </a:xfrm>
        </p:spPr>
        <p:txBody>
          <a:bodyPr/>
          <a:lstStyle/>
          <a:p>
            <a:pPr algn="just" eaLnBrk="1" hangingPunct="1">
              <a:buClr>
                <a:schemeClr val="tx1"/>
              </a:buClr>
              <a:buFont typeface="Wingdings" panose="05000000000000000000" pitchFamily="2" charset="2"/>
              <a:buChar char="§"/>
            </a:pPr>
            <a:r>
              <a:rPr lang="en-US" altLang="en-US" sz="3500"/>
              <a:t>Given three </a:t>
            </a:r>
            <a:r>
              <a:rPr lang="en-US" altLang="en-US" sz="3500" b="1">
                <a:solidFill>
                  <a:srgbClr val="FF0000"/>
                </a:solidFill>
                <a:sym typeface="Symbol" panose="05050102010706020507" pitchFamily="18" charset="2"/>
              </a:rPr>
              <a:t>discrete</a:t>
            </a:r>
            <a:r>
              <a:rPr lang="en-US" altLang="en-US" sz="3500">
                <a:sym typeface="Symbol" panose="05050102010706020507" pitchFamily="18" charset="2"/>
              </a:rPr>
              <a:t> </a:t>
            </a:r>
            <a:r>
              <a:rPr lang="en-US" altLang="en-US" sz="3500"/>
              <a:t>r.v.’s, X, Y and Z one can formulate the </a:t>
            </a:r>
            <a:r>
              <a:rPr lang="en-US" altLang="en-US" sz="3500" b="1">
                <a:solidFill>
                  <a:srgbClr val="FF3300"/>
                </a:solidFill>
              </a:rPr>
              <a:t>Marginal probabilities</a:t>
            </a:r>
            <a:r>
              <a:rPr lang="en-US" altLang="en-US" sz="3500"/>
              <a:t>, </a:t>
            </a:r>
            <a:r>
              <a:rPr lang="en-US" altLang="en-US" sz="3500" b="1">
                <a:solidFill>
                  <a:srgbClr val="FF0000"/>
                </a:solidFill>
              </a:rPr>
              <a:t>Conditional Expected Values</a:t>
            </a:r>
            <a:r>
              <a:rPr lang="en-US" altLang="en-US" sz="3500"/>
              <a:t>, </a:t>
            </a:r>
            <a:r>
              <a:rPr lang="en-US" altLang="en-US" sz="3500" b="1">
                <a:solidFill>
                  <a:srgbClr val="FF0000"/>
                </a:solidFill>
              </a:rPr>
              <a:t>Conditional Expected Variances</a:t>
            </a:r>
            <a:endParaRPr lang="en-US" altLang="en-US" sz="3500"/>
          </a:p>
          <a:p>
            <a:pPr algn="just" eaLnBrk="1" hangingPunct="1">
              <a:buClr>
                <a:schemeClr val="tx1"/>
              </a:buClr>
              <a:buFont typeface="Wingdings" panose="05000000000000000000" pitchFamily="2" charset="2"/>
              <a:buChar char="§"/>
            </a:pPr>
            <a:r>
              <a:rPr lang="en-US" altLang="en-US" sz="3500"/>
              <a:t>Given three </a:t>
            </a:r>
            <a:r>
              <a:rPr lang="en-US" altLang="en-US" sz="3500" b="1">
                <a:solidFill>
                  <a:srgbClr val="FF0000"/>
                </a:solidFill>
                <a:sym typeface="Symbol" panose="05050102010706020507" pitchFamily="18" charset="2"/>
              </a:rPr>
              <a:t>continuous</a:t>
            </a:r>
            <a:r>
              <a:rPr lang="en-US" altLang="en-US" sz="3500">
                <a:sym typeface="Symbol" panose="05050102010706020507" pitchFamily="18" charset="2"/>
              </a:rPr>
              <a:t> </a:t>
            </a:r>
            <a:r>
              <a:rPr lang="en-US" altLang="en-US" sz="3500"/>
              <a:t>r.v.’s, X, Y and Z one can formulate the </a:t>
            </a:r>
            <a:r>
              <a:rPr lang="en-US" altLang="en-US" sz="3500" b="1">
                <a:solidFill>
                  <a:srgbClr val="FF3300"/>
                </a:solidFill>
              </a:rPr>
              <a:t>Marginal probabilities</a:t>
            </a:r>
            <a:r>
              <a:rPr lang="en-US" altLang="en-US" sz="3500"/>
              <a:t>, </a:t>
            </a:r>
            <a:r>
              <a:rPr lang="en-US" altLang="en-US" sz="3500" b="1">
                <a:solidFill>
                  <a:srgbClr val="FF0000"/>
                </a:solidFill>
              </a:rPr>
              <a:t>Conditional Expected Values</a:t>
            </a:r>
            <a:r>
              <a:rPr lang="en-US" altLang="en-US" sz="3500"/>
              <a:t>, </a:t>
            </a:r>
            <a:r>
              <a:rPr lang="en-US" altLang="en-US" sz="3500" b="1">
                <a:solidFill>
                  <a:srgbClr val="FF0000"/>
                </a:solidFill>
              </a:rPr>
              <a:t>Conditional Expected Variances</a:t>
            </a:r>
            <a:endParaRPr lang="en-US" altLang="en-US" sz="3500">
              <a:sym typeface="Symbol" panose="05050102010706020507" pitchFamily="18" charset="2"/>
            </a:endParaRP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4">
            <a:extLst>
              <a:ext uri="{FF2B5EF4-FFF2-40B4-BE49-F238E27FC236}">
                <a16:creationId xmlns:a16="http://schemas.microsoft.com/office/drawing/2014/main" id="{758D2589-19E4-4ACD-8102-CC99899AF676}"/>
              </a:ext>
            </a:extLst>
          </p:cNvPr>
          <p:cNvSpPr>
            <a:spLocks noGrp="1"/>
          </p:cNvSpPr>
          <p:nvPr>
            <p:ph type="dt" sz="quarter" idx="10"/>
          </p:nvPr>
        </p:nvSpPr>
        <p:spPr/>
        <p:txBody>
          <a:bodyPr/>
          <a:lstStyle/>
          <a:p>
            <a:pPr>
              <a:defRPr/>
            </a:pPr>
            <a:r>
              <a:rPr lang="en-US"/>
              <a:t>IME602:DISTRIBUTIONS</a:t>
            </a:r>
          </a:p>
        </p:txBody>
      </p:sp>
      <p:sp>
        <p:nvSpPr>
          <p:cNvPr id="9" name="Footer Placeholder 5">
            <a:extLst>
              <a:ext uri="{FF2B5EF4-FFF2-40B4-BE49-F238E27FC236}">
                <a16:creationId xmlns:a16="http://schemas.microsoft.com/office/drawing/2014/main" id="{B5F25C7E-49B2-4BC1-B74F-26ABDA41ED3D}"/>
              </a:ext>
            </a:extLst>
          </p:cNvPr>
          <p:cNvSpPr>
            <a:spLocks noGrp="1"/>
          </p:cNvSpPr>
          <p:nvPr>
            <p:ph type="ftr" sz="quarter" idx="11"/>
          </p:nvPr>
        </p:nvSpPr>
        <p:spPr/>
        <p:txBody>
          <a:bodyPr/>
          <a:lstStyle/>
          <a:p>
            <a:pPr>
              <a:defRPr/>
            </a:pPr>
            <a:r>
              <a:rPr lang="en-US"/>
              <a:t>RNSengupta,IME Dept.,IIT Kanpur,INDIA</a:t>
            </a:r>
          </a:p>
        </p:txBody>
      </p:sp>
      <p:sp>
        <p:nvSpPr>
          <p:cNvPr id="403460" name="Slide Number Placeholder 6">
            <a:extLst>
              <a:ext uri="{FF2B5EF4-FFF2-40B4-BE49-F238E27FC236}">
                <a16:creationId xmlns:a16="http://schemas.microsoft.com/office/drawing/2014/main" id="{1D755C19-3DED-485F-BAB8-21A793D778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70AE0DA-C424-4A1B-9B47-4A91FA78B356}" type="slidenum">
              <a:rPr lang="en-US" altLang="en-US" sz="1400" smtClean="0"/>
              <a:pPr>
                <a:spcBef>
                  <a:spcPct val="0"/>
                </a:spcBef>
                <a:buFontTx/>
                <a:buNone/>
              </a:pPr>
              <a:t>220</a:t>
            </a:fld>
            <a:endParaRPr lang="en-US" altLang="en-US" sz="1400"/>
          </a:p>
        </p:txBody>
      </p:sp>
      <p:sp>
        <p:nvSpPr>
          <p:cNvPr id="403461" name="Rectangle 2">
            <a:extLst>
              <a:ext uri="{FF2B5EF4-FFF2-40B4-BE49-F238E27FC236}">
                <a16:creationId xmlns:a16="http://schemas.microsoft.com/office/drawing/2014/main" id="{F7EEA6EF-46C9-41F8-903A-184C60F35914}"/>
              </a:ext>
            </a:extLst>
          </p:cNvPr>
          <p:cNvSpPr>
            <a:spLocks noGrp="1" noChangeArrowheads="1"/>
          </p:cNvSpPr>
          <p:nvPr>
            <p:ph type="title"/>
          </p:nvPr>
        </p:nvSpPr>
        <p:spPr/>
        <p:txBody>
          <a:bodyPr/>
          <a:lstStyle/>
          <a:p>
            <a:r>
              <a:rPr lang="en-US" altLang="en-US" sz="6000" b="1" dirty="0">
                <a:solidFill>
                  <a:srgbClr val="FF0000"/>
                </a:solidFill>
              </a:rPr>
              <a:t>SAT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sp>
        <p:nvSpPr>
          <p:cNvPr id="403462" name="Rectangle 3">
            <a:extLst>
              <a:ext uri="{FF2B5EF4-FFF2-40B4-BE49-F238E27FC236}">
                <a16:creationId xmlns:a16="http://schemas.microsoft.com/office/drawing/2014/main" id="{2FCC70ED-562B-45DC-8296-F27AE1170D0F}"/>
              </a:ext>
            </a:extLst>
          </p:cNvPr>
          <p:cNvSpPr>
            <a:spLocks noGrp="1" noChangeArrowheads="1"/>
          </p:cNvSpPr>
          <p:nvPr>
            <p:ph type="body" sz="half" idx="1"/>
          </p:nvPr>
        </p:nvSpPr>
        <p:spPr>
          <a:xfrm>
            <a:off x="2209800" y="1371600"/>
            <a:ext cx="8153400" cy="4525963"/>
          </a:xfrm>
        </p:spPr>
        <p:txBody>
          <a:bodyPr/>
          <a:lstStyle/>
          <a:p>
            <a:pPr marL="609600" indent="-609600">
              <a:lnSpc>
                <a:spcPct val="90000"/>
              </a:lnSpc>
              <a:buFontTx/>
              <a:buNone/>
            </a:pPr>
            <a:r>
              <a:rPr lang="en-US" altLang="en-US" sz="2000"/>
              <a:t>	</a:t>
            </a:r>
          </a:p>
        </p:txBody>
      </p:sp>
      <p:sp>
        <p:nvSpPr>
          <p:cNvPr id="403463" name="Rectangle 4">
            <a:extLst>
              <a:ext uri="{FF2B5EF4-FFF2-40B4-BE49-F238E27FC236}">
                <a16:creationId xmlns:a16="http://schemas.microsoft.com/office/drawing/2014/main" id="{46FABF38-25C6-4F3A-9106-D0BD85AD8D3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403464" name="Rectangle 5">
            <a:extLst>
              <a:ext uri="{FF2B5EF4-FFF2-40B4-BE49-F238E27FC236}">
                <a16:creationId xmlns:a16="http://schemas.microsoft.com/office/drawing/2014/main" id="{3287A6F7-E911-4F95-8B97-DCE14957A289}"/>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403465" name="Rectangle 6">
            <a:extLst>
              <a:ext uri="{FF2B5EF4-FFF2-40B4-BE49-F238E27FC236}">
                <a16:creationId xmlns:a16="http://schemas.microsoft.com/office/drawing/2014/main" id="{7589DA19-B9D6-4144-B026-F82168E9D534}"/>
              </a:ext>
            </a:extLst>
          </p:cNvPr>
          <p:cNvSpPr>
            <a:spLocks noChangeArrowheads="1"/>
          </p:cNvSpPr>
          <p:nvPr/>
        </p:nvSpPr>
        <p:spPr bwMode="auto">
          <a:xfrm>
            <a:off x="1524000" y="3078163"/>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graphicFrame>
        <p:nvGraphicFramePr>
          <p:cNvPr id="403466" name="Object 2">
            <a:extLst>
              <a:ext uri="{FF2B5EF4-FFF2-40B4-BE49-F238E27FC236}">
                <a16:creationId xmlns:a16="http://schemas.microsoft.com/office/drawing/2014/main" id="{BC79735F-16C5-4BD6-A679-DDE7FCE80022}"/>
              </a:ext>
            </a:extLst>
          </p:cNvPr>
          <p:cNvGraphicFramePr>
            <a:graphicFrameLocks noGrp="1" noChangeAspect="1"/>
          </p:cNvGraphicFramePr>
          <p:nvPr>
            <p:ph sz="half" idx="2"/>
            <p:extLst>
              <p:ext uri="{D42A27DB-BD31-4B8C-83A1-F6EECF244321}">
                <p14:modId xmlns:p14="http://schemas.microsoft.com/office/powerpoint/2010/main" val="1316175911"/>
              </p:ext>
            </p:extLst>
          </p:nvPr>
        </p:nvGraphicFramePr>
        <p:xfrm>
          <a:off x="609600" y="1727200"/>
          <a:ext cx="11049000" cy="4270375"/>
        </p:xfrm>
        <a:graphic>
          <a:graphicData uri="http://schemas.openxmlformats.org/presentationml/2006/ole">
            <mc:AlternateContent xmlns:mc="http://schemas.openxmlformats.org/markup-compatibility/2006">
              <mc:Choice xmlns:v="urn:schemas-microsoft-com:vml" Requires="v">
                <p:oleObj spid="_x0000_s403485"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727200"/>
                        <a:ext cx="11049000" cy="4270375"/>
                      </a:xfrm>
                      <a:prstGeom prst="rect">
                        <a:avLst/>
                      </a:prstGeom>
                      <a:noFill/>
                      <a:ln>
                        <a:noFill/>
                      </a:ln>
                    </p:spPr>
                  </p:pic>
                </p:oleObj>
              </mc:Fallback>
            </mc:AlternateContent>
          </a:graphicData>
        </a:graphic>
      </p:graphicFrame>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4">
            <a:extLst>
              <a:ext uri="{FF2B5EF4-FFF2-40B4-BE49-F238E27FC236}">
                <a16:creationId xmlns:a16="http://schemas.microsoft.com/office/drawing/2014/main" id="{8CEFC7D6-F6BC-477B-BE80-AD8D91797889}"/>
              </a:ext>
            </a:extLst>
          </p:cNvPr>
          <p:cNvSpPr>
            <a:spLocks noGrp="1"/>
          </p:cNvSpPr>
          <p:nvPr>
            <p:ph type="dt" sz="quarter" idx="10"/>
          </p:nvPr>
        </p:nvSpPr>
        <p:spPr/>
        <p:txBody>
          <a:bodyPr/>
          <a:lstStyle/>
          <a:p>
            <a:pPr>
              <a:defRPr/>
            </a:pPr>
            <a:r>
              <a:rPr lang="en-US"/>
              <a:t>IME602:DISTRIBUTIONS</a:t>
            </a:r>
          </a:p>
        </p:txBody>
      </p:sp>
      <p:sp>
        <p:nvSpPr>
          <p:cNvPr id="9" name="Footer Placeholder 5">
            <a:extLst>
              <a:ext uri="{FF2B5EF4-FFF2-40B4-BE49-F238E27FC236}">
                <a16:creationId xmlns:a16="http://schemas.microsoft.com/office/drawing/2014/main" id="{900E9D11-EA5E-46E1-A933-71D988732962}"/>
              </a:ext>
            </a:extLst>
          </p:cNvPr>
          <p:cNvSpPr>
            <a:spLocks noGrp="1"/>
          </p:cNvSpPr>
          <p:nvPr>
            <p:ph type="ftr" sz="quarter" idx="11"/>
          </p:nvPr>
        </p:nvSpPr>
        <p:spPr/>
        <p:txBody>
          <a:bodyPr/>
          <a:lstStyle/>
          <a:p>
            <a:pPr>
              <a:defRPr/>
            </a:pPr>
            <a:r>
              <a:rPr lang="en-US"/>
              <a:t>RNSengupta,IME Dept.,IIT Kanpur,INDIA</a:t>
            </a:r>
          </a:p>
        </p:txBody>
      </p:sp>
      <p:sp>
        <p:nvSpPr>
          <p:cNvPr id="404484" name="Slide Number Placeholder 6">
            <a:extLst>
              <a:ext uri="{FF2B5EF4-FFF2-40B4-BE49-F238E27FC236}">
                <a16:creationId xmlns:a16="http://schemas.microsoft.com/office/drawing/2014/main" id="{0932330C-BF8D-41CB-A41F-F964B2CB517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FADEE38-DAC4-4AE1-AD75-CEF47BE40A54}" type="slidenum">
              <a:rPr lang="en-US" altLang="en-US" sz="1400" smtClean="0"/>
              <a:pPr>
                <a:spcBef>
                  <a:spcPct val="0"/>
                </a:spcBef>
                <a:buFontTx/>
                <a:buNone/>
              </a:pPr>
              <a:t>221</a:t>
            </a:fld>
            <a:endParaRPr lang="en-US" altLang="en-US" sz="1400"/>
          </a:p>
        </p:txBody>
      </p:sp>
      <p:sp>
        <p:nvSpPr>
          <p:cNvPr id="404485" name="Rectangle 2">
            <a:extLst>
              <a:ext uri="{FF2B5EF4-FFF2-40B4-BE49-F238E27FC236}">
                <a16:creationId xmlns:a16="http://schemas.microsoft.com/office/drawing/2014/main" id="{E0660A2C-3FBC-4D1A-BCFD-10237B542565}"/>
              </a:ext>
            </a:extLst>
          </p:cNvPr>
          <p:cNvSpPr>
            <a:spLocks noGrp="1" noChangeArrowheads="1"/>
          </p:cNvSpPr>
          <p:nvPr>
            <p:ph type="title"/>
          </p:nvPr>
        </p:nvSpPr>
        <p:spPr/>
        <p:txBody>
          <a:bodyPr/>
          <a:lstStyle/>
          <a:p>
            <a:r>
              <a:rPr lang="en-US" altLang="en-US" sz="6000" b="1" dirty="0">
                <a:solidFill>
                  <a:srgbClr val="FF0000"/>
                </a:solidFill>
              </a:rPr>
              <a:t>SAT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sp>
        <p:nvSpPr>
          <p:cNvPr id="404486" name="Rectangle 3">
            <a:extLst>
              <a:ext uri="{FF2B5EF4-FFF2-40B4-BE49-F238E27FC236}">
                <a16:creationId xmlns:a16="http://schemas.microsoft.com/office/drawing/2014/main" id="{83E5AD53-05E0-41D4-BC40-3C9F2E8A0B8F}"/>
              </a:ext>
            </a:extLst>
          </p:cNvPr>
          <p:cNvSpPr>
            <a:spLocks noGrp="1" noChangeArrowheads="1"/>
          </p:cNvSpPr>
          <p:nvPr>
            <p:ph type="body" sz="half" idx="1"/>
          </p:nvPr>
        </p:nvSpPr>
        <p:spPr>
          <a:xfrm>
            <a:off x="2209800" y="1371600"/>
            <a:ext cx="8153400" cy="4525963"/>
          </a:xfrm>
        </p:spPr>
        <p:txBody>
          <a:bodyPr/>
          <a:lstStyle/>
          <a:p>
            <a:pPr marL="609600" indent="-609600">
              <a:lnSpc>
                <a:spcPct val="90000"/>
              </a:lnSpc>
              <a:buFontTx/>
              <a:buNone/>
            </a:pPr>
            <a:r>
              <a:rPr lang="en-US" altLang="en-US" sz="2000"/>
              <a:t>	</a:t>
            </a:r>
          </a:p>
        </p:txBody>
      </p:sp>
      <p:sp>
        <p:nvSpPr>
          <p:cNvPr id="404487" name="Rectangle 4">
            <a:extLst>
              <a:ext uri="{FF2B5EF4-FFF2-40B4-BE49-F238E27FC236}">
                <a16:creationId xmlns:a16="http://schemas.microsoft.com/office/drawing/2014/main" id="{ADB7F137-3A2D-4AC8-9E87-8AD7702DD1DB}"/>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404488" name="Rectangle 5">
            <a:extLst>
              <a:ext uri="{FF2B5EF4-FFF2-40B4-BE49-F238E27FC236}">
                <a16:creationId xmlns:a16="http://schemas.microsoft.com/office/drawing/2014/main" id="{CC19A825-A4F7-443E-AF69-1F1A69FDF75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404489" name="Rectangle 6">
            <a:extLst>
              <a:ext uri="{FF2B5EF4-FFF2-40B4-BE49-F238E27FC236}">
                <a16:creationId xmlns:a16="http://schemas.microsoft.com/office/drawing/2014/main" id="{C6C39BB2-D81B-4F0B-A67C-70AB9221949B}"/>
              </a:ext>
            </a:extLst>
          </p:cNvPr>
          <p:cNvSpPr>
            <a:spLocks noChangeArrowheads="1"/>
          </p:cNvSpPr>
          <p:nvPr/>
        </p:nvSpPr>
        <p:spPr bwMode="auto">
          <a:xfrm>
            <a:off x="1524000" y="3078163"/>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graphicFrame>
        <p:nvGraphicFramePr>
          <p:cNvPr id="404490" name="Object 2">
            <a:extLst>
              <a:ext uri="{FF2B5EF4-FFF2-40B4-BE49-F238E27FC236}">
                <a16:creationId xmlns:a16="http://schemas.microsoft.com/office/drawing/2014/main" id="{D870EF19-F190-4874-B0E1-CEDE7B90F380}"/>
              </a:ext>
            </a:extLst>
          </p:cNvPr>
          <p:cNvGraphicFramePr>
            <a:graphicFrameLocks noGrp="1" noChangeAspect="1"/>
          </p:cNvGraphicFramePr>
          <p:nvPr>
            <p:ph sz="half" idx="2"/>
            <p:extLst>
              <p:ext uri="{D42A27DB-BD31-4B8C-83A1-F6EECF244321}">
                <p14:modId xmlns:p14="http://schemas.microsoft.com/office/powerpoint/2010/main" val="3477664576"/>
              </p:ext>
            </p:extLst>
          </p:nvPr>
        </p:nvGraphicFramePr>
        <p:xfrm>
          <a:off x="609600" y="1676400"/>
          <a:ext cx="11049000" cy="4267200"/>
        </p:xfrm>
        <a:graphic>
          <a:graphicData uri="http://schemas.openxmlformats.org/presentationml/2006/ole">
            <mc:AlternateContent xmlns:mc="http://schemas.openxmlformats.org/markup-compatibility/2006">
              <mc:Choice xmlns:v="urn:schemas-microsoft-com:vml" Requires="v">
                <p:oleObj spid="_x0000_s404509" name="Chart" r:id="rId3" imgW="6039002" imgH="3181502" progId="Excel.Chart.8">
                  <p:embed/>
                </p:oleObj>
              </mc:Choice>
              <mc:Fallback>
                <p:oleObj name="Chart" r:id="rId3" imgW="6039002" imgH="3181502"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676400"/>
                        <a:ext cx="11049000" cy="4267200"/>
                      </a:xfrm>
                      <a:prstGeom prst="rect">
                        <a:avLst/>
                      </a:prstGeom>
                      <a:noFill/>
                      <a:ln>
                        <a:noFill/>
                      </a:ln>
                      <a:effectLst/>
                    </p:spPr>
                  </p:pic>
                </p:oleObj>
              </mc:Fallback>
            </mc:AlternateContent>
          </a:graphicData>
        </a:graphic>
      </p:graphicFrame>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4">
            <a:extLst>
              <a:ext uri="{FF2B5EF4-FFF2-40B4-BE49-F238E27FC236}">
                <a16:creationId xmlns:a16="http://schemas.microsoft.com/office/drawing/2014/main" id="{F1000BF2-49BA-43D1-BDCB-819208578E82}"/>
              </a:ext>
            </a:extLst>
          </p:cNvPr>
          <p:cNvSpPr>
            <a:spLocks noGrp="1"/>
          </p:cNvSpPr>
          <p:nvPr>
            <p:ph type="dt" sz="quarter" idx="10"/>
          </p:nvPr>
        </p:nvSpPr>
        <p:spPr/>
        <p:txBody>
          <a:bodyPr/>
          <a:lstStyle/>
          <a:p>
            <a:pPr>
              <a:defRPr/>
            </a:pPr>
            <a:r>
              <a:rPr lang="en-US"/>
              <a:t>IME602:DISTRIBUTIONS</a:t>
            </a:r>
          </a:p>
        </p:txBody>
      </p:sp>
      <p:sp>
        <p:nvSpPr>
          <p:cNvPr id="9" name="Footer Placeholder 5">
            <a:extLst>
              <a:ext uri="{FF2B5EF4-FFF2-40B4-BE49-F238E27FC236}">
                <a16:creationId xmlns:a16="http://schemas.microsoft.com/office/drawing/2014/main" id="{251B3556-144D-41CC-B82C-EBFBDE7E39FC}"/>
              </a:ext>
            </a:extLst>
          </p:cNvPr>
          <p:cNvSpPr>
            <a:spLocks noGrp="1"/>
          </p:cNvSpPr>
          <p:nvPr>
            <p:ph type="ftr" sz="quarter" idx="11"/>
          </p:nvPr>
        </p:nvSpPr>
        <p:spPr/>
        <p:txBody>
          <a:bodyPr/>
          <a:lstStyle/>
          <a:p>
            <a:pPr>
              <a:defRPr/>
            </a:pPr>
            <a:r>
              <a:rPr lang="en-US"/>
              <a:t>RNSengupta,IME Dept.,IIT Kanpur,INDIA</a:t>
            </a:r>
          </a:p>
        </p:txBody>
      </p:sp>
      <p:sp>
        <p:nvSpPr>
          <p:cNvPr id="405508" name="Slide Number Placeholder 6">
            <a:extLst>
              <a:ext uri="{FF2B5EF4-FFF2-40B4-BE49-F238E27FC236}">
                <a16:creationId xmlns:a16="http://schemas.microsoft.com/office/drawing/2014/main" id="{28DCAFBD-F400-4F91-A6DC-9A8259DBAE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C38453-2F56-4A53-AD7D-B67E0A6A6346}" type="slidenum">
              <a:rPr lang="en-US" altLang="en-US" sz="1400" smtClean="0"/>
              <a:pPr>
                <a:spcBef>
                  <a:spcPct val="0"/>
                </a:spcBef>
                <a:buFontTx/>
                <a:buNone/>
              </a:pPr>
              <a:t>222</a:t>
            </a:fld>
            <a:endParaRPr lang="en-US" altLang="en-US" sz="1400"/>
          </a:p>
        </p:txBody>
      </p:sp>
      <p:sp>
        <p:nvSpPr>
          <p:cNvPr id="405509" name="Rectangle 2">
            <a:extLst>
              <a:ext uri="{FF2B5EF4-FFF2-40B4-BE49-F238E27FC236}">
                <a16:creationId xmlns:a16="http://schemas.microsoft.com/office/drawing/2014/main" id="{E3534AFF-7D82-4395-83A7-12D6F3C1E357}"/>
              </a:ext>
            </a:extLst>
          </p:cNvPr>
          <p:cNvSpPr>
            <a:spLocks noGrp="1" noChangeArrowheads="1"/>
          </p:cNvSpPr>
          <p:nvPr>
            <p:ph type="title"/>
          </p:nvPr>
        </p:nvSpPr>
        <p:spPr/>
        <p:txBody>
          <a:bodyPr/>
          <a:lstStyle/>
          <a:p>
            <a:r>
              <a:rPr lang="en-US" altLang="en-US" sz="6000" b="1" dirty="0">
                <a:solidFill>
                  <a:srgbClr val="FF0000"/>
                </a:solidFill>
              </a:rPr>
              <a:t>SAT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sp>
        <p:nvSpPr>
          <p:cNvPr id="405510" name="Rectangle 3">
            <a:extLst>
              <a:ext uri="{FF2B5EF4-FFF2-40B4-BE49-F238E27FC236}">
                <a16:creationId xmlns:a16="http://schemas.microsoft.com/office/drawing/2014/main" id="{3201F6D3-7B94-41A7-85AD-EFA63B66B63D}"/>
              </a:ext>
            </a:extLst>
          </p:cNvPr>
          <p:cNvSpPr>
            <a:spLocks noGrp="1" noChangeArrowheads="1"/>
          </p:cNvSpPr>
          <p:nvPr>
            <p:ph type="body" sz="half" idx="1"/>
          </p:nvPr>
        </p:nvSpPr>
        <p:spPr>
          <a:xfrm>
            <a:off x="2209800" y="1371600"/>
            <a:ext cx="8153400" cy="4525963"/>
          </a:xfrm>
        </p:spPr>
        <p:txBody>
          <a:bodyPr/>
          <a:lstStyle/>
          <a:p>
            <a:pPr marL="609600" indent="-609600">
              <a:lnSpc>
                <a:spcPct val="90000"/>
              </a:lnSpc>
              <a:buFontTx/>
              <a:buNone/>
            </a:pPr>
            <a:r>
              <a:rPr lang="en-US" altLang="en-US" sz="2000"/>
              <a:t>	</a:t>
            </a:r>
          </a:p>
        </p:txBody>
      </p:sp>
      <p:sp>
        <p:nvSpPr>
          <p:cNvPr id="405511" name="Rectangle 4">
            <a:extLst>
              <a:ext uri="{FF2B5EF4-FFF2-40B4-BE49-F238E27FC236}">
                <a16:creationId xmlns:a16="http://schemas.microsoft.com/office/drawing/2014/main" id="{3D2DD858-18E0-40F3-8A66-7FE6782FB8E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405512" name="Rectangle 5">
            <a:extLst>
              <a:ext uri="{FF2B5EF4-FFF2-40B4-BE49-F238E27FC236}">
                <a16:creationId xmlns:a16="http://schemas.microsoft.com/office/drawing/2014/main" id="{630C9619-3029-4F30-B0D2-789B78288CB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405513" name="Rectangle 6">
            <a:extLst>
              <a:ext uri="{FF2B5EF4-FFF2-40B4-BE49-F238E27FC236}">
                <a16:creationId xmlns:a16="http://schemas.microsoft.com/office/drawing/2014/main" id="{9301CE68-6E07-4E2B-A8EA-9DBA98405910}"/>
              </a:ext>
            </a:extLst>
          </p:cNvPr>
          <p:cNvSpPr>
            <a:spLocks noChangeArrowheads="1"/>
          </p:cNvSpPr>
          <p:nvPr/>
        </p:nvSpPr>
        <p:spPr bwMode="auto">
          <a:xfrm>
            <a:off x="1524000" y="3078163"/>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graphicFrame>
        <p:nvGraphicFramePr>
          <p:cNvPr id="405514" name="Object 2">
            <a:extLst>
              <a:ext uri="{FF2B5EF4-FFF2-40B4-BE49-F238E27FC236}">
                <a16:creationId xmlns:a16="http://schemas.microsoft.com/office/drawing/2014/main" id="{CC85DF89-9D0C-4D6C-82F9-35F257619C66}"/>
              </a:ext>
            </a:extLst>
          </p:cNvPr>
          <p:cNvGraphicFramePr>
            <a:graphicFrameLocks noGrp="1" noChangeAspect="1"/>
          </p:cNvGraphicFramePr>
          <p:nvPr>
            <p:ph sz="half" idx="2"/>
            <p:extLst>
              <p:ext uri="{D42A27DB-BD31-4B8C-83A1-F6EECF244321}">
                <p14:modId xmlns:p14="http://schemas.microsoft.com/office/powerpoint/2010/main" val="1049016937"/>
              </p:ext>
            </p:extLst>
          </p:nvPr>
        </p:nvGraphicFramePr>
        <p:xfrm>
          <a:off x="609600" y="1600200"/>
          <a:ext cx="10896600" cy="4267200"/>
        </p:xfrm>
        <a:graphic>
          <a:graphicData uri="http://schemas.openxmlformats.org/presentationml/2006/ole">
            <mc:AlternateContent xmlns:mc="http://schemas.openxmlformats.org/markup-compatibility/2006">
              <mc:Choice xmlns:v="urn:schemas-microsoft-com:vml" Requires="v">
                <p:oleObj spid="_x0000_s405533" name="Chart" r:id="rId3" imgW="6362700" imgH="2924251" progId="Excel.Chart.8">
                  <p:embed/>
                </p:oleObj>
              </mc:Choice>
              <mc:Fallback>
                <p:oleObj name="Chart" r:id="rId3" imgW="6362700" imgH="2924251"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600200"/>
                        <a:ext cx="10896600" cy="4267200"/>
                      </a:xfrm>
                      <a:prstGeom prst="rect">
                        <a:avLst/>
                      </a:prstGeom>
                      <a:noFill/>
                      <a:ln>
                        <a:noFill/>
                      </a:ln>
                      <a:effectLst/>
                    </p:spPr>
                  </p:pic>
                </p:oleObj>
              </mc:Fallback>
            </mc:AlternateContent>
          </a:graphicData>
        </a:graphic>
      </p:graphicFrame>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Date Placeholder 3">
            <a:extLst>
              <a:ext uri="{FF2B5EF4-FFF2-40B4-BE49-F238E27FC236}">
                <a16:creationId xmlns:a16="http://schemas.microsoft.com/office/drawing/2014/main" id="{C65E63E8-7A0E-49EC-A7BA-25E297893F0F}"/>
              </a:ext>
            </a:extLst>
          </p:cNvPr>
          <p:cNvSpPr>
            <a:spLocks noGrp="1"/>
          </p:cNvSpPr>
          <p:nvPr>
            <p:ph type="dt" sz="quarter" idx="10"/>
          </p:nvPr>
        </p:nvSpPr>
        <p:spPr/>
        <p:txBody>
          <a:bodyPr/>
          <a:lstStyle/>
          <a:p>
            <a:pPr>
              <a:defRPr/>
            </a:pPr>
            <a:r>
              <a:rPr lang="en-US"/>
              <a:t>IME602:DISTRIBUTIONS</a:t>
            </a:r>
          </a:p>
        </p:txBody>
      </p:sp>
      <p:sp>
        <p:nvSpPr>
          <p:cNvPr id="80" name="Footer Placeholder 4">
            <a:extLst>
              <a:ext uri="{FF2B5EF4-FFF2-40B4-BE49-F238E27FC236}">
                <a16:creationId xmlns:a16="http://schemas.microsoft.com/office/drawing/2014/main" id="{3190DFEB-B757-4AF2-9DA9-5DDE67342ED2}"/>
              </a:ext>
            </a:extLst>
          </p:cNvPr>
          <p:cNvSpPr>
            <a:spLocks noGrp="1"/>
          </p:cNvSpPr>
          <p:nvPr>
            <p:ph type="ftr" sz="quarter" idx="11"/>
          </p:nvPr>
        </p:nvSpPr>
        <p:spPr/>
        <p:txBody>
          <a:bodyPr/>
          <a:lstStyle/>
          <a:p>
            <a:pPr>
              <a:defRPr/>
            </a:pPr>
            <a:r>
              <a:rPr lang="en-US"/>
              <a:t>RNSengupta,IME Dept.,IIT Kanpur,INDIA</a:t>
            </a:r>
          </a:p>
        </p:txBody>
      </p:sp>
      <p:sp>
        <p:nvSpPr>
          <p:cNvPr id="407556" name="Slide Number Placeholder 5">
            <a:extLst>
              <a:ext uri="{FF2B5EF4-FFF2-40B4-BE49-F238E27FC236}">
                <a16:creationId xmlns:a16="http://schemas.microsoft.com/office/drawing/2014/main" id="{BEC17D11-084A-4532-8E2F-906362E3F7E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BFD6AE8-932D-4FCC-A177-F1E3A983293C}" type="slidenum">
              <a:rPr lang="en-US" altLang="en-US" sz="1400" smtClean="0"/>
              <a:pPr>
                <a:spcBef>
                  <a:spcPct val="0"/>
                </a:spcBef>
                <a:buFontTx/>
                <a:buNone/>
              </a:pPr>
              <a:t>223</a:t>
            </a:fld>
            <a:endParaRPr lang="en-US" altLang="en-US" sz="1400"/>
          </a:p>
        </p:txBody>
      </p:sp>
      <p:sp>
        <p:nvSpPr>
          <p:cNvPr id="407557" name="Rectangle 2">
            <a:extLst>
              <a:ext uri="{FF2B5EF4-FFF2-40B4-BE49-F238E27FC236}">
                <a16:creationId xmlns:a16="http://schemas.microsoft.com/office/drawing/2014/main" id="{CAA8EE2F-5DE7-4DF5-AA6E-0A3401668641}"/>
              </a:ext>
            </a:extLst>
          </p:cNvPr>
          <p:cNvSpPr>
            <a:spLocks noGrp="1" noChangeArrowheads="1"/>
          </p:cNvSpPr>
          <p:nvPr>
            <p:ph type="title"/>
          </p:nvPr>
        </p:nvSpPr>
        <p:spPr/>
        <p:txBody>
          <a:bodyPr/>
          <a:lstStyle/>
          <a:p>
            <a:r>
              <a:rPr lang="en-US" altLang="en-US" sz="6000" b="1" dirty="0">
                <a:solidFill>
                  <a:srgbClr val="FF0000"/>
                </a:solidFill>
              </a:rPr>
              <a:t>SAT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1785859" name="Group 3">
            <a:extLst>
              <a:ext uri="{FF2B5EF4-FFF2-40B4-BE49-F238E27FC236}">
                <a16:creationId xmlns:a16="http://schemas.microsoft.com/office/drawing/2014/main" id="{D6F2491C-75B4-437F-AB82-8DEBD77E6886}"/>
              </a:ext>
            </a:extLst>
          </p:cNvPr>
          <p:cNvGraphicFramePr>
            <a:graphicFrameLocks noGrp="1"/>
          </p:cNvGraphicFramePr>
          <p:nvPr>
            <p:ph idx="1"/>
            <p:extLst>
              <p:ext uri="{D42A27DB-BD31-4B8C-83A1-F6EECF244321}">
                <p14:modId xmlns:p14="http://schemas.microsoft.com/office/powerpoint/2010/main" val="2851786784"/>
              </p:ext>
            </p:extLst>
          </p:nvPr>
        </p:nvGraphicFramePr>
        <p:xfrm>
          <a:off x="609600" y="1600200"/>
          <a:ext cx="11049002" cy="4525964"/>
        </p:xfrm>
        <a:graphic>
          <a:graphicData uri="http://schemas.openxmlformats.org/drawingml/2006/table">
            <a:tbl>
              <a:tblPr/>
              <a:tblGrid>
                <a:gridCol w="2455333">
                  <a:extLst>
                    <a:ext uri="{9D8B030D-6E8A-4147-A177-3AD203B41FA5}">
                      <a16:colId xmlns:a16="http://schemas.microsoft.com/office/drawing/2014/main" val="20000"/>
                    </a:ext>
                  </a:extLst>
                </a:gridCol>
                <a:gridCol w="1227667">
                  <a:extLst>
                    <a:ext uri="{9D8B030D-6E8A-4147-A177-3AD203B41FA5}">
                      <a16:colId xmlns:a16="http://schemas.microsoft.com/office/drawing/2014/main" val="20001"/>
                    </a:ext>
                  </a:extLst>
                </a:gridCol>
                <a:gridCol w="1227667">
                  <a:extLst>
                    <a:ext uri="{9D8B030D-6E8A-4147-A177-3AD203B41FA5}">
                      <a16:colId xmlns:a16="http://schemas.microsoft.com/office/drawing/2014/main" val="20002"/>
                    </a:ext>
                  </a:extLst>
                </a:gridCol>
                <a:gridCol w="1227667">
                  <a:extLst>
                    <a:ext uri="{9D8B030D-6E8A-4147-A177-3AD203B41FA5}">
                      <a16:colId xmlns:a16="http://schemas.microsoft.com/office/drawing/2014/main" val="20003"/>
                    </a:ext>
                  </a:extLst>
                </a:gridCol>
                <a:gridCol w="1227667">
                  <a:extLst>
                    <a:ext uri="{9D8B030D-6E8A-4147-A177-3AD203B41FA5}">
                      <a16:colId xmlns:a16="http://schemas.microsoft.com/office/drawing/2014/main" val="20004"/>
                    </a:ext>
                  </a:extLst>
                </a:gridCol>
                <a:gridCol w="1227667">
                  <a:extLst>
                    <a:ext uri="{9D8B030D-6E8A-4147-A177-3AD203B41FA5}">
                      <a16:colId xmlns:a16="http://schemas.microsoft.com/office/drawing/2014/main" val="20005"/>
                    </a:ext>
                  </a:extLst>
                </a:gridCol>
                <a:gridCol w="1227667">
                  <a:extLst>
                    <a:ext uri="{9D8B030D-6E8A-4147-A177-3AD203B41FA5}">
                      <a16:colId xmlns:a16="http://schemas.microsoft.com/office/drawing/2014/main" val="20006"/>
                    </a:ext>
                  </a:extLst>
                </a:gridCol>
                <a:gridCol w="1227667">
                  <a:extLst>
                    <a:ext uri="{9D8B030D-6E8A-4147-A177-3AD203B41FA5}">
                      <a16:colId xmlns:a16="http://schemas.microsoft.com/office/drawing/2014/main" val="20007"/>
                    </a:ext>
                  </a:extLst>
                </a:gridCol>
              </a:tblGrid>
              <a:tr h="11890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L="90488" marR="90488" marT="44450" marB="44450" anchor="b"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COST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RATIO</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SALARY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PERCENT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VERBAL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MATH</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TOTAL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556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Mean</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5.90526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16.858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34.82892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35.24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457.14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508.78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965.92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extLst>
                  <a:ext uri="{0D108BD9-81ED-4DB2-BD59-A6C34878D82A}">
                    <a16:rowId xmlns:a16="http://schemas.microsoft.com/office/drawing/2014/main" val="10001"/>
                  </a:ext>
                </a:extLst>
              </a:tr>
              <a:tr h="5572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Median</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5.7675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16.6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33.2875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448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497.5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945.5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extLst>
                  <a:ext uri="{0D108BD9-81ED-4DB2-BD59-A6C34878D82A}">
                    <a16:rowId xmlns:a16="http://schemas.microsoft.com/office/drawing/2014/main" val="10002"/>
                  </a:ext>
                </a:extLst>
              </a:tr>
              <a:tr h="5556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Maximum</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9.774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24.3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50.045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516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592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1107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3"/>
                  </a:ext>
                </a:extLst>
              </a:tr>
              <a:tr h="5556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Minimum</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3.656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25.994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401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443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844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FF"/>
                    </a:solidFill>
                  </a:tcPr>
                </a:tc>
                <a:extLst>
                  <a:ext uri="{0D108BD9-81ED-4DB2-BD59-A6C34878D82A}">
                    <a16:rowId xmlns:a16="http://schemas.microsoft.com/office/drawing/2014/main" val="10004"/>
                  </a:ext>
                </a:extLst>
              </a:tr>
              <a:tr h="5572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Standard Deviation(1)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1.362807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2.266355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5.941265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26.76242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35.17595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40.20473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74.82056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5556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Standard Deviation(2)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1.34911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2.243577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5.881552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26.49344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34.82241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39.80065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74.06857</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Date Placeholder 3">
            <a:extLst>
              <a:ext uri="{FF2B5EF4-FFF2-40B4-BE49-F238E27FC236}">
                <a16:creationId xmlns:a16="http://schemas.microsoft.com/office/drawing/2014/main" id="{EA3EF64B-B453-4BA5-881B-D93B98631CA3}"/>
              </a:ext>
            </a:extLst>
          </p:cNvPr>
          <p:cNvSpPr>
            <a:spLocks noGrp="1"/>
          </p:cNvSpPr>
          <p:nvPr>
            <p:ph type="dt" sz="quarter" idx="10"/>
          </p:nvPr>
        </p:nvSpPr>
        <p:spPr/>
        <p:txBody>
          <a:bodyPr/>
          <a:lstStyle/>
          <a:p>
            <a:pPr>
              <a:defRPr/>
            </a:pPr>
            <a:r>
              <a:rPr lang="en-US"/>
              <a:t>IME602:DISTRIBUTIONS</a:t>
            </a:r>
          </a:p>
        </p:txBody>
      </p:sp>
      <p:sp>
        <p:nvSpPr>
          <p:cNvPr id="89" name="Footer Placeholder 4">
            <a:extLst>
              <a:ext uri="{FF2B5EF4-FFF2-40B4-BE49-F238E27FC236}">
                <a16:creationId xmlns:a16="http://schemas.microsoft.com/office/drawing/2014/main" id="{6C293F8F-9278-4216-85C3-086899DCB03B}"/>
              </a:ext>
            </a:extLst>
          </p:cNvPr>
          <p:cNvSpPr>
            <a:spLocks noGrp="1"/>
          </p:cNvSpPr>
          <p:nvPr>
            <p:ph type="ftr" sz="quarter" idx="11"/>
          </p:nvPr>
        </p:nvSpPr>
        <p:spPr/>
        <p:txBody>
          <a:bodyPr/>
          <a:lstStyle/>
          <a:p>
            <a:pPr>
              <a:defRPr/>
            </a:pPr>
            <a:r>
              <a:rPr lang="en-US"/>
              <a:t>RNSengupta,IME Dept.,IIT Kanpur,INDIA</a:t>
            </a:r>
          </a:p>
        </p:txBody>
      </p:sp>
      <p:sp>
        <p:nvSpPr>
          <p:cNvPr id="408580" name="Slide Number Placeholder 5">
            <a:extLst>
              <a:ext uri="{FF2B5EF4-FFF2-40B4-BE49-F238E27FC236}">
                <a16:creationId xmlns:a16="http://schemas.microsoft.com/office/drawing/2014/main" id="{29DD703E-97AB-4CBD-B340-46911AE6B4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2BF419-3B5F-4D7D-B341-83F18D64B3FC}" type="slidenum">
              <a:rPr lang="en-US" altLang="en-US" sz="1400" smtClean="0"/>
              <a:pPr>
                <a:spcBef>
                  <a:spcPct val="0"/>
                </a:spcBef>
                <a:buFontTx/>
                <a:buNone/>
              </a:pPr>
              <a:t>224</a:t>
            </a:fld>
            <a:endParaRPr lang="en-US" altLang="en-US" sz="1400"/>
          </a:p>
        </p:txBody>
      </p:sp>
      <p:sp>
        <p:nvSpPr>
          <p:cNvPr id="408581" name="Rectangle 2">
            <a:extLst>
              <a:ext uri="{FF2B5EF4-FFF2-40B4-BE49-F238E27FC236}">
                <a16:creationId xmlns:a16="http://schemas.microsoft.com/office/drawing/2014/main" id="{CB301D09-645F-4F2F-A403-AB249C7AA88B}"/>
              </a:ext>
            </a:extLst>
          </p:cNvPr>
          <p:cNvSpPr>
            <a:spLocks noGrp="1" noChangeArrowheads="1"/>
          </p:cNvSpPr>
          <p:nvPr>
            <p:ph type="title"/>
          </p:nvPr>
        </p:nvSpPr>
        <p:spPr/>
        <p:txBody>
          <a:bodyPr/>
          <a:lstStyle/>
          <a:p>
            <a:r>
              <a:rPr lang="en-US" altLang="en-US" sz="6000" b="1" dirty="0">
                <a:solidFill>
                  <a:srgbClr val="FF0000"/>
                </a:solidFill>
              </a:rPr>
              <a:t>SAT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1786883" name="Group 3">
            <a:extLst>
              <a:ext uri="{FF2B5EF4-FFF2-40B4-BE49-F238E27FC236}">
                <a16:creationId xmlns:a16="http://schemas.microsoft.com/office/drawing/2014/main" id="{E6E6B10B-2C0C-4AA5-9410-A4CCFB144F69}"/>
              </a:ext>
            </a:extLst>
          </p:cNvPr>
          <p:cNvGraphicFramePr>
            <a:graphicFrameLocks noGrp="1"/>
          </p:cNvGraphicFramePr>
          <p:nvPr>
            <p:ph idx="1"/>
            <p:extLst>
              <p:ext uri="{D42A27DB-BD31-4B8C-83A1-F6EECF244321}">
                <p14:modId xmlns:p14="http://schemas.microsoft.com/office/powerpoint/2010/main" val="2482253646"/>
              </p:ext>
            </p:extLst>
          </p:nvPr>
        </p:nvGraphicFramePr>
        <p:xfrm>
          <a:off x="609600" y="1600200"/>
          <a:ext cx="10972799" cy="4525963"/>
        </p:xfrm>
        <a:graphic>
          <a:graphicData uri="http://schemas.openxmlformats.org/drawingml/2006/table">
            <a:tbl>
              <a:tblPr/>
              <a:tblGrid>
                <a:gridCol w="2228851">
                  <a:extLst>
                    <a:ext uri="{9D8B030D-6E8A-4147-A177-3AD203B41FA5}">
                      <a16:colId xmlns:a16="http://schemas.microsoft.com/office/drawing/2014/main" val="20000"/>
                    </a:ext>
                  </a:extLst>
                </a:gridCol>
                <a:gridCol w="1248833">
                  <a:extLst>
                    <a:ext uri="{9D8B030D-6E8A-4147-A177-3AD203B41FA5}">
                      <a16:colId xmlns:a16="http://schemas.microsoft.com/office/drawing/2014/main" val="20001"/>
                    </a:ext>
                  </a:extLst>
                </a:gridCol>
                <a:gridCol w="1248833">
                  <a:extLst>
                    <a:ext uri="{9D8B030D-6E8A-4147-A177-3AD203B41FA5}">
                      <a16:colId xmlns:a16="http://schemas.microsoft.com/office/drawing/2014/main" val="20002"/>
                    </a:ext>
                  </a:extLst>
                </a:gridCol>
                <a:gridCol w="1248833">
                  <a:extLst>
                    <a:ext uri="{9D8B030D-6E8A-4147-A177-3AD203B41FA5}">
                      <a16:colId xmlns:a16="http://schemas.microsoft.com/office/drawing/2014/main" val="20003"/>
                    </a:ext>
                  </a:extLst>
                </a:gridCol>
                <a:gridCol w="1248833">
                  <a:extLst>
                    <a:ext uri="{9D8B030D-6E8A-4147-A177-3AD203B41FA5}">
                      <a16:colId xmlns:a16="http://schemas.microsoft.com/office/drawing/2014/main" val="20004"/>
                    </a:ext>
                  </a:extLst>
                </a:gridCol>
                <a:gridCol w="1250950">
                  <a:extLst>
                    <a:ext uri="{9D8B030D-6E8A-4147-A177-3AD203B41FA5}">
                      <a16:colId xmlns:a16="http://schemas.microsoft.com/office/drawing/2014/main" val="20005"/>
                    </a:ext>
                  </a:extLst>
                </a:gridCol>
                <a:gridCol w="1248833">
                  <a:extLst>
                    <a:ext uri="{9D8B030D-6E8A-4147-A177-3AD203B41FA5}">
                      <a16:colId xmlns:a16="http://schemas.microsoft.com/office/drawing/2014/main" val="20006"/>
                    </a:ext>
                  </a:extLst>
                </a:gridCol>
                <a:gridCol w="1248833">
                  <a:extLst>
                    <a:ext uri="{9D8B030D-6E8A-4147-A177-3AD203B41FA5}">
                      <a16:colId xmlns:a16="http://schemas.microsoft.com/office/drawing/2014/main" val="20007"/>
                    </a:ext>
                  </a:extLst>
                </a:gridCol>
              </a:tblGrid>
              <a:tr h="1058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L="90488" marR="90488" marT="44450" marB="44450" anchor="b"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COST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RATIO</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SALARY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PERCENT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VERBAL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MATH</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TOTAL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COST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1.820097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-1.12303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6.901753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21.18202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-19.2638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-18.7619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-38.0258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RATIO</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-1.12303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5.033636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-0.01512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-12.6639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4.98188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8.52076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13.50264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SALARY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6.901753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-0.01512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34.59266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96.10822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-97.6868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-93.9432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-191.63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PERCENT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21.18202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-12.6639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96.10822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701.9024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-824.094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-916.727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-1740.82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VERBAL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-19.2638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4.98188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-97.6868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-824.094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1212.6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1344.731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2557.331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MATHS</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-18.7619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8.52076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-93.9432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-916.727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1344.731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1584.092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2928.822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TOTAL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-38.0258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13.50264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-191.63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-1740.82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2557.331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2928.822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5486.154</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Date Placeholder 3">
            <a:extLst>
              <a:ext uri="{FF2B5EF4-FFF2-40B4-BE49-F238E27FC236}">
                <a16:creationId xmlns:a16="http://schemas.microsoft.com/office/drawing/2014/main" id="{069081A0-ACEF-4301-96F7-6C4548C1E6C0}"/>
              </a:ext>
            </a:extLst>
          </p:cNvPr>
          <p:cNvSpPr>
            <a:spLocks noGrp="1"/>
          </p:cNvSpPr>
          <p:nvPr>
            <p:ph type="dt" sz="quarter" idx="10"/>
          </p:nvPr>
        </p:nvSpPr>
        <p:spPr/>
        <p:txBody>
          <a:bodyPr/>
          <a:lstStyle/>
          <a:p>
            <a:pPr>
              <a:defRPr/>
            </a:pPr>
            <a:r>
              <a:rPr lang="en-US"/>
              <a:t>IME602:DISTRIBUTIONS</a:t>
            </a:r>
          </a:p>
        </p:txBody>
      </p:sp>
      <p:sp>
        <p:nvSpPr>
          <p:cNvPr id="89" name="Footer Placeholder 4">
            <a:extLst>
              <a:ext uri="{FF2B5EF4-FFF2-40B4-BE49-F238E27FC236}">
                <a16:creationId xmlns:a16="http://schemas.microsoft.com/office/drawing/2014/main" id="{9DA9C864-0CAD-49F7-8A8F-69B37EB212BC}"/>
              </a:ext>
            </a:extLst>
          </p:cNvPr>
          <p:cNvSpPr>
            <a:spLocks noGrp="1"/>
          </p:cNvSpPr>
          <p:nvPr>
            <p:ph type="ftr" sz="quarter" idx="11"/>
          </p:nvPr>
        </p:nvSpPr>
        <p:spPr/>
        <p:txBody>
          <a:bodyPr/>
          <a:lstStyle/>
          <a:p>
            <a:pPr>
              <a:defRPr/>
            </a:pPr>
            <a:r>
              <a:rPr lang="en-US"/>
              <a:t>RNSengupta,IME Dept.,IIT Kanpur,INDIA</a:t>
            </a:r>
          </a:p>
        </p:txBody>
      </p:sp>
      <p:sp>
        <p:nvSpPr>
          <p:cNvPr id="409604" name="Slide Number Placeholder 5">
            <a:extLst>
              <a:ext uri="{FF2B5EF4-FFF2-40B4-BE49-F238E27FC236}">
                <a16:creationId xmlns:a16="http://schemas.microsoft.com/office/drawing/2014/main" id="{5BD2A60C-C953-41D1-861B-8D3439DCA63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9A26F8-EC3F-4D53-8E71-1A98D9DE0CC9}" type="slidenum">
              <a:rPr lang="en-US" altLang="en-US" sz="1400" smtClean="0"/>
              <a:pPr>
                <a:spcBef>
                  <a:spcPct val="0"/>
                </a:spcBef>
                <a:buFontTx/>
                <a:buNone/>
              </a:pPr>
              <a:t>225</a:t>
            </a:fld>
            <a:endParaRPr lang="en-US" altLang="en-US" sz="1400"/>
          </a:p>
        </p:txBody>
      </p:sp>
      <p:sp>
        <p:nvSpPr>
          <p:cNvPr id="409605" name="Rectangle 2">
            <a:extLst>
              <a:ext uri="{FF2B5EF4-FFF2-40B4-BE49-F238E27FC236}">
                <a16:creationId xmlns:a16="http://schemas.microsoft.com/office/drawing/2014/main" id="{AF67DFFF-0D5C-43FB-9FBE-A6B5915B60FB}"/>
              </a:ext>
            </a:extLst>
          </p:cNvPr>
          <p:cNvSpPr>
            <a:spLocks noGrp="1" noChangeArrowheads="1"/>
          </p:cNvSpPr>
          <p:nvPr>
            <p:ph type="title"/>
          </p:nvPr>
        </p:nvSpPr>
        <p:spPr/>
        <p:txBody>
          <a:bodyPr/>
          <a:lstStyle/>
          <a:p>
            <a:r>
              <a:rPr lang="en-US" altLang="en-US" sz="6000" b="1" dirty="0">
                <a:solidFill>
                  <a:srgbClr val="FF0000"/>
                </a:solidFill>
              </a:rPr>
              <a:t>SAT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1787907" name="Group 3">
            <a:extLst>
              <a:ext uri="{FF2B5EF4-FFF2-40B4-BE49-F238E27FC236}">
                <a16:creationId xmlns:a16="http://schemas.microsoft.com/office/drawing/2014/main" id="{075EA818-B6F6-4303-98C5-11FE0AE27C22}"/>
              </a:ext>
            </a:extLst>
          </p:cNvPr>
          <p:cNvGraphicFramePr>
            <a:graphicFrameLocks noGrp="1"/>
          </p:cNvGraphicFramePr>
          <p:nvPr>
            <p:ph idx="1"/>
            <p:extLst>
              <p:ext uri="{D42A27DB-BD31-4B8C-83A1-F6EECF244321}">
                <p14:modId xmlns:p14="http://schemas.microsoft.com/office/powerpoint/2010/main" val="332392241"/>
              </p:ext>
            </p:extLst>
          </p:nvPr>
        </p:nvGraphicFramePr>
        <p:xfrm>
          <a:off x="685800" y="1600200"/>
          <a:ext cx="10972798" cy="4525963"/>
        </p:xfrm>
        <a:graphic>
          <a:graphicData uri="http://schemas.openxmlformats.org/drawingml/2006/table">
            <a:tbl>
              <a:tblPr/>
              <a:tblGrid>
                <a:gridCol w="2228850">
                  <a:extLst>
                    <a:ext uri="{9D8B030D-6E8A-4147-A177-3AD203B41FA5}">
                      <a16:colId xmlns:a16="http://schemas.microsoft.com/office/drawing/2014/main" val="20000"/>
                    </a:ext>
                  </a:extLst>
                </a:gridCol>
                <a:gridCol w="1248833">
                  <a:extLst>
                    <a:ext uri="{9D8B030D-6E8A-4147-A177-3AD203B41FA5}">
                      <a16:colId xmlns:a16="http://schemas.microsoft.com/office/drawing/2014/main" val="20001"/>
                    </a:ext>
                  </a:extLst>
                </a:gridCol>
                <a:gridCol w="1248833">
                  <a:extLst>
                    <a:ext uri="{9D8B030D-6E8A-4147-A177-3AD203B41FA5}">
                      <a16:colId xmlns:a16="http://schemas.microsoft.com/office/drawing/2014/main" val="20002"/>
                    </a:ext>
                  </a:extLst>
                </a:gridCol>
                <a:gridCol w="1248833">
                  <a:extLst>
                    <a:ext uri="{9D8B030D-6E8A-4147-A177-3AD203B41FA5}">
                      <a16:colId xmlns:a16="http://schemas.microsoft.com/office/drawing/2014/main" val="20003"/>
                    </a:ext>
                  </a:extLst>
                </a:gridCol>
                <a:gridCol w="1248833">
                  <a:extLst>
                    <a:ext uri="{9D8B030D-6E8A-4147-A177-3AD203B41FA5}">
                      <a16:colId xmlns:a16="http://schemas.microsoft.com/office/drawing/2014/main" val="20004"/>
                    </a:ext>
                  </a:extLst>
                </a:gridCol>
                <a:gridCol w="1250950">
                  <a:extLst>
                    <a:ext uri="{9D8B030D-6E8A-4147-A177-3AD203B41FA5}">
                      <a16:colId xmlns:a16="http://schemas.microsoft.com/office/drawing/2014/main" val="20005"/>
                    </a:ext>
                  </a:extLst>
                </a:gridCol>
                <a:gridCol w="1248833">
                  <a:extLst>
                    <a:ext uri="{9D8B030D-6E8A-4147-A177-3AD203B41FA5}">
                      <a16:colId xmlns:a16="http://schemas.microsoft.com/office/drawing/2014/main" val="20006"/>
                    </a:ext>
                  </a:extLst>
                </a:gridCol>
                <a:gridCol w="1248833">
                  <a:extLst>
                    <a:ext uri="{9D8B030D-6E8A-4147-A177-3AD203B41FA5}">
                      <a16:colId xmlns:a16="http://schemas.microsoft.com/office/drawing/2014/main" val="20007"/>
                    </a:ext>
                  </a:extLst>
                </a:gridCol>
              </a:tblGrid>
              <a:tr h="1058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L="90488" marR="90488" marT="44450" marB="44450" anchor="b"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COST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RATIO</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SALARY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PERCENT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VERBAL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MATH</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TOTAL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COST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-0.37103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0.869802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0.592627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-0.41005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-0.34941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-0.38054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RATIO</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-0.37103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-0.00115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-0.21305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0.063767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0.095422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0.081254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SALARY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0.869802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-0.00115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0.61678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-0.47696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-0.40131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-0.43988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PERCENT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0.592627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-0.21305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0.61678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-0.89326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-0.86938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-0.88712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VERBAL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-0.41005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0.063767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-0.47696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-0.89326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0.970256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0.991503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MATHS</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-0.34941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0.095422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-0.40131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-0.86938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0.970256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0.993502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95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TOTAL</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-0.38054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0.081254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-0.43988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-0.88712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0.991503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0.993502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1</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B53EB1E-762D-4D96-9950-B003ECC1E69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CD06D63-3394-436B-B977-E3937D3A91BB}"/>
              </a:ext>
            </a:extLst>
          </p:cNvPr>
          <p:cNvSpPr>
            <a:spLocks noGrp="1"/>
          </p:cNvSpPr>
          <p:nvPr>
            <p:ph type="ftr" sz="quarter" idx="11"/>
          </p:nvPr>
        </p:nvSpPr>
        <p:spPr/>
        <p:txBody>
          <a:bodyPr/>
          <a:lstStyle/>
          <a:p>
            <a:pPr>
              <a:defRPr/>
            </a:pPr>
            <a:r>
              <a:rPr lang="en-US"/>
              <a:t>RNSengupta,IME Dept.,IIT Kanpur,INDIA</a:t>
            </a:r>
          </a:p>
        </p:txBody>
      </p:sp>
      <p:sp>
        <p:nvSpPr>
          <p:cNvPr id="410628" name="Slide Number Placeholder 5">
            <a:extLst>
              <a:ext uri="{FF2B5EF4-FFF2-40B4-BE49-F238E27FC236}">
                <a16:creationId xmlns:a16="http://schemas.microsoft.com/office/drawing/2014/main" id="{08754BD8-A0AE-438E-A408-40CAD566CC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B7EAB7-9CA5-4883-ADC3-386C63E3A841}" type="slidenum">
              <a:rPr lang="en-US" altLang="en-US" sz="1400" smtClean="0"/>
              <a:pPr>
                <a:spcBef>
                  <a:spcPct val="0"/>
                </a:spcBef>
                <a:buFontTx/>
                <a:buNone/>
              </a:pPr>
              <a:t>226</a:t>
            </a:fld>
            <a:endParaRPr lang="en-US" altLang="en-US" sz="1400"/>
          </a:p>
        </p:txBody>
      </p:sp>
      <p:sp>
        <p:nvSpPr>
          <p:cNvPr id="410629" name="Rectangle 2">
            <a:extLst>
              <a:ext uri="{FF2B5EF4-FFF2-40B4-BE49-F238E27FC236}">
                <a16:creationId xmlns:a16="http://schemas.microsoft.com/office/drawing/2014/main" id="{4DAE87B4-AFFB-4C4A-A41D-2E6CE9B47BE6}"/>
              </a:ext>
            </a:extLst>
          </p:cNvPr>
          <p:cNvSpPr>
            <a:spLocks noGrp="1" noChangeArrowheads="1"/>
          </p:cNvSpPr>
          <p:nvPr>
            <p:ph type="title"/>
          </p:nvPr>
        </p:nvSpPr>
        <p:spPr/>
        <p:txBody>
          <a:bodyPr/>
          <a:lstStyle/>
          <a:p>
            <a:r>
              <a:rPr lang="en-US" altLang="en-US" sz="6000" b="1" dirty="0">
                <a:solidFill>
                  <a:srgbClr val="FF0000"/>
                </a:solidFill>
              </a:rPr>
              <a:t>S&amp;P problem</a:t>
            </a:r>
            <a:endParaRPr lang="en-US" altLang="en-US" sz="6000" dirty="0"/>
          </a:p>
        </p:txBody>
      </p:sp>
      <p:sp>
        <p:nvSpPr>
          <p:cNvPr id="410630" name="Rectangle 3">
            <a:extLst>
              <a:ext uri="{FF2B5EF4-FFF2-40B4-BE49-F238E27FC236}">
                <a16:creationId xmlns:a16="http://schemas.microsoft.com/office/drawing/2014/main" id="{4050D174-DB3A-422C-9D00-AAC392B24C64}"/>
              </a:ext>
            </a:extLst>
          </p:cNvPr>
          <p:cNvSpPr>
            <a:spLocks noGrp="1" noChangeArrowheads="1"/>
          </p:cNvSpPr>
          <p:nvPr>
            <p:ph type="body" idx="1"/>
          </p:nvPr>
        </p:nvSpPr>
        <p:spPr/>
        <p:txBody>
          <a:bodyPr/>
          <a:lstStyle/>
          <a:p>
            <a:pPr algn="just">
              <a:lnSpc>
                <a:spcPct val="90000"/>
              </a:lnSpc>
              <a:buFont typeface="Wingdings" panose="05000000000000000000" pitchFamily="2" charset="2"/>
              <a:buChar char="§"/>
            </a:pPr>
            <a:r>
              <a:rPr lang="en-US" altLang="en-US" sz="2700" dirty="0"/>
              <a:t>URL: </a:t>
            </a:r>
            <a:r>
              <a:rPr lang="en-US" altLang="en-US" sz="2700" dirty="0">
                <a:hlinkClick r:id="rId2"/>
              </a:rPr>
              <a:t>http://lib.stat.cmu.edu/datasets</a:t>
            </a:r>
            <a:endParaRPr lang="en-US" altLang="en-US" sz="2700" dirty="0"/>
          </a:p>
          <a:p>
            <a:pPr algn="just">
              <a:lnSpc>
                <a:spcPct val="90000"/>
              </a:lnSpc>
              <a:buFont typeface="Wingdings" panose="05000000000000000000" pitchFamily="2" charset="2"/>
              <a:buChar char="§"/>
            </a:pPr>
            <a:r>
              <a:rPr lang="en-US" altLang="en-US" sz="2700" dirty="0"/>
              <a:t>URL: </a:t>
            </a:r>
            <a:r>
              <a:rPr lang="en-US" altLang="en-US" sz="2700" dirty="0">
                <a:hlinkClick r:id="rId3"/>
              </a:rPr>
              <a:t>http://lib.stat.cmu.edu/datasets/spdc2693</a:t>
            </a:r>
            <a:endParaRPr lang="en-US" altLang="en-US" sz="2700" dirty="0"/>
          </a:p>
          <a:p>
            <a:pPr algn="just">
              <a:lnSpc>
                <a:spcPct val="90000"/>
              </a:lnSpc>
              <a:buFont typeface="Wingdings" panose="05000000000000000000" pitchFamily="2" charset="2"/>
              <a:buChar char="§"/>
            </a:pPr>
            <a:r>
              <a:rPr lang="en-US" altLang="en-US" sz="2700" dirty="0"/>
              <a:t>The data set consists of the Standard and Poor's 500 Index closing values from 1926 to 1993. See also djdc0093. Submitted by </a:t>
            </a:r>
            <a:r>
              <a:rPr lang="en-US" altLang="en-US" sz="2700" dirty="0" err="1"/>
              <a:t>eduardo</a:t>
            </a:r>
            <a:r>
              <a:rPr lang="en-US" altLang="en-US" sz="2700" dirty="0"/>
              <a:t> ley, (edley@eco.uc3m.es) [13/Mar/96] (333 </a:t>
            </a:r>
            <a:r>
              <a:rPr lang="en-US" altLang="en-US" sz="2700" dirty="0" err="1"/>
              <a:t>kbytes</a:t>
            </a:r>
            <a:r>
              <a:rPr lang="en-US" altLang="en-US" sz="2700" dirty="0"/>
              <a:t>)</a:t>
            </a:r>
          </a:p>
          <a:p>
            <a:pPr algn="just">
              <a:lnSpc>
                <a:spcPct val="90000"/>
              </a:lnSpc>
              <a:buFont typeface="Wingdings" panose="05000000000000000000" pitchFamily="2" charset="2"/>
              <a:buChar char="§"/>
            </a:pPr>
            <a:r>
              <a:rPr lang="en-US" altLang="en-US" sz="2700" dirty="0"/>
              <a:t>Standard and Poor's 500 Index closing values from 1926 to 1993.</a:t>
            </a:r>
          </a:p>
          <a:p>
            <a:pPr algn="just">
              <a:lnSpc>
                <a:spcPct val="90000"/>
              </a:lnSpc>
              <a:buFont typeface="Wingdings" panose="05000000000000000000" pitchFamily="2" charset="2"/>
              <a:buChar char="§"/>
            </a:pPr>
            <a:r>
              <a:rPr lang="en-US" altLang="en-US" sz="2700" dirty="0"/>
              <a:t>The first column contains the date (</a:t>
            </a:r>
            <a:r>
              <a:rPr lang="en-US" altLang="en-US" sz="2700" dirty="0" err="1"/>
              <a:t>yymmdd</a:t>
            </a:r>
            <a:r>
              <a:rPr lang="en-US" altLang="en-US" sz="2700" dirty="0"/>
              <a:t>), second column contains the value. These data are used in: </a:t>
            </a:r>
            <a:r>
              <a:rPr lang="en-US" altLang="en-US" sz="2700" dirty="0" err="1"/>
              <a:t>E.Ley</a:t>
            </a:r>
            <a:r>
              <a:rPr lang="en-US" altLang="en-US" sz="2700" dirty="0"/>
              <a:t> (1996): "On the Peculiar Distribution of the U.S. Stock Indices;" forthcoming in The American Statistician</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9D44BCB-B683-4E70-A1AB-B6597E613EB9}"/>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043D5C7E-A4B6-42EC-BCBB-1C9CBE6EEE0E}"/>
              </a:ext>
            </a:extLst>
          </p:cNvPr>
          <p:cNvSpPr>
            <a:spLocks noGrp="1"/>
          </p:cNvSpPr>
          <p:nvPr>
            <p:ph type="ftr" sz="quarter" idx="11"/>
          </p:nvPr>
        </p:nvSpPr>
        <p:spPr/>
        <p:txBody>
          <a:bodyPr/>
          <a:lstStyle/>
          <a:p>
            <a:pPr>
              <a:defRPr/>
            </a:pPr>
            <a:r>
              <a:rPr lang="en-US"/>
              <a:t>RNSengupta,IME Dept.,IIT Kanpur,INDIA</a:t>
            </a:r>
          </a:p>
        </p:txBody>
      </p:sp>
      <p:sp>
        <p:nvSpPr>
          <p:cNvPr id="411652" name="Slide Number Placeholder 5">
            <a:extLst>
              <a:ext uri="{FF2B5EF4-FFF2-40B4-BE49-F238E27FC236}">
                <a16:creationId xmlns:a16="http://schemas.microsoft.com/office/drawing/2014/main" id="{656440AA-1EBA-48C2-AB0B-CD3DF36B741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F23FCE-857D-49F9-BE59-811B9B7E816E}" type="slidenum">
              <a:rPr lang="en-US" altLang="en-US" sz="1400" smtClean="0"/>
              <a:pPr>
                <a:spcBef>
                  <a:spcPct val="0"/>
                </a:spcBef>
                <a:buFontTx/>
                <a:buNone/>
              </a:pPr>
              <a:t>227</a:t>
            </a:fld>
            <a:endParaRPr lang="en-US" altLang="en-US" sz="1400"/>
          </a:p>
        </p:txBody>
      </p:sp>
      <p:sp>
        <p:nvSpPr>
          <p:cNvPr id="411653" name="Rectangle 2">
            <a:extLst>
              <a:ext uri="{FF2B5EF4-FFF2-40B4-BE49-F238E27FC236}">
                <a16:creationId xmlns:a16="http://schemas.microsoft.com/office/drawing/2014/main" id="{4DA66A09-97DC-4A34-B41F-BE1A54B3FF63}"/>
              </a:ext>
            </a:extLst>
          </p:cNvPr>
          <p:cNvSpPr>
            <a:spLocks noGrp="1" noChangeArrowheads="1"/>
          </p:cNvSpPr>
          <p:nvPr>
            <p:ph type="title"/>
          </p:nvPr>
        </p:nvSpPr>
        <p:spPr/>
        <p:txBody>
          <a:bodyPr/>
          <a:lstStyle/>
          <a:p>
            <a:r>
              <a:rPr lang="en-US" altLang="en-US" sz="6000" b="1" dirty="0">
                <a:solidFill>
                  <a:srgbClr val="FF0000"/>
                </a:solidFill>
              </a:rPr>
              <a:t>S&amp;P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11654" name="Object 2">
            <a:extLst>
              <a:ext uri="{FF2B5EF4-FFF2-40B4-BE49-F238E27FC236}">
                <a16:creationId xmlns:a16="http://schemas.microsoft.com/office/drawing/2014/main" id="{485A3DBC-8809-4DC1-9E27-7D48CA13BE78}"/>
              </a:ext>
            </a:extLst>
          </p:cNvPr>
          <p:cNvGraphicFramePr>
            <a:graphicFrameLocks noGrp="1" noChangeAspect="1"/>
          </p:cNvGraphicFramePr>
          <p:nvPr>
            <p:ph idx="1"/>
            <p:extLst>
              <p:ext uri="{D42A27DB-BD31-4B8C-83A1-F6EECF244321}">
                <p14:modId xmlns:p14="http://schemas.microsoft.com/office/powerpoint/2010/main" val="3709439847"/>
              </p:ext>
            </p:extLst>
          </p:nvPr>
        </p:nvGraphicFramePr>
        <p:xfrm>
          <a:off x="609600" y="1371600"/>
          <a:ext cx="10972800" cy="4281488"/>
        </p:xfrm>
        <a:graphic>
          <a:graphicData uri="http://schemas.openxmlformats.org/presentationml/2006/ole">
            <mc:AlternateContent xmlns:mc="http://schemas.openxmlformats.org/markup-compatibility/2006">
              <mc:Choice xmlns:v="urn:schemas-microsoft-com:vml" Requires="v">
                <p:oleObj spid="_x0000_s411673"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281488"/>
                      </a:xfrm>
                      <a:prstGeom prst="rect">
                        <a:avLst/>
                      </a:prstGeom>
                      <a:noFill/>
                      <a:ln>
                        <a:noFill/>
                      </a:ln>
                      <a:effectLst/>
                    </p:spPr>
                  </p:pic>
                </p:oleObj>
              </mc:Fallback>
            </mc:AlternateContent>
          </a:graphicData>
        </a:graphic>
      </p:graphicFrame>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528995E-5D90-40A8-B0B5-FAEC491CD79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0A37231-8E79-4DD9-8F15-1285D505D1F9}"/>
              </a:ext>
            </a:extLst>
          </p:cNvPr>
          <p:cNvSpPr>
            <a:spLocks noGrp="1"/>
          </p:cNvSpPr>
          <p:nvPr>
            <p:ph type="ftr" sz="quarter" idx="11"/>
          </p:nvPr>
        </p:nvSpPr>
        <p:spPr/>
        <p:txBody>
          <a:bodyPr/>
          <a:lstStyle/>
          <a:p>
            <a:pPr>
              <a:defRPr/>
            </a:pPr>
            <a:r>
              <a:rPr lang="en-US"/>
              <a:t>RNSengupta,IME Dept.,IIT Kanpur,INDIA</a:t>
            </a:r>
          </a:p>
        </p:txBody>
      </p:sp>
      <p:sp>
        <p:nvSpPr>
          <p:cNvPr id="412676" name="Slide Number Placeholder 5">
            <a:extLst>
              <a:ext uri="{FF2B5EF4-FFF2-40B4-BE49-F238E27FC236}">
                <a16:creationId xmlns:a16="http://schemas.microsoft.com/office/drawing/2014/main" id="{B5920F96-AC8E-41DF-AE86-FC227CEA997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663AE53-D9E4-486E-B5B1-C92BCF3A133E}" type="slidenum">
              <a:rPr lang="en-US" altLang="en-US" sz="1400" smtClean="0"/>
              <a:pPr>
                <a:spcBef>
                  <a:spcPct val="0"/>
                </a:spcBef>
                <a:buFontTx/>
                <a:buNone/>
              </a:pPr>
              <a:t>228</a:t>
            </a:fld>
            <a:endParaRPr lang="en-US" altLang="en-US" sz="1400"/>
          </a:p>
        </p:txBody>
      </p:sp>
      <p:sp>
        <p:nvSpPr>
          <p:cNvPr id="412677" name="Rectangle 2">
            <a:extLst>
              <a:ext uri="{FF2B5EF4-FFF2-40B4-BE49-F238E27FC236}">
                <a16:creationId xmlns:a16="http://schemas.microsoft.com/office/drawing/2014/main" id="{5BEACD69-8302-4614-AEC7-C376CCFEE183}"/>
              </a:ext>
            </a:extLst>
          </p:cNvPr>
          <p:cNvSpPr>
            <a:spLocks noGrp="1" noChangeArrowheads="1"/>
          </p:cNvSpPr>
          <p:nvPr>
            <p:ph type="title"/>
          </p:nvPr>
        </p:nvSpPr>
        <p:spPr/>
        <p:txBody>
          <a:bodyPr/>
          <a:lstStyle/>
          <a:p>
            <a:r>
              <a:rPr lang="en-US" altLang="en-US" sz="6000" b="1" dirty="0">
                <a:solidFill>
                  <a:srgbClr val="FF0000"/>
                </a:solidFill>
              </a:rPr>
              <a:t>S&amp;P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sp>
        <p:nvSpPr>
          <p:cNvPr id="412678" name="Rectangle 3">
            <a:extLst>
              <a:ext uri="{FF2B5EF4-FFF2-40B4-BE49-F238E27FC236}">
                <a16:creationId xmlns:a16="http://schemas.microsoft.com/office/drawing/2014/main" id="{5A858C14-3246-4A72-A68C-6197E20BA53A}"/>
              </a:ext>
            </a:extLst>
          </p:cNvPr>
          <p:cNvSpPr>
            <a:spLocks noGrp="1" noChangeArrowheads="1"/>
          </p:cNvSpPr>
          <p:nvPr>
            <p:ph type="body" idx="1"/>
          </p:nvPr>
        </p:nvSpPr>
        <p:spPr/>
        <p:txBody>
          <a:bodyPr/>
          <a:lstStyle/>
          <a:p>
            <a:pPr algn="just">
              <a:buFont typeface="Wingdings" panose="05000000000000000000" pitchFamily="2" charset="2"/>
              <a:buNone/>
            </a:pPr>
            <a:r>
              <a:rPr lang="en-US" altLang="en-US" sz="4500" dirty="0">
                <a:sym typeface="Symbol" panose="05050102010706020507" pitchFamily="18" charset="2"/>
              </a:rPr>
              <a:t>For our problem we take n=300</a:t>
            </a:r>
          </a:p>
          <a:p>
            <a:pPr algn="just">
              <a:buFont typeface="Wingdings" panose="05000000000000000000" pitchFamily="2" charset="2"/>
              <a:buChar char="§"/>
            </a:pPr>
            <a:r>
              <a:rPr lang="en-US" altLang="en-US" sz="4500" dirty="0">
                <a:sym typeface="Symbol" panose="05050102010706020507" pitchFamily="18" charset="2"/>
              </a:rPr>
              <a:t>E(X)= 17.09927</a:t>
            </a:r>
          </a:p>
          <a:p>
            <a:pPr algn="just">
              <a:buFont typeface="Wingdings" panose="05000000000000000000" pitchFamily="2" charset="2"/>
              <a:buChar char="§"/>
            </a:pPr>
            <a:r>
              <a:rPr lang="en-US" altLang="en-US" sz="4500" dirty="0">
                <a:sym typeface="Symbol" panose="05050102010706020507" pitchFamily="18" charset="2"/>
              </a:rPr>
              <a:t>SD(Sample)=2.649796 (only one sample)</a:t>
            </a:r>
          </a:p>
          <a:p>
            <a:pPr algn="just">
              <a:buFont typeface="Wingdings" panose="05000000000000000000" pitchFamily="2" charset="2"/>
              <a:buChar char="§"/>
            </a:pPr>
            <a:r>
              <a:rPr lang="en-US" altLang="en-US" sz="4500" dirty="0">
                <a:sym typeface="Symbol" panose="05050102010706020507" pitchFamily="18" charset="2"/>
              </a:rPr>
              <a:t>SD(Population)=2.645376</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25F0D94-9623-4253-8459-CBD6412F3EF6}"/>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2FB5671-EF83-47DB-83B7-FA2D9A48C671}"/>
              </a:ext>
            </a:extLst>
          </p:cNvPr>
          <p:cNvSpPr>
            <a:spLocks noGrp="1"/>
          </p:cNvSpPr>
          <p:nvPr>
            <p:ph type="ftr" sz="quarter" idx="11"/>
          </p:nvPr>
        </p:nvSpPr>
        <p:spPr/>
        <p:txBody>
          <a:bodyPr/>
          <a:lstStyle/>
          <a:p>
            <a:pPr>
              <a:defRPr/>
            </a:pPr>
            <a:r>
              <a:rPr lang="en-US"/>
              <a:t>RNSengupta,IME Dept.,IIT Kanpur,INDIA</a:t>
            </a:r>
          </a:p>
        </p:txBody>
      </p:sp>
      <p:sp>
        <p:nvSpPr>
          <p:cNvPr id="413700" name="Slide Number Placeholder 5">
            <a:extLst>
              <a:ext uri="{FF2B5EF4-FFF2-40B4-BE49-F238E27FC236}">
                <a16:creationId xmlns:a16="http://schemas.microsoft.com/office/drawing/2014/main" id="{C626541F-C752-48AF-AD81-49A89E8AF49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276627C-F877-4392-977F-8368A831394E}" type="slidenum">
              <a:rPr lang="en-US" altLang="en-US" sz="1400" smtClean="0"/>
              <a:pPr>
                <a:spcBef>
                  <a:spcPct val="0"/>
                </a:spcBef>
                <a:buFontTx/>
                <a:buNone/>
              </a:pPr>
              <a:t>229</a:t>
            </a:fld>
            <a:endParaRPr lang="en-US" altLang="en-US" sz="1400"/>
          </a:p>
        </p:txBody>
      </p:sp>
      <p:sp>
        <p:nvSpPr>
          <p:cNvPr id="413701" name="Rectangle 2">
            <a:extLst>
              <a:ext uri="{FF2B5EF4-FFF2-40B4-BE49-F238E27FC236}">
                <a16:creationId xmlns:a16="http://schemas.microsoft.com/office/drawing/2014/main" id="{456F69A7-2219-453C-B3A7-7FCBD58593A6}"/>
              </a:ext>
            </a:extLst>
          </p:cNvPr>
          <p:cNvSpPr>
            <a:spLocks noGrp="1" noChangeArrowheads="1"/>
          </p:cNvSpPr>
          <p:nvPr>
            <p:ph type="title"/>
          </p:nvPr>
        </p:nvSpPr>
        <p:spPr/>
        <p:txBody>
          <a:bodyPr/>
          <a:lstStyle/>
          <a:p>
            <a:r>
              <a:rPr lang="en-US" altLang="en-US" sz="6000" b="1" dirty="0">
                <a:solidFill>
                  <a:srgbClr val="FF0000"/>
                </a:solidFill>
              </a:rPr>
              <a:t>S&amp;P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13702" name="Object 2">
            <a:extLst>
              <a:ext uri="{FF2B5EF4-FFF2-40B4-BE49-F238E27FC236}">
                <a16:creationId xmlns:a16="http://schemas.microsoft.com/office/drawing/2014/main" id="{61E1CA81-09FD-4912-9A97-23863DB42111}"/>
              </a:ext>
            </a:extLst>
          </p:cNvPr>
          <p:cNvGraphicFramePr>
            <a:graphicFrameLocks noGrp="1" noChangeAspect="1"/>
          </p:cNvGraphicFramePr>
          <p:nvPr>
            <p:ph idx="1"/>
            <p:extLst>
              <p:ext uri="{D42A27DB-BD31-4B8C-83A1-F6EECF244321}">
                <p14:modId xmlns:p14="http://schemas.microsoft.com/office/powerpoint/2010/main" val="4162419930"/>
              </p:ext>
            </p:extLst>
          </p:nvPr>
        </p:nvGraphicFramePr>
        <p:xfrm>
          <a:off x="609600" y="1447800"/>
          <a:ext cx="10972800" cy="4267200"/>
        </p:xfrm>
        <a:graphic>
          <a:graphicData uri="http://schemas.openxmlformats.org/presentationml/2006/ole">
            <mc:AlternateContent xmlns:mc="http://schemas.openxmlformats.org/markup-compatibility/2006">
              <mc:Choice xmlns:v="urn:schemas-microsoft-com:vml" Requires="v">
                <p:oleObj spid="_x0000_s413721"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972800" cy="4267200"/>
                      </a:xfrm>
                      <a:prstGeom prst="rect">
                        <a:avLst/>
                      </a:prstGeom>
                      <a:noFill/>
                      <a:ln>
                        <a:noFill/>
                      </a:ln>
                      <a:effec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200708" name="Slide Number Placeholder 5">
            <a:extLst>
              <a:ext uri="{FF2B5EF4-FFF2-40B4-BE49-F238E27FC236}">
                <a16:creationId xmlns:a16="http://schemas.microsoft.com/office/drawing/2014/main" id="{CDF1462E-8E17-49FB-A536-F68FFAAFF6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ABA754-950E-4288-8111-F66BD85C214F}" type="slidenum">
              <a:rPr lang="en-US" altLang="en-US" sz="1400" smtClean="0"/>
              <a:pPr>
                <a:spcBef>
                  <a:spcPct val="0"/>
                </a:spcBef>
                <a:buFontTx/>
                <a:buNone/>
              </a:pPr>
              <a:t>23</a:t>
            </a:fld>
            <a:endParaRPr lang="en-US" altLang="en-US" sz="1400"/>
          </a:p>
        </p:txBody>
      </p:sp>
      <p:sp>
        <p:nvSpPr>
          <p:cNvPr id="200709" name="Rectangle 2">
            <a:extLst>
              <a:ext uri="{FF2B5EF4-FFF2-40B4-BE49-F238E27FC236}">
                <a16:creationId xmlns:a16="http://schemas.microsoft.com/office/drawing/2014/main" id="{A5BA5FF3-FBFE-4209-92D5-C9D1E2CEE203}"/>
              </a:ext>
            </a:extLst>
          </p:cNvPr>
          <p:cNvSpPr>
            <a:spLocks noGrp="1" noChangeArrowheads="1"/>
          </p:cNvSpPr>
          <p:nvPr>
            <p:ph type="title"/>
          </p:nvPr>
        </p:nvSpPr>
        <p:spPr/>
        <p:txBody>
          <a:bodyPr/>
          <a:lstStyle/>
          <a:p>
            <a:pPr eaLnBrk="1" hangingPunct="1"/>
            <a:r>
              <a:rPr lang="en-US" altLang="en-US" b="1" dirty="0">
                <a:solidFill>
                  <a:srgbClr val="FF0000"/>
                </a:solidFill>
              </a:rPr>
              <a:t>Independence of two and more events</a:t>
            </a:r>
          </a:p>
        </p:txBody>
      </p:sp>
      <p:sp>
        <p:nvSpPr>
          <p:cNvPr id="200710" name="Rectangle 3">
            <a:extLst>
              <a:ext uri="{FF2B5EF4-FFF2-40B4-BE49-F238E27FC236}">
                <a16:creationId xmlns:a16="http://schemas.microsoft.com/office/drawing/2014/main" id="{FFA625F9-E868-4C61-9E30-6273A57712B7}"/>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5000"/>
              <a:t>Two events A and B are called </a:t>
            </a:r>
            <a:r>
              <a:rPr lang="en-US" altLang="en-US" sz="5000" b="1">
                <a:solidFill>
                  <a:srgbClr val="FF0000"/>
                </a:solidFill>
              </a:rPr>
              <a:t>independent</a:t>
            </a:r>
            <a:r>
              <a:rPr lang="en-US" altLang="en-US" sz="5000"/>
              <a:t> if </a:t>
            </a:r>
            <a:r>
              <a:rPr lang="en-US" altLang="en-US" sz="5000">
                <a:sym typeface="Symbol" panose="05050102010706020507" pitchFamily="18" charset="2"/>
              </a:rPr>
              <a:t>P(AB) = P(A)P(B)</a:t>
            </a:r>
          </a:p>
          <a:p>
            <a:pPr algn="just" eaLnBrk="1" hangingPunct="1">
              <a:buFont typeface="Wingdings" panose="05000000000000000000" pitchFamily="2" charset="2"/>
              <a:buChar char="§"/>
            </a:pPr>
            <a:r>
              <a:rPr lang="en-US" altLang="en-US" sz="5000"/>
              <a:t>Three events A, B and C are called </a:t>
            </a:r>
            <a:r>
              <a:rPr lang="en-US" altLang="en-US" sz="5000" b="1">
                <a:solidFill>
                  <a:srgbClr val="FF0000"/>
                </a:solidFill>
              </a:rPr>
              <a:t>independent</a:t>
            </a:r>
            <a:r>
              <a:rPr lang="en-US" altLang="en-US" sz="5000"/>
              <a:t> if </a:t>
            </a:r>
            <a:r>
              <a:rPr lang="en-US" altLang="en-US" sz="5000">
                <a:sym typeface="Symbol" panose="05050102010706020507" pitchFamily="18" charset="2"/>
              </a:rPr>
              <a:t>P(ABC) = P(A)P(B)P(C)</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9893DC-7A23-4E1A-B439-CE172F0319B5}"/>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E5E544B-27C4-423C-B2B7-D67A4CB242A4}"/>
              </a:ext>
            </a:extLst>
          </p:cNvPr>
          <p:cNvSpPr>
            <a:spLocks noGrp="1"/>
          </p:cNvSpPr>
          <p:nvPr>
            <p:ph type="ftr" sz="quarter" idx="11"/>
          </p:nvPr>
        </p:nvSpPr>
        <p:spPr/>
        <p:txBody>
          <a:bodyPr/>
          <a:lstStyle/>
          <a:p>
            <a:pPr>
              <a:defRPr/>
            </a:pPr>
            <a:r>
              <a:rPr lang="en-US"/>
              <a:t>RNSengupta,IME Dept.,IIT Kanpur,INDIA</a:t>
            </a:r>
          </a:p>
        </p:txBody>
      </p:sp>
      <p:sp>
        <p:nvSpPr>
          <p:cNvPr id="414724" name="Slide Number Placeholder 5">
            <a:extLst>
              <a:ext uri="{FF2B5EF4-FFF2-40B4-BE49-F238E27FC236}">
                <a16:creationId xmlns:a16="http://schemas.microsoft.com/office/drawing/2014/main" id="{B745B6A6-A522-4B0F-BB97-B86DDF5F2F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A865DB-AF21-4C6F-B9FB-D730DA4FE950}" type="slidenum">
              <a:rPr lang="en-US" altLang="en-US" sz="1400" smtClean="0"/>
              <a:pPr>
                <a:spcBef>
                  <a:spcPct val="0"/>
                </a:spcBef>
                <a:buFontTx/>
                <a:buNone/>
              </a:pPr>
              <a:t>230</a:t>
            </a:fld>
            <a:endParaRPr lang="en-US" altLang="en-US" sz="1400"/>
          </a:p>
        </p:txBody>
      </p:sp>
      <p:sp>
        <p:nvSpPr>
          <p:cNvPr id="414725" name="Rectangle 2">
            <a:extLst>
              <a:ext uri="{FF2B5EF4-FFF2-40B4-BE49-F238E27FC236}">
                <a16:creationId xmlns:a16="http://schemas.microsoft.com/office/drawing/2014/main" id="{C1E99166-03BC-497F-9E51-BA6D7E3BCAB3}"/>
              </a:ext>
            </a:extLst>
          </p:cNvPr>
          <p:cNvSpPr>
            <a:spLocks noGrp="1" noChangeArrowheads="1"/>
          </p:cNvSpPr>
          <p:nvPr>
            <p:ph type="title"/>
          </p:nvPr>
        </p:nvSpPr>
        <p:spPr/>
        <p:txBody>
          <a:bodyPr/>
          <a:lstStyle/>
          <a:p>
            <a:r>
              <a:rPr lang="en-US" altLang="en-US" sz="6000" b="1" dirty="0">
                <a:solidFill>
                  <a:srgbClr val="FF0000"/>
                </a:solidFill>
              </a:rPr>
              <a:t>S&amp;P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14726" name="Object 2">
            <a:extLst>
              <a:ext uri="{FF2B5EF4-FFF2-40B4-BE49-F238E27FC236}">
                <a16:creationId xmlns:a16="http://schemas.microsoft.com/office/drawing/2014/main" id="{00EEB4CE-F3B9-4E21-8456-7BBB0F940DA9}"/>
              </a:ext>
            </a:extLst>
          </p:cNvPr>
          <p:cNvGraphicFramePr>
            <a:graphicFrameLocks noGrp="1" noChangeAspect="1"/>
          </p:cNvGraphicFramePr>
          <p:nvPr>
            <p:ph idx="1"/>
            <p:extLst>
              <p:ext uri="{D42A27DB-BD31-4B8C-83A1-F6EECF244321}">
                <p14:modId xmlns:p14="http://schemas.microsoft.com/office/powerpoint/2010/main" val="1167929344"/>
              </p:ext>
            </p:extLst>
          </p:nvPr>
        </p:nvGraphicFramePr>
        <p:xfrm>
          <a:off x="609600" y="1371600"/>
          <a:ext cx="10972800" cy="4495800"/>
        </p:xfrm>
        <a:graphic>
          <a:graphicData uri="http://schemas.openxmlformats.org/presentationml/2006/ole">
            <mc:AlternateContent xmlns:mc="http://schemas.openxmlformats.org/markup-compatibility/2006">
              <mc:Choice xmlns:v="urn:schemas-microsoft-com:vml" Requires="v">
                <p:oleObj spid="_x0000_s414745"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495800"/>
                      </a:xfrm>
                      <a:prstGeom prst="rect">
                        <a:avLst/>
                      </a:prstGeom>
                      <a:noFill/>
                      <a:ln>
                        <a:noFill/>
                      </a:ln>
                      <a:effectLst/>
                    </p:spPr>
                  </p:pic>
                </p:oleObj>
              </mc:Fallback>
            </mc:AlternateContent>
          </a:graphicData>
        </a:graphic>
      </p:graphicFrame>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11E62D7-29C0-4278-9EFC-A6DAE116087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4C751257-84E7-4BA0-B4E9-F03EC44C0069}"/>
              </a:ext>
            </a:extLst>
          </p:cNvPr>
          <p:cNvSpPr>
            <a:spLocks noGrp="1"/>
          </p:cNvSpPr>
          <p:nvPr>
            <p:ph type="ftr" sz="quarter" idx="11"/>
          </p:nvPr>
        </p:nvSpPr>
        <p:spPr/>
        <p:txBody>
          <a:bodyPr/>
          <a:lstStyle/>
          <a:p>
            <a:pPr>
              <a:defRPr/>
            </a:pPr>
            <a:r>
              <a:rPr lang="en-US"/>
              <a:t>RNSengupta,IME Dept.,IIT Kanpur,INDIA</a:t>
            </a:r>
          </a:p>
        </p:txBody>
      </p:sp>
      <p:sp>
        <p:nvSpPr>
          <p:cNvPr id="415748" name="Slide Number Placeholder 5">
            <a:extLst>
              <a:ext uri="{FF2B5EF4-FFF2-40B4-BE49-F238E27FC236}">
                <a16:creationId xmlns:a16="http://schemas.microsoft.com/office/drawing/2014/main" id="{8B15486B-15E0-4834-9974-98D658D1732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B9DC78F-91B9-4BB9-8BCC-79FBCF2D9A41}" type="slidenum">
              <a:rPr lang="en-US" altLang="en-US" sz="1400" smtClean="0"/>
              <a:pPr>
                <a:spcBef>
                  <a:spcPct val="0"/>
                </a:spcBef>
                <a:buFontTx/>
                <a:buNone/>
              </a:pPr>
              <a:t>231</a:t>
            </a:fld>
            <a:endParaRPr lang="en-US" altLang="en-US" sz="1400"/>
          </a:p>
        </p:txBody>
      </p:sp>
      <p:sp>
        <p:nvSpPr>
          <p:cNvPr id="415749" name="Rectangle 2">
            <a:extLst>
              <a:ext uri="{FF2B5EF4-FFF2-40B4-BE49-F238E27FC236}">
                <a16:creationId xmlns:a16="http://schemas.microsoft.com/office/drawing/2014/main" id="{BC27D87A-4F02-4E7B-B09C-A69A78ACB71E}"/>
              </a:ext>
            </a:extLst>
          </p:cNvPr>
          <p:cNvSpPr>
            <a:spLocks noGrp="1" noChangeArrowheads="1"/>
          </p:cNvSpPr>
          <p:nvPr>
            <p:ph type="title"/>
          </p:nvPr>
        </p:nvSpPr>
        <p:spPr/>
        <p:txBody>
          <a:bodyPr/>
          <a:lstStyle/>
          <a:p>
            <a:r>
              <a:rPr lang="en-US" altLang="en-US" sz="6000" b="1" dirty="0">
                <a:solidFill>
                  <a:srgbClr val="FF0000"/>
                </a:solidFill>
              </a:rPr>
              <a:t>S&amp;P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15750" name="Object 2">
            <a:extLst>
              <a:ext uri="{FF2B5EF4-FFF2-40B4-BE49-F238E27FC236}">
                <a16:creationId xmlns:a16="http://schemas.microsoft.com/office/drawing/2014/main" id="{FFBD948F-CA88-4658-9FD8-8DB17BC90AB5}"/>
              </a:ext>
            </a:extLst>
          </p:cNvPr>
          <p:cNvGraphicFramePr>
            <a:graphicFrameLocks noGrp="1" noChangeAspect="1"/>
          </p:cNvGraphicFramePr>
          <p:nvPr>
            <p:ph idx="1"/>
            <p:extLst>
              <p:ext uri="{D42A27DB-BD31-4B8C-83A1-F6EECF244321}">
                <p14:modId xmlns:p14="http://schemas.microsoft.com/office/powerpoint/2010/main" val="478935969"/>
              </p:ext>
            </p:extLst>
          </p:nvPr>
        </p:nvGraphicFramePr>
        <p:xfrm>
          <a:off x="609600" y="1600200"/>
          <a:ext cx="10972800" cy="4343400"/>
        </p:xfrm>
        <a:graphic>
          <a:graphicData uri="http://schemas.openxmlformats.org/presentationml/2006/ole">
            <mc:AlternateContent xmlns:mc="http://schemas.openxmlformats.org/markup-compatibility/2006">
              <mc:Choice xmlns:v="urn:schemas-microsoft-com:vml" Requires="v">
                <p:oleObj spid="_x0000_s415769" name="Chart" r:id="rId3" imgW="4667402" imgH="2381402" progId="Excel.Chart.8">
                  <p:embed/>
                </p:oleObj>
              </mc:Choice>
              <mc:Fallback>
                <p:oleObj name="Chart" r:id="rId3" imgW="4667402" imgH="2381402"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600200"/>
                        <a:ext cx="10972800" cy="4343400"/>
                      </a:xfrm>
                      <a:prstGeom prst="rect">
                        <a:avLst/>
                      </a:prstGeom>
                      <a:noFill/>
                      <a:ln>
                        <a:noFill/>
                      </a:ln>
                      <a:effectLst/>
                    </p:spPr>
                  </p:pic>
                </p:oleObj>
              </mc:Fallback>
            </mc:AlternateContent>
          </a:graphicData>
        </a:graphic>
      </p:graphicFrame>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8CF85A9-1087-4BA4-B118-0732276957E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E9F4DD5-1C76-4386-92A8-013CE16850E1}"/>
              </a:ext>
            </a:extLst>
          </p:cNvPr>
          <p:cNvSpPr>
            <a:spLocks noGrp="1"/>
          </p:cNvSpPr>
          <p:nvPr>
            <p:ph type="ftr" sz="quarter" idx="11"/>
          </p:nvPr>
        </p:nvSpPr>
        <p:spPr/>
        <p:txBody>
          <a:bodyPr/>
          <a:lstStyle/>
          <a:p>
            <a:pPr>
              <a:defRPr/>
            </a:pPr>
            <a:r>
              <a:rPr lang="en-US"/>
              <a:t>RNSengupta,IME Dept.,IIT Kanpur,INDIA</a:t>
            </a:r>
          </a:p>
        </p:txBody>
      </p:sp>
      <p:sp>
        <p:nvSpPr>
          <p:cNvPr id="416772" name="Slide Number Placeholder 5">
            <a:extLst>
              <a:ext uri="{FF2B5EF4-FFF2-40B4-BE49-F238E27FC236}">
                <a16:creationId xmlns:a16="http://schemas.microsoft.com/office/drawing/2014/main" id="{D6E55DE6-45E3-4DE6-9FF1-2D272108BBE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D6EA3A2-0563-4109-BA3C-83679C623360}" type="slidenum">
              <a:rPr lang="en-US" altLang="en-US" sz="1400" smtClean="0"/>
              <a:pPr>
                <a:spcBef>
                  <a:spcPct val="0"/>
                </a:spcBef>
                <a:buFontTx/>
                <a:buNone/>
              </a:pPr>
              <a:t>232</a:t>
            </a:fld>
            <a:endParaRPr lang="en-US" altLang="en-US" sz="1400"/>
          </a:p>
        </p:txBody>
      </p:sp>
      <p:sp>
        <p:nvSpPr>
          <p:cNvPr id="416773" name="Rectangle 2">
            <a:extLst>
              <a:ext uri="{FF2B5EF4-FFF2-40B4-BE49-F238E27FC236}">
                <a16:creationId xmlns:a16="http://schemas.microsoft.com/office/drawing/2014/main" id="{43904B63-12E3-4E42-B2EC-C302475FDFE8}"/>
              </a:ext>
            </a:extLst>
          </p:cNvPr>
          <p:cNvSpPr>
            <a:spLocks noGrp="1" noChangeArrowheads="1"/>
          </p:cNvSpPr>
          <p:nvPr>
            <p:ph type="title"/>
          </p:nvPr>
        </p:nvSpPr>
        <p:spPr/>
        <p:txBody>
          <a:bodyPr/>
          <a:lstStyle/>
          <a:p>
            <a:r>
              <a:rPr lang="en-US" altLang="en-US" sz="4000" b="1" dirty="0">
                <a:solidFill>
                  <a:srgbClr val="FF0000"/>
                </a:solidFill>
              </a:rPr>
              <a:t>Electronic Component Problem</a:t>
            </a:r>
          </a:p>
        </p:txBody>
      </p:sp>
      <p:sp>
        <p:nvSpPr>
          <p:cNvPr id="416774" name="Rectangle 3">
            <a:extLst>
              <a:ext uri="{FF2B5EF4-FFF2-40B4-BE49-F238E27FC236}">
                <a16:creationId xmlns:a16="http://schemas.microsoft.com/office/drawing/2014/main" id="{B7DAD1DA-C577-48A6-8510-0CCF9F612162}"/>
              </a:ext>
            </a:extLst>
          </p:cNvPr>
          <p:cNvSpPr>
            <a:spLocks noGrp="1" noChangeArrowheads="1"/>
          </p:cNvSpPr>
          <p:nvPr>
            <p:ph type="body" idx="1"/>
          </p:nvPr>
        </p:nvSpPr>
        <p:spPr/>
        <p:txBody>
          <a:bodyPr/>
          <a:lstStyle/>
          <a:p>
            <a:pPr>
              <a:lnSpc>
                <a:spcPct val="80000"/>
              </a:lnSpc>
              <a:buFontTx/>
              <a:buNone/>
            </a:pPr>
            <a:r>
              <a:rPr lang="en-US" altLang="en-US" sz="1500">
                <a:sym typeface="Symbol" panose="05050102010706020507" pitchFamily="18" charset="2"/>
              </a:rPr>
              <a:t>	In a quality control survey the following data was obtained from the log book of QC, which gives the number of hours of working before the electronic component fails and the number of such components</a:t>
            </a:r>
          </a:p>
          <a:p>
            <a:pPr>
              <a:lnSpc>
                <a:spcPct val="80000"/>
              </a:lnSpc>
              <a:buFontTx/>
              <a:buNone/>
            </a:pPr>
            <a:r>
              <a:rPr lang="en-US" altLang="en-US" sz="1500" u="sng">
                <a:sym typeface="Symbol" panose="05050102010706020507" pitchFamily="18" charset="2"/>
              </a:rPr>
              <a:t>Number of hours		Number failed	Number of hours	Number failed</a:t>
            </a:r>
          </a:p>
          <a:p>
            <a:pPr>
              <a:lnSpc>
                <a:spcPct val="80000"/>
              </a:lnSpc>
              <a:buFontTx/>
              <a:buNone/>
            </a:pPr>
            <a:r>
              <a:rPr lang="en-US" altLang="en-US" sz="1500" u="sng">
                <a:sym typeface="Symbol" panose="05050102010706020507" pitchFamily="18" charset="2"/>
              </a:rPr>
              <a:t>of working			after this hour	of working		after this hour</a:t>
            </a:r>
          </a:p>
          <a:p>
            <a:pPr>
              <a:lnSpc>
                <a:spcPct val="80000"/>
              </a:lnSpc>
              <a:buFontTx/>
              <a:buNone/>
            </a:pPr>
            <a:r>
              <a:rPr lang="en-US" altLang="en-US" sz="1500">
                <a:sym typeface="Symbol" panose="05050102010706020507" pitchFamily="18" charset="2"/>
              </a:rPr>
              <a:t>2.0				41		6.0		27</a:t>
            </a:r>
          </a:p>
          <a:p>
            <a:pPr>
              <a:lnSpc>
                <a:spcPct val="80000"/>
              </a:lnSpc>
              <a:buFontTx/>
              <a:buNone/>
            </a:pPr>
            <a:r>
              <a:rPr lang="en-US" altLang="en-US" sz="1500">
                <a:sym typeface="Symbol" panose="05050102010706020507" pitchFamily="18" charset="2"/>
              </a:rPr>
              <a:t>5.0				30		4.0		34</a:t>
            </a:r>
          </a:p>
          <a:p>
            <a:pPr>
              <a:lnSpc>
                <a:spcPct val="80000"/>
              </a:lnSpc>
              <a:buFontTx/>
              <a:buNone/>
            </a:pPr>
            <a:r>
              <a:rPr lang="en-US" altLang="en-US" sz="1500">
                <a:sym typeface="Symbol" panose="05050102010706020507" pitchFamily="18" charset="2"/>
              </a:rPr>
              <a:t>3.5				35		1.0		45</a:t>
            </a:r>
          </a:p>
          <a:p>
            <a:pPr>
              <a:lnSpc>
                <a:spcPct val="80000"/>
              </a:lnSpc>
              <a:buFontTx/>
              <a:buNone/>
            </a:pPr>
            <a:r>
              <a:rPr lang="en-US" altLang="en-US" sz="1500">
                <a:sym typeface="Symbol" panose="05050102010706020507" pitchFamily="18" charset="2"/>
              </a:rPr>
              <a:t>1.5				43		2.5		39</a:t>
            </a:r>
          </a:p>
          <a:p>
            <a:pPr>
              <a:lnSpc>
                <a:spcPct val="80000"/>
              </a:lnSpc>
              <a:buFontTx/>
              <a:buNone/>
            </a:pPr>
            <a:r>
              <a:rPr lang="en-US" altLang="en-US" sz="1500">
                <a:sym typeface="Symbol" panose="05050102010706020507" pitchFamily="18" charset="2"/>
              </a:rPr>
              <a:t>4.5				32		7.0		25</a:t>
            </a:r>
          </a:p>
          <a:p>
            <a:pPr>
              <a:lnSpc>
                <a:spcPct val="80000"/>
              </a:lnSpc>
              <a:buFontTx/>
              <a:buNone/>
            </a:pPr>
            <a:r>
              <a:rPr lang="en-US" altLang="en-US" sz="1500">
                <a:sym typeface="Symbol" panose="05050102010706020507" pitchFamily="18" charset="2"/>
              </a:rPr>
              <a:t>0.5				48		6.5		26</a:t>
            </a:r>
          </a:p>
          <a:p>
            <a:pPr>
              <a:lnSpc>
                <a:spcPct val="80000"/>
              </a:lnSpc>
              <a:buFontTx/>
              <a:buNone/>
            </a:pPr>
            <a:r>
              <a:rPr lang="en-US" altLang="en-US" sz="1500">
                <a:sym typeface="Symbol" panose="05050102010706020507" pitchFamily="18" charset="2"/>
              </a:rPr>
              <a:t>10.0			18		5.5		29</a:t>
            </a:r>
          </a:p>
          <a:p>
            <a:pPr>
              <a:lnSpc>
                <a:spcPct val="80000"/>
              </a:lnSpc>
              <a:buFontTx/>
              <a:buNone/>
            </a:pPr>
            <a:r>
              <a:rPr lang="en-US" altLang="en-US" sz="1500">
                <a:sym typeface="Symbol" panose="05050102010706020507" pitchFamily="18" charset="2"/>
              </a:rPr>
              <a:t>3.0				37		7.5		24</a:t>
            </a:r>
          </a:p>
          <a:p>
            <a:pPr>
              <a:lnSpc>
                <a:spcPct val="80000"/>
              </a:lnSpc>
              <a:buFontTx/>
              <a:buNone/>
            </a:pPr>
            <a:r>
              <a:rPr lang="en-US" altLang="en-US" sz="1500">
                <a:sym typeface="Symbol" panose="05050102010706020507" pitchFamily="18" charset="2"/>
              </a:rPr>
              <a:t>8.5				21		8.0		22</a:t>
            </a:r>
          </a:p>
          <a:p>
            <a:pPr>
              <a:lnSpc>
                <a:spcPct val="80000"/>
              </a:lnSpc>
              <a:buFontTx/>
              <a:buNone/>
            </a:pPr>
            <a:r>
              <a:rPr lang="en-US" altLang="en-US" sz="1500">
                <a:sym typeface="Symbol" panose="05050102010706020507" pitchFamily="18" charset="2"/>
              </a:rPr>
              <a:t>9.5				19		9.0		20</a:t>
            </a:r>
          </a:p>
          <a:p>
            <a:pPr>
              <a:lnSpc>
                <a:spcPct val="80000"/>
              </a:lnSpc>
              <a:buFontTx/>
              <a:buNone/>
            </a:pPr>
            <a:endParaRPr lang="en-US" altLang="en-US" sz="1400">
              <a:sym typeface="Symbol" panose="05050102010706020507" pitchFamily="18" charset="2"/>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A45B938-9A9D-47BD-B289-2B196E7E540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F8C113B-66DC-47A1-B5E5-8185D8326A40}"/>
              </a:ext>
            </a:extLst>
          </p:cNvPr>
          <p:cNvSpPr>
            <a:spLocks noGrp="1"/>
          </p:cNvSpPr>
          <p:nvPr>
            <p:ph type="ftr" sz="quarter" idx="11"/>
          </p:nvPr>
        </p:nvSpPr>
        <p:spPr/>
        <p:txBody>
          <a:bodyPr/>
          <a:lstStyle/>
          <a:p>
            <a:pPr>
              <a:defRPr/>
            </a:pPr>
            <a:r>
              <a:rPr lang="en-US"/>
              <a:t>RNSengupta,IME Dept.,IIT Kanpur,INDIA</a:t>
            </a:r>
          </a:p>
        </p:txBody>
      </p:sp>
      <p:sp>
        <p:nvSpPr>
          <p:cNvPr id="417796" name="Slide Number Placeholder 5">
            <a:extLst>
              <a:ext uri="{FF2B5EF4-FFF2-40B4-BE49-F238E27FC236}">
                <a16:creationId xmlns:a16="http://schemas.microsoft.com/office/drawing/2014/main" id="{B84D32D4-FFBF-4517-8DEC-BA757DCD8EE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B7D771F-E563-46C9-A4E0-7492A600D2E8}" type="slidenum">
              <a:rPr lang="en-US" altLang="en-US" sz="1400" smtClean="0"/>
              <a:pPr>
                <a:spcBef>
                  <a:spcPct val="0"/>
                </a:spcBef>
                <a:buFontTx/>
                <a:buNone/>
              </a:pPr>
              <a:t>233</a:t>
            </a:fld>
            <a:endParaRPr lang="en-US" altLang="en-US" sz="1400"/>
          </a:p>
        </p:txBody>
      </p:sp>
      <p:sp>
        <p:nvSpPr>
          <p:cNvPr id="417797" name="Rectangle 2">
            <a:extLst>
              <a:ext uri="{FF2B5EF4-FFF2-40B4-BE49-F238E27FC236}">
                <a16:creationId xmlns:a16="http://schemas.microsoft.com/office/drawing/2014/main" id="{099FF433-FAE2-42DA-9F6A-953245079C9F}"/>
              </a:ext>
            </a:extLst>
          </p:cNvPr>
          <p:cNvSpPr>
            <a:spLocks noGrp="1" noChangeArrowheads="1"/>
          </p:cNvSpPr>
          <p:nvPr>
            <p:ph type="title"/>
          </p:nvPr>
        </p:nvSpPr>
        <p:spPr/>
        <p:txBody>
          <a:bodyPr/>
          <a:lstStyle/>
          <a:p>
            <a:r>
              <a:rPr lang="en-US" altLang="en-US" sz="4000" b="1" dirty="0">
                <a:solidFill>
                  <a:srgbClr val="FF0000"/>
                </a:solidFill>
              </a:rPr>
              <a:t>Electronic Component Problem</a:t>
            </a:r>
            <a:r>
              <a:rPr lang="en-US" altLang="en-US" sz="4000" b="1" dirty="0">
                <a:solidFill>
                  <a:srgbClr val="FF3300"/>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dirty="0"/>
          </a:p>
        </p:txBody>
      </p:sp>
      <p:graphicFrame>
        <p:nvGraphicFramePr>
          <p:cNvPr id="417798" name="Object 2">
            <a:extLst>
              <a:ext uri="{FF2B5EF4-FFF2-40B4-BE49-F238E27FC236}">
                <a16:creationId xmlns:a16="http://schemas.microsoft.com/office/drawing/2014/main" id="{7F15262C-939D-4745-9AB5-63C730498A9F}"/>
              </a:ext>
            </a:extLst>
          </p:cNvPr>
          <p:cNvGraphicFramePr>
            <a:graphicFrameLocks noGrp="1" noChangeAspect="1"/>
          </p:cNvGraphicFramePr>
          <p:nvPr>
            <p:ph idx="1"/>
            <p:extLst>
              <p:ext uri="{D42A27DB-BD31-4B8C-83A1-F6EECF244321}">
                <p14:modId xmlns:p14="http://schemas.microsoft.com/office/powerpoint/2010/main" val="3959424270"/>
              </p:ext>
            </p:extLst>
          </p:nvPr>
        </p:nvGraphicFramePr>
        <p:xfrm>
          <a:off x="609600" y="1524000"/>
          <a:ext cx="11125200" cy="4343400"/>
        </p:xfrm>
        <a:graphic>
          <a:graphicData uri="http://schemas.openxmlformats.org/presentationml/2006/ole">
            <mc:AlternateContent xmlns:mc="http://schemas.openxmlformats.org/markup-compatibility/2006">
              <mc:Choice xmlns:v="urn:schemas-microsoft-com:vml" Requires="v">
                <p:oleObj spid="_x0000_s417817" name="Chart" r:id="rId3" imgW="4667402" imgH="2381402" progId="Excel.Chart.8">
                  <p:embed/>
                </p:oleObj>
              </mc:Choice>
              <mc:Fallback>
                <p:oleObj name="Chart" r:id="rId3" imgW="4667402" imgH="2381402"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0"/>
                        <a:ext cx="11125200" cy="4343400"/>
                      </a:xfrm>
                      <a:prstGeom prst="rect">
                        <a:avLst/>
                      </a:prstGeom>
                      <a:noFill/>
                      <a:ln>
                        <a:noFill/>
                      </a:ln>
                      <a:effectLst/>
                    </p:spPr>
                  </p:pic>
                </p:oleObj>
              </mc:Fallback>
            </mc:AlternateContent>
          </a:graphicData>
        </a:graphic>
      </p:graphicFrame>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C98373B-00C4-4DE9-94E6-074542729D2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EDC0FC2-7457-4550-AAD9-067549C34218}"/>
              </a:ext>
            </a:extLst>
          </p:cNvPr>
          <p:cNvSpPr>
            <a:spLocks noGrp="1"/>
          </p:cNvSpPr>
          <p:nvPr>
            <p:ph type="ftr" sz="quarter" idx="11"/>
          </p:nvPr>
        </p:nvSpPr>
        <p:spPr/>
        <p:txBody>
          <a:bodyPr/>
          <a:lstStyle/>
          <a:p>
            <a:pPr>
              <a:defRPr/>
            </a:pPr>
            <a:r>
              <a:rPr lang="en-US"/>
              <a:t>RNSengupta,IME Dept.,IIT Kanpur,INDIA</a:t>
            </a:r>
          </a:p>
        </p:txBody>
      </p:sp>
      <p:sp>
        <p:nvSpPr>
          <p:cNvPr id="418820" name="Slide Number Placeholder 5">
            <a:extLst>
              <a:ext uri="{FF2B5EF4-FFF2-40B4-BE49-F238E27FC236}">
                <a16:creationId xmlns:a16="http://schemas.microsoft.com/office/drawing/2014/main" id="{F04EB889-332B-44EC-BA31-8F2B47B9937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6E8EB8-606E-48A6-83DB-30AD9A421B53}" type="slidenum">
              <a:rPr lang="en-US" altLang="en-US" sz="1400" smtClean="0"/>
              <a:pPr>
                <a:spcBef>
                  <a:spcPct val="0"/>
                </a:spcBef>
                <a:buFontTx/>
                <a:buNone/>
              </a:pPr>
              <a:t>234</a:t>
            </a:fld>
            <a:endParaRPr lang="en-US" altLang="en-US" sz="1400"/>
          </a:p>
        </p:txBody>
      </p:sp>
      <p:sp>
        <p:nvSpPr>
          <p:cNvPr id="418821" name="Rectangle 2">
            <a:extLst>
              <a:ext uri="{FF2B5EF4-FFF2-40B4-BE49-F238E27FC236}">
                <a16:creationId xmlns:a16="http://schemas.microsoft.com/office/drawing/2014/main" id="{3C5CE55E-210E-495D-8C05-58D4FFA3C4A4}"/>
              </a:ext>
            </a:extLst>
          </p:cNvPr>
          <p:cNvSpPr>
            <a:spLocks noGrp="1" noChangeArrowheads="1"/>
          </p:cNvSpPr>
          <p:nvPr>
            <p:ph type="title"/>
          </p:nvPr>
        </p:nvSpPr>
        <p:spPr/>
        <p:txBody>
          <a:bodyPr/>
          <a:lstStyle/>
          <a:p>
            <a:r>
              <a:rPr lang="en-US" altLang="en-US" sz="4000" b="1" dirty="0">
                <a:solidFill>
                  <a:srgbClr val="FF0000"/>
                </a:solidFill>
              </a:rPr>
              <a:t>Electronic Component Problem</a:t>
            </a:r>
            <a:r>
              <a:rPr lang="en-US" altLang="en-US" sz="4000" b="1" dirty="0">
                <a:solidFill>
                  <a:srgbClr val="FF3300"/>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dirty="0"/>
          </a:p>
        </p:txBody>
      </p:sp>
      <p:graphicFrame>
        <p:nvGraphicFramePr>
          <p:cNvPr id="418822" name="Object 2">
            <a:extLst>
              <a:ext uri="{FF2B5EF4-FFF2-40B4-BE49-F238E27FC236}">
                <a16:creationId xmlns:a16="http://schemas.microsoft.com/office/drawing/2014/main" id="{2E9C1E44-67FB-4100-BC7B-7F87E8368BC3}"/>
              </a:ext>
            </a:extLst>
          </p:cNvPr>
          <p:cNvGraphicFramePr>
            <a:graphicFrameLocks noGrp="1" noChangeAspect="1"/>
          </p:cNvGraphicFramePr>
          <p:nvPr>
            <p:ph idx="1"/>
            <p:extLst>
              <p:ext uri="{D42A27DB-BD31-4B8C-83A1-F6EECF244321}">
                <p14:modId xmlns:p14="http://schemas.microsoft.com/office/powerpoint/2010/main" val="3445517845"/>
              </p:ext>
            </p:extLst>
          </p:nvPr>
        </p:nvGraphicFramePr>
        <p:xfrm>
          <a:off x="609600" y="1447800"/>
          <a:ext cx="10896600" cy="4495800"/>
        </p:xfrm>
        <a:graphic>
          <a:graphicData uri="http://schemas.openxmlformats.org/presentationml/2006/ole">
            <mc:AlternateContent xmlns:mc="http://schemas.openxmlformats.org/markup-compatibility/2006">
              <mc:Choice xmlns:v="urn:schemas-microsoft-com:vml" Requires="v">
                <p:oleObj spid="_x0000_s418841" name="Chart" r:id="rId3" imgW="4667402" imgH="2381402" progId="Excel.Chart.8">
                  <p:embed/>
                </p:oleObj>
              </mc:Choice>
              <mc:Fallback>
                <p:oleObj name="Chart" r:id="rId3" imgW="4667402" imgH="2381402"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896600" cy="4495800"/>
                      </a:xfrm>
                      <a:prstGeom prst="rect">
                        <a:avLst/>
                      </a:prstGeom>
                      <a:noFill/>
                      <a:ln>
                        <a:noFill/>
                      </a:ln>
                      <a:effectLst/>
                    </p:spPr>
                  </p:pic>
                </p:oleObj>
              </mc:Fallback>
            </mc:AlternateContent>
          </a:graphicData>
        </a:graphic>
      </p:graphicFrame>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E0BBF1E-1B77-4641-AE33-0283868E1B4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7F44076B-B5AB-4260-9C6D-E59E807E26FE}"/>
              </a:ext>
            </a:extLst>
          </p:cNvPr>
          <p:cNvSpPr>
            <a:spLocks noGrp="1"/>
          </p:cNvSpPr>
          <p:nvPr>
            <p:ph type="ftr" sz="quarter" idx="11"/>
          </p:nvPr>
        </p:nvSpPr>
        <p:spPr/>
        <p:txBody>
          <a:bodyPr/>
          <a:lstStyle/>
          <a:p>
            <a:pPr>
              <a:defRPr/>
            </a:pPr>
            <a:r>
              <a:rPr lang="en-US"/>
              <a:t>RNSengupta,IME Dept.,IIT Kanpur,INDIA</a:t>
            </a:r>
          </a:p>
        </p:txBody>
      </p:sp>
      <p:sp>
        <p:nvSpPr>
          <p:cNvPr id="419844" name="Slide Number Placeholder 5">
            <a:extLst>
              <a:ext uri="{FF2B5EF4-FFF2-40B4-BE49-F238E27FC236}">
                <a16:creationId xmlns:a16="http://schemas.microsoft.com/office/drawing/2014/main" id="{A1F9EBB1-42E0-460B-B1D9-C541658BD7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99F23F-A2EF-43FF-8A8C-42D1E9470A55}" type="slidenum">
              <a:rPr lang="en-US" altLang="en-US" sz="1400" smtClean="0"/>
              <a:pPr>
                <a:spcBef>
                  <a:spcPct val="0"/>
                </a:spcBef>
                <a:buFontTx/>
                <a:buNone/>
              </a:pPr>
              <a:t>235</a:t>
            </a:fld>
            <a:endParaRPr lang="en-US" altLang="en-US" sz="1400"/>
          </a:p>
        </p:txBody>
      </p:sp>
      <p:sp>
        <p:nvSpPr>
          <p:cNvPr id="419845" name="Rectangle 2">
            <a:extLst>
              <a:ext uri="{FF2B5EF4-FFF2-40B4-BE49-F238E27FC236}">
                <a16:creationId xmlns:a16="http://schemas.microsoft.com/office/drawing/2014/main" id="{74493B73-8C07-4684-9B79-72F4583529EB}"/>
              </a:ext>
            </a:extLst>
          </p:cNvPr>
          <p:cNvSpPr>
            <a:spLocks noGrp="1" noChangeArrowheads="1"/>
          </p:cNvSpPr>
          <p:nvPr>
            <p:ph type="title"/>
          </p:nvPr>
        </p:nvSpPr>
        <p:spPr/>
        <p:txBody>
          <a:bodyPr/>
          <a:lstStyle/>
          <a:p>
            <a:r>
              <a:rPr lang="en-US" altLang="en-US" sz="4000" b="1" dirty="0">
                <a:solidFill>
                  <a:srgbClr val="FF0000"/>
                </a:solidFill>
              </a:rPr>
              <a:t>Electronic Component Problem</a:t>
            </a:r>
            <a:r>
              <a:rPr lang="en-US" altLang="en-US" sz="4000" b="1" dirty="0">
                <a:solidFill>
                  <a:srgbClr val="FF3300"/>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dirty="0"/>
          </a:p>
        </p:txBody>
      </p:sp>
      <p:graphicFrame>
        <p:nvGraphicFramePr>
          <p:cNvPr id="419846" name="Object 2">
            <a:extLst>
              <a:ext uri="{FF2B5EF4-FFF2-40B4-BE49-F238E27FC236}">
                <a16:creationId xmlns:a16="http://schemas.microsoft.com/office/drawing/2014/main" id="{6647587D-93E1-4BF5-9C75-E833F93BA56A}"/>
              </a:ext>
            </a:extLst>
          </p:cNvPr>
          <p:cNvGraphicFramePr>
            <a:graphicFrameLocks noGrp="1" noChangeAspect="1"/>
          </p:cNvGraphicFramePr>
          <p:nvPr>
            <p:ph idx="1"/>
            <p:extLst>
              <p:ext uri="{D42A27DB-BD31-4B8C-83A1-F6EECF244321}">
                <p14:modId xmlns:p14="http://schemas.microsoft.com/office/powerpoint/2010/main" val="925782857"/>
              </p:ext>
            </p:extLst>
          </p:nvPr>
        </p:nvGraphicFramePr>
        <p:xfrm>
          <a:off x="609600" y="1371600"/>
          <a:ext cx="11125200" cy="4724400"/>
        </p:xfrm>
        <a:graphic>
          <a:graphicData uri="http://schemas.openxmlformats.org/presentationml/2006/ole">
            <mc:AlternateContent xmlns:mc="http://schemas.openxmlformats.org/markup-compatibility/2006">
              <mc:Choice xmlns:v="urn:schemas-microsoft-com:vml" Requires="v">
                <p:oleObj spid="_x0000_s419865" name="Chart" r:id="rId3" imgW="4667402" imgH="2381402" progId="Excel.Chart.8">
                  <p:embed/>
                </p:oleObj>
              </mc:Choice>
              <mc:Fallback>
                <p:oleObj name="Chart" r:id="rId3" imgW="4667402" imgH="2381402"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1125200" cy="4724400"/>
                      </a:xfrm>
                      <a:prstGeom prst="rect">
                        <a:avLst/>
                      </a:prstGeom>
                      <a:noFill/>
                      <a:ln>
                        <a:noFill/>
                      </a:ln>
                      <a:effectLst/>
                    </p:spPr>
                  </p:pic>
                </p:oleObj>
              </mc:Fallback>
            </mc:AlternateContent>
          </a:graphicData>
        </a:graphic>
      </p:graphicFrame>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17FDE0B-EFE4-49EC-B41F-59DAD906CF2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F037C472-B701-4326-9520-B24CDF1AD2DA}"/>
              </a:ext>
            </a:extLst>
          </p:cNvPr>
          <p:cNvSpPr>
            <a:spLocks noGrp="1"/>
          </p:cNvSpPr>
          <p:nvPr>
            <p:ph type="ftr" sz="quarter" idx="11"/>
          </p:nvPr>
        </p:nvSpPr>
        <p:spPr/>
        <p:txBody>
          <a:bodyPr/>
          <a:lstStyle/>
          <a:p>
            <a:pPr>
              <a:defRPr/>
            </a:pPr>
            <a:r>
              <a:rPr lang="en-US"/>
              <a:t>RNSengupta,IME Dept.,IIT Kanpur,INDIA</a:t>
            </a:r>
          </a:p>
        </p:txBody>
      </p:sp>
      <p:sp>
        <p:nvSpPr>
          <p:cNvPr id="420868" name="Slide Number Placeholder 5">
            <a:extLst>
              <a:ext uri="{FF2B5EF4-FFF2-40B4-BE49-F238E27FC236}">
                <a16:creationId xmlns:a16="http://schemas.microsoft.com/office/drawing/2014/main" id="{4F504B54-B126-4914-8062-2950CAB0637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43E6F5-E25E-45EC-BD1B-2851D6620BD1}" type="slidenum">
              <a:rPr lang="en-US" altLang="en-US" sz="1400" smtClean="0"/>
              <a:pPr>
                <a:spcBef>
                  <a:spcPct val="0"/>
                </a:spcBef>
                <a:buFontTx/>
                <a:buNone/>
              </a:pPr>
              <a:t>236</a:t>
            </a:fld>
            <a:endParaRPr lang="en-US" altLang="en-US" sz="1400"/>
          </a:p>
        </p:txBody>
      </p:sp>
      <p:sp>
        <p:nvSpPr>
          <p:cNvPr id="420869" name="Rectangle 2">
            <a:extLst>
              <a:ext uri="{FF2B5EF4-FFF2-40B4-BE49-F238E27FC236}">
                <a16:creationId xmlns:a16="http://schemas.microsoft.com/office/drawing/2014/main" id="{933B9E0F-5805-450E-96F2-3D7AD801D414}"/>
              </a:ext>
            </a:extLst>
          </p:cNvPr>
          <p:cNvSpPr>
            <a:spLocks noGrp="1" noChangeArrowheads="1"/>
          </p:cNvSpPr>
          <p:nvPr>
            <p:ph type="title"/>
          </p:nvPr>
        </p:nvSpPr>
        <p:spPr/>
        <p:txBody>
          <a:bodyPr/>
          <a:lstStyle/>
          <a:p>
            <a:r>
              <a:rPr lang="en-US" altLang="en-US" sz="4000" b="1" dirty="0">
                <a:solidFill>
                  <a:srgbClr val="FF0000"/>
                </a:solidFill>
              </a:rPr>
              <a:t>Electronic Component Problem</a:t>
            </a:r>
            <a:r>
              <a:rPr lang="en-US" altLang="en-US" sz="4000" b="1" dirty="0">
                <a:solidFill>
                  <a:srgbClr val="FF3300"/>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dirty="0"/>
          </a:p>
        </p:txBody>
      </p:sp>
      <p:sp>
        <p:nvSpPr>
          <p:cNvPr id="420870" name="Rectangle 3">
            <a:extLst>
              <a:ext uri="{FF2B5EF4-FFF2-40B4-BE49-F238E27FC236}">
                <a16:creationId xmlns:a16="http://schemas.microsoft.com/office/drawing/2014/main" id="{029EC4A6-BE88-4493-A31F-4C300DEF47DC}"/>
              </a:ext>
            </a:extLst>
          </p:cNvPr>
          <p:cNvSpPr>
            <a:spLocks noGrp="1" noChangeArrowheads="1"/>
          </p:cNvSpPr>
          <p:nvPr>
            <p:ph type="body" idx="1"/>
          </p:nvPr>
        </p:nvSpPr>
        <p:spPr/>
        <p:txBody>
          <a:bodyPr/>
          <a:lstStyle/>
          <a:p>
            <a:pPr algn="just">
              <a:buFont typeface="Wingdings" panose="05000000000000000000" pitchFamily="2" charset="2"/>
              <a:buChar char="§"/>
            </a:pPr>
            <a:r>
              <a:rPr lang="en-US" altLang="en-US" sz="4000" dirty="0">
                <a:sym typeface="Symbol" panose="05050102010706020507" pitchFamily="18" charset="2"/>
              </a:rPr>
              <a:t>Probability that the electronic component will survive after 6 hours?</a:t>
            </a:r>
          </a:p>
          <a:p>
            <a:pPr algn="just">
              <a:buFont typeface="Wingdings" panose="05000000000000000000" pitchFamily="2" charset="2"/>
              <a:buChar char="§"/>
            </a:pPr>
            <a:r>
              <a:rPr lang="en-US" altLang="en-US" sz="4000" dirty="0">
                <a:sym typeface="Symbol" panose="05050102010706020507" pitchFamily="18" charset="2"/>
              </a:rPr>
              <a:t>Average life of the electronic component?</a:t>
            </a:r>
          </a:p>
          <a:p>
            <a:pPr algn="just">
              <a:buFont typeface="Wingdings" panose="05000000000000000000" pitchFamily="2" charset="2"/>
              <a:buChar char="§"/>
            </a:pPr>
            <a:r>
              <a:rPr lang="en-US" altLang="en-US" sz="4000" dirty="0">
                <a:sym typeface="Symbol" panose="05050102010706020507" pitchFamily="18" charset="2"/>
              </a:rPr>
              <a:t>Standard deviation of life for the electronic component?</a:t>
            </a:r>
          </a:p>
          <a:p>
            <a:pPr algn="just">
              <a:buFont typeface="Wingdings" panose="05000000000000000000" pitchFamily="2" charset="2"/>
              <a:buChar char="§"/>
            </a:pPr>
            <a:r>
              <a:rPr lang="en-US" altLang="en-US" sz="4000" dirty="0">
                <a:sym typeface="Symbol" panose="05050102010706020507" pitchFamily="18" charset="2"/>
              </a:rPr>
              <a:t>Probability that the electronic component will fail before 4 hours?</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B859F26-BF0F-419A-9209-8B4A6A36D68E}"/>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EF4594A-250D-463A-A60B-462EC8BB494C}"/>
              </a:ext>
            </a:extLst>
          </p:cNvPr>
          <p:cNvSpPr>
            <a:spLocks noGrp="1"/>
          </p:cNvSpPr>
          <p:nvPr>
            <p:ph type="ftr" sz="quarter" idx="11"/>
          </p:nvPr>
        </p:nvSpPr>
        <p:spPr/>
        <p:txBody>
          <a:bodyPr/>
          <a:lstStyle/>
          <a:p>
            <a:pPr>
              <a:defRPr/>
            </a:pPr>
            <a:r>
              <a:rPr lang="en-US"/>
              <a:t>RNSengupta,IME Dept.,IIT Kanpur,INDIA</a:t>
            </a:r>
          </a:p>
        </p:txBody>
      </p:sp>
      <p:sp>
        <p:nvSpPr>
          <p:cNvPr id="421892" name="Slide Number Placeholder 5">
            <a:extLst>
              <a:ext uri="{FF2B5EF4-FFF2-40B4-BE49-F238E27FC236}">
                <a16:creationId xmlns:a16="http://schemas.microsoft.com/office/drawing/2014/main" id="{6D792FAE-E823-4822-B8D6-4E9238483CA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1B5A54-6C93-4292-B3E5-0F7EB653CC18}" type="slidenum">
              <a:rPr lang="en-US" altLang="en-US" sz="1400" smtClean="0"/>
              <a:pPr>
                <a:spcBef>
                  <a:spcPct val="0"/>
                </a:spcBef>
                <a:buFontTx/>
                <a:buNone/>
              </a:pPr>
              <a:t>237</a:t>
            </a:fld>
            <a:endParaRPr lang="en-US" altLang="en-US" sz="1400"/>
          </a:p>
        </p:txBody>
      </p:sp>
      <p:sp>
        <p:nvSpPr>
          <p:cNvPr id="421893" name="Rectangle 2">
            <a:extLst>
              <a:ext uri="{FF2B5EF4-FFF2-40B4-BE49-F238E27FC236}">
                <a16:creationId xmlns:a16="http://schemas.microsoft.com/office/drawing/2014/main" id="{55C2723A-6EC8-4351-894E-6C115437C0F9}"/>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p>
        </p:txBody>
      </p:sp>
      <p:sp>
        <p:nvSpPr>
          <p:cNvPr id="421894" name="Rectangle 3">
            <a:extLst>
              <a:ext uri="{FF2B5EF4-FFF2-40B4-BE49-F238E27FC236}">
                <a16:creationId xmlns:a16="http://schemas.microsoft.com/office/drawing/2014/main" id="{81B9A4A5-514B-4F74-B9FE-A747B3D8D463}"/>
              </a:ext>
            </a:extLst>
          </p:cNvPr>
          <p:cNvSpPr>
            <a:spLocks noGrp="1" noChangeArrowheads="1"/>
          </p:cNvSpPr>
          <p:nvPr>
            <p:ph type="body" idx="1"/>
          </p:nvPr>
        </p:nvSpPr>
        <p:spPr/>
        <p:txBody>
          <a:bodyPr/>
          <a:lstStyle/>
          <a:p>
            <a:pPr algn="just">
              <a:lnSpc>
                <a:spcPct val="80000"/>
              </a:lnSpc>
              <a:buFont typeface="Wingdings" panose="05000000000000000000" pitchFamily="2" charset="2"/>
              <a:buChar char="§"/>
            </a:pPr>
            <a:r>
              <a:rPr lang="sv-SE" altLang="en-US" sz="2500" dirty="0">
                <a:sym typeface="Symbol" panose="05050102010706020507" pitchFamily="18" charset="2"/>
              </a:rPr>
              <a:t>URL: </a:t>
            </a:r>
            <a:r>
              <a:rPr lang="sv-SE" altLang="en-US" sz="2500" dirty="0">
                <a:sym typeface="Symbol" panose="05050102010706020507" pitchFamily="18" charset="2"/>
                <a:hlinkClick r:id="rId2"/>
              </a:rPr>
              <a:t>http://lib.stat.cmu.edu/datasets/</a:t>
            </a:r>
            <a:endParaRPr lang="sv-SE" altLang="en-US" sz="2500" dirty="0">
              <a:sym typeface="Symbol" panose="05050102010706020507" pitchFamily="18" charset="2"/>
            </a:endParaRPr>
          </a:p>
          <a:p>
            <a:pPr algn="just">
              <a:lnSpc>
                <a:spcPct val="80000"/>
              </a:lnSpc>
              <a:buFont typeface="Wingdings" panose="05000000000000000000" pitchFamily="2" charset="2"/>
              <a:buChar char="§"/>
            </a:pPr>
            <a:r>
              <a:rPr lang="sv-SE" altLang="en-US" sz="2500" dirty="0">
                <a:sym typeface="Symbol" panose="05050102010706020507" pitchFamily="18" charset="2"/>
              </a:rPr>
              <a:t>URL: </a:t>
            </a:r>
            <a:r>
              <a:rPr lang="sv-SE" altLang="en-US" sz="2500" dirty="0">
                <a:sym typeface="Symbol" panose="05050102010706020507" pitchFamily="18" charset="2"/>
                <a:hlinkClick r:id="rId3"/>
              </a:rPr>
              <a:t>http://lib.stat.cmu.edu/datasets/NO2.dat</a:t>
            </a:r>
            <a:endParaRPr lang="sv-SE" altLang="en-US" sz="2500" dirty="0">
              <a:sym typeface="Symbol" panose="05050102010706020507" pitchFamily="18" charset="2"/>
            </a:endParaRPr>
          </a:p>
          <a:p>
            <a:pPr algn="just">
              <a:lnSpc>
                <a:spcPct val="80000"/>
              </a:lnSpc>
              <a:buFont typeface="Wingdings" panose="05000000000000000000" pitchFamily="2" charset="2"/>
              <a:buChar char="§"/>
            </a:pPr>
            <a:r>
              <a:rPr lang="en-US" altLang="en-US" sz="2500" dirty="0">
                <a:sym typeface="Symbol" panose="05050102010706020507" pitchFamily="18" charset="2"/>
              </a:rPr>
              <a:t>The data are a subsample of 500 observations from a data set that originate in a study where air pollution at a road is related to traffic volume and meteorological variables, collected by the Norwegian Public Roads Administration.</a:t>
            </a:r>
          </a:p>
          <a:p>
            <a:pPr algn="just">
              <a:lnSpc>
                <a:spcPct val="80000"/>
              </a:lnSpc>
              <a:buFont typeface="Wingdings" panose="05000000000000000000" pitchFamily="2" charset="2"/>
              <a:buChar char="§"/>
            </a:pPr>
            <a:r>
              <a:rPr lang="en-US" altLang="en-US" sz="2500" dirty="0">
                <a:sym typeface="Symbol" panose="05050102010706020507" pitchFamily="18" charset="2"/>
              </a:rPr>
              <a:t>The response variable (column 1) consist of hourly values of the logarithm of the concentration of NO</a:t>
            </a:r>
            <a:r>
              <a:rPr lang="en-US" altLang="en-US" sz="2500" baseline="-25000" dirty="0">
                <a:sym typeface="Symbol" panose="05050102010706020507" pitchFamily="18" charset="2"/>
              </a:rPr>
              <a:t>2</a:t>
            </a:r>
            <a:r>
              <a:rPr lang="en-US" altLang="en-US" sz="2500" dirty="0">
                <a:sym typeface="Symbol" panose="05050102010706020507" pitchFamily="18" charset="2"/>
              </a:rPr>
              <a:t> (particles), measured at </a:t>
            </a:r>
            <a:r>
              <a:rPr lang="en-US" altLang="en-US" sz="2500" dirty="0" err="1">
                <a:sym typeface="Symbol" panose="05050102010706020507" pitchFamily="18" charset="2"/>
              </a:rPr>
              <a:t>Alnabru</a:t>
            </a:r>
            <a:r>
              <a:rPr lang="en-US" altLang="en-US" sz="2500" dirty="0">
                <a:sym typeface="Symbol" panose="05050102010706020507" pitchFamily="18" charset="2"/>
              </a:rPr>
              <a:t> in Oslo, Norway, between October 2001 and August 2003.</a:t>
            </a:r>
          </a:p>
          <a:p>
            <a:pPr algn="just">
              <a:lnSpc>
                <a:spcPct val="80000"/>
              </a:lnSpc>
              <a:buFont typeface="Wingdings" panose="05000000000000000000" pitchFamily="2" charset="2"/>
              <a:buChar char="§"/>
            </a:pPr>
            <a:r>
              <a:rPr lang="en-US" altLang="en-US" sz="2500" dirty="0">
                <a:sym typeface="Symbol" panose="05050102010706020507" pitchFamily="18" charset="2"/>
              </a:rPr>
              <a:t>The predictor variables (columns 2 to 8) are the logarithm of the number of cars per hour, temperature 2 meter above ground (degree C), wind speed (meters/second), the temperature difference between 25 and 2 meters above ground (degree C), wind direction (degrees between 0 and 360), hour of day and day number from October 1, 2001.</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Date Placeholder 3">
            <a:extLst>
              <a:ext uri="{FF2B5EF4-FFF2-40B4-BE49-F238E27FC236}">
                <a16:creationId xmlns:a16="http://schemas.microsoft.com/office/drawing/2014/main" id="{EBA22590-9D49-4DE0-84F0-21DAE88953F1}"/>
              </a:ext>
            </a:extLst>
          </p:cNvPr>
          <p:cNvSpPr>
            <a:spLocks noGrp="1"/>
          </p:cNvSpPr>
          <p:nvPr>
            <p:ph type="dt" sz="quarter" idx="10"/>
          </p:nvPr>
        </p:nvSpPr>
        <p:spPr/>
        <p:txBody>
          <a:bodyPr/>
          <a:lstStyle/>
          <a:p>
            <a:pPr>
              <a:defRPr/>
            </a:pPr>
            <a:r>
              <a:rPr lang="en-US"/>
              <a:t>IME602:DISTRIBUTIONS</a:t>
            </a:r>
          </a:p>
        </p:txBody>
      </p:sp>
      <p:sp>
        <p:nvSpPr>
          <p:cNvPr id="78" name="Footer Placeholder 4">
            <a:extLst>
              <a:ext uri="{FF2B5EF4-FFF2-40B4-BE49-F238E27FC236}">
                <a16:creationId xmlns:a16="http://schemas.microsoft.com/office/drawing/2014/main" id="{5CA42DF9-2DCE-45FB-82FD-5232A75B415D}"/>
              </a:ext>
            </a:extLst>
          </p:cNvPr>
          <p:cNvSpPr>
            <a:spLocks noGrp="1"/>
          </p:cNvSpPr>
          <p:nvPr>
            <p:ph type="ftr" sz="quarter" idx="11"/>
          </p:nvPr>
        </p:nvSpPr>
        <p:spPr/>
        <p:txBody>
          <a:bodyPr/>
          <a:lstStyle/>
          <a:p>
            <a:pPr>
              <a:defRPr/>
            </a:pPr>
            <a:r>
              <a:rPr lang="en-US"/>
              <a:t>RNSengupta,IME Dept.,IIT Kanpur,INDIA</a:t>
            </a:r>
          </a:p>
        </p:txBody>
      </p:sp>
      <p:sp>
        <p:nvSpPr>
          <p:cNvPr id="422916" name="Slide Number Placeholder 5">
            <a:extLst>
              <a:ext uri="{FF2B5EF4-FFF2-40B4-BE49-F238E27FC236}">
                <a16:creationId xmlns:a16="http://schemas.microsoft.com/office/drawing/2014/main" id="{E68A9342-40FA-4E62-9914-E6EBFDE49F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795DA0-E18A-436B-9F95-5D96BB772EA4}" type="slidenum">
              <a:rPr lang="en-US" altLang="en-US" sz="1400" smtClean="0"/>
              <a:pPr>
                <a:spcBef>
                  <a:spcPct val="0"/>
                </a:spcBef>
                <a:buFontTx/>
                <a:buNone/>
              </a:pPr>
              <a:t>238</a:t>
            </a:fld>
            <a:endParaRPr lang="en-US" altLang="en-US" sz="1400"/>
          </a:p>
        </p:txBody>
      </p:sp>
      <p:sp>
        <p:nvSpPr>
          <p:cNvPr id="422917" name="Rectangle 2">
            <a:extLst>
              <a:ext uri="{FF2B5EF4-FFF2-40B4-BE49-F238E27FC236}">
                <a16:creationId xmlns:a16="http://schemas.microsoft.com/office/drawing/2014/main" id="{D9B67FF3-217C-4FA7-9BAD-3704C51B622A}"/>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1810435" name="Group 3">
            <a:extLst>
              <a:ext uri="{FF2B5EF4-FFF2-40B4-BE49-F238E27FC236}">
                <a16:creationId xmlns:a16="http://schemas.microsoft.com/office/drawing/2014/main" id="{D32FBBF8-2095-4E33-B551-A1FDA41AC933}"/>
              </a:ext>
            </a:extLst>
          </p:cNvPr>
          <p:cNvGraphicFramePr>
            <a:graphicFrameLocks noGrp="1"/>
          </p:cNvGraphicFramePr>
          <p:nvPr>
            <p:ph idx="1"/>
            <p:extLst>
              <p:ext uri="{D42A27DB-BD31-4B8C-83A1-F6EECF244321}">
                <p14:modId xmlns:p14="http://schemas.microsoft.com/office/powerpoint/2010/main" val="3517775974"/>
              </p:ext>
            </p:extLst>
          </p:nvPr>
        </p:nvGraphicFramePr>
        <p:xfrm>
          <a:off x="609600" y="1600200"/>
          <a:ext cx="10972800" cy="4525964"/>
        </p:xfrm>
        <a:graphic>
          <a:graphicData uri="http://schemas.openxmlformats.org/drawingml/2006/table">
            <a:tbl>
              <a:tblPr/>
              <a:tblGrid>
                <a:gridCol w="1261534">
                  <a:extLst>
                    <a:ext uri="{9D8B030D-6E8A-4147-A177-3AD203B41FA5}">
                      <a16:colId xmlns:a16="http://schemas.microsoft.com/office/drawing/2014/main" val="20000"/>
                    </a:ext>
                  </a:extLst>
                </a:gridCol>
                <a:gridCol w="1212850">
                  <a:extLst>
                    <a:ext uri="{9D8B030D-6E8A-4147-A177-3AD203B41FA5}">
                      <a16:colId xmlns:a16="http://schemas.microsoft.com/office/drawing/2014/main" val="20001"/>
                    </a:ext>
                  </a:extLst>
                </a:gridCol>
                <a:gridCol w="1214967">
                  <a:extLst>
                    <a:ext uri="{9D8B030D-6E8A-4147-A177-3AD203B41FA5}">
                      <a16:colId xmlns:a16="http://schemas.microsoft.com/office/drawing/2014/main" val="20002"/>
                    </a:ext>
                  </a:extLst>
                </a:gridCol>
                <a:gridCol w="1212849">
                  <a:extLst>
                    <a:ext uri="{9D8B030D-6E8A-4147-A177-3AD203B41FA5}">
                      <a16:colId xmlns:a16="http://schemas.microsoft.com/office/drawing/2014/main" val="20003"/>
                    </a:ext>
                  </a:extLst>
                </a:gridCol>
                <a:gridCol w="1214967">
                  <a:extLst>
                    <a:ext uri="{9D8B030D-6E8A-4147-A177-3AD203B41FA5}">
                      <a16:colId xmlns:a16="http://schemas.microsoft.com/office/drawing/2014/main" val="20004"/>
                    </a:ext>
                  </a:extLst>
                </a:gridCol>
                <a:gridCol w="1212850">
                  <a:extLst>
                    <a:ext uri="{9D8B030D-6E8A-4147-A177-3AD203B41FA5}">
                      <a16:colId xmlns:a16="http://schemas.microsoft.com/office/drawing/2014/main" val="20005"/>
                    </a:ext>
                  </a:extLst>
                </a:gridCol>
                <a:gridCol w="1214967">
                  <a:extLst>
                    <a:ext uri="{9D8B030D-6E8A-4147-A177-3AD203B41FA5}">
                      <a16:colId xmlns:a16="http://schemas.microsoft.com/office/drawing/2014/main" val="20006"/>
                    </a:ext>
                  </a:extLst>
                </a:gridCol>
                <a:gridCol w="1212849">
                  <a:extLst>
                    <a:ext uri="{9D8B030D-6E8A-4147-A177-3AD203B41FA5}">
                      <a16:colId xmlns:a16="http://schemas.microsoft.com/office/drawing/2014/main" val="20007"/>
                    </a:ext>
                  </a:extLst>
                </a:gridCol>
                <a:gridCol w="1214967">
                  <a:extLst>
                    <a:ext uri="{9D8B030D-6E8A-4147-A177-3AD203B41FA5}">
                      <a16:colId xmlns:a16="http://schemas.microsoft.com/office/drawing/2014/main" val="20008"/>
                    </a:ext>
                  </a:extLst>
                </a:gridCol>
              </a:tblGrid>
              <a:tr h="1355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L="90488" marR="90488" marT="44450" marB="44450" anchor="b"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Ln(No2)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ln(Cars)</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Temp(2 m)</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Wind Speed</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Temp(25)-Tem(2)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Wind direction</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Hour of day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Day #</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34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Average</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3.698368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6.973342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0.8474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3.056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0.1494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143.3704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12.382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310.474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1"/>
                  </a:ext>
                </a:extLst>
              </a:tr>
              <a:tr h="6350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SD(S)</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0.750597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1.087166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6.524636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1.784172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1.065237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86.51021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6.802693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200.9778</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34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SD(P)</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0.749846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1.086079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6.518108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1.782387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1.064171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86.42366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6.795887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200.7767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50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Median</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3.84802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7.42536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212</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4"/>
                  </a:ext>
                </a:extLst>
              </a:tr>
              <a:tr h="6334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Maximum</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6.39509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8.34854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21.1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9.9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4.3</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359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cs typeface="Arial" charset="0"/>
                        </a:rPr>
                        <a:t>608</a:t>
                      </a:r>
                      <a:endParaRPr kumimoji="0" lang="en-US" sz="1800" b="0" i="0" u="none" strike="noStrike" cap="none" normalizeH="0" baseline="0" dirty="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0C8C16C-E198-43AD-B937-E6377B3C6BC0}"/>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4FE9398-F363-4E1C-A5A6-D6ACDFB1842C}"/>
              </a:ext>
            </a:extLst>
          </p:cNvPr>
          <p:cNvSpPr>
            <a:spLocks noGrp="1"/>
          </p:cNvSpPr>
          <p:nvPr>
            <p:ph type="ftr" sz="quarter" idx="11"/>
          </p:nvPr>
        </p:nvSpPr>
        <p:spPr/>
        <p:txBody>
          <a:bodyPr/>
          <a:lstStyle/>
          <a:p>
            <a:pPr>
              <a:defRPr/>
            </a:pPr>
            <a:r>
              <a:rPr lang="en-US"/>
              <a:t>RNSengupta,IME Dept.,IIT Kanpur,INDIA</a:t>
            </a:r>
          </a:p>
        </p:txBody>
      </p:sp>
      <p:sp>
        <p:nvSpPr>
          <p:cNvPr id="423940" name="Slide Number Placeholder 5">
            <a:extLst>
              <a:ext uri="{FF2B5EF4-FFF2-40B4-BE49-F238E27FC236}">
                <a16:creationId xmlns:a16="http://schemas.microsoft.com/office/drawing/2014/main" id="{E111667A-3B13-4824-993C-5AC6F451379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123BFA-B170-438B-91D2-60B5FDB6FB82}" type="slidenum">
              <a:rPr lang="en-US" altLang="en-US" sz="1400" smtClean="0"/>
              <a:pPr>
                <a:spcBef>
                  <a:spcPct val="0"/>
                </a:spcBef>
                <a:buFontTx/>
                <a:buNone/>
              </a:pPr>
              <a:t>239</a:t>
            </a:fld>
            <a:endParaRPr lang="en-US" altLang="en-US" sz="1400"/>
          </a:p>
        </p:txBody>
      </p:sp>
      <p:sp>
        <p:nvSpPr>
          <p:cNvPr id="423941" name="Rectangle 2">
            <a:extLst>
              <a:ext uri="{FF2B5EF4-FFF2-40B4-BE49-F238E27FC236}">
                <a16:creationId xmlns:a16="http://schemas.microsoft.com/office/drawing/2014/main" id="{5EC30BAB-1F4B-4CE7-802F-29C06196FAE3}"/>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23942" name="Object 2">
            <a:extLst>
              <a:ext uri="{FF2B5EF4-FFF2-40B4-BE49-F238E27FC236}">
                <a16:creationId xmlns:a16="http://schemas.microsoft.com/office/drawing/2014/main" id="{9659038A-EAF5-4216-A3A1-7983E0C6F916}"/>
              </a:ext>
            </a:extLst>
          </p:cNvPr>
          <p:cNvGraphicFramePr>
            <a:graphicFrameLocks noGrp="1" noChangeAspect="1"/>
          </p:cNvGraphicFramePr>
          <p:nvPr>
            <p:ph idx="1"/>
            <p:extLst>
              <p:ext uri="{D42A27DB-BD31-4B8C-83A1-F6EECF244321}">
                <p14:modId xmlns:p14="http://schemas.microsoft.com/office/powerpoint/2010/main" val="647429818"/>
              </p:ext>
            </p:extLst>
          </p:nvPr>
        </p:nvGraphicFramePr>
        <p:xfrm>
          <a:off x="609600" y="1371600"/>
          <a:ext cx="10972800" cy="4648200"/>
        </p:xfrm>
        <a:graphic>
          <a:graphicData uri="http://schemas.openxmlformats.org/presentationml/2006/ole">
            <mc:AlternateContent xmlns:mc="http://schemas.openxmlformats.org/markup-compatibility/2006">
              <mc:Choice xmlns:v="urn:schemas-microsoft-com:vml" Requires="v">
                <p:oleObj spid="_x0000_s423961"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648200"/>
                      </a:xfrm>
                      <a:prstGeom prst="rect">
                        <a:avLst/>
                      </a:prstGeom>
                      <a:noFill/>
                      <a:ln>
                        <a:noFill/>
                      </a:ln>
                      <a:effec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201732" name="Slide Number Placeholder 5">
            <a:extLst>
              <a:ext uri="{FF2B5EF4-FFF2-40B4-BE49-F238E27FC236}">
                <a16:creationId xmlns:a16="http://schemas.microsoft.com/office/drawing/2014/main" id="{E0D99E98-40E3-41A3-A5BE-0E968B2EE74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7B7E0F-C42A-4E72-83A4-DCB27D72F492}" type="slidenum">
              <a:rPr lang="en-US" altLang="en-US" sz="1400" smtClean="0"/>
              <a:pPr>
                <a:spcBef>
                  <a:spcPct val="0"/>
                </a:spcBef>
                <a:buFontTx/>
                <a:buNone/>
              </a:pPr>
              <a:t>24</a:t>
            </a:fld>
            <a:endParaRPr lang="en-US" altLang="en-US" sz="1400"/>
          </a:p>
        </p:txBody>
      </p:sp>
      <p:sp>
        <p:nvSpPr>
          <p:cNvPr id="201733" name="Rectangle 2">
            <a:extLst>
              <a:ext uri="{FF2B5EF4-FFF2-40B4-BE49-F238E27FC236}">
                <a16:creationId xmlns:a16="http://schemas.microsoft.com/office/drawing/2014/main" id="{4BC0E522-9366-49D5-BFE9-42BDEDD57804}"/>
              </a:ext>
            </a:extLst>
          </p:cNvPr>
          <p:cNvSpPr>
            <a:spLocks noGrp="1" noChangeArrowheads="1"/>
          </p:cNvSpPr>
          <p:nvPr>
            <p:ph type="title"/>
          </p:nvPr>
        </p:nvSpPr>
        <p:spPr/>
        <p:txBody>
          <a:bodyPr/>
          <a:lstStyle/>
          <a:p>
            <a:pPr eaLnBrk="1" hangingPunct="1"/>
            <a:r>
              <a:rPr lang="en-US" altLang="en-US" b="1">
                <a:solidFill>
                  <a:srgbClr val="FF0000"/>
                </a:solidFill>
              </a:rPr>
              <a:t>Pairwise Independence</a:t>
            </a:r>
          </a:p>
        </p:txBody>
      </p:sp>
      <p:sp>
        <p:nvSpPr>
          <p:cNvPr id="201734" name="Rectangle 3">
            <a:extLst>
              <a:ext uri="{FF2B5EF4-FFF2-40B4-BE49-F238E27FC236}">
                <a16:creationId xmlns:a16="http://schemas.microsoft.com/office/drawing/2014/main" id="{B1FA7F3C-3F3F-4826-802E-D7666E48CCAD}"/>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a:t>If events A, B, and C are </a:t>
            </a:r>
            <a:r>
              <a:rPr lang="en-US" altLang="en-US" sz="4500" b="1">
                <a:solidFill>
                  <a:srgbClr val="FF0000"/>
                </a:solidFill>
              </a:rPr>
              <a:t>pairwise independent</a:t>
            </a:r>
            <a:r>
              <a:rPr lang="en-US" altLang="en-US" sz="4500"/>
              <a:t>, then:</a:t>
            </a:r>
          </a:p>
          <a:p>
            <a:pPr lvl="1" algn="just" eaLnBrk="1" hangingPunct="1">
              <a:buFont typeface="Wingdings" panose="05000000000000000000" pitchFamily="2" charset="2"/>
              <a:buChar char="v"/>
            </a:pPr>
            <a:r>
              <a:rPr lang="en-US" altLang="en-US" sz="4500"/>
              <a:t>P(A</a:t>
            </a:r>
            <a:r>
              <a:rPr lang="en-US" altLang="en-US" sz="4500">
                <a:sym typeface="Symbol" panose="05050102010706020507" pitchFamily="18" charset="2"/>
              </a:rPr>
              <a:t></a:t>
            </a:r>
            <a:r>
              <a:rPr lang="en-US" altLang="en-US" sz="4500"/>
              <a:t>B) = P(A)P(B)</a:t>
            </a:r>
          </a:p>
          <a:p>
            <a:pPr lvl="1" algn="just" eaLnBrk="1" hangingPunct="1">
              <a:buFont typeface="Wingdings" panose="05000000000000000000" pitchFamily="2" charset="2"/>
              <a:buChar char="v"/>
            </a:pPr>
            <a:r>
              <a:rPr lang="en-US" altLang="en-US" sz="4500"/>
              <a:t>P(A</a:t>
            </a:r>
            <a:r>
              <a:rPr lang="en-US" altLang="en-US" sz="4500">
                <a:sym typeface="Symbol" panose="05050102010706020507" pitchFamily="18" charset="2"/>
              </a:rPr>
              <a:t></a:t>
            </a:r>
            <a:r>
              <a:rPr lang="en-US" altLang="en-US" sz="4500"/>
              <a:t>C) = P(A)P(C)</a:t>
            </a:r>
          </a:p>
          <a:p>
            <a:pPr lvl="1" algn="just" eaLnBrk="1" hangingPunct="1">
              <a:buFont typeface="Wingdings" panose="05000000000000000000" pitchFamily="2" charset="2"/>
              <a:buChar char="v"/>
            </a:pPr>
            <a:r>
              <a:rPr lang="en-US" altLang="en-US" sz="4500"/>
              <a:t>P(B</a:t>
            </a:r>
            <a:r>
              <a:rPr lang="en-US" altLang="en-US" sz="4500">
                <a:sym typeface="Symbol" panose="05050102010706020507" pitchFamily="18" charset="2"/>
              </a:rPr>
              <a:t></a:t>
            </a:r>
            <a:r>
              <a:rPr lang="en-US" altLang="en-US" sz="4500"/>
              <a:t>C) = P(B)P(C)</a:t>
            </a:r>
            <a:endParaRPr lang="en-US" altLang="en-US" sz="4500">
              <a:sym typeface="Symbol" panose="05050102010706020507" pitchFamily="18" charset="2"/>
            </a:endParaRP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50B784-20FA-4EEC-AB83-F2DCEC26DCC6}"/>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4BEBA61-073F-4DE8-9743-856C6AD309B4}"/>
              </a:ext>
            </a:extLst>
          </p:cNvPr>
          <p:cNvSpPr>
            <a:spLocks noGrp="1"/>
          </p:cNvSpPr>
          <p:nvPr>
            <p:ph type="ftr" sz="quarter" idx="11"/>
          </p:nvPr>
        </p:nvSpPr>
        <p:spPr/>
        <p:txBody>
          <a:bodyPr/>
          <a:lstStyle/>
          <a:p>
            <a:pPr>
              <a:defRPr/>
            </a:pPr>
            <a:r>
              <a:rPr lang="en-US"/>
              <a:t>RNSengupta,IME Dept.,IIT Kanpur,INDIA</a:t>
            </a:r>
          </a:p>
        </p:txBody>
      </p:sp>
      <p:sp>
        <p:nvSpPr>
          <p:cNvPr id="424964" name="Slide Number Placeholder 5">
            <a:extLst>
              <a:ext uri="{FF2B5EF4-FFF2-40B4-BE49-F238E27FC236}">
                <a16:creationId xmlns:a16="http://schemas.microsoft.com/office/drawing/2014/main" id="{E135AA59-9BB1-4595-A076-09C1B12D631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29B9AC-B6A4-48FB-8B7D-22649A414A50}" type="slidenum">
              <a:rPr lang="en-US" altLang="en-US" sz="1400" smtClean="0"/>
              <a:pPr>
                <a:spcBef>
                  <a:spcPct val="0"/>
                </a:spcBef>
                <a:buFontTx/>
                <a:buNone/>
              </a:pPr>
              <a:t>240</a:t>
            </a:fld>
            <a:endParaRPr lang="en-US" altLang="en-US" sz="1400"/>
          </a:p>
        </p:txBody>
      </p:sp>
      <p:sp>
        <p:nvSpPr>
          <p:cNvPr id="424965" name="Rectangle 2">
            <a:extLst>
              <a:ext uri="{FF2B5EF4-FFF2-40B4-BE49-F238E27FC236}">
                <a16:creationId xmlns:a16="http://schemas.microsoft.com/office/drawing/2014/main" id="{C53F7E4C-F6CF-40E1-8D86-E171BEC520B9}"/>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24966" name="Object 2">
            <a:extLst>
              <a:ext uri="{FF2B5EF4-FFF2-40B4-BE49-F238E27FC236}">
                <a16:creationId xmlns:a16="http://schemas.microsoft.com/office/drawing/2014/main" id="{F333298D-9626-4F89-9D5B-8B108F9B1700}"/>
              </a:ext>
            </a:extLst>
          </p:cNvPr>
          <p:cNvGraphicFramePr>
            <a:graphicFrameLocks noGrp="1" noChangeAspect="1"/>
          </p:cNvGraphicFramePr>
          <p:nvPr>
            <p:ph idx="1"/>
            <p:extLst>
              <p:ext uri="{D42A27DB-BD31-4B8C-83A1-F6EECF244321}">
                <p14:modId xmlns:p14="http://schemas.microsoft.com/office/powerpoint/2010/main" val="3647353493"/>
              </p:ext>
            </p:extLst>
          </p:nvPr>
        </p:nvGraphicFramePr>
        <p:xfrm>
          <a:off x="609600" y="1752600"/>
          <a:ext cx="10972800" cy="4191000"/>
        </p:xfrm>
        <a:graphic>
          <a:graphicData uri="http://schemas.openxmlformats.org/presentationml/2006/ole">
            <mc:AlternateContent xmlns:mc="http://schemas.openxmlformats.org/markup-compatibility/2006">
              <mc:Choice xmlns:v="urn:schemas-microsoft-com:vml" Requires="v">
                <p:oleObj spid="_x0000_s424985"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752600"/>
                        <a:ext cx="10972800" cy="4191000"/>
                      </a:xfrm>
                      <a:prstGeom prst="rect">
                        <a:avLst/>
                      </a:prstGeom>
                      <a:noFill/>
                      <a:ln>
                        <a:noFill/>
                      </a:ln>
                      <a:effectLst/>
                    </p:spPr>
                  </p:pic>
                </p:oleObj>
              </mc:Fallback>
            </mc:AlternateContent>
          </a:graphicData>
        </a:graphic>
      </p:graphicFrame>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10285BB-11F6-42C2-8129-9B3D40C25BAE}"/>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AF04353-0806-43E4-9986-5412CE382A27}"/>
              </a:ext>
            </a:extLst>
          </p:cNvPr>
          <p:cNvSpPr>
            <a:spLocks noGrp="1"/>
          </p:cNvSpPr>
          <p:nvPr>
            <p:ph type="ftr" sz="quarter" idx="11"/>
          </p:nvPr>
        </p:nvSpPr>
        <p:spPr/>
        <p:txBody>
          <a:bodyPr/>
          <a:lstStyle/>
          <a:p>
            <a:pPr>
              <a:defRPr/>
            </a:pPr>
            <a:r>
              <a:rPr lang="en-US"/>
              <a:t>RNSengupta,IME Dept.,IIT Kanpur,INDIA</a:t>
            </a:r>
          </a:p>
        </p:txBody>
      </p:sp>
      <p:sp>
        <p:nvSpPr>
          <p:cNvPr id="425988" name="Slide Number Placeholder 5">
            <a:extLst>
              <a:ext uri="{FF2B5EF4-FFF2-40B4-BE49-F238E27FC236}">
                <a16:creationId xmlns:a16="http://schemas.microsoft.com/office/drawing/2014/main" id="{E8A54FB2-7AD5-4BCF-9CFB-ADDBF972156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3F5691-C53D-412F-B5EF-C00BA6E7BF61}" type="slidenum">
              <a:rPr lang="en-US" altLang="en-US" sz="1400" smtClean="0"/>
              <a:pPr>
                <a:spcBef>
                  <a:spcPct val="0"/>
                </a:spcBef>
                <a:buFontTx/>
                <a:buNone/>
              </a:pPr>
              <a:t>241</a:t>
            </a:fld>
            <a:endParaRPr lang="en-US" altLang="en-US" sz="1400"/>
          </a:p>
        </p:txBody>
      </p:sp>
      <p:sp>
        <p:nvSpPr>
          <p:cNvPr id="425989" name="Rectangle 2">
            <a:extLst>
              <a:ext uri="{FF2B5EF4-FFF2-40B4-BE49-F238E27FC236}">
                <a16:creationId xmlns:a16="http://schemas.microsoft.com/office/drawing/2014/main" id="{111D2825-2FDE-4855-ACD3-85CD59F97692}"/>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25990" name="Object 2">
            <a:extLst>
              <a:ext uri="{FF2B5EF4-FFF2-40B4-BE49-F238E27FC236}">
                <a16:creationId xmlns:a16="http://schemas.microsoft.com/office/drawing/2014/main" id="{CD877568-FEE1-4DE1-9AB9-62E924604421}"/>
              </a:ext>
            </a:extLst>
          </p:cNvPr>
          <p:cNvGraphicFramePr>
            <a:graphicFrameLocks noGrp="1" noChangeAspect="1"/>
          </p:cNvGraphicFramePr>
          <p:nvPr>
            <p:ph idx="1"/>
            <p:extLst>
              <p:ext uri="{D42A27DB-BD31-4B8C-83A1-F6EECF244321}">
                <p14:modId xmlns:p14="http://schemas.microsoft.com/office/powerpoint/2010/main" val="1070293523"/>
              </p:ext>
            </p:extLst>
          </p:nvPr>
        </p:nvGraphicFramePr>
        <p:xfrm>
          <a:off x="609600" y="1524000"/>
          <a:ext cx="10972800" cy="4495800"/>
        </p:xfrm>
        <a:graphic>
          <a:graphicData uri="http://schemas.openxmlformats.org/presentationml/2006/ole">
            <mc:AlternateContent xmlns:mc="http://schemas.openxmlformats.org/markup-compatibility/2006">
              <mc:Choice xmlns:v="urn:schemas-microsoft-com:vml" Requires="v">
                <p:oleObj spid="_x0000_s426009"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0"/>
                        <a:ext cx="10972800" cy="4495800"/>
                      </a:xfrm>
                      <a:prstGeom prst="rect">
                        <a:avLst/>
                      </a:prstGeom>
                      <a:noFill/>
                      <a:ln>
                        <a:noFill/>
                      </a:ln>
                      <a:effectLst/>
                    </p:spPr>
                  </p:pic>
                </p:oleObj>
              </mc:Fallback>
            </mc:AlternateContent>
          </a:graphicData>
        </a:graphic>
      </p:graphicFrame>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09BCC95-31B0-409F-AFA2-A09E20E95B0E}"/>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4D02B4A3-BAEB-4B6C-A8D4-E366D26D50B0}"/>
              </a:ext>
            </a:extLst>
          </p:cNvPr>
          <p:cNvSpPr>
            <a:spLocks noGrp="1"/>
          </p:cNvSpPr>
          <p:nvPr>
            <p:ph type="ftr" sz="quarter" idx="11"/>
          </p:nvPr>
        </p:nvSpPr>
        <p:spPr/>
        <p:txBody>
          <a:bodyPr/>
          <a:lstStyle/>
          <a:p>
            <a:pPr>
              <a:defRPr/>
            </a:pPr>
            <a:r>
              <a:rPr lang="en-US"/>
              <a:t>RNSengupta,IME Dept.,IIT Kanpur,INDIA</a:t>
            </a:r>
          </a:p>
        </p:txBody>
      </p:sp>
      <p:sp>
        <p:nvSpPr>
          <p:cNvPr id="427012" name="Slide Number Placeholder 5">
            <a:extLst>
              <a:ext uri="{FF2B5EF4-FFF2-40B4-BE49-F238E27FC236}">
                <a16:creationId xmlns:a16="http://schemas.microsoft.com/office/drawing/2014/main" id="{C85D8E71-EEA7-42B0-9CA3-257BAEBB9D7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2E1F64-996F-4702-8A62-CB724780B14A}" type="slidenum">
              <a:rPr lang="en-US" altLang="en-US" sz="1400" smtClean="0"/>
              <a:pPr>
                <a:spcBef>
                  <a:spcPct val="0"/>
                </a:spcBef>
                <a:buFontTx/>
                <a:buNone/>
              </a:pPr>
              <a:t>242</a:t>
            </a:fld>
            <a:endParaRPr lang="en-US" altLang="en-US" sz="1400"/>
          </a:p>
        </p:txBody>
      </p:sp>
      <p:sp>
        <p:nvSpPr>
          <p:cNvPr id="427013" name="Rectangle 2">
            <a:extLst>
              <a:ext uri="{FF2B5EF4-FFF2-40B4-BE49-F238E27FC236}">
                <a16:creationId xmlns:a16="http://schemas.microsoft.com/office/drawing/2014/main" id="{47C1122E-D56D-4C6A-BEB3-57DEFBE6CAE5}"/>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27014" name="Object 2">
            <a:extLst>
              <a:ext uri="{FF2B5EF4-FFF2-40B4-BE49-F238E27FC236}">
                <a16:creationId xmlns:a16="http://schemas.microsoft.com/office/drawing/2014/main" id="{BCAF20DE-EB7C-4C32-8539-F1C9F102C24A}"/>
              </a:ext>
            </a:extLst>
          </p:cNvPr>
          <p:cNvGraphicFramePr>
            <a:graphicFrameLocks noGrp="1" noChangeAspect="1"/>
          </p:cNvGraphicFramePr>
          <p:nvPr>
            <p:ph idx="1"/>
            <p:extLst>
              <p:ext uri="{D42A27DB-BD31-4B8C-83A1-F6EECF244321}">
                <p14:modId xmlns:p14="http://schemas.microsoft.com/office/powerpoint/2010/main" val="2964811123"/>
              </p:ext>
            </p:extLst>
          </p:nvPr>
        </p:nvGraphicFramePr>
        <p:xfrm>
          <a:off x="609600" y="1447800"/>
          <a:ext cx="10896600" cy="4495800"/>
        </p:xfrm>
        <a:graphic>
          <a:graphicData uri="http://schemas.openxmlformats.org/presentationml/2006/ole">
            <mc:AlternateContent xmlns:mc="http://schemas.openxmlformats.org/markup-compatibility/2006">
              <mc:Choice xmlns:v="urn:schemas-microsoft-com:vml" Requires="v">
                <p:oleObj spid="_x0000_s427033"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896600" cy="4495800"/>
                      </a:xfrm>
                      <a:prstGeom prst="rect">
                        <a:avLst/>
                      </a:prstGeom>
                      <a:noFill/>
                      <a:ln>
                        <a:noFill/>
                      </a:ln>
                      <a:effectLst/>
                    </p:spPr>
                  </p:pic>
                </p:oleObj>
              </mc:Fallback>
            </mc:AlternateContent>
          </a:graphicData>
        </a:graphic>
      </p:graphicFrame>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52DA124-3587-4144-B81B-FC250AE35DE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AAAFAD1-F906-4C4B-A819-DB225D50A7C3}"/>
              </a:ext>
            </a:extLst>
          </p:cNvPr>
          <p:cNvSpPr>
            <a:spLocks noGrp="1"/>
          </p:cNvSpPr>
          <p:nvPr>
            <p:ph type="ftr" sz="quarter" idx="11"/>
          </p:nvPr>
        </p:nvSpPr>
        <p:spPr/>
        <p:txBody>
          <a:bodyPr/>
          <a:lstStyle/>
          <a:p>
            <a:pPr>
              <a:defRPr/>
            </a:pPr>
            <a:r>
              <a:rPr lang="en-US"/>
              <a:t>RNSengupta,IME Dept.,IIT Kanpur,INDIA</a:t>
            </a:r>
          </a:p>
        </p:txBody>
      </p:sp>
      <p:sp>
        <p:nvSpPr>
          <p:cNvPr id="428036" name="Slide Number Placeholder 5">
            <a:extLst>
              <a:ext uri="{FF2B5EF4-FFF2-40B4-BE49-F238E27FC236}">
                <a16:creationId xmlns:a16="http://schemas.microsoft.com/office/drawing/2014/main" id="{C931A8C9-F984-4C4E-B9AC-CF06A9755BD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4AEFA4-2DF6-4956-826D-556F2B35F835}" type="slidenum">
              <a:rPr lang="en-US" altLang="en-US" sz="1400" smtClean="0"/>
              <a:pPr>
                <a:spcBef>
                  <a:spcPct val="0"/>
                </a:spcBef>
                <a:buFontTx/>
                <a:buNone/>
              </a:pPr>
              <a:t>243</a:t>
            </a:fld>
            <a:endParaRPr lang="en-US" altLang="en-US" sz="1400"/>
          </a:p>
        </p:txBody>
      </p:sp>
      <p:sp>
        <p:nvSpPr>
          <p:cNvPr id="428037" name="Rectangle 2">
            <a:extLst>
              <a:ext uri="{FF2B5EF4-FFF2-40B4-BE49-F238E27FC236}">
                <a16:creationId xmlns:a16="http://schemas.microsoft.com/office/drawing/2014/main" id="{789221DB-586D-46BB-AE8E-4A967232853C}"/>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28038" name="Object 2">
            <a:extLst>
              <a:ext uri="{FF2B5EF4-FFF2-40B4-BE49-F238E27FC236}">
                <a16:creationId xmlns:a16="http://schemas.microsoft.com/office/drawing/2014/main" id="{FB0A0137-45DF-401C-A613-6F96799A573B}"/>
              </a:ext>
            </a:extLst>
          </p:cNvPr>
          <p:cNvGraphicFramePr>
            <a:graphicFrameLocks noGrp="1" noChangeAspect="1"/>
          </p:cNvGraphicFramePr>
          <p:nvPr>
            <p:ph idx="1"/>
            <p:extLst>
              <p:ext uri="{D42A27DB-BD31-4B8C-83A1-F6EECF244321}">
                <p14:modId xmlns:p14="http://schemas.microsoft.com/office/powerpoint/2010/main" val="2426116379"/>
              </p:ext>
            </p:extLst>
          </p:nvPr>
        </p:nvGraphicFramePr>
        <p:xfrm>
          <a:off x="609600" y="1371600"/>
          <a:ext cx="10820400" cy="4495800"/>
        </p:xfrm>
        <a:graphic>
          <a:graphicData uri="http://schemas.openxmlformats.org/presentationml/2006/ole">
            <mc:AlternateContent xmlns:mc="http://schemas.openxmlformats.org/markup-compatibility/2006">
              <mc:Choice xmlns:v="urn:schemas-microsoft-com:vml" Requires="v">
                <p:oleObj spid="_x0000_s428057"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820400" cy="4495800"/>
                      </a:xfrm>
                      <a:prstGeom prst="rect">
                        <a:avLst/>
                      </a:prstGeom>
                      <a:noFill/>
                      <a:ln>
                        <a:noFill/>
                      </a:ln>
                      <a:effectLst/>
                    </p:spPr>
                  </p:pic>
                </p:oleObj>
              </mc:Fallback>
            </mc:AlternateContent>
          </a:graphicData>
        </a:graphic>
      </p:graphicFrame>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A8B356-E763-4F77-BC38-A45491A3565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1C4664E-D836-4CEB-90A3-82974B0918F3}"/>
              </a:ext>
            </a:extLst>
          </p:cNvPr>
          <p:cNvSpPr>
            <a:spLocks noGrp="1"/>
          </p:cNvSpPr>
          <p:nvPr>
            <p:ph type="ftr" sz="quarter" idx="11"/>
          </p:nvPr>
        </p:nvSpPr>
        <p:spPr/>
        <p:txBody>
          <a:bodyPr/>
          <a:lstStyle/>
          <a:p>
            <a:pPr>
              <a:defRPr/>
            </a:pPr>
            <a:r>
              <a:rPr lang="en-US"/>
              <a:t>RNSengupta,IME Dept.,IIT Kanpur,INDIA</a:t>
            </a:r>
          </a:p>
        </p:txBody>
      </p:sp>
      <p:sp>
        <p:nvSpPr>
          <p:cNvPr id="429060" name="Slide Number Placeholder 5">
            <a:extLst>
              <a:ext uri="{FF2B5EF4-FFF2-40B4-BE49-F238E27FC236}">
                <a16:creationId xmlns:a16="http://schemas.microsoft.com/office/drawing/2014/main" id="{D681CAEE-EBDC-43A9-BB79-E9ED26F09F9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1578B0-237F-413C-A7FD-6023EE0123C7}" type="slidenum">
              <a:rPr lang="en-US" altLang="en-US" sz="1400" smtClean="0"/>
              <a:pPr>
                <a:spcBef>
                  <a:spcPct val="0"/>
                </a:spcBef>
                <a:buFontTx/>
                <a:buNone/>
              </a:pPr>
              <a:t>244</a:t>
            </a:fld>
            <a:endParaRPr lang="en-US" altLang="en-US" sz="1400"/>
          </a:p>
        </p:txBody>
      </p:sp>
      <p:sp>
        <p:nvSpPr>
          <p:cNvPr id="429061" name="Rectangle 2">
            <a:extLst>
              <a:ext uri="{FF2B5EF4-FFF2-40B4-BE49-F238E27FC236}">
                <a16:creationId xmlns:a16="http://schemas.microsoft.com/office/drawing/2014/main" id="{52C980C5-0E8B-4D2E-8A00-01BB55CFD7BC}"/>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29062" name="Object 2">
            <a:extLst>
              <a:ext uri="{FF2B5EF4-FFF2-40B4-BE49-F238E27FC236}">
                <a16:creationId xmlns:a16="http://schemas.microsoft.com/office/drawing/2014/main" id="{69F9E39D-87DA-4AE5-BBC5-FBAC7831ED9A}"/>
              </a:ext>
            </a:extLst>
          </p:cNvPr>
          <p:cNvGraphicFramePr>
            <a:graphicFrameLocks noGrp="1" noChangeAspect="1"/>
          </p:cNvGraphicFramePr>
          <p:nvPr>
            <p:ph idx="1"/>
            <p:extLst>
              <p:ext uri="{D42A27DB-BD31-4B8C-83A1-F6EECF244321}">
                <p14:modId xmlns:p14="http://schemas.microsoft.com/office/powerpoint/2010/main" val="4088998304"/>
              </p:ext>
            </p:extLst>
          </p:nvPr>
        </p:nvGraphicFramePr>
        <p:xfrm>
          <a:off x="609600" y="1447800"/>
          <a:ext cx="10972800" cy="4572000"/>
        </p:xfrm>
        <a:graphic>
          <a:graphicData uri="http://schemas.openxmlformats.org/presentationml/2006/ole">
            <mc:AlternateContent xmlns:mc="http://schemas.openxmlformats.org/markup-compatibility/2006">
              <mc:Choice xmlns:v="urn:schemas-microsoft-com:vml" Requires="v">
                <p:oleObj spid="_x0000_s429081"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972800" cy="4572000"/>
                      </a:xfrm>
                      <a:prstGeom prst="rect">
                        <a:avLst/>
                      </a:prstGeom>
                      <a:noFill/>
                      <a:ln>
                        <a:noFill/>
                      </a:ln>
                      <a:effectLst/>
                    </p:spPr>
                  </p:pic>
                </p:oleObj>
              </mc:Fallback>
            </mc:AlternateContent>
          </a:graphicData>
        </a:graphic>
      </p:graphicFrame>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B62B5F2-8861-4A3A-9668-9FB68D7CD6ED}"/>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45F3A8B1-897C-40A1-8009-19014CB6259C}"/>
              </a:ext>
            </a:extLst>
          </p:cNvPr>
          <p:cNvSpPr>
            <a:spLocks noGrp="1"/>
          </p:cNvSpPr>
          <p:nvPr>
            <p:ph type="ftr" sz="quarter" idx="11"/>
          </p:nvPr>
        </p:nvSpPr>
        <p:spPr/>
        <p:txBody>
          <a:bodyPr/>
          <a:lstStyle/>
          <a:p>
            <a:pPr>
              <a:defRPr/>
            </a:pPr>
            <a:r>
              <a:rPr lang="en-US"/>
              <a:t>RNSengupta,IME Dept.,IIT Kanpur,INDIA</a:t>
            </a:r>
          </a:p>
        </p:txBody>
      </p:sp>
      <p:sp>
        <p:nvSpPr>
          <p:cNvPr id="430084" name="Slide Number Placeholder 5">
            <a:extLst>
              <a:ext uri="{FF2B5EF4-FFF2-40B4-BE49-F238E27FC236}">
                <a16:creationId xmlns:a16="http://schemas.microsoft.com/office/drawing/2014/main" id="{4A89FE02-8B64-4039-B9AE-EAE2D2E09CC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981509-6138-4501-8FE7-21D5F748E651}" type="slidenum">
              <a:rPr lang="en-US" altLang="en-US" sz="1400" smtClean="0"/>
              <a:pPr>
                <a:spcBef>
                  <a:spcPct val="0"/>
                </a:spcBef>
                <a:buFontTx/>
                <a:buNone/>
              </a:pPr>
              <a:t>245</a:t>
            </a:fld>
            <a:endParaRPr lang="en-US" altLang="en-US" sz="1400"/>
          </a:p>
        </p:txBody>
      </p:sp>
      <p:sp>
        <p:nvSpPr>
          <p:cNvPr id="430085" name="Rectangle 2">
            <a:extLst>
              <a:ext uri="{FF2B5EF4-FFF2-40B4-BE49-F238E27FC236}">
                <a16:creationId xmlns:a16="http://schemas.microsoft.com/office/drawing/2014/main" id="{5434F1D3-6A00-4AC1-AF50-18AAAE8924A9}"/>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30086" name="Object 2">
            <a:extLst>
              <a:ext uri="{FF2B5EF4-FFF2-40B4-BE49-F238E27FC236}">
                <a16:creationId xmlns:a16="http://schemas.microsoft.com/office/drawing/2014/main" id="{291E6117-2FEC-4E42-8448-0A9179693F32}"/>
              </a:ext>
            </a:extLst>
          </p:cNvPr>
          <p:cNvGraphicFramePr>
            <a:graphicFrameLocks noGrp="1" noChangeAspect="1"/>
          </p:cNvGraphicFramePr>
          <p:nvPr>
            <p:ph idx="1"/>
            <p:extLst>
              <p:ext uri="{D42A27DB-BD31-4B8C-83A1-F6EECF244321}">
                <p14:modId xmlns:p14="http://schemas.microsoft.com/office/powerpoint/2010/main" val="3099117963"/>
              </p:ext>
            </p:extLst>
          </p:nvPr>
        </p:nvGraphicFramePr>
        <p:xfrm>
          <a:off x="609600" y="1447800"/>
          <a:ext cx="10972800" cy="4419600"/>
        </p:xfrm>
        <a:graphic>
          <a:graphicData uri="http://schemas.openxmlformats.org/presentationml/2006/ole">
            <mc:AlternateContent xmlns:mc="http://schemas.openxmlformats.org/markup-compatibility/2006">
              <mc:Choice xmlns:v="urn:schemas-microsoft-com:vml" Requires="v">
                <p:oleObj spid="_x0000_s430105"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972800" cy="4419600"/>
                      </a:xfrm>
                      <a:prstGeom prst="rect">
                        <a:avLst/>
                      </a:prstGeom>
                      <a:noFill/>
                      <a:ln>
                        <a:noFill/>
                      </a:ln>
                      <a:effectLst/>
                    </p:spPr>
                  </p:pic>
                </p:oleObj>
              </mc:Fallback>
            </mc:AlternateContent>
          </a:graphicData>
        </a:graphic>
      </p:graphicFrame>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F32C247-63BD-4B1B-A622-8217F384FB1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1D8D864-CBEF-488B-BC32-4FEF643D088E}"/>
              </a:ext>
            </a:extLst>
          </p:cNvPr>
          <p:cNvSpPr>
            <a:spLocks noGrp="1"/>
          </p:cNvSpPr>
          <p:nvPr>
            <p:ph type="ftr" sz="quarter" idx="11"/>
          </p:nvPr>
        </p:nvSpPr>
        <p:spPr/>
        <p:txBody>
          <a:bodyPr/>
          <a:lstStyle/>
          <a:p>
            <a:pPr>
              <a:defRPr/>
            </a:pPr>
            <a:r>
              <a:rPr lang="en-US"/>
              <a:t>RNSengupta,IME Dept.,IIT Kanpur,INDIA</a:t>
            </a:r>
          </a:p>
        </p:txBody>
      </p:sp>
      <p:sp>
        <p:nvSpPr>
          <p:cNvPr id="431108" name="Slide Number Placeholder 5">
            <a:extLst>
              <a:ext uri="{FF2B5EF4-FFF2-40B4-BE49-F238E27FC236}">
                <a16:creationId xmlns:a16="http://schemas.microsoft.com/office/drawing/2014/main" id="{46040F2F-74CB-4DC9-BAAE-15A1A5B3D5F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776F38-4268-4A89-A452-ACEA164BF1CC}" type="slidenum">
              <a:rPr lang="en-US" altLang="en-US" sz="1400" smtClean="0"/>
              <a:pPr>
                <a:spcBef>
                  <a:spcPct val="0"/>
                </a:spcBef>
                <a:buFontTx/>
                <a:buNone/>
              </a:pPr>
              <a:t>246</a:t>
            </a:fld>
            <a:endParaRPr lang="en-US" altLang="en-US" sz="1400"/>
          </a:p>
        </p:txBody>
      </p:sp>
      <p:sp>
        <p:nvSpPr>
          <p:cNvPr id="431109" name="Rectangle 2">
            <a:extLst>
              <a:ext uri="{FF2B5EF4-FFF2-40B4-BE49-F238E27FC236}">
                <a16:creationId xmlns:a16="http://schemas.microsoft.com/office/drawing/2014/main" id="{10826518-181A-4E98-8381-3450DA27B2B2}"/>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31110" name="Object 2">
            <a:extLst>
              <a:ext uri="{FF2B5EF4-FFF2-40B4-BE49-F238E27FC236}">
                <a16:creationId xmlns:a16="http://schemas.microsoft.com/office/drawing/2014/main" id="{8FEDDA58-6487-4E47-86D1-81A363CAABFC}"/>
              </a:ext>
            </a:extLst>
          </p:cNvPr>
          <p:cNvGraphicFramePr>
            <a:graphicFrameLocks noGrp="1" noChangeAspect="1"/>
          </p:cNvGraphicFramePr>
          <p:nvPr>
            <p:ph idx="1"/>
            <p:extLst>
              <p:ext uri="{D42A27DB-BD31-4B8C-83A1-F6EECF244321}">
                <p14:modId xmlns:p14="http://schemas.microsoft.com/office/powerpoint/2010/main" val="1647335043"/>
              </p:ext>
            </p:extLst>
          </p:nvPr>
        </p:nvGraphicFramePr>
        <p:xfrm>
          <a:off x="609600" y="1371600"/>
          <a:ext cx="10972800" cy="4495800"/>
        </p:xfrm>
        <a:graphic>
          <a:graphicData uri="http://schemas.openxmlformats.org/presentationml/2006/ole">
            <mc:AlternateContent xmlns:mc="http://schemas.openxmlformats.org/markup-compatibility/2006">
              <mc:Choice xmlns:v="urn:schemas-microsoft-com:vml" Requires="v">
                <p:oleObj spid="_x0000_s431129"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495800"/>
                      </a:xfrm>
                      <a:prstGeom prst="rect">
                        <a:avLst/>
                      </a:prstGeom>
                      <a:noFill/>
                      <a:ln>
                        <a:noFill/>
                      </a:ln>
                      <a:effectLst/>
                    </p:spPr>
                  </p:pic>
                </p:oleObj>
              </mc:Fallback>
            </mc:AlternateContent>
          </a:graphicData>
        </a:graphic>
      </p:graphicFrame>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D17657-8DB4-444C-AAC9-B53A50BBB180}"/>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F53D09CC-2E01-433F-BA71-B2438C8FE692}"/>
              </a:ext>
            </a:extLst>
          </p:cNvPr>
          <p:cNvSpPr>
            <a:spLocks noGrp="1"/>
          </p:cNvSpPr>
          <p:nvPr>
            <p:ph type="ftr" sz="quarter" idx="11"/>
          </p:nvPr>
        </p:nvSpPr>
        <p:spPr/>
        <p:txBody>
          <a:bodyPr/>
          <a:lstStyle/>
          <a:p>
            <a:pPr>
              <a:defRPr/>
            </a:pPr>
            <a:r>
              <a:rPr lang="en-US"/>
              <a:t>RNSengupta,IME Dept.,IIT Kanpur,INDIA</a:t>
            </a:r>
          </a:p>
        </p:txBody>
      </p:sp>
      <p:sp>
        <p:nvSpPr>
          <p:cNvPr id="434180" name="Slide Number Placeholder 5">
            <a:extLst>
              <a:ext uri="{FF2B5EF4-FFF2-40B4-BE49-F238E27FC236}">
                <a16:creationId xmlns:a16="http://schemas.microsoft.com/office/drawing/2014/main" id="{A13C3194-EE32-463F-BEF2-9DD2C4ADB3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79FAC0D-DD5E-4EDA-9999-2EF123AEA74C}" type="slidenum">
              <a:rPr lang="en-US" altLang="en-US" sz="1400" smtClean="0"/>
              <a:pPr>
                <a:spcBef>
                  <a:spcPct val="0"/>
                </a:spcBef>
                <a:buFontTx/>
                <a:buNone/>
              </a:pPr>
              <a:t>247</a:t>
            </a:fld>
            <a:endParaRPr lang="en-US" altLang="en-US" sz="1400"/>
          </a:p>
        </p:txBody>
      </p:sp>
      <p:sp>
        <p:nvSpPr>
          <p:cNvPr id="434181" name="Rectangle 2">
            <a:extLst>
              <a:ext uri="{FF2B5EF4-FFF2-40B4-BE49-F238E27FC236}">
                <a16:creationId xmlns:a16="http://schemas.microsoft.com/office/drawing/2014/main" id="{5B853798-8610-4A12-A560-9F438D45108E}"/>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34182" name="Object 2">
            <a:extLst>
              <a:ext uri="{FF2B5EF4-FFF2-40B4-BE49-F238E27FC236}">
                <a16:creationId xmlns:a16="http://schemas.microsoft.com/office/drawing/2014/main" id="{9819DD5B-E570-458E-9DE1-BA7D1BC39DC7}"/>
              </a:ext>
            </a:extLst>
          </p:cNvPr>
          <p:cNvGraphicFramePr>
            <a:graphicFrameLocks noGrp="1" noChangeAspect="1"/>
          </p:cNvGraphicFramePr>
          <p:nvPr>
            <p:ph idx="1"/>
            <p:extLst>
              <p:ext uri="{D42A27DB-BD31-4B8C-83A1-F6EECF244321}">
                <p14:modId xmlns:p14="http://schemas.microsoft.com/office/powerpoint/2010/main" val="65370046"/>
              </p:ext>
            </p:extLst>
          </p:nvPr>
        </p:nvGraphicFramePr>
        <p:xfrm>
          <a:off x="609600" y="1371600"/>
          <a:ext cx="10972800" cy="4572000"/>
        </p:xfrm>
        <a:graphic>
          <a:graphicData uri="http://schemas.openxmlformats.org/presentationml/2006/ole">
            <mc:AlternateContent xmlns:mc="http://schemas.openxmlformats.org/markup-compatibility/2006">
              <mc:Choice xmlns:v="urn:schemas-microsoft-com:vml" Requires="v">
                <p:oleObj spid="_x0000_s434201"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572000"/>
                      </a:xfrm>
                      <a:prstGeom prst="rect">
                        <a:avLst/>
                      </a:prstGeom>
                      <a:noFill/>
                      <a:ln>
                        <a:noFill/>
                      </a:ln>
                      <a:effectLst/>
                    </p:spPr>
                  </p:pic>
                </p:oleObj>
              </mc:Fallback>
            </mc:AlternateContent>
          </a:graphicData>
        </a:graphic>
      </p:graphicFrame>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BB0A5F2-048D-4BB1-BECF-5A3087CCF5E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9714252-4632-4C96-A90B-F95C492B3EA8}"/>
              </a:ext>
            </a:extLst>
          </p:cNvPr>
          <p:cNvSpPr>
            <a:spLocks noGrp="1"/>
          </p:cNvSpPr>
          <p:nvPr>
            <p:ph type="ftr" sz="quarter" idx="11"/>
          </p:nvPr>
        </p:nvSpPr>
        <p:spPr/>
        <p:txBody>
          <a:bodyPr/>
          <a:lstStyle/>
          <a:p>
            <a:pPr>
              <a:defRPr/>
            </a:pPr>
            <a:r>
              <a:rPr lang="en-US"/>
              <a:t>RNSengupta,IME Dept.,IIT Kanpur,INDIA</a:t>
            </a:r>
          </a:p>
        </p:txBody>
      </p:sp>
      <p:sp>
        <p:nvSpPr>
          <p:cNvPr id="435204" name="Slide Number Placeholder 5">
            <a:extLst>
              <a:ext uri="{FF2B5EF4-FFF2-40B4-BE49-F238E27FC236}">
                <a16:creationId xmlns:a16="http://schemas.microsoft.com/office/drawing/2014/main" id="{5E7525D9-92F9-420A-9807-6D4EEF64E5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8A3A545-D165-4BB8-81D0-8D54113F4F7F}" type="slidenum">
              <a:rPr lang="en-US" altLang="en-US" sz="1400" smtClean="0"/>
              <a:pPr>
                <a:spcBef>
                  <a:spcPct val="0"/>
                </a:spcBef>
                <a:buFontTx/>
                <a:buNone/>
              </a:pPr>
              <a:t>248</a:t>
            </a:fld>
            <a:endParaRPr lang="en-US" altLang="en-US" sz="1400"/>
          </a:p>
        </p:txBody>
      </p:sp>
      <p:sp>
        <p:nvSpPr>
          <p:cNvPr id="435205" name="Rectangle 2">
            <a:extLst>
              <a:ext uri="{FF2B5EF4-FFF2-40B4-BE49-F238E27FC236}">
                <a16:creationId xmlns:a16="http://schemas.microsoft.com/office/drawing/2014/main" id="{D90E5D53-9511-4281-BB48-CCA8A5FB607D}"/>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35206" name="Object 2">
            <a:extLst>
              <a:ext uri="{FF2B5EF4-FFF2-40B4-BE49-F238E27FC236}">
                <a16:creationId xmlns:a16="http://schemas.microsoft.com/office/drawing/2014/main" id="{5C040100-C002-43F0-A5CC-E90F4F892F18}"/>
              </a:ext>
            </a:extLst>
          </p:cNvPr>
          <p:cNvGraphicFramePr>
            <a:graphicFrameLocks noGrp="1" noChangeAspect="1"/>
          </p:cNvGraphicFramePr>
          <p:nvPr>
            <p:ph idx="1"/>
            <p:extLst>
              <p:ext uri="{D42A27DB-BD31-4B8C-83A1-F6EECF244321}">
                <p14:modId xmlns:p14="http://schemas.microsoft.com/office/powerpoint/2010/main" val="1746171188"/>
              </p:ext>
            </p:extLst>
          </p:nvPr>
        </p:nvGraphicFramePr>
        <p:xfrm>
          <a:off x="609600" y="1447800"/>
          <a:ext cx="10972800" cy="4572000"/>
        </p:xfrm>
        <a:graphic>
          <a:graphicData uri="http://schemas.openxmlformats.org/presentationml/2006/ole">
            <mc:AlternateContent xmlns:mc="http://schemas.openxmlformats.org/markup-compatibility/2006">
              <mc:Choice xmlns:v="urn:schemas-microsoft-com:vml" Requires="v">
                <p:oleObj spid="_x0000_s435225" name="Chart" r:id="rId3" imgW="4667402" imgH="2514600" progId="Excel.Chart.8">
                  <p:embed/>
                </p:oleObj>
              </mc:Choice>
              <mc:Fallback>
                <p:oleObj name="Chart" r:id="rId3" imgW="4667402" imgH="25146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972800" cy="4572000"/>
                      </a:xfrm>
                      <a:prstGeom prst="rect">
                        <a:avLst/>
                      </a:prstGeom>
                      <a:noFill/>
                      <a:ln>
                        <a:noFill/>
                      </a:ln>
                      <a:effectLst/>
                    </p:spPr>
                  </p:pic>
                </p:oleObj>
              </mc:Fallback>
            </mc:AlternateContent>
          </a:graphicData>
        </a:graphic>
      </p:graphicFrame>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967BD3-335B-4BA6-9CAF-3E5F3DAD02A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3941DC3-4DC3-4C6F-8333-64BB57D7B1D0}"/>
              </a:ext>
            </a:extLst>
          </p:cNvPr>
          <p:cNvSpPr>
            <a:spLocks noGrp="1"/>
          </p:cNvSpPr>
          <p:nvPr>
            <p:ph type="ftr" sz="quarter" idx="11"/>
          </p:nvPr>
        </p:nvSpPr>
        <p:spPr/>
        <p:txBody>
          <a:bodyPr/>
          <a:lstStyle/>
          <a:p>
            <a:pPr>
              <a:defRPr/>
            </a:pPr>
            <a:r>
              <a:rPr lang="en-US"/>
              <a:t>RNSengupta,IME Dept.,IIT Kanpur,INDIA</a:t>
            </a:r>
          </a:p>
        </p:txBody>
      </p:sp>
      <p:sp>
        <p:nvSpPr>
          <p:cNvPr id="436228" name="Slide Number Placeholder 5">
            <a:extLst>
              <a:ext uri="{FF2B5EF4-FFF2-40B4-BE49-F238E27FC236}">
                <a16:creationId xmlns:a16="http://schemas.microsoft.com/office/drawing/2014/main" id="{EED6590E-5432-4F21-A095-50E8EAB5275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BFA36A2-ABAA-45FE-A10B-A0E5A4B30F56}" type="slidenum">
              <a:rPr lang="en-US" altLang="en-US" sz="1400" smtClean="0"/>
              <a:pPr>
                <a:spcBef>
                  <a:spcPct val="0"/>
                </a:spcBef>
                <a:buFontTx/>
                <a:buNone/>
              </a:pPr>
              <a:t>249</a:t>
            </a:fld>
            <a:endParaRPr lang="en-US" altLang="en-US" sz="1400"/>
          </a:p>
        </p:txBody>
      </p:sp>
      <p:sp>
        <p:nvSpPr>
          <p:cNvPr id="436229" name="Rectangle 2">
            <a:extLst>
              <a:ext uri="{FF2B5EF4-FFF2-40B4-BE49-F238E27FC236}">
                <a16:creationId xmlns:a16="http://schemas.microsoft.com/office/drawing/2014/main" id="{D3155F7A-3E12-415C-80DF-E9E434550776}"/>
              </a:ext>
            </a:extLst>
          </p:cNvPr>
          <p:cNvSpPr>
            <a:spLocks noGrp="1" noChangeArrowheads="1"/>
          </p:cNvSpPr>
          <p:nvPr>
            <p:ph type="title"/>
          </p:nvPr>
        </p:nvSpPr>
        <p:spPr/>
        <p:txBody>
          <a:bodyPr/>
          <a:lstStyle/>
          <a:p>
            <a:r>
              <a:rPr lang="en-US" altLang="en-US" sz="6000" b="1" dirty="0">
                <a:solidFill>
                  <a:srgbClr val="FF0000"/>
                </a:solidFill>
              </a:rPr>
              <a:t>NO</a:t>
            </a:r>
            <a:r>
              <a:rPr lang="en-US" altLang="en-US" sz="6000" b="1" baseline="-25000" dirty="0">
                <a:solidFill>
                  <a:srgbClr val="FF0000"/>
                </a:solidFill>
              </a:rPr>
              <a:t>2</a:t>
            </a:r>
            <a:r>
              <a:rPr lang="en-US" altLang="en-US" sz="6000" b="1" dirty="0">
                <a:solidFill>
                  <a:srgbClr val="FF0000"/>
                </a:solidFill>
              </a:rPr>
              <a:t> Problem</a:t>
            </a:r>
            <a:r>
              <a:rPr lang="en-US" altLang="en-US" sz="6000" b="1" dirty="0">
                <a:solidFill>
                  <a:srgbClr val="FF3300"/>
                </a:solidFill>
              </a:rPr>
              <a:t> </a:t>
            </a:r>
            <a:r>
              <a:rPr lang="en-US" altLang="en-US" sz="6000" dirty="0">
                <a:solidFill>
                  <a:schemeClr val="tx1"/>
                </a:solidFill>
              </a:rPr>
              <a:t>(</a:t>
            </a:r>
            <a:r>
              <a:rPr lang="en-US" altLang="en-US" sz="6000" b="1" dirty="0" err="1">
                <a:solidFill>
                  <a:srgbClr val="0000FF"/>
                </a:solidFill>
              </a:rPr>
              <a:t>contd</a:t>
            </a:r>
            <a:r>
              <a:rPr lang="en-US" altLang="en-US" sz="6000" b="1" dirty="0">
                <a:solidFill>
                  <a:srgbClr val="0000FF"/>
                </a:solidFill>
              </a:rPr>
              <a:t>…</a:t>
            </a:r>
            <a:r>
              <a:rPr lang="en-US" altLang="en-US" sz="6000" dirty="0">
                <a:solidFill>
                  <a:schemeClr val="tx1"/>
                </a:solidFill>
              </a:rPr>
              <a:t>)</a:t>
            </a:r>
            <a:endParaRPr lang="en-US" altLang="en-US" sz="6000" dirty="0"/>
          </a:p>
        </p:txBody>
      </p:sp>
      <p:graphicFrame>
        <p:nvGraphicFramePr>
          <p:cNvPr id="436230" name="Object 2">
            <a:extLst>
              <a:ext uri="{FF2B5EF4-FFF2-40B4-BE49-F238E27FC236}">
                <a16:creationId xmlns:a16="http://schemas.microsoft.com/office/drawing/2014/main" id="{EA62BA03-C45D-4D7A-A64D-256BDC369F17}"/>
              </a:ext>
            </a:extLst>
          </p:cNvPr>
          <p:cNvGraphicFramePr>
            <a:graphicFrameLocks noGrp="1" noChangeAspect="1"/>
          </p:cNvGraphicFramePr>
          <p:nvPr>
            <p:ph idx="1"/>
            <p:extLst>
              <p:ext uri="{D42A27DB-BD31-4B8C-83A1-F6EECF244321}">
                <p14:modId xmlns:p14="http://schemas.microsoft.com/office/powerpoint/2010/main" val="1309305617"/>
              </p:ext>
            </p:extLst>
          </p:nvPr>
        </p:nvGraphicFramePr>
        <p:xfrm>
          <a:off x="609600" y="1524000"/>
          <a:ext cx="10972800" cy="4495800"/>
        </p:xfrm>
        <a:graphic>
          <a:graphicData uri="http://schemas.openxmlformats.org/presentationml/2006/ole">
            <mc:AlternateContent xmlns:mc="http://schemas.openxmlformats.org/markup-compatibility/2006">
              <mc:Choice xmlns:v="urn:schemas-microsoft-com:vml" Requires="v">
                <p:oleObj spid="_x0000_s436249"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0"/>
                        <a:ext cx="10972800" cy="4495800"/>
                      </a:xfrm>
                      <a:prstGeom prst="rect">
                        <a:avLst/>
                      </a:prstGeom>
                      <a:noFill/>
                      <a:ln>
                        <a:noFill/>
                      </a:ln>
                      <a:effec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202756" name="Slide Number Placeholder 5">
            <a:extLst>
              <a:ext uri="{FF2B5EF4-FFF2-40B4-BE49-F238E27FC236}">
                <a16:creationId xmlns:a16="http://schemas.microsoft.com/office/drawing/2014/main" id="{8AC8559D-466B-4B39-8A19-31BE15D45D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17F245-B8D5-405B-BC4E-170E63D4CFBA}" type="slidenum">
              <a:rPr lang="en-US" altLang="en-US" sz="1400" smtClean="0"/>
              <a:pPr>
                <a:spcBef>
                  <a:spcPct val="0"/>
                </a:spcBef>
                <a:buFontTx/>
                <a:buNone/>
              </a:pPr>
              <a:t>25</a:t>
            </a:fld>
            <a:endParaRPr lang="en-US" altLang="en-US" sz="1400"/>
          </a:p>
        </p:txBody>
      </p:sp>
      <p:sp>
        <p:nvSpPr>
          <p:cNvPr id="202757" name="Rectangle 2">
            <a:extLst>
              <a:ext uri="{FF2B5EF4-FFF2-40B4-BE49-F238E27FC236}">
                <a16:creationId xmlns:a16="http://schemas.microsoft.com/office/drawing/2014/main" id="{A2005114-75A2-44D6-AA98-DE97F220D451}"/>
              </a:ext>
            </a:extLst>
          </p:cNvPr>
          <p:cNvSpPr>
            <a:spLocks noGrp="1" noChangeArrowheads="1"/>
          </p:cNvSpPr>
          <p:nvPr>
            <p:ph type="title"/>
          </p:nvPr>
        </p:nvSpPr>
        <p:spPr/>
        <p:txBody>
          <a:bodyPr/>
          <a:lstStyle/>
          <a:p>
            <a:pPr eaLnBrk="1" hangingPunct="1"/>
            <a:r>
              <a:rPr lang="en-US" altLang="en-US" b="1">
                <a:solidFill>
                  <a:srgbClr val="FF0000"/>
                </a:solidFill>
              </a:rPr>
              <a:t>Mutual Independence</a:t>
            </a:r>
          </a:p>
        </p:txBody>
      </p:sp>
      <p:sp>
        <p:nvSpPr>
          <p:cNvPr id="202758" name="Rectangle 3">
            <a:extLst>
              <a:ext uri="{FF2B5EF4-FFF2-40B4-BE49-F238E27FC236}">
                <a16:creationId xmlns:a16="http://schemas.microsoft.com/office/drawing/2014/main" id="{A49D0A72-92A8-41FB-B094-E8FEC5B59BCD}"/>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a:t>Events A, B, and C are </a:t>
            </a:r>
            <a:r>
              <a:rPr lang="en-US" altLang="en-US" sz="4500" b="1">
                <a:solidFill>
                  <a:srgbClr val="FF0000"/>
                </a:solidFill>
              </a:rPr>
              <a:t>mutually independent</a:t>
            </a:r>
            <a:r>
              <a:rPr lang="en-US" altLang="en-US" sz="4500"/>
              <a:t>, then P(A</a:t>
            </a:r>
            <a:r>
              <a:rPr lang="en-US" altLang="en-US" sz="4500">
                <a:sym typeface="Symbol" panose="05050102010706020507" pitchFamily="18" charset="2"/>
              </a:rPr>
              <a:t></a:t>
            </a:r>
            <a:r>
              <a:rPr lang="en-US" altLang="en-US" sz="4500"/>
              <a:t>B</a:t>
            </a:r>
            <a:r>
              <a:rPr lang="en-US" altLang="en-US" sz="4500">
                <a:sym typeface="Symbol" panose="05050102010706020507" pitchFamily="18" charset="2"/>
              </a:rPr>
              <a:t></a:t>
            </a:r>
            <a:r>
              <a:rPr lang="en-US" altLang="en-US" sz="4500"/>
              <a:t>C) = P(A)P(B)P(C)</a:t>
            </a:r>
          </a:p>
          <a:p>
            <a:pPr algn="just" eaLnBrk="1" hangingPunct="1">
              <a:buFont typeface="Wingdings" panose="05000000000000000000" pitchFamily="2" charset="2"/>
              <a:buChar char="§"/>
            </a:pPr>
            <a:r>
              <a:rPr lang="en-US" altLang="en-US" sz="4500"/>
              <a:t>Events A</a:t>
            </a:r>
            <a:r>
              <a:rPr lang="en-US" altLang="en-US" sz="4500" baseline="-25000"/>
              <a:t>1</a:t>
            </a:r>
            <a:r>
              <a:rPr lang="en-US" altLang="en-US" sz="4500"/>
              <a:t>, ….., A</a:t>
            </a:r>
            <a:r>
              <a:rPr lang="en-US" altLang="en-US" sz="4500" baseline="-25000"/>
              <a:t>k</a:t>
            </a:r>
            <a:r>
              <a:rPr lang="en-US" altLang="en-US" sz="4500"/>
              <a:t> are </a:t>
            </a:r>
            <a:r>
              <a:rPr lang="en-US" altLang="en-US" sz="4500" b="1">
                <a:solidFill>
                  <a:srgbClr val="FF0000"/>
                </a:solidFill>
              </a:rPr>
              <a:t>mutually independent</a:t>
            </a:r>
            <a:r>
              <a:rPr lang="en-US" altLang="en-US" sz="4500"/>
              <a:t>, then P(A</a:t>
            </a:r>
            <a:r>
              <a:rPr lang="en-US" altLang="en-US" sz="4500" baseline="-25000"/>
              <a:t>1</a:t>
            </a:r>
            <a:r>
              <a:rPr lang="en-US" altLang="en-US" sz="4500">
                <a:sym typeface="Symbol" panose="05050102010706020507" pitchFamily="18" charset="2"/>
              </a:rPr>
              <a:t></a:t>
            </a:r>
            <a:r>
              <a:rPr lang="en-US" altLang="en-US" sz="4500"/>
              <a:t>….</a:t>
            </a:r>
            <a:r>
              <a:rPr lang="en-US" altLang="en-US" sz="4500">
                <a:sym typeface="Symbol" panose="05050102010706020507" pitchFamily="18" charset="2"/>
              </a:rPr>
              <a:t></a:t>
            </a:r>
            <a:r>
              <a:rPr lang="en-US" altLang="en-US" sz="4500"/>
              <a:t>A</a:t>
            </a:r>
            <a:r>
              <a:rPr lang="en-US" altLang="en-US" sz="4500" baseline="-25000"/>
              <a:t>k</a:t>
            </a:r>
            <a:r>
              <a:rPr lang="en-US" altLang="en-US" sz="4500"/>
              <a:t>) = P(A</a:t>
            </a:r>
            <a:r>
              <a:rPr lang="en-US" altLang="en-US" sz="4500" baseline="-25000"/>
              <a:t>1</a:t>
            </a:r>
            <a:r>
              <a:rPr lang="en-US" altLang="en-US" sz="4500"/>
              <a:t>)….P(A</a:t>
            </a:r>
            <a:r>
              <a:rPr lang="en-US" altLang="en-US" sz="4500" baseline="-25000"/>
              <a:t>k</a:t>
            </a:r>
            <a:r>
              <a:rPr lang="en-US" altLang="en-US" sz="4500"/>
              <a:t>)</a:t>
            </a:r>
            <a:endParaRPr lang="en-US" altLang="en-US" sz="4500">
              <a:sym typeface="Symbol" panose="05050102010706020507" pitchFamily="18" charset="2"/>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74F2FC8-94E9-4FC9-9FE9-9E647165A34C}"/>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B0FB4CA-49CD-482C-AC82-580E3F546F83}"/>
              </a:ext>
            </a:extLst>
          </p:cNvPr>
          <p:cNvSpPr>
            <a:spLocks noGrp="1"/>
          </p:cNvSpPr>
          <p:nvPr>
            <p:ph type="ftr" sz="quarter" idx="11"/>
          </p:nvPr>
        </p:nvSpPr>
        <p:spPr/>
        <p:txBody>
          <a:bodyPr/>
          <a:lstStyle/>
          <a:p>
            <a:pPr>
              <a:defRPr/>
            </a:pPr>
            <a:r>
              <a:rPr lang="en-US"/>
              <a:t>RNSengupta,IME Dept.,IIT Kanpur,INDIA</a:t>
            </a:r>
          </a:p>
        </p:txBody>
      </p:sp>
      <p:sp>
        <p:nvSpPr>
          <p:cNvPr id="437252" name="Slide Number Placeholder 5">
            <a:extLst>
              <a:ext uri="{FF2B5EF4-FFF2-40B4-BE49-F238E27FC236}">
                <a16:creationId xmlns:a16="http://schemas.microsoft.com/office/drawing/2014/main" id="{47C785B8-C8D1-4132-8A6D-DA3EA54D2B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6EF9BD5-DB52-4240-B060-1915B973ED31}" type="slidenum">
              <a:rPr lang="en-US" altLang="en-US" sz="1400" smtClean="0"/>
              <a:pPr>
                <a:spcBef>
                  <a:spcPct val="0"/>
                </a:spcBef>
                <a:buFontTx/>
                <a:buNone/>
              </a:pPr>
              <a:t>250</a:t>
            </a:fld>
            <a:endParaRPr lang="en-US" altLang="en-US" sz="1400"/>
          </a:p>
        </p:txBody>
      </p:sp>
      <p:sp>
        <p:nvSpPr>
          <p:cNvPr id="437253" name="Rectangle 2">
            <a:extLst>
              <a:ext uri="{FF2B5EF4-FFF2-40B4-BE49-F238E27FC236}">
                <a16:creationId xmlns:a16="http://schemas.microsoft.com/office/drawing/2014/main" id="{79BB5F15-002A-4F89-936B-C7A7FFA32D52}"/>
              </a:ext>
            </a:extLst>
          </p:cNvPr>
          <p:cNvSpPr>
            <a:spLocks noGrp="1" noChangeArrowheads="1"/>
          </p:cNvSpPr>
          <p:nvPr>
            <p:ph type="title"/>
          </p:nvPr>
        </p:nvSpPr>
        <p:spPr/>
        <p:txBody>
          <a:bodyPr/>
          <a:lstStyle/>
          <a:p>
            <a:r>
              <a:rPr lang="en-US" altLang="en-US" sz="5000" b="1" dirty="0">
                <a:solidFill>
                  <a:srgbClr val="FF0000"/>
                </a:solidFill>
              </a:rPr>
              <a:t>Arrival time problem (M/C # 1)</a:t>
            </a:r>
          </a:p>
        </p:txBody>
      </p:sp>
      <p:sp>
        <p:nvSpPr>
          <p:cNvPr id="437254" name="Rectangle 3">
            <a:extLst>
              <a:ext uri="{FF2B5EF4-FFF2-40B4-BE49-F238E27FC236}">
                <a16:creationId xmlns:a16="http://schemas.microsoft.com/office/drawing/2014/main" id="{F834BB09-9A9B-439F-9044-772A749EB314}"/>
              </a:ext>
            </a:extLst>
          </p:cNvPr>
          <p:cNvSpPr>
            <a:spLocks noGrp="1" noChangeArrowheads="1"/>
          </p:cNvSpPr>
          <p:nvPr>
            <p:ph type="body" idx="1"/>
          </p:nvPr>
        </p:nvSpPr>
        <p:spPr/>
        <p:txBody>
          <a:bodyPr/>
          <a:lstStyle/>
          <a:p>
            <a:pPr algn="just">
              <a:lnSpc>
                <a:spcPct val="80000"/>
              </a:lnSpc>
              <a:buFont typeface="Wingdings" panose="05000000000000000000" pitchFamily="2" charset="2"/>
              <a:buChar char="§"/>
            </a:pPr>
            <a:r>
              <a:rPr lang="en-US" altLang="en-US" sz="2100" dirty="0">
                <a:sym typeface="Symbol" panose="05050102010706020507" pitchFamily="18" charset="2"/>
              </a:rPr>
              <a:t>In a factory shop floor for a certain CNC machine (machine marked # 1) the number of jobs arriving per unit time are given below</a:t>
            </a:r>
          </a:p>
          <a:p>
            <a:pPr algn="just">
              <a:lnSpc>
                <a:spcPct val="80000"/>
              </a:lnSpc>
              <a:buFontTx/>
              <a:buNone/>
            </a:pPr>
            <a:r>
              <a:rPr lang="en-US" altLang="en-US" sz="2100" dirty="0">
                <a:sym typeface="Symbol" panose="05050102010706020507" pitchFamily="18" charset="2"/>
              </a:rPr>
              <a:t>	</a:t>
            </a:r>
            <a:r>
              <a:rPr lang="en-US" altLang="en-US" sz="2100" u="sng" dirty="0">
                <a:sym typeface="Symbol" panose="05050102010706020507" pitchFamily="18" charset="2"/>
              </a:rPr>
              <a:t># of Arrivals					Frequency</a:t>
            </a:r>
          </a:p>
          <a:p>
            <a:pPr algn="just">
              <a:lnSpc>
                <a:spcPct val="80000"/>
              </a:lnSpc>
              <a:buFontTx/>
              <a:buNone/>
            </a:pPr>
            <a:r>
              <a:rPr lang="en-US" altLang="en-US" sz="2100" dirty="0">
                <a:sym typeface="Symbol" panose="05050102010706020507" pitchFamily="18" charset="2"/>
              </a:rPr>
              <a:t>	0						2</a:t>
            </a:r>
          </a:p>
          <a:p>
            <a:pPr algn="just">
              <a:lnSpc>
                <a:spcPct val="80000"/>
              </a:lnSpc>
              <a:buFontTx/>
              <a:buNone/>
            </a:pPr>
            <a:r>
              <a:rPr lang="en-US" altLang="en-US" sz="2100" dirty="0">
                <a:sym typeface="Symbol" panose="05050102010706020507" pitchFamily="18" charset="2"/>
              </a:rPr>
              <a:t>	1						4</a:t>
            </a:r>
          </a:p>
          <a:p>
            <a:pPr algn="just">
              <a:lnSpc>
                <a:spcPct val="80000"/>
              </a:lnSpc>
              <a:buFontTx/>
              <a:buNone/>
            </a:pPr>
            <a:r>
              <a:rPr lang="en-US" altLang="en-US" sz="2100" dirty="0">
                <a:sym typeface="Symbol" panose="05050102010706020507" pitchFamily="18" charset="2"/>
              </a:rPr>
              <a:t>	2						4</a:t>
            </a:r>
          </a:p>
          <a:p>
            <a:pPr algn="just">
              <a:lnSpc>
                <a:spcPct val="80000"/>
              </a:lnSpc>
              <a:buFontTx/>
              <a:buNone/>
            </a:pPr>
            <a:r>
              <a:rPr lang="en-US" altLang="en-US" sz="2100" dirty="0">
                <a:sym typeface="Symbol" panose="05050102010706020507" pitchFamily="18" charset="2"/>
              </a:rPr>
              <a:t>	3						1</a:t>
            </a:r>
          </a:p>
          <a:p>
            <a:pPr algn="just">
              <a:lnSpc>
                <a:spcPct val="80000"/>
              </a:lnSpc>
              <a:buFontTx/>
              <a:buNone/>
            </a:pPr>
            <a:r>
              <a:rPr lang="en-US" altLang="en-US" sz="2100" dirty="0">
                <a:sym typeface="Symbol" panose="05050102010706020507" pitchFamily="18" charset="2"/>
              </a:rPr>
              <a:t>	4						2</a:t>
            </a:r>
          </a:p>
          <a:p>
            <a:pPr algn="just">
              <a:lnSpc>
                <a:spcPct val="80000"/>
              </a:lnSpc>
              <a:buFontTx/>
              <a:buNone/>
            </a:pPr>
            <a:r>
              <a:rPr lang="en-US" altLang="en-US" sz="2100" dirty="0">
                <a:sym typeface="Symbol" panose="05050102010706020507" pitchFamily="18" charset="2"/>
              </a:rPr>
              <a:t>	5						1</a:t>
            </a:r>
          </a:p>
          <a:p>
            <a:pPr algn="just">
              <a:lnSpc>
                <a:spcPct val="80000"/>
              </a:lnSpc>
              <a:buFontTx/>
              <a:buNone/>
            </a:pPr>
            <a:r>
              <a:rPr lang="en-US" altLang="en-US" sz="2100" dirty="0">
                <a:sym typeface="Symbol" panose="05050102010706020507" pitchFamily="18" charset="2"/>
              </a:rPr>
              <a:t>	6						4</a:t>
            </a:r>
          </a:p>
          <a:p>
            <a:pPr algn="just">
              <a:lnSpc>
                <a:spcPct val="80000"/>
              </a:lnSpc>
              <a:buFontTx/>
              <a:buNone/>
            </a:pPr>
            <a:r>
              <a:rPr lang="en-US" altLang="en-US" sz="2100" dirty="0">
                <a:sym typeface="Symbol" panose="05050102010706020507" pitchFamily="18" charset="2"/>
              </a:rPr>
              <a:t>	7						6</a:t>
            </a:r>
          </a:p>
          <a:p>
            <a:pPr algn="just">
              <a:lnSpc>
                <a:spcPct val="80000"/>
              </a:lnSpc>
              <a:buFontTx/>
              <a:buNone/>
            </a:pPr>
            <a:r>
              <a:rPr lang="en-US" altLang="en-US" sz="2100" dirty="0">
                <a:sym typeface="Symbol" panose="05050102010706020507" pitchFamily="18" charset="2"/>
              </a:rPr>
              <a:t>	8						4</a:t>
            </a:r>
          </a:p>
          <a:p>
            <a:pPr algn="just">
              <a:lnSpc>
                <a:spcPct val="80000"/>
              </a:lnSpc>
              <a:buFontTx/>
              <a:buNone/>
            </a:pPr>
            <a:r>
              <a:rPr lang="en-US" altLang="en-US" sz="2100" dirty="0">
                <a:sym typeface="Symbol" panose="05050102010706020507" pitchFamily="18" charset="2"/>
              </a:rPr>
              <a:t>	9						1</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C73665-9855-4C87-AFA0-7ECD3A5F32F0}"/>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D07F282-3359-4C61-8EC2-14232EF34FC8}"/>
              </a:ext>
            </a:extLst>
          </p:cNvPr>
          <p:cNvSpPr>
            <a:spLocks noGrp="1"/>
          </p:cNvSpPr>
          <p:nvPr>
            <p:ph type="ftr" sz="quarter" idx="11"/>
          </p:nvPr>
        </p:nvSpPr>
        <p:spPr/>
        <p:txBody>
          <a:bodyPr/>
          <a:lstStyle/>
          <a:p>
            <a:pPr>
              <a:defRPr/>
            </a:pPr>
            <a:r>
              <a:rPr lang="en-US"/>
              <a:t>RNSengupta,IME Dept.,IIT Kanpur,INDIA</a:t>
            </a:r>
          </a:p>
        </p:txBody>
      </p:sp>
      <p:sp>
        <p:nvSpPr>
          <p:cNvPr id="438276" name="Slide Number Placeholder 5">
            <a:extLst>
              <a:ext uri="{FF2B5EF4-FFF2-40B4-BE49-F238E27FC236}">
                <a16:creationId xmlns:a16="http://schemas.microsoft.com/office/drawing/2014/main" id="{286E89FA-CBFF-4C7A-A076-31B328A10B5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5819D01-BC4E-4BAF-AE82-FA8BA356B187}" type="slidenum">
              <a:rPr lang="en-US" altLang="en-US" sz="1400" smtClean="0"/>
              <a:pPr>
                <a:spcBef>
                  <a:spcPct val="0"/>
                </a:spcBef>
                <a:buFontTx/>
                <a:buNone/>
              </a:pPr>
              <a:t>251</a:t>
            </a:fld>
            <a:endParaRPr lang="en-US" altLang="en-US" sz="1400"/>
          </a:p>
        </p:txBody>
      </p:sp>
      <p:sp>
        <p:nvSpPr>
          <p:cNvPr id="438277" name="Rectangle 2">
            <a:extLst>
              <a:ext uri="{FF2B5EF4-FFF2-40B4-BE49-F238E27FC236}">
                <a16:creationId xmlns:a16="http://schemas.microsoft.com/office/drawing/2014/main" id="{E427119F-6945-4EF0-99BF-2070D5B2B68A}"/>
              </a:ext>
            </a:extLst>
          </p:cNvPr>
          <p:cNvSpPr>
            <a:spLocks noGrp="1" noChangeArrowheads="1"/>
          </p:cNvSpPr>
          <p:nvPr>
            <p:ph type="title"/>
          </p:nvPr>
        </p:nvSpPr>
        <p:spPr/>
        <p:txBody>
          <a:bodyPr/>
          <a:lstStyle/>
          <a:p>
            <a:r>
              <a:rPr lang="en-US" altLang="en-US" sz="4500" b="1" dirty="0">
                <a:solidFill>
                  <a:srgbClr val="FF0000"/>
                </a:solidFill>
              </a:rPr>
              <a:t>Arrival time problem (M/C # 1)</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graphicFrame>
        <p:nvGraphicFramePr>
          <p:cNvPr id="438278" name="Object 2">
            <a:extLst>
              <a:ext uri="{FF2B5EF4-FFF2-40B4-BE49-F238E27FC236}">
                <a16:creationId xmlns:a16="http://schemas.microsoft.com/office/drawing/2014/main" id="{F9BFC510-3F04-4813-918E-82323A319CFC}"/>
              </a:ext>
            </a:extLst>
          </p:cNvPr>
          <p:cNvGraphicFramePr>
            <a:graphicFrameLocks noGrp="1" noChangeAspect="1"/>
          </p:cNvGraphicFramePr>
          <p:nvPr>
            <p:ph idx="1"/>
            <p:extLst>
              <p:ext uri="{D42A27DB-BD31-4B8C-83A1-F6EECF244321}">
                <p14:modId xmlns:p14="http://schemas.microsoft.com/office/powerpoint/2010/main" val="3161859890"/>
              </p:ext>
            </p:extLst>
          </p:nvPr>
        </p:nvGraphicFramePr>
        <p:xfrm>
          <a:off x="609600" y="1371600"/>
          <a:ext cx="10972800" cy="4572000"/>
        </p:xfrm>
        <a:graphic>
          <a:graphicData uri="http://schemas.openxmlformats.org/presentationml/2006/ole">
            <mc:AlternateContent xmlns:mc="http://schemas.openxmlformats.org/markup-compatibility/2006">
              <mc:Choice xmlns:v="urn:schemas-microsoft-com:vml" Requires="v">
                <p:oleObj spid="_x0000_s438297"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572000"/>
                      </a:xfrm>
                      <a:prstGeom prst="rect">
                        <a:avLst/>
                      </a:prstGeom>
                      <a:noFill/>
                      <a:ln>
                        <a:noFill/>
                      </a:ln>
                      <a:effectLst/>
                    </p:spPr>
                  </p:pic>
                </p:oleObj>
              </mc:Fallback>
            </mc:AlternateContent>
          </a:graphicData>
        </a:graphic>
      </p:graphicFrame>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A991EEE-4B97-4A7B-9F2D-126D29C4BC39}"/>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DD3393E-C945-41ED-906B-CCFED3093E0D}"/>
              </a:ext>
            </a:extLst>
          </p:cNvPr>
          <p:cNvSpPr>
            <a:spLocks noGrp="1"/>
          </p:cNvSpPr>
          <p:nvPr>
            <p:ph type="ftr" sz="quarter" idx="11"/>
          </p:nvPr>
        </p:nvSpPr>
        <p:spPr/>
        <p:txBody>
          <a:bodyPr/>
          <a:lstStyle/>
          <a:p>
            <a:pPr>
              <a:defRPr/>
            </a:pPr>
            <a:r>
              <a:rPr lang="en-US"/>
              <a:t>RNSengupta,IME Dept.,IIT Kanpur,INDIA</a:t>
            </a:r>
          </a:p>
        </p:txBody>
      </p:sp>
      <p:sp>
        <p:nvSpPr>
          <p:cNvPr id="439300" name="Slide Number Placeholder 5">
            <a:extLst>
              <a:ext uri="{FF2B5EF4-FFF2-40B4-BE49-F238E27FC236}">
                <a16:creationId xmlns:a16="http://schemas.microsoft.com/office/drawing/2014/main" id="{656CB358-6FC5-4664-972B-DE32B77C62B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1DE8EA-B7ED-4E5B-AC14-17A0B2CD9971}" type="slidenum">
              <a:rPr lang="en-US" altLang="en-US" sz="1400" smtClean="0"/>
              <a:pPr>
                <a:spcBef>
                  <a:spcPct val="0"/>
                </a:spcBef>
                <a:buFontTx/>
                <a:buNone/>
              </a:pPr>
              <a:t>252</a:t>
            </a:fld>
            <a:endParaRPr lang="en-US" altLang="en-US" sz="1400"/>
          </a:p>
        </p:txBody>
      </p:sp>
      <p:sp>
        <p:nvSpPr>
          <p:cNvPr id="439301" name="Rectangle 2">
            <a:extLst>
              <a:ext uri="{FF2B5EF4-FFF2-40B4-BE49-F238E27FC236}">
                <a16:creationId xmlns:a16="http://schemas.microsoft.com/office/drawing/2014/main" id="{BB226EE6-0767-411D-99ED-07C197130728}"/>
              </a:ext>
            </a:extLst>
          </p:cNvPr>
          <p:cNvSpPr>
            <a:spLocks noGrp="1" noChangeArrowheads="1"/>
          </p:cNvSpPr>
          <p:nvPr>
            <p:ph type="title"/>
          </p:nvPr>
        </p:nvSpPr>
        <p:spPr/>
        <p:txBody>
          <a:bodyPr/>
          <a:lstStyle/>
          <a:p>
            <a:r>
              <a:rPr lang="en-US" altLang="en-US" sz="4500" b="1" dirty="0">
                <a:solidFill>
                  <a:srgbClr val="FF0000"/>
                </a:solidFill>
              </a:rPr>
              <a:t>Arrival time problem (M/C # 1)</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graphicFrame>
        <p:nvGraphicFramePr>
          <p:cNvPr id="439302" name="Object 2">
            <a:extLst>
              <a:ext uri="{FF2B5EF4-FFF2-40B4-BE49-F238E27FC236}">
                <a16:creationId xmlns:a16="http://schemas.microsoft.com/office/drawing/2014/main" id="{CF556F05-9612-4756-9610-5B62D8B6179F}"/>
              </a:ext>
            </a:extLst>
          </p:cNvPr>
          <p:cNvGraphicFramePr>
            <a:graphicFrameLocks noGrp="1" noChangeAspect="1"/>
          </p:cNvGraphicFramePr>
          <p:nvPr>
            <p:ph idx="1"/>
            <p:extLst>
              <p:ext uri="{D42A27DB-BD31-4B8C-83A1-F6EECF244321}">
                <p14:modId xmlns:p14="http://schemas.microsoft.com/office/powerpoint/2010/main" val="3626785972"/>
              </p:ext>
            </p:extLst>
          </p:nvPr>
        </p:nvGraphicFramePr>
        <p:xfrm>
          <a:off x="609600" y="1371600"/>
          <a:ext cx="10972800" cy="4572000"/>
        </p:xfrm>
        <a:graphic>
          <a:graphicData uri="http://schemas.openxmlformats.org/presentationml/2006/ole">
            <mc:AlternateContent xmlns:mc="http://schemas.openxmlformats.org/markup-compatibility/2006">
              <mc:Choice xmlns:v="urn:schemas-microsoft-com:vml" Requires="v">
                <p:oleObj spid="_x0000_s439321"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572000"/>
                      </a:xfrm>
                      <a:prstGeom prst="rect">
                        <a:avLst/>
                      </a:prstGeom>
                      <a:noFill/>
                      <a:ln>
                        <a:noFill/>
                      </a:ln>
                      <a:effectLst/>
                    </p:spPr>
                  </p:pic>
                </p:oleObj>
              </mc:Fallback>
            </mc:AlternateContent>
          </a:graphicData>
        </a:graphic>
      </p:graphicFrame>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62CAFF-C84E-43E8-857C-2CCCBE02F17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0B5333EA-7274-4C1D-9A12-95BF7C1BA271}"/>
              </a:ext>
            </a:extLst>
          </p:cNvPr>
          <p:cNvSpPr>
            <a:spLocks noGrp="1"/>
          </p:cNvSpPr>
          <p:nvPr>
            <p:ph type="ftr" sz="quarter" idx="11"/>
          </p:nvPr>
        </p:nvSpPr>
        <p:spPr/>
        <p:txBody>
          <a:bodyPr/>
          <a:lstStyle/>
          <a:p>
            <a:pPr>
              <a:defRPr/>
            </a:pPr>
            <a:r>
              <a:rPr lang="en-US"/>
              <a:t>RNSengupta,IME Dept.,IIT Kanpur,INDIA</a:t>
            </a:r>
          </a:p>
        </p:txBody>
      </p:sp>
      <p:sp>
        <p:nvSpPr>
          <p:cNvPr id="440324" name="Slide Number Placeholder 5">
            <a:extLst>
              <a:ext uri="{FF2B5EF4-FFF2-40B4-BE49-F238E27FC236}">
                <a16:creationId xmlns:a16="http://schemas.microsoft.com/office/drawing/2014/main" id="{15380590-B4E8-44A4-9DCF-9D837193180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5959FA-DBE9-43F8-BF95-D66B1F324F5C}" type="slidenum">
              <a:rPr lang="en-US" altLang="en-US" sz="1400" smtClean="0"/>
              <a:pPr>
                <a:spcBef>
                  <a:spcPct val="0"/>
                </a:spcBef>
                <a:buFontTx/>
                <a:buNone/>
              </a:pPr>
              <a:t>253</a:t>
            </a:fld>
            <a:endParaRPr lang="en-US" altLang="en-US" sz="1400"/>
          </a:p>
        </p:txBody>
      </p:sp>
      <p:sp>
        <p:nvSpPr>
          <p:cNvPr id="440325" name="Rectangle 2">
            <a:extLst>
              <a:ext uri="{FF2B5EF4-FFF2-40B4-BE49-F238E27FC236}">
                <a16:creationId xmlns:a16="http://schemas.microsoft.com/office/drawing/2014/main" id="{2948A639-78D9-47D3-B5D5-0D420A98D36A}"/>
              </a:ext>
            </a:extLst>
          </p:cNvPr>
          <p:cNvSpPr>
            <a:spLocks noGrp="1" noChangeArrowheads="1"/>
          </p:cNvSpPr>
          <p:nvPr>
            <p:ph type="title"/>
          </p:nvPr>
        </p:nvSpPr>
        <p:spPr/>
        <p:txBody>
          <a:bodyPr/>
          <a:lstStyle/>
          <a:p>
            <a:r>
              <a:rPr lang="en-US" altLang="en-US" sz="4500" b="1" dirty="0">
                <a:solidFill>
                  <a:srgbClr val="FF0000"/>
                </a:solidFill>
              </a:rPr>
              <a:t>Arrival time problem (M/C # 1)</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graphicFrame>
        <p:nvGraphicFramePr>
          <p:cNvPr id="440326" name="Object 2">
            <a:extLst>
              <a:ext uri="{FF2B5EF4-FFF2-40B4-BE49-F238E27FC236}">
                <a16:creationId xmlns:a16="http://schemas.microsoft.com/office/drawing/2014/main" id="{10B9D2BC-1432-4035-9F5F-ED6C2AB02DA8}"/>
              </a:ext>
            </a:extLst>
          </p:cNvPr>
          <p:cNvGraphicFramePr>
            <a:graphicFrameLocks noGrp="1" noChangeAspect="1"/>
          </p:cNvGraphicFramePr>
          <p:nvPr>
            <p:ph idx="1"/>
            <p:extLst>
              <p:ext uri="{D42A27DB-BD31-4B8C-83A1-F6EECF244321}">
                <p14:modId xmlns:p14="http://schemas.microsoft.com/office/powerpoint/2010/main" val="4114674301"/>
              </p:ext>
            </p:extLst>
          </p:nvPr>
        </p:nvGraphicFramePr>
        <p:xfrm>
          <a:off x="762000" y="1295400"/>
          <a:ext cx="10820400" cy="4572000"/>
        </p:xfrm>
        <a:graphic>
          <a:graphicData uri="http://schemas.openxmlformats.org/presentationml/2006/ole">
            <mc:AlternateContent xmlns:mc="http://schemas.openxmlformats.org/markup-compatibility/2006">
              <mc:Choice xmlns:v="urn:schemas-microsoft-com:vml" Requires="v">
                <p:oleObj spid="_x0000_s440345"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295400"/>
                        <a:ext cx="10820400" cy="4572000"/>
                      </a:xfrm>
                      <a:prstGeom prst="rect">
                        <a:avLst/>
                      </a:prstGeom>
                      <a:noFill/>
                      <a:ln>
                        <a:noFill/>
                      </a:ln>
                      <a:effectLst/>
                    </p:spPr>
                  </p:pic>
                </p:oleObj>
              </mc:Fallback>
            </mc:AlternateContent>
          </a:graphicData>
        </a:graphic>
      </p:graphicFrame>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837C415-9395-485E-8685-EBDB376EA5E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EAC1F2E-4172-4B80-B934-71335CE2595A}"/>
              </a:ext>
            </a:extLst>
          </p:cNvPr>
          <p:cNvSpPr>
            <a:spLocks noGrp="1"/>
          </p:cNvSpPr>
          <p:nvPr>
            <p:ph type="ftr" sz="quarter" idx="11"/>
          </p:nvPr>
        </p:nvSpPr>
        <p:spPr/>
        <p:txBody>
          <a:bodyPr/>
          <a:lstStyle/>
          <a:p>
            <a:pPr>
              <a:defRPr/>
            </a:pPr>
            <a:r>
              <a:rPr lang="en-US"/>
              <a:t>RNSengupta,IME Dept.,IIT Kanpur,INDIA</a:t>
            </a:r>
          </a:p>
        </p:txBody>
      </p:sp>
      <p:sp>
        <p:nvSpPr>
          <p:cNvPr id="441348" name="Slide Number Placeholder 5">
            <a:extLst>
              <a:ext uri="{FF2B5EF4-FFF2-40B4-BE49-F238E27FC236}">
                <a16:creationId xmlns:a16="http://schemas.microsoft.com/office/drawing/2014/main" id="{C50B445E-617C-428F-9748-F657BC682C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21A9A7-9337-46E3-9E6E-5D4247CEFEC9}" type="slidenum">
              <a:rPr lang="en-US" altLang="en-US" sz="1400" smtClean="0"/>
              <a:pPr>
                <a:spcBef>
                  <a:spcPct val="0"/>
                </a:spcBef>
                <a:buFontTx/>
                <a:buNone/>
              </a:pPr>
              <a:t>254</a:t>
            </a:fld>
            <a:endParaRPr lang="en-US" altLang="en-US" sz="1400"/>
          </a:p>
        </p:txBody>
      </p:sp>
      <p:sp>
        <p:nvSpPr>
          <p:cNvPr id="441349" name="Rectangle 2">
            <a:extLst>
              <a:ext uri="{FF2B5EF4-FFF2-40B4-BE49-F238E27FC236}">
                <a16:creationId xmlns:a16="http://schemas.microsoft.com/office/drawing/2014/main" id="{897A60C9-0554-4CE8-9A34-04B2AD0FC54C}"/>
              </a:ext>
            </a:extLst>
          </p:cNvPr>
          <p:cNvSpPr>
            <a:spLocks noGrp="1" noChangeArrowheads="1"/>
          </p:cNvSpPr>
          <p:nvPr>
            <p:ph type="title"/>
          </p:nvPr>
        </p:nvSpPr>
        <p:spPr/>
        <p:txBody>
          <a:bodyPr/>
          <a:lstStyle/>
          <a:p>
            <a:r>
              <a:rPr lang="en-US" altLang="en-US" sz="4500" b="1" dirty="0">
                <a:solidFill>
                  <a:srgbClr val="FF0000"/>
                </a:solidFill>
              </a:rPr>
              <a:t>Arrival time problem (M/C # 1)</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sp>
        <p:nvSpPr>
          <p:cNvPr id="441350" name="Rectangle 3">
            <a:extLst>
              <a:ext uri="{FF2B5EF4-FFF2-40B4-BE49-F238E27FC236}">
                <a16:creationId xmlns:a16="http://schemas.microsoft.com/office/drawing/2014/main" id="{866FEFA2-D9E5-4EAB-A364-C288E9A9BC1C}"/>
              </a:ext>
            </a:extLst>
          </p:cNvPr>
          <p:cNvSpPr>
            <a:spLocks noGrp="1" noChangeArrowheads="1"/>
          </p:cNvSpPr>
          <p:nvPr>
            <p:ph type="body" idx="1"/>
          </p:nvPr>
        </p:nvSpPr>
        <p:spPr/>
        <p:txBody>
          <a:bodyPr/>
          <a:lstStyle/>
          <a:p>
            <a:pPr marL="609600" indent="-609600" algn="just">
              <a:buFontTx/>
              <a:buAutoNum type="arabicParenR"/>
            </a:pPr>
            <a:r>
              <a:rPr lang="en-US" altLang="en-US" sz="4000" dirty="0">
                <a:sym typeface="Symbol" panose="05050102010706020507" pitchFamily="18" charset="2"/>
              </a:rPr>
              <a:t>The probability of number of arrivals of jobs being equal to or more than 7 is about 0.18.</a:t>
            </a:r>
          </a:p>
          <a:p>
            <a:pPr marL="609600" indent="-609600" algn="just">
              <a:buFontTx/>
              <a:buAutoNum type="arabicParenR"/>
            </a:pPr>
            <a:r>
              <a:rPr lang="en-US" altLang="en-US" sz="4000" dirty="0">
                <a:sym typeface="Symbol" panose="05050102010706020507" pitchFamily="18" charset="2"/>
              </a:rPr>
              <a:t>The average number of arrival of jobs is 5.</a:t>
            </a:r>
          </a:p>
          <a:p>
            <a:pPr marL="609600" indent="-609600" algn="just">
              <a:buFontTx/>
              <a:buAutoNum type="arabicParenR"/>
            </a:pPr>
            <a:r>
              <a:rPr lang="en-US" altLang="en-US" sz="4000" dirty="0">
                <a:sym typeface="Symbol" panose="05050102010706020507" pitchFamily="18" charset="2"/>
              </a:rPr>
              <a:t>The probability of number of arrivals of jobs being less than or equal to 4 is about 0.45.</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F4F5D3C-796F-4512-9281-050C18027CB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D0C1AF7-8CC5-46AE-8E4F-DBAC93B656E7}"/>
              </a:ext>
            </a:extLst>
          </p:cNvPr>
          <p:cNvSpPr>
            <a:spLocks noGrp="1"/>
          </p:cNvSpPr>
          <p:nvPr>
            <p:ph type="ftr" sz="quarter" idx="11"/>
          </p:nvPr>
        </p:nvSpPr>
        <p:spPr/>
        <p:txBody>
          <a:bodyPr/>
          <a:lstStyle/>
          <a:p>
            <a:pPr>
              <a:defRPr/>
            </a:pPr>
            <a:r>
              <a:rPr lang="en-US"/>
              <a:t>RNSengupta,IME Dept.,IIT Kanpur,INDIA</a:t>
            </a:r>
          </a:p>
        </p:txBody>
      </p:sp>
      <p:sp>
        <p:nvSpPr>
          <p:cNvPr id="442372" name="Slide Number Placeholder 5">
            <a:extLst>
              <a:ext uri="{FF2B5EF4-FFF2-40B4-BE49-F238E27FC236}">
                <a16:creationId xmlns:a16="http://schemas.microsoft.com/office/drawing/2014/main" id="{B13F27E9-527C-4768-8788-E90738AB10C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0588F54-D0CE-445D-A98C-15D71D9F7897}" type="slidenum">
              <a:rPr lang="en-US" altLang="en-US" sz="1400" smtClean="0"/>
              <a:pPr>
                <a:spcBef>
                  <a:spcPct val="0"/>
                </a:spcBef>
                <a:buFontTx/>
                <a:buNone/>
              </a:pPr>
              <a:t>255</a:t>
            </a:fld>
            <a:endParaRPr lang="en-US" altLang="en-US" sz="1400"/>
          </a:p>
        </p:txBody>
      </p:sp>
      <p:sp>
        <p:nvSpPr>
          <p:cNvPr id="442373" name="Rectangle 2">
            <a:extLst>
              <a:ext uri="{FF2B5EF4-FFF2-40B4-BE49-F238E27FC236}">
                <a16:creationId xmlns:a16="http://schemas.microsoft.com/office/drawing/2014/main" id="{566FD453-7B00-4628-81C3-FD15B2DF422C}"/>
              </a:ext>
            </a:extLst>
          </p:cNvPr>
          <p:cNvSpPr>
            <a:spLocks noGrp="1" noChangeArrowheads="1"/>
          </p:cNvSpPr>
          <p:nvPr>
            <p:ph type="title"/>
          </p:nvPr>
        </p:nvSpPr>
        <p:spPr/>
        <p:txBody>
          <a:bodyPr/>
          <a:lstStyle/>
          <a:p>
            <a:r>
              <a:rPr lang="en-US" altLang="en-US" sz="5400" b="1" dirty="0">
                <a:solidFill>
                  <a:srgbClr val="FF0000"/>
                </a:solidFill>
              </a:rPr>
              <a:t>Arrival time problem (M/C # 2)</a:t>
            </a:r>
            <a:endParaRPr lang="en-US" altLang="en-US" sz="5000" dirty="0"/>
          </a:p>
        </p:txBody>
      </p:sp>
      <p:sp>
        <p:nvSpPr>
          <p:cNvPr id="442374" name="Rectangle 3">
            <a:extLst>
              <a:ext uri="{FF2B5EF4-FFF2-40B4-BE49-F238E27FC236}">
                <a16:creationId xmlns:a16="http://schemas.microsoft.com/office/drawing/2014/main" id="{841E9248-FC29-47C0-A517-F1B477FF1B63}"/>
              </a:ext>
            </a:extLst>
          </p:cNvPr>
          <p:cNvSpPr>
            <a:spLocks noGrp="1" noChangeArrowheads="1"/>
          </p:cNvSpPr>
          <p:nvPr>
            <p:ph type="body" idx="1"/>
          </p:nvPr>
        </p:nvSpPr>
        <p:spPr/>
        <p:txBody>
          <a:bodyPr/>
          <a:lstStyle/>
          <a:p>
            <a:pPr algn="just">
              <a:lnSpc>
                <a:spcPct val="80000"/>
              </a:lnSpc>
              <a:buFont typeface="Wingdings" panose="05000000000000000000" pitchFamily="2" charset="2"/>
              <a:buChar char="§"/>
            </a:pPr>
            <a:r>
              <a:rPr lang="en-US" altLang="en-US" sz="2000" dirty="0">
                <a:sym typeface="Symbol" panose="05050102010706020507" pitchFamily="18" charset="2"/>
              </a:rPr>
              <a:t>In the same factory, same  shop floor, for the same type of CNC machine (machine marked # 2) the number of jobs arriving per unit time are given below. Here we consider machine # 2 is being used for some other type of different machining operation</a:t>
            </a:r>
          </a:p>
          <a:p>
            <a:pPr algn="just">
              <a:lnSpc>
                <a:spcPct val="80000"/>
              </a:lnSpc>
              <a:buFontTx/>
              <a:buNone/>
            </a:pPr>
            <a:r>
              <a:rPr lang="en-US" altLang="en-US" sz="2000" dirty="0">
                <a:sym typeface="Symbol" panose="05050102010706020507" pitchFamily="18" charset="2"/>
              </a:rPr>
              <a:t>	</a:t>
            </a:r>
            <a:r>
              <a:rPr lang="en-US" altLang="en-US" sz="2000" u="sng" dirty="0">
                <a:sym typeface="Symbol" panose="05050102010706020507" pitchFamily="18" charset="2"/>
              </a:rPr>
              <a:t># of Arrivals					Frequency</a:t>
            </a:r>
          </a:p>
          <a:p>
            <a:pPr algn="just">
              <a:lnSpc>
                <a:spcPct val="80000"/>
              </a:lnSpc>
              <a:buFontTx/>
              <a:buNone/>
            </a:pPr>
            <a:r>
              <a:rPr lang="en-US" altLang="en-US" sz="2000" dirty="0">
                <a:sym typeface="Symbol" panose="05050102010706020507" pitchFamily="18" charset="2"/>
              </a:rPr>
              <a:t>	4						8</a:t>
            </a:r>
          </a:p>
          <a:p>
            <a:pPr algn="just">
              <a:lnSpc>
                <a:spcPct val="80000"/>
              </a:lnSpc>
              <a:buFontTx/>
              <a:buNone/>
            </a:pPr>
            <a:r>
              <a:rPr lang="en-US" altLang="en-US" sz="2000" dirty="0">
                <a:sym typeface="Symbol" panose="05050102010706020507" pitchFamily="18" charset="2"/>
              </a:rPr>
              <a:t>	5						11</a:t>
            </a:r>
          </a:p>
          <a:p>
            <a:pPr algn="just">
              <a:lnSpc>
                <a:spcPct val="80000"/>
              </a:lnSpc>
              <a:buFontTx/>
              <a:buNone/>
            </a:pPr>
            <a:r>
              <a:rPr lang="en-US" altLang="en-US" sz="2000" dirty="0">
                <a:sym typeface="Symbol" panose="05050102010706020507" pitchFamily="18" charset="2"/>
              </a:rPr>
              <a:t>	6						19</a:t>
            </a:r>
          </a:p>
          <a:p>
            <a:pPr algn="just">
              <a:lnSpc>
                <a:spcPct val="80000"/>
              </a:lnSpc>
              <a:buFontTx/>
              <a:buNone/>
            </a:pPr>
            <a:r>
              <a:rPr lang="en-US" altLang="en-US" sz="2000" dirty="0">
                <a:sym typeface="Symbol" panose="05050102010706020507" pitchFamily="18" charset="2"/>
              </a:rPr>
              <a:t>	7						15</a:t>
            </a:r>
          </a:p>
          <a:p>
            <a:pPr algn="just">
              <a:lnSpc>
                <a:spcPct val="80000"/>
              </a:lnSpc>
              <a:buFontTx/>
              <a:buNone/>
            </a:pPr>
            <a:r>
              <a:rPr lang="en-US" altLang="en-US" sz="2000" dirty="0">
                <a:sym typeface="Symbol" panose="05050102010706020507" pitchFamily="18" charset="2"/>
              </a:rPr>
              <a:t>	8						14</a:t>
            </a:r>
          </a:p>
          <a:p>
            <a:pPr algn="just">
              <a:lnSpc>
                <a:spcPct val="80000"/>
              </a:lnSpc>
              <a:buFontTx/>
              <a:buNone/>
            </a:pPr>
            <a:r>
              <a:rPr lang="en-US" altLang="en-US" sz="2000" dirty="0">
                <a:sym typeface="Symbol" panose="05050102010706020507" pitchFamily="18" charset="2"/>
              </a:rPr>
              <a:t>	9						22</a:t>
            </a:r>
          </a:p>
          <a:p>
            <a:pPr algn="just">
              <a:lnSpc>
                <a:spcPct val="80000"/>
              </a:lnSpc>
              <a:buFontTx/>
              <a:buNone/>
            </a:pPr>
            <a:r>
              <a:rPr lang="en-US" altLang="en-US" sz="2000" dirty="0">
                <a:sym typeface="Symbol" panose="05050102010706020507" pitchFamily="18" charset="2"/>
              </a:rPr>
              <a:t>	10						18</a:t>
            </a:r>
          </a:p>
          <a:p>
            <a:pPr algn="just">
              <a:lnSpc>
                <a:spcPct val="80000"/>
              </a:lnSpc>
              <a:buFontTx/>
              <a:buNone/>
            </a:pPr>
            <a:r>
              <a:rPr lang="en-US" altLang="en-US" sz="2000" dirty="0">
                <a:sym typeface="Symbol" panose="05050102010706020507" pitchFamily="18" charset="2"/>
              </a:rPr>
              <a:t>	11						15</a:t>
            </a:r>
          </a:p>
          <a:p>
            <a:pPr algn="just">
              <a:lnSpc>
                <a:spcPct val="80000"/>
              </a:lnSpc>
              <a:buFontTx/>
              <a:buNone/>
            </a:pPr>
            <a:r>
              <a:rPr lang="en-US" altLang="en-US" sz="2000" dirty="0">
                <a:sym typeface="Symbol" panose="05050102010706020507" pitchFamily="18" charset="2"/>
              </a:rPr>
              <a:t>	12						8</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CB14F57-8199-4842-BF61-C93CA1A8309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5A8F989-225B-4039-AEC0-BE15FD4BD917}"/>
              </a:ext>
            </a:extLst>
          </p:cNvPr>
          <p:cNvSpPr>
            <a:spLocks noGrp="1"/>
          </p:cNvSpPr>
          <p:nvPr>
            <p:ph type="ftr" sz="quarter" idx="11"/>
          </p:nvPr>
        </p:nvSpPr>
        <p:spPr/>
        <p:txBody>
          <a:bodyPr/>
          <a:lstStyle/>
          <a:p>
            <a:pPr>
              <a:defRPr/>
            </a:pPr>
            <a:r>
              <a:rPr lang="en-US"/>
              <a:t>RNSengupta,IME Dept.,IIT Kanpur,INDIA</a:t>
            </a:r>
          </a:p>
        </p:txBody>
      </p:sp>
      <p:sp>
        <p:nvSpPr>
          <p:cNvPr id="443396" name="Slide Number Placeholder 5">
            <a:extLst>
              <a:ext uri="{FF2B5EF4-FFF2-40B4-BE49-F238E27FC236}">
                <a16:creationId xmlns:a16="http://schemas.microsoft.com/office/drawing/2014/main" id="{ACBDB5C5-6798-4CF0-AED6-27384297C92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4D11C4-C596-4BA4-9CD3-445CED3F60A8}" type="slidenum">
              <a:rPr lang="en-US" altLang="en-US" sz="1400" smtClean="0"/>
              <a:pPr>
                <a:spcBef>
                  <a:spcPct val="0"/>
                </a:spcBef>
                <a:buFontTx/>
                <a:buNone/>
              </a:pPr>
              <a:t>256</a:t>
            </a:fld>
            <a:endParaRPr lang="en-US" altLang="en-US" sz="1400"/>
          </a:p>
        </p:txBody>
      </p:sp>
      <p:sp>
        <p:nvSpPr>
          <p:cNvPr id="443397" name="Rectangle 2">
            <a:extLst>
              <a:ext uri="{FF2B5EF4-FFF2-40B4-BE49-F238E27FC236}">
                <a16:creationId xmlns:a16="http://schemas.microsoft.com/office/drawing/2014/main" id="{035B4E5C-58A4-4BAC-A0F0-F404BA7C48E3}"/>
              </a:ext>
            </a:extLst>
          </p:cNvPr>
          <p:cNvSpPr>
            <a:spLocks noGrp="1" noChangeArrowheads="1"/>
          </p:cNvSpPr>
          <p:nvPr>
            <p:ph type="title"/>
          </p:nvPr>
        </p:nvSpPr>
        <p:spPr/>
        <p:txBody>
          <a:bodyPr/>
          <a:lstStyle/>
          <a:p>
            <a:r>
              <a:rPr lang="en-US" altLang="en-US" sz="4500" b="1" dirty="0">
                <a:solidFill>
                  <a:srgbClr val="FF0000"/>
                </a:solidFill>
              </a:rPr>
              <a:t>Arrival time problem (M/C # 2)</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graphicFrame>
        <p:nvGraphicFramePr>
          <p:cNvPr id="443398" name="Object 2">
            <a:extLst>
              <a:ext uri="{FF2B5EF4-FFF2-40B4-BE49-F238E27FC236}">
                <a16:creationId xmlns:a16="http://schemas.microsoft.com/office/drawing/2014/main" id="{F66C8BAC-03B5-4E70-8ECF-1FD278790B25}"/>
              </a:ext>
            </a:extLst>
          </p:cNvPr>
          <p:cNvGraphicFramePr>
            <a:graphicFrameLocks noGrp="1" noChangeAspect="1"/>
          </p:cNvGraphicFramePr>
          <p:nvPr>
            <p:ph idx="1"/>
            <p:extLst>
              <p:ext uri="{D42A27DB-BD31-4B8C-83A1-F6EECF244321}">
                <p14:modId xmlns:p14="http://schemas.microsoft.com/office/powerpoint/2010/main" val="1692848631"/>
              </p:ext>
            </p:extLst>
          </p:nvPr>
        </p:nvGraphicFramePr>
        <p:xfrm>
          <a:off x="609600" y="1371600"/>
          <a:ext cx="10972800" cy="4572000"/>
        </p:xfrm>
        <a:graphic>
          <a:graphicData uri="http://schemas.openxmlformats.org/presentationml/2006/ole">
            <mc:AlternateContent xmlns:mc="http://schemas.openxmlformats.org/markup-compatibility/2006">
              <mc:Choice xmlns:v="urn:schemas-microsoft-com:vml" Requires="v">
                <p:oleObj spid="_x0000_s443417"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371600"/>
                        <a:ext cx="10972800" cy="4572000"/>
                      </a:xfrm>
                      <a:prstGeom prst="rect">
                        <a:avLst/>
                      </a:prstGeom>
                      <a:noFill/>
                      <a:ln>
                        <a:noFill/>
                      </a:ln>
                      <a:effectLst/>
                    </p:spPr>
                  </p:pic>
                </p:oleObj>
              </mc:Fallback>
            </mc:AlternateContent>
          </a:graphicData>
        </a:graphic>
      </p:graphicFrame>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918CC55-E6FC-493F-B487-2B752329BB4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F68C7DA-20D2-45E0-A361-C11E018F020A}"/>
              </a:ext>
            </a:extLst>
          </p:cNvPr>
          <p:cNvSpPr>
            <a:spLocks noGrp="1"/>
          </p:cNvSpPr>
          <p:nvPr>
            <p:ph type="ftr" sz="quarter" idx="11"/>
          </p:nvPr>
        </p:nvSpPr>
        <p:spPr/>
        <p:txBody>
          <a:bodyPr/>
          <a:lstStyle/>
          <a:p>
            <a:pPr>
              <a:defRPr/>
            </a:pPr>
            <a:r>
              <a:rPr lang="en-US"/>
              <a:t>RNSengupta,IME Dept.,IIT Kanpur,INDIA</a:t>
            </a:r>
          </a:p>
        </p:txBody>
      </p:sp>
      <p:sp>
        <p:nvSpPr>
          <p:cNvPr id="444420" name="Slide Number Placeholder 5">
            <a:extLst>
              <a:ext uri="{FF2B5EF4-FFF2-40B4-BE49-F238E27FC236}">
                <a16:creationId xmlns:a16="http://schemas.microsoft.com/office/drawing/2014/main" id="{0C05D918-378E-43DB-941A-7D22B8C704E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0B94E4-C550-400C-8BF1-1CB68DC64EB3}" type="slidenum">
              <a:rPr lang="en-US" altLang="en-US" sz="1400" smtClean="0"/>
              <a:pPr>
                <a:spcBef>
                  <a:spcPct val="0"/>
                </a:spcBef>
                <a:buFontTx/>
                <a:buNone/>
              </a:pPr>
              <a:t>257</a:t>
            </a:fld>
            <a:endParaRPr lang="en-US" altLang="en-US" sz="1400"/>
          </a:p>
        </p:txBody>
      </p:sp>
      <p:sp>
        <p:nvSpPr>
          <p:cNvPr id="444421" name="Rectangle 2">
            <a:extLst>
              <a:ext uri="{FF2B5EF4-FFF2-40B4-BE49-F238E27FC236}">
                <a16:creationId xmlns:a16="http://schemas.microsoft.com/office/drawing/2014/main" id="{C96A823C-BCEA-4E1C-AE93-6F7B4CF2321E}"/>
              </a:ext>
            </a:extLst>
          </p:cNvPr>
          <p:cNvSpPr>
            <a:spLocks noGrp="1" noChangeArrowheads="1"/>
          </p:cNvSpPr>
          <p:nvPr>
            <p:ph type="title"/>
          </p:nvPr>
        </p:nvSpPr>
        <p:spPr/>
        <p:txBody>
          <a:bodyPr/>
          <a:lstStyle/>
          <a:p>
            <a:r>
              <a:rPr lang="en-US" altLang="en-US" sz="4500" b="1" dirty="0">
                <a:solidFill>
                  <a:srgbClr val="FF0000"/>
                </a:solidFill>
              </a:rPr>
              <a:t>Arrival time problem (M/C # 2)</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graphicFrame>
        <p:nvGraphicFramePr>
          <p:cNvPr id="444422" name="Object 2">
            <a:extLst>
              <a:ext uri="{FF2B5EF4-FFF2-40B4-BE49-F238E27FC236}">
                <a16:creationId xmlns:a16="http://schemas.microsoft.com/office/drawing/2014/main" id="{722B40C3-809F-43C6-95D1-7859725AF04C}"/>
              </a:ext>
            </a:extLst>
          </p:cNvPr>
          <p:cNvGraphicFramePr>
            <a:graphicFrameLocks noGrp="1" noChangeAspect="1"/>
          </p:cNvGraphicFramePr>
          <p:nvPr>
            <p:ph idx="1"/>
            <p:extLst>
              <p:ext uri="{D42A27DB-BD31-4B8C-83A1-F6EECF244321}">
                <p14:modId xmlns:p14="http://schemas.microsoft.com/office/powerpoint/2010/main" val="411702679"/>
              </p:ext>
            </p:extLst>
          </p:nvPr>
        </p:nvGraphicFramePr>
        <p:xfrm>
          <a:off x="609600" y="1447800"/>
          <a:ext cx="10972800" cy="4572000"/>
        </p:xfrm>
        <a:graphic>
          <a:graphicData uri="http://schemas.openxmlformats.org/presentationml/2006/ole">
            <mc:AlternateContent xmlns:mc="http://schemas.openxmlformats.org/markup-compatibility/2006">
              <mc:Choice xmlns:v="urn:schemas-microsoft-com:vml" Requires="v">
                <p:oleObj spid="_x0000_s444441"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0972800" cy="4572000"/>
                      </a:xfrm>
                      <a:prstGeom prst="rect">
                        <a:avLst/>
                      </a:prstGeom>
                      <a:noFill/>
                      <a:ln>
                        <a:noFill/>
                      </a:ln>
                      <a:effectLst/>
                    </p:spPr>
                  </p:pic>
                </p:oleObj>
              </mc:Fallback>
            </mc:AlternateContent>
          </a:graphicData>
        </a:graphic>
      </p:graphicFrame>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47674DF-35B3-456E-B234-55E5B1651A4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C3310B5-E89B-41DB-96C4-31B0CF4409C7}"/>
              </a:ext>
            </a:extLst>
          </p:cNvPr>
          <p:cNvSpPr>
            <a:spLocks noGrp="1"/>
          </p:cNvSpPr>
          <p:nvPr>
            <p:ph type="ftr" sz="quarter" idx="11"/>
          </p:nvPr>
        </p:nvSpPr>
        <p:spPr/>
        <p:txBody>
          <a:bodyPr/>
          <a:lstStyle/>
          <a:p>
            <a:pPr>
              <a:defRPr/>
            </a:pPr>
            <a:r>
              <a:rPr lang="en-US"/>
              <a:t>RNSengupta,IME Dept.,IIT Kanpur,INDIA</a:t>
            </a:r>
          </a:p>
        </p:txBody>
      </p:sp>
      <p:sp>
        <p:nvSpPr>
          <p:cNvPr id="445444" name="Slide Number Placeholder 5">
            <a:extLst>
              <a:ext uri="{FF2B5EF4-FFF2-40B4-BE49-F238E27FC236}">
                <a16:creationId xmlns:a16="http://schemas.microsoft.com/office/drawing/2014/main" id="{9C8A4477-5006-49BB-9EBD-FD30204FF6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56D7F45-CAEA-4FC6-86FC-6A2651FC72FC}" type="slidenum">
              <a:rPr lang="en-US" altLang="en-US" sz="1400" smtClean="0"/>
              <a:pPr>
                <a:spcBef>
                  <a:spcPct val="0"/>
                </a:spcBef>
                <a:buFontTx/>
                <a:buNone/>
              </a:pPr>
              <a:t>258</a:t>
            </a:fld>
            <a:endParaRPr lang="en-US" altLang="en-US" sz="1400"/>
          </a:p>
        </p:txBody>
      </p:sp>
      <p:sp>
        <p:nvSpPr>
          <p:cNvPr id="445445" name="Rectangle 2">
            <a:extLst>
              <a:ext uri="{FF2B5EF4-FFF2-40B4-BE49-F238E27FC236}">
                <a16:creationId xmlns:a16="http://schemas.microsoft.com/office/drawing/2014/main" id="{C9F56FC8-F60F-49C1-9EA4-A6B65150E276}"/>
              </a:ext>
            </a:extLst>
          </p:cNvPr>
          <p:cNvSpPr>
            <a:spLocks noGrp="1" noChangeArrowheads="1"/>
          </p:cNvSpPr>
          <p:nvPr>
            <p:ph type="title"/>
          </p:nvPr>
        </p:nvSpPr>
        <p:spPr/>
        <p:txBody>
          <a:bodyPr/>
          <a:lstStyle/>
          <a:p>
            <a:r>
              <a:rPr lang="en-US" altLang="en-US" sz="4500" b="1" dirty="0">
                <a:solidFill>
                  <a:srgbClr val="FF0000"/>
                </a:solidFill>
              </a:rPr>
              <a:t>Arrival time problem (M/C # 2)</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graphicFrame>
        <p:nvGraphicFramePr>
          <p:cNvPr id="445446" name="Object 2">
            <a:extLst>
              <a:ext uri="{FF2B5EF4-FFF2-40B4-BE49-F238E27FC236}">
                <a16:creationId xmlns:a16="http://schemas.microsoft.com/office/drawing/2014/main" id="{BA5C04AF-BE9B-4016-AAAF-CFBFFFF1F425}"/>
              </a:ext>
            </a:extLst>
          </p:cNvPr>
          <p:cNvGraphicFramePr>
            <a:graphicFrameLocks noGrp="1" noChangeAspect="1"/>
          </p:cNvGraphicFramePr>
          <p:nvPr>
            <p:ph idx="1"/>
            <p:extLst>
              <p:ext uri="{D42A27DB-BD31-4B8C-83A1-F6EECF244321}">
                <p14:modId xmlns:p14="http://schemas.microsoft.com/office/powerpoint/2010/main" val="3412606957"/>
              </p:ext>
            </p:extLst>
          </p:nvPr>
        </p:nvGraphicFramePr>
        <p:xfrm>
          <a:off x="609600" y="1447800"/>
          <a:ext cx="11125200" cy="4648200"/>
        </p:xfrm>
        <a:graphic>
          <a:graphicData uri="http://schemas.openxmlformats.org/presentationml/2006/ole">
            <mc:AlternateContent xmlns:mc="http://schemas.openxmlformats.org/markup-compatibility/2006">
              <mc:Choice xmlns:v="urn:schemas-microsoft-com:vml" Requires="v">
                <p:oleObj spid="_x0000_s445465" name="Chart" r:id="rId3" imgW="4676851" imgH="2524049" progId="Excel.Chart.8">
                  <p:embed/>
                </p:oleObj>
              </mc:Choice>
              <mc:Fallback>
                <p:oleObj name="Chart" r:id="rId3" imgW="4676851" imgH="2524049"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47800"/>
                        <a:ext cx="11125200" cy="4648200"/>
                      </a:xfrm>
                      <a:prstGeom prst="rect">
                        <a:avLst/>
                      </a:prstGeom>
                      <a:noFill/>
                      <a:ln>
                        <a:noFill/>
                      </a:ln>
                      <a:effectLst/>
                    </p:spPr>
                  </p:pic>
                </p:oleObj>
              </mc:Fallback>
            </mc:AlternateContent>
          </a:graphicData>
        </a:graphic>
      </p:graphicFrame>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23A0542-2556-466A-90AE-93908DB45B9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B7A03F2-2D13-4B47-B3FC-9AE69D0E3B42}"/>
              </a:ext>
            </a:extLst>
          </p:cNvPr>
          <p:cNvSpPr>
            <a:spLocks noGrp="1"/>
          </p:cNvSpPr>
          <p:nvPr>
            <p:ph type="ftr" sz="quarter" idx="11"/>
          </p:nvPr>
        </p:nvSpPr>
        <p:spPr/>
        <p:txBody>
          <a:bodyPr/>
          <a:lstStyle/>
          <a:p>
            <a:pPr>
              <a:defRPr/>
            </a:pPr>
            <a:r>
              <a:rPr lang="en-US"/>
              <a:t>RNSengupta,IME Dept.,IIT Kanpur,INDIA</a:t>
            </a:r>
          </a:p>
        </p:txBody>
      </p:sp>
      <p:sp>
        <p:nvSpPr>
          <p:cNvPr id="446468" name="Slide Number Placeholder 5">
            <a:extLst>
              <a:ext uri="{FF2B5EF4-FFF2-40B4-BE49-F238E27FC236}">
                <a16:creationId xmlns:a16="http://schemas.microsoft.com/office/drawing/2014/main" id="{14B3C8BC-B08A-4A53-B162-F64463E19FB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F57B4C-580C-4019-9E36-4D06FF6E7E31}" type="slidenum">
              <a:rPr lang="en-US" altLang="en-US" sz="1400" smtClean="0"/>
              <a:pPr>
                <a:spcBef>
                  <a:spcPct val="0"/>
                </a:spcBef>
                <a:buFontTx/>
                <a:buNone/>
              </a:pPr>
              <a:t>259</a:t>
            </a:fld>
            <a:endParaRPr lang="en-US" altLang="en-US" sz="1400"/>
          </a:p>
        </p:txBody>
      </p:sp>
      <p:sp>
        <p:nvSpPr>
          <p:cNvPr id="446469" name="Rectangle 2">
            <a:extLst>
              <a:ext uri="{FF2B5EF4-FFF2-40B4-BE49-F238E27FC236}">
                <a16:creationId xmlns:a16="http://schemas.microsoft.com/office/drawing/2014/main" id="{0C482283-FC91-467D-AE66-428929147D43}"/>
              </a:ext>
            </a:extLst>
          </p:cNvPr>
          <p:cNvSpPr>
            <a:spLocks noGrp="1" noChangeArrowheads="1"/>
          </p:cNvSpPr>
          <p:nvPr>
            <p:ph type="title"/>
          </p:nvPr>
        </p:nvSpPr>
        <p:spPr/>
        <p:txBody>
          <a:bodyPr/>
          <a:lstStyle/>
          <a:p>
            <a:r>
              <a:rPr lang="en-US" altLang="en-US" sz="4500" b="1" dirty="0">
                <a:solidFill>
                  <a:srgbClr val="FF0000"/>
                </a:solidFill>
              </a:rPr>
              <a:t>Arrival time problem (M/C # 2)</a:t>
            </a:r>
            <a:r>
              <a:rPr lang="en-US" altLang="en-US" sz="4500" b="1" dirty="0">
                <a:solidFill>
                  <a:srgbClr val="FF3300"/>
                </a:solidFill>
              </a:rPr>
              <a:t> </a:t>
            </a:r>
            <a:r>
              <a:rPr lang="en-US" altLang="en-US" sz="4500" dirty="0">
                <a:solidFill>
                  <a:schemeClr val="tx1"/>
                </a:solidFill>
              </a:rPr>
              <a:t>(</a:t>
            </a:r>
            <a:r>
              <a:rPr lang="en-US" altLang="en-US" sz="4500" b="1" dirty="0" err="1">
                <a:solidFill>
                  <a:srgbClr val="0000FF"/>
                </a:solidFill>
              </a:rPr>
              <a:t>contd</a:t>
            </a:r>
            <a:r>
              <a:rPr lang="en-US" altLang="en-US" sz="4500" b="1" dirty="0">
                <a:solidFill>
                  <a:srgbClr val="0000FF"/>
                </a:solidFill>
              </a:rPr>
              <a:t>…</a:t>
            </a:r>
            <a:r>
              <a:rPr lang="en-US" altLang="en-US" sz="4500" dirty="0">
                <a:solidFill>
                  <a:schemeClr val="tx1"/>
                </a:solidFill>
              </a:rPr>
              <a:t>)</a:t>
            </a:r>
            <a:endParaRPr lang="en-US" altLang="en-US" sz="4500" dirty="0"/>
          </a:p>
        </p:txBody>
      </p:sp>
      <p:sp>
        <p:nvSpPr>
          <p:cNvPr id="446470" name="Rectangle 3">
            <a:extLst>
              <a:ext uri="{FF2B5EF4-FFF2-40B4-BE49-F238E27FC236}">
                <a16:creationId xmlns:a16="http://schemas.microsoft.com/office/drawing/2014/main" id="{B68AFE3A-31F6-45C1-9F3E-A4CD63E532D9}"/>
              </a:ext>
            </a:extLst>
          </p:cNvPr>
          <p:cNvSpPr>
            <a:spLocks noGrp="1" noChangeArrowheads="1"/>
          </p:cNvSpPr>
          <p:nvPr>
            <p:ph type="body" idx="1"/>
          </p:nvPr>
        </p:nvSpPr>
        <p:spPr/>
        <p:txBody>
          <a:bodyPr/>
          <a:lstStyle/>
          <a:p>
            <a:pPr marL="609600" indent="-609600" algn="just">
              <a:buFontTx/>
              <a:buAutoNum type="arabicParenR"/>
            </a:pPr>
            <a:r>
              <a:rPr lang="en-US" altLang="en-US" sz="4000" dirty="0">
                <a:sym typeface="Symbol" panose="05050102010706020507" pitchFamily="18" charset="2"/>
              </a:rPr>
              <a:t>The probability of number of arrivals of jobs being equal to or more than 7 is about 0.60.</a:t>
            </a:r>
          </a:p>
          <a:p>
            <a:pPr marL="609600" indent="-609600" algn="just">
              <a:buFontTx/>
              <a:buAutoNum type="arabicParenR"/>
            </a:pPr>
            <a:r>
              <a:rPr lang="en-US" altLang="en-US" sz="4000" dirty="0">
                <a:sym typeface="Symbol" panose="05050102010706020507" pitchFamily="18" charset="2"/>
              </a:rPr>
              <a:t>The average number of arrival of jobs is 8.</a:t>
            </a:r>
          </a:p>
          <a:p>
            <a:pPr marL="609600" indent="-609600" algn="just">
              <a:buFontTx/>
              <a:buAutoNum type="arabicParenR"/>
            </a:pPr>
            <a:r>
              <a:rPr lang="en-US" altLang="en-US" sz="4000" dirty="0">
                <a:sym typeface="Symbol" panose="05050102010706020507" pitchFamily="18" charset="2"/>
              </a:rPr>
              <a:t>The probability of number of arrivals of jobs being less than or equal to 4 is about 0.05.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203780" name="Slide Number Placeholder 5">
            <a:extLst>
              <a:ext uri="{FF2B5EF4-FFF2-40B4-BE49-F238E27FC236}">
                <a16:creationId xmlns:a16="http://schemas.microsoft.com/office/drawing/2014/main" id="{891AFB0A-FA76-464D-AF83-ADEEF68EE29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2E57DEE-A97E-4104-B434-9F371CACAF2E}" type="slidenum">
              <a:rPr lang="en-US" altLang="en-US" sz="1400" smtClean="0"/>
              <a:pPr>
                <a:spcBef>
                  <a:spcPct val="0"/>
                </a:spcBef>
                <a:buFontTx/>
                <a:buNone/>
              </a:pPr>
              <a:t>26</a:t>
            </a:fld>
            <a:endParaRPr lang="en-US" altLang="en-US" sz="1400"/>
          </a:p>
        </p:txBody>
      </p:sp>
      <p:sp>
        <p:nvSpPr>
          <p:cNvPr id="203781" name="Rectangle 2">
            <a:extLst>
              <a:ext uri="{FF2B5EF4-FFF2-40B4-BE49-F238E27FC236}">
                <a16:creationId xmlns:a16="http://schemas.microsoft.com/office/drawing/2014/main" id="{6CCDED70-7C27-48A0-AC0A-B63F62E2D102}"/>
              </a:ext>
            </a:extLst>
          </p:cNvPr>
          <p:cNvSpPr>
            <a:spLocks noGrp="1" noChangeArrowheads="1"/>
          </p:cNvSpPr>
          <p:nvPr>
            <p:ph type="title"/>
          </p:nvPr>
        </p:nvSpPr>
        <p:spPr/>
        <p:txBody>
          <a:bodyPr/>
          <a:lstStyle/>
          <a:p>
            <a:pPr eaLnBrk="1" hangingPunct="1"/>
            <a:r>
              <a:rPr lang="en-US" altLang="en-US" b="1">
                <a:solidFill>
                  <a:srgbClr val="FF0000"/>
                </a:solidFill>
              </a:rPr>
              <a:t>Independence Rule</a:t>
            </a:r>
          </a:p>
        </p:txBody>
      </p:sp>
      <p:sp>
        <p:nvSpPr>
          <p:cNvPr id="203782" name="Rectangle 3">
            <a:extLst>
              <a:ext uri="{FF2B5EF4-FFF2-40B4-BE49-F238E27FC236}">
                <a16:creationId xmlns:a16="http://schemas.microsoft.com/office/drawing/2014/main" id="{4C54F5E0-1AD7-453D-91A0-4FF381E044B9}"/>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3300" b="1">
                <a:solidFill>
                  <a:srgbClr val="FF0000"/>
                </a:solidFill>
              </a:rPr>
              <a:t>Independence</a:t>
            </a:r>
            <a:r>
              <a:rPr lang="en-US" altLang="en-US" sz="3300"/>
              <a:t> of </a:t>
            </a:r>
            <a:r>
              <a:rPr lang="en-US" altLang="en-US" sz="3300" b="1">
                <a:solidFill>
                  <a:srgbClr val="FF0000"/>
                </a:solidFill>
              </a:rPr>
              <a:t>two events</a:t>
            </a:r>
            <a:r>
              <a:rPr lang="en-US" altLang="en-US" sz="3300"/>
              <a:t> does not necessarily imply the independence of </a:t>
            </a:r>
            <a:r>
              <a:rPr lang="en-US" altLang="en-US" sz="3300" b="1">
                <a:solidFill>
                  <a:srgbClr val="FF0000"/>
                </a:solidFill>
              </a:rPr>
              <a:t>three events</a:t>
            </a:r>
            <a:r>
              <a:rPr lang="en-US" altLang="en-US" sz="3300"/>
              <a:t>.</a:t>
            </a:r>
          </a:p>
          <a:p>
            <a:pPr algn="just" eaLnBrk="1" hangingPunct="1">
              <a:buFont typeface="Wingdings" panose="05000000000000000000" pitchFamily="2" charset="2"/>
              <a:buChar char="§"/>
            </a:pPr>
            <a:r>
              <a:rPr lang="en-US" altLang="en-US" sz="3300"/>
              <a:t>Pairwise independence (independence of each pair within a set of events) is a </a:t>
            </a:r>
            <a:r>
              <a:rPr lang="en-US" altLang="en-US" sz="3300" b="1">
                <a:solidFill>
                  <a:srgbClr val="FF0000"/>
                </a:solidFill>
              </a:rPr>
              <a:t>necessary condition</a:t>
            </a:r>
            <a:r>
              <a:rPr lang="en-US" altLang="en-US" sz="3300"/>
              <a:t> for mutual independence (independence of the entire set), it is </a:t>
            </a:r>
            <a:r>
              <a:rPr lang="en-US" altLang="en-US" sz="3300" b="1">
                <a:solidFill>
                  <a:srgbClr val="FF0000"/>
                </a:solidFill>
              </a:rPr>
              <a:t>not sufficient</a:t>
            </a:r>
            <a:r>
              <a:rPr lang="en-US" altLang="en-US" sz="3300"/>
              <a:t>.</a:t>
            </a:r>
          </a:p>
          <a:p>
            <a:pPr algn="just" eaLnBrk="1" hangingPunct="1">
              <a:buFont typeface="Wingdings" panose="05000000000000000000" pitchFamily="2" charset="2"/>
              <a:buChar char="§"/>
            </a:pPr>
            <a:r>
              <a:rPr lang="en-US" altLang="en-US" sz="3300">
                <a:sym typeface="Symbol" panose="05050102010706020507" pitchFamily="18" charset="2"/>
              </a:rPr>
              <a:t>k1 independence </a:t>
            </a:r>
            <a:r>
              <a:rPr lang="en-US" altLang="en-US" sz="3300" b="1">
                <a:solidFill>
                  <a:srgbClr val="FF0000"/>
                </a:solidFill>
                <a:sym typeface="Symbol" panose="05050102010706020507" pitchFamily="18" charset="2"/>
              </a:rPr>
              <a:t>does not</a:t>
            </a:r>
            <a:r>
              <a:rPr lang="en-US" altLang="en-US" sz="3300">
                <a:sym typeface="Symbol" panose="05050102010706020507" pitchFamily="18" charset="2"/>
              </a:rPr>
              <a:t> mean k independence</a:t>
            </a:r>
          </a:p>
          <a:p>
            <a:pPr algn="just" eaLnBrk="1" hangingPunct="1">
              <a:buFont typeface="Wingdings" panose="05000000000000000000" pitchFamily="2" charset="2"/>
              <a:buChar char="§"/>
            </a:pPr>
            <a:r>
              <a:rPr lang="en-US" altLang="en-US" sz="3300">
                <a:sym typeface="Symbol" panose="05050102010706020507" pitchFamily="18" charset="2"/>
              </a:rPr>
              <a:t>k independence </a:t>
            </a:r>
            <a:r>
              <a:rPr lang="en-US" altLang="en-US" sz="3300" b="1">
                <a:solidFill>
                  <a:srgbClr val="FF0000"/>
                </a:solidFill>
                <a:sym typeface="Symbol" panose="05050102010706020507" pitchFamily="18" charset="2"/>
              </a:rPr>
              <a:t>implies</a:t>
            </a:r>
            <a:r>
              <a:rPr lang="en-US" altLang="en-US" sz="3300">
                <a:sym typeface="Symbol" panose="05050102010706020507" pitchFamily="18" charset="2"/>
              </a:rPr>
              <a:t> k1,…., 2 independence</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F86CED8-5F35-46DD-ACB9-FF79745E127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2596AF7-8AF2-4B01-9CD5-0E373C208119}"/>
              </a:ext>
            </a:extLst>
          </p:cNvPr>
          <p:cNvSpPr>
            <a:spLocks noGrp="1"/>
          </p:cNvSpPr>
          <p:nvPr>
            <p:ph type="ftr" sz="quarter" idx="11"/>
          </p:nvPr>
        </p:nvSpPr>
        <p:spPr/>
        <p:txBody>
          <a:bodyPr/>
          <a:lstStyle/>
          <a:p>
            <a:pPr>
              <a:defRPr/>
            </a:pPr>
            <a:r>
              <a:rPr lang="en-US"/>
              <a:t>RNSengupta,IME Dept.,IIT Kanpur,INDIA</a:t>
            </a:r>
          </a:p>
        </p:txBody>
      </p:sp>
      <p:sp>
        <p:nvSpPr>
          <p:cNvPr id="447492" name="Slide Number Placeholder 5">
            <a:extLst>
              <a:ext uri="{FF2B5EF4-FFF2-40B4-BE49-F238E27FC236}">
                <a16:creationId xmlns:a16="http://schemas.microsoft.com/office/drawing/2014/main" id="{D4506AF0-34A6-4E06-A95B-0BFCEE9177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A392F85-C501-4209-8BB1-5CABEE1AB261}" type="slidenum">
              <a:rPr lang="en-US" altLang="en-US" sz="1400" smtClean="0"/>
              <a:pPr>
                <a:spcBef>
                  <a:spcPct val="0"/>
                </a:spcBef>
                <a:buFontTx/>
                <a:buNone/>
              </a:pPr>
              <a:t>260</a:t>
            </a:fld>
            <a:endParaRPr lang="en-US" altLang="en-US" sz="1400"/>
          </a:p>
        </p:txBody>
      </p:sp>
      <p:sp>
        <p:nvSpPr>
          <p:cNvPr id="447493" name="Rectangle 2">
            <a:extLst>
              <a:ext uri="{FF2B5EF4-FFF2-40B4-BE49-F238E27FC236}">
                <a16:creationId xmlns:a16="http://schemas.microsoft.com/office/drawing/2014/main" id="{E92DF870-D3A9-43C8-8360-AD3C8888E3EF}"/>
              </a:ext>
            </a:extLst>
          </p:cNvPr>
          <p:cNvSpPr>
            <a:spLocks noGrp="1" noChangeArrowheads="1"/>
          </p:cNvSpPr>
          <p:nvPr>
            <p:ph type="title"/>
          </p:nvPr>
        </p:nvSpPr>
        <p:spPr/>
        <p:txBody>
          <a:bodyPr/>
          <a:lstStyle/>
          <a:p>
            <a:r>
              <a:rPr lang="en-US" altLang="en-US" sz="4000" b="1" dirty="0">
                <a:solidFill>
                  <a:srgbClr val="FF0000"/>
                </a:solidFill>
              </a:rPr>
              <a:t>Arrival time problem (M/C # 1 &amp; M/C # 2)</a:t>
            </a:r>
            <a:endParaRPr lang="en-US" altLang="en-US" sz="4000" dirty="0"/>
          </a:p>
        </p:txBody>
      </p:sp>
      <p:sp>
        <p:nvSpPr>
          <p:cNvPr id="447494" name="Rectangle 3">
            <a:extLst>
              <a:ext uri="{FF2B5EF4-FFF2-40B4-BE49-F238E27FC236}">
                <a16:creationId xmlns:a16="http://schemas.microsoft.com/office/drawing/2014/main" id="{3D4434B4-DB30-4BF2-AAAB-809C22B4413E}"/>
              </a:ext>
            </a:extLst>
          </p:cNvPr>
          <p:cNvSpPr>
            <a:spLocks noGrp="1" noChangeArrowheads="1"/>
          </p:cNvSpPr>
          <p:nvPr>
            <p:ph type="body" idx="1"/>
          </p:nvPr>
        </p:nvSpPr>
        <p:spPr/>
        <p:txBody>
          <a:bodyPr/>
          <a:lstStyle/>
          <a:p>
            <a:pPr marL="609600" indent="-609600" algn="just">
              <a:lnSpc>
                <a:spcPct val="90000"/>
              </a:lnSpc>
              <a:buFontTx/>
              <a:buAutoNum type="arabicParenR"/>
            </a:pPr>
            <a:r>
              <a:rPr lang="en-US" altLang="en-US" sz="3500" dirty="0">
                <a:sym typeface="Symbol" panose="05050102010706020507" pitchFamily="18" charset="2"/>
              </a:rPr>
              <a:t>Can you comment anything about the bottleneck machine considering that the  processing time in both machine # 1 and machine # 2 is same?</a:t>
            </a:r>
          </a:p>
          <a:p>
            <a:pPr marL="609600" indent="-609600" algn="just">
              <a:lnSpc>
                <a:spcPct val="90000"/>
              </a:lnSpc>
              <a:buFontTx/>
              <a:buAutoNum type="arabicParenR"/>
            </a:pPr>
            <a:r>
              <a:rPr lang="en-US" altLang="en-US" sz="3500" dirty="0">
                <a:sym typeface="Symbol" panose="05050102010706020507" pitchFamily="18" charset="2"/>
              </a:rPr>
              <a:t>Can these sort of concepts be extended for more than two machines?</a:t>
            </a:r>
          </a:p>
          <a:p>
            <a:pPr marL="609600" indent="-609600" algn="just">
              <a:lnSpc>
                <a:spcPct val="90000"/>
              </a:lnSpc>
              <a:buFontTx/>
              <a:buAutoNum type="arabicParenR"/>
            </a:pPr>
            <a:r>
              <a:rPr lang="en-US" altLang="en-US" sz="3500" dirty="0">
                <a:sym typeface="Symbol" panose="05050102010706020507" pitchFamily="18" charset="2"/>
              </a:rPr>
              <a:t>What more things should we consider, apart from processing time in each machine, in order to find the optimal production rate per unit time (say per shift)?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204804" name="Slide Number Placeholder 5">
            <a:extLst>
              <a:ext uri="{FF2B5EF4-FFF2-40B4-BE49-F238E27FC236}">
                <a16:creationId xmlns:a16="http://schemas.microsoft.com/office/drawing/2014/main" id="{9E15146D-1CC8-4258-B2F0-DEB78B4B0D5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57FAD3-090A-4B5D-A159-2201272ECA84}" type="slidenum">
              <a:rPr lang="en-US" altLang="en-US" sz="1400" smtClean="0"/>
              <a:pPr>
                <a:spcBef>
                  <a:spcPct val="0"/>
                </a:spcBef>
                <a:buFontTx/>
                <a:buNone/>
              </a:pPr>
              <a:t>27</a:t>
            </a:fld>
            <a:endParaRPr lang="en-US" altLang="en-US" sz="1400"/>
          </a:p>
        </p:txBody>
      </p:sp>
      <p:sp>
        <p:nvSpPr>
          <p:cNvPr id="204805" name="Rectangle 2">
            <a:extLst>
              <a:ext uri="{FF2B5EF4-FFF2-40B4-BE49-F238E27FC236}">
                <a16:creationId xmlns:a16="http://schemas.microsoft.com/office/drawing/2014/main" id="{45AF06AD-CE63-4601-AB56-97A8611E65AE}"/>
              </a:ext>
            </a:extLst>
          </p:cNvPr>
          <p:cNvSpPr>
            <a:spLocks noGrp="1" noChangeArrowheads="1"/>
          </p:cNvSpPr>
          <p:nvPr>
            <p:ph type="title"/>
          </p:nvPr>
        </p:nvSpPr>
        <p:spPr/>
        <p:txBody>
          <a:bodyPr/>
          <a:lstStyle/>
          <a:p>
            <a:pPr eaLnBrk="1" hangingPunct="1"/>
            <a:r>
              <a:rPr lang="en-US" altLang="en-US" sz="5500" b="1" dirty="0">
                <a:solidFill>
                  <a:srgbClr val="FF0000"/>
                </a:solidFill>
              </a:rPr>
              <a:t>Example # 41</a:t>
            </a:r>
          </a:p>
        </p:txBody>
      </p:sp>
      <p:sp>
        <p:nvSpPr>
          <p:cNvPr id="204806" name="Rectangle 3">
            <a:extLst>
              <a:ext uri="{FF2B5EF4-FFF2-40B4-BE49-F238E27FC236}">
                <a16:creationId xmlns:a16="http://schemas.microsoft.com/office/drawing/2014/main" id="{C5994767-DEF6-47FE-82F4-6D36CE00CB0C}"/>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3300">
                <a:sym typeface="Symbol" panose="05050102010706020507" pitchFamily="18" charset="2"/>
              </a:rPr>
              <a:t>Consider a fair coin tossed twice, then the outcomes are {HH,HT,TH,TT}.</a:t>
            </a:r>
          </a:p>
          <a:p>
            <a:pPr lvl="1" algn="just" eaLnBrk="1" hangingPunct="1">
              <a:buClr>
                <a:schemeClr val="tx1"/>
              </a:buClr>
              <a:buFont typeface="Wingdings" panose="05000000000000000000" pitchFamily="2" charset="2"/>
              <a:buChar char="v"/>
            </a:pPr>
            <a:r>
              <a:rPr lang="en-US" altLang="en-US" sz="3300">
                <a:sym typeface="Symbol" panose="05050102010706020507" pitchFamily="18" charset="2"/>
              </a:rPr>
              <a:t>A: Event that the first toss is Head, i.e., {HH, HT}</a:t>
            </a:r>
          </a:p>
          <a:p>
            <a:pPr lvl="1" algn="just" eaLnBrk="1" hangingPunct="1">
              <a:buClr>
                <a:schemeClr val="tx1"/>
              </a:buClr>
              <a:buFont typeface="Wingdings" panose="05000000000000000000" pitchFamily="2" charset="2"/>
              <a:buChar char="v"/>
            </a:pPr>
            <a:r>
              <a:rPr lang="en-US" altLang="en-US" sz="3300">
                <a:sym typeface="Symbol" panose="05050102010706020507" pitchFamily="18" charset="2"/>
              </a:rPr>
              <a:t>B: Event that the second toss is Head, i.e., {HH, TH}</a:t>
            </a:r>
          </a:p>
          <a:p>
            <a:pPr lvl="1" algn="just" eaLnBrk="1" hangingPunct="1">
              <a:buClr>
                <a:schemeClr val="tx1"/>
              </a:buClr>
              <a:buFont typeface="Wingdings" panose="05000000000000000000" pitchFamily="2" charset="2"/>
              <a:buChar char="v"/>
            </a:pPr>
            <a:r>
              <a:rPr lang="en-US" altLang="en-US" sz="3300">
                <a:sym typeface="Symbol" panose="05050102010706020507" pitchFamily="18" charset="2"/>
              </a:rPr>
              <a:t>C: Event that both tosses are the same, i.e., {HH, TT}</a:t>
            </a:r>
          </a:p>
          <a:p>
            <a:pPr algn="just" eaLnBrk="1" hangingPunct="1">
              <a:buClr>
                <a:schemeClr val="tx1"/>
              </a:buClr>
              <a:buFont typeface="Wingdings" panose="05000000000000000000" pitchFamily="2" charset="2"/>
              <a:buChar char="§"/>
            </a:pPr>
            <a:r>
              <a:rPr lang="en-US" altLang="en-US" sz="3300">
                <a:sym typeface="Symbol" panose="05050102010706020507" pitchFamily="18" charset="2"/>
              </a:rPr>
              <a:t>P(A) = 1/2, P(B) = 1/2 and P(C)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205828" name="Slide Number Placeholder 5">
            <a:extLst>
              <a:ext uri="{FF2B5EF4-FFF2-40B4-BE49-F238E27FC236}">
                <a16:creationId xmlns:a16="http://schemas.microsoft.com/office/drawing/2014/main" id="{E8317781-643E-432C-829C-A19A2F4D2C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889384-C7BE-4A78-8B4D-B720C20E787E}" type="slidenum">
              <a:rPr lang="en-US" altLang="en-US" sz="1400" smtClean="0"/>
              <a:pPr>
                <a:spcBef>
                  <a:spcPct val="0"/>
                </a:spcBef>
                <a:buFontTx/>
                <a:buNone/>
              </a:pPr>
              <a:t>28</a:t>
            </a:fld>
            <a:endParaRPr lang="en-US" altLang="en-US" sz="1400"/>
          </a:p>
        </p:txBody>
      </p:sp>
      <p:sp>
        <p:nvSpPr>
          <p:cNvPr id="205829" name="Rectangle 2">
            <a:extLst>
              <a:ext uri="{FF2B5EF4-FFF2-40B4-BE49-F238E27FC236}">
                <a16:creationId xmlns:a16="http://schemas.microsoft.com/office/drawing/2014/main" id="{6520FAD7-CCA2-43DE-BC8B-CB897FF38FF5}"/>
              </a:ext>
            </a:extLst>
          </p:cNvPr>
          <p:cNvSpPr>
            <a:spLocks noGrp="1" noChangeArrowheads="1"/>
          </p:cNvSpPr>
          <p:nvPr>
            <p:ph type="title"/>
          </p:nvPr>
        </p:nvSpPr>
        <p:spPr/>
        <p:txBody>
          <a:bodyPr/>
          <a:lstStyle/>
          <a:p>
            <a:pPr eaLnBrk="1" hangingPunct="1"/>
            <a:r>
              <a:rPr lang="en-US" altLang="en-US" sz="5500" b="1" dirty="0">
                <a:solidFill>
                  <a:srgbClr val="FF0000"/>
                </a:solidFill>
              </a:rPr>
              <a:t>Example # 41</a:t>
            </a:r>
            <a:r>
              <a:rPr lang="en-US" altLang="en-US" sz="5500" dirty="0">
                <a:solidFill>
                  <a:schemeClr val="tx1"/>
                </a:solidFill>
              </a:rPr>
              <a:t> (</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p>
        </p:txBody>
      </p:sp>
      <p:sp>
        <p:nvSpPr>
          <p:cNvPr id="205830" name="Rectangle 3">
            <a:extLst>
              <a:ext uri="{FF2B5EF4-FFF2-40B4-BE49-F238E27FC236}">
                <a16:creationId xmlns:a16="http://schemas.microsoft.com/office/drawing/2014/main" id="{327146DA-887A-4A6D-BC53-FE1AB7C0056F}"/>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3300">
                <a:sym typeface="Symbol" panose="05050102010706020507" pitchFamily="18" charset="2"/>
              </a:rPr>
              <a:t>P(A∩B) = 1/4 = (1/2)(1/2) = P(A)P(B) </a:t>
            </a:r>
          </a:p>
          <a:p>
            <a:pPr algn="just" eaLnBrk="1" hangingPunct="1">
              <a:buClr>
                <a:schemeClr val="tx1"/>
              </a:buClr>
              <a:buFont typeface="Wingdings" panose="05000000000000000000" pitchFamily="2" charset="2"/>
              <a:buChar char="§"/>
            </a:pPr>
            <a:r>
              <a:rPr lang="en-US" altLang="en-US" sz="3300">
                <a:sym typeface="Symbol" panose="05050102010706020507" pitchFamily="18" charset="2"/>
              </a:rPr>
              <a:t>P(B∩C) = 1/4 = (1/2)(1/2) = P(B)P(C)</a:t>
            </a:r>
          </a:p>
          <a:p>
            <a:pPr algn="just" eaLnBrk="1" hangingPunct="1">
              <a:buClr>
                <a:schemeClr val="tx1"/>
              </a:buClr>
              <a:buFont typeface="Wingdings" panose="05000000000000000000" pitchFamily="2" charset="2"/>
              <a:buChar char="§"/>
            </a:pPr>
            <a:r>
              <a:rPr lang="en-US" altLang="en-US" sz="3300">
                <a:sym typeface="Symbol" panose="05050102010706020507" pitchFamily="18" charset="2"/>
              </a:rPr>
              <a:t>P(A∩C) = 1/4 = (1/2)(1/2) = P(A)P(C)</a:t>
            </a:r>
          </a:p>
          <a:p>
            <a:pPr algn="just" eaLnBrk="1" hangingPunct="1">
              <a:buClr>
                <a:schemeClr val="tx1"/>
              </a:buClr>
              <a:buFont typeface="Wingdings" panose="05000000000000000000" pitchFamily="2" charset="2"/>
              <a:buChar char="§"/>
            </a:pPr>
            <a:r>
              <a:rPr lang="en-US" altLang="en-US" sz="3300">
                <a:sym typeface="Symbol" panose="05050102010706020507" pitchFamily="18" charset="2"/>
              </a:rPr>
              <a:t>P(A∩B∩C) = 1/4 ≠ P(A)P(B)P(C) = (1/2)(1/2)(1/2) = 1/8</a:t>
            </a:r>
          </a:p>
          <a:p>
            <a:pPr algn="just" eaLnBrk="1" hangingPunct="1">
              <a:buClr>
                <a:schemeClr val="tx1"/>
              </a:buClr>
              <a:buFont typeface="Wingdings" panose="05000000000000000000" pitchFamily="2" charset="2"/>
              <a:buChar char="§"/>
            </a:pPr>
            <a:r>
              <a:rPr lang="en-US" altLang="en-US" sz="3300">
                <a:sym typeface="Symbol" panose="05050102010706020507" pitchFamily="18" charset="2"/>
              </a:rPr>
              <a:t>These events are </a:t>
            </a:r>
            <a:r>
              <a:rPr lang="en-US" altLang="en-US" sz="3300" b="1">
                <a:solidFill>
                  <a:srgbClr val="FF0000"/>
                </a:solidFill>
                <a:sym typeface="Symbol" panose="05050102010706020507" pitchFamily="18" charset="2"/>
              </a:rPr>
              <a:t>pairwise independent</a:t>
            </a:r>
            <a:r>
              <a:rPr lang="en-US" altLang="en-US" sz="3300">
                <a:sym typeface="Symbol" panose="05050102010706020507" pitchFamily="18" charset="2"/>
              </a:rPr>
              <a:t> (as all the two-way intersection probabilities are products of individual probabilities), but </a:t>
            </a:r>
            <a:r>
              <a:rPr lang="en-US" altLang="en-US" sz="3300" b="1">
                <a:solidFill>
                  <a:srgbClr val="FF0000"/>
                </a:solidFill>
                <a:sym typeface="Symbol" panose="05050102010706020507" pitchFamily="18" charset="2"/>
              </a:rPr>
              <a:t>not mutually independent</a:t>
            </a:r>
            <a:r>
              <a:rPr lang="en-US" altLang="en-US" sz="3300">
                <a:sym typeface="Symbol" panose="05050102010706020507" pitchFamily="18" charset="2"/>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6443196-57B9-4708-8C36-80E304D6E7F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D67C6A9-8DA7-42EB-98C9-DC44A68ED789}"/>
              </a:ext>
            </a:extLst>
          </p:cNvPr>
          <p:cNvSpPr>
            <a:spLocks noGrp="1"/>
          </p:cNvSpPr>
          <p:nvPr>
            <p:ph type="ftr" sz="quarter" idx="11"/>
          </p:nvPr>
        </p:nvSpPr>
        <p:spPr/>
        <p:txBody>
          <a:bodyPr/>
          <a:lstStyle/>
          <a:p>
            <a:pPr>
              <a:defRPr/>
            </a:pPr>
            <a:r>
              <a:rPr lang="en-US"/>
              <a:t>RNSengupta,IME Dept.,IIT Kanpur,INDIA</a:t>
            </a:r>
          </a:p>
        </p:txBody>
      </p:sp>
      <p:sp>
        <p:nvSpPr>
          <p:cNvPr id="206852" name="Slide Number Placeholder 5">
            <a:extLst>
              <a:ext uri="{FF2B5EF4-FFF2-40B4-BE49-F238E27FC236}">
                <a16:creationId xmlns:a16="http://schemas.microsoft.com/office/drawing/2014/main" id="{1016748F-6F9B-45A0-93BD-3CD42ED6AEA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7A044C-A7D8-4297-802D-4C85E19E9C12}" type="slidenum">
              <a:rPr lang="en-US" altLang="en-US" sz="1400" smtClean="0"/>
              <a:pPr>
                <a:spcBef>
                  <a:spcPct val="0"/>
                </a:spcBef>
                <a:buFontTx/>
                <a:buNone/>
              </a:pPr>
              <a:t>29</a:t>
            </a:fld>
            <a:endParaRPr lang="en-US" altLang="en-US" sz="1400"/>
          </a:p>
        </p:txBody>
      </p:sp>
      <p:sp>
        <p:nvSpPr>
          <p:cNvPr id="206853" name="Rectangle 2">
            <a:extLst>
              <a:ext uri="{FF2B5EF4-FFF2-40B4-BE49-F238E27FC236}">
                <a16:creationId xmlns:a16="http://schemas.microsoft.com/office/drawing/2014/main" id="{56408F3A-D85B-4C98-B6EC-37B9612B49B3}"/>
              </a:ext>
            </a:extLst>
          </p:cNvPr>
          <p:cNvSpPr>
            <a:spLocks noGrp="1" noChangeArrowheads="1"/>
          </p:cNvSpPr>
          <p:nvPr>
            <p:ph type="title"/>
          </p:nvPr>
        </p:nvSpPr>
        <p:spPr/>
        <p:txBody>
          <a:bodyPr/>
          <a:lstStyle/>
          <a:p>
            <a:pPr eaLnBrk="1" hangingPunct="1"/>
            <a:r>
              <a:rPr lang="en-US" altLang="en-US" b="1">
                <a:solidFill>
                  <a:srgbClr val="FF0000"/>
                </a:solidFill>
              </a:rPr>
              <a:t>Distribution</a:t>
            </a:r>
          </a:p>
        </p:txBody>
      </p:sp>
      <p:sp>
        <p:nvSpPr>
          <p:cNvPr id="206854" name="Rectangle 3">
            <a:extLst>
              <a:ext uri="{FF2B5EF4-FFF2-40B4-BE49-F238E27FC236}">
                <a16:creationId xmlns:a16="http://schemas.microsoft.com/office/drawing/2014/main" id="{E4C9A9DC-3038-4D67-A582-77E3A2E227AB}"/>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3300"/>
              <a:t>Depending on outcome of an experiment a random variable (r.v) is used to denote the outcome.</a:t>
            </a:r>
          </a:p>
          <a:p>
            <a:pPr algn="just" eaLnBrk="1" hangingPunct="1">
              <a:lnSpc>
                <a:spcPct val="90000"/>
              </a:lnSpc>
              <a:buClr>
                <a:schemeClr val="tx1"/>
              </a:buClr>
              <a:buFont typeface="Wingdings" panose="05000000000000000000" pitchFamily="2" charset="2"/>
              <a:buChar char="§"/>
            </a:pPr>
            <a:r>
              <a:rPr lang="en-US" altLang="en-US" sz="3300"/>
              <a:t>We usually denote the r.v. using X, Y or Z and the corresponding </a:t>
            </a:r>
            <a:r>
              <a:rPr lang="en-US" altLang="en-US" sz="3300" b="1">
                <a:solidFill>
                  <a:srgbClr val="FF0000"/>
                </a:solidFill>
              </a:rPr>
              <a:t>probability mass function</a:t>
            </a:r>
            <a:r>
              <a:rPr lang="en-US" altLang="en-US" sz="3300"/>
              <a:t> (</a:t>
            </a:r>
            <a:r>
              <a:rPr lang="en-US" altLang="en-US" sz="3300" b="1">
                <a:solidFill>
                  <a:srgbClr val="FF0000"/>
                </a:solidFill>
              </a:rPr>
              <a:t>pmf</a:t>
            </a:r>
            <a:r>
              <a:rPr lang="en-US" altLang="en-US" sz="3300"/>
              <a:t>) and </a:t>
            </a:r>
            <a:r>
              <a:rPr lang="en-US" altLang="en-US" sz="3300" b="1">
                <a:solidFill>
                  <a:srgbClr val="FF0000"/>
                </a:solidFill>
              </a:rPr>
              <a:t>probability density function</a:t>
            </a:r>
            <a:r>
              <a:rPr lang="en-US" altLang="en-US" sz="3300"/>
              <a:t> (</a:t>
            </a:r>
            <a:r>
              <a:rPr lang="en-US" altLang="en-US" sz="3300" b="1">
                <a:solidFill>
                  <a:srgbClr val="FF0000"/>
                </a:solidFill>
              </a:rPr>
              <a:t>pdf</a:t>
            </a:r>
            <a:r>
              <a:rPr lang="en-US" altLang="en-US" sz="3300"/>
              <a:t>) is denoted by P(X=x) or P(X=𝑖) and f(x); P(Y=y) or P(Y=j) and f(y) or P(Z=z) or P(Z=</a:t>
            </a:r>
            <a:r>
              <a:rPr lang="en-US" altLang="en-US" sz="3300" i="1"/>
              <a:t>k</a:t>
            </a:r>
            <a:r>
              <a:rPr lang="en-US" altLang="en-US" sz="3300"/>
              <a:t>) and f(z)</a:t>
            </a:r>
          </a:p>
          <a:p>
            <a:pPr algn="just" eaLnBrk="1" hangingPunct="1">
              <a:lnSpc>
                <a:spcPct val="90000"/>
              </a:lnSpc>
              <a:buClr>
                <a:schemeClr val="tx1"/>
              </a:buClr>
              <a:buFont typeface="Wingdings" panose="05000000000000000000" pitchFamily="2" charset="2"/>
              <a:buChar char="§"/>
            </a:pPr>
            <a:r>
              <a:rPr lang="en-US" altLang="en-US" sz="3300" b="1">
                <a:solidFill>
                  <a:srgbClr val="FF0000"/>
                </a:solidFill>
              </a:rPr>
              <a:t>Discrete</a:t>
            </a:r>
            <a:r>
              <a:rPr lang="en-US" altLang="en-US" sz="3300"/>
              <a:t>: probability mass function (pmf)</a:t>
            </a:r>
          </a:p>
          <a:p>
            <a:pPr algn="just" eaLnBrk="1" hangingPunct="1">
              <a:lnSpc>
                <a:spcPct val="90000"/>
              </a:lnSpc>
              <a:buClr>
                <a:schemeClr val="tx1"/>
              </a:buClr>
              <a:buFont typeface="Wingdings" panose="05000000000000000000" pitchFamily="2" charset="2"/>
              <a:buChar char="§"/>
            </a:pPr>
            <a:r>
              <a:rPr lang="en-US" altLang="en-US" sz="3300" b="1">
                <a:solidFill>
                  <a:srgbClr val="FF0000"/>
                </a:solidFill>
              </a:rPr>
              <a:t>Continuous</a:t>
            </a:r>
            <a:r>
              <a:rPr lang="en-US" altLang="en-US" sz="3300"/>
              <a:t>: probability density function (pdf)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EBB86576-8D57-4805-BD97-E5FF5E67DE66}"/>
              </a:ext>
            </a:extLst>
          </p:cNvPr>
          <p:cNvSpPr>
            <a:spLocks noGrp="1"/>
          </p:cNvSpPr>
          <p:nvPr>
            <p:ph type="dt" sz="quarter" idx="10"/>
          </p:nvPr>
        </p:nvSpPr>
        <p:spPr/>
        <p:txBody>
          <a:bodyPr/>
          <a:lstStyle/>
          <a:p>
            <a:pPr>
              <a:defRPr/>
            </a:pPr>
            <a:r>
              <a:rPr lang="en-US"/>
              <a:t>IME602:DISTRIBUTIONS</a:t>
            </a:r>
          </a:p>
        </p:txBody>
      </p:sp>
      <p:sp>
        <p:nvSpPr>
          <p:cNvPr id="5" name="Footer Placeholder 5">
            <a:extLst>
              <a:ext uri="{FF2B5EF4-FFF2-40B4-BE49-F238E27FC236}">
                <a16:creationId xmlns:a16="http://schemas.microsoft.com/office/drawing/2014/main" id="{1236B48E-D9FD-4F19-919D-E05820B726BC}"/>
              </a:ext>
            </a:extLst>
          </p:cNvPr>
          <p:cNvSpPr>
            <a:spLocks noGrp="1"/>
          </p:cNvSpPr>
          <p:nvPr>
            <p:ph type="ftr" sz="quarter" idx="11"/>
          </p:nvPr>
        </p:nvSpPr>
        <p:spPr/>
        <p:txBody>
          <a:bodyPr/>
          <a:lstStyle/>
          <a:p>
            <a:pPr>
              <a:defRPr/>
            </a:pPr>
            <a:r>
              <a:rPr lang="en-US"/>
              <a:t>RNSengupta,IME Dept.,IIT Kanpur,INDIA</a:t>
            </a:r>
          </a:p>
        </p:txBody>
      </p:sp>
      <p:sp>
        <p:nvSpPr>
          <p:cNvPr id="6148" name="Slide Number Placeholder 6">
            <a:extLst>
              <a:ext uri="{FF2B5EF4-FFF2-40B4-BE49-F238E27FC236}">
                <a16:creationId xmlns:a16="http://schemas.microsoft.com/office/drawing/2014/main" id="{199AD777-D104-43C2-A41F-F06F47249F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4A9D9F-93D7-4C17-AA86-154670A69361}" type="slidenum">
              <a:rPr lang="en-US" altLang="en-US" sz="1400" smtClean="0"/>
              <a:pPr>
                <a:spcBef>
                  <a:spcPct val="0"/>
                </a:spcBef>
                <a:buFontTx/>
                <a:buNone/>
              </a:pPr>
              <a:t>3</a:t>
            </a:fld>
            <a:endParaRPr lang="en-US" altLang="en-US" sz="1400"/>
          </a:p>
        </p:txBody>
      </p:sp>
      <p:sp>
        <p:nvSpPr>
          <p:cNvPr id="6149" name="Rectangle 2">
            <a:extLst>
              <a:ext uri="{FF2B5EF4-FFF2-40B4-BE49-F238E27FC236}">
                <a16:creationId xmlns:a16="http://schemas.microsoft.com/office/drawing/2014/main" id="{F8D82975-F27E-49B3-9E5E-14B15459B962}"/>
              </a:ext>
            </a:extLst>
          </p:cNvPr>
          <p:cNvSpPr>
            <a:spLocks noGrp="1" noChangeArrowheads="1"/>
          </p:cNvSpPr>
          <p:nvPr>
            <p:ph type="title"/>
          </p:nvPr>
        </p:nvSpPr>
        <p:spPr>
          <a:xfrm>
            <a:off x="609600" y="274638"/>
            <a:ext cx="10972800" cy="944562"/>
          </a:xfrm>
        </p:spPr>
        <p:txBody>
          <a:bodyPr/>
          <a:lstStyle/>
          <a:p>
            <a:pPr eaLnBrk="1" hangingPunct="1"/>
            <a:r>
              <a:rPr lang="en-US" altLang="en-US" sz="5500" b="1" dirty="0">
                <a:solidFill>
                  <a:srgbClr val="FF0000"/>
                </a:solidFill>
              </a:rPr>
              <a:t>Coverage</a:t>
            </a:r>
          </a:p>
        </p:txBody>
      </p:sp>
      <p:sp>
        <p:nvSpPr>
          <p:cNvPr id="6150" name="Rectangle 3">
            <a:extLst>
              <a:ext uri="{FF2B5EF4-FFF2-40B4-BE49-F238E27FC236}">
                <a16:creationId xmlns:a16="http://schemas.microsoft.com/office/drawing/2014/main" id="{F42BCE9B-76DA-490D-9B0E-21020C12B790}"/>
              </a:ext>
            </a:extLst>
          </p:cNvPr>
          <p:cNvSpPr>
            <a:spLocks noGrp="1" noChangeArrowheads="1"/>
          </p:cNvSpPr>
          <p:nvPr>
            <p:ph type="body" sz="half" idx="1"/>
          </p:nvPr>
        </p:nvSpPr>
        <p:spPr>
          <a:xfrm>
            <a:off x="609600" y="1219200"/>
            <a:ext cx="10972800" cy="4906963"/>
          </a:xfrm>
        </p:spPr>
        <p:txBody>
          <a:bodyPr/>
          <a:lstStyle/>
          <a:p>
            <a:pPr algn="just">
              <a:buFont typeface="Wingdings" panose="05000000000000000000" pitchFamily="2" charset="2"/>
              <a:buChar char="§"/>
            </a:pPr>
            <a:r>
              <a:rPr lang="en-US" altLang="en-US" sz="3000" dirty="0"/>
              <a:t>Discrete Distributions</a:t>
            </a:r>
          </a:p>
          <a:p>
            <a:pPr algn="just">
              <a:buFont typeface="Wingdings" panose="05000000000000000000" pitchFamily="2" charset="2"/>
              <a:buChar char="§"/>
            </a:pPr>
            <a:r>
              <a:rPr lang="en-US" altLang="en-US" sz="3000" dirty="0"/>
              <a:t>Continuous Distributions</a:t>
            </a:r>
          </a:p>
          <a:p>
            <a:pPr algn="just">
              <a:buFont typeface="Wingdings" panose="05000000000000000000" pitchFamily="2" charset="2"/>
              <a:buChar char="§"/>
            </a:pPr>
            <a:r>
              <a:rPr lang="en-US" altLang="en-US" sz="3000" dirty="0"/>
              <a:t>Normal approximation to Binomial distribution</a:t>
            </a:r>
          </a:p>
          <a:p>
            <a:pPr algn="just">
              <a:buFont typeface="Wingdings" panose="05000000000000000000" pitchFamily="2" charset="2"/>
              <a:buChar char="§"/>
            </a:pPr>
            <a:r>
              <a:rPr lang="en-US" altLang="en-US" sz="3000" dirty="0"/>
              <a:t>De </a:t>
            </a:r>
            <a:r>
              <a:rPr lang="en-US" altLang="en-US" sz="3000" dirty="0" err="1"/>
              <a:t>Moivre</a:t>
            </a:r>
            <a:r>
              <a:rPr lang="en-US" altLang="en-US" sz="3000" dirty="0"/>
              <a:t> Laplace Limit Theorems</a:t>
            </a:r>
          </a:p>
          <a:p>
            <a:pPr algn="just">
              <a:buFont typeface="Wingdings" panose="05000000000000000000" pitchFamily="2" charset="2"/>
              <a:buChar char="§"/>
            </a:pPr>
            <a:r>
              <a:rPr lang="en-US" altLang="en-US" sz="3000" dirty="0"/>
              <a:t>Bernoulli's Theorem</a:t>
            </a:r>
          </a:p>
          <a:p>
            <a:pPr algn="just">
              <a:buFont typeface="Wingdings" panose="05000000000000000000" pitchFamily="2" charset="2"/>
              <a:buChar char="§"/>
            </a:pPr>
            <a:r>
              <a:rPr lang="en-US" altLang="en-US" sz="3000" dirty="0"/>
              <a:t>Relationship between Poisson and Exponential distribution</a:t>
            </a:r>
          </a:p>
          <a:p>
            <a:pPr algn="just">
              <a:buFont typeface="Wingdings" panose="05000000000000000000" pitchFamily="2" charset="2"/>
              <a:buChar char="§"/>
            </a:pPr>
            <a:r>
              <a:rPr lang="en-US" altLang="en-US" sz="3000" dirty="0"/>
              <a:t>Central Limit Theorem</a:t>
            </a:r>
          </a:p>
          <a:p>
            <a:pPr algn="just">
              <a:buFont typeface="Wingdings" panose="05000000000000000000" pitchFamily="2" charset="2"/>
              <a:buChar char="§"/>
            </a:pPr>
            <a:r>
              <a:rPr lang="en-US" altLang="en-US" sz="3000" dirty="0"/>
              <a:t>Q-Q Plots</a:t>
            </a:r>
          </a:p>
        </p:txBody>
      </p:sp>
    </p:spTree>
    <p:extLst>
      <p:ext uri="{BB962C8B-B14F-4D97-AF65-F5344CB8AC3E}">
        <p14:creationId xmlns:p14="http://schemas.microsoft.com/office/powerpoint/2010/main" val="418490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6443196-57B9-4708-8C36-80E304D6E7F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D67C6A9-8DA7-42EB-98C9-DC44A68ED789}"/>
              </a:ext>
            </a:extLst>
          </p:cNvPr>
          <p:cNvSpPr>
            <a:spLocks noGrp="1"/>
          </p:cNvSpPr>
          <p:nvPr>
            <p:ph type="ftr" sz="quarter" idx="11"/>
          </p:nvPr>
        </p:nvSpPr>
        <p:spPr/>
        <p:txBody>
          <a:bodyPr/>
          <a:lstStyle/>
          <a:p>
            <a:pPr>
              <a:defRPr/>
            </a:pPr>
            <a:r>
              <a:rPr lang="en-US"/>
              <a:t>RNSengupta,IME Dept.,IIT Kanpur,INDIA</a:t>
            </a:r>
          </a:p>
        </p:txBody>
      </p:sp>
      <p:sp>
        <p:nvSpPr>
          <p:cNvPr id="207876" name="Slide Number Placeholder 5">
            <a:extLst>
              <a:ext uri="{FF2B5EF4-FFF2-40B4-BE49-F238E27FC236}">
                <a16:creationId xmlns:a16="http://schemas.microsoft.com/office/drawing/2014/main" id="{4BCD9559-F57F-4DA9-B388-04DB4536A1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6D60BB-22DD-4336-BC95-E854BA4456D3}" type="slidenum">
              <a:rPr lang="en-US" altLang="en-US" sz="1400" smtClean="0"/>
              <a:pPr>
                <a:spcBef>
                  <a:spcPct val="0"/>
                </a:spcBef>
                <a:buFontTx/>
                <a:buNone/>
              </a:pPr>
              <a:t>30</a:t>
            </a:fld>
            <a:endParaRPr lang="en-US" altLang="en-US" sz="1400"/>
          </a:p>
        </p:txBody>
      </p:sp>
      <p:sp>
        <p:nvSpPr>
          <p:cNvPr id="207877" name="Rectangle 2">
            <a:extLst>
              <a:ext uri="{FF2B5EF4-FFF2-40B4-BE49-F238E27FC236}">
                <a16:creationId xmlns:a16="http://schemas.microsoft.com/office/drawing/2014/main" id="{90AD666A-CB4C-41CD-A75A-C71CA079B545}"/>
              </a:ext>
            </a:extLst>
          </p:cNvPr>
          <p:cNvSpPr>
            <a:spLocks noGrp="1" noChangeArrowheads="1"/>
          </p:cNvSpPr>
          <p:nvPr>
            <p:ph type="title"/>
          </p:nvPr>
        </p:nvSpPr>
        <p:spPr/>
        <p:txBody>
          <a:bodyPr/>
          <a:lstStyle/>
          <a:p>
            <a:pPr eaLnBrk="1" hangingPunct="1"/>
            <a:r>
              <a:rPr lang="en-US" altLang="en-US" b="1">
                <a:solidFill>
                  <a:srgbClr val="FF0000"/>
                </a:solidFill>
              </a:rPr>
              <a:t>P(X=x) and F(x) for Discrete Case</a:t>
            </a:r>
          </a:p>
        </p:txBody>
      </p:sp>
      <p:sp>
        <p:nvSpPr>
          <p:cNvPr id="207878" name="Rectangle 3">
            <a:extLst>
              <a:ext uri="{FF2B5EF4-FFF2-40B4-BE49-F238E27FC236}">
                <a16:creationId xmlns:a16="http://schemas.microsoft.com/office/drawing/2014/main" id="{C0CCC983-5B67-4A25-81AF-93FD2CF4D48A}"/>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5000"/>
              <a:t>P(X = 𝑖) = p</a:t>
            </a:r>
            <a:r>
              <a:rPr lang="en-US" altLang="en-US" sz="5000" baseline="-25000"/>
              <a:t>𝑖</a:t>
            </a:r>
            <a:r>
              <a:rPr lang="en-US" altLang="en-US" sz="5000"/>
              <a:t> for 𝑖 = 1,….., k</a:t>
            </a:r>
          </a:p>
          <a:p>
            <a:pPr algn="just" eaLnBrk="1" hangingPunct="1">
              <a:lnSpc>
                <a:spcPct val="90000"/>
              </a:lnSpc>
              <a:buClr>
                <a:schemeClr val="tx1"/>
              </a:buClr>
              <a:buFont typeface="Wingdings" panose="05000000000000000000" pitchFamily="2" charset="2"/>
              <a:buChar char="§"/>
            </a:pPr>
            <a:r>
              <a:rPr lang="en-US" altLang="en-US" sz="5000"/>
              <a:t>F(x) = P(X </a:t>
            </a:r>
            <a:r>
              <a:rPr lang="en-US" altLang="en-US" sz="5000">
                <a:sym typeface="Symbol" panose="05050102010706020507" pitchFamily="18" charset="2"/>
              </a:rPr>
              <a:t> x) = </a:t>
            </a:r>
            <a:r>
              <a:rPr lang="en-US" altLang="en-US" sz="5000" baseline="-25000">
                <a:sym typeface="Symbol" panose="05050102010706020507" pitchFamily="18" charset="2"/>
              </a:rPr>
              <a:t>Xx</a:t>
            </a:r>
            <a:r>
              <a:rPr lang="en-US" altLang="en-US" sz="5000">
                <a:sym typeface="Symbol" panose="05050102010706020507" pitchFamily="18" charset="2"/>
              </a:rPr>
              <a:t>P(X = x)</a:t>
            </a:r>
            <a:endParaRPr lang="en-US" altLang="en-US" sz="5000" baseline="-25000">
              <a:sym typeface="Symbol" panose="05050102010706020507" pitchFamily="18" charset="2"/>
            </a:endParaRPr>
          </a:p>
          <a:p>
            <a:pPr algn="just" eaLnBrk="1" hangingPunct="1">
              <a:lnSpc>
                <a:spcPct val="90000"/>
              </a:lnSpc>
              <a:buClr>
                <a:schemeClr val="tx1"/>
              </a:buClr>
              <a:buFont typeface="Wingdings" panose="05000000000000000000" pitchFamily="2" charset="2"/>
              <a:buChar char="§"/>
            </a:pPr>
            <a:r>
              <a:rPr lang="en-US" altLang="en-US" sz="5000"/>
              <a:t>1 </a:t>
            </a:r>
            <a:r>
              <a:rPr lang="en-US" altLang="en-US" sz="5000">
                <a:sym typeface="Symbol" panose="05050102010706020507" pitchFamily="18" charset="2"/>
              </a:rPr>
              <a:t> F(x ) = P(X &gt; x) = </a:t>
            </a:r>
            <a:r>
              <a:rPr lang="en-US" altLang="en-US" sz="5000" baseline="-25000">
                <a:sym typeface="Symbol" panose="05050102010706020507" pitchFamily="18" charset="2"/>
              </a:rPr>
              <a:t>X&gt;x</a:t>
            </a:r>
            <a:r>
              <a:rPr lang="en-US" altLang="en-US" sz="5000">
                <a:sym typeface="Symbol" panose="05050102010706020507" pitchFamily="18" charset="2"/>
              </a:rPr>
              <a:t>P(X = x)</a:t>
            </a:r>
            <a:endParaRPr lang="en-US" altLang="en-US" sz="5000"/>
          </a:p>
          <a:p>
            <a:pPr algn="just" eaLnBrk="1" hangingPunct="1">
              <a:lnSpc>
                <a:spcPct val="90000"/>
              </a:lnSpc>
              <a:buClr>
                <a:schemeClr val="tx1"/>
              </a:buClr>
              <a:buFont typeface="Wingdings" panose="05000000000000000000" pitchFamily="2" charset="2"/>
              <a:buChar char="§"/>
            </a:pPr>
            <a:r>
              <a:rPr lang="en-US" altLang="en-US" sz="5000"/>
              <a:t>P(X = 1) +….. + P(X = k) = P(</a:t>
            </a:r>
            <a:r>
              <a:rPr lang="en-US" altLang="en-US" sz="5000">
                <a:sym typeface="Symbol" panose="05050102010706020507" pitchFamily="18" charset="2"/>
              </a:rPr>
              <a:t>) = </a:t>
            </a:r>
            <a:r>
              <a:rPr lang="en-US" altLang="en-US" sz="5000"/>
              <a:t>1</a:t>
            </a:r>
          </a:p>
          <a:p>
            <a:pPr algn="just" eaLnBrk="1" hangingPunct="1">
              <a:lnSpc>
                <a:spcPct val="90000"/>
              </a:lnSpc>
              <a:buClr>
                <a:schemeClr val="tx1"/>
              </a:buClr>
              <a:buFont typeface="Wingdings" panose="05000000000000000000" pitchFamily="2" charset="2"/>
              <a:buChar char="§"/>
            </a:pPr>
            <a:endParaRPr lang="en-US" altLang="en-US" sz="5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6443196-57B9-4708-8C36-80E304D6E7F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D67C6A9-8DA7-42EB-98C9-DC44A68ED789}"/>
              </a:ext>
            </a:extLst>
          </p:cNvPr>
          <p:cNvSpPr>
            <a:spLocks noGrp="1"/>
          </p:cNvSpPr>
          <p:nvPr>
            <p:ph type="ftr" sz="quarter" idx="11"/>
          </p:nvPr>
        </p:nvSpPr>
        <p:spPr/>
        <p:txBody>
          <a:bodyPr/>
          <a:lstStyle/>
          <a:p>
            <a:pPr>
              <a:defRPr/>
            </a:pPr>
            <a:r>
              <a:rPr lang="en-US"/>
              <a:t>RNSengupta,IME Dept.,IIT Kanpur,INDIA</a:t>
            </a:r>
          </a:p>
        </p:txBody>
      </p:sp>
      <p:sp>
        <p:nvSpPr>
          <p:cNvPr id="208900" name="Slide Number Placeholder 5">
            <a:extLst>
              <a:ext uri="{FF2B5EF4-FFF2-40B4-BE49-F238E27FC236}">
                <a16:creationId xmlns:a16="http://schemas.microsoft.com/office/drawing/2014/main" id="{C038E31B-F8B1-4138-8222-E463DB1EB9E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719DBE-F6FA-4832-831D-B6EDD0E4D425}" type="slidenum">
              <a:rPr lang="en-US" altLang="en-US" sz="1400" smtClean="0"/>
              <a:pPr>
                <a:spcBef>
                  <a:spcPct val="0"/>
                </a:spcBef>
                <a:buFontTx/>
                <a:buNone/>
              </a:pPr>
              <a:t>31</a:t>
            </a:fld>
            <a:endParaRPr lang="en-US" altLang="en-US" sz="1400"/>
          </a:p>
        </p:txBody>
      </p:sp>
      <p:sp>
        <p:nvSpPr>
          <p:cNvPr id="208901" name="Rectangle 2">
            <a:extLst>
              <a:ext uri="{FF2B5EF4-FFF2-40B4-BE49-F238E27FC236}">
                <a16:creationId xmlns:a16="http://schemas.microsoft.com/office/drawing/2014/main" id="{C16A37F3-D468-48B4-B9E7-72A84BF46DA4}"/>
              </a:ext>
            </a:extLst>
          </p:cNvPr>
          <p:cNvSpPr>
            <a:spLocks noGrp="1" noChangeArrowheads="1"/>
          </p:cNvSpPr>
          <p:nvPr>
            <p:ph type="title"/>
          </p:nvPr>
        </p:nvSpPr>
        <p:spPr/>
        <p:txBody>
          <a:bodyPr/>
          <a:lstStyle/>
          <a:p>
            <a:pPr eaLnBrk="1" hangingPunct="1"/>
            <a:r>
              <a:rPr lang="en-US" altLang="en-US" b="1">
                <a:solidFill>
                  <a:srgbClr val="FF0000"/>
                </a:solidFill>
              </a:rPr>
              <a:t>f(x) and F(x) for Continuous Case </a:t>
            </a:r>
          </a:p>
        </p:txBody>
      </p:sp>
      <p:sp>
        <p:nvSpPr>
          <p:cNvPr id="208902" name="Rectangle 3">
            <a:extLst>
              <a:ext uri="{FF2B5EF4-FFF2-40B4-BE49-F238E27FC236}">
                <a16:creationId xmlns:a16="http://schemas.microsoft.com/office/drawing/2014/main" id="{93D8A806-9BAA-42A7-B54A-226C5E4FC06F}"/>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4000"/>
              <a:t>f(x) is pdf for x </a:t>
            </a:r>
            <a:r>
              <a:rPr lang="en-US" altLang="en-US" sz="4000">
                <a:sym typeface="Symbol" panose="05050102010706020507" pitchFamily="18" charset="2"/>
              </a:rPr>
              <a:t> ℝ</a:t>
            </a:r>
            <a:endParaRPr lang="en-US" altLang="en-US" sz="4000"/>
          </a:p>
          <a:p>
            <a:pPr algn="just" eaLnBrk="1" hangingPunct="1">
              <a:lnSpc>
                <a:spcPct val="90000"/>
              </a:lnSpc>
              <a:buClr>
                <a:schemeClr val="tx1"/>
              </a:buClr>
              <a:buFont typeface="Wingdings" panose="05000000000000000000" pitchFamily="2" charset="2"/>
              <a:buChar char="§"/>
            </a:pPr>
            <a:r>
              <a:rPr lang="en-US" altLang="en-US" sz="4000"/>
              <a:t>F(x) = P(X </a:t>
            </a:r>
            <a:r>
              <a:rPr lang="en-US" altLang="en-US" sz="4000">
                <a:sym typeface="Symbol" panose="05050102010706020507" pitchFamily="18" charset="2"/>
              </a:rPr>
              <a:t> x) =</a:t>
            </a:r>
            <a:r>
              <a:rPr lang="en-US" altLang="en-US" sz="4000"/>
              <a:t> </a:t>
            </a:r>
            <a:r>
              <a:rPr lang="en-US" altLang="en-US" sz="4000">
                <a:sym typeface="Symbol" panose="05050102010706020507" pitchFamily="18" charset="2"/>
              </a:rPr>
              <a:t></a:t>
            </a:r>
            <a:r>
              <a:rPr lang="en-US" altLang="en-US" sz="4000" baseline="-25000">
                <a:sym typeface="Symbol" panose="05050102010706020507" pitchFamily="18" charset="2"/>
              </a:rPr>
              <a:t>Xx</a:t>
            </a:r>
            <a:r>
              <a:rPr lang="en-US" altLang="en-US" sz="4000">
                <a:sym typeface="Symbol" panose="05050102010706020507" pitchFamily="18" charset="2"/>
              </a:rPr>
              <a:t>f(x)dx =</a:t>
            </a:r>
            <a:r>
              <a:rPr lang="en-US" altLang="en-US" sz="4000"/>
              <a:t> </a:t>
            </a:r>
            <a:r>
              <a:rPr lang="en-US" altLang="en-US" sz="4000">
                <a:sym typeface="Symbol" panose="05050102010706020507" pitchFamily="18" charset="2"/>
              </a:rPr>
              <a:t></a:t>
            </a:r>
            <a:r>
              <a:rPr lang="en-US" altLang="en-US" sz="4000" baseline="-25000">
                <a:sym typeface="Symbol" panose="05050102010706020507" pitchFamily="18" charset="2"/>
              </a:rPr>
              <a:t>Xx</a:t>
            </a:r>
            <a:r>
              <a:rPr lang="en-US" altLang="en-US" sz="4000">
                <a:sym typeface="Symbol" panose="05050102010706020507" pitchFamily="18" charset="2"/>
              </a:rPr>
              <a:t>dF(x)</a:t>
            </a:r>
            <a:endParaRPr lang="en-US" altLang="en-US" sz="4000" baseline="-25000">
              <a:sym typeface="Symbol" panose="05050102010706020507" pitchFamily="18" charset="2"/>
            </a:endParaRPr>
          </a:p>
          <a:p>
            <a:pPr algn="just" eaLnBrk="1" hangingPunct="1">
              <a:lnSpc>
                <a:spcPct val="90000"/>
              </a:lnSpc>
              <a:buClr>
                <a:schemeClr val="tx1"/>
              </a:buClr>
              <a:buFont typeface="Wingdings" panose="05000000000000000000" pitchFamily="2" charset="2"/>
              <a:buChar char="§"/>
            </a:pPr>
            <a:r>
              <a:rPr lang="en-US" altLang="en-US" sz="4000"/>
              <a:t>1 </a:t>
            </a:r>
            <a:r>
              <a:rPr lang="en-US" altLang="en-US" sz="4000">
                <a:sym typeface="Symbol" panose="05050102010706020507" pitchFamily="18" charset="2"/>
              </a:rPr>
              <a:t> F(x ) = P(X &gt; x) = </a:t>
            </a:r>
            <a:r>
              <a:rPr lang="en-US" altLang="en-US" sz="4000" baseline="-25000">
                <a:sym typeface="Symbol" panose="05050102010706020507" pitchFamily="18" charset="2"/>
              </a:rPr>
              <a:t>Xx</a:t>
            </a:r>
            <a:r>
              <a:rPr lang="en-US" altLang="en-US" sz="4000">
                <a:sym typeface="Symbol" panose="05050102010706020507" pitchFamily="18" charset="2"/>
              </a:rPr>
              <a:t>f(x)dx</a:t>
            </a:r>
            <a:endParaRPr lang="en-US" altLang="en-US" sz="4000"/>
          </a:p>
          <a:p>
            <a:pPr algn="just" eaLnBrk="1" hangingPunct="1">
              <a:lnSpc>
                <a:spcPct val="90000"/>
              </a:lnSpc>
              <a:buClr>
                <a:schemeClr val="tx1"/>
              </a:buClr>
              <a:buFont typeface="Wingdings" panose="05000000000000000000" pitchFamily="2" charset="2"/>
              <a:buChar char="§"/>
            </a:pPr>
            <a:r>
              <a:rPr lang="en-US" altLang="en-US" sz="4000">
                <a:sym typeface="Symbol" panose="05050102010706020507" pitchFamily="18" charset="2"/>
              </a:rPr>
              <a:t></a:t>
            </a:r>
            <a:r>
              <a:rPr lang="en-US" altLang="en-US" sz="4000" baseline="-25000">
                <a:sym typeface="Symbol" panose="05050102010706020507" pitchFamily="18" charset="2"/>
              </a:rPr>
              <a:t>x</a:t>
            </a:r>
            <a:r>
              <a:rPr lang="en-US" altLang="en-US" sz="4000">
                <a:sym typeface="Symbol" panose="05050102010706020507" pitchFamily="18" charset="2"/>
              </a:rPr>
              <a:t>f(x)dx</a:t>
            </a:r>
            <a:r>
              <a:rPr lang="en-US" altLang="en-US" sz="4000"/>
              <a:t> = 1</a:t>
            </a:r>
          </a:p>
          <a:p>
            <a:pPr algn="just" eaLnBrk="1" hangingPunct="1">
              <a:lnSpc>
                <a:spcPct val="90000"/>
              </a:lnSpc>
              <a:buClr>
                <a:schemeClr val="tx1"/>
              </a:buClr>
              <a:buFont typeface="Wingdings" panose="05000000000000000000" pitchFamily="2" charset="2"/>
              <a:buChar char="§"/>
            </a:pPr>
            <a:r>
              <a:rPr lang="en-US" altLang="en-US" sz="4000" b="1">
                <a:solidFill>
                  <a:srgbClr val="FF3300"/>
                </a:solidFill>
                <a:sym typeface="Symbol" panose="05050102010706020507" pitchFamily="18" charset="2"/>
              </a:rPr>
              <a:t>Remember for continuous case, conceptually f(x) = 0, but </a:t>
            </a:r>
            <a:r>
              <a:rPr lang="en-US" altLang="en-US" sz="4000" b="1" baseline="-25000">
                <a:solidFill>
                  <a:srgbClr val="FF3300"/>
                </a:solidFill>
                <a:sym typeface="Symbol" panose="05050102010706020507" pitchFamily="18" charset="2"/>
              </a:rPr>
              <a:t>x+</a:t>
            </a:r>
            <a:r>
              <a:rPr lang="en-US" altLang="en-US" sz="4000" b="1">
                <a:solidFill>
                  <a:srgbClr val="FF3300"/>
                </a:solidFill>
                <a:sym typeface="Symbol" panose="05050102010706020507" pitchFamily="18" charset="2"/>
              </a:rPr>
              <a:t>f(x)dx =1</a:t>
            </a:r>
            <a:r>
              <a:rPr lang="en-US" altLang="en-US" sz="4000" b="1">
                <a:solidFill>
                  <a:srgbClr val="FF3300"/>
                </a:solidFill>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E75D664-A987-4088-94DB-A40189EF9D6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44D37C7-A5AA-4726-BED3-C0328DF958D8}"/>
              </a:ext>
            </a:extLst>
          </p:cNvPr>
          <p:cNvSpPr>
            <a:spLocks noGrp="1"/>
          </p:cNvSpPr>
          <p:nvPr>
            <p:ph type="ftr" sz="quarter" idx="11"/>
          </p:nvPr>
        </p:nvSpPr>
        <p:spPr/>
        <p:txBody>
          <a:bodyPr/>
          <a:lstStyle/>
          <a:p>
            <a:pPr>
              <a:defRPr/>
            </a:pPr>
            <a:r>
              <a:rPr lang="en-US"/>
              <a:t>RNSengupta,IME Dept.,IIT Kanpur,INDIA</a:t>
            </a:r>
          </a:p>
        </p:txBody>
      </p:sp>
      <p:sp>
        <p:nvSpPr>
          <p:cNvPr id="209924" name="Slide Number Placeholder 5">
            <a:extLst>
              <a:ext uri="{FF2B5EF4-FFF2-40B4-BE49-F238E27FC236}">
                <a16:creationId xmlns:a16="http://schemas.microsoft.com/office/drawing/2014/main" id="{97432EC3-8D87-4271-936E-D76D61516B8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0174C7-7094-40C0-8267-5F5B1A947C0C}" type="slidenum">
              <a:rPr lang="en-US" altLang="en-US" sz="1400" smtClean="0"/>
              <a:pPr>
                <a:spcBef>
                  <a:spcPct val="0"/>
                </a:spcBef>
                <a:buFontTx/>
                <a:buNone/>
              </a:pPr>
              <a:t>32</a:t>
            </a:fld>
            <a:endParaRPr lang="en-US" altLang="en-US" sz="1400"/>
          </a:p>
        </p:txBody>
      </p:sp>
      <p:sp>
        <p:nvSpPr>
          <p:cNvPr id="209925" name="Rectangle 2">
            <a:extLst>
              <a:ext uri="{FF2B5EF4-FFF2-40B4-BE49-F238E27FC236}">
                <a16:creationId xmlns:a16="http://schemas.microsoft.com/office/drawing/2014/main" id="{E302CA42-36F6-44A7-80CE-6A4F3459B8DB}"/>
              </a:ext>
            </a:extLst>
          </p:cNvPr>
          <p:cNvSpPr>
            <a:spLocks noGrp="1" noChangeArrowheads="1"/>
          </p:cNvSpPr>
          <p:nvPr>
            <p:ph type="title"/>
          </p:nvPr>
        </p:nvSpPr>
        <p:spPr/>
        <p:txBody>
          <a:bodyPr/>
          <a:lstStyle/>
          <a:p>
            <a:pPr eaLnBrk="1" hangingPunct="1"/>
            <a:r>
              <a:rPr lang="en-US" altLang="en-US" b="1">
                <a:solidFill>
                  <a:srgbClr val="FF0000"/>
                </a:solidFill>
              </a:rPr>
              <a:t>Discrete distribution</a:t>
            </a:r>
          </a:p>
        </p:txBody>
      </p:sp>
      <p:sp>
        <p:nvSpPr>
          <p:cNvPr id="209926" name="Rectangle 3">
            <a:extLst>
              <a:ext uri="{FF2B5EF4-FFF2-40B4-BE49-F238E27FC236}">
                <a16:creationId xmlns:a16="http://schemas.microsoft.com/office/drawing/2014/main" id="{EB8FBD43-569E-4F1C-955F-F790EE214607}"/>
              </a:ext>
            </a:extLst>
          </p:cNvPr>
          <p:cNvSpPr>
            <a:spLocks noGrp="1" noChangeArrowheads="1"/>
          </p:cNvSpPr>
          <p:nvPr>
            <p:ph type="body" idx="1"/>
          </p:nvPr>
        </p:nvSpPr>
        <p:spPr/>
        <p:txBody>
          <a:bodyPr/>
          <a:lstStyle/>
          <a:p>
            <a:pPr marL="609600" indent="-609600" eaLnBrk="1" hangingPunct="1">
              <a:buFont typeface="Wingdings" panose="05000000000000000000" pitchFamily="2" charset="2"/>
              <a:buAutoNum type="arabicParenR"/>
            </a:pPr>
            <a:r>
              <a:rPr lang="en-US" altLang="en-US"/>
              <a:t>Uniform discrete distribution</a:t>
            </a:r>
          </a:p>
          <a:p>
            <a:pPr marL="609600" indent="-609600" eaLnBrk="1" hangingPunct="1">
              <a:buFont typeface="Wingdings" panose="05000000000000000000" pitchFamily="2" charset="2"/>
              <a:buAutoNum type="arabicParenR"/>
            </a:pPr>
            <a:r>
              <a:rPr lang="en-US" altLang="en-US"/>
              <a:t>Binomial distribution</a:t>
            </a:r>
          </a:p>
          <a:p>
            <a:pPr marL="609600" indent="-609600" eaLnBrk="1" hangingPunct="1">
              <a:buFont typeface="Wingdings" panose="05000000000000000000" pitchFamily="2" charset="2"/>
              <a:buAutoNum type="arabicParenR"/>
            </a:pPr>
            <a:r>
              <a:rPr lang="en-US" altLang="en-US"/>
              <a:t>Negative binomial distribution</a:t>
            </a:r>
          </a:p>
          <a:p>
            <a:pPr marL="609600" indent="-609600" eaLnBrk="1" hangingPunct="1">
              <a:buFont typeface="Wingdings" panose="05000000000000000000" pitchFamily="2" charset="2"/>
              <a:buAutoNum type="arabicParenR"/>
            </a:pPr>
            <a:r>
              <a:rPr lang="en-US" altLang="en-US"/>
              <a:t>Geometric distribution</a:t>
            </a:r>
          </a:p>
          <a:p>
            <a:pPr marL="609600" indent="-609600" eaLnBrk="1" hangingPunct="1">
              <a:buFont typeface="Wingdings" panose="05000000000000000000" pitchFamily="2" charset="2"/>
              <a:buAutoNum type="arabicParenR"/>
            </a:pPr>
            <a:r>
              <a:rPr lang="en-US" altLang="en-US"/>
              <a:t>Hypergeometric distribution</a:t>
            </a:r>
          </a:p>
          <a:p>
            <a:pPr marL="609600" indent="-609600" eaLnBrk="1" hangingPunct="1">
              <a:buFont typeface="Wingdings" panose="05000000000000000000" pitchFamily="2" charset="2"/>
              <a:buAutoNum type="arabicParenR"/>
            </a:pPr>
            <a:r>
              <a:rPr lang="en-US" altLang="en-US"/>
              <a:t>Poisson distribution</a:t>
            </a:r>
          </a:p>
          <a:p>
            <a:pPr marL="609600" indent="-609600" eaLnBrk="1" hangingPunct="1">
              <a:buFont typeface="Wingdings" panose="05000000000000000000" pitchFamily="2" charset="2"/>
              <a:buAutoNum type="arabicParenR"/>
            </a:pPr>
            <a:r>
              <a:rPr lang="en-US" altLang="en-US"/>
              <a:t>Log distribution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1FB608C-674C-445C-8209-8CB3B40BC2E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28508B4-73E6-4C49-BEE4-CAF1BAB6D1CA}"/>
              </a:ext>
            </a:extLst>
          </p:cNvPr>
          <p:cNvSpPr>
            <a:spLocks noGrp="1"/>
          </p:cNvSpPr>
          <p:nvPr>
            <p:ph type="ftr" sz="quarter" idx="11"/>
          </p:nvPr>
        </p:nvSpPr>
        <p:spPr/>
        <p:txBody>
          <a:bodyPr/>
          <a:lstStyle/>
          <a:p>
            <a:pPr>
              <a:defRPr/>
            </a:pPr>
            <a:r>
              <a:rPr lang="en-US"/>
              <a:t>RNSengupta,IME Dept.,IIT Kanpur,INDIA</a:t>
            </a:r>
          </a:p>
        </p:txBody>
      </p:sp>
      <p:sp>
        <p:nvSpPr>
          <p:cNvPr id="210948" name="Slide Number Placeholder 5">
            <a:extLst>
              <a:ext uri="{FF2B5EF4-FFF2-40B4-BE49-F238E27FC236}">
                <a16:creationId xmlns:a16="http://schemas.microsoft.com/office/drawing/2014/main" id="{957C048F-07F5-4269-A0C6-2D415425FCF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62B4C5D-D2A9-4398-9028-858358B98A11}" type="slidenum">
              <a:rPr lang="en-US" altLang="en-US" sz="1400" smtClean="0"/>
              <a:pPr>
                <a:spcBef>
                  <a:spcPct val="0"/>
                </a:spcBef>
                <a:buFontTx/>
                <a:buNone/>
              </a:pPr>
              <a:t>33</a:t>
            </a:fld>
            <a:endParaRPr lang="en-US" altLang="en-US" sz="1400"/>
          </a:p>
        </p:txBody>
      </p:sp>
      <p:sp>
        <p:nvSpPr>
          <p:cNvPr id="210949" name="Rectangle 2">
            <a:extLst>
              <a:ext uri="{FF2B5EF4-FFF2-40B4-BE49-F238E27FC236}">
                <a16:creationId xmlns:a16="http://schemas.microsoft.com/office/drawing/2014/main" id="{D6ABE006-FFE3-4ABB-95A1-E6A8144C1198}"/>
              </a:ext>
            </a:extLst>
          </p:cNvPr>
          <p:cNvSpPr>
            <a:spLocks noGrp="1" noChangeArrowheads="1"/>
          </p:cNvSpPr>
          <p:nvPr>
            <p:ph type="title"/>
          </p:nvPr>
        </p:nvSpPr>
        <p:spPr/>
        <p:txBody>
          <a:bodyPr/>
          <a:lstStyle/>
          <a:p>
            <a:pPr eaLnBrk="1" hangingPunct="1"/>
            <a:r>
              <a:rPr lang="en-US" altLang="en-US" b="1">
                <a:solidFill>
                  <a:srgbClr val="FF0000"/>
                </a:solidFill>
              </a:rPr>
              <a:t>Bernoulli Trails</a:t>
            </a:r>
          </a:p>
        </p:txBody>
      </p:sp>
      <p:sp>
        <p:nvSpPr>
          <p:cNvPr id="210950" name="Rectangle 3">
            <a:extLst>
              <a:ext uri="{FF2B5EF4-FFF2-40B4-BE49-F238E27FC236}">
                <a16:creationId xmlns:a16="http://schemas.microsoft.com/office/drawing/2014/main" id="{A8D30FD8-7B67-4DE8-B234-09E2850E1953}"/>
              </a:ext>
            </a:extLst>
          </p:cNvPr>
          <p:cNvSpPr>
            <a:spLocks noGrp="1" noChangeArrowheads="1"/>
          </p:cNvSpPr>
          <p:nvPr>
            <p:ph type="body" idx="1"/>
          </p:nvPr>
        </p:nvSpPr>
        <p:spPr/>
        <p:txBody>
          <a:bodyPr/>
          <a:lstStyle/>
          <a:p>
            <a:pPr marL="609600" indent="-609600" algn="just" eaLnBrk="1" hangingPunct="1">
              <a:buFontTx/>
              <a:buAutoNum type="arabicParenR"/>
            </a:pPr>
            <a:r>
              <a:rPr lang="en-US" altLang="en-US" sz="4000"/>
              <a:t>Each trial has </a:t>
            </a:r>
            <a:r>
              <a:rPr lang="en-US" altLang="en-US" sz="4000" b="1">
                <a:solidFill>
                  <a:srgbClr val="FF0000"/>
                </a:solidFill>
              </a:rPr>
              <a:t>two possible outcomes</a:t>
            </a:r>
            <a:r>
              <a:rPr lang="en-US" altLang="en-US" sz="4000"/>
              <a:t>, say a success and a failure.</a:t>
            </a:r>
          </a:p>
          <a:p>
            <a:pPr marL="609600" indent="-609600" algn="just" eaLnBrk="1" hangingPunct="1">
              <a:buFontTx/>
              <a:buAutoNum type="arabicParenR"/>
            </a:pPr>
            <a:r>
              <a:rPr lang="en-US" altLang="en-US" sz="4000"/>
              <a:t>The trials are independent</a:t>
            </a:r>
          </a:p>
          <a:p>
            <a:pPr marL="609600" indent="-609600" algn="just" eaLnBrk="1" hangingPunct="1">
              <a:buFontTx/>
              <a:buAutoNum type="arabicParenR"/>
            </a:pPr>
            <a:r>
              <a:rPr lang="en-US" altLang="en-US" sz="4000"/>
              <a:t>The probability of success remains the same and so does the probability of failure from one trial to another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F3FFF503-174A-41A1-A4FA-10F85BA1FD9E}"/>
              </a:ext>
            </a:extLst>
          </p:cNvPr>
          <p:cNvSpPr>
            <a:spLocks noGrp="1"/>
          </p:cNvSpPr>
          <p:nvPr>
            <p:ph type="dt" sz="quarter" idx="10"/>
          </p:nvPr>
        </p:nvSpPr>
        <p:spPr/>
        <p:txBody>
          <a:bodyPr/>
          <a:lstStyle/>
          <a:p>
            <a:pPr>
              <a:defRPr/>
            </a:pPr>
            <a:r>
              <a:rPr lang="en-US"/>
              <a:t>IME602:DISTRIBUTIONS</a:t>
            </a:r>
          </a:p>
        </p:txBody>
      </p:sp>
      <p:sp>
        <p:nvSpPr>
          <p:cNvPr id="9" name="Footer Placeholder 4">
            <a:extLst>
              <a:ext uri="{FF2B5EF4-FFF2-40B4-BE49-F238E27FC236}">
                <a16:creationId xmlns:a16="http://schemas.microsoft.com/office/drawing/2014/main" id="{DAB5A643-83AE-4FA7-B56A-8D4996F34CC5}"/>
              </a:ext>
            </a:extLst>
          </p:cNvPr>
          <p:cNvSpPr>
            <a:spLocks noGrp="1"/>
          </p:cNvSpPr>
          <p:nvPr>
            <p:ph type="ftr" sz="quarter" idx="11"/>
          </p:nvPr>
        </p:nvSpPr>
        <p:spPr/>
        <p:txBody>
          <a:bodyPr/>
          <a:lstStyle/>
          <a:p>
            <a:pPr>
              <a:defRPr/>
            </a:pPr>
            <a:r>
              <a:rPr lang="en-US"/>
              <a:t>RNSengupta,IME Dept.,IIT Kanpur,INDIA</a:t>
            </a:r>
          </a:p>
        </p:txBody>
      </p:sp>
      <p:sp>
        <p:nvSpPr>
          <p:cNvPr id="211972" name="Slide Number Placeholder 5">
            <a:extLst>
              <a:ext uri="{FF2B5EF4-FFF2-40B4-BE49-F238E27FC236}">
                <a16:creationId xmlns:a16="http://schemas.microsoft.com/office/drawing/2014/main" id="{9DD69EF1-9E77-444C-A502-39F19E294A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E8A2F2E-C352-4BE5-AC65-E6B28A6F38E4}" type="slidenum">
              <a:rPr lang="en-US" altLang="en-US" sz="1400" smtClean="0"/>
              <a:pPr>
                <a:spcBef>
                  <a:spcPct val="0"/>
                </a:spcBef>
                <a:buFontTx/>
                <a:buNone/>
              </a:pPr>
              <a:t>34</a:t>
            </a:fld>
            <a:endParaRPr lang="en-US" altLang="en-US" sz="1400"/>
          </a:p>
        </p:txBody>
      </p:sp>
      <p:sp>
        <p:nvSpPr>
          <p:cNvPr id="211973" name="Rectangle 2">
            <a:extLst>
              <a:ext uri="{FF2B5EF4-FFF2-40B4-BE49-F238E27FC236}">
                <a16:creationId xmlns:a16="http://schemas.microsoft.com/office/drawing/2014/main" id="{65B9C510-398B-4F7D-9C83-80A0E3CA93B2}"/>
              </a:ext>
            </a:extLst>
          </p:cNvPr>
          <p:cNvSpPr>
            <a:spLocks noGrp="1" noChangeArrowheads="1"/>
          </p:cNvSpPr>
          <p:nvPr>
            <p:ph type="title"/>
          </p:nvPr>
        </p:nvSpPr>
        <p:spPr/>
        <p:txBody>
          <a:bodyPr/>
          <a:lstStyle/>
          <a:p>
            <a:pPr eaLnBrk="1" hangingPunct="1"/>
            <a:r>
              <a:rPr lang="en-US" altLang="en-US" sz="4000" b="1" dirty="0">
                <a:solidFill>
                  <a:srgbClr val="FF0000"/>
                </a:solidFill>
              </a:rPr>
              <a:t>Uniform discrete distribution</a:t>
            </a:r>
            <a:br>
              <a:rPr lang="en-US" altLang="en-US" sz="4000" b="1" dirty="0">
                <a:solidFill>
                  <a:srgbClr val="FF0000"/>
                </a:solidFill>
              </a:rPr>
            </a:br>
            <a:r>
              <a:rPr lang="en-US" altLang="en-US" sz="4000" b="1" dirty="0">
                <a:solidFill>
                  <a:srgbClr val="FF0000"/>
                </a:solidFill>
              </a:rPr>
              <a:t>[X ~ UD (a , b) ]</a:t>
            </a:r>
          </a:p>
        </p:txBody>
      </p:sp>
      <p:sp>
        <p:nvSpPr>
          <p:cNvPr id="186374" name="Rectangle 3">
            <a:extLst>
              <a:ext uri="{FF2B5EF4-FFF2-40B4-BE49-F238E27FC236}">
                <a16:creationId xmlns:a16="http://schemas.microsoft.com/office/drawing/2014/main" id="{D56D216A-E557-47F2-937D-767F49AD770D}"/>
              </a:ext>
            </a:extLst>
          </p:cNvPr>
          <p:cNvSpPr>
            <a:spLocks noGrp="1" noChangeArrowheads="1"/>
          </p:cNvSpPr>
          <p:nvPr>
            <p:ph type="body" idx="1"/>
          </p:nvPr>
        </p:nvSpPr>
        <p:spPr>
          <a:extLst/>
        </p:spPr>
        <p:txBody>
          <a:bodyPr/>
          <a:lstStyle/>
          <a:p>
            <a:pPr algn="ctr" eaLnBrk="1" hangingPunct="1">
              <a:lnSpc>
                <a:spcPct val="90000"/>
              </a:lnSpc>
              <a:buFontTx/>
              <a:buNone/>
              <a:defRPr/>
            </a:pPr>
            <a:r>
              <a:rPr lang="en-US" altLang="en-US" sz="4000" dirty="0"/>
              <a:t>	f(x) = 1/n, x = a, a + k,….., b {= a + (n</a:t>
            </a:r>
            <a:r>
              <a:rPr lang="en-US" altLang="en-US" sz="4000" dirty="0">
                <a:sym typeface="Symbol" panose="05050102010706020507" pitchFamily="18" charset="2"/>
              </a:rPr>
              <a:t>  1)k}</a:t>
            </a:r>
            <a:endParaRPr lang="en-US" altLang="en-US" sz="4000" dirty="0"/>
          </a:p>
          <a:p>
            <a:pPr algn="just" eaLnBrk="1" hangingPunct="1">
              <a:lnSpc>
                <a:spcPct val="90000"/>
              </a:lnSpc>
              <a:buClr>
                <a:schemeClr val="tx1"/>
              </a:buClr>
              <a:buFont typeface="Wingdings" panose="05000000000000000000" pitchFamily="2" charset="2"/>
              <a:buChar char="§"/>
              <a:defRPr/>
            </a:pPr>
            <a:r>
              <a:rPr lang="en-US" altLang="en-US" sz="4500" dirty="0"/>
              <a:t>a and b are the parameters, a &lt; b </a:t>
            </a:r>
            <a:r>
              <a:rPr lang="en-US" altLang="en-US" sz="4500" dirty="0">
                <a:sym typeface="Symbol" panose="05050102010706020507" pitchFamily="18" charset="2"/>
              </a:rPr>
              <a:t> </a:t>
            </a:r>
            <a:r>
              <a:rPr lang="en-US" altLang="en-US" sz="4800" dirty="0">
                <a:sym typeface="Symbol" panose="05050102010706020507" pitchFamily="18" charset="2"/>
              </a:rPr>
              <a:t>ℝ</a:t>
            </a:r>
            <a:endParaRPr lang="en-US" altLang="en-US" sz="4500" dirty="0">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4500" b="1" dirty="0">
                <a:solidFill>
                  <a:srgbClr val="0000FF"/>
                </a:solidFill>
                <a:highlight>
                  <a:srgbClr val="FFFF00"/>
                </a:highlight>
              </a:rPr>
              <a:t>E(X) = </a:t>
            </a:r>
            <a:r>
              <a:rPr lang="en-US" altLang="en-US" sz="4500" b="1" dirty="0">
                <a:solidFill>
                  <a:srgbClr val="0000FF"/>
                </a:solidFill>
                <a:highlight>
                  <a:srgbClr val="FFFF00"/>
                </a:highlight>
                <a:sym typeface="Symbol" panose="05050102010706020507" pitchFamily="18" charset="2"/>
              </a:rPr>
              <a:t></a:t>
            </a:r>
            <a:r>
              <a:rPr lang="en-US" altLang="en-US" sz="4500" b="1" baseline="-25000" dirty="0">
                <a:solidFill>
                  <a:srgbClr val="0000FF"/>
                </a:solidFill>
                <a:highlight>
                  <a:srgbClr val="FFFF00"/>
                </a:highlight>
                <a:sym typeface="Symbol" panose="05050102010706020507" pitchFamily="18" charset="2"/>
              </a:rPr>
              <a:t>m</a:t>
            </a:r>
            <a:r>
              <a:rPr lang="en-US" altLang="en-US" sz="4500" b="1" dirty="0">
                <a:solidFill>
                  <a:srgbClr val="0000FF"/>
                </a:solidFill>
                <a:highlight>
                  <a:srgbClr val="FFFF00"/>
                </a:highlight>
              </a:rPr>
              <a:t> </a:t>
            </a:r>
            <a:r>
              <a:rPr lang="en-US" altLang="en-US" sz="4500" b="1" dirty="0">
                <a:solidFill>
                  <a:srgbClr val="0000FF"/>
                </a:solidFill>
                <a:highlight>
                  <a:srgbClr val="FFFF00"/>
                </a:highlight>
                <a:sym typeface="Symbol" panose="05050102010706020507" pitchFamily="18" charset="2"/>
              </a:rPr>
              <a:t>= </a:t>
            </a:r>
            <a:r>
              <a:rPr lang="en-US" altLang="en-US" sz="4500" b="1" dirty="0">
                <a:solidFill>
                  <a:srgbClr val="0000FF"/>
                </a:solidFill>
                <a:highlight>
                  <a:srgbClr val="FFFF00"/>
                </a:highlight>
              </a:rPr>
              <a:t>a + (1/2)(n </a:t>
            </a:r>
            <a:r>
              <a:rPr lang="en-US" altLang="en-US" sz="4500" b="1" dirty="0">
                <a:solidFill>
                  <a:srgbClr val="0000FF"/>
                </a:solidFill>
                <a:highlight>
                  <a:srgbClr val="FFFF00"/>
                </a:highlight>
                <a:sym typeface="Symbol" panose="05050102010706020507" pitchFamily="18" charset="2"/>
              </a:rPr>
              <a:t></a:t>
            </a:r>
            <a:r>
              <a:rPr lang="en-US" altLang="en-US" sz="4500" b="1" dirty="0">
                <a:solidFill>
                  <a:srgbClr val="0000FF"/>
                </a:solidFill>
                <a:highlight>
                  <a:srgbClr val="FFFF00"/>
                </a:highlight>
              </a:rPr>
              <a:t> 1)k = (a + b)/2 </a:t>
            </a:r>
          </a:p>
          <a:p>
            <a:pPr algn="just" eaLnBrk="1" hangingPunct="1">
              <a:lnSpc>
                <a:spcPct val="90000"/>
              </a:lnSpc>
              <a:buClr>
                <a:schemeClr val="tx1"/>
              </a:buClr>
              <a:buFont typeface="Wingdings" panose="05000000000000000000" pitchFamily="2" charset="2"/>
              <a:buChar char="§"/>
              <a:defRPr/>
            </a:pPr>
            <a:r>
              <a:rPr lang="en-US" altLang="en-US" sz="4500" b="1" dirty="0">
                <a:solidFill>
                  <a:srgbClr val="0000FF"/>
                </a:solidFill>
                <a:highlight>
                  <a:srgbClr val="FFFF00"/>
                </a:highlight>
              </a:rPr>
              <a:t>V(X) = k</a:t>
            </a:r>
            <a:r>
              <a:rPr lang="en-US" altLang="en-US" sz="4500" b="1" baseline="30000" dirty="0">
                <a:solidFill>
                  <a:srgbClr val="0000FF"/>
                </a:solidFill>
                <a:highlight>
                  <a:srgbClr val="FFFF00"/>
                </a:highlight>
              </a:rPr>
              <a:t>2</a:t>
            </a:r>
            <a:r>
              <a:rPr lang="en-US" altLang="en-US" sz="4500" b="1" dirty="0">
                <a:solidFill>
                  <a:srgbClr val="0000FF"/>
                </a:solidFill>
                <a:highlight>
                  <a:srgbClr val="FFFF00"/>
                </a:highlight>
              </a:rPr>
              <a:t>{(n</a:t>
            </a:r>
            <a:r>
              <a:rPr lang="en-US" altLang="en-US" sz="4500" b="1" baseline="30000" dirty="0">
                <a:solidFill>
                  <a:srgbClr val="0000FF"/>
                </a:solidFill>
                <a:highlight>
                  <a:srgbClr val="FFFF00"/>
                </a:highlight>
              </a:rPr>
              <a:t>2</a:t>
            </a:r>
            <a:r>
              <a:rPr lang="en-US" altLang="en-US" sz="4500" b="1" dirty="0">
                <a:solidFill>
                  <a:srgbClr val="0000FF"/>
                </a:solidFill>
                <a:highlight>
                  <a:srgbClr val="FFFF00"/>
                </a:highlight>
              </a:rPr>
              <a:t> </a:t>
            </a:r>
            <a:r>
              <a:rPr lang="en-US" altLang="en-US" sz="4500" b="1" dirty="0">
                <a:solidFill>
                  <a:srgbClr val="0000FF"/>
                </a:solidFill>
                <a:highlight>
                  <a:srgbClr val="FFFF00"/>
                </a:highlight>
                <a:sym typeface="Symbol" panose="05050102010706020507" pitchFamily="18" charset="2"/>
              </a:rPr>
              <a:t> 1)/12}</a:t>
            </a:r>
          </a:p>
          <a:p>
            <a:pPr algn="just" eaLnBrk="1" hangingPunct="1">
              <a:lnSpc>
                <a:spcPct val="90000"/>
              </a:lnSpc>
              <a:buClr>
                <a:schemeClr val="tx1"/>
              </a:buClr>
              <a:buFont typeface="Wingdings" panose="05000000000000000000" pitchFamily="2" charset="2"/>
              <a:buChar char="§"/>
              <a:defRPr/>
            </a:pPr>
            <a:r>
              <a:rPr lang="en-US" altLang="en-US" sz="4500" b="1" dirty="0">
                <a:solidFill>
                  <a:srgbClr val="0000FF"/>
                </a:solidFill>
                <a:highlight>
                  <a:srgbClr val="FFFF00"/>
                </a:highlight>
                <a:sym typeface="Symbol" panose="05050102010706020507" pitchFamily="18" charset="2"/>
              </a:rPr>
              <a:t>Median = </a:t>
            </a:r>
            <a:r>
              <a:rPr lang="en-US" altLang="en-US" sz="4500" b="1" baseline="-25000" dirty="0">
                <a:solidFill>
                  <a:srgbClr val="0000FF"/>
                </a:solidFill>
                <a:highlight>
                  <a:srgbClr val="FFFF00"/>
                </a:highlight>
                <a:sym typeface="Symbol" panose="05050102010706020507" pitchFamily="18" charset="2"/>
              </a:rPr>
              <a:t>e</a:t>
            </a:r>
            <a:r>
              <a:rPr lang="en-US" altLang="en-US" sz="4500" b="1" dirty="0">
                <a:solidFill>
                  <a:srgbClr val="0000FF"/>
                </a:solidFill>
                <a:highlight>
                  <a:srgbClr val="FFFF00"/>
                </a:highlight>
                <a:sym typeface="Symbol" panose="05050102010706020507" pitchFamily="18" charset="2"/>
              </a:rPr>
              <a:t> = </a:t>
            </a:r>
            <a:r>
              <a:rPr lang="en-US" altLang="en-US" sz="4500" b="1" dirty="0">
                <a:solidFill>
                  <a:srgbClr val="0000FF"/>
                </a:solidFill>
                <a:highlight>
                  <a:srgbClr val="FFFF00"/>
                </a:highlight>
              </a:rPr>
              <a:t>(a + b)/2</a:t>
            </a:r>
            <a:endParaRPr lang="en-US" altLang="en-US" sz="4500"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4500" b="1" dirty="0">
                <a:solidFill>
                  <a:srgbClr val="0000FF"/>
                </a:solidFill>
                <a:highlight>
                  <a:srgbClr val="FFFF00"/>
                </a:highlight>
                <a:sym typeface="Symbol" panose="05050102010706020507" pitchFamily="18" charset="2"/>
              </a:rPr>
              <a:t>Mode = </a:t>
            </a:r>
            <a:r>
              <a:rPr lang="en-US" altLang="en-US" sz="4500" b="1" baseline="-25000" dirty="0">
                <a:solidFill>
                  <a:srgbClr val="0000FF"/>
                </a:solidFill>
                <a:highlight>
                  <a:srgbClr val="FFFF00"/>
                </a:highlight>
                <a:sym typeface="Symbol" panose="05050102010706020507" pitchFamily="18" charset="2"/>
              </a:rPr>
              <a:t>o</a:t>
            </a:r>
            <a:r>
              <a:rPr lang="en-US" altLang="en-US" sz="4500" b="1" dirty="0">
                <a:solidFill>
                  <a:srgbClr val="0000FF"/>
                </a:solidFill>
                <a:highlight>
                  <a:srgbClr val="FFFF00"/>
                </a:highlight>
                <a:sym typeface="Symbol" panose="05050102010706020507" pitchFamily="18" charset="2"/>
              </a:rPr>
              <a:t> = No single value</a:t>
            </a:r>
          </a:p>
          <a:p>
            <a:pPr algn="just" eaLnBrk="1" hangingPunct="1">
              <a:lnSpc>
                <a:spcPct val="90000"/>
              </a:lnSpc>
              <a:buClr>
                <a:schemeClr val="tx1"/>
              </a:buClr>
              <a:buFont typeface="Wingdings" panose="05000000000000000000" pitchFamily="2" charset="2"/>
              <a:buChar char="§"/>
              <a:defRPr/>
            </a:pPr>
            <a:endParaRPr lang="en-US" altLang="en-US" sz="4500" b="1" dirty="0">
              <a:solidFill>
                <a:srgbClr val="0000FF"/>
              </a:solidFill>
              <a:highlight>
                <a:srgbClr val="FFFF00"/>
              </a:highlight>
              <a:sym typeface="Symbol" panose="05050102010706020507" pitchFamily="18" charset="2"/>
            </a:endParaRPr>
          </a:p>
        </p:txBody>
      </p:sp>
      <p:sp>
        <p:nvSpPr>
          <p:cNvPr id="211975" name="Rectangle 5">
            <a:extLst>
              <a:ext uri="{FF2B5EF4-FFF2-40B4-BE49-F238E27FC236}">
                <a16:creationId xmlns:a16="http://schemas.microsoft.com/office/drawing/2014/main" id="{6A593C31-61E3-461C-BF79-498D598E520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211976" name="Rectangle 7">
            <a:extLst>
              <a:ext uri="{FF2B5EF4-FFF2-40B4-BE49-F238E27FC236}">
                <a16:creationId xmlns:a16="http://schemas.microsoft.com/office/drawing/2014/main" id="{B1BC0D3D-91C2-4D8D-8F0A-6CD5B427E819}"/>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F3FFF503-174A-41A1-A4FA-10F85BA1FD9E}"/>
              </a:ext>
            </a:extLst>
          </p:cNvPr>
          <p:cNvSpPr>
            <a:spLocks noGrp="1"/>
          </p:cNvSpPr>
          <p:nvPr>
            <p:ph type="dt" sz="quarter" idx="10"/>
          </p:nvPr>
        </p:nvSpPr>
        <p:spPr/>
        <p:txBody>
          <a:bodyPr/>
          <a:lstStyle/>
          <a:p>
            <a:pPr>
              <a:defRPr/>
            </a:pPr>
            <a:r>
              <a:rPr lang="en-US"/>
              <a:t>IME602:DISTRIBUTIONS</a:t>
            </a:r>
          </a:p>
        </p:txBody>
      </p:sp>
      <p:sp>
        <p:nvSpPr>
          <p:cNvPr id="9" name="Footer Placeholder 4">
            <a:extLst>
              <a:ext uri="{FF2B5EF4-FFF2-40B4-BE49-F238E27FC236}">
                <a16:creationId xmlns:a16="http://schemas.microsoft.com/office/drawing/2014/main" id="{DAB5A643-83AE-4FA7-B56A-8D4996F34CC5}"/>
              </a:ext>
            </a:extLst>
          </p:cNvPr>
          <p:cNvSpPr>
            <a:spLocks noGrp="1"/>
          </p:cNvSpPr>
          <p:nvPr>
            <p:ph type="ftr" sz="quarter" idx="11"/>
          </p:nvPr>
        </p:nvSpPr>
        <p:spPr/>
        <p:txBody>
          <a:bodyPr/>
          <a:lstStyle/>
          <a:p>
            <a:pPr>
              <a:defRPr/>
            </a:pPr>
            <a:r>
              <a:rPr lang="en-US"/>
              <a:t>RNSengupta,IME Dept.,IIT Kanpur,INDIA</a:t>
            </a:r>
          </a:p>
        </p:txBody>
      </p:sp>
      <p:sp>
        <p:nvSpPr>
          <p:cNvPr id="212996" name="Slide Number Placeholder 5">
            <a:extLst>
              <a:ext uri="{FF2B5EF4-FFF2-40B4-BE49-F238E27FC236}">
                <a16:creationId xmlns:a16="http://schemas.microsoft.com/office/drawing/2014/main" id="{F1037ED2-9C6A-44DE-91B4-8A57FBF75D5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BF87C12-5D1A-475E-A894-72BE8D2E6455}" type="slidenum">
              <a:rPr lang="en-US" altLang="en-US" sz="1400" smtClean="0"/>
              <a:pPr>
                <a:spcBef>
                  <a:spcPct val="0"/>
                </a:spcBef>
                <a:buFontTx/>
                <a:buNone/>
              </a:pPr>
              <a:t>35</a:t>
            </a:fld>
            <a:endParaRPr lang="en-US" altLang="en-US" sz="1400"/>
          </a:p>
        </p:txBody>
      </p:sp>
      <p:sp>
        <p:nvSpPr>
          <p:cNvPr id="212997" name="Rectangle 2">
            <a:extLst>
              <a:ext uri="{FF2B5EF4-FFF2-40B4-BE49-F238E27FC236}">
                <a16:creationId xmlns:a16="http://schemas.microsoft.com/office/drawing/2014/main" id="{C6EFAF88-EBB5-4017-ADD0-4272F7466C67}"/>
              </a:ext>
            </a:extLst>
          </p:cNvPr>
          <p:cNvSpPr>
            <a:spLocks noGrp="1" noChangeArrowheads="1"/>
          </p:cNvSpPr>
          <p:nvPr>
            <p:ph type="title"/>
          </p:nvPr>
        </p:nvSpPr>
        <p:spPr/>
        <p:txBody>
          <a:bodyPr/>
          <a:lstStyle/>
          <a:p>
            <a:pPr eaLnBrk="1" hangingPunct="1"/>
            <a:r>
              <a:rPr lang="en-US" altLang="en-US" sz="4000" b="1">
                <a:solidFill>
                  <a:srgbClr val="FF0000"/>
                </a:solidFill>
              </a:rPr>
              <a:t>Uniform discrete distribution</a:t>
            </a:r>
            <a:br>
              <a:rPr lang="en-US" altLang="en-US" sz="4000" b="1">
                <a:solidFill>
                  <a:srgbClr val="FF0000"/>
                </a:solidFill>
              </a:rPr>
            </a:br>
            <a:r>
              <a:rPr lang="en-US" altLang="en-US" sz="4000" b="1">
                <a:solidFill>
                  <a:srgbClr val="FF0000"/>
                </a:solidFill>
              </a:rPr>
              <a:t>[X ~ UD (a , b) ]</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sp>
        <p:nvSpPr>
          <p:cNvPr id="212998" name="Rectangle 3">
            <a:extLst>
              <a:ext uri="{FF2B5EF4-FFF2-40B4-BE49-F238E27FC236}">
                <a16:creationId xmlns:a16="http://schemas.microsoft.com/office/drawing/2014/main" id="{6D5DD319-A4F2-4A44-8632-5B646F8BC298}"/>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3500"/>
              <a:t>X ~ UD(1/2, 29)</a:t>
            </a:r>
          </a:p>
          <a:p>
            <a:pPr algn="just" eaLnBrk="1" hangingPunct="1">
              <a:lnSpc>
                <a:spcPct val="90000"/>
              </a:lnSpc>
              <a:buClr>
                <a:schemeClr val="tx1"/>
              </a:buClr>
              <a:buFont typeface="Wingdings" panose="05000000000000000000" pitchFamily="2" charset="2"/>
              <a:buChar char="§"/>
            </a:pPr>
            <a:r>
              <a:rPr lang="en-US" altLang="en-US" sz="3500"/>
              <a:t>P(X= </a:t>
            </a:r>
            <a:r>
              <a:rPr lang="en-US" altLang="en-US" sz="3600"/>
              <a:t>𝑖</a:t>
            </a:r>
            <a:r>
              <a:rPr lang="en-US" altLang="en-US" sz="3500"/>
              <a:t>) = 1/20</a:t>
            </a:r>
          </a:p>
          <a:p>
            <a:pPr algn="just" eaLnBrk="1" hangingPunct="1">
              <a:lnSpc>
                <a:spcPct val="90000"/>
              </a:lnSpc>
              <a:buClr>
                <a:schemeClr val="tx1"/>
              </a:buClr>
              <a:buFont typeface="Wingdings" panose="05000000000000000000" pitchFamily="2" charset="2"/>
              <a:buChar char="§"/>
            </a:pPr>
            <a:r>
              <a:rPr lang="en-US" altLang="en-US" sz="3500"/>
              <a:t>Where a = 1/2, k = 3/2, b = a + (n</a:t>
            </a:r>
            <a:r>
              <a:rPr lang="en-US" altLang="en-US" sz="3500">
                <a:sym typeface="Symbol" panose="05050102010706020507" pitchFamily="18" charset="2"/>
              </a:rPr>
              <a:t>  1)k = (1/2) + (20  1)(3/2)</a:t>
            </a:r>
            <a:r>
              <a:rPr lang="en-US" altLang="en-US" sz="3500"/>
              <a:t> 29, n = 20</a:t>
            </a:r>
          </a:p>
          <a:p>
            <a:pPr algn="just" eaLnBrk="1" hangingPunct="1">
              <a:lnSpc>
                <a:spcPct val="90000"/>
              </a:lnSpc>
              <a:buClr>
                <a:schemeClr val="tx1"/>
              </a:buClr>
              <a:buFont typeface="Wingdings" panose="05000000000000000000" pitchFamily="2" charset="2"/>
              <a:buChar char="§"/>
            </a:pPr>
            <a:r>
              <a:rPr lang="en-US" altLang="en-US" sz="3500"/>
              <a:t>E(X) = a + (1/2)*(n </a:t>
            </a:r>
            <a:r>
              <a:rPr lang="en-US" altLang="en-US" sz="3500">
                <a:sym typeface="Symbol" panose="05050102010706020507" pitchFamily="18" charset="2"/>
              </a:rPr>
              <a:t></a:t>
            </a:r>
            <a:r>
              <a:rPr lang="en-US" altLang="en-US" sz="3500"/>
              <a:t> 1)k = (1/2) + (1/2)*(20 </a:t>
            </a:r>
            <a:r>
              <a:rPr lang="en-US" altLang="en-US" sz="3500">
                <a:sym typeface="Symbol" panose="05050102010706020507" pitchFamily="18" charset="2"/>
              </a:rPr>
              <a:t></a:t>
            </a:r>
            <a:r>
              <a:rPr lang="en-US" altLang="en-US" sz="3500"/>
              <a:t> 1)(3/2) = 14.75 = {(1/2) + 29}*(1/2) </a:t>
            </a:r>
          </a:p>
          <a:p>
            <a:pPr algn="just" eaLnBrk="1" hangingPunct="1">
              <a:lnSpc>
                <a:spcPct val="90000"/>
              </a:lnSpc>
              <a:buClr>
                <a:schemeClr val="tx1"/>
              </a:buClr>
              <a:buFont typeface="Wingdings" panose="05000000000000000000" pitchFamily="2" charset="2"/>
              <a:buChar char="§"/>
            </a:pPr>
            <a:r>
              <a:rPr lang="en-US" altLang="en-US" sz="3500"/>
              <a:t>V(X) = k</a:t>
            </a:r>
            <a:r>
              <a:rPr lang="en-US" altLang="en-US" sz="3500" baseline="30000"/>
              <a:t>2</a:t>
            </a:r>
            <a:r>
              <a:rPr lang="en-US" altLang="en-US" sz="3500"/>
              <a:t>{(n</a:t>
            </a:r>
            <a:r>
              <a:rPr lang="en-US" altLang="en-US" sz="3500" baseline="30000"/>
              <a:t>2</a:t>
            </a:r>
            <a:r>
              <a:rPr lang="en-US" altLang="en-US" sz="3500"/>
              <a:t> </a:t>
            </a:r>
            <a:r>
              <a:rPr lang="en-US" altLang="en-US" sz="3500">
                <a:sym typeface="Symbol" panose="05050102010706020507" pitchFamily="18" charset="2"/>
              </a:rPr>
              <a:t> 1)/12} = (3/2)</a:t>
            </a:r>
            <a:r>
              <a:rPr lang="en-US" altLang="en-US" sz="3500" baseline="30000">
                <a:sym typeface="Symbol" panose="05050102010706020507" pitchFamily="18" charset="2"/>
              </a:rPr>
              <a:t>2</a:t>
            </a:r>
            <a:r>
              <a:rPr lang="en-US" altLang="en-US" sz="3500">
                <a:sym typeface="Symbol" panose="05050102010706020507" pitchFamily="18" charset="2"/>
              </a:rPr>
              <a:t>{(20</a:t>
            </a:r>
            <a:r>
              <a:rPr lang="en-US" altLang="en-US" sz="3500" baseline="30000">
                <a:sym typeface="Symbol" panose="05050102010706020507" pitchFamily="18" charset="2"/>
              </a:rPr>
              <a:t>2</a:t>
            </a:r>
            <a:r>
              <a:rPr lang="en-US" altLang="en-US" sz="3500">
                <a:sym typeface="Symbol" panose="05050102010706020507" pitchFamily="18" charset="2"/>
              </a:rPr>
              <a:t>  1)/12} = 74.8125</a:t>
            </a:r>
            <a:endParaRPr lang="en-US" altLang="en-US" sz="3500"/>
          </a:p>
        </p:txBody>
      </p:sp>
      <p:sp>
        <p:nvSpPr>
          <p:cNvPr id="212999" name="Rectangle 5">
            <a:extLst>
              <a:ext uri="{FF2B5EF4-FFF2-40B4-BE49-F238E27FC236}">
                <a16:creationId xmlns:a16="http://schemas.microsoft.com/office/drawing/2014/main" id="{96B79EEB-F4CE-4550-B790-1CBA5A6B5F9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213000" name="Rectangle 7">
            <a:extLst>
              <a:ext uri="{FF2B5EF4-FFF2-40B4-BE49-F238E27FC236}">
                <a16:creationId xmlns:a16="http://schemas.microsoft.com/office/drawing/2014/main" id="{8794864B-BAF4-4B92-A62A-3C5ADA6ED320}"/>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9E0F24D-4E4C-4C43-8954-BA0FA267E30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229E3E5-D347-491B-81F8-005E347CDFA0}"/>
              </a:ext>
            </a:extLst>
          </p:cNvPr>
          <p:cNvSpPr>
            <a:spLocks noGrp="1"/>
          </p:cNvSpPr>
          <p:nvPr>
            <p:ph type="ftr" sz="quarter" idx="11"/>
          </p:nvPr>
        </p:nvSpPr>
        <p:spPr/>
        <p:txBody>
          <a:bodyPr/>
          <a:lstStyle/>
          <a:p>
            <a:pPr>
              <a:defRPr/>
            </a:pPr>
            <a:r>
              <a:rPr lang="en-US"/>
              <a:t>RNSengupta,IME Dept.,IIT Kanpur,INDIA</a:t>
            </a:r>
          </a:p>
        </p:txBody>
      </p:sp>
      <p:sp>
        <p:nvSpPr>
          <p:cNvPr id="214020" name="Slide Number Placeholder 5">
            <a:extLst>
              <a:ext uri="{FF2B5EF4-FFF2-40B4-BE49-F238E27FC236}">
                <a16:creationId xmlns:a16="http://schemas.microsoft.com/office/drawing/2014/main" id="{44586E66-3AB2-4080-9F06-42F6F49D354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85E4581-E39D-4ECF-9BEC-8F330F1CB8CD}" type="slidenum">
              <a:rPr lang="en-US" altLang="en-US" sz="1400" smtClean="0"/>
              <a:pPr>
                <a:spcBef>
                  <a:spcPct val="0"/>
                </a:spcBef>
                <a:buFontTx/>
                <a:buNone/>
              </a:pPr>
              <a:t>36</a:t>
            </a:fld>
            <a:endParaRPr lang="en-US" altLang="en-US" sz="1400"/>
          </a:p>
        </p:txBody>
      </p:sp>
      <p:sp>
        <p:nvSpPr>
          <p:cNvPr id="214021" name="Rectangle 5">
            <a:extLst>
              <a:ext uri="{FF2B5EF4-FFF2-40B4-BE49-F238E27FC236}">
                <a16:creationId xmlns:a16="http://schemas.microsoft.com/office/drawing/2014/main" id="{226A1F79-E0E9-4BBF-82DA-5CAB71F40E4F}"/>
              </a:ext>
            </a:extLst>
          </p:cNvPr>
          <p:cNvSpPr>
            <a:spLocks noGrp="1" noChangeArrowheads="1"/>
          </p:cNvSpPr>
          <p:nvPr>
            <p:ph type="title"/>
          </p:nvPr>
        </p:nvSpPr>
        <p:spPr/>
        <p:txBody>
          <a:bodyPr/>
          <a:lstStyle/>
          <a:p>
            <a:pPr eaLnBrk="1" hangingPunct="1"/>
            <a:r>
              <a:rPr lang="en-US" altLang="en-US" sz="4000" b="1">
                <a:solidFill>
                  <a:srgbClr val="FF0000"/>
                </a:solidFill>
              </a:rPr>
              <a:t>Uniform discrete distribution</a:t>
            </a:r>
            <a:br>
              <a:rPr lang="en-US" altLang="en-US" sz="4000" b="1">
                <a:solidFill>
                  <a:srgbClr val="FF0000"/>
                </a:solidFill>
              </a:rPr>
            </a:br>
            <a:r>
              <a:rPr lang="en-US" altLang="en-US" sz="4000" b="1">
                <a:solidFill>
                  <a:srgbClr val="FF0000"/>
                </a:solidFill>
              </a:rPr>
              <a:t>[X ~ UD (a , b) ]</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14022" name="Content Placeholder 7">
            <a:extLst>
              <a:ext uri="{FF2B5EF4-FFF2-40B4-BE49-F238E27FC236}">
                <a16:creationId xmlns:a16="http://schemas.microsoft.com/office/drawing/2014/main" id="{BABF5D08-679A-480D-9A63-B688AB6E923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417638"/>
            <a:ext cx="11125200" cy="4827587"/>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9E0F24D-4E4C-4C43-8954-BA0FA267E30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229E3E5-D347-491B-81F8-005E347CDFA0}"/>
              </a:ext>
            </a:extLst>
          </p:cNvPr>
          <p:cNvSpPr>
            <a:spLocks noGrp="1"/>
          </p:cNvSpPr>
          <p:nvPr>
            <p:ph type="ftr" sz="quarter" idx="11"/>
          </p:nvPr>
        </p:nvSpPr>
        <p:spPr/>
        <p:txBody>
          <a:bodyPr/>
          <a:lstStyle/>
          <a:p>
            <a:pPr>
              <a:defRPr/>
            </a:pPr>
            <a:r>
              <a:rPr lang="en-US"/>
              <a:t>RNSengupta,IME Dept.,IIT Kanpur,INDIA</a:t>
            </a:r>
          </a:p>
        </p:txBody>
      </p:sp>
      <p:sp>
        <p:nvSpPr>
          <p:cNvPr id="215044" name="Slide Number Placeholder 5">
            <a:extLst>
              <a:ext uri="{FF2B5EF4-FFF2-40B4-BE49-F238E27FC236}">
                <a16:creationId xmlns:a16="http://schemas.microsoft.com/office/drawing/2014/main" id="{0CF283D1-4180-4B7B-92D1-BCF451A5F56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945248-13AA-49A9-9F6A-2164368FDFCF}" type="slidenum">
              <a:rPr lang="en-US" altLang="en-US" sz="1400" smtClean="0"/>
              <a:pPr>
                <a:spcBef>
                  <a:spcPct val="0"/>
                </a:spcBef>
                <a:buFontTx/>
                <a:buNone/>
              </a:pPr>
              <a:t>37</a:t>
            </a:fld>
            <a:endParaRPr lang="en-US" altLang="en-US" sz="1400"/>
          </a:p>
        </p:txBody>
      </p:sp>
      <p:sp>
        <p:nvSpPr>
          <p:cNvPr id="215045" name="Rectangle 5">
            <a:extLst>
              <a:ext uri="{FF2B5EF4-FFF2-40B4-BE49-F238E27FC236}">
                <a16:creationId xmlns:a16="http://schemas.microsoft.com/office/drawing/2014/main" id="{03019426-21E2-4340-8085-0A57B73A4146}"/>
              </a:ext>
            </a:extLst>
          </p:cNvPr>
          <p:cNvSpPr>
            <a:spLocks noGrp="1" noChangeArrowheads="1"/>
          </p:cNvSpPr>
          <p:nvPr>
            <p:ph type="title"/>
          </p:nvPr>
        </p:nvSpPr>
        <p:spPr/>
        <p:txBody>
          <a:bodyPr/>
          <a:lstStyle/>
          <a:p>
            <a:pPr eaLnBrk="1" hangingPunct="1"/>
            <a:r>
              <a:rPr lang="en-US" altLang="en-US" sz="4000" b="1">
                <a:solidFill>
                  <a:srgbClr val="FF0000"/>
                </a:solidFill>
              </a:rPr>
              <a:t>Uniform discrete distribution</a:t>
            </a:r>
            <a:br>
              <a:rPr lang="en-US" altLang="en-US" sz="4000" b="1">
                <a:solidFill>
                  <a:srgbClr val="FF0000"/>
                </a:solidFill>
              </a:rPr>
            </a:br>
            <a:r>
              <a:rPr lang="en-US" altLang="en-US" sz="4000" b="1">
                <a:solidFill>
                  <a:srgbClr val="FF0000"/>
                </a:solidFill>
              </a:rPr>
              <a:t>[X ~ UD (a , b) ]</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15046" name="Content Placeholder 6">
            <a:extLst>
              <a:ext uri="{FF2B5EF4-FFF2-40B4-BE49-F238E27FC236}">
                <a16:creationId xmlns:a16="http://schemas.microsoft.com/office/drawing/2014/main" id="{40CE75CA-707A-43A8-8B68-2BEAF24E5B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96925" y="1600200"/>
            <a:ext cx="10598150" cy="4525963"/>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896DC4C-563A-40E4-91D4-D7F73ABE291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C13415F-533A-4309-BCB8-FD4BDBA5EFCC}"/>
              </a:ext>
            </a:extLst>
          </p:cNvPr>
          <p:cNvSpPr>
            <a:spLocks noGrp="1"/>
          </p:cNvSpPr>
          <p:nvPr>
            <p:ph type="ftr" sz="quarter" idx="11"/>
          </p:nvPr>
        </p:nvSpPr>
        <p:spPr/>
        <p:txBody>
          <a:bodyPr/>
          <a:lstStyle/>
          <a:p>
            <a:pPr>
              <a:defRPr/>
            </a:pPr>
            <a:r>
              <a:rPr lang="en-US"/>
              <a:t>RNSengupta,IME Dept.,IIT Kanpur,INDIA</a:t>
            </a:r>
          </a:p>
        </p:txBody>
      </p:sp>
      <p:sp>
        <p:nvSpPr>
          <p:cNvPr id="216068" name="Slide Number Placeholder 5">
            <a:extLst>
              <a:ext uri="{FF2B5EF4-FFF2-40B4-BE49-F238E27FC236}">
                <a16:creationId xmlns:a16="http://schemas.microsoft.com/office/drawing/2014/main" id="{186377CD-A61A-4601-82DB-677493EAD90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A29E5A-488E-42A6-9B36-20867205502D}" type="slidenum">
              <a:rPr lang="en-US" altLang="en-US" sz="1400" smtClean="0"/>
              <a:pPr>
                <a:spcBef>
                  <a:spcPct val="0"/>
                </a:spcBef>
                <a:buFontTx/>
                <a:buNone/>
              </a:pPr>
              <a:t>38</a:t>
            </a:fld>
            <a:endParaRPr lang="en-US" altLang="en-US" sz="1400"/>
          </a:p>
        </p:txBody>
      </p:sp>
      <p:sp>
        <p:nvSpPr>
          <p:cNvPr id="216069" name="Rectangle 2">
            <a:extLst>
              <a:ext uri="{FF2B5EF4-FFF2-40B4-BE49-F238E27FC236}">
                <a16:creationId xmlns:a16="http://schemas.microsoft.com/office/drawing/2014/main" id="{00163275-8F36-4F4F-8FCE-72051779B2EB}"/>
              </a:ext>
            </a:extLst>
          </p:cNvPr>
          <p:cNvSpPr>
            <a:spLocks noGrp="1" noChangeArrowheads="1"/>
          </p:cNvSpPr>
          <p:nvPr>
            <p:ph type="title"/>
          </p:nvPr>
        </p:nvSpPr>
        <p:spPr/>
        <p:txBody>
          <a:bodyPr/>
          <a:lstStyle/>
          <a:p>
            <a:pPr eaLnBrk="1" hangingPunct="1"/>
            <a:r>
              <a:rPr lang="en-US" altLang="en-US" sz="4000" b="1" dirty="0">
                <a:solidFill>
                  <a:srgbClr val="FF0000"/>
                </a:solidFill>
              </a:rPr>
              <a:t>Binomial distribution</a:t>
            </a:r>
            <a:br>
              <a:rPr lang="en-US" altLang="en-US" sz="4000" b="1" dirty="0">
                <a:solidFill>
                  <a:srgbClr val="FF0000"/>
                </a:solidFill>
              </a:rPr>
            </a:br>
            <a:r>
              <a:rPr lang="en-US" altLang="en-US" sz="4000" b="1" dirty="0">
                <a:solidFill>
                  <a:srgbClr val="FF0000"/>
                </a:solidFill>
              </a:rPr>
              <a:t>[X ~ B (p , n)]</a:t>
            </a:r>
          </a:p>
        </p:txBody>
      </p:sp>
      <p:sp>
        <p:nvSpPr>
          <p:cNvPr id="200710" name="Rectangle 3">
            <a:extLst>
              <a:ext uri="{FF2B5EF4-FFF2-40B4-BE49-F238E27FC236}">
                <a16:creationId xmlns:a16="http://schemas.microsoft.com/office/drawing/2014/main" id="{7F5C7B92-941B-477E-B308-1BBD0B80D3D9}"/>
              </a:ext>
            </a:extLst>
          </p:cNvPr>
          <p:cNvSpPr>
            <a:spLocks noGrp="1" noChangeArrowheads="1"/>
          </p:cNvSpPr>
          <p:nvPr>
            <p:ph type="body" idx="1"/>
          </p:nvPr>
        </p:nvSpPr>
        <p:spPr>
          <a:extLst/>
        </p:spPr>
        <p:txBody>
          <a:bodyPr/>
          <a:lstStyle/>
          <a:p>
            <a:pPr algn="ctr" eaLnBrk="1" hangingPunct="1">
              <a:lnSpc>
                <a:spcPct val="80000"/>
              </a:lnSpc>
              <a:buFontTx/>
              <a:buNone/>
              <a:defRPr/>
            </a:pPr>
            <a:r>
              <a:rPr lang="en-US" altLang="en-US" sz="4000" dirty="0"/>
              <a:t>	f(x) = </a:t>
            </a:r>
            <a:r>
              <a:rPr lang="en-US" altLang="en-US" sz="4000" baseline="30000" dirty="0" err="1"/>
              <a:t>n</a:t>
            </a:r>
            <a:r>
              <a:rPr lang="en-US" altLang="en-US" sz="4000" dirty="0" err="1"/>
              <a:t>C</a:t>
            </a:r>
            <a:r>
              <a:rPr lang="en-US" altLang="en-US" sz="4000" baseline="-25000" dirty="0" err="1"/>
              <a:t>x</a:t>
            </a:r>
            <a:r>
              <a:rPr lang="en-US" altLang="en-US" sz="4000" dirty="0" err="1"/>
              <a:t>p</a:t>
            </a:r>
            <a:r>
              <a:rPr lang="en-US" altLang="en-US" sz="4000" baseline="30000" dirty="0" err="1"/>
              <a:t>x</a:t>
            </a:r>
            <a:r>
              <a:rPr lang="en-US" altLang="en-US" sz="4000" dirty="0" err="1"/>
              <a:t>q</a:t>
            </a:r>
            <a:r>
              <a:rPr lang="en-US" altLang="en-US" sz="4000" baseline="30000" dirty="0" err="1"/>
              <a:t>n</a:t>
            </a:r>
            <a:r>
              <a:rPr lang="en-US" altLang="en-US" sz="4000" baseline="30000" dirty="0"/>
              <a:t>-x</a:t>
            </a:r>
            <a:r>
              <a:rPr lang="en-US" altLang="en-US" sz="4000" dirty="0"/>
              <a:t>, x = 0, 1, 2,…..,n</a:t>
            </a:r>
          </a:p>
          <a:p>
            <a:pPr algn="just" eaLnBrk="1" hangingPunct="1">
              <a:lnSpc>
                <a:spcPct val="80000"/>
              </a:lnSpc>
              <a:buClr>
                <a:schemeClr val="tx1"/>
              </a:buClr>
              <a:buFont typeface="Wingdings" panose="05000000000000000000" pitchFamily="2" charset="2"/>
              <a:buChar char="§"/>
              <a:defRPr/>
            </a:pPr>
            <a:r>
              <a:rPr lang="en-US" altLang="en-US" sz="4000" dirty="0"/>
              <a:t>n and p are the parameters where p </a:t>
            </a:r>
            <a:r>
              <a:rPr lang="en-US" altLang="en-US" sz="4000" dirty="0">
                <a:sym typeface="Symbol" panose="05050102010706020507" pitchFamily="18" charset="2"/>
              </a:rPr>
              <a:t> [0, 1] and n  ℤ</a:t>
            </a:r>
            <a:r>
              <a:rPr lang="en-US" altLang="en-US" sz="4000" baseline="30000" dirty="0">
                <a:sym typeface="Symbol" panose="05050102010706020507" pitchFamily="18" charset="2"/>
              </a:rPr>
              <a:t>+</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rPr>
              <a:t>E(X) = </a:t>
            </a:r>
            <a:r>
              <a:rPr lang="en-US" altLang="en-US" sz="4000" b="1" dirty="0">
                <a:solidFill>
                  <a:srgbClr val="0000FF"/>
                </a:solidFill>
                <a:highlight>
                  <a:srgbClr val="FFFF00"/>
                </a:highlight>
                <a:sym typeface="Symbol" panose="05050102010706020507" pitchFamily="18" charset="2"/>
              </a:rPr>
              <a:t></a:t>
            </a:r>
            <a:r>
              <a:rPr lang="en-US" altLang="en-US" sz="4000" b="1" baseline="-25000" dirty="0">
                <a:solidFill>
                  <a:srgbClr val="0000FF"/>
                </a:solidFill>
                <a:highlight>
                  <a:srgbClr val="FFFF00"/>
                </a:highlight>
                <a:sym typeface="Symbol" panose="05050102010706020507" pitchFamily="18" charset="2"/>
              </a:rPr>
              <a:t>m</a:t>
            </a:r>
            <a:r>
              <a:rPr lang="en-US" altLang="en-US" sz="4000" b="1" dirty="0">
                <a:solidFill>
                  <a:srgbClr val="0000FF"/>
                </a:solidFill>
                <a:highlight>
                  <a:srgbClr val="FFFF00"/>
                </a:highlight>
                <a:sym typeface="Symbol" panose="05050102010706020507" pitchFamily="18" charset="2"/>
              </a:rPr>
              <a:t> = </a:t>
            </a:r>
            <a:r>
              <a:rPr lang="en-US" altLang="en-US" sz="4000" b="1" dirty="0">
                <a:solidFill>
                  <a:srgbClr val="0000FF"/>
                </a:solidFill>
                <a:highlight>
                  <a:srgbClr val="FFFF00"/>
                </a:highlight>
              </a:rPr>
              <a:t>np</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rPr>
              <a:t>V[X] = </a:t>
            </a:r>
            <a:r>
              <a:rPr lang="en-US" altLang="en-US" sz="4000" b="1" dirty="0" err="1">
                <a:solidFill>
                  <a:srgbClr val="0000FF"/>
                </a:solidFill>
                <a:highlight>
                  <a:srgbClr val="FFFF00"/>
                </a:highlight>
              </a:rPr>
              <a:t>npq</a:t>
            </a:r>
            <a:endParaRPr lang="en-US" altLang="en-US" sz="4000" b="1" dirty="0">
              <a:solidFill>
                <a:srgbClr val="0000FF"/>
              </a:solidFill>
              <a:highlight>
                <a:srgbClr val="FFFF00"/>
              </a:highlight>
            </a:endParaRPr>
          </a:p>
          <a:p>
            <a:pPr algn="just" eaLnBrk="1" hangingPunct="1">
              <a:lnSpc>
                <a:spcPct val="90000"/>
              </a:lnSpc>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Median = </a:t>
            </a:r>
            <a:r>
              <a:rPr lang="en-US" altLang="en-US" sz="4000" b="1" baseline="-25000" dirty="0">
                <a:solidFill>
                  <a:srgbClr val="0000FF"/>
                </a:solidFill>
                <a:highlight>
                  <a:srgbClr val="FFFF00"/>
                </a:highlight>
                <a:sym typeface="Symbol" panose="05050102010706020507" pitchFamily="18" charset="2"/>
              </a:rPr>
              <a:t>e</a:t>
            </a:r>
            <a:r>
              <a:rPr lang="en-US" altLang="en-US" sz="4000" b="1" dirty="0">
                <a:solidFill>
                  <a:srgbClr val="0000FF"/>
                </a:solidFill>
                <a:highlight>
                  <a:srgbClr val="FFFF00"/>
                </a:highlight>
                <a:sym typeface="Symbol" panose="05050102010706020507" pitchFamily="18" charset="2"/>
              </a:rPr>
              <a:t> = np or np</a:t>
            </a:r>
          </a:p>
          <a:p>
            <a:pPr algn="just" eaLnBrk="1" hangingPunct="1">
              <a:lnSpc>
                <a:spcPct val="90000"/>
              </a:lnSpc>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Mode = </a:t>
            </a:r>
            <a:r>
              <a:rPr lang="en-US" altLang="en-US" sz="4000" b="1" baseline="-25000" dirty="0">
                <a:solidFill>
                  <a:srgbClr val="0000FF"/>
                </a:solidFill>
                <a:highlight>
                  <a:srgbClr val="FFFF00"/>
                </a:highlight>
                <a:sym typeface="Symbol" panose="05050102010706020507" pitchFamily="18" charset="2"/>
              </a:rPr>
              <a:t>o</a:t>
            </a:r>
            <a:r>
              <a:rPr lang="en-US" altLang="en-US" sz="4000" b="1" dirty="0">
                <a:solidFill>
                  <a:srgbClr val="0000FF"/>
                </a:solidFill>
                <a:highlight>
                  <a:srgbClr val="FFFF00"/>
                </a:highlight>
                <a:sym typeface="Symbol" panose="05050102010706020507" pitchFamily="18" charset="2"/>
              </a:rPr>
              <a:t>= (n+1)p or (n+1)p  1 </a:t>
            </a:r>
            <a:endParaRPr lang="en-US" altLang="en-US" sz="4000" b="1" dirty="0">
              <a:solidFill>
                <a:srgbClr val="0000FF"/>
              </a:solidFill>
              <a:highlight>
                <a:srgbClr val="FFFF00"/>
              </a:high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896DC4C-563A-40E4-91D4-D7F73ABE291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C13415F-533A-4309-BCB8-FD4BDBA5EFCC}"/>
              </a:ext>
            </a:extLst>
          </p:cNvPr>
          <p:cNvSpPr>
            <a:spLocks noGrp="1"/>
          </p:cNvSpPr>
          <p:nvPr>
            <p:ph type="ftr" sz="quarter" idx="11"/>
          </p:nvPr>
        </p:nvSpPr>
        <p:spPr/>
        <p:txBody>
          <a:bodyPr/>
          <a:lstStyle/>
          <a:p>
            <a:pPr>
              <a:defRPr/>
            </a:pPr>
            <a:r>
              <a:rPr lang="en-US"/>
              <a:t>RNSengupta,IME Dept.,IIT Kanpur,INDIA</a:t>
            </a:r>
          </a:p>
        </p:txBody>
      </p:sp>
      <p:sp>
        <p:nvSpPr>
          <p:cNvPr id="217092" name="Slide Number Placeholder 5">
            <a:extLst>
              <a:ext uri="{FF2B5EF4-FFF2-40B4-BE49-F238E27FC236}">
                <a16:creationId xmlns:a16="http://schemas.microsoft.com/office/drawing/2014/main" id="{ACB9756B-51B5-4814-A01E-86DC73036DF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229D24-60EF-4F80-89C1-0837BC52B01B}" type="slidenum">
              <a:rPr lang="en-US" altLang="en-US" sz="1400" smtClean="0"/>
              <a:pPr>
                <a:spcBef>
                  <a:spcPct val="0"/>
                </a:spcBef>
                <a:buFontTx/>
                <a:buNone/>
              </a:pPr>
              <a:t>39</a:t>
            </a:fld>
            <a:endParaRPr lang="en-US" altLang="en-US" sz="1400"/>
          </a:p>
        </p:txBody>
      </p:sp>
      <p:sp>
        <p:nvSpPr>
          <p:cNvPr id="217093" name="Rectangle 2">
            <a:extLst>
              <a:ext uri="{FF2B5EF4-FFF2-40B4-BE49-F238E27FC236}">
                <a16:creationId xmlns:a16="http://schemas.microsoft.com/office/drawing/2014/main" id="{591C01B0-C87E-4B35-8F1B-2DDE6A02264C}"/>
              </a:ext>
            </a:extLst>
          </p:cNvPr>
          <p:cNvSpPr>
            <a:spLocks noGrp="1" noChangeArrowheads="1"/>
          </p:cNvSpPr>
          <p:nvPr>
            <p:ph type="title"/>
          </p:nvPr>
        </p:nvSpPr>
        <p:spPr/>
        <p:txBody>
          <a:bodyPr/>
          <a:lstStyle/>
          <a:p>
            <a:pPr eaLnBrk="1" hangingPunct="1"/>
            <a:r>
              <a:rPr lang="en-US" altLang="en-US" sz="4000" b="1">
                <a:solidFill>
                  <a:srgbClr val="FF0000"/>
                </a:solidFill>
              </a:rPr>
              <a:t>Binomial distribution</a:t>
            </a:r>
            <a:br>
              <a:rPr lang="en-US" altLang="en-US" sz="4000" b="1">
                <a:solidFill>
                  <a:srgbClr val="FF0000"/>
                </a:solidFill>
              </a:rPr>
            </a:br>
            <a:r>
              <a:rPr lang="en-US" altLang="en-US" sz="4000" b="1">
                <a:solidFill>
                  <a:srgbClr val="FF0000"/>
                </a:solidFill>
              </a:rPr>
              <a:t>[X ~ B (p , 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sp>
        <p:nvSpPr>
          <p:cNvPr id="217094" name="Rectangle 3">
            <a:extLst>
              <a:ext uri="{FF2B5EF4-FFF2-40B4-BE49-F238E27FC236}">
                <a16:creationId xmlns:a16="http://schemas.microsoft.com/office/drawing/2014/main" id="{EDAAE212-FBCB-4B27-B6A7-9FD685BFEF07}"/>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4000"/>
              <a:t>Consider you are checking the quality of the product coming out of the shop floor.</a:t>
            </a:r>
          </a:p>
          <a:p>
            <a:pPr algn="just" eaLnBrk="1" hangingPunct="1">
              <a:lnSpc>
                <a:spcPct val="80000"/>
              </a:lnSpc>
              <a:buFont typeface="Wingdings" panose="05000000000000000000" pitchFamily="2" charset="2"/>
              <a:buChar char="§"/>
            </a:pPr>
            <a:r>
              <a:rPr lang="en-US" altLang="en-US" sz="4000"/>
              <a:t>A product can either pass (with probability p = 0.8) or fail (with probability q = 0.2) and for checking you take such 50 products (n = 50).</a:t>
            </a:r>
          </a:p>
          <a:p>
            <a:pPr algn="just" eaLnBrk="1" hangingPunct="1">
              <a:lnSpc>
                <a:spcPct val="80000"/>
              </a:lnSpc>
              <a:buFont typeface="Wingdings" panose="05000000000000000000" pitchFamily="2" charset="2"/>
              <a:buChar char="§"/>
            </a:pPr>
            <a:r>
              <a:rPr lang="en-US" altLang="en-US" sz="4000"/>
              <a:t>If X is the random variable denoting the </a:t>
            </a:r>
            <a:r>
              <a:rPr lang="en-US" altLang="en-US" sz="4000" b="1">
                <a:solidFill>
                  <a:srgbClr val="FF0000"/>
                </a:solidFill>
              </a:rPr>
              <a:t>number of success</a:t>
            </a:r>
            <a:r>
              <a:rPr lang="en-US" altLang="en-US" sz="4000"/>
              <a:t> in these 50 inspections, we have X~</a:t>
            </a:r>
            <a:r>
              <a:rPr lang="en-US" altLang="en-US" sz="4000" baseline="30000"/>
              <a:t>50</a:t>
            </a:r>
            <a:r>
              <a:rPr lang="en-US" altLang="en-US" sz="4000"/>
              <a:t>C</a:t>
            </a:r>
            <a:r>
              <a:rPr lang="en-US" altLang="en-US" sz="4000" baseline="-25000"/>
              <a:t>x</a:t>
            </a:r>
            <a:r>
              <a:rPr lang="en-US" altLang="en-US" sz="4000"/>
              <a:t>(0.8)</a:t>
            </a:r>
            <a:r>
              <a:rPr lang="en-US" altLang="en-US" sz="4000" baseline="30000"/>
              <a:t>x</a:t>
            </a:r>
            <a:r>
              <a:rPr lang="en-US" altLang="en-US" sz="4000"/>
              <a:t>(0.2)</a:t>
            </a:r>
            <a:r>
              <a:rPr lang="en-US" altLang="en-US" sz="4000" baseline="30000"/>
              <a:t>50-x</a:t>
            </a:r>
            <a:endParaRPr lang="en-US" altLang="en-US" sz="4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181252" name="Slide Number Placeholder 5">
            <a:extLst>
              <a:ext uri="{FF2B5EF4-FFF2-40B4-BE49-F238E27FC236}">
                <a16:creationId xmlns:a16="http://schemas.microsoft.com/office/drawing/2014/main" id="{F5742379-751F-4D02-BE94-B677749B7F8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BB9CA5-54B9-4ADB-BE4D-7D5F6B1D8B7D}" type="slidenum">
              <a:rPr lang="en-US" altLang="en-US" sz="1400" smtClean="0"/>
              <a:pPr>
                <a:spcBef>
                  <a:spcPct val="0"/>
                </a:spcBef>
                <a:buFontTx/>
                <a:buNone/>
              </a:pPr>
              <a:t>4</a:t>
            </a:fld>
            <a:endParaRPr lang="en-US" altLang="en-US" sz="1400"/>
          </a:p>
        </p:txBody>
      </p:sp>
      <p:sp>
        <p:nvSpPr>
          <p:cNvPr id="181253" name="Rectangle 2">
            <a:extLst>
              <a:ext uri="{FF2B5EF4-FFF2-40B4-BE49-F238E27FC236}">
                <a16:creationId xmlns:a16="http://schemas.microsoft.com/office/drawing/2014/main" id="{638590BD-A1E6-40FA-BC53-5CAEBD7E5CD0}"/>
              </a:ext>
            </a:extLst>
          </p:cNvPr>
          <p:cNvSpPr>
            <a:spLocks noGrp="1" noChangeArrowheads="1"/>
          </p:cNvSpPr>
          <p:nvPr>
            <p:ph type="title"/>
          </p:nvPr>
        </p:nvSpPr>
        <p:spPr/>
        <p:txBody>
          <a:bodyPr/>
          <a:lstStyle/>
          <a:p>
            <a:pPr eaLnBrk="1" hangingPunct="1"/>
            <a:r>
              <a:rPr lang="en-US" altLang="en-US" sz="4000" b="1">
                <a:solidFill>
                  <a:srgbClr val="FF3300"/>
                </a:solidFill>
              </a:rPr>
              <a:t>Joint and Marginal Probability</a:t>
            </a:r>
            <a:endParaRPr lang="en-US" altLang="en-US" sz="4000" b="1">
              <a:solidFill>
                <a:schemeClr val="tx1"/>
              </a:solidFill>
            </a:endParaRPr>
          </a:p>
        </p:txBody>
      </p:sp>
      <p:sp>
        <p:nvSpPr>
          <p:cNvPr id="181254" name="Rectangle 3">
            <a:extLst>
              <a:ext uri="{FF2B5EF4-FFF2-40B4-BE49-F238E27FC236}">
                <a16:creationId xmlns:a16="http://schemas.microsoft.com/office/drawing/2014/main" id="{8AC7722B-3EAC-4FEE-AAB3-F8B4A09EB14C}"/>
              </a:ext>
            </a:extLst>
          </p:cNvPr>
          <p:cNvSpPr>
            <a:spLocks noGrp="1" noChangeArrowheads="1"/>
          </p:cNvSpPr>
          <p:nvPr>
            <p:ph type="body" idx="1"/>
          </p:nvPr>
        </p:nvSpPr>
        <p:spPr/>
        <p:txBody>
          <a:bodyPr/>
          <a:lstStyle/>
          <a:p>
            <a:pPr marL="0" indent="0" algn="just" eaLnBrk="1" hangingPunct="1">
              <a:buFontTx/>
              <a:buNone/>
            </a:pPr>
            <a:endParaRPr lang="en-US" altLang="en-US" sz="2000"/>
          </a:p>
        </p:txBody>
      </p:sp>
      <p:graphicFrame>
        <p:nvGraphicFramePr>
          <p:cNvPr id="2" name="Table 1">
            <a:extLst>
              <a:ext uri="{FF2B5EF4-FFF2-40B4-BE49-F238E27FC236}">
                <a16:creationId xmlns:a16="http://schemas.microsoft.com/office/drawing/2014/main" id="{8403F432-0124-4586-8532-4FB57BB26282}"/>
              </a:ext>
            </a:extLst>
          </p:cNvPr>
          <p:cNvGraphicFramePr>
            <a:graphicFrameLocks noGrp="1"/>
          </p:cNvGraphicFramePr>
          <p:nvPr/>
        </p:nvGraphicFramePr>
        <p:xfrm>
          <a:off x="609600" y="1536700"/>
          <a:ext cx="10972800" cy="4370388"/>
        </p:xfrm>
        <a:graphic>
          <a:graphicData uri="http://schemas.openxmlformats.org/drawingml/2006/table">
            <a:tbl>
              <a:tblPr firstRow="1" bandRow="1">
                <a:tableStyleId>{5C22544A-7EE6-4342-B048-85BDC9FD1C3A}</a:tableStyleId>
              </a:tblPr>
              <a:tblGrid>
                <a:gridCol w="2057402">
                  <a:extLst>
                    <a:ext uri="{9D8B030D-6E8A-4147-A177-3AD203B41FA5}">
                      <a16:colId xmlns:a16="http://schemas.microsoft.com/office/drawing/2014/main" val="343739633"/>
                    </a:ext>
                  </a:extLst>
                </a:gridCol>
                <a:gridCol w="2133600">
                  <a:extLst>
                    <a:ext uri="{9D8B030D-6E8A-4147-A177-3AD203B41FA5}">
                      <a16:colId xmlns:a16="http://schemas.microsoft.com/office/drawing/2014/main" val="3981975374"/>
                    </a:ext>
                  </a:extLst>
                </a:gridCol>
                <a:gridCol w="1295398">
                  <a:extLst>
                    <a:ext uri="{9D8B030D-6E8A-4147-A177-3AD203B41FA5}">
                      <a16:colId xmlns:a16="http://schemas.microsoft.com/office/drawing/2014/main" val="3334818121"/>
                    </a:ext>
                  </a:extLst>
                </a:gridCol>
                <a:gridCol w="1066802">
                  <a:extLst>
                    <a:ext uri="{9D8B030D-6E8A-4147-A177-3AD203B41FA5}">
                      <a16:colId xmlns:a16="http://schemas.microsoft.com/office/drawing/2014/main" val="751363724"/>
                    </a:ext>
                  </a:extLst>
                </a:gridCol>
                <a:gridCol w="2133600">
                  <a:extLst>
                    <a:ext uri="{9D8B030D-6E8A-4147-A177-3AD203B41FA5}">
                      <a16:colId xmlns:a16="http://schemas.microsoft.com/office/drawing/2014/main" val="879587551"/>
                    </a:ext>
                  </a:extLst>
                </a:gridCol>
                <a:gridCol w="2285998">
                  <a:extLst>
                    <a:ext uri="{9D8B030D-6E8A-4147-A177-3AD203B41FA5}">
                      <a16:colId xmlns:a16="http://schemas.microsoft.com/office/drawing/2014/main" val="3776247916"/>
                    </a:ext>
                  </a:extLst>
                </a:gridCol>
              </a:tblGrid>
              <a:tr h="1005829">
                <a:tc>
                  <a:txBody>
                    <a:bodyPr/>
                    <a:lstStyle/>
                    <a:p>
                      <a:pPr algn="r"/>
                      <a:r>
                        <a:rPr lang="en-US" sz="3000" b="0" dirty="0">
                          <a:solidFill>
                            <a:schemeClr val="tx1"/>
                          </a:solidFill>
                        </a:rPr>
                        <a:t>Y</a:t>
                      </a:r>
                    </a:p>
                    <a:p>
                      <a:pPr algn="l"/>
                      <a:r>
                        <a:rPr lang="en-US" sz="3000" b="0" dirty="0">
                          <a:solidFill>
                            <a:schemeClr val="tx1"/>
                          </a:solidFill>
                        </a:rPr>
                        <a:t>X</a:t>
                      </a:r>
                    </a:p>
                  </a:txBody>
                  <a:tcPr marT="45715" marB="45715"/>
                </a:tc>
                <a:tc>
                  <a:txBody>
                    <a:bodyPr/>
                    <a:lstStyle/>
                    <a:p>
                      <a:pPr algn="ctr"/>
                      <a:r>
                        <a:rPr lang="en-US" sz="3000" b="0" dirty="0">
                          <a:solidFill>
                            <a:schemeClr val="tx1"/>
                          </a:solidFill>
                        </a:rPr>
                        <a:t>Y</a:t>
                      </a:r>
                      <a:r>
                        <a:rPr lang="en-US" sz="3000" b="0" baseline="-25000" dirty="0">
                          <a:solidFill>
                            <a:schemeClr val="tx1"/>
                          </a:solidFill>
                        </a:rPr>
                        <a:t>1</a:t>
                      </a:r>
                    </a:p>
                  </a:txBody>
                  <a:tcPr marT="45715" marB="45715"/>
                </a:tc>
                <a:tc>
                  <a:txBody>
                    <a:bodyPr/>
                    <a:lstStyle/>
                    <a:p>
                      <a:pPr algn="ctr"/>
                      <a:r>
                        <a:rPr lang="en-US" sz="3000" b="0" dirty="0">
                          <a:solidFill>
                            <a:schemeClr val="tx1"/>
                          </a:solidFill>
                        </a:rPr>
                        <a:t>.</a:t>
                      </a:r>
                      <a:endParaRPr lang="en-US" sz="3000" b="0" baseline="-25000" dirty="0">
                        <a:solidFill>
                          <a:schemeClr val="tx1"/>
                        </a:solidFill>
                      </a:endParaRPr>
                    </a:p>
                  </a:txBody>
                  <a:tcPr marT="45715" marB="45715"/>
                </a:tc>
                <a:tc>
                  <a:txBody>
                    <a:bodyPr/>
                    <a:lstStyle/>
                    <a:p>
                      <a:pPr algn="ctr"/>
                      <a:r>
                        <a:rPr lang="en-US" sz="3000" b="0" dirty="0">
                          <a:solidFill>
                            <a:schemeClr val="tx1"/>
                          </a:solidFill>
                        </a:rPr>
                        <a:t>.</a:t>
                      </a:r>
                      <a:endParaRPr lang="en-US" sz="3000" b="0" baseline="-25000" dirty="0">
                        <a:solidFill>
                          <a:schemeClr val="tx1"/>
                        </a:solidFill>
                      </a:endParaRPr>
                    </a:p>
                  </a:txBody>
                  <a:tcPr marT="45715" marB="45715"/>
                </a:tc>
                <a:tc>
                  <a:txBody>
                    <a:bodyPr/>
                    <a:lstStyle/>
                    <a:p>
                      <a:pPr algn="ctr"/>
                      <a:r>
                        <a:rPr lang="en-US" sz="3000" b="0" dirty="0">
                          <a:solidFill>
                            <a:schemeClr val="tx1"/>
                          </a:solidFill>
                        </a:rPr>
                        <a:t>Y</a:t>
                      </a:r>
                      <a:r>
                        <a:rPr lang="en-US" sz="3000" b="0" baseline="-25000" dirty="0">
                          <a:solidFill>
                            <a:schemeClr val="tx1"/>
                          </a:solidFill>
                        </a:rPr>
                        <a:t>M</a:t>
                      </a: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3000" b="0" dirty="0">
                        <a:solidFill>
                          <a:schemeClr val="tx1"/>
                        </a:solidFill>
                      </a:endParaRPr>
                    </a:p>
                  </a:txBody>
                  <a:tcPr marT="45715" marB="45715"/>
                </a:tc>
                <a:extLst>
                  <a:ext uri="{0D108BD9-81ED-4DB2-BD59-A6C34878D82A}">
                    <a16:rowId xmlns:a16="http://schemas.microsoft.com/office/drawing/2014/main" val="2241389151"/>
                  </a:ext>
                </a:extLst>
              </a:tr>
              <a:tr h="751463">
                <a:tc>
                  <a:txBody>
                    <a:bodyPr/>
                    <a:lstStyle/>
                    <a:p>
                      <a:r>
                        <a:rPr lang="en-US" sz="3000" b="0" dirty="0">
                          <a:solidFill>
                            <a:schemeClr val="tx1"/>
                          </a:solidFill>
                        </a:rPr>
                        <a:t>X</a:t>
                      </a:r>
                      <a:r>
                        <a:rPr lang="en-US" sz="3000" b="0" baseline="-25000" dirty="0">
                          <a:solidFill>
                            <a:schemeClr val="tx1"/>
                          </a:solidFill>
                        </a:rPr>
                        <a:t>1</a:t>
                      </a:r>
                    </a:p>
                  </a:txBody>
                  <a:tcPr marT="45715" marB="45715"/>
                </a:tc>
                <a:tc>
                  <a:txBody>
                    <a:bodyPr/>
                    <a:lstStyle/>
                    <a:p>
                      <a:r>
                        <a:rPr lang="en-US" sz="3000" b="0" i="1" dirty="0">
                          <a:solidFill>
                            <a:schemeClr val="tx1"/>
                          </a:solidFill>
                        </a:rPr>
                        <a:t>p</a:t>
                      </a:r>
                      <a:r>
                        <a:rPr lang="en-US" sz="3000" b="0" baseline="-25000" dirty="0">
                          <a:solidFill>
                            <a:schemeClr val="tx1"/>
                          </a:solidFill>
                        </a:rPr>
                        <a:t>1,1</a:t>
                      </a: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baseline="0" dirty="0">
                          <a:solidFill>
                            <a:schemeClr val="tx1"/>
                          </a:solidFill>
                        </a:rPr>
                        <a:t>.</a:t>
                      </a: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baseline="0" dirty="0">
                          <a:solidFill>
                            <a:schemeClr val="tx1"/>
                          </a:solidFill>
                        </a:rPr>
                        <a:t>.</a:t>
                      </a:r>
                    </a:p>
                  </a:txBody>
                  <a:tcPr marT="45715" marB="45715"/>
                </a:tc>
                <a:tc>
                  <a:txBody>
                    <a:bodyPr/>
                    <a:lstStyle/>
                    <a:p>
                      <a:r>
                        <a:rPr lang="en-US" sz="3000" b="0" dirty="0">
                          <a:solidFill>
                            <a:schemeClr val="tx1"/>
                          </a:solidFill>
                        </a:rPr>
                        <a:t>p</a:t>
                      </a:r>
                      <a:r>
                        <a:rPr lang="en-US" sz="3000" b="0" baseline="-25000" dirty="0">
                          <a:solidFill>
                            <a:schemeClr val="tx1"/>
                          </a:solidFill>
                        </a:rPr>
                        <a:t>1,M</a:t>
                      </a:r>
                      <a:endParaRPr lang="en-US" sz="3000" b="0" dirty="0">
                        <a:solidFill>
                          <a:schemeClr val="tx1"/>
                        </a:solidFill>
                      </a:endParaRPr>
                    </a:p>
                  </a:txBody>
                  <a:tcPr marT="45715" marB="45715"/>
                </a:tc>
                <a:tc>
                  <a:txBody>
                    <a:bodyPr/>
                    <a:lstStyle/>
                    <a:p>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𝑗=1,…,M</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1,𝑗</a:t>
                      </a:r>
                      <a:endParaRPr lang="en-US" sz="3000" b="0" dirty="0">
                        <a:solidFill>
                          <a:schemeClr val="tx1"/>
                        </a:solidFill>
                      </a:endParaRPr>
                    </a:p>
                  </a:txBody>
                  <a:tcPr marT="45715" marB="45715"/>
                </a:tc>
                <a:extLst>
                  <a:ext uri="{0D108BD9-81ED-4DB2-BD59-A6C34878D82A}">
                    <a16:rowId xmlns:a16="http://schemas.microsoft.com/office/drawing/2014/main" val="419645656"/>
                  </a:ext>
                </a:extLst>
              </a:tr>
              <a:tr h="548629">
                <a:tc>
                  <a:txBody>
                    <a:bodyPr/>
                    <a:lstStyle/>
                    <a:p>
                      <a:r>
                        <a:rPr lang="en-US" sz="3000" b="0" baseline="0" dirty="0">
                          <a:solidFill>
                            <a:schemeClr val="tx1"/>
                          </a:solidFill>
                        </a:rPr>
                        <a:t>.</a:t>
                      </a:r>
                    </a:p>
                  </a:txBody>
                  <a:tcPr marT="45715" marB="45715"/>
                </a:tc>
                <a:tc>
                  <a:txBody>
                    <a:bodyPr/>
                    <a:lstStyle/>
                    <a:p>
                      <a:r>
                        <a:rPr lang="en-US" sz="3000" b="0" baseline="0" dirty="0">
                          <a:solidFill>
                            <a:schemeClr val="tx1"/>
                          </a:solidFill>
                        </a:rPr>
                        <a:t>.</a:t>
                      </a:r>
                    </a:p>
                  </a:txBody>
                  <a:tcPr marT="45715" marB="45715"/>
                </a:tc>
                <a:tc>
                  <a:txBody>
                    <a:bodyPr/>
                    <a:lstStyle/>
                    <a:p>
                      <a:r>
                        <a:rPr lang="en-US" sz="3000" b="0" dirty="0">
                          <a:solidFill>
                            <a:schemeClr val="tx1"/>
                          </a:solidFill>
                        </a:rPr>
                        <a:t>.</a:t>
                      </a:r>
                    </a:p>
                  </a:txBody>
                  <a:tcPr marT="45715" marB="45715"/>
                </a:tc>
                <a:tc>
                  <a:txBody>
                    <a:bodyPr/>
                    <a:lstStyle/>
                    <a:p>
                      <a:endParaRPr lang="en-US" sz="3000" b="0" dirty="0">
                        <a:solidFill>
                          <a:schemeClr val="tx1"/>
                        </a:solidFill>
                      </a:endParaRP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baseline="0" dirty="0">
                          <a:solidFill>
                            <a:schemeClr val="tx1"/>
                          </a:solidFill>
                        </a:rPr>
                        <a:t>.</a:t>
                      </a: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dirty="0">
                          <a:solidFill>
                            <a:schemeClr val="tx1"/>
                          </a:solidFill>
                          <a:sym typeface="Symbol" panose="05050102010706020507" pitchFamily="18" charset="2"/>
                        </a:rPr>
                        <a:t>.</a:t>
                      </a:r>
                      <a:endParaRPr lang="en-US" sz="3000" b="0" dirty="0">
                        <a:solidFill>
                          <a:schemeClr val="tx1"/>
                        </a:solidFill>
                      </a:endParaRPr>
                    </a:p>
                  </a:txBody>
                  <a:tcPr marT="45715" marB="45715"/>
                </a:tc>
                <a:extLst>
                  <a:ext uri="{0D108BD9-81ED-4DB2-BD59-A6C34878D82A}">
                    <a16:rowId xmlns:a16="http://schemas.microsoft.com/office/drawing/2014/main" val="3992265332"/>
                  </a:ext>
                </a:extLst>
              </a:tr>
              <a:tr h="561539">
                <a:tc>
                  <a:txBody>
                    <a:bodyPr/>
                    <a:lstStyle/>
                    <a:p>
                      <a:r>
                        <a:rPr lang="en-US" sz="3000" b="0" dirty="0">
                          <a:solidFill>
                            <a:schemeClr val="tx1"/>
                          </a:solidFill>
                        </a:rPr>
                        <a:t>.</a:t>
                      </a:r>
                      <a:endParaRPr lang="en-US" sz="3000" b="0" baseline="-25000" dirty="0">
                        <a:solidFill>
                          <a:schemeClr val="tx1"/>
                        </a:solidFill>
                      </a:endParaRP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baseline="0" dirty="0">
                          <a:solidFill>
                            <a:schemeClr val="tx1"/>
                          </a:solidFill>
                        </a:rPr>
                        <a:t>.</a:t>
                      </a:r>
                    </a:p>
                  </a:txBody>
                  <a:tcPr marT="45715" marB="45715"/>
                </a:tc>
                <a:tc>
                  <a:txBody>
                    <a:bodyPr/>
                    <a:lstStyle/>
                    <a:p>
                      <a:r>
                        <a:rPr lang="en-US" sz="3000" b="0" dirty="0">
                          <a:solidFill>
                            <a:schemeClr val="tx1"/>
                          </a:solidFill>
                        </a:rPr>
                        <a:t>.</a:t>
                      </a:r>
                    </a:p>
                  </a:txBody>
                  <a:tcPr marT="45715" marB="45715"/>
                </a:tc>
                <a:tc>
                  <a:txBody>
                    <a:bodyPr/>
                    <a:lstStyle/>
                    <a:p>
                      <a:endParaRPr lang="en-US" sz="3000" b="0" dirty="0">
                        <a:solidFill>
                          <a:schemeClr val="tx1"/>
                        </a:solidFill>
                      </a:endParaRP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baseline="0" dirty="0">
                          <a:solidFill>
                            <a:schemeClr val="tx1"/>
                          </a:solidFill>
                        </a:rPr>
                        <a:t>.</a:t>
                      </a: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dirty="0">
                          <a:solidFill>
                            <a:schemeClr val="tx1"/>
                          </a:solidFill>
                          <a:sym typeface="Symbol" panose="05050102010706020507" pitchFamily="18" charset="2"/>
                        </a:rPr>
                        <a:t>.</a:t>
                      </a:r>
                      <a:endParaRPr lang="en-US" sz="3000" b="0" dirty="0">
                        <a:solidFill>
                          <a:schemeClr val="tx1"/>
                        </a:solidFill>
                      </a:endParaRPr>
                    </a:p>
                  </a:txBody>
                  <a:tcPr marT="45715" marB="45715"/>
                </a:tc>
                <a:extLst>
                  <a:ext uri="{0D108BD9-81ED-4DB2-BD59-A6C34878D82A}">
                    <a16:rowId xmlns:a16="http://schemas.microsoft.com/office/drawing/2014/main" val="4273587559"/>
                  </a:ext>
                </a:extLst>
              </a:tr>
              <a:tr h="751463">
                <a:tc>
                  <a:txBody>
                    <a:bodyPr/>
                    <a:lstStyle/>
                    <a:p>
                      <a:r>
                        <a:rPr lang="en-US" sz="3000" b="0" dirty="0">
                          <a:solidFill>
                            <a:schemeClr val="tx1"/>
                          </a:solidFill>
                        </a:rPr>
                        <a:t>X</a:t>
                      </a:r>
                      <a:r>
                        <a:rPr lang="en-US" sz="3000" b="0" baseline="-25000" dirty="0">
                          <a:solidFill>
                            <a:schemeClr val="tx1"/>
                          </a:solidFill>
                        </a:rPr>
                        <a:t>L</a:t>
                      </a:r>
                    </a:p>
                  </a:txBody>
                  <a:tcPr marT="45715" marB="45715"/>
                </a:tc>
                <a:tc>
                  <a:txBody>
                    <a:bodyPr/>
                    <a:lstStyle/>
                    <a:p>
                      <a:r>
                        <a:rPr lang="en-US" sz="3000" b="0" dirty="0">
                          <a:solidFill>
                            <a:schemeClr val="tx1"/>
                          </a:solidFill>
                        </a:rPr>
                        <a:t>p</a:t>
                      </a:r>
                      <a:r>
                        <a:rPr lang="en-US" sz="3000" b="0" baseline="-25000" dirty="0">
                          <a:solidFill>
                            <a:schemeClr val="tx1"/>
                          </a:solidFill>
                        </a:rPr>
                        <a:t>L,1</a:t>
                      </a:r>
                    </a:p>
                  </a:txBody>
                  <a:tcPr marT="45715" marB="45715"/>
                </a:tc>
                <a:tc>
                  <a:txBody>
                    <a:bodyPr/>
                    <a:lstStyle/>
                    <a:p>
                      <a:r>
                        <a:rPr lang="en-US" sz="3000" b="0" dirty="0">
                          <a:solidFill>
                            <a:schemeClr val="tx1"/>
                          </a:solidFill>
                        </a:rPr>
                        <a:t>.</a:t>
                      </a:r>
                    </a:p>
                  </a:txBody>
                  <a:tcPr marT="45715" marB="45715"/>
                </a:tc>
                <a:tc>
                  <a:txBody>
                    <a:bodyPr/>
                    <a:lstStyle/>
                    <a:p>
                      <a:endParaRPr lang="en-US" sz="3000" b="0" dirty="0">
                        <a:solidFill>
                          <a:schemeClr val="tx1"/>
                        </a:solidFill>
                      </a:endParaRP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dirty="0" err="1">
                          <a:solidFill>
                            <a:schemeClr val="tx1"/>
                          </a:solidFill>
                        </a:rPr>
                        <a:t>p</a:t>
                      </a:r>
                      <a:r>
                        <a:rPr lang="en-US" sz="3000" b="0" baseline="-25000" dirty="0" err="1">
                          <a:solidFill>
                            <a:schemeClr val="tx1"/>
                          </a:solidFill>
                        </a:rPr>
                        <a:t>L,M</a:t>
                      </a:r>
                      <a:endParaRPr lang="en-US" sz="3000" b="0" dirty="0">
                        <a:solidFill>
                          <a:schemeClr val="tx1"/>
                        </a:solidFill>
                      </a:endParaRPr>
                    </a:p>
                  </a:txBody>
                  <a:tcPr marT="45715" marB="4571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𝑗=1,…,</a:t>
                      </a:r>
                      <a:r>
                        <a:rPr lang="en-US" sz="3000" b="0" baseline="-25000" dirty="0" err="1">
                          <a:solidFill>
                            <a:schemeClr val="tx1"/>
                          </a:solidFill>
                          <a:sym typeface="Symbol" panose="05050102010706020507" pitchFamily="18" charset="2"/>
                        </a:rPr>
                        <a:t>M</a:t>
                      </a:r>
                      <a:r>
                        <a:rPr lang="en-US" sz="3000" b="0" dirty="0" err="1">
                          <a:solidFill>
                            <a:schemeClr val="tx1"/>
                          </a:solidFill>
                          <a:sym typeface="Symbol" panose="05050102010706020507" pitchFamily="18" charset="2"/>
                        </a:rPr>
                        <a:t>p</a:t>
                      </a:r>
                      <a:r>
                        <a:rPr lang="en-US" sz="3000" b="0" baseline="-25000" dirty="0" err="1">
                          <a:solidFill>
                            <a:schemeClr val="tx1"/>
                          </a:solidFill>
                          <a:sym typeface="Symbol" panose="05050102010706020507" pitchFamily="18" charset="2"/>
                        </a:rPr>
                        <a:t>L</a:t>
                      </a:r>
                      <a:r>
                        <a:rPr lang="en-US" sz="3000" b="0" baseline="-25000" dirty="0">
                          <a:solidFill>
                            <a:schemeClr val="tx1"/>
                          </a:solidFill>
                          <a:sym typeface="Symbol" panose="05050102010706020507" pitchFamily="18" charset="2"/>
                        </a:rPr>
                        <a:t>,𝑗</a:t>
                      </a:r>
                      <a:endParaRPr lang="en-US" sz="3000" b="0" dirty="0">
                        <a:solidFill>
                          <a:schemeClr val="tx1"/>
                        </a:solidFill>
                      </a:endParaRPr>
                    </a:p>
                  </a:txBody>
                  <a:tcPr marT="45715" marB="45715"/>
                </a:tc>
                <a:extLst>
                  <a:ext uri="{0D108BD9-81ED-4DB2-BD59-A6C34878D82A}">
                    <a16:rowId xmlns:a16="http://schemas.microsoft.com/office/drawing/2014/main" val="4249496080"/>
                  </a:ext>
                </a:extLst>
              </a:tr>
              <a:tr h="751463">
                <a:tc>
                  <a:txBody>
                    <a:bodyPr/>
                    <a:lstStyle/>
                    <a:p>
                      <a:endParaRPr lang="en-US" sz="3000" b="0" dirty="0">
                        <a:solidFill>
                          <a:schemeClr val="tx1"/>
                        </a:solidFill>
                      </a:endParaRPr>
                    </a:p>
                  </a:txBody>
                  <a:tcPr marT="45715" marB="45715"/>
                </a:tc>
                <a:tc>
                  <a:txBody>
                    <a:bodyPr/>
                    <a:lstStyle/>
                    <a:p>
                      <a:r>
                        <a:rPr lang="en-US" sz="3000" b="0" dirty="0">
                          <a:solidFill>
                            <a:schemeClr val="tx1"/>
                          </a:solidFill>
                          <a:sym typeface="Symbol" panose="05050102010706020507" pitchFamily="18" charset="2"/>
                        </a:rPr>
                        <a:t></a:t>
                      </a:r>
                      <a:r>
                        <a:rPr lang="en-US" altLang="en-US" sz="3000" baseline="-25000" dirty="0">
                          <a:sym typeface="Symbol" panose="05050102010706020507" pitchFamily="18" charset="2"/>
                        </a:rPr>
                        <a:t>𝑖=1,.,L</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𝑖,1</a:t>
                      </a:r>
                      <a:endParaRPr lang="en-US" sz="3000" b="0" baseline="-25000" dirty="0">
                        <a:solidFill>
                          <a:schemeClr val="tx1"/>
                        </a:solidFill>
                      </a:endParaRPr>
                    </a:p>
                  </a:txBody>
                  <a:tcPr marT="45715" marB="45715"/>
                </a:tc>
                <a:tc>
                  <a:txBody>
                    <a:bodyPr/>
                    <a:lstStyle/>
                    <a:p>
                      <a:endParaRPr lang="en-US" sz="3000" b="0" dirty="0">
                        <a:solidFill>
                          <a:schemeClr val="tx1"/>
                        </a:solidFill>
                      </a:endParaRPr>
                    </a:p>
                  </a:txBody>
                  <a:tcPr marT="45715" marB="45715"/>
                </a:tc>
                <a:tc>
                  <a:txBody>
                    <a:bodyPr/>
                    <a:lstStyle/>
                    <a:p>
                      <a:endParaRPr lang="en-US" sz="3000" b="0" dirty="0">
                        <a:solidFill>
                          <a:schemeClr val="tx1"/>
                        </a:solidFill>
                      </a:endParaRPr>
                    </a:p>
                  </a:txBody>
                  <a:tcPr marT="45715" marB="45715"/>
                </a:tc>
                <a:tc>
                  <a:txBody>
                    <a:bodyPr/>
                    <a:lstStyle/>
                    <a:p>
                      <a:r>
                        <a:rPr lang="en-US" sz="3000" b="0" dirty="0">
                          <a:solidFill>
                            <a:schemeClr val="tx1"/>
                          </a:solidFill>
                          <a:sym typeface="Symbol" panose="05050102010706020507" pitchFamily="18" charset="2"/>
                        </a:rPr>
                        <a:t></a:t>
                      </a:r>
                      <a:r>
                        <a:rPr lang="en-US" altLang="en-US" sz="3000" baseline="-25000" dirty="0">
                          <a:sym typeface="Symbol" panose="05050102010706020507" pitchFamily="18" charset="2"/>
                        </a:rPr>
                        <a:t>𝑖=1,.,L</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𝑖,M</a:t>
                      </a:r>
                      <a:endParaRPr lang="en-US" sz="3000" b="0" dirty="0">
                        <a:solidFill>
                          <a:schemeClr val="tx1"/>
                        </a:solidFill>
                      </a:endParaRPr>
                    </a:p>
                  </a:txBody>
                  <a:tcPr marT="45715" marB="45715"/>
                </a:tc>
                <a:tc>
                  <a:txBody>
                    <a:bodyPr/>
                    <a:lstStyle/>
                    <a:p>
                      <a:r>
                        <a:rPr lang="en-US" sz="3000" b="0" dirty="0">
                          <a:solidFill>
                            <a:schemeClr val="tx1"/>
                          </a:solidFill>
                        </a:rPr>
                        <a:t>1</a:t>
                      </a:r>
                    </a:p>
                  </a:txBody>
                  <a:tcPr marT="45715" marB="45715"/>
                </a:tc>
                <a:extLst>
                  <a:ext uri="{0D108BD9-81ED-4DB2-BD59-A6C34878D82A}">
                    <a16:rowId xmlns:a16="http://schemas.microsoft.com/office/drawing/2014/main" val="1613766783"/>
                  </a:ext>
                </a:extLst>
              </a:tr>
            </a:tbl>
          </a:graphicData>
        </a:graphic>
      </p:graphicFrame>
      <p:cxnSp>
        <p:nvCxnSpPr>
          <p:cNvPr id="181306" name="Straight Arrow Connector 5">
            <a:extLst>
              <a:ext uri="{FF2B5EF4-FFF2-40B4-BE49-F238E27FC236}">
                <a16:creationId xmlns:a16="http://schemas.microsoft.com/office/drawing/2014/main" id="{945A7B59-0FB4-4E08-BF31-3977D6D27D26}"/>
              </a:ext>
            </a:extLst>
          </p:cNvPr>
          <p:cNvCxnSpPr>
            <a:cxnSpLocks noChangeShapeType="1"/>
          </p:cNvCxnSpPr>
          <p:nvPr/>
        </p:nvCxnSpPr>
        <p:spPr bwMode="auto">
          <a:xfrm>
            <a:off x="8610600" y="2833688"/>
            <a:ext cx="914400" cy="0"/>
          </a:xfrm>
          <a:prstGeom prst="straightConnector1">
            <a:avLst/>
          </a:prstGeom>
          <a:noFill/>
          <a:ln w="38100" algn="ctr">
            <a:solidFill>
              <a:srgbClr val="0000FF"/>
            </a:solidFill>
            <a:prstDash val="dash"/>
            <a:round/>
            <a:headEnd/>
            <a:tailEnd type="triangle" w="med" len="med"/>
          </a:ln>
          <a:extLst>
            <a:ext uri="{909E8E84-426E-40DD-AFC4-6F175D3DCCD1}">
              <a14:hiddenFill xmlns:a14="http://schemas.microsoft.com/office/drawing/2010/main">
                <a:noFill/>
              </a14:hiddenFill>
            </a:ext>
          </a:extLst>
        </p:spPr>
      </p:cxnSp>
      <p:cxnSp>
        <p:nvCxnSpPr>
          <p:cNvPr id="181307" name="Straight Arrow Connector 9">
            <a:extLst>
              <a:ext uri="{FF2B5EF4-FFF2-40B4-BE49-F238E27FC236}">
                <a16:creationId xmlns:a16="http://schemas.microsoft.com/office/drawing/2014/main" id="{C2E2ABAD-9C94-4DD0-A70F-FBDD1ABBB40B}"/>
              </a:ext>
            </a:extLst>
          </p:cNvPr>
          <p:cNvCxnSpPr>
            <a:cxnSpLocks/>
          </p:cNvCxnSpPr>
          <p:nvPr/>
        </p:nvCxnSpPr>
        <p:spPr bwMode="auto">
          <a:xfrm>
            <a:off x="3117850" y="4953000"/>
            <a:ext cx="0" cy="381000"/>
          </a:xfrm>
          <a:prstGeom prst="straightConnector1">
            <a:avLst/>
          </a:prstGeom>
          <a:noFill/>
          <a:ln w="38100" algn="ctr">
            <a:solidFill>
              <a:srgbClr val="0000FF"/>
            </a:solidFill>
            <a:prstDash val="sysDash"/>
            <a:round/>
            <a:headEnd/>
            <a:tailEnd type="triangle" w="med" len="med"/>
          </a:ln>
          <a:extLst>
            <a:ext uri="{909E8E84-426E-40DD-AFC4-6F175D3DCCD1}">
              <a14:hiddenFill xmlns:a14="http://schemas.microsoft.com/office/drawing/2010/main">
                <a:noFill/>
              </a14:hiddenFill>
            </a:ext>
          </a:extLst>
        </p:spPr>
      </p:cxnSp>
      <p:cxnSp>
        <p:nvCxnSpPr>
          <p:cNvPr id="181308" name="Straight Arrow Connector 11">
            <a:extLst>
              <a:ext uri="{FF2B5EF4-FFF2-40B4-BE49-F238E27FC236}">
                <a16:creationId xmlns:a16="http://schemas.microsoft.com/office/drawing/2014/main" id="{EB992126-7BB7-4908-9685-E238EB7BF8E3}"/>
              </a:ext>
            </a:extLst>
          </p:cNvPr>
          <p:cNvCxnSpPr>
            <a:cxnSpLocks/>
          </p:cNvCxnSpPr>
          <p:nvPr/>
        </p:nvCxnSpPr>
        <p:spPr bwMode="auto">
          <a:xfrm>
            <a:off x="10668000" y="5067300"/>
            <a:ext cx="0" cy="533400"/>
          </a:xfrm>
          <a:prstGeom prst="straightConnector1">
            <a:avLst/>
          </a:prstGeom>
          <a:noFill/>
          <a:ln w="38100" algn="ctr">
            <a:solidFill>
              <a:srgbClr val="FF3300"/>
            </a:solidFill>
            <a:round/>
            <a:headEnd/>
            <a:tailEnd type="triangle" w="med" len="med"/>
          </a:ln>
          <a:extLst>
            <a:ext uri="{909E8E84-426E-40DD-AFC4-6F175D3DCCD1}">
              <a14:hiddenFill xmlns:a14="http://schemas.microsoft.com/office/drawing/2010/main">
                <a:noFill/>
              </a14:hiddenFill>
            </a:ext>
          </a:extLst>
        </p:spPr>
      </p:cxnSp>
      <p:cxnSp>
        <p:nvCxnSpPr>
          <p:cNvPr id="181309" name="Straight Arrow Connector 12">
            <a:extLst>
              <a:ext uri="{FF2B5EF4-FFF2-40B4-BE49-F238E27FC236}">
                <a16:creationId xmlns:a16="http://schemas.microsoft.com/office/drawing/2014/main" id="{901FE1BF-434B-41CB-89ED-4291B782EF08}"/>
              </a:ext>
            </a:extLst>
          </p:cNvPr>
          <p:cNvCxnSpPr>
            <a:cxnSpLocks/>
          </p:cNvCxnSpPr>
          <p:nvPr/>
        </p:nvCxnSpPr>
        <p:spPr bwMode="auto">
          <a:xfrm>
            <a:off x="9056688" y="5600700"/>
            <a:ext cx="457200" cy="0"/>
          </a:xfrm>
          <a:prstGeom prst="straightConnector1">
            <a:avLst/>
          </a:prstGeom>
          <a:noFill/>
          <a:ln w="38100" algn="ctr">
            <a:solidFill>
              <a:srgbClr val="FF3300"/>
            </a:solidFill>
            <a:round/>
            <a:headEnd/>
            <a:tailEnd type="triangle" w="med" len="med"/>
          </a:ln>
          <a:extLst>
            <a:ext uri="{909E8E84-426E-40DD-AFC4-6F175D3DCCD1}">
              <a14:hiddenFill xmlns:a14="http://schemas.microsoft.com/office/drawing/2010/main">
                <a:noFill/>
              </a14:hiddenFill>
            </a:ext>
          </a:extLst>
        </p:spPr>
      </p:cxnSp>
      <p:sp>
        <p:nvSpPr>
          <p:cNvPr id="181310" name="Oval 5">
            <a:extLst>
              <a:ext uri="{FF2B5EF4-FFF2-40B4-BE49-F238E27FC236}">
                <a16:creationId xmlns:a16="http://schemas.microsoft.com/office/drawing/2014/main" id="{8B52D5AE-8E8F-4FB4-96B7-0B572F97323C}"/>
              </a:ext>
            </a:extLst>
          </p:cNvPr>
          <p:cNvSpPr>
            <a:spLocks noChangeArrowheads="1"/>
          </p:cNvSpPr>
          <p:nvPr/>
        </p:nvSpPr>
        <p:spPr bwMode="auto">
          <a:xfrm>
            <a:off x="2438400" y="2667000"/>
            <a:ext cx="1143000" cy="2286000"/>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81311" name="Oval 7">
            <a:extLst>
              <a:ext uri="{FF2B5EF4-FFF2-40B4-BE49-F238E27FC236}">
                <a16:creationId xmlns:a16="http://schemas.microsoft.com/office/drawing/2014/main" id="{156C525C-C18D-495A-9C7E-184F121F297E}"/>
              </a:ext>
            </a:extLst>
          </p:cNvPr>
          <p:cNvSpPr>
            <a:spLocks noChangeArrowheads="1"/>
          </p:cNvSpPr>
          <p:nvPr/>
        </p:nvSpPr>
        <p:spPr bwMode="auto">
          <a:xfrm>
            <a:off x="2209800" y="2357438"/>
            <a:ext cx="6400800" cy="838200"/>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81312" name="Oval 21">
            <a:extLst>
              <a:ext uri="{FF2B5EF4-FFF2-40B4-BE49-F238E27FC236}">
                <a16:creationId xmlns:a16="http://schemas.microsoft.com/office/drawing/2014/main" id="{535059E7-A85F-4F9C-92FA-B8EAF5BE5EE9}"/>
              </a:ext>
            </a:extLst>
          </p:cNvPr>
          <p:cNvSpPr>
            <a:spLocks noChangeArrowheads="1"/>
          </p:cNvSpPr>
          <p:nvPr/>
        </p:nvSpPr>
        <p:spPr bwMode="auto">
          <a:xfrm>
            <a:off x="7010400" y="2667000"/>
            <a:ext cx="1143000" cy="2286000"/>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cxnSp>
        <p:nvCxnSpPr>
          <p:cNvPr id="181313" name="Straight Arrow Connector 9">
            <a:extLst>
              <a:ext uri="{FF2B5EF4-FFF2-40B4-BE49-F238E27FC236}">
                <a16:creationId xmlns:a16="http://schemas.microsoft.com/office/drawing/2014/main" id="{1D4594FF-D4C3-4041-9428-CD9391412C1F}"/>
              </a:ext>
            </a:extLst>
          </p:cNvPr>
          <p:cNvCxnSpPr>
            <a:cxnSpLocks/>
          </p:cNvCxnSpPr>
          <p:nvPr/>
        </p:nvCxnSpPr>
        <p:spPr bwMode="auto">
          <a:xfrm>
            <a:off x="7848600" y="4903788"/>
            <a:ext cx="0" cy="381000"/>
          </a:xfrm>
          <a:prstGeom prst="straightConnector1">
            <a:avLst/>
          </a:prstGeom>
          <a:noFill/>
          <a:ln w="38100" algn="ctr">
            <a:solidFill>
              <a:srgbClr val="0000FF"/>
            </a:solidFill>
            <a:prstDash val="sysDash"/>
            <a:round/>
            <a:headEnd/>
            <a:tailEnd type="triangle" w="med" len="med"/>
          </a:ln>
          <a:extLst>
            <a:ext uri="{909E8E84-426E-40DD-AFC4-6F175D3DCCD1}">
              <a14:hiddenFill xmlns:a14="http://schemas.microsoft.com/office/drawing/2010/main">
                <a:noFill/>
              </a14:hiddenFill>
            </a:ext>
          </a:extLst>
        </p:spPr>
      </p:cxnSp>
      <p:sp>
        <p:nvSpPr>
          <p:cNvPr id="181314" name="Oval 23">
            <a:extLst>
              <a:ext uri="{FF2B5EF4-FFF2-40B4-BE49-F238E27FC236}">
                <a16:creationId xmlns:a16="http://schemas.microsoft.com/office/drawing/2014/main" id="{D6848B0B-59C9-48B5-9F38-269A8F6C021E}"/>
              </a:ext>
            </a:extLst>
          </p:cNvPr>
          <p:cNvSpPr>
            <a:spLocks noChangeArrowheads="1"/>
          </p:cNvSpPr>
          <p:nvPr/>
        </p:nvSpPr>
        <p:spPr bwMode="auto">
          <a:xfrm>
            <a:off x="2057400" y="4265613"/>
            <a:ext cx="6400800" cy="838200"/>
          </a:xfrm>
          <a:prstGeom prst="ellipse">
            <a:avLst/>
          </a:prstGeom>
          <a:noFill/>
          <a:ln w="127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cxnSp>
        <p:nvCxnSpPr>
          <p:cNvPr id="181315" name="Straight Arrow Connector 5">
            <a:extLst>
              <a:ext uri="{FF2B5EF4-FFF2-40B4-BE49-F238E27FC236}">
                <a16:creationId xmlns:a16="http://schemas.microsoft.com/office/drawing/2014/main" id="{E9E634CB-1320-453D-A9A8-FAEFCD2D298A}"/>
              </a:ext>
            </a:extLst>
          </p:cNvPr>
          <p:cNvCxnSpPr>
            <a:cxnSpLocks noChangeShapeType="1"/>
          </p:cNvCxnSpPr>
          <p:nvPr/>
        </p:nvCxnSpPr>
        <p:spPr bwMode="auto">
          <a:xfrm>
            <a:off x="8458200" y="4684713"/>
            <a:ext cx="914400" cy="0"/>
          </a:xfrm>
          <a:prstGeom prst="straightConnector1">
            <a:avLst/>
          </a:prstGeom>
          <a:noFill/>
          <a:ln w="38100" algn="ctr">
            <a:solidFill>
              <a:srgbClr val="0000FF"/>
            </a:solidFill>
            <a:prstDash val="dash"/>
            <a:round/>
            <a:headEnd/>
            <a:tailEnd type="triangle" w="med" len="med"/>
          </a:ln>
          <a:extLst>
            <a:ext uri="{909E8E84-426E-40DD-AFC4-6F175D3DCCD1}">
              <a14:hiddenFill xmlns:a14="http://schemas.microsoft.com/office/drawing/2010/main">
                <a:noFill/>
              </a14:hiddenFill>
            </a:ext>
          </a:extLst>
        </p:spPr>
      </p:cxnSp>
      <p:sp>
        <p:nvSpPr>
          <p:cNvPr id="181316" name="Oval 10">
            <a:extLst>
              <a:ext uri="{FF2B5EF4-FFF2-40B4-BE49-F238E27FC236}">
                <a16:creationId xmlns:a16="http://schemas.microsoft.com/office/drawing/2014/main" id="{4B57731B-7F1A-4FD7-AF09-3ACBEF674872}"/>
              </a:ext>
            </a:extLst>
          </p:cNvPr>
          <p:cNvSpPr>
            <a:spLocks noChangeArrowheads="1"/>
          </p:cNvSpPr>
          <p:nvPr/>
        </p:nvSpPr>
        <p:spPr bwMode="auto">
          <a:xfrm>
            <a:off x="10160000" y="2514600"/>
            <a:ext cx="1143000" cy="2743200"/>
          </a:xfrm>
          <a:prstGeom prst="ellipse">
            <a:avLst/>
          </a:prstGeom>
          <a:noFill/>
          <a:ln w="127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
        <p:nvSpPr>
          <p:cNvPr id="181317" name="Oval 29">
            <a:extLst>
              <a:ext uri="{FF2B5EF4-FFF2-40B4-BE49-F238E27FC236}">
                <a16:creationId xmlns:a16="http://schemas.microsoft.com/office/drawing/2014/main" id="{84132E01-75FE-4F6B-B466-3A96FC526298}"/>
              </a:ext>
            </a:extLst>
          </p:cNvPr>
          <p:cNvSpPr>
            <a:spLocks noChangeArrowheads="1"/>
          </p:cNvSpPr>
          <p:nvPr/>
        </p:nvSpPr>
        <p:spPr bwMode="auto">
          <a:xfrm>
            <a:off x="2071688" y="5016500"/>
            <a:ext cx="7173912" cy="838200"/>
          </a:xfrm>
          <a:prstGeom prst="ellipse">
            <a:avLst/>
          </a:prstGeom>
          <a:noFill/>
          <a:ln w="127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C7DDCA0-B1E4-490F-988C-14D57AAE0A1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157B55E-57DF-4776-B39B-684BFE12E72F}"/>
              </a:ext>
            </a:extLst>
          </p:cNvPr>
          <p:cNvSpPr>
            <a:spLocks noGrp="1"/>
          </p:cNvSpPr>
          <p:nvPr>
            <p:ph type="ftr" sz="quarter" idx="11"/>
          </p:nvPr>
        </p:nvSpPr>
        <p:spPr/>
        <p:txBody>
          <a:bodyPr/>
          <a:lstStyle/>
          <a:p>
            <a:pPr>
              <a:defRPr/>
            </a:pPr>
            <a:r>
              <a:rPr lang="en-US"/>
              <a:t>RNSengupta,IME Dept.,IIT Kanpur,INDIA</a:t>
            </a:r>
          </a:p>
        </p:txBody>
      </p:sp>
      <p:sp>
        <p:nvSpPr>
          <p:cNvPr id="218116" name="Slide Number Placeholder 5">
            <a:extLst>
              <a:ext uri="{FF2B5EF4-FFF2-40B4-BE49-F238E27FC236}">
                <a16:creationId xmlns:a16="http://schemas.microsoft.com/office/drawing/2014/main" id="{E74B1F0F-6A90-4FEA-B8C2-6F16FF39CF8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40CDCF-04F0-4ECF-ACEF-A0C66675FB27}" type="slidenum">
              <a:rPr lang="en-US" altLang="en-US" sz="1400" smtClean="0"/>
              <a:pPr>
                <a:spcBef>
                  <a:spcPct val="0"/>
                </a:spcBef>
                <a:buFontTx/>
                <a:buNone/>
              </a:pPr>
              <a:t>40</a:t>
            </a:fld>
            <a:endParaRPr lang="en-US" altLang="en-US" sz="1400"/>
          </a:p>
        </p:txBody>
      </p:sp>
      <p:sp>
        <p:nvSpPr>
          <p:cNvPr id="218117" name="Rectangle 2">
            <a:extLst>
              <a:ext uri="{FF2B5EF4-FFF2-40B4-BE49-F238E27FC236}">
                <a16:creationId xmlns:a16="http://schemas.microsoft.com/office/drawing/2014/main" id="{29CC8180-535A-4192-9959-8ACC0DFC9015}"/>
              </a:ext>
            </a:extLst>
          </p:cNvPr>
          <p:cNvSpPr>
            <a:spLocks noGrp="1" noChangeArrowheads="1"/>
          </p:cNvSpPr>
          <p:nvPr>
            <p:ph type="title"/>
          </p:nvPr>
        </p:nvSpPr>
        <p:spPr/>
        <p:txBody>
          <a:bodyPr/>
          <a:lstStyle/>
          <a:p>
            <a:pPr eaLnBrk="1" hangingPunct="1"/>
            <a:r>
              <a:rPr lang="en-US" altLang="en-US" sz="4000" b="1">
                <a:solidFill>
                  <a:srgbClr val="FF0000"/>
                </a:solidFill>
              </a:rPr>
              <a:t>Binomial distribution</a:t>
            </a:r>
            <a:br>
              <a:rPr lang="en-US" altLang="en-US" sz="4000" b="1">
                <a:solidFill>
                  <a:srgbClr val="FF0000"/>
                </a:solidFill>
              </a:rPr>
            </a:br>
            <a:r>
              <a:rPr lang="en-US" altLang="en-US" sz="4000" b="1">
                <a:solidFill>
                  <a:srgbClr val="FF0000"/>
                </a:solidFill>
              </a:rPr>
              <a:t>[X ~ B (p , 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18118" name="Content Placeholder 10">
            <a:extLst>
              <a:ext uri="{FF2B5EF4-FFF2-40B4-BE49-F238E27FC236}">
                <a16:creationId xmlns:a16="http://schemas.microsoft.com/office/drawing/2014/main" id="{CC5ED064-4828-4A8F-BD18-A73EFFE321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448925" cy="4708525"/>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C7DDCA0-B1E4-490F-988C-14D57AAE0A1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157B55E-57DF-4776-B39B-684BFE12E72F}"/>
              </a:ext>
            </a:extLst>
          </p:cNvPr>
          <p:cNvSpPr>
            <a:spLocks noGrp="1"/>
          </p:cNvSpPr>
          <p:nvPr>
            <p:ph type="ftr" sz="quarter" idx="11"/>
          </p:nvPr>
        </p:nvSpPr>
        <p:spPr/>
        <p:txBody>
          <a:bodyPr/>
          <a:lstStyle/>
          <a:p>
            <a:pPr>
              <a:defRPr/>
            </a:pPr>
            <a:r>
              <a:rPr lang="en-US"/>
              <a:t>RNSengupta,IME Dept.,IIT Kanpur,INDIA</a:t>
            </a:r>
          </a:p>
        </p:txBody>
      </p:sp>
      <p:sp>
        <p:nvSpPr>
          <p:cNvPr id="219140" name="Slide Number Placeholder 5">
            <a:extLst>
              <a:ext uri="{FF2B5EF4-FFF2-40B4-BE49-F238E27FC236}">
                <a16:creationId xmlns:a16="http://schemas.microsoft.com/office/drawing/2014/main" id="{64047E54-D5A4-4014-A7FC-A5CEF7452D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2CAAD4-D74E-40E0-B077-577AD6435B80}" type="slidenum">
              <a:rPr lang="en-US" altLang="en-US" sz="1400" smtClean="0"/>
              <a:pPr>
                <a:spcBef>
                  <a:spcPct val="0"/>
                </a:spcBef>
                <a:buFontTx/>
                <a:buNone/>
              </a:pPr>
              <a:t>41</a:t>
            </a:fld>
            <a:endParaRPr lang="en-US" altLang="en-US" sz="1400"/>
          </a:p>
        </p:txBody>
      </p:sp>
      <p:sp>
        <p:nvSpPr>
          <p:cNvPr id="219141" name="Rectangle 2">
            <a:extLst>
              <a:ext uri="{FF2B5EF4-FFF2-40B4-BE49-F238E27FC236}">
                <a16:creationId xmlns:a16="http://schemas.microsoft.com/office/drawing/2014/main" id="{A5D478EA-F7DC-42E3-8EB6-E44459740435}"/>
              </a:ext>
            </a:extLst>
          </p:cNvPr>
          <p:cNvSpPr>
            <a:spLocks noGrp="1" noChangeArrowheads="1"/>
          </p:cNvSpPr>
          <p:nvPr>
            <p:ph type="title"/>
          </p:nvPr>
        </p:nvSpPr>
        <p:spPr/>
        <p:txBody>
          <a:bodyPr/>
          <a:lstStyle/>
          <a:p>
            <a:pPr eaLnBrk="1" hangingPunct="1"/>
            <a:r>
              <a:rPr lang="en-US" altLang="en-US" sz="4000" b="1">
                <a:solidFill>
                  <a:srgbClr val="FF0000"/>
                </a:solidFill>
              </a:rPr>
              <a:t>Binomial distribution</a:t>
            </a:r>
            <a:br>
              <a:rPr lang="en-US" altLang="en-US" sz="4000" b="1">
                <a:solidFill>
                  <a:srgbClr val="FF0000"/>
                </a:solidFill>
              </a:rPr>
            </a:br>
            <a:r>
              <a:rPr lang="en-US" altLang="en-US" sz="4000" b="1">
                <a:solidFill>
                  <a:srgbClr val="FF0000"/>
                </a:solidFill>
              </a:rPr>
              <a:t>[X ~ B (p , n)]</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19142" name="Content Placeholder 1">
            <a:extLst>
              <a:ext uri="{FF2B5EF4-FFF2-40B4-BE49-F238E27FC236}">
                <a16:creationId xmlns:a16="http://schemas.microsoft.com/office/drawing/2014/main" id="{79BD714C-6004-4C86-8EDD-293E8385726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524000"/>
            <a:ext cx="10972800" cy="4602163"/>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12A9366-970F-4E6A-B358-48D06772996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0E507EB-EA2B-4463-BE25-2715481DC7F9}"/>
              </a:ext>
            </a:extLst>
          </p:cNvPr>
          <p:cNvSpPr>
            <a:spLocks noGrp="1"/>
          </p:cNvSpPr>
          <p:nvPr>
            <p:ph type="ftr" sz="quarter" idx="11"/>
          </p:nvPr>
        </p:nvSpPr>
        <p:spPr/>
        <p:txBody>
          <a:bodyPr/>
          <a:lstStyle/>
          <a:p>
            <a:pPr>
              <a:defRPr/>
            </a:pPr>
            <a:r>
              <a:rPr lang="en-US"/>
              <a:t>RNSengupta,IME Dept.,IIT Kanpur,INDIA</a:t>
            </a:r>
          </a:p>
        </p:txBody>
      </p:sp>
      <p:sp>
        <p:nvSpPr>
          <p:cNvPr id="220164" name="Slide Number Placeholder 5">
            <a:extLst>
              <a:ext uri="{FF2B5EF4-FFF2-40B4-BE49-F238E27FC236}">
                <a16:creationId xmlns:a16="http://schemas.microsoft.com/office/drawing/2014/main" id="{77028626-F0D1-4623-972B-CCF1AF156D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E8C97B-ADFF-4DD4-B3E6-F86982FFB44D}" type="slidenum">
              <a:rPr lang="en-US" altLang="en-US" sz="1400" smtClean="0"/>
              <a:pPr>
                <a:spcBef>
                  <a:spcPct val="0"/>
                </a:spcBef>
                <a:buFontTx/>
                <a:buNone/>
              </a:pPr>
              <a:t>42</a:t>
            </a:fld>
            <a:endParaRPr lang="en-US" altLang="en-US" sz="1400"/>
          </a:p>
        </p:txBody>
      </p:sp>
      <p:sp>
        <p:nvSpPr>
          <p:cNvPr id="220165" name="Rectangle 2">
            <a:extLst>
              <a:ext uri="{FF2B5EF4-FFF2-40B4-BE49-F238E27FC236}">
                <a16:creationId xmlns:a16="http://schemas.microsoft.com/office/drawing/2014/main" id="{F86BDBD0-AF17-4A3D-AF10-3DF92143A789}"/>
              </a:ext>
            </a:extLst>
          </p:cNvPr>
          <p:cNvSpPr>
            <a:spLocks noGrp="1" noChangeArrowheads="1"/>
          </p:cNvSpPr>
          <p:nvPr>
            <p:ph type="title"/>
          </p:nvPr>
        </p:nvSpPr>
        <p:spPr/>
        <p:txBody>
          <a:bodyPr/>
          <a:lstStyle/>
          <a:p>
            <a:pPr eaLnBrk="1" hangingPunct="1"/>
            <a:r>
              <a:rPr lang="en-US" altLang="en-US" sz="5500" b="1" dirty="0">
                <a:solidFill>
                  <a:srgbClr val="FF0000"/>
                </a:solidFill>
              </a:rPr>
              <a:t>Example # 42</a:t>
            </a:r>
            <a:endParaRPr lang="en-US" altLang="en-US" sz="5500" dirty="0"/>
          </a:p>
        </p:txBody>
      </p:sp>
      <p:sp>
        <p:nvSpPr>
          <p:cNvPr id="220166" name="Rectangle 3">
            <a:extLst>
              <a:ext uri="{FF2B5EF4-FFF2-40B4-BE49-F238E27FC236}">
                <a16:creationId xmlns:a16="http://schemas.microsoft.com/office/drawing/2014/main" id="{952E3B0E-F975-4475-8C25-1B223A40E5D6}"/>
              </a:ext>
            </a:extLst>
          </p:cNvPr>
          <p:cNvSpPr>
            <a:spLocks noGrp="1" noChangeArrowheads="1"/>
          </p:cNvSpPr>
          <p:nvPr>
            <p:ph type="body" idx="1"/>
          </p:nvPr>
        </p:nvSpPr>
        <p:spPr>
          <a:xfrm>
            <a:off x="609600" y="1524000"/>
            <a:ext cx="10972800" cy="4525963"/>
          </a:xfrm>
        </p:spPr>
        <p:txBody>
          <a:bodyPr/>
          <a:lstStyle/>
          <a:p>
            <a:pPr algn="just" eaLnBrk="1" hangingPunct="1">
              <a:buFont typeface="Wingdings" panose="05000000000000000000" pitchFamily="2" charset="2"/>
              <a:buChar char="§"/>
            </a:pPr>
            <a:r>
              <a:rPr lang="en-US" altLang="en-US" sz="4500"/>
              <a:t>20% of  the BSNL shares are owned by Mr.Murali Lal. </a:t>
            </a:r>
          </a:p>
          <a:p>
            <a:pPr algn="just" eaLnBrk="1" hangingPunct="1">
              <a:buFont typeface="Wingdings" panose="05000000000000000000" pitchFamily="2" charset="2"/>
              <a:buChar char="§"/>
            </a:pPr>
            <a:r>
              <a:rPr lang="en-US" altLang="en-US" sz="4500"/>
              <a:t>A random sample of 5 shares is chosen. </a:t>
            </a:r>
          </a:p>
          <a:p>
            <a:pPr algn="just" eaLnBrk="1" hangingPunct="1">
              <a:buFont typeface="Wingdings" panose="05000000000000000000" pitchFamily="2" charset="2"/>
              <a:buChar char="§"/>
            </a:pPr>
            <a:r>
              <a:rPr lang="en-US" altLang="en-US" sz="4500"/>
              <a:t>What is the probability that at most 2</a:t>
            </a:r>
            <a:r>
              <a:rPr lang="en-US" altLang="en-US" sz="4500" i="1"/>
              <a:t> </a:t>
            </a:r>
            <a:r>
              <a:rPr lang="en-US" altLang="en-US" sz="4500"/>
              <a:t>of them will be found to be owned by Mr.Murali Lal?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BCF1582-44F2-48BA-99F3-23C75F11FC56}"/>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046ADB5-0B46-46CA-A2D9-4F68612B7963}"/>
              </a:ext>
            </a:extLst>
          </p:cNvPr>
          <p:cNvSpPr>
            <a:spLocks noGrp="1"/>
          </p:cNvSpPr>
          <p:nvPr>
            <p:ph type="ftr" sz="quarter" idx="11"/>
          </p:nvPr>
        </p:nvSpPr>
        <p:spPr/>
        <p:txBody>
          <a:bodyPr/>
          <a:lstStyle/>
          <a:p>
            <a:pPr>
              <a:defRPr/>
            </a:pPr>
            <a:r>
              <a:rPr lang="en-US"/>
              <a:t>RNSengupta,IME Dept.,IIT Kanpur,INDIA</a:t>
            </a:r>
          </a:p>
        </p:txBody>
      </p:sp>
      <p:sp>
        <p:nvSpPr>
          <p:cNvPr id="221188" name="Slide Number Placeholder 5">
            <a:extLst>
              <a:ext uri="{FF2B5EF4-FFF2-40B4-BE49-F238E27FC236}">
                <a16:creationId xmlns:a16="http://schemas.microsoft.com/office/drawing/2014/main" id="{A498E2DA-A515-46AC-BC89-19FC743D240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ABF78F-D000-4882-A40F-9C57C50AC10B}" type="slidenum">
              <a:rPr lang="en-US" altLang="en-US" sz="1400" smtClean="0"/>
              <a:pPr>
                <a:spcBef>
                  <a:spcPct val="0"/>
                </a:spcBef>
                <a:buFontTx/>
                <a:buNone/>
              </a:pPr>
              <a:t>43</a:t>
            </a:fld>
            <a:endParaRPr lang="en-US" altLang="en-US" sz="1400"/>
          </a:p>
        </p:txBody>
      </p:sp>
      <p:sp>
        <p:nvSpPr>
          <p:cNvPr id="221189" name="Rectangle 2">
            <a:extLst>
              <a:ext uri="{FF2B5EF4-FFF2-40B4-BE49-F238E27FC236}">
                <a16:creationId xmlns:a16="http://schemas.microsoft.com/office/drawing/2014/main" id="{5164B982-1060-4FFE-8D18-248F20002F67}"/>
              </a:ext>
            </a:extLst>
          </p:cNvPr>
          <p:cNvSpPr>
            <a:spLocks noGrp="1" noChangeArrowheads="1"/>
          </p:cNvSpPr>
          <p:nvPr>
            <p:ph type="title"/>
          </p:nvPr>
        </p:nvSpPr>
        <p:spPr/>
        <p:txBody>
          <a:bodyPr/>
          <a:lstStyle/>
          <a:p>
            <a:pPr eaLnBrk="1" hangingPunct="1"/>
            <a:r>
              <a:rPr lang="en-US" altLang="en-US" sz="5500" b="1" dirty="0">
                <a:solidFill>
                  <a:srgbClr val="FF0000"/>
                </a:solidFill>
              </a:rPr>
              <a:t>Example # 42</a:t>
            </a:r>
            <a:r>
              <a:rPr lang="en-US" altLang="en-US" sz="5500" dirty="0">
                <a:solidFill>
                  <a:schemeClr val="tx1"/>
                </a:solidFill>
              </a:rPr>
              <a:t> (</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endParaRPr lang="en-US" altLang="en-US" sz="5500" dirty="0"/>
          </a:p>
        </p:txBody>
      </p:sp>
      <p:sp>
        <p:nvSpPr>
          <p:cNvPr id="221190" name="Rectangle 3">
            <a:extLst>
              <a:ext uri="{FF2B5EF4-FFF2-40B4-BE49-F238E27FC236}">
                <a16:creationId xmlns:a16="http://schemas.microsoft.com/office/drawing/2014/main" id="{41A36530-A57B-4EB9-BB8C-E4EBE5B3E68D}"/>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a:t>Here p=0.2, q=0.8.</a:t>
            </a:r>
          </a:p>
          <a:p>
            <a:pPr algn="just" eaLnBrk="1" hangingPunct="1">
              <a:buFont typeface="Wingdings" panose="05000000000000000000" pitchFamily="2" charset="2"/>
              <a:buChar char="§"/>
            </a:pPr>
            <a:r>
              <a:rPr lang="en-US" altLang="en-US" sz="3500"/>
              <a:t>Hence the required probability is:</a:t>
            </a:r>
          </a:p>
          <a:p>
            <a:pPr lvl="1" algn="just" eaLnBrk="1" hangingPunct="1">
              <a:buFont typeface="Wingdings" panose="05000000000000000000" pitchFamily="2" charset="2"/>
              <a:buChar char="v"/>
            </a:pPr>
            <a:r>
              <a:rPr lang="en-US" altLang="en-US" sz="3500"/>
              <a:t>P(X </a:t>
            </a:r>
            <a:r>
              <a:rPr lang="en-US" altLang="en-US" sz="3500">
                <a:sym typeface="Symbol" panose="05050102010706020507" pitchFamily="18" charset="2"/>
              </a:rPr>
              <a:t> 2)</a:t>
            </a:r>
            <a:r>
              <a:rPr lang="en-US" altLang="en-US" sz="3500"/>
              <a:t> = P(X=0) + P(X=1) + P(X=2)</a:t>
            </a:r>
          </a:p>
          <a:p>
            <a:pPr lvl="1" algn="just" eaLnBrk="1" hangingPunct="1">
              <a:buFont typeface="Wingdings" panose="05000000000000000000" pitchFamily="2" charset="2"/>
              <a:buChar char="v"/>
            </a:pPr>
            <a:r>
              <a:rPr lang="en-US" altLang="en-US" sz="3500"/>
              <a:t>P(X </a:t>
            </a:r>
            <a:r>
              <a:rPr lang="en-US" altLang="en-US" sz="3500">
                <a:sym typeface="Symbol" panose="05050102010706020507" pitchFamily="18" charset="2"/>
              </a:rPr>
              <a:t> 2) = </a:t>
            </a:r>
            <a:r>
              <a:rPr lang="en-US" altLang="en-US" sz="3500" baseline="30000"/>
              <a:t>5</a:t>
            </a:r>
            <a:r>
              <a:rPr lang="en-US" altLang="en-US" sz="3500"/>
              <a:t>C</a:t>
            </a:r>
            <a:r>
              <a:rPr lang="en-US" altLang="en-US" sz="3500" baseline="-25000"/>
              <a:t>0</a:t>
            </a:r>
            <a:r>
              <a:rPr lang="en-US" altLang="en-US" sz="3500"/>
              <a:t>0.2</a:t>
            </a:r>
            <a:r>
              <a:rPr lang="en-US" altLang="en-US" sz="3500" baseline="30000"/>
              <a:t>0</a:t>
            </a:r>
            <a:r>
              <a:rPr lang="en-US" altLang="en-US" sz="3500"/>
              <a:t>0.8</a:t>
            </a:r>
            <a:r>
              <a:rPr lang="en-US" altLang="en-US" sz="3500" baseline="30000"/>
              <a:t>5</a:t>
            </a:r>
            <a:r>
              <a:rPr lang="en-US" altLang="en-US" sz="3500"/>
              <a:t> + </a:t>
            </a:r>
            <a:r>
              <a:rPr lang="en-US" altLang="en-US" sz="3500" baseline="30000"/>
              <a:t>5</a:t>
            </a:r>
            <a:r>
              <a:rPr lang="en-US" altLang="en-US" sz="3500"/>
              <a:t>C</a:t>
            </a:r>
            <a:r>
              <a:rPr lang="en-US" altLang="en-US" sz="3500" baseline="-25000"/>
              <a:t>1</a:t>
            </a:r>
            <a:r>
              <a:rPr lang="en-US" altLang="en-US" sz="3500"/>
              <a:t>0.2</a:t>
            </a:r>
            <a:r>
              <a:rPr lang="en-US" altLang="en-US" sz="3500" baseline="30000"/>
              <a:t>1</a:t>
            </a:r>
            <a:r>
              <a:rPr lang="en-US" altLang="en-US" sz="3500"/>
              <a:t>0.8</a:t>
            </a:r>
            <a:r>
              <a:rPr lang="en-US" altLang="en-US" sz="3500" baseline="30000"/>
              <a:t>4</a:t>
            </a:r>
            <a:r>
              <a:rPr lang="en-US" altLang="en-US" sz="3500"/>
              <a:t> + </a:t>
            </a:r>
            <a:r>
              <a:rPr lang="en-US" altLang="en-US" sz="3500" baseline="30000"/>
              <a:t>5</a:t>
            </a:r>
            <a:r>
              <a:rPr lang="en-US" altLang="en-US" sz="3500"/>
              <a:t>C</a:t>
            </a:r>
            <a:r>
              <a:rPr lang="en-US" altLang="en-US" sz="3500" baseline="-25000"/>
              <a:t>2</a:t>
            </a:r>
            <a:r>
              <a:rPr lang="en-US" altLang="en-US" sz="3500"/>
              <a:t>(0.2)</a:t>
            </a:r>
            <a:r>
              <a:rPr lang="en-US" altLang="en-US" sz="3500" baseline="30000"/>
              <a:t>2</a:t>
            </a:r>
            <a:r>
              <a:rPr lang="en-US" altLang="en-US" sz="3500"/>
              <a:t>(0.8)</a:t>
            </a:r>
            <a:r>
              <a:rPr lang="en-US" altLang="en-US" sz="3500" baseline="30000"/>
              <a:t>3</a:t>
            </a:r>
          </a:p>
          <a:p>
            <a:pPr algn="just" eaLnBrk="1" hangingPunct="1">
              <a:buFont typeface="Wingdings" panose="05000000000000000000" pitchFamily="2" charset="2"/>
              <a:buChar char="§"/>
            </a:pPr>
            <a:r>
              <a:rPr lang="en-US" altLang="en-US" sz="3500"/>
              <a:t>E(X) = 5*0.2 = 1.0</a:t>
            </a:r>
          </a:p>
          <a:p>
            <a:pPr algn="just" eaLnBrk="1" hangingPunct="1">
              <a:buFont typeface="Wingdings" panose="05000000000000000000" pitchFamily="2" charset="2"/>
              <a:buChar char="§"/>
            </a:pPr>
            <a:r>
              <a:rPr lang="en-US" altLang="en-US" sz="3500"/>
              <a:t>V(X) = 5*0.2*0.8 = 0.8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B947E15-C7FB-4755-BE9A-3CF2AAABA26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9BD762B-3A22-4B2D-86BA-6691EEAE1E18}"/>
              </a:ext>
            </a:extLst>
          </p:cNvPr>
          <p:cNvSpPr>
            <a:spLocks noGrp="1"/>
          </p:cNvSpPr>
          <p:nvPr>
            <p:ph type="ftr" sz="quarter" idx="11"/>
          </p:nvPr>
        </p:nvSpPr>
        <p:spPr/>
        <p:txBody>
          <a:bodyPr/>
          <a:lstStyle/>
          <a:p>
            <a:pPr>
              <a:defRPr/>
            </a:pPr>
            <a:r>
              <a:rPr lang="en-US"/>
              <a:t>RNSengupta,IME Dept.,IIT Kanpur,INDIA</a:t>
            </a:r>
          </a:p>
        </p:txBody>
      </p:sp>
      <p:sp>
        <p:nvSpPr>
          <p:cNvPr id="222212" name="Slide Number Placeholder 5">
            <a:extLst>
              <a:ext uri="{FF2B5EF4-FFF2-40B4-BE49-F238E27FC236}">
                <a16:creationId xmlns:a16="http://schemas.microsoft.com/office/drawing/2014/main" id="{B7A38103-B716-42ED-9E0E-59F8F517CF2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E25C47-9C3E-4F80-BC47-C20A479CC645}" type="slidenum">
              <a:rPr lang="en-US" altLang="en-US" sz="1400" smtClean="0"/>
              <a:pPr>
                <a:spcBef>
                  <a:spcPct val="0"/>
                </a:spcBef>
                <a:buFontTx/>
                <a:buNone/>
              </a:pPr>
              <a:t>44</a:t>
            </a:fld>
            <a:endParaRPr lang="en-US" altLang="en-US" sz="1400"/>
          </a:p>
        </p:txBody>
      </p:sp>
      <p:sp>
        <p:nvSpPr>
          <p:cNvPr id="222213" name="Rectangle 2">
            <a:extLst>
              <a:ext uri="{FF2B5EF4-FFF2-40B4-BE49-F238E27FC236}">
                <a16:creationId xmlns:a16="http://schemas.microsoft.com/office/drawing/2014/main" id="{C3D7B273-75EB-44B3-B20C-EB4FF7EE20BC}"/>
              </a:ext>
            </a:extLst>
          </p:cNvPr>
          <p:cNvSpPr>
            <a:spLocks noGrp="1" noChangeArrowheads="1"/>
          </p:cNvSpPr>
          <p:nvPr>
            <p:ph type="title"/>
          </p:nvPr>
        </p:nvSpPr>
        <p:spPr/>
        <p:txBody>
          <a:bodyPr/>
          <a:lstStyle/>
          <a:p>
            <a:pPr eaLnBrk="1" hangingPunct="1"/>
            <a:r>
              <a:rPr lang="en-US" altLang="en-US" sz="5000" b="1">
                <a:solidFill>
                  <a:srgbClr val="FF0000"/>
                </a:solidFill>
              </a:rPr>
              <a:t>Exercise</a:t>
            </a:r>
          </a:p>
        </p:txBody>
      </p:sp>
      <p:sp>
        <p:nvSpPr>
          <p:cNvPr id="222214" name="Rectangle 3">
            <a:extLst>
              <a:ext uri="{FF2B5EF4-FFF2-40B4-BE49-F238E27FC236}">
                <a16:creationId xmlns:a16="http://schemas.microsoft.com/office/drawing/2014/main" id="{F06217CB-63CA-4F7D-9D81-ED6FA704423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700"/>
              <a:t>Mr. Abhishek Bhatia finds that 70% of  the students have answered question # 1 correctly in his chemistry examination.</a:t>
            </a:r>
          </a:p>
          <a:p>
            <a:pPr algn="just" eaLnBrk="1" hangingPunct="1">
              <a:buFont typeface="Wingdings" panose="05000000000000000000" pitchFamily="2" charset="2"/>
              <a:buChar char="§"/>
            </a:pPr>
            <a:r>
              <a:rPr lang="en-US" altLang="en-US" sz="3700"/>
              <a:t>A random sample of 10 answer scripts is chosen. </a:t>
            </a:r>
          </a:p>
          <a:p>
            <a:pPr algn="just" eaLnBrk="1" hangingPunct="1">
              <a:buFont typeface="Wingdings" panose="05000000000000000000" pitchFamily="2" charset="2"/>
              <a:buChar char="§"/>
            </a:pPr>
            <a:r>
              <a:rPr lang="en-US" altLang="en-US" sz="3700"/>
              <a:t>What is the probability that at least 3 of the students have correctly answered the question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AE3ED9D-2A48-4CFC-B12E-868A1B05F3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9E9F6F3-249C-43DB-AD8E-B5A6042D45BF}"/>
              </a:ext>
            </a:extLst>
          </p:cNvPr>
          <p:cNvSpPr>
            <a:spLocks noGrp="1"/>
          </p:cNvSpPr>
          <p:nvPr>
            <p:ph type="ftr" sz="quarter" idx="11"/>
          </p:nvPr>
        </p:nvSpPr>
        <p:spPr/>
        <p:txBody>
          <a:bodyPr/>
          <a:lstStyle/>
          <a:p>
            <a:pPr>
              <a:defRPr/>
            </a:pPr>
            <a:r>
              <a:rPr lang="en-US"/>
              <a:t>RNSengupta,IME Dept.,IIT Kanpur,INDIA</a:t>
            </a:r>
          </a:p>
        </p:txBody>
      </p:sp>
      <p:sp>
        <p:nvSpPr>
          <p:cNvPr id="223236" name="Slide Number Placeholder 5">
            <a:extLst>
              <a:ext uri="{FF2B5EF4-FFF2-40B4-BE49-F238E27FC236}">
                <a16:creationId xmlns:a16="http://schemas.microsoft.com/office/drawing/2014/main" id="{F81733AD-2B4A-4285-A87A-F5B1A1084F0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6EBA3C-30A0-4BD4-9299-A745CACF8791}" type="slidenum">
              <a:rPr lang="en-US" altLang="en-US" sz="1400" smtClean="0"/>
              <a:pPr>
                <a:spcBef>
                  <a:spcPct val="0"/>
                </a:spcBef>
                <a:buFontTx/>
                <a:buNone/>
              </a:pPr>
              <a:t>45</a:t>
            </a:fld>
            <a:endParaRPr lang="en-US" altLang="en-US" sz="1400"/>
          </a:p>
        </p:txBody>
      </p:sp>
      <p:sp>
        <p:nvSpPr>
          <p:cNvPr id="223237" name="Rectangle 2">
            <a:extLst>
              <a:ext uri="{FF2B5EF4-FFF2-40B4-BE49-F238E27FC236}">
                <a16:creationId xmlns:a16="http://schemas.microsoft.com/office/drawing/2014/main" id="{C3F108FE-FAE4-4910-B1AB-A58C54F48FEE}"/>
              </a:ext>
            </a:extLst>
          </p:cNvPr>
          <p:cNvSpPr>
            <a:spLocks noGrp="1" noChangeArrowheads="1"/>
          </p:cNvSpPr>
          <p:nvPr>
            <p:ph type="title"/>
          </p:nvPr>
        </p:nvSpPr>
        <p:spPr/>
        <p:txBody>
          <a:bodyPr/>
          <a:lstStyle/>
          <a:p>
            <a:pPr eaLnBrk="1" hangingPunct="1"/>
            <a:r>
              <a:rPr lang="en-US" altLang="en-US" sz="4000" b="1" dirty="0">
                <a:solidFill>
                  <a:srgbClr val="FF0000"/>
                </a:solidFill>
              </a:rPr>
              <a:t>Negative binomial distribution</a:t>
            </a:r>
            <a:br>
              <a:rPr lang="en-US" altLang="en-US" sz="4000" b="1" dirty="0">
                <a:solidFill>
                  <a:srgbClr val="FF0000"/>
                </a:solidFill>
              </a:rPr>
            </a:br>
            <a:r>
              <a:rPr lang="en-US" altLang="en-US" sz="4000" b="1" dirty="0">
                <a:solidFill>
                  <a:srgbClr val="FF0000"/>
                </a:solidFill>
              </a:rPr>
              <a:t>[X ~ NB (p , r)]</a:t>
            </a:r>
          </a:p>
        </p:txBody>
      </p:sp>
      <p:sp>
        <p:nvSpPr>
          <p:cNvPr id="205830" name="Rectangle 3">
            <a:extLst>
              <a:ext uri="{FF2B5EF4-FFF2-40B4-BE49-F238E27FC236}">
                <a16:creationId xmlns:a16="http://schemas.microsoft.com/office/drawing/2014/main" id="{98A17870-AD3F-4BFE-A1DD-207E642AB52D}"/>
              </a:ext>
            </a:extLst>
          </p:cNvPr>
          <p:cNvSpPr>
            <a:spLocks noGrp="1" noChangeArrowheads="1"/>
          </p:cNvSpPr>
          <p:nvPr>
            <p:ph type="body" idx="1"/>
          </p:nvPr>
        </p:nvSpPr>
        <p:spPr>
          <a:extLst/>
        </p:spPr>
        <p:txBody>
          <a:bodyPr/>
          <a:lstStyle/>
          <a:p>
            <a:pPr algn="ctr" eaLnBrk="1" hangingPunct="1">
              <a:lnSpc>
                <a:spcPct val="80000"/>
              </a:lnSpc>
              <a:buFontTx/>
              <a:buNone/>
              <a:defRPr/>
            </a:pPr>
            <a:r>
              <a:rPr lang="en-US" altLang="en-US" sz="4000" dirty="0"/>
              <a:t>	f(x) = </a:t>
            </a:r>
            <a:r>
              <a:rPr lang="en-US" altLang="en-US" sz="4000" baseline="30000" dirty="0"/>
              <a:t>r+x</a:t>
            </a:r>
            <a:r>
              <a:rPr lang="en-US" altLang="en-US" sz="4000" baseline="30000" dirty="0">
                <a:sym typeface="Symbol" panose="05050102010706020507" pitchFamily="18" charset="2"/>
              </a:rPr>
              <a:t></a:t>
            </a:r>
            <a:r>
              <a:rPr lang="en-US" altLang="en-US" sz="4000" baseline="30000" dirty="0"/>
              <a:t>1</a:t>
            </a:r>
            <a:r>
              <a:rPr lang="en-US" altLang="en-US" sz="4000" dirty="0"/>
              <a:t>C</a:t>
            </a:r>
            <a:r>
              <a:rPr lang="en-US" altLang="en-US" sz="4000" baseline="-25000" dirty="0"/>
              <a:t>r</a:t>
            </a:r>
            <a:r>
              <a:rPr lang="en-US" altLang="en-US" sz="4000" baseline="-25000" dirty="0">
                <a:sym typeface="Symbol" panose="05050102010706020507" pitchFamily="18" charset="2"/>
              </a:rPr>
              <a:t></a:t>
            </a:r>
            <a:r>
              <a:rPr lang="en-US" altLang="en-US" sz="4000" baseline="-25000" dirty="0"/>
              <a:t>1</a:t>
            </a:r>
            <a:r>
              <a:rPr lang="en-US" altLang="en-US" sz="4000" dirty="0"/>
              <a:t>p</a:t>
            </a:r>
            <a:r>
              <a:rPr lang="en-US" altLang="en-US" sz="4000" baseline="30000" dirty="0"/>
              <a:t>r</a:t>
            </a:r>
            <a:r>
              <a:rPr lang="en-US" altLang="en-US" sz="4000" dirty="0"/>
              <a:t>q</a:t>
            </a:r>
            <a:r>
              <a:rPr lang="en-US" altLang="en-US" sz="4000" baseline="30000" dirty="0"/>
              <a:t>x</a:t>
            </a:r>
            <a:r>
              <a:rPr lang="en-US" altLang="en-US" sz="4000" dirty="0"/>
              <a:t>, x = 0, 1,.…..</a:t>
            </a:r>
          </a:p>
          <a:p>
            <a:pPr algn="just" eaLnBrk="1" hangingPunct="1">
              <a:lnSpc>
                <a:spcPct val="80000"/>
              </a:lnSpc>
              <a:buClr>
                <a:schemeClr val="tx1"/>
              </a:buClr>
              <a:buFont typeface="Wingdings" panose="05000000000000000000" pitchFamily="2" charset="2"/>
              <a:buChar char="§"/>
              <a:defRPr/>
            </a:pPr>
            <a:r>
              <a:rPr lang="en-US" altLang="en-US" sz="4000" dirty="0"/>
              <a:t>p and r are the parameters where p </a:t>
            </a:r>
            <a:r>
              <a:rPr lang="en-US" altLang="en-US" sz="4000" dirty="0">
                <a:sym typeface="Symbol" panose="05050102010706020507" pitchFamily="18" charset="2"/>
              </a:rPr>
              <a:t> [0, 1] and r  ℤ</a:t>
            </a:r>
            <a:r>
              <a:rPr lang="en-US" altLang="en-US" sz="4000" baseline="30000" dirty="0">
                <a:sym typeface="Symbol" panose="05050102010706020507" pitchFamily="18" charset="2"/>
              </a:rPr>
              <a:t>+</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rPr>
              <a:t>E(X) = </a:t>
            </a:r>
            <a:r>
              <a:rPr lang="en-US" altLang="en-US" sz="4000" b="1" dirty="0">
                <a:solidFill>
                  <a:srgbClr val="0000FF"/>
                </a:solidFill>
                <a:highlight>
                  <a:srgbClr val="FFFF00"/>
                </a:highlight>
                <a:sym typeface="Symbol" panose="05050102010706020507" pitchFamily="18" charset="2"/>
              </a:rPr>
              <a:t></a:t>
            </a:r>
            <a:r>
              <a:rPr lang="en-US" altLang="en-US" sz="4000" b="1" baseline="-25000" dirty="0">
                <a:solidFill>
                  <a:srgbClr val="0000FF"/>
                </a:solidFill>
                <a:highlight>
                  <a:srgbClr val="FFFF00"/>
                </a:highlight>
                <a:sym typeface="Symbol" panose="05050102010706020507" pitchFamily="18" charset="2"/>
              </a:rPr>
              <a:t>m</a:t>
            </a:r>
            <a:r>
              <a:rPr lang="en-US" altLang="en-US" sz="4000" b="1" dirty="0">
                <a:solidFill>
                  <a:srgbClr val="0000FF"/>
                </a:solidFill>
                <a:highlight>
                  <a:srgbClr val="FFFF00"/>
                </a:highlight>
                <a:sym typeface="Symbol" panose="05050102010706020507" pitchFamily="18" charset="2"/>
              </a:rPr>
              <a:t>= </a:t>
            </a:r>
            <a:r>
              <a:rPr lang="en-US" altLang="en-US" sz="4000" b="1" dirty="0" err="1">
                <a:solidFill>
                  <a:srgbClr val="0000FF"/>
                </a:solidFill>
                <a:highlight>
                  <a:srgbClr val="FFFF00"/>
                </a:highlight>
              </a:rPr>
              <a:t>rq</a:t>
            </a:r>
            <a:r>
              <a:rPr lang="en-US" altLang="en-US" sz="4000" b="1" dirty="0">
                <a:solidFill>
                  <a:srgbClr val="0000FF"/>
                </a:solidFill>
                <a:highlight>
                  <a:srgbClr val="FFFF00"/>
                </a:highlight>
              </a:rPr>
              <a:t>/p</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rPr>
              <a:t>V[X] = </a:t>
            </a:r>
            <a:r>
              <a:rPr lang="en-US" altLang="en-US" sz="4000" b="1" dirty="0" err="1">
                <a:solidFill>
                  <a:srgbClr val="0000FF"/>
                </a:solidFill>
                <a:highlight>
                  <a:srgbClr val="FFFF00"/>
                </a:highlight>
              </a:rPr>
              <a:t>rq</a:t>
            </a:r>
            <a:r>
              <a:rPr lang="en-US" altLang="en-US" sz="4000" b="1" dirty="0">
                <a:solidFill>
                  <a:srgbClr val="0000FF"/>
                </a:solidFill>
                <a:highlight>
                  <a:srgbClr val="FFFF00"/>
                </a:highlight>
              </a:rPr>
              <a:t>/p</a:t>
            </a:r>
            <a:r>
              <a:rPr lang="en-US" altLang="en-US" sz="4000" b="1" baseline="30000" dirty="0">
                <a:solidFill>
                  <a:srgbClr val="0000FF"/>
                </a:solidFill>
                <a:highlight>
                  <a:srgbClr val="FFFF00"/>
                </a:highlight>
              </a:rPr>
              <a:t>2</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Median = </a:t>
            </a:r>
            <a:r>
              <a:rPr lang="en-US" altLang="en-US" sz="4000" b="1" baseline="-25000" dirty="0">
                <a:solidFill>
                  <a:srgbClr val="0000FF"/>
                </a:solidFill>
                <a:highlight>
                  <a:srgbClr val="FFFF00"/>
                </a:highlight>
                <a:sym typeface="Symbol" panose="05050102010706020507" pitchFamily="18" charset="2"/>
              </a:rPr>
              <a:t>e</a:t>
            </a:r>
            <a:r>
              <a:rPr lang="en-US" altLang="en-US" sz="4000" b="1" dirty="0">
                <a:solidFill>
                  <a:srgbClr val="0000FF"/>
                </a:solidFill>
                <a:highlight>
                  <a:srgbClr val="FFFF00"/>
                </a:highlight>
                <a:sym typeface="Symbol" panose="05050102010706020507" pitchFamily="18" charset="2"/>
              </a:rPr>
              <a:t> = No single value</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Mode = </a:t>
            </a:r>
            <a:r>
              <a:rPr lang="en-US" altLang="en-US" sz="4000" b="1" baseline="-25000" dirty="0">
                <a:solidFill>
                  <a:srgbClr val="0000FF"/>
                </a:solidFill>
                <a:highlight>
                  <a:srgbClr val="FFFF00"/>
                </a:highlight>
                <a:sym typeface="Symbol" panose="05050102010706020507" pitchFamily="18" charset="2"/>
              </a:rPr>
              <a:t>o</a:t>
            </a:r>
            <a:r>
              <a:rPr lang="en-US" altLang="en-US" sz="4000" b="1" dirty="0">
                <a:solidFill>
                  <a:srgbClr val="0000FF"/>
                </a:solidFill>
                <a:highlight>
                  <a:srgbClr val="FFFF00"/>
                </a:highlight>
                <a:sym typeface="Symbol" panose="05050102010706020507" pitchFamily="18" charset="2"/>
              </a:rPr>
              <a:t> = (r</a:t>
            </a:r>
            <a:r>
              <a:rPr lang="en-US" altLang="en-US" sz="4000" b="1" baseline="30000" dirty="0">
                <a:highlight>
                  <a:srgbClr val="FFFF00"/>
                </a:highlight>
                <a:sym typeface="Symbol" panose="05050102010706020507" pitchFamily="18" charset="2"/>
              </a:rPr>
              <a:t> </a:t>
            </a:r>
            <a:r>
              <a:rPr lang="en-US" altLang="en-US" sz="4000" b="1" dirty="0">
                <a:solidFill>
                  <a:srgbClr val="0000FF"/>
                </a:solidFill>
                <a:highlight>
                  <a:srgbClr val="FFFF00"/>
                </a:highlight>
              </a:rPr>
              <a:t>–</a:t>
            </a:r>
            <a:r>
              <a:rPr lang="en-US" altLang="en-US" sz="4000" b="1" dirty="0">
                <a:solidFill>
                  <a:srgbClr val="0000FF"/>
                </a:solidFill>
                <a:highlight>
                  <a:srgbClr val="FFFF00"/>
                </a:highlight>
                <a:sym typeface="Symbol" panose="05050102010706020507" pitchFamily="18" charset="2"/>
              </a:rPr>
              <a:t> 1)q/p</a:t>
            </a:r>
            <a:endParaRPr lang="en-US" altLang="en-US" sz="4000" b="1" dirty="0">
              <a:solidFill>
                <a:srgbClr val="0000FF"/>
              </a:solidFill>
              <a:highlight>
                <a:srgbClr val="FFFF00"/>
              </a:highligh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AE3ED9D-2A48-4CFC-B12E-868A1B05F3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9E9F6F3-249C-43DB-AD8E-B5A6042D45BF}"/>
              </a:ext>
            </a:extLst>
          </p:cNvPr>
          <p:cNvSpPr>
            <a:spLocks noGrp="1"/>
          </p:cNvSpPr>
          <p:nvPr>
            <p:ph type="ftr" sz="quarter" idx="11"/>
          </p:nvPr>
        </p:nvSpPr>
        <p:spPr/>
        <p:txBody>
          <a:bodyPr/>
          <a:lstStyle/>
          <a:p>
            <a:pPr>
              <a:defRPr/>
            </a:pPr>
            <a:r>
              <a:rPr lang="en-US"/>
              <a:t>RNSengupta,IME Dept.,IIT Kanpur,INDIA</a:t>
            </a:r>
          </a:p>
        </p:txBody>
      </p:sp>
      <p:sp>
        <p:nvSpPr>
          <p:cNvPr id="224260" name="Slide Number Placeholder 5">
            <a:extLst>
              <a:ext uri="{FF2B5EF4-FFF2-40B4-BE49-F238E27FC236}">
                <a16:creationId xmlns:a16="http://schemas.microsoft.com/office/drawing/2014/main" id="{A943AF84-B84B-4C0B-8983-506728194A3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F84454A-7B13-40FD-80E9-41B1ABF09B77}" type="slidenum">
              <a:rPr lang="en-US" altLang="en-US" sz="1400" smtClean="0"/>
              <a:pPr>
                <a:spcBef>
                  <a:spcPct val="0"/>
                </a:spcBef>
                <a:buFontTx/>
                <a:buNone/>
              </a:pPr>
              <a:t>46</a:t>
            </a:fld>
            <a:endParaRPr lang="en-US" altLang="en-US" sz="1400"/>
          </a:p>
        </p:txBody>
      </p:sp>
      <p:sp>
        <p:nvSpPr>
          <p:cNvPr id="224261" name="Rectangle 2">
            <a:extLst>
              <a:ext uri="{FF2B5EF4-FFF2-40B4-BE49-F238E27FC236}">
                <a16:creationId xmlns:a16="http://schemas.microsoft.com/office/drawing/2014/main" id="{5CE8D1A0-1EEC-4AFA-AB8D-C06279F7B352}"/>
              </a:ext>
            </a:extLst>
          </p:cNvPr>
          <p:cNvSpPr>
            <a:spLocks noGrp="1" noChangeArrowheads="1"/>
          </p:cNvSpPr>
          <p:nvPr>
            <p:ph type="title"/>
          </p:nvPr>
        </p:nvSpPr>
        <p:spPr/>
        <p:txBody>
          <a:bodyPr/>
          <a:lstStyle/>
          <a:p>
            <a:pPr eaLnBrk="1" hangingPunct="1"/>
            <a:r>
              <a:rPr lang="en-US" altLang="en-US" sz="4000" b="1">
                <a:solidFill>
                  <a:srgbClr val="FF0000"/>
                </a:solidFill>
              </a:rPr>
              <a:t>Negative binomial distribution</a:t>
            </a:r>
            <a:br>
              <a:rPr lang="en-US" altLang="en-US" sz="4000" b="1">
                <a:solidFill>
                  <a:srgbClr val="FF0000"/>
                </a:solidFill>
              </a:rPr>
            </a:br>
            <a:r>
              <a:rPr lang="en-US" altLang="en-US" sz="4000" b="1">
                <a:solidFill>
                  <a:srgbClr val="FF0000"/>
                </a:solidFill>
              </a:rPr>
              <a:t>[X ~ NB (p , r)]</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sp>
        <p:nvSpPr>
          <p:cNvPr id="224262" name="Rectangle 3">
            <a:extLst>
              <a:ext uri="{FF2B5EF4-FFF2-40B4-BE49-F238E27FC236}">
                <a16:creationId xmlns:a16="http://schemas.microsoft.com/office/drawing/2014/main" id="{676C5769-CC43-41E2-8B9F-A11911414FBE}"/>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4000"/>
              <a:t>Consider the example above where you are still inspecting items from the production line.</a:t>
            </a:r>
          </a:p>
          <a:p>
            <a:pPr algn="just" eaLnBrk="1" hangingPunct="1">
              <a:lnSpc>
                <a:spcPct val="80000"/>
              </a:lnSpc>
              <a:buFont typeface="Wingdings" panose="05000000000000000000" pitchFamily="2" charset="2"/>
              <a:buChar char="§"/>
            </a:pPr>
            <a:r>
              <a:rPr lang="en-US" altLang="en-US" sz="4000"/>
              <a:t>Now you are interested in finding the probability distribution of the </a:t>
            </a:r>
            <a:r>
              <a:rPr lang="en-US" altLang="en-US" sz="4000" b="1">
                <a:solidFill>
                  <a:srgbClr val="FF0000"/>
                </a:solidFill>
              </a:rPr>
              <a:t>number of failures preceding the 5</a:t>
            </a:r>
            <a:r>
              <a:rPr lang="en-US" altLang="en-US" sz="4000" b="1" baseline="30000">
                <a:solidFill>
                  <a:srgbClr val="FF0000"/>
                </a:solidFill>
              </a:rPr>
              <a:t>th</a:t>
            </a:r>
            <a:r>
              <a:rPr lang="en-US" altLang="en-US" sz="4000" b="1">
                <a:solidFill>
                  <a:srgbClr val="FF0000"/>
                </a:solidFill>
              </a:rPr>
              <a:t> success of getting the right product</a:t>
            </a:r>
            <a:r>
              <a:rPr lang="en-US" altLang="en-US" sz="4000"/>
              <a:t>.</a:t>
            </a:r>
          </a:p>
          <a:p>
            <a:pPr algn="just" eaLnBrk="1" hangingPunct="1">
              <a:lnSpc>
                <a:spcPct val="80000"/>
              </a:lnSpc>
              <a:buFont typeface="Wingdings" panose="05000000000000000000" pitchFamily="2" charset="2"/>
              <a:buChar char="§"/>
            </a:pPr>
            <a:r>
              <a:rPr lang="en-US" altLang="en-US" sz="4000"/>
              <a:t>Then, with p=0.8, q=0.2, X~</a:t>
            </a:r>
            <a:r>
              <a:rPr lang="en-US" altLang="en-US" sz="4000" baseline="30000"/>
              <a:t>5+x-1</a:t>
            </a:r>
            <a:r>
              <a:rPr lang="en-US" altLang="en-US" sz="4000"/>
              <a:t>C</a:t>
            </a:r>
            <a:r>
              <a:rPr lang="en-US" altLang="en-US" sz="4000" baseline="-25000"/>
              <a:t>5-1</a:t>
            </a:r>
            <a:r>
              <a:rPr lang="en-US" altLang="en-US" sz="4000"/>
              <a:t>(0.8)</a:t>
            </a:r>
            <a:r>
              <a:rPr lang="en-US" altLang="en-US" sz="4000" baseline="30000"/>
              <a:t>5</a:t>
            </a:r>
            <a:r>
              <a:rPr lang="en-US" altLang="en-US" sz="4000"/>
              <a:t>(0.2)</a:t>
            </a:r>
            <a:r>
              <a:rPr lang="en-US" altLang="en-US" sz="4000" baseline="30000"/>
              <a:t>x</a:t>
            </a:r>
            <a:endParaRPr lang="en-US" altLang="en-US" sz="40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5CBB1B-BF9B-4CD5-8A5E-D6C81A0B2F7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4713F76D-35EF-45EC-B475-B821F69A2D33}"/>
              </a:ext>
            </a:extLst>
          </p:cNvPr>
          <p:cNvSpPr>
            <a:spLocks noGrp="1"/>
          </p:cNvSpPr>
          <p:nvPr>
            <p:ph type="ftr" sz="quarter" idx="11"/>
          </p:nvPr>
        </p:nvSpPr>
        <p:spPr/>
        <p:txBody>
          <a:bodyPr/>
          <a:lstStyle/>
          <a:p>
            <a:pPr>
              <a:defRPr/>
            </a:pPr>
            <a:r>
              <a:rPr lang="en-US"/>
              <a:t>RNSengupta,IME Dept.,IIT Kanpur,INDIA</a:t>
            </a:r>
          </a:p>
        </p:txBody>
      </p:sp>
      <p:sp>
        <p:nvSpPr>
          <p:cNvPr id="225284" name="Slide Number Placeholder 5">
            <a:extLst>
              <a:ext uri="{FF2B5EF4-FFF2-40B4-BE49-F238E27FC236}">
                <a16:creationId xmlns:a16="http://schemas.microsoft.com/office/drawing/2014/main" id="{163A6A33-1755-4CCB-9F0C-584EDD88ED8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B7C43C-EEA6-4379-933D-F26E31192490}" type="slidenum">
              <a:rPr lang="en-US" altLang="en-US" sz="1400" smtClean="0"/>
              <a:pPr>
                <a:spcBef>
                  <a:spcPct val="0"/>
                </a:spcBef>
                <a:buFontTx/>
                <a:buNone/>
              </a:pPr>
              <a:t>47</a:t>
            </a:fld>
            <a:endParaRPr lang="en-US" altLang="en-US" sz="1400"/>
          </a:p>
        </p:txBody>
      </p:sp>
      <p:sp>
        <p:nvSpPr>
          <p:cNvPr id="225285" name="Rectangle 2">
            <a:extLst>
              <a:ext uri="{FF2B5EF4-FFF2-40B4-BE49-F238E27FC236}">
                <a16:creationId xmlns:a16="http://schemas.microsoft.com/office/drawing/2014/main" id="{A5990B83-7093-48E4-A076-50FD27689181}"/>
              </a:ext>
            </a:extLst>
          </p:cNvPr>
          <p:cNvSpPr>
            <a:spLocks noGrp="1" noChangeArrowheads="1"/>
          </p:cNvSpPr>
          <p:nvPr>
            <p:ph type="title"/>
          </p:nvPr>
        </p:nvSpPr>
        <p:spPr/>
        <p:txBody>
          <a:bodyPr/>
          <a:lstStyle/>
          <a:p>
            <a:pPr eaLnBrk="1" hangingPunct="1"/>
            <a:r>
              <a:rPr lang="en-US" altLang="en-US" sz="3500" b="1" dirty="0">
                <a:solidFill>
                  <a:srgbClr val="FF0000"/>
                </a:solidFill>
              </a:rPr>
              <a:t>Negative binomial distribution</a:t>
            </a:r>
            <a:br>
              <a:rPr lang="en-US" altLang="en-US" sz="3500" b="1" dirty="0">
                <a:solidFill>
                  <a:srgbClr val="FF0000"/>
                </a:solidFill>
              </a:rPr>
            </a:br>
            <a:r>
              <a:rPr lang="en-US" altLang="en-US" sz="3500" b="1" dirty="0">
                <a:solidFill>
                  <a:srgbClr val="FF0000"/>
                </a:solidFill>
              </a:rPr>
              <a:t>[X ~ NB (p , r)]</a:t>
            </a:r>
            <a:r>
              <a:rPr lang="en-US" altLang="en-US" sz="3500" dirty="0">
                <a:solidFill>
                  <a:schemeClr val="tx1"/>
                </a:solidFill>
              </a:rPr>
              <a:t> (</a:t>
            </a:r>
            <a:r>
              <a:rPr lang="en-US" altLang="en-US" sz="3500" b="1" dirty="0" err="1">
                <a:solidFill>
                  <a:srgbClr val="0000FF"/>
                </a:solidFill>
              </a:rPr>
              <a:t>contd</a:t>
            </a:r>
            <a:r>
              <a:rPr lang="en-US" altLang="en-US" sz="3500" b="1" dirty="0">
                <a:solidFill>
                  <a:srgbClr val="0000FF"/>
                </a:solidFill>
              </a:rPr>
              <a:t>…</a:t>
            </a:r>
            <a:r>
              <a:rPr lang="en-US" altLang="en-US" sz="3500" dirty="0">
                <a:solidFill>
                  <a:schemeClr val="tx1"/>
                </a:solidFill>
              </a:rPr>
              <a:t>)</a:t>
            </a:r>
            <a:endParaRPr lang="en-US" altLang="en-US" sz="3500" b="1" dirty="0">
              <a:solidFill>
                <a:srgbClr val="FF0000"/>
              </a:solidFill>
            </a:endParaRPr>
          </a:p>
        </p:txBody>
      </p:sp>
      <p:pic>
        <p:nvPicPr>
          <p:cNvPr id="225286" name="Content Placeholder 5">
            <a:extLst>
              <a:ext uri="{FF2B5EF4-FFF2-40B4-BE49-F238E27FC236}">
                <a16:creationId xmlns:a16="http://schemas.microsoft.com/office/drawing/2014/main" id="{42CC83FC-1938-453B-809A-9B1F76E881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524000"/>
            <a:ext cx="10972800" cy="4721225"/>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5CBB1B-BF9B-4CD5-8A5E-D6C81A0B2F7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4713F76D-35EF-45EC-B475-B821F69A2D33}"/>
              </a:ext>
            </a:extLst>
          </p:cNvPr>
          <p:cNvSpPr>
            <a:spLocks noGrp="1"/>
          </p:cNvSpPr>
          <p:nvPr>
            <p:ph type="ftr" sz="quarter" idx="11"/>
          </p:nvPr>
        </p:nvSpPr>
        <p:spPr/>
        <p:txBody>
          <a:bodyPr/>
          <a:lstStyle/>
          <a:p>
            <a:pPr>
              <a:defRPr/>
            </a:pPr>
            <a:r>
              <a:rPr lang="en-US"/>
              <a:t>RNSengupta,IME Dept.,IIT Kanpur,INDIA</a:t>
            </a:r>
          </a:p>
        </p:txBody>
      </p:sp>
      <p:sp>
        <p:nvSpPr>
          <p:cNvPr id="226308" name="Slide Number Placeholder 5">
            <a:extLst>
              <a:ext uri="{FF2B5EF4-FFF2-40B4-BE49-F238E27FC236}">
                <a16:creationId xmlns:a16="http://schemas.microsoft.com/office/drawing/2014/main" id="{05C8E131-E6CE-4D11-916A-DB38973403F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2C37AC-D762-415F-B8DA-E725338F7A8F}" type="slidenum">
              <a:rPr lang="en-US" altLang="en-US" sz="1400" smtClean="0"/>
              <a:pPr>
                <a:spcBef>
                  <a:spcPct val="0"/>
                </a:spcBef>
                <a:buFontTx/>
                <a:buNone/>
              </a:pPr>
              <a:t>48</a:t>
            </a:fld>
            <a:endParaRPr lang="en-US" altLang="en-US" sz="1400"/>
          </a:p>
        </p:txBody>
      </p:sp>
      <p:sp>
        <p:nvSpPr>
          <p:cNvPr id="226309" name="Rectangle 2">
            <a:extLst>
              <a:ext uri="{FF2B5EF4-FFF2-40B4-BE49-F238E27FC236}">
                <a16:creationId xmlns:a16="http://schemas.microsoft.com/office/drawing/2014/main" id="{65D18D1B-7056-484A-AFDF-B952F40B1455}"/>
              </a:ext>
            </a:extLst>
          </p:cNvPr>
          <p:cNvSpPr>
            <a:spLocks noGrp="1" noChangeArrowheads="1"/>
          </p:cNvSpPr>
          <p:nvPr>
            <p:ph type="title"/>
          </p:nvPr>
        </p:nvSpPr>
        <p:spPr/>
        <p:txBody>
          <a:bodyPr/>
          <a:lstStyle/>
          <a:p>
            <a:pPr eaLnBrk="1" hangingPunct="1"/>
            <a:r>
              <a:rPr lang="en-US" altLang="en-US" sz="3500" b="1">
                <a:solidFill>
                  <a:srgbClr val="FF0000"/>
                </a:solidFill>
              </a:rPr>
              <a:t>Negative binomial distribution</a:t>
            </a:r>
            <a:br>
              <a:rPr lang="en-US" altLang="en-US" sz="3500" b="1">
                <a:solidFill>
                  <a:srgbClr val="FF0000"/>
                </a:solidFill>
              </a:rPr>
            </a:br>
            <a:r>
              <a:rPr lang="en-US" altLang="en-US" sz="3500" b="1">
                <a:solidFill>
                  <a:srgbClr val="FF0000"/>
                </a:solidFill>
              </a:rPr>
              <a:t>[X ~ NB (p , r)]</a:t>
            </a:r>
            <a:r>
              <a:rPr lang="en-US" altLang="en-US" sz="3500">
                <a:solidFill>
                  <a:schemeClr val="tx1"/>
                </a:solidFill>
              </a:rPr>
              <a:t> (</a:t>
            </a:r>
            <a:r>
              <a:rPr lang="en-US" altLang="en-US" sz="3500" b="1">
                <a:solidFill>
                  <a:srgbClr val="0000FF"/>
                </a:solidFill>
              </a:rPr>
              <a:t>contd…</a:t>
            </a:r>
            <a:r>
              <a:rPr lang="en-US" altLang="en-US" sz="3500">
                <a:solidFill>
                  <a:schemeClr val="tx1"/>
                </a:solidFill>
              </a:rPr>
              <a:t>)</a:t>
            </a:r>
            <a:endParaRPr lang="en-US" altLang="en-US" sz="3500" b="1">
              <a:solidFill>
                <a:srgbClr val="FF0000"/>
              </a:solidFill>
            </a:endParaRPr>
          </a:p>
        </p:txBody>
      </p:sp>
      <p:pic>
        <p:nvPicPr>
          <p:cNvPr id="226310" name="Content Placeholder 7">
            <a:extLst>
              <a:ext uri="{FF2B5EF4-FFF2-40B4-BE49-F238E27FC236}">
                <a16:creationId xmlns:a16="http://schemas.microsoft.com/office/drawing/2014/main" id="{E9065966-0A47-49D1-9145-3F03E17826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827587"/>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DD84672-2A0F-473C-9E13-5A5FC143677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8752C55-FF82-4252-A372-84A5C218B848}"/>
              </a:ext>
            </a:extLst>
          </p:cNvPr>
          <p:cNvSpPr>
            <a:spLocks noGrp="1"/>
          </p:cNvSpPr>
          <p:nvPr>
            <p:ph type="ftr" sz="quarter" idx="11"/>
          </p:nvPr>
        </p:nvSpPr>
        <p:spPr/>
        <p:txBody>
          <a:bodyPr/>
          <a:lstStyle/>
          <a:p>
            <a:pPr>
              <a:defRPr/>
            </a:pPr>
            <a:r>
              <a:rPr lang="en-US"/>
              <a:t>RNSengupta,IME Dept.,IIT Kanpur,INDIA</a:t>
            </a:r>
          </a:p>
        </p:txBody>
      </p:sp>
      <p:sp>
        <p:nvSpPr>
          <p:cNvPr id="227332" name="Slide Number Placeholder 5">
            <a:extLst>
              <a:ext uri="{FF2B5EF4-FFF2-40B4-BE49-F238E27FC236}">
                <a16:creationId xmlns:a16="http://schemas.microsoft.com/office/drawing/2014/main" id="{0223DE63-AE0D-46EF-A775-74F92497A99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54512FD-D417-4BFC-A29B-1086FF4A4FFF}" type="slidenum">
              <a:rPr lang="en-US" altLang="en-US" sz="1400" smtClean="0"/>
              <a:pPr>
                <a:spcBef>
                  <a:spcPct val="0"/>
                </a:spcBef>
                <a:buFontTx/>
                <a:buNone/>
              </a:pPr>
              <a:t>49</a:t>
            </a:fld>
            <a:endParaRPr lang="en-US" altLang="en-US" sz="1400"/>
          </a:p>
        </p:txBody>
      </p:sp>
      <p:sp>
        <p:nvSpPr>
          <p:cNvPr id="227333" name="Rectangle 2">
            <a:extLst>
              <a:ext uri="{FF2B5EF4-FFF2-40B4-BE49-F238E27FC236}">
                <a16:creationId xmlns:a16="http://schemas.microsoft.com/office/drawing/2014/main" id="{312D716B-02DA-45FD-BA7B-6F2E0152CCE9}"/>
              </a:ext>
            </a:extLst>
          </p:cNvPr>
          <p:cNvSpPr>
            <a:spLocks noGrp="1" noChangeArrowheads="1"/>
          </p:cNvSpPr>
          <p:nvPr>
            <p:ph type="title"/>
          </p:nvPr>
        </p:nvSpPr>
        <p:spPr/>
        <p:txBody>
          <a:bodyPr/>
          <a:lstStyle/>
          <a:p>
            <a:pPr eaLnBrk="1" hangingPunct="1"/>
            <a:r>
              <a:rPr lang="en-US" altLang="en-US" sz="5400" b="1" dirty="0">
                <a:solidFill>
                  <a:srgbClr val="FF0000"/>
                </a:solidFill>
              </a:rPr>
              <a:t>Example # 43</a:t>
            </a:r>
            <a:endParaRPr lang="en-US" altLang="en-US" sz="5000" dirty="0"/>
          </a:p>
        </p:txBody>
      </p:sp>
      <p:sp>
        <p:nvSpPr>
          <p:cNvPr id="227334" name="Rectangle 3">
            <a:extLst>
              <a:ext uri="{FF2B5EF4-FFF2-40B4-BE49-F238E27FC236}">
                <a16:creationId xmlns:a16="http://schemas.microsoft.com/office/drawing/2014/main" id="{2BCDE6A2-960C-49CF-B521-E3451A22E201}"/>
              </a:ext>
            </a:extLst>
          </p:cNvPr>
          <p:cNvSpPr>
            <a:spLocks noGrp="1" noChangeArrowheads="1"/>
          </p:cNvSpPr>
          <p:nvPr>
            <p:ph type="body" idx="1"/>
          </p:nvPr>
        </p:nvSpPr>
        <p:spPr/>
        <p:txBody>
          <a:bodyPr/>
          <a:lstStyle/>
          <a:p>
            <a:pPr algn="just">
              <a:lnSpc>
                <a:spcPct val="90000"/>
              </a:lnSpc>
              <a:spcBef>
                <a:spcPct val="0"/>
              </a:spcBef>
              <a:buFont typeface="Wingdings" panose="05000000000000000000" pitchFamily="2" charset="2"/>
              <a:buChar char="§"/>
            </a:pPr>
            <a:r>
              <a:rPr lang="en-US" altLang="en-US" sz="3300"/>
              <a:t>Suppose that the probability of a manufacturing process producing a defective item is 0.05. </a:t>
            </a:r>
          </a:p>
          <a:p>
            <a:pPr algn="just">
              <a:lnSpc>
                <a:spcPct val="90000"/>
              </a:lnSpc>
              <a:spcBef>
                <a:spcPct val="0"/>
              </a:spcBef>
              <a:buFont typeface="Wingdings" panose="05000000000000000000" pitchFamily="2" charset="2"/>
              <a:buChar char="§"/>
            </a:pPr>
            <a:r>
              <a:rPr lang="en-US" altLang="en-US" sz="3300"/>
              <a:t>Suppose further that the quality of any one item is independent of the quality of any other item produced. </a:t>
            </a:r>
          </a:p>
          <a:p>
            <a:pPr algn="just">
              <a:lnSpc>
                <a:spcPct val="90000"/>
              </a:lnSpc>
              <a:spcBef>
                <a:spcPct val="0"/>
              </a:spcBef>
              <a:buFont typeface="Wingdings" panose="05000000000000000000" pitchFamily="2" charset="2"/>
              <a:buChar char="§"/>
            </a:pPr>
            <a:r>
              <a:rPr lang="en-US" altLang="en-US" sz="3300"/>
              <a:t>If a Mr. Rao the quality control officer selects items at random from the production line and stops his inspection when he gets 10 good items.</a:t>
            </a:r>
          </a:p>
          <a:p>
            <a:pPr algn="just">
              <a:lnSpc>
                <a:spcPct val="90000"/>
              </a:lnSpc>
              <a:spcBef>
                <a:spcPct val="0"/>
              </a:spcBef>
              <a:buFont typeface="Wingdings" panose="05000000000000000000" pitchFamily="2" charset="2"/>
              <a:buChar char="§"/>
            </a:pPr>
            <a:r>
              <a:rPr lang="en-US" altLang="en-US" sz="3300"/>
              <a:t>Then what is the probability of getting 2 defective items before he stops inspection?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182276" name="Slide Number Placeholder 5">
            <a:extLst>
              <a:ext uri="{FF2B5EF4-FFF2-40B4-BE49-F238E27FC236}">
                <a16:creationId xmlns:a16="http://schemas.microsoft.com/office/drawing/2014/main" id="{2CFE2116-E781-4CB8-B662-576A6C3A112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AFF8A61-AED2-4839-A4F1-8C8CF3A32EE7}" type="slidenum">
              <a:rPr lang="en-US" altLang="en-US" sz="1400" smtClean="0"/>
              <a:pPr>
                <a:spcBef>
                  <a:spcPct val="0"/>
                </a:spcBef>
                <a:buFontTx/>
                <a:buNone/>
              </a:pPr>
              <a:t>5</a:t>
            </a:fld>
            <a:endParaRPr lang="en-US" altLang="en-US" sz="1400"/>
          </a:p>
        </p:txBody>
      </p:sp>
      <p:sp>
        <p:nvSpPr>
          <p:cNvPr id="182277" name="Rectangle 2">
            <a:extLst>
              <a:ext uri="{FF2B5EF4-FFF2-40B4-BE49-F238E27FC236}">
                <a16:creationId xmlns:a16="http://schemas.microsoft.com/office/drawing/2014/main" id="{5F386F83-A162-488D-B07F-580EB32FE37C}"/>
              </a:ext>
            </a:extLst>
          </p:cNvPr>
          <p:cNvSpPr>
            <a:spLocks noGrp="1" noChangeArrowheads="1"/>
          </p:cNvSpPr>
          <p:nvPr>
            <p:ph type="title"/>
          </p:nvPr>
        </p:nvSpPr>
        <p:spPr/>
        <p:txBody>
          <a:bodyPr/>
          <a:lstStyle/>
          <a:p>
            <a:pPr eaLnBrk="1" hangingPunct="1"/>
            <a:r>
              <a:rPr lang="en-US" altLang="en-US" sz="4000" b="1">
                <a:solidFill>
                  <a:srgbClr val="FF3300"/>
                </a:solidFill>
              </a:rPr>
              <a:t>Joint and Marginal Probability</a:t>
            </a:r>
            <a:r>
              <a:rPr lang="en-US" altLang="en-US" sz="4000" b="1">
                <a:solidFill>
                  <a:schemeClr val="tx1"/>
                </a:solidFill>
              </a:rPr>
              <a:t> (</a:t>
            </a:r>
            <a:r>
              <a:rPr lang="en-US" altLang="en-US" sz="4000" b="1">
                <a:solidFill>
                  <a:srgbClr val="0000FF"/>
                </a:solidFill>
              </a:rPr>
              <a:t>contd….</a:t>
            </a:r>
            <a:r>
              <a:rPr lang="en-US" altLang="en-US" sz="4000" b="1">
                <a:solidFill>
                  <a:schemeClr val="tx1"/>
                </a:solidFill>
              </a:rPr>
              <a:t>)</a:t>
            </a:r>
            <a:endParaRPr lang="en-US" altLang="en-US" sz="4000" b="1">
              <a:solidFill>
                <a:srgbClr val="FF3300"/>
              </a:solidFill>
            </a:endParaRPr>
          </a:p>
        </p:txBody>
      </p:sp>
      <p:sp>
        <p:nvSpPr>
          <p:cNvPr id="182278" name="Rectangle 3">
            <a:extLst>
              <a:ext uri="{FF2B5EF4-FFF2-40B4-BE49-F238E27FC236}">
                <a16:creationId xmlns:a16="http://schemas.microsoft.com/office/drawing/2014/main" id="{D8BC61E9-10D6-49BA-8A8B-4E355DB9F183}"/>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3500"/>
              <a:t>Given two </a:t>
            </a:r>
            <a:r>
              <a:rPr lang="en-US" altLang="en-US" sz="3500" b="1">
                <a:solidFill>
                  <a:srgbClr val="FF0000"/>
                </a:solidFill>
                <a:sym typeface="Symbol" panose="05050102010706020507" pitchFamily="18" charset="2"/>
              </a:rPr>
              <a:t>discrete</a:t>
            </a:r>
            <a:r>
              <a:rPr lang="en-US" altLang="en-US" sz="3500">
                <a:sym typeface="Symbol" panose="05050102010706020507" pitchFamily="18" charset="2"/>
              </a:rPr>
              <a:t> </a:t>
            </a:r>
            <a:r>
              <a:rPr lang="en-US" altLang="en-US" sz="3500"/>
              <a:t>r.v.’s, X and Y</a:t>
            </a:r>
          </a:p>
          <a:p>
            <a:pPr lvl="1" algn="just" eaLnBrk="1" hangingPunct="1">
              <a:buClr>
                <a:schemeClr val="tx1"/>
              </a:buClr>
              <a:buFont typeface="Wingdings" panose="05000000000000000000" pitchFamily="2" charset="2"/>
              <a:buChar char="v"/>
            </a:pPr>
            <a:r>
              <a:rPr lang="en-US" altLang="en-US" sz="3500" b="1">
                <a:solidFill>
                  <a:srgbClr val="FF3300"/>
                </a:solidFill>
              </a:rPr>
              <a:t>Joint probability</a:t>
            </a:r>
            <a:r>
              <a:rPr lang="en-US" altLang="en-US" sz="3500"/>
              <a:t> of X and Y is </a:t>
            </a:r>
            <a:r>
              <a:rPr lang="en-US" altLang="en-US" sz="3500">
                <a:sym typeface="Symbol" panose="05050102010706020507" pitchFamily="18" charset="2"/>
              </a:rPr>
              <a:t>P(X = x</a:t>
            </a:r>
            <a:r>
              <a:rPr lang="en-US" altLang="en-US" sz="3500" baseline="-25000">
                <a:sym typeface="Symbol" panose="05050102010706020507" pitchFamily="18" charset="2"/>
              </a:rPr>
              <a:t>𝑖</a:t>
            </a:r>
            <a:r>
              <a:rPr lang="en-US" altLang="en-US" sz="3500">
                <a:sym typeface="Symbol" panose="05050102010706020507" pitchFamily="18" charset="2"/>
              </a:rPr>
              <a:t>, Y= y</a:t>
            </a:r>
            <a:r>
              <a:rPr lang="en-US" altLang="en-US" sz="3500" baseline="-25000">
                <a:sym typeface="Symbol" panose="05050102010706020507" pitchFamily="18" charset="2"/>
              </a:rPr>
              <a:t>𝑗</a:t>
            </a:r>
            <a:r>
              <a:rPr lang="en-US" altLang="en-US" sz="3500">
                <a:sym typeface="Symbol" panose="05050102010706020507" pitchFamily="18" charset="2"/>
              </a:rPr>
              <a:t>) = p</a:t>
            </a:r>
            <a:r>
              <a:rPr lang="en-US" altLang="en-US" sz="3500" baseline="-25000">
                <a:sym typeface="Symbol" panose="05050102010706020507" pitchFamily="18" charset="2"/>
              </a:rPr>
              <a:t>X=𝑖,Y=𝑗</a:t>
            </a:r>
          </a:p>
          <a:p>
            <a:pPr lvl="1" algn="just" eaLnBrk="1" hangingPunct="1">
              <a:buClr>
                <a:schemeClr val="tx1"/>
              </a:buClr>
              <a:buFont typeface="Wingdings" panose="05000000000000000000" pitchFamily="2" charset="2"/>
              <a:buChar char="v"/>
            </a:pPr>
            <a:r>
              <a:rPr lang="en-US" altLang="en-US" sz="3500">
                <a:sym typeface="Symbol" panose="05050102010706020507" pitchFamily="18" charset="2"/>
              </a:rPr>
              <a:t></a:t>
            </a:r>
            <a:r>
              <a:rPr lang="en-US" altLang="en-US" sz="3500" baseline="-25000">
                <a:sym typeface="Symbol" panose="05050102010706020507" pitchFamily="18" charset="2"/>
              </a:rPr>
              <a:t>X𝑖</a:t>
            </a:r>
            <a:r>
              <a:rPr lang="en-US" altLang="en-US" sz="3500">
                <a:sym typeface="Symbol" panose="05050102010706020507" pitchFamily="18" charset="2"/>
              </a:rPr>
              <a:t></a:t>
            </a:r>
            <a:r>
              <a:rPr lang="en-US" altLang="en-US" sz="3500" baseline="-25000">
                <a:sym typeface="Symbol" panose="05050102010706020507" pitchFamily="18" charset="2"/>
              </a:rPr>
              <a:t>Y𝑗</a:t>
            </a:r>
            <a:r>
              <a:rPr lang="en-US" altLang="en-US" sz="3500">
                <a:sym typeface="Symbol" panose="05050102010706020507" pitchFamily="18" charset="2"/>
              </a:rPr>
              <a:t>P(X = x</a:t>
            </a:r>
            <a:r>
              <a:rPr lang="en-US" altLang="en-US" sz="3500" baseline="-25000">
                <a:sym typeface="Symbol" panose="05050102010706020507" pitchFamily="18" charset="2"/>
              </a:rPr>
              <a:t>𝑖,</a:t>
            </a:r>
            <a:r>
              <a:rPr lang="en-US" altLang="en-US" sz="3500">
                <a:sym typeface="Symbol" panose="05050102010706020507" pitchFamily="18" charset="2"/>
              </a:rPr>
              <a:t> Y= y</a:t>
            </a:r>
            <a:r>
              <a:rPr lang="en-US" altLang="en-US" sz="3500" baseline="-25000">
                <a:sym typeface="Symbol" panose="05050102010706020507" pitchFamily="18" charset="2"/>
              </a:rPr>
              <a:t>𝑗</a:t>
            </a:r>
            <a:r>
              <a:rPr lang="en-US" altLang="en-US" sz="3500">
                <a:sym typeface="Symbol" panose="05050102010706020507" pitchFamily="18" charset="2"/>
              </a:rPr>
              <a:t>) = </a:t>
            </a:r>
            <a:r>
              <a:rPr lang="en-US" altLang="en-US" sz="3500" baseline="-25000">
                <a:sym typeface="Symbol" panose="05050102010706020507" pitchFamily="18" charset="2"/>
              </a:rPr>
              <a:t>𝑖=1,.,L</a:t>
            </a:r>
            <a:r>
              <a:rPr lang="en-US" altLang="en-US" sz="3500">
                <a:sym typeface="Symbol" panose="05050102010706020507" pitchFamily="18" charset="2"/>
              </a:rPr>
              <a:t></a:t>
            </a:r>
            <a:r>
              <a:rPr lang="en-US" altLang="en-US" sz="3500" baseline="-25000">
                <a:sym typeface="Symbol" panose="05050102010706020507" pitchFamily="18" charset="2"/>
              </a:rPr>
              <a:t>𝑗=1,…,M</a:t>
            </a:r>
            <a:r>
              <a:rPr lang="en-US" altLang="en-US" sz="3500">
                <a:sym typeface="Symbol" panose="05050102010706020507" pitchFamily="18" charset="2"/>
              </a:rPr>
              <a:t>p</a:t>
            </a:r>
            <a:r>
              <a:rPr lang="en-US" altLang="en-US" sz="3500" baseline="-25000">
                <a:sym typeface="Symbol" panose="05050102010706020507" pitchFamily="18" charset="2"/>
              </a:rPr>
              <a:t>X=𝑖,Y=𝑗</a:t>
            </a:r>
            <a:r>
              <a:rPr lang="en-US" altLang="en-US" sz="3500">
                <a:sym typeface="Symbol" panose="05050102010706020507" pitchFamily="18" charset="2"/>
              </a:rPr>
              <a:t> = 1</a:t>
            </a:r>
          </a:p>
          <a:p>
            <a:pPr algn="just" eaLnBrk="1" hangingPunct="1">
              <a:buFont typeface="Wingdings" panose="05000000000000000000" pitchFamily="2" charset="2"/>
              <a:buChar char="§"/>
            </a:pPr>
            <a:r>
              <a:rPr lang="en-US" altLang="en-US" sz="3500"/>
              <a:t>Given two </a:t>
            </a:r>
            <a:r>
              <a:rPr lang="en-US" altLang="en-US" sz="3500" b="1">
                <a:solidFill>
                  <a:srgbClr val="FF0000"/>
                </a:solidFill>
                <a:sym typeface="Symbol" panose="05050102010706020507" pitchFamily="18" charset="2"/>
              </a:rPr>
              <a:t>continuous</a:t>
            </a:r>
            <a:r>
              <a:rPr lang="en-US" altLang="en-US" sz="3500">
                <a:sym typeface="Symbol" panose="05050102010706020507" pitchFamily="18" charset="2"/>
              </a:rPr>
              <a:t> </a:t>
            </a:r>
            <a:r>
              <a:rPr lang="en-US" altLang="en-US" sz="3500"/>
              <a:t>r.v.’s X and Y</a:t>
            </a:r>
            <a:endParaRPr lang="en-US" altLang="en-US" sz="3500">
              <a:sym typeface="Symbol" panose="05050102010706020507" pitchFamily="18" charset="2"/>
            </a:endParaRPr>
          </a:p>
          <a:p>
            <a:pPr lvl="1" algn="just" eaLnBrk="1" hangingPunct="1">
              <a:buFont typeface="Wingdings" panose="05000000000000000000" pitchFamily="2" charset="2"/>
              <a:buChar char="v"/>
            </a:pPr>
            <a:r>
              <a:rPr lang="en-US" altLang="en-US" sz="3500">
                <a:sym typeface="Symbol" panose="05050102010706020507" pitchFamily="18" charset="2"/>
              </a:rPr>
              <a:t> </a:t>
            </a:r>
            <a:r>
              <a:rPr lang="en-US" altLang="en-US" sz="3500" b="1">
                <a:solidFill>
                  <a:srgbClr val="FF3300"/>
                </a:solidFill>
              </a:rPr>
              <a:t>Joint probability</a:t>
            </a:r>
            <a:r>
              <a:rPr lang="en-US" altLang="en-US" sz="3500"/>
              <a:t> of X and Y is </a:t>
            </a:r>
            <a:r>
              <a:rPr lang="en-US" altLang="en-US" sz="3500">
                <a:sym typeface="Symbol" panose="05050102010706020507" pitchFamily="18" charset="2"/>
              </a:rPr>
              <a:t>f(X = x</a:t>
            </a:r>
            <a:r>
              <a:rPr lang="en-US" altLang="en-US" sz="3500" baseline="-25000">
                <a:sym typeface="Symbol" panose="05050102010706020507" pitchFamily="18" charset="2"/>
              </a:rPr>
              <a:t>𝑖</a:t>
            </a:r>
            <a:r>
              <a:rPr lang="en-US" altLang="en-US" sz="3500">
                <a:sym typeface="Symbol" panose="05050102010706020507" pitchFamily="18" charset="2"/>
              </a:rPr>
              <a:t>, Y= y</a:t>
            </a:r>
            <a:r>
              <a:rPr lang="en-US" altLang="en-US" sz="3500" baseline="-25000">
                <a:sym typeface="Symbol" panose="05050102010706020507" pitchFamily="18" charset="2"/>
              </a:rPr>
              <a:t>𝑗</a:t>
            </a:r>
            <a:r>
              <a:rPr lang="en-US" altLang="en-US" sz="3500">
                <a:sym typeface="Symbol" panose="05050102010706020507" pitchFamily="18" charset="2"/>
              </a:rPr>
              <a:t>)</a:t>
            </a:r>
          </a:p>
          <a:p>
            <a:pPr lvl="1" algn="just" eaLnBrk="1" hangingPunct="1">
              <a:buFont typeface="Wingdings" panose="05000000000000000000" pitchFamily="2" charset="2"/>
              <a:buChar char="v"/>
            </a:pPr>
            <a:r>
              <a:rPr lang="en-US" altLang="en-US" sz="3500">
                <a:sym typeface="Symbol" panose="05050102010706020507" pitchFamily="18" charset="2"/>
              </a:rPr>
              <a:t></a:t>
            </a:r>
            <a:r>
              <a:rPr lang="en-US" altLang="en-US" sz="3500" baseline="-25000">
                <a:sym typeface="Symbol" panose="05050102010706020507" pitchFamily="18" charset="2"/>
              </a:rPr>
              <a:t>x</a:t>
            </a:r>
            <a:r>
              <a:rPr lang="en-US" altLang="en-US" sz="3500">
                <a:sym typeface="Symbol" panose="05050102010706020507" pitchFamily="18" charset="2"/>
              </a:rPr>
              <a:t></a:t>
            </a:r>
            <a:r>
              <a:rPr lang="en-US" altLang="en-US" sz="3500" baseline="-25000">
                <a:sym typeface="Symbol" panose="05050102010706020507" pitchFamily="18" charset="2"/>
              </a:rPr>
              <a:t>y</a:t>
            </a:r>
            <a:r>
              <a:rPr lang="en-US" altLang="en-US" sz="3500">
                <a:sym typeface="Symbol" panose="05050102010706020507" pitchFamily="18" charset="2"/>
              </a:rPr>
              <a:t>f(X = x</a:t>
            </a:r>
            <a:r>
              <a:rPr lang="en-US" altLang="en-US" sz="3500" baseline="-25000">
                <a:sym typeface="Symbol" panose="05050102010706020507" pitchFamily="18" charset="2"/>
              </a:rPr>
              <a:t>𝑖</a:t>
            </a:r>
            <a:r>
              <a:rPr lang="en-US" altLang="en-US" sz="3500">
                <a:sym typeface="Symbol" panose="05050102010706020507" pitchFamily="18" charset="2"/>
              </a:rPr>
              <a:t>, Y= y</a:t>
            </a:r>
            <a:r>
              <a:rPr lang="en-US" altLang="en-US" sz="3500" baseline="-25000">
                <a:sym typeface="Symbol" panose="05050102010706020507" pitchFamily="18" charset="2"/>
              </a:rPr>
              <a:t>𝑗</a:t>
            </a:r>
            <a:r>
              <a:rPr lang="en-US" altLang="en-US" sz="3500">
                <a:sym typeface="Symbol" panose="05050102010706020507" pitchFamily="18" charset="2"/>
              </a:rPr>
              <a:t>)dxdy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862A56-A38D-4A5E-A476-EFB83DA7B50F}"/>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45D7309-F37E-4DD5-9629-ACF73C7BFE42}"/>
              </a:ext>
            </a:extLst>
          </p:cNvPr>
          <p:cNvSpPr>
            <a:spLocks noGrp="1"/>
          </p:cNvSpPr>
          <p:nvPr>
            <p:ph type="ftr" sz="quarter" idx="11"/>
          </p:nvPr>
        </p:nvSpPr>
        <p:spPr/>
        <p:txBody>
          <a:bodyPr/>
          <a:lstStyle/>
          <a:p>
            <a:pPr>
              <a:defRPr/>
            </a:pPr>
            <a:r>
              <a:rPr lang="en-US"/>
              <a:t>RNSengupta,IME Dept.,IIT Kanpur,INDIA</a:t>
            </a:r>
          </a:p>
        </p:txBody>
      </p:sp>
      <p:sp>
        <p:nvSpPr>
          <p:cNvPr id="228356" name="Slide Number Placeholder 5">
            <a:extLst>
              <a:ext uri="{FF2B5EF4-FFF2-40B4-BE49-F238E27FC236}">
                <a16:creationId xmlns:a16="http://schemas.microsoft.com/office/drawing/2014/main" id="{B1267921-B474-422B-AD1E-9529A4F7198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E91E89-D895-4BE4-8ECB-13B5DDA9B434}" type="slidenum">
              <a:rPr lang="en-US" altLang="en-US" sz="1400" smtClean="0"/>
              <a:pPr>
                <a:spcBef>
                  <a:spcPct val="0"/>
                </a:spcBef>
                <a:buFontTx/>
                <a:buNone/>
              </a:pPr>
              <a:t>50</a:t>
            </a:fld>
            <a:endParaRPr lang="en-US" altLang="en-US" sz="1400"/>
          </a:p>
        </p:txBody>
      </p:sp>
      <p:sp>
        <p:nvSpPr>
          <p:cNvPr id="228357" name="Rectangle 2">
            <a:extLst>
              <a:ext uri="{FF2B5EF4-FFF2-40B4-BE49-F238E27FC236}">
                <a16:creationId xmlns:a16="http://schemas.microsoft.com/office/drawing/2014/main" id="{08CF66E0-DD05-41E3-8C2A-FBEAA1A3A5D9}"/>
              </a:ext>
            </a:extLst>
          </p:cNvPr>
          <p:cNvSpPr>
            <a:spLocks noGrp="1" noChangeArrowheads="1"/>
          </p:cNvSpPr>
          <p:nvPr>
            <p:ph type="title"/>
          </p:nvPr>
        </p:nvSpPr>
        <p:spPr/>
        <p:txBody>
          <a:bodyPr/>
          <a:lstStyle/>
          <a:p>
            <a:pPr eaLnBrk="1" hangingPunct="1"/>
            <a:r>
              <a:rPr lang="en-US" altLang="en-US" sz="5500" b="1" dirty="0">
                <a:solidFill>
                  <a:srgbClr val="FF0000"/>
                </a:solidFill>
              </a:rPr>
              <a:t>Example # 43</a:t>
            </a:r>
            <a:r>
              <a:rPr lang="en-US" altLang="en-US" sz="5500" dirty="0">
                <a:solidFill>
                  <a:schemeClr val="tx1"/>
                </a:solidFill>
              </a:rPr>
              <a:t> (</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endParaRPr lang="en-US" altLang="en-US" sz="5500" dirty="0"/>
          </a:p>
        </p:txBody>
      </p:sp>
      <p:sp>
        <p:nvSpPr>
          <p:cNvPr id="228358" name="Rectangle 3">
            <a:extLst>
              <a:ext uri="{FF2B5EF4-FFF2-40B4-BE49-F238E27FC236}">
                <a16:creationId xmlns:a16="http://schemas.microsoft.com/office/drawing/2014/main" id="{2152310C-DA8E-4AE3-B617-38E9709DCCEC}"/>
              </a:ext>
            </a:extLst>
          </p:cNvPr>
          <p:cNvSpPr>
            <a:spLocks noGrp="1" noChangeArrowheads="1"/>
          </p:cNvSpPr>
          <p:nvPr>
            <p:ph type="body" idx="1"/>
          </p:nvPr>
        </p:nvSpPr>
        <p:spPr/>
        <p:txBody>
          <a:bodyPr/>
          <a:lstStyle/>
          <a:p>
            <a:pPr algn="just">
              <a:spcBef>
                <a:spcPct val="0"/>
              </a:spcBef>
              <a:buFont typeface="Wingdings" panose="05000000000000000000" pitchFamily="2" charset="2"/>
              <a:buChar char="§"/>
            </a:pPr>
            <a:r>
              <a:rPr lang="en-US" altLang="en-US" sz="5000" dirty="0"/>
              <a:t>Here p=0.95, q=0.05.</a:t>
            </a:r>
          </a:p>
          <a:p>
            <a:pPr algn="just">
              <a:spcBef>
                <a:spcPct val="0"/>
              </a:spcBef>
              <a:buFont typeface="Wingdings" panose="05000000000000000000" pitchFamily="2" charset="2"/>
              <a:buChar char="§"/>
            </a:pPr>
            <a:r>
              <a:rPr lang="en-US" altLang="en-US" sz="5000" dirty="0"/>
              <a:t>Hence the required probability is P(X=2) = </a:t>
            </a:r>
            <a:r>
              <a:rPr lang="en-US" altLang="en-US" sz="5000" baseline="30000" dirty="0"/>
              <a:t>10+2</a:t>
            </a:r>
            <a:r>
              <a:rPr lang="en-US" altLang="en-US" sz="5000" baseline="30000" dirty="0">
                <a:sym typeface="Symbol" panose="05050102010706020507" pitchFamily="18" charset="2"/>
              </a:rPr>
              <a:t></a:t>
            </a:r>
            <a:r>
              <a:rPr lang="en-US" altLang="en-US" sz="5000" baseline="30000" dirty="0"/>
              <a:t>1</a:t>
            </a:r>
            <a:r>
              <a:rPr lang="en-US" altLang="en-US" sz="5000" dirty="0"/>
              <a:t>C</a:t>
            </a:r>
            <a:r>
              <a:rPr lang="en-US" altLang="en-US" sz="5000" baseline="-25000" dirty="0"/>
              <a:t>10</a:t>
            </a:r>
            <a:r>
              <a:rPr lang="en-US" altLang="en-US" sz="5000" baseline="-25000" dirty="0">
                <a:sym typeface="Symbol" panose="05050102010706020507" pitchFamily="18" charset="2"/>
              </a:rPr>
              <a:t> </a:t>
            </a:r>
            <a:r>
              <a:rPr lang="en-US" altLang="en-US" sz="5000" baseline="-25000" dirty="0"/>
              <a:t>1</a:t>
            </a:r>
            <a:r>
              <a:rPr lang="en-US" altLang="en-US" sz="5000" dirty="0"/>
              <a:t>(0.95)</a:t>
            </a:r>
            <a:r>
              <a:rPr lang="en-US" altLang="en-US" sz="5000" baseline="30000" dirty="0"/>
              <a:t>10</a:t>
            </a:r>
            <a:r>
              <a:rPr lang="en-US" altLang="en-US" sz="5000" dirty="0"/>
              <a:t>(0.05)</a:t>
            </a:r>
            <a:r>
              <a:rPr lang="en-US" altLang="en-US" sz="5000" baseline="30000" dirty="0"/>
              <a:t>2</a:t>
            </a:r>
          </a:p>
          <a:p>
            <a:pPr algn="just">
              <a:spcBef>
                <a:spcPct val="0"/>
              </a:spcBef>
              <a:buFont typeface="Wingdings" panose="05000000000000000000" pitchFamily="2" charset="2"/>
              <a:buChar char="§"/>
            </a:pPr>
            <a:r>
              <a:rPr lang="en-US" altLang="en-US" sz="5000" dirty="0"/>
              <a:t>E(X) = (5(0.05))/0.95 = 0.263</a:t>
            </a:r>
          </a:p>
          <a:p>
            <a:pPr algn="just">
              <a:spcBef>
                <a:spcPct val="0"/>
              </a:spcBef>
              <a:buFont typeface="Wingdings" panose="05000000000000000000" pitchFamily="2" charset="2"/>
              <a:buChar char="§"/>
            </a:pPr>
            <a:r>
              <a:rPr lang="en-US" altLang="en-US" sz="5000" dirty="0"/>
              <a:t>V(X) = (5(0.05))/0.95</a:t>
            </a:r>
            <a:r>
              <a:rPr lang="en-US" altLang="en-US" sz="5000" baseline="30000" dirty="0"/>
              <a:t>2</a:t>
            </a:r>
            <a:r>
              <a:rPr lang="en-US" altLang="en-US" sz="5000" dirty="0"/>
              <a:t> = 0.277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12CE0C7-1B77-4FD2-B55C-CD3A2CB5330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5A3A894-58AA-4829-B2BC-29A64CF6E1E3}"/>
              </a:ext>
            </a:extLst>
          </p:cNvPr>
          <p:cNvSpPr>
            <a:spLocks noGrp="1"/>
          </p:cNvSpPr>
          <p:nvPr>
            <p:ph type="ftr" sz="quarter" idx="11"/>
          </p:nvPr>
        </p:nvSpPr>
        <p:spPr/>
        <p:txBody>
          <a:bodyPr/>
          <a:lstStyle/>
          <a:p>
            <a:pPr>
              <a:defRPr/>
            </a:pPr>
            <a:r>
              <a:rPr lang="en-US"/>
              <a:t>RNSengupta,IME Dept.,IIT Kanpur,INDIA</a:t>
            </a:r>
          </a:p>
        </p:txBody>
      </p:sp>
      <p:sp>
        <p:nvSpPr>
          <p:cNvPr id="229380" name="Slide Number Placeholder 5">
            <a:extLst>
              <a:ext uri="{FF2B5EF4-FFF2-40B4-BE49-F238E27FC236}">
                <a16:creationId xmlns:a16="http://schemas.microsoft.com/office/drawing/2014/main" id="{F289643C-12E2-4ABF-A22E-A4A6A0247F1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6AACA05-16D4-48A2-A4A6-9587304D28A9}" type="slidenum">
              <a:rPr lang="en-US" altLang="en-US" sz="1400" smtClean="0"/>
              <a:pPr>
                <a:spcBef>
                  <a:spcPct val="0"/>
                </a:spcBef>
                <a:buFontTx/>
                <a:buNone/>
              </a:pPr>
              <a:t>51</a:t>
            </a:fld>
            <a:endParaRPr lang="en-US" altLang="en-US" sz="1400"/>
          </a:p>
        </p:txBody>
      </p:sp>
      <p:sp>
        <p:nvSpPr>
          <p:cNvPr id="229381" name="Rectangle 2">
            <a:extLst>
              <a:ext uri="{FF2B5EF4-FFF2-40B4-BE49-F238E27FC236}">
                <a16:creationId xmlns:a16="http://schemas.microsoft.com/office/drawing/2014/main" id="{657F1153-7868-4F18-9E8D-B1BB8C17CB9E}"/>
              </a:ext>
            </a:extLst>
          </p:cNvPr>
          <p:cNvSpPr>
            <a:spLocks noGrp="1" noChangeArrowheads="1"/>
          </p:cNvSpPr>
          <p:nvPr>
            <p:ph type="title"/>
          </p:nvPr>
        </p:nvSpPr>
        <p:spPr/>
        <p:txBody>
          <a:bodyPr/>
          <a:lstStyle/>
          <a:p>
            <a:pPr eaLnBrk="1" hangingPunct="1"/>
            <a:r>
              <a:rPr lang="en-US" altLang="en-US" sz="4500" b="1">
                <a:solidFill>
                  <a:srgbClr val="FF0000"/>
                </a:solidFill>
              </a:rPr>
              <a:t>Exercise</a:t>
            </a:r>
            <a:endParaRPr lang="en-US" altLang="en-US" sz="4500"/>
          </a:p>
        </p:txBody>
      </p:sp>
      <p:sp>
        <p:nvSpPr>
          <p:cNvPr id="229382" name="Rectangle 3">
            <a:extLst>
              <a:ext uri="{FF2B5EF4-FFF2-40B4-BE49-F238E27FC236}">
                <a16:creationId xmlns:a16="http://schemas.microsoft.com/office/drawing/2014/main" id="{C78B2BEB-A17F-4291-BE0F-2B0D404777B4}"/>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000"/>
              <a:t>Mr. Agrawal is the immigration official at IGIA and he knows that the probability of an Indian origin person coming in any flight from abroad is 10%.</a:t>
            </a:r>
          </a:p>
          <a:p>
            <a:pPr algn="just" eaLnBrk="1" hangingPunct="1">
              <a:buFont typeface="Wingdings" panose="05000000000000000000" pitchFamily="2" charset="2"/>
              <a:buChar char="§"/>
            </a:pPr>
            <a:r>
              <a:rPr lang="en-US" altLang="en-US" sz="3000"/>
              <a:t>He notes down the country of origin of persons and stop when he knows he has noted down exactly 3 people of Indian origin.</a:t>
            </a:r>
          </a:p>
          <a:p>
            <a:pPr algn="just" eaLnBrk="1" hangingPunct="1">
              <a:buFont typeface="Wingdings" panose="05000000000000000000" pitchFamily="2" charset="2"/>
              <a:buChar char="§"/>
            </a:pPr>
            <a:r>
              <a:rPr lang="en-US" altLang="en-US" sz="3000"/>
              <a:t>Then what is the probability of Mr.Agrawal noting down 2 non Indian origin people before he stops his checking?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99BF159-6320-4C3E-BAC4-40425A82D1FD}"/>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5DA0D5C-78B9-42AD-B3B7-DBC6A5CD9778}"/>
              </a:ext>
            </a:extLst>
          </p:cNvPr>
          <p:cNvSpPr>
            <a:spLocks noGrp="1"/>
          </p:cNvSpPr>
          <p:nvPr>
            <p:ph type="ftr" sz="quarter" idx="11"/>
          </p:nvPr>
        </p:nvSpPr>
        <p:spPr/>
        <p:txBody>
          <a:bodyPr/>
          <a:lstStyle/>
          <a:p>
            <a:pPr>
              <a:defRPr/>
            </a:pPr>
            <a:r>
              <a:rPr lang="en-US"/>
              <a:t>RNSengupta,IME Dept.,IIT Kanpur,INDIA</a:t>
            </a:r>
          </a:p>
        </p:txBody>
      </p:sp>
      <p:sp>
        <p:nvSpPr>
          <p:cNvPr id="230404" name="Slide Number Placeholder 5">
            <a:extLst>
              <a:ext uri="{FF2B5EF4-FFF2-40B4-BE49-F238E27FC236}">
                <a16:creationId xmlns:a16="http://schemas.microsoft.com/office/drawing/2014/main" id="{525DA0F9-DB34-47B7-9E6B-1509276CF9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634D3F-694A-4D59-BEF2-1BCFD412C33E}" type="slidenum">
              <a:rPr lang="en-US" altLang="en-US" sz="1400" smtClean="0"/>
              <a:pPr>
                <a:spcBef>
                  <a:spcPct val="0"/>
                </a:spcBef>
                <a:buFontTx/>
                <a:buNone/>
              </a:pPr>
              <a:t>52</a:t>
            </a:fld>
            <a:endParaRPr lang="en-US" altLang="en-US" sz="1400"/>
          </a:p>
        </p:txBody>
      </p:sp>
      <p:sp>
        <p:nvSpPr>
          <p:cNvPr id="230405" name="Rectangle 2">
            <a:extLst>
              <a:ext uri="{FF2B5EF4-FFF2-40B4-BE49-F238E27FC236}">
                <a16:creationId xmlns:a16="http://schemas.microsoft.com/office/drawing/2014/main" id="{416E6D0A-7EA7-4067-8961-2B1E942DC41F}"/>
              </a:ext>
            </a:extLst>
          </p:cNvPr>
          <p:cNvSpPr>
            <a:spLocks noGrp="1" noChangeArrowheads="1"/>
          </p:cNvSpPr>
          <p:nvPr>
            <p:ph type="title"/>
          </p:nvPr>
        </p:nvSpPr>
        <p:spPr/>
        <p:txBody>
          <a:bodyPr/>
          <a:lstStyle/>
          <a:p>
            <a:pPr eaLnBrk="1" hangingPunct="1"/>
            <a:r>
              <a:rPr lang="en-US" altLang="en-US" sz="4000" b="1">
                <a:solidFill>
                  <a:srgbClr val="FF0000"/>
                </a:solidFill>
              </a:rPr>
              <a:t>Geometric distribution</a:t>
            </a:r>
            <a:br>
              <a:rPr lang="en-US" altLang="en-US" sz="4000" b="1">
                <a:solidFill>
                  <a:srgbClr val="FF0000"/>
                </a:solidFill>
              </a:rPr>
            </a:br>
            <a:r>
              <a:rPr lang="en-US" altLang="en-US" sz="4000" b="1">
                <a:solidFill>
                  <a:srgbClr val="FF0000"/>
                </a:solidFill>
              </a:rPr>
              <a:t>[X ~ G (p)]</a:t>
            </a:r>
          </a:p>
        </p:txBody>
      </p:sp>
      <p:sp>
        <p:nvSpPr>
          <p:cNvPr id="210950" name="Rectangle 3">
            <a:extLst>
              <a:ext uri="{FF2B5EF4-FFF2-40B4-BE49-F238E27FC236}">
                <a16:creationId xmlns:a16="http://schemas.microsoft.com/office/drawing/2014/main" id="{642D7752-1603-4C5C-BC41-0A54F6F9E0A0}"/>
              </a:ext>
            </a:extLst>
          </p:cNvPr>
          <p:cNvSpPr>
            <a:spLocks noGrp="1" noChangeArrowheads="1"/>
          </p:cNvSpPr>
          <p:nvPr>
            <p:ph type="body" idx="1"/>
          </p:nvPr>
        </p:nvSpPr>
        <p:spPr>
          <a:extLst/>
        </p:spPr>
        <p:txBody>
          <a:bodyPr/>
          <a:lstStyle/>
          <a:p>
            <a:pPr algn="ctr" eaLnBrk="1" hangingPunct="1">
              <a:lnSpc>
                <a:spcPct val="90000"/>
              </a:lnSpc>
              <a:buFontTx/>
              <a:buNone/>
              <a:defRPr/>
            </a:pPr>
            <a:r>
              <a:rPr lang="en-US" altLang="en-US" sz="3500" dirty="0"/>
              <a:t>	f(x) = </a:t>
            </a:r>
            <a:r>
              <a:rPr lang="en-US" altLang="en-US" sz="3500" dirty="0" err="1"/>
              <a:t>pq</a:t>
            </a:r>
            <a:r>
              <a:rPr lang="en-US" altLang="en-US" sz="3500" baseline="30000" dirty="0" err="1"/>
              <a:t>x</a:t>
            </a:r>
            <a:r>
              <a:rPr lang="en-US" altLang="en-US" sz="3500" dirty="0"/>
              <a:t>, x = 0,1,…..</a:t>
            </a:r>
          </a:p>
          <a:p>
            <a:pPr algn="just" eaLnBrk="1" hangingPunct="1">
              <a:lnSpc>
                <a:spcPct val="90000"/>
              </a:lnSpc>
              <a:buClr>
                <a:schemeClr val="tx1"/>
              </a:buClr>
              <a:buFont typeface="Wingdings" panose="05000000000000000000" pitchFamily="2" charset="2"/>
              <a:buChar char="§"/>
              <a:defRPr/>
            </a:pPr>
            <a:r>
              <a:rPr lang="en-US" altLang="en-US" sz="3500" dirty="0"/>
              <a:t>p is the parameter where p </a:t>
            </a:r>
            <a:r>
              <a:rPr lang="en-US" altLang="en-US" sz="3500" dirty="0">
                <a:sym typeface="Symbol" panose="05050102010706020507" pitchFamily="18" charset="2"/>
              </a:rPr>
              <a:t> [0, 1]</a:t>
            </a:r>
          </a:p>
          <a:p>
            <a:pPr algn="just" eaLnBrk="1" hangingPunct="1">
              <a:lnSpc>
                <a:spcPct val="90000"/>
              </a:lnSpc>
              <a:buClr>
                <a:schemeClr val="tx1"/>
              </a:buClr>
              <a:buFont typeface="Wingdings" panose="05000000000000000000" pitchFamily="2" charset="2"/>
              <a:buChar char="§"/>
              <a:defRPr/>
            </a:pPr>
            <a:r>
              <a:rPr lang="en-US" altLang="en-US" sz="3500" b="1" dirty="0">
                <a:solidFill>
                  <a:srgbClr val="0000FF"/>
                </a:solidFill>
                <a:highlight>
                  <a:srgbClr val="FFFF00"/>
                </a:highlight>
              </a:rPr>
              <a:t>E(X) = </a:t>
            </a:r>
            <a:r>
              <a:rPr lang="en-US" altLang="en-US" sz="3500" b="1" dirty="0">
                <a:solidFill>
                  <a:srgbClr val="0000FF"/>
                </a:solidFill>
                <a:highlight>
                  <a:srgbClr val="FFFF00"/>
                </a:highlight>
                <a:sym typeface="Symbol" panose="05050102010706020507" pitchFamily="18" charset="2"/>
              </a:rPr>
              <a:t></a:t>
            </a:r>
            <a:r>
              <a:rPr lang="en-US" altLang="en-US" sz="3500" b="1" baseline="-25000" dirty="0">
                <a:solidFill>
                  <a:srgbClr val="0000FF"/>
                </a:solidFill>
                <a:highlight>
                  <a:srgbClr val="FFFF00"/>
                </a:highlight>
                <a:sym typeface="Symbol" panose="05050102010706020507" pitchFamily="18" charset="2"/>
              </a:rPr>
              <a:t>m</a:t>
            </a:r>
            <a:r>
              <a:rPr lang="en-US" altLang="en-US" sz="3500" b="1" dirty="0">
                <a:solidFill>
                  <a:srgbClr val="0000FF"/>
                </a:solidFill>
                <a:highlight>
                  <a:srgbClr val="FFFF00"/>
                </a:highlight>
                <a:sym typeface="Symbol" panose="05050102010706020507" pitchFamily="18" charset="2"/>
              </a:rPr>
              <a:t>= </a:t>
            </a:r>
            <a:r>
              <a:rPr lang="en-US" altLang="en-US" sz="3500" b="1" dirty="0">
                <a:solidFill>
                  <a:srgbClr val="0000FF"/>
                </a:solidFill>
                <a:highlight>
                  <a:srgbClr val="FFFF00"/>
                </a:highlight>
              </a:rPr>
              <a:t>q/p</a:t>
            </a:r>
            <a:r>
              <a:rPr lang="en-US" altLang="en-US" sz="3500" dirty="0"/>
              <a:t> (r = 1 in the Negative Binomial distribution case)</a:t>
            </a:r>
          </a:p>
          <a:p>
            <a:pPr algn="just" eaLnBrk="1" hangingPunct="1">
              <a:lnSpc>
                <a:spcPct val="90000"/>
              </a:lnSpc>
              <a:buClr>
                <a:schemeClr val="tx1"/>
              </a:buClr>
              <a:buFont typeface="Wingdings" panose="05000000000000000000" pitchFamily="2" charset="2"/>
              <a:buChar char="§"/>
              <a:defRPr/>
            </a:pPr>
            <a:r>
              <a:rPr lang="en-US" altLang="en-US" sz="3500" b="1" dirty="0">
                <a:solidFill>
                  <a:srgbClr val="0000FF"/>
                </a:solidFill>
                <a:highlight>
                  <a:srgbClr val="FFFF00"/>
                </a:highlight>
              </a:rPr>
              <a:t>V[X] = q/p</a:t>
            </a:r>
            <a:r>
              <a:rPr lang="en-US" altLang="en-US" sz="3500" b="1" baseline="30000" dirty="0">
                <a:solidFill>
                  <a:srgbClr val="0000FF"/>
                </a:solidFill>
                <a:highlight>
                  <a:srgbClr val="FFFF00"/>
                </a:highlight>
              </a:rPr>
              <a:t>2</a:t>
            </a:r>
            <a:r>
              <a:rPr lang="en-US" altLang="en-US" sz="3500" baseline="30000" dirty="0"/>
              <a:t> </a:t>
            </a:r>
            <a:r>
              <a:rPr lang="en-US" altLang="en-US" sz="3500" dirty="0"/>
              <a:t>(r = 1 in the Negative Binomial distribution case)</a:t>
            </a:r>
          </a:p>
          <a:p>
            <a:pPr algn="just" eaLnBrk="1" hangingPunct="1">
              <a:lnSpc>
                <a:spcPct val="80000"/>
              </a:lnSpc>
              <a:buClr>
                <a:schemeClr val="tx1"/>
              </a:buClr>
              <a:buFont typeface="Wingdings" panose="05000000000000000000" pitchFamily="2" charset="2"/>
              <a:buChar char="§"/>
              <a:defRPr/>
            </a:pPr>
            <a:r>
              <a:rPr lang="en-US" altLang="en-US" sz="3500" b="1" dirty="0">
                <a:solidFill>
                  <a:srgbClr val="0000FF"/>
                </a:solidFill>
                <a:highlight>
                  <a:srgbClr val="FFFF00"/>
                </a:highlight>
                <a:sym typeface="Symbol" panose="05050102010706020507" pitchFamily="18" charset="2"/>
              </a:rPr>
              <a:t>Median = </a:t>
            </a:r>
            <a:r>
              <a:rPr lang="en-US" altLang="en-US" sz="3500" b="1" baseline="-25000" dirty="0">
                <a:solidFill>
                  <a:srgbClr val="0000FF"/>
                </a:solidFill>
                <a:highlight>
                  <a:srgbClr val="FFFF00"/>
                </a:highlight>
                <a:sym typeface="Symbol" panose="05050102010706020507" pitchFamily="18" charset="2"/>
              </a:rPr>
              <a:t>e</a:t>
            </a:r>
            <a:r>
              <a:rPr lang="en-US" altLang="en-US" sz="3500" b="1" dirty="0">
                <a:solidFill>
                  <a:srgbClr val="0000FF"/>
                </a:solidFill>
                <a:highlight>
                  <a:srgbClr val="FFFF00"/>
                </a:highlight>
                <a:sym typeface="Symbol" panose="05050102010706020507" pitchFamily="18" charset="2"/>
              </a:rPr>
              <a:t> = </a:t>
            </a:r>
            <a:r>
              <a:rPr lang="en-US" altLang="en-US" sz="3600" b="1" dirty="0">
                <a:solidFill>
                  <a:srgbClr val="0000FF"/>
                </a:solidFill>
                <a:highlight>
                  <a:srgbClr val="FFFF00"/>
                </a:highlight>
              </a:rPr>
              <a:t>–</a:t>
            </a:r>
            <a:r>
              <a:rPr lang="en-US" altLang="en-US" sz="3500" b="1" dirty="0">
                <a:solidFill>
                  <a:srgbClr val="0000FF"/>
                </a:solidFill>
                <a:highlight>
                  <a:srgbClr val="FFFF00"/>
                </a:highlight>
                <a:sym typeface="Symbol" panose="05050102010706020507" pitchFamily="18" charset="2"/>
              </a:rPr>
              <a:t>1/{log</a:t>
            </a:r>
            <a:r>
              <a:rPr lang="en-US" altLang="en-US" sz="3500" b="1" baseline="-25000" dirty="0">
                <a:solidFill>
                  <a:srgbClr val="0000FF"/>
                </a:solidFill>
                <a:highlight>
                  <a:srgbClr val="FFFF00"/>
                </a:highlight>
                <a:sym typeface="Symbol" panose="05050102010706020507" pitchFamily="18" charset="2"/>
              </a:rPr>
              <a:t>2</a:t>
            </a:r>
            <a:r>
              <a:rPr lang="en-US" altLang="en-US" sz="3500" b="1" dirty="0">
                <a:solidFill>
                  <a:srgbClr val="0000FF"/>
                </a:solidFill>
                <a:highlight>
                  <a:srgbClr val="FFFF00"/>
                </a:highlight>
                <a:sym typeface="Symbol" panose="05050102010706020507" pitchFamily="18" charset="2"/>
              </a:rPr>
              <a:t>(1 </a:t>
            </a:r>
            <a:r>
              <a:rPr lang="en-US" altLang="en-US" b="1" dirty="0">
                <a:solidFill>
                  <a:srgbClr val="0000FF"/>
                </a:solidFill>
                <a:highlight>
                  <a:srgbClr val="FFFF00"/>
                </a:highlight>
              </a:rPr>
              <a:t>–</a:t>
            </a:r>
            <a:r>
              <a:rPr lang="en-US" altLang="en-US" sz="3500" b="1" dirty="0">
                <a:solidFill>
                  <a:srgbClr val="0000FF"/>
                </a:solidFill>
                <a:highlight>
                  <a:srgbClr val="FFFF00"/>
                </a:highlight>
                <a:sym typeface="Symbol" panose="05050102010706020507" pitchFamily="18" charset="2"/>
              </a:rPr>
              <a:t> p)} </a:t>
            </a:r>
            <a:r>
              <a:rPr lang="en-US" altLang="en-US" b="1" dirty="0">
                <a:solidFill>
                  <a:srgbClr val="0000FF"/>
                </a:solidFill>
                <a:highlight>
                  <a:srgbClr val="FFFF00"/>
                </a:highlight>
              </a:rPr>
              <a:t>–</a:t>
            </a:r>
            <a:r>
              <a:rPr lang="en-US" altLang="en-US" sz="3500" b="1" dirty="0">
                <a:solidFill>
                  <a:srgbClr val="0000FF"/>
                </a:solidFill>
                <a:highlight>
                  <a:srgbClr val="FFFF00"/>
                </a:highlight>
                <a:sym typeface="Symbol" panose="05050102010706020507" pitchFamily="18" charset="2"/>
              </a:rPr>
              <a:t> 1</a:t>
            </a:r>
          </a:p>
          <a:p>
            <a:pPr algn="just" eaLnBrk="1" hangingPunct="1">
              <a:lnSpc>
                <a:spcPct val="80000"/>
              </a:lnSpc>
              <a:buClr>
                <a:schemeClr val="tx1"/>
              </a:buClr>
              <a:buFont typeface="Wingdings" panose="05000000000000000000" pitchFamily="2" charset="2"/>
              <a:buChar char="§"/>
              <a:defRPr/>
            </a:pPr>
            <a:r>
              <a:rPr lang="en-US" altLang="en-US" sz="3500" b="1" dirty="0">
                <a:solidFill>
                  <a:srgbClr val="0000FF"/>
                </a:solidFill>
                <a:highlight>
                  <a:srgbClr val="FFFF00"/>
                </a:highlight>
                <a:sym typeface="Symbol" panose="05050102010706020507" pitchFamily="18" charset="2"/>
              </a:rPr>
              <a:t>Mode = </a:t>
            </a:r>
            <a:r>
              <a:rPr lang="en-US" altLang="en-US" sz="3500" b="1" baseline="-25000" dirty="0">
                <a:solidFill>
                  <a:srgbClr val="0000FF"/>
                </a:solidFill>
                <a:highlight>
                  <a:srgbClr val="FFFF00"/>
                </a:highlight>
                <a:sym typeface="Symbol" panose="05050102010706020507" pitchFamily="18" charset="2"/>
              </a:rPr>
              <a:t>o</a:t>
            </a:r>
            <a:r>
              <a:rPr lang="en-US" altLang="en-US" sz="3500" b="1" dirty="0">
                <a:solidFill>
                  <a:srgbClr val="0000FF"/>
                </a:solidFill>
                <a:highlight>
                  <a:srgbClr val="FFFF00"/>
                </a:highlight>
                <a:sym typeface="Symbol" panose="05050102010706020507" pitchFamily="18" charset="2"/>
              </a:rPr>
              <a:t>= 0</a:t>
            </a:r>
            <a:endParaRPr lang="en-US" altLang="en-US" sz="35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99BF159-6320-4C3E-BAC4-40425A82D1FD}"/>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5DA0D5C-78B9-42AD-B3B7-DBC6A5CD9778}"/>
              </a:ext>
            </a:extLst>
          </p:cNvPr>
          <p:cNvSpPr>
            <a:spLocks noGrp="1"/>
          </p:cNvSpPr>
          <p:nvPr>
            <p:ph type="ftr" sz="quarter" idx="11"/>
          </p:nvPr>
        </p:nvSpPr>
        <p:spPr/>
        <p:txBody>
          <a:bodyPr/>
          <a:lstStyle/>
          <a:p>
            <a:pPr>
              <a:defRPr/>
            </a:pPr>
            <a:r>
              <a:rPr lang="en-US"/>
              <a:t>RNSengupta,IME Dept.,IIT Kanpur,INDIA</a:t>
            </a:r>
          </a:p>
        </p:txBody>
      </p:sp>
      <p:sp>
        <p:nvSpPr>
          <p:cNvPr id="231428" name="Slide Number Placeholder 5">
            <a:extLst>
              <a:ext uri="{FF2B5EF4-FFF2-40B4-BE49-F238E27FC236}">
                <a16:creationId xmlns:a16="http://schemas.microsoft.com/office/drawing/2014/main" id="{809356E0-FE28-4A43-8E40-5F8B2D1E45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6A0DD76-EEBF-4D3F-AD00-EE19D2C2B2C8}" type="slidenum">
              <a:rPr lang="en-US" altLang="en-US" sz="1400" smtClean="0"/>
              <a:pPr>
                <a:spcBef>
                  <a:spcPct val="0"/>
                </a:spcBef>
                <a:buFontTx/>
                <a:buNone/>
              </a:pPr>
              <a:t>53</a:t>
            </a:fld>
            <a:endParaRPr lang="en-US" altLang="en-US" sz="1400"/>
          </a:p>
        </p:txBody>
      </p:sp>
      <p:sp>
        <p:nvSpPr>
          <p:cNvPr id="231429" name="Rectangle 2">
            <a:extLst>
              <a:ext uri="{FF2B5EF4-FFF2-40B4-BE49-F238E27FC236}">
                <a16:creationId xmlns:a16="http://schemas.microsoft.com/office/drawing/2014/main" id="{B84C9632-95B9-44A1-9C4B-84302F7295C5}"/>
              </a:ext>
            </a:extLst>
          </p:cNvPr>
          <p:cNvSpPr>
            <a:spLocks noGrp="1" noChangeArrowheads="1"/>
          </p:cNvSpPr>
          <p:nvPr>
            <p:ph type="title"/>
          </p:nvPr>
        </p:nvSpPr>
        <p:spPr/>
        <p:txBody>
          <a:bodyPr/>
          <a:lstStyle/>
          <a:p>
            <a:pPr eaLnBrk="1" hangingPunct="1"/>
            <a:r>
              <a:rPr lang="en-US" altLang="en-US" sz="4000" b="1">
                <a:solidFill>
                  <a:srgbClr val="FF0000"/>
                </a:solidFill>
              </a:rPr>
              <a:t>Geometric distribution</a:t>
            </a:r>
            <a:br>
              <a:rPr lang="en-US" altLang="en-US" sz="4000" b="1">
                <a:solidFill>
                  <a:srgbClr val="FF0000"/>
                </a:solidFill>
              </a:rPr>
            </a:br>
            <a:r>
              <a:rPr lang="en-US" altLang="en-US" sz="4000" b="1">
                <a:solidFill>
                  <a:srgbClr val="FF0000"/>
                </a:solidFill>
              </a:rPr>
              <a:t>[X ~ G (p)]</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sp>
        <p:nvSpPr>
          <p:cNvPr id="231430" name="Rectangle 3">
            <a:extLst>
              <a:ext uri="{FF2B5EF4-FFF2-40B4-BE49-F238E27FC236}">
                <a16:creationId xmlns:a16="http://schemas.microsoft.com/office/drawing/2014/main" id="{D04B7CDA-CEBB-4955-9E7E-B568FCB65C68}"/>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4000"/>
              <a:t>Consider the example above.</a:t>
            </a:r>
          </a:p>
          <a:p>
            <a:pPr algn="just" eaLnBrk="1" hangingPunct="1">
              <a:lnSpc>
                <a:spcPct val="90000"/>
              </a:lnSpc>
              <a:buFont typeface="Wingdings" panose="05000000000000000000" pitchFamily="2" charset="2"/>
              <a:buChar char="§"/>
            </a:pPr>
            <a:r>
              <a:rPr lang="en-US" altLang="en-US" sz="4000"/>
              <a:t>But now you are interested in finding the probability distribution of the </a:t>
            </a:r>
            <a:r>
              <a:rPr lang="en-US" altLang="en-US" sz="4000" b="1">
                <a:solidFill>
                  <a:srgbClr val="FF0000"/>
                </a:solidFill>
              </a:rPr>
              <a:t>number of failures preceding the 1</a:t>
            </a:r>
            <a:r>
              <a:rPr lang="en-US" altLang="en-US" sz="4000" b="1" baseline="30000">
                <a:solidFill>
                  <a:srgbClr val="FF0000"/>
                </a:solidFill>
              </a:rPr>
              <a:t>st</a:t>
            </a:r>
            <a:r>
              <a:rPr lang="en-US" altLang="en-US" sz="4000" b="1">
                <a:solidFill>
                  <a:srgbClr val="FF0000"/>
                </a:solidFill>
              </a:rPr>
              <a:t> success of getting the right product</a:t>
            </a:r>
            <a:r>
              <a:rPr lang="en-US" altLang="en-US" sz="4000"/>
              <a:t>.</a:t>
            </a:r>
          </a:p>
          <a:p>
            <a:pPr algn="just" eaLnBrk="1" hangingPunct="1">
              <a:lnSpc>
                <a:spcPct val="90000"/>
              </a:lnSpc>
              <a:buFont typeface="Wingdings" panose="05000000000000000000" pitchFamily="2" charset="2"/>
              <a:buChar char="§"/>
            </a:pPr>
            <a:r>
              <a:rPr lang="en-US" altLang="en-US" sz="4000"/>
              <a:t>Then, we have p=0.8, q=0.2, X~(0.8)(0.2)</a:t>
            </a:r>
            <a:r>
              <a:rPr lang="en-US" altLang="en-US" sz="4000" baseline="30000"/>
              <a:t>x</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4FF30BA-889F-4045-BE24-3ADC54B1CF9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36D5A8F-EAAF-4FA1-9F70-DF0036C05C8C}"/>
              </a:ext>
            </a:extLst>
          </p:cNvPr>
          <p:cNvSpPr>
            <a:spLocks noGrp="1"/>
          </p:cNvSpPr>
          <p:nvPr>
            <p:ph type="ftr" sz="quarter" idx="11"/>
          </p:nvPr>
        </p:nvSpPr>
        <p:spPr/>
        <p:txBody>
          <a:bodyPr/>
          <a:lstStyle/>
          <a:p>
            <a:pPr>
              <a:defRPr/>
            </a:pPr>
            <a:r>
              <a:rPr lang="en-US"/>
              <a:t>RNSengupta,IME Dept.,IIT Kanpur,INDIA</a:t>
            </a:r>
          </a:p>
        </p:txBody>
      </p:sp>
      <p:sp>
        <p:nvSpPr>
          <p:cNvPr id="232452" name="Slide Number Placeholder 5">
            <a:extLst>
              <a:ext uri="{FF2B5EF4-FFF2-40B4-BE49-F238E27FC236}">
                <a16:creationId xmlns:a16="http://schemas.microsoft.com/office/drawing/2014/main" id="{84FB381C-4F05-453B-95A2-70AA76A532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5B2F6F3-5919-4CA8-B77C-E6083D7ECCDC}" type="slidenum">
              <a:rPr lang="en-US" altLang="en-US" sz="1400" smtClean="0"/>
              <a:pPr>
                <a:spcBef>
                  <a:spcPct val="0"/>
                </a:spcBef>
                <a:buFontTx/>
                <a:buNone/>
              </a:pPr>
              <a:t>54</a:t>
            </a:fld>
            <a:endParaRPr lang="en-US" altLang="en-US" sz="1400"/>
          </a:p>
        </p:txBody>
      </p:sp>
      <p:sp>
        <p:nvSpPr>
          <p:cNvPr id="232453" name="Rectangle 4">
            <a:extLst>
              <a:ext uri="{FF2B5EF4-FFF2-40B4-BE49-F238E27FC236}">
                <a16:creationId xmlns:a16="http://schemas.microsoft.com/office/drawing/2014/main" id="{558C2055-26BD-495B-94FA-FF5E43C516CB}"/>
              </a:ext>
            </a:extLst>
          </p:cNvPr>
          <p:cNvSpPr>
            <a:spLocks noGrp="1" noChangeArrowheads="1"/>
          </p:cNvSpPr>
          <p:nvPr>
            <p:ph type="title"/>
          </p:nvPr>
        </p:nvSpPr>
        <p:spPr/>
        <p:txBody>
          <a:bodyPr/>
          <a:lstStyle/>
          <a:p>
            <a:pPr eaLnBrk="1" hangingPunct="1"/>
            <a:r>
              <a:rPr lang="en-US" altLang="en-US" sz="4000" b="1">
                <a:solidFill>
                  <a:srgbClr val="FF0000"/>
                </a:solidFill>
              </a:rPr>
              <a:t>Geometric distribution</a:t>
            </a:r>
            <a:br>
              <a:rPr lang="en-US" altLang="en-US" sz="4000" b="1">
                <a:solidFill>
                  <a:srgbClr val="FF0000"/>
                </a:solidFill>
              </a:rPr>
            </a:br>
            <a:r>
              <a:rPr lang="en-US" altLang="en-US" sz="4000" b="1">
                <a:solidFill>
                  <a:srgbClr val="FF0000"/>
                </a:solidFill>
              </a:rPr>
              <a:t>[X ~ G (p)]</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32454" name="Content Placeholder 5">
            <a:extLst>
              <a:ext uri="{FF2B5EF4-FFF2-40B4-BE49-F238E27FC236}">
                <a16:creationId xmlns:a16="http://schemas.microsoft.com/office/drawing/2014/main" id="{61DFF7D0-48A8-4075-8EDD-4ED8811ADA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600200"/>
            <a:ext cx="10972800" cy="4495800"/>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4FF30BA-889F-4045-BE24-3ADC54B1CF9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36D5A8F-EAAF-4FA1-9F70-DF0036C05C8C}"/>
              </a:ext>
            </a:extLst>
          </p:cNvPr>
          <p:cNvSpPr>
            <a:spLocks noGrp="1"/>
          </p:cNvSpPr>
          <p:nvPr>
            <p:ph type="ftr" sz="quarter" idx="11"/>
          </p:nvPr>
        </p:nvSpPr>
        <p:spPr/>
        <p:txBody>
          <a:bodyPr/>
          <a:lstStyle/>
          <a:p>
            <a:pPr>
              <a:defRPr/>
            </a:pPr>
            <a:r>
              <a:rPr lang="en-US"/>
              <a:t>RNSengupta,IME Dept.,IIT Kanpur,INDIA</a:t>
            </a:r>
          </a:p>
        </p:txBody>
      </p:sp>
      <p:sp>
        <p:nvSpPr>
          <p:cNvPr id="233476" name="Slide Number Placeholder 5">
            <a:extLst>
              <a:ext uri="{FF2B5EF4-FFF2-40B4-BE49-F238E27FC236}">
                <a16:creationId xmlns:a16="http://schemas.microsoft.com/office/drawing/2014/main" id="{9E37F2AC-B027-4CC1-AE84-FEEC0CDB89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F66832-9803-42E9-97DD-640BCA070593}" type="slidenum">
              <a:rPr lang="en-US" altLang="en-US" sz="1400" smtClean="0"/>
              <a:pPr>
                <a:spcBef>
                  <a:spcPct val="0"/>
                </a:spcBef>
                <a:buFontTx/>
                <a:buNone/>
              </a:pPr>
              <a:t>55</a:t>
            </a:fld>
            <a:endParaRPr lang="en-US" altLang="en-US" sz="1400"/>
          </a:p>
        </p:txBody>
      </p:sp>
      <p:sp>
        <p:nvSpPr>
          <p:cNvPr id="233477" name="Rectangle 4">
            <a:extLst>
              <a:ext uri="{FF2B5EF4-FFF2-40B4-BE49-F238E27FC236}">
                <a16:creationId xmlns:a16="http://schemas.microsoft.com/office/drawing/2014/main" id="{9DAD80DA-6C7C-4DE9-BE5A-56AFE45FFC2D}"/>
              </a:ext>
            </a:extLst>
          </p:cNvPr>
          <p:cNvSpPr>
            <a:spLocks noGrp="1" noChangeArrowheads="1"/>
          </p:cNvSpPr>
          <p:nvPr>
            <p:ph type="title"/>
          </p:nvPr>
        </p:nvSpPr>
        <p:spPr/>
        <p:txBody>
          <a:bodyPr/>
          <a:lstStyle/>
          <a:p>
            <a:pPr eaLnBrk="1" hangingPunct="1"/>
            <a:r>
              <a:rPr lang="en-US" altLang="en-US" sz="4000" b="1">
                <a:solidFill>
                  <a:srgbClr val="FF0000"/>
                </a:solidFill>
              </a:rPr>
              <a:t>Geometric distribution</a:t>
            </a:r>
            <a:br>
              <a:rPr lang="en-US" altLang="en-US" sz="4000" b="1">
                <a:solidFill>
                  <a:srgbClr val="FF0000"/>
                </a:solidFill>
              </a:rPr>
            </a:br>
            <a:r>
              <a:rPr lang="en-US" altLang="en-US" sz="4000" b="1">
                <a:solidFill>
                  <a:srgbClr val="FF0000"/>
                </a:solidFill>
              </a:rPr>
              <a:t>[X ~ G (p)]</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33478" name="Content Placeholder 5">
            <a:extLst>
              <a:ext uri="{FF2B5EF4-FFF2-40B4-BE49-F238E27FC236}">
                <a16:creationId xmlns:a16="http://schemas.microsoft.com/office/drawing/2014/main" id="{CE48AE46-B8CD-44E9-BB83-882C8B1ABF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494212"/>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A70363-4A58-4C80-B2FC-37B0ADF77E83}"/>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4E03427-8C9B-4D18-BD20-CB4233EE813D}"/>
              </a:ext>
            </a:extLst>
          </p:cNvPr>
          <p:cNvSpPr>
            <a:spLocks noGrp="1"/>
          </p:cNvSpPr>
          <p:nvPr>
            <p:ph type="ftr" sz="quarter" idx="11"/>
          </p:nvPr>
        </p:nvSpPr>
        <p:spPr/>
        <p:txBody>
          <a:bodyPr/>
          <a:lstStyle/>
          <a:p>
            <a:pPr>
              <a:defRPr/>
            </a:pPr>
            <a:r>
              <a:rPr lang="en-US"/>
              <a:t>RNSengupta,IME Dept.,IIT Kanpur,INDIA</a:t>
            </a:r>
          </a:p>
        </p:txBody>
      </p:sp>
      <p:sp>
        <p:nvSpPr>
          <p:cNvPr id="234500" name="Slide Number Placeholder 5">
            <a:extLst>
              <a:ext uri="{FF2B5EF4-FFF2-40B4-BE49-F238E27FC236}">
                <a16:creationId xmlns:a16="http://schemas.microsoft.com/office/drawing/2014/main" id="{E856E284-82EB-4F86-8702-2D8E452950F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E2B735-08DA-47BE-847D-0F6BCD8F7F5C}" type="slidenum">
              <a:rPr lang="en-US" altLang="en-US" sz="1400" smtClean="0"/>
              <a:pPr>
                <a:spcBef>
                  <a:spcPct val="0"/>
                </a:spcBef>
                <a:buFontTx/>
                <a:buNone/>
              </a:pPr>
              <a:t>56</a:t>
            </a:fld>
            <a:endParaRPr lang="en-US" altLang="en-US" sz="1400"/>
          </a:p>
        </p:txBody>
      </p:sp>
      <p:sp>
        <p:nvSpPr>
          <p:cNvPr id="234501" name="Rectangle 2">
            <a:extLst>
              <a:ext uri="{FF2B5EF4-FFF2-40B4-BE49-F238E27FC236}">
                <a16:creationId xmlns:a16="http://schemas.microsoft.com/office/drawing/2014/main" id="{A5F45A25-794D-4B57-B40A-169247118FA5}"/>
              </a:ext>
            </a:extLst>
          </p:cNvPr>
          <p:cNvSpPr>
            <a:spLocks noGrp="1" noChangeArrowheads="1"/>
          </p:cNvSpPr>
          <p:nvPr>
            <p:ph type="title"/>
          </p:nvPr>
        </p:nvSpPr>
        <p:spPr/>
        <p:txBody>
          <a:bodyPr/>
          <a:lstStyle/>
          <a:p>
            <a:pPr eaLnBrk="1" hangingPunct="1"/>
            <a:r>
              <a:rPr lang="en-US" altLang="en-US" sz="5500" b="1" dirty="0">
                <a:solidFill>
                  <a:srgbClr val="FF0000"/>
                </a:solidFill>
              </a:rPr>
              <a:t>Example # 44</a:t>
            </a:r>
            <a:endParaRPr lang="en-US" altLang="en-US" sz="5500" dirty="0"/>
          </a:p>
        </p:txBody>
      </p:sp>
      <p:sp>
        <p:nvSpPr>
          <p:cNvPr id="234502" name="Rectangle 3">
            <a:extLst>
              <a:ext uri="{FF2B5EF4-FFF2-40B4-BE49-F238E27FC236}">
                <a16:creationId xmlns:a16="http://schemas.microsoft.com/office/drawing/2014/main" id="{76DC4271-BC01-4F3A-9878-41E87BC579CE}"/>
              </a:ext>
            </a:extLst>
          </p:cNvPr>
          <p:cNvSpPr>
            <a:spLocks noGrp="1" noChangeArrowheads="1"/>
          </p:cNvSpPr>
          <p:nvPr>
            <p:ph type="body" idx="1"/>
          </p:nvPr>
        </p:nvSpPr>
        <p:spPr/>
        <p:txBody>
          <a:bodyPr/>
          <a:lstStyle/>
          <a:p>
            <a:pPr algn="just">
              <a:lnSpc>
                <a:spcPct val="90000"/>
              </a:lnSpc>
              <a:spcBef>
                <a:spcPct val="0"/>
              </a:spcBef>
              <a:buFont typeface="Wingdings" panose="05000000000000000000" pitchFamily="2" charset="2"/>
              <a:buChar char="§"/>
            </a:pPr>
            <a:r>
              <a:rPr lang="en-US" altLang="en-US" sz="3300"/>
              <a:t>A recent study indicates that Colgate toothpaste has a market share of 45% (versus 55% of Pepsodent). </a:t>
            </a:r>
          </a:p>
          <a:p>
            <a:pPr algn="just">
              <a:lnSpc>
                <a:spcPct val="90000"/>
              </a:lnSpc>
              <a:spcBef>
                <a:spcPct val="0"/>
              </a:spcBef>
              <a:buFont typeface="Wingdings" panose="05000000000000000000" pitchFamily="2" charset="2"/>
              <a:buChar char="§"/>
            </a:pPr>
            <a:r>
              <a:rPr lang="en-US" altLang="en-US" sz="3300"/>
              <a:t>Miss. Dabawallah the marketing research executive firm wants to conduct a new taste test for which she wants users of Colgate. Potential participants for the test are selected by random screening of users of toothpaste to find Colgate users.</a:t>
            </a:r>
          </a:p>
          <a:p>
            <a:pPr algn="just">
              <a:lnSpc>
                <a:spcPct val="90000"/>
              </a:lnSpc>
              <a:spcBef>
                <a:spcPct val="0"/>
              </a:spcBef>
              <a:buFont typeface="Wingdings" panose="05000000000000000000" pitchFamily="2" charset="2"/>
              <a:buChar char="§"/>
            </a:pPr>
            <a:r>
              <a:rPr lang="en-US" altLang="en-US" sz="3300"/>
              <a:t>What is the probability that 5 users will have to be interviewed by Miss. Dabawallah to find the 1</a:t>
            </a:r>
            <a:r>
              <a:rPr lang="en-US" altLang="en-US" sz="3300" baseline="30000"/>
              <a:t>st</a:t>
            </a:r>
            <a:r>
              <a:rPr lang="en-US" altLang="en-US" sz="3300"/>
              <a:t> Colgate toothpaste user?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1CA8CD-E40C-449A-9562-1DBF969F389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55469B7-1C1D-4C0F-94EA-F480D310191D}"/>
              </a:ext>
            </a:extLst>
          </p:cNvPr>
          <p:cNvSpPr>
            <a:spLocks noGrp="1"/>
          </p:cNvSpPr>
          <p:nvPr>
            <p:ph type="ftr" sz="quarter" idx="11"/>
          </p:nvPr>
        </p:nvSpPr>
        <p:spPr/>
        <p:txBody>
          <a:bodyPr/>
          <a:lstStyle/>
          <a:p>
            <a:pPr>
              <a:defRPr/>
            </a:pPr>
            <a:r>
              <a:rPr lang="en-US"/>
              <a:t>RNSengupta,IME Dept.,IIT Kanpur,INDIA</a:t>
            </a:r>
          </a:p>
        </p:txBody>
      </p:sp>
      <p:sp>
        <p:nvSpPr>
          <p:cNvPr id="235524" name="Slide Number Placeholder 5">
            <a:extLst>
              <a:ext uri="{FF2B5EF4-FFF2-40B4-BE49-F238E27FC236}">
                <a16:creationId xmlns:a16="http://schemas.microsoft.com/office/drawing/2014/main" id="{6FDDF815-0D82-4407-9E54-BF3269A29B3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DAF81C-979B-48A7-A1C2-4B2F16BBA174}" type="slidenum">
              <a:rPr lang="en-US" altLang="en-US" sz="1400" smtClean="0"/>
              <a:pPr>
                <a:spcBef>
                  <a:spcPct val="0"/>
                </a:spcBef>
                <a:buFontTx/>
                <a:buNone/>
              </a:pPr>
              <a:t>57</a:t>
            </a:fld>
            <a:endParaRPr lang="en-US" altLang="en-US" sz="1400"/>
          </a:p>
        </p:txBody>
      </p:sp>
      <p:sp>
        <p:nvSpPr>
          <p:cNvPr id="235525" name="Rectangle 2">
            <a:extLst>
              <a:ext uri="{FF2B5EF4-FFF2-40B4-BE49-F238E27FC236}">
                <a16:creationId xmlns:a16="http://schemas.microsoft.com/office/drawing/2014/main" id="{7F0BAA17-3CAA-4619-ADF3-6C130CA98A7F}"/>
              </a:ext>
            </a:extLst>
          </p:cNvPr>
          <p:cNvSpPr>
            <a:spLocks noGrp="1" noChangeArrowheads="1"/>
          </p:cNvSpPr>
          <p:nvPr>
            <p:ph type="title"/>
          </p:nvPr>
        </p:nvSpPr>
        <p:spPr/>
        <p:txBody>
          <a:bodyPr/>
          <a:lstStyle/>
          <a:p>
            <a:pPr eaLnBrk="1" hangingPunct="1"/>
            <a:r>
              <a:rPr lang="en-US" altLang="en-US" sz="5500" b="1" dirty="0">
                <a:solidFill>
                  <a:srgbClr val="FF0000"/>
                </a:solidFill>
              </a:rPr>
              <a:t>Example # 44</a:t>
            </a:r>
            <a:r>
              <a:rPr lang="en-US" altLang="en-US" sz="5500" dirty="0">
                <a:solidFill>
                  <a:schemeClr val="tx1"/>
                </a:solidFill>
              </a:rPr>
              <a:t> (</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endParaRPr lang="en-US" altLang="en-US" sz="5500" dirty="0"/>
          </a:p>
        </p:txBody>
      </p:sp>
      <p:sp>
        <p:nvSpPr>
          <p:cNvPr id="235526" name="Rectangle 3">
            <a:extLst>
              <a:ext uri="{FF2B5EF4-FFF2-40B4-BE49-F238E27FC236}">
                <a16:creationId xmlns:a16="http://schemas.microsoft.com/office/drawing/2014/main" id="{5646CFC0-1F32-42B3-A135-C3A7757C0D42}"/>
              </a:ext>
            </a:extLst>
          </p:cNvPr>
          <p:cNvSpPr>
            <a:spLocks noGrp="1" noChangeArrowheads="1"/>
          </p:cNvSpPr>
          <p:nvPr>
            <p:ph type="body" idx="1"/>
          </p:nvPr>
        </p:nvSpPr>
        <p:spPr/>
        <p:txBody>
          <a:bodyPr/>
          <a:lstStyle/>
          <a:p>
            <a:pPr algn="just">
              <a:spcBef>
                <a:spcPct val="0"/>
              </a:spcBef>
              <a:buFont typeface="Wingdings" panose="05000000000000000000" pitchFamily="2" charset="2"/>
              <a:buChar char="§"/>
            </a:pPr>
            <a:r>
              <a:rPr lang="en-US" altLang="en-US" sz="5000"/>
              <a:t>Here p=0.45, q=0.55.</a:t>
            </a:r>
          </a:p>
          <a:p>
            <a:pPr algn="just">
              <a:spcBef>
                <a:spcPct val="0"/>
              </a:spcBef>
              <a:buFont typeface="Wingdings" panose="05000000000000000000" pitchFamily="2" charset="2"/>
              <a:buChar char="§"/>
            </a:pPr>
            <a:r>
              <a:rPr lang="en-US" altLang="en-US" sz="5000"/>
              <a:t>Hence the required probability is P(X=4) = (0.45)</a:t>
            </a:r>
            <a:r>
              <a:rPr lang="en-US" altLang="en-US" sz="5000" baseline="30000"/>
              <a:t>1</a:t>
            </a:r>
            <a:r>
              <a:rPr lang="en-US" altLang="en-US" sz="5000"/>
              <a:t>(0.55)</a:t>
            </a:r>
            <a:r>
              <a:rPr lang="en-US" altLang="en-US" sz="5000" baseline="30000"/>
              <a:t>4</a:t>
            </a:r>
          </a:p>
          <a:p>
            <a:pPr algn="just">
              <a:spcBef>
                <a:spcPct val="0"/>
              </a:spcBef>
              <a:buFont typeface="Wingdings" panose="05000000000000000000" pitchFamily="2" charset="2"/>
              <a:buChar char="§"/>
            </a:pPr>
            <a:r>
              <a:rPr lang="en-US" altLang="en-US" sz="5000"/>
              <a:t>E(X) = 0.55/0.45 = 1.22</a:t>
            </a:r>
          </a:p>
          <a:p>
            <a:pPr algn="just">
              <a:spcBef>
                <a:spcPct val="0"/>
              </a:spcBef>
              <a:buFont typeface="Wingdings" panose="05000000000000000000" pitchFamily="2" charset="2"/>
              <a:buChar char="§"/>
            </a:pPr>
            <a:r>
              <a:rPr lang="en-US" altLang="en-US" sz="5000"/>
              <a:t>V(X) = 0.55/0.45</a:t>
            </a:r>
            <a:r>
              <a:rPr lang="en-US" altLang="en-US" sz="5000" baseline="30000"/>
              <a:t>2</a:t>
            </a:r>
            <a:r>
              <a:rPr lang="en-US" altLang="en-US" sz="5000"/>
              <a:t> = 2.72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9A4E213-5605-4B7C-BFD6-FAD783651FE6}"/>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542FAC3-08CB-4D32-92F5-DB1B26D6F168}"/>
              </a:ext>
            </a:extLst>
          </p:cNvPr>
          <p:cNvSpPr>
            <a:spLocks noGrp="1"/>
          </p:cNvSpPr>
          <p:nvPr>
            <p:ph type="ftr" sz="quarter" idx="11"/>
          </p:nvPr>
        </p:nvSpPr>
        <p:spPr/>
        <p:txBody>
          <a:bodyPr/>
          <a:lstStyle/>
          <a:p>
            <a:pPr>
              <a:defRPr/>
            </a:pPr>
            <a:r>
              <a:rPr lang="en-US"/>
              <a:t>RNSengupta,IME Dept.,IIT Kanpur,INDIA</a:t>
            </a:r>
          </a:p>
        </p:txBody>
      </p:sp>
      <p:sp>
        <p:nvSpPr>
          <p:cNvPr id="236548" name="Slide Number Placeholder 5">
            <a:extLst>
              <a:ext uri="{FF2B5EF4-FFF2-40B4-BE49-F238E27FC236}">
                <a16:creationId xmlns:a16="http://schemas.microsoft.com/office/drawing/2014/main" id="{9C8525E0-8DB6-46AC-A1BB-3D0CC1954F7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E2A6B0-E1A6-4CB3-9692-6E9616FAD8F8}" type="slidenum">
              <a:rPr lang="en-US" altLang="en-US" sz="1400" smtClean="0"/>
              <a:pPr>
                <a:spcBef>
                  <a:spcPct val="0"/>
                </a:spcBef>
                <a:buFontTx/>
                <a:buNone/>
              </a:pPr>
              <a:t>58</a:t>
            </a:fld>
            <a:endParaRPr lang="en-US" altLang="en-US" sz="1400"/>
          </a:p>
        </p:txBody>
      </p:sp>
      <p:sp>
        <p:nvSpPr>
          <p:cNvPr id="236549" name="Rectangle 2">
            <a:extLst>
              <a:ext uri="{FF2B5EF4-FFF2-40B4-BE49-F238E27FC236}">
                <a16:creationId xmlns:a16="http://schemas.microsoft.com/office/drawing/2014/main" id="{45CC3AD2-F0AF-4FAD-8469-8F58ABC8B18D}"/>
              </a:ext>
            </a:extLst>
          </p:cNvPr>
          <p:cNvSpPr>
            <a:spLocks noGrp="1" noChangeArrowheads="1"/>
          </p:cNvSpPr>
          <p:nvPr>
            <p:ph type="title"/>
          </p:nvPr>
        </p:nvSpPr>
        <p:spPr/>
        <p:txBody>
          <a:bodyPr/>
          <a:lstStyle/>
          <a:p>
            <a:pPr eaLnBrk="1" hangingPunct="1"/>
            <a:r>
              <a:rPr lang="en-US" altLang="en-US" sz="4500" b="1">
                <a:solidFill>
                  <a:srgbClr val="FF0000"/>
                </a:solidFill>
              </a:rPr>
              <a:t>Exercise</a:t>
            </a:r>
            <a:endParaRPr lang="en-US" altLang="en-US" sz="4500"/>
          </a:p>
        </p:txBody>
      </p:sp>
      <p:sp>
        <p:nvSpPr>
          <p:cNvPr id="236550" name="Rectangle 3">
            <a:extLst>
              <a:ext uri="{FF2B5EF4-FFF2-40B4-BE49-F238E27FC236}">
                <a16:creationId xmlns:a16="http://schemas.microsoft.com/office/drawing/2014/main" id="{2F7A3FAF-3A8D-4151-8299-B10C45E2334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t>Mr.Moti Singh is a lottery ticket sales person and he knows that the probability of a person coming to him to check whether he/she has won the lottery is 1%.</a:t>
            </a:r>
          </a:p>
          <a:p>
            <a:pPr algn="just" eaLnBrk="1" hangingPunct="1">
              <a:buFont typeface="Wingdings" panose="05000000000000000000" pitchFamily="2" charset="2"/>
              <a:buChar char="§"/>
            </a:pPr>
            <a:r>
              <a:rPr lang="en-US" altLang="en-US" sz="4000"/>
              <a:t>What is the probability that 10 persons arrive before the winner arrives?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C7236C3-52B7-4932-9A0C-7F60009F132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C6BAA8A-39AE-4740-8E49-CE3D52C967B7}"/>
              </a:ext>
            </a:extLst>
          </p:cNvPr>
          <p:cNvSpPr>
            <a:spLocks noGrp="1"/>
          </p:cNvSpPr>
          <p:nvPr>
            <p:ph type="ftr" sz="quarter" idx="11"/>
          </p:nvPr>
        </p:nvSpPr>
        <p:spPr/>
        <p:txBody>
          <a:bodyPr/>
          <a:lstStyle/>
          <a:p>
            <a:pPr>
              <a:defRPr/>
            </a:pPr>
            <a:r>
              <a:rPr lang="en-US"/>
              <a:t>RNSengupta,IME Dept.,IIT Kanpur,INDIA</a:t>
            </a:r>
          </a:p>
        </p:txBody>
      </p:sp>
      <p:sp>
        <p:nvSpPr>
          <p:cNvPr id="237572" name="Slide Number Placeholder 5">
            <a:extLst>
              <a:ext uri="{FF2B5EF4-FFF2-40B4-BE49-F238E27FC236}">
                <a16:creationId xmlns:a16="http://schemas.microsoft.com/office/drawing/2014/main" id="{F249ECE6-9E52-4637-B901-34136F83C47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7E18A6-8B6E-43E4-8BA9-3F37F771DDFD}" type="slidenum">
              <a:rPr lang="en-US" altLang="en-US" sz="1400" smtClean="0"/>
              <a:pPr>
                <a:spcBef>
                  <a:spcPct val="0"/>
                </a:spcBef>
                <a:buFontTx/>
                <a:buNone/>
              </a:pPr>
              <a:t>59</a:t>
            </a:fld>
            <a:endParaRPr lang="en-US" altLang="en-US" sz="1400"/>
          </a:p>
        </p:txBody>
      </p:sp>
      <p:sp>
        <p:nvSpPr>
          <p:cNvPr id="237573" name="Rectangle 2">
            <a:extLst>
              <a:ext uri="{FF2B5EF4-FFF2-40B4-BE49-F238E27FC236}">
                <a16:creationId xmlns:a16="http://schemas.microsoft.com/office/drawing/2014/main" id="{26383CE4-4F85-4F67-9E12-646B00CC4F6F}"/>
              </a:ext>
            </a:extLst>
          </p:cNvPr>
          <p:cNvSpPr>
            <a:spLocks noGrp="1" noChangeArrowheads="1"/>
          </p:cNvSpPr>
          <p:nvPr>
            <p:ph type="title"/>
          </p:nvPr>
        </p:nvSpPr>
        <p:spPr/>
        <p:txBody>
          <a:bodyPr/>
          <a:lstStyle/>
          <a:p>
            <a:pPr eaLnBrk="1" hangingPunct="1"/>
            <a:r>
              <a:rPr lang="en-US" altLang="en-US" sz="4000" b="1" dirty="0">
                <a:solidFill>
                  <a:srgbClr val="FF0000"/>
                </a:solidFill>
              </a:rPr>
              <a:t>Hypergeometric distribution</a:t>
            </a:r>
            <a:br>
              <a:rPr lang="en-US" altLang="en-US" sz="4000" b="1" dirty="0">
                <a:solidFill>
                  <a:srgbClr val="FF0000"/>
                </a:solidFill>
              </a:rPr>
            </a:br>
            <a:r>
              <a:rPr lang="en-US" altLang="en-US" sz="4000" b="1" dirty="0">
                <a:solidFill>
                  <a:srgbClr val="FF0000"/>
                </a:solidFill>
              </a:rPr>
              <a:t>[X ~ HG (N, n, p)]</a:t>
            </a:r>
          </a:p>
        </p:txBody>
      </p:sp>
      <p:sp>
        <p:nvSpPr>
          <p:cNvPr id="216070" name="Rectangle 3">
            <a:extLst>
              <a:ext uri="{FF2B5EF4-FFF2-40B4-BE49-F238E27FC236}">
                <a16:creationId xmlns:a16="http://schemas.microsoft.com/office/drawing/2014/main" id="{BB9DECA2-3689-4743-9B70-3CA34DEC3739}"/>
              </a:ext>
            </a:extLst>
          </p:cNvPr>
          <p:cNvSpPr>
            <a:spLocks noGrp="1" noChangeArrowheads="1"/>
          </p:cNvSpPr>
          <p:nvPr>
            <p:ph type="body" idx="1"/>
          </p:nvPr>
        </p:nvSpPr>
        <p:spPr>
          <a:extLst/>
        </p:spPr>
        <p:txBody>
          <a:bodyPr/>
          <a:lstStyle/>
          <a:p>
            <a:pPr algn="ctr" eaLnBrk="1" hangingPunct="1">
              <a:lnSpc>
                <a:spcPct val="80000"/>
              </a:lnSpc>
              <a:buFontTx/>
              <a:buNone/>
              <a:defRPr/>
            </a:pPr>
            <a:r>
              <a:rPr lang="en-US" altLang="en-US" sz="4000" dirty="0"/>
              <a:t>	f(x) = </a:t>
            </a:r>
            <a:r>
              <a:rPr lang="en-US" altLang="en-US" sz="4000" baseline="30000" dirty="0" err="1"/>
              <a:t>Np</a:t>
            </a:r>
            <a:r>
              <a:rPr lang="en-US" altLang="en-US" sz="4000" dirty="0" err="1"/>
              <a:t>C</a:t>
            </a:r>
            <a:r>
              <a:rPr lang="en-US" altLang="en-US" sz="4000" baseline="-25000" dirty="0" err="1"/>
              <a:t>x</a:t>
            </a:r>
            <a:r>
              <a:rPr lang="en-US" altLang="en-US" sz="4000" baseline="30000" dirty="0" err="1"/>
              <a:t>Nq</a:t>
            </a:r>
            <a:r>
              <a:rPr lang="en-US" altLang="en-US" sz="4000" dirty="0" err="1"/>
              <a:t>C</a:t>
            </a:r>
            <a:r>
              <a:rPr lang="en-US" altLang="en-US" sz="4000" baseline="-25000" dirty="0" err="1"/>
              <a:t>n</a:t>
            </a:r>
            <a:r>
              <a:rPr lang="en-US" altLang="en-US" sz="4000" baseline="-25000" dirty="0"/>
              <a:t>-x</a:t>
            </a:r>
            <a:r>
              <a:rPr lang="en-US" altLang="en-US" sz="4000" dirty="0"/>
              <a:t>/</a:t>
            </a:r>
            <a:r>
              <a:rPr lang="en-US" altLang="en-US" sz="4000" baseline="30000" dirty="0" err="1"/>
              <a:t>N</a:t>
            </a:r>
            <a:r>
              <a:rPr lang="en-US" altLang="en-US" sz="4000" dirty="0" err="1"/>
              <a:t>C</a:t>
            </a:r>
            <a:r>
              <a:rPr lang="en-US" altLang="en-US" sz="4000" baseline="-25000" dirty="0" err="1"/>
              <a:t>n</a:t>
            </a:r>
            <a:r>
              <a:rPr lang="en-US" altLang="en-US" sz="4000" dirty="0"/>
              <a:t>, 0 </a:t>
            </a:r>
            <a:r>
              <a:rPr lang="en-US" altLang="en-US" sz="4000" dirty="0">
                <a:sym typeface="Symbol" panose="05050102010706020507" pitchFamily="18" charset="2"/>
              </a:rPr>
              <a:t> </a:t>
            </a:r>
            <a:r>
              <a:rPr lang="en-US" altLang="en-US" sz="4000" dirty="0"/>
              <a:t>x </a:t>
            </a:r>
            <a:r>
              <a:rPr lang="en-US" altLang="en-US" sz="4000" dirty="0">
                <a:sym typeface="Symbol" panose="05050102010706020507" pitchFamily="18" charset="2"/>
              </a:rPr>
              <a:t> Np</a:t>
            </a:r>
            <a:r>
              <a:rPr lang="en-US" altLang="en-US" sz="4000" dirty="0"/>
              <a:t>  and 0 </a:t>
            </a:r>
            <a:r>
              <a:rPr lang="en-US" altLang="en-US" sz="4000" dirty="0">
                <a:sym typeface="Symbol" panose="05050102010706020507" pitchFamily="18" charset="2"/>
              </a:rPr>
              <a:t> </a:t>
            </a:r>
            <a:r>
              <a:rPr lang="en-US" altLang="en-US" sz="4000" dirty="0"/>
              <a:t>(n – x) </a:t>
            </a:r>
            <a:r>
              <a:rPr lang="en-US" altLang="en-US" sz="4000" dirty="0">
                <a:sym typeface="Symbol" panose="05050102010706020507" pitchFamily="18" charset="2"/>
              </a:rPr>
              <a:t> Nq</a:t>
            </a:r>
            <a:endParaRPr lang="en-US" altLang="en-US" sz="4000" dirty="0"/>
          </a:p>
          <a:p>
            <a:pPr algn="just" eaLnBrk="1" hangingPunct="1">
              <a:lnSpc>
                <a:spcPct val="80000"/>
              </a:lnSpc>
              <a:buClr>
                <a:schemeClr val="tx1"/>
              </a:buClr>
              <a:buFont typeface="Wingdings" panose="05000000000000000000" pitchFamily="2" charset="2"/>
              <a:buChar char="§"/>
              <a:defRPr/>
            </a:pPr>
            <a:r>
              <a:rPr lang="en-US" altLang="en-US" sz="4000" dirty="0"/>
              <a:t>N, n and p are the parameters</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rPr>
              <a:t>E(X) = </a:t>
            </a:r>
            <a:r>
              <a:rPr lang="en-US" altLang="en-US" sz="4000" b="1" dirty="0">
                <a:solidFill>
                  <a:srgbClr val="0000FF"/>
                </a:solidFill>
                <a:highlight>
                  <a:srgbClr val="FFFF00"/>
                </a:highlight>
                <a:sym typeface="Symbol" panose="05050102010706020507" pitchFamily="18" charset="2"/>
              </a:rPr>
              <a:t></a:t>
            </a:r>
            <a:r>
              <a:rPr lang="en-US" altLang="en-US" sz="4000" b="1" baseline="-25000" dirty="0">
                <a:solidFill>
                  <a:srgbClr val="0000FF"/>
                </a:solidFill>
                <a:highlight>
                  <a:srgbClr val="FFFF00"/>
                </a:highlight>
                <a:sym typeface="Symbol" panose="05050102010706020507" pitchFamily="18" charset="2"/>
              </a:rPr>
              <a:t>m</a:t>
            </a:r>
            <a:r>
              <a:rPr lang="en-US" altLang="en-US" sz="4000" b="1" dirty="0">
                <a:solidFill>
                  <a:srgbClr val="0000FF"/>
                </a:solidFill>
                <a:highlight>
                  <a:srgbClr val="FFFF00"/>
                </a:highlight>
                <a:sym typeface="Symbol" panose="05050102010706020507" pitchFamily="18" charset="2"/>
              </a:rPr>
              <a:t>= </a:t>
            </a:r>
            <a:r>
              <a:rPr lang="en-US" altLang="en-US" sz="4000" b="1" dirty="0">
                <a:solidFill>
                  <a:srgbClr val="0000FF"/>
                </a:solidFill>
                <a:highlight>
                  <a:srgbClr val="FFFF00"/>
                </a:highlight>
              </a:rPr>
              <a:t>np</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rPr>
              <a:t>V[X] = </a:t>
            </a:r>
            <a:r>
              <a:rPr lang="en-US" altLang="en-US" sz="4000" b="1" dirty="0" err="1">
                <a:solidFill>
                  <a:srgbClr val="0000FF"/>
                </a:solidFill>
                <a:highlight>
                  <a:srgbClr val="FFFF00"/>
                </a:highlight>
              </a:rPr>
              <a:t>npq</a:t>
            </a:r>
            <a:r>
              <a:rPr lang="en-US" altLang="en-US" sz="4000" b="1" dirty="0">
                <a:solidFill>
                  <a:srgbClr val="0000FF"/>
                </a:solidFill>
                <a:highlight>
                  <a:srgbClr val="FFFF00"/>
                </a:highlight>
              </a:rPr>
              <a:t>{(N – n)/(N – 1)}</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Median = </a:t>
            </a:r>
            <a:r>
              <a:rPr lang="en-US" altLang="en-US" sz="4000" b="1" baseline="-25000" dirty="0">
                <a:solidFill>
                  <a:srgbClr val="0000FF"/>
                </a:solidFill>
                <a:highlight>
                  <a:srgbClr val="FFFF00"/>
                </a:highlight>
                <a:sym typeface="Symbol" panose="05050102010706020507" pitchFamily="18" charset="2"/>
              </a:rPr>
              <a:t>e</a:t>
            </a:r>
            <a:r>
              <a:rPr lang="en-US" altLang="en-US" sz="4000" b="1" dirty="0">
                <a:solidFill>
                  <a:srgbClr val="0000FF"/>
                </a:solidFill>
                <a:highlight>
                  <a:srgbClr val="FFFF00"/>
                </a:highlight>
                <a:sym typeface="Symbol" panose="05050102010706020507" pitchFamily="18" charset="2"/>
              </a:rPr>
              <a:t> = np or np</a:t>
            </a:r>
          </a:p>
          <a:p>
            <a:pPr algn="just" eaLnBrk="1" hangingPunct="1">
              <a:lnSpc>
                <a:spcPct val="80000"/>
              </a:lnSpc>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Mode = </a:t>
            </a:r>
            <a:r>
              <a:rPr lang="en-US" altLang="en-US" sz="4000" b="1" baseline="-25000" dirty="0">
                <a:solidFill>
                  <a:srgbClr val="0000FF"/>
                </a:solidFill>
                <a:highlight>
                  <a:srgbClr val="FFFF00"/>
                </a:highlight>
                <a:sym typeface="Symbol" panose="05050102010706020507" pitchFamily="18" charset="2"/>
              </a:rPr>
              <a:t>o</a:t>
            </a:r>
            <a:r>
              <a:rPr lang="en-US" altLang="en-US" sz="4000" b="1" dirty="0">
                <a:solidFill>
                  <a:srgbClr val="0000FF"/>
                </a:solidFill>
                <a:highlight>
                  <a:srgbClr val="FFFF00"/>
                </a:highlight>
                <a:sym typeface="Symbol" panose="05050102010706020507" pitchFamily="18" charset="2"/>
              </a:rPr>
              <a:t>= {(n + 1)(Np + 1)}/(N + 2)</a:t>
            </a:r>
            <a:r>
              <a:rPr lang="en-US" altLang="en-US" sz="4000" b="1" dirty="0">
                <a:solidFill>
                  <a:srgbClr val="0000FF"/>
                </a:solidFill>
                <a:highlight>
                  <a:srgbClr val="FFFF00"/>
                </a:highlight>
              </a:rPr>
              <a:t> – 1 or </a:t>
            </a:r>
            <a:r>
              <a:rPr lang="en-US" altLang="en-US" sz="4000" b="1" dirty="0">
                <a:solidFill>
                  <a:srgbClr val="0000FF"/>
                </a:solidFill>
                <a:highlight>
                  <a:srgbClr val="FFFF00"/>
                </a:highlight>
                <a:sym typeface="Symbol" panose="05050102010706020507" pitchFamily="18" charset="2"/>
              </a:rPr>
              <a:t>{(n + 1)(Np + 1)}/(N + 2)</a:t>
            </a:r>
            <a:endParaRPr lang="en-US" altLang="en-US" sz="4000" b="1" dirty="0">
              <a:solidFill>
                <a:srgbClr val="0000FF"/>
              </a:solidFill>
              <a:highlight>
                <a:srgbClr val="FFFF00"/>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183300" name="Slide Number Placeholder 5">
            <a:extLst>
              <a:ext uri="{FF2B5EF4-FFF2-40B4-BE49-F238E27FC236}">
                <a16:creationId xmlns:a16="http://schemas.microsoft.com/office/drawing/2014/main" id="{C0EA4F63-74D5-45AA-BACB-71CA4E6CEBE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C3B83C-90C2-49FB-AA38-24775D0FCD50}" type="slidenum">
              <a:rPr lang="en-US" altLang="en-US" sz="1400" smtClean="0"/>
              <a:pPr>
                <a:spcBef>
                  <a:spcPct val="0"/>
                </a:spcBef>
                <a:buFontTx/>
                <a:buNone/>
              </a:pPr>
              <a:t>6</a:t>
            </a:fld>
            <a:endParaRPr lang="en-US" altLang="en-US" sz="1400"/>
          </a:p>
        </p:txBody>
      </p:sp>
      <p:sp>
        <p:nvSpPr>
          <p:cNvPr id="183301" name="Rectangle 2">
            <a:extLst>
              <a:ext uri="{FF2B5EF4-FFF2-40B4-BE49-F238E27FC236}">
                <a16:creationId xmlns:a16="http://schemas.microsoft.com/office/drawing/2014/main" id="{A5107C8B-419D-49FE-87F6-6106E74450D0}"/>
              </a:ext>
            </a:extLst>
          </p:cNvPr>
          <p:cNvSpPr>
            <a:spLocks noGrp="1" noChangeArrowheads="1"/>
          </p:cNvSpPr>
          <p:nvPr>
            <p:ph type="title"/>
          </p:nvPr>
        </p:nvSpPr>
        <p:spPr/>
        <p:txBody>
          <a:bodyPr/>
          <a:lstStyle/>
          <a:p>
            <a:pPr eaLnBrk="1" hangingPunct="1"/>
            <a:r>
              <a:rPr lang="en-US" altLang="en-US" sz="4000" b="1">
                <a:solidFill>
                  <a:srgbClr val="FF3300"/>
                </a:solidFill>
              </a:rPr>
              <a:t>Joint and Marginal Probability</a:t>
            </a:r>
            <a:r>
              <a:rPr lang="en-US" altLang="en-US" sz="4000" b="1">
                <a:solidFill>
                  <a:schemeClr val="tx1"/>
                </a:solidFill>
              </a:rPr>
              <a:t> (</a:t>
            </a:r>
            <a:r>
              <a:rPr lang="en-US" altLang="en-US" sz="4000" b="1">
                <a:solidFill>
                  <a:srgbClr val="0000FF"/>
                </a:solidFill>
              </a:rPr>
              <a:t>contd….</a:t>
            </a:r>
            <a:r>
              <a:rPr lang="en-US" altLang="en-US" sz="4000" b="1">
                <a:solidFill>
                  <a:schemeClr val="tx1"/>
                </a:solidFill>
              </a:rPr>
              <a:t>)</a:t>
            </a:r>
            <a:endParaRPr lang="en-US" altLang="en-US" sz="4000" b="1">
              <a:solidFill>
                <a:srgbClr val="FF3300"/>
              </a:solidFill>
            </a:endParaRPr>
          </a:p>
        </p:txBody>
      </p:sp>
      <p:sp>
        <p:nvSpPr>
          <p:cNvPr id="183302" name="Rectangle 3">
            <a:extLst>
              <a:ext uri="{FF2B5EF4-FFF2-40B4-BE49-F238E27FC236}">
                <a16:creationId xmlns:a16="http://schemas.microsoft.com/office/drawing/2014/main" id="{4511F5AB-6421-4BD1-AAA6-DFFEE3252BA4}"/>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a:t>Given two </a:t>
            </a:r>
            <a:r>
              <a:rPr lang="en-US" altLang="en-US" b="1">
                <a:solidFill>
                  <a:srgbClr val="FF0000"/>
                </a:solidFill>
                <a:sym typeface="Symbol" panose="05050102010706020507" pitchFamily="18" charset="2"/>
              </a:rPr>
              <a:t>discrete</a:t>
            </a:r>
            <a:r>
              <a:rPr lang="en-US" altLang="en-US">
                <a:sym typeface="Symbol" panose="05050102010706020507" pitchFamily="18" charset="2"/>
              </a:rPr>
              <a:t> </a:t>
            </a:r>
            <a:r>
              <a:rPr lang="en-US" altLang="en-US"/>
              <a:t>r.v.’s, X and Y</a:t>
            </a:r>
            <a:endParaRPr lang="en-US" altLang="en-US" sz="3300"/>
          </a:p>
          <a:p>
            <a:pPr lvl="1" algn="just" eaLnBrk="1" hangingPunct="1">
              <a:buClr>
                <a:schemeClr val="tx1"/>
              </a:buClr>
              <a:buFont typeface="Wingdings" panose="05000000000000000000" pitchFamily="2" charset="2"/>
              <a:buChar char="v"/>
            </a:pPr>
            <a:r>
              <a:rPr lang="en-US" altLang="en-US" sz="3300" b="1">
                <a:solidFill>
                  <a:srgbClr val="FF3300"/>
                </a:solidFill>
              </a:rPr>
              <a:t>Marginal probability</a:t>
            </a:r>
            <a:r>
              <a:rPr lang="en-US" altLang="en-US" sz="3300"/>
              <a:t> of X is </a:t>
            </a:r>
            <a:r>
              <a:rPr lang="en-US" altLang="en-US" sz="3300">
                <a:sym typeface="Symbol" panose="05050102010706020507" pitchFamily="18" charset="2"/>
              </a:rPr>
              <a:t>P(X = x</a:t>
            </a:r>
            <a:r>
              <a:rPr lang="en-US" altLang="en-US" sz="3300" baseline="-25000">
                <a:sym typeface="Symbol" panose="05050102010706020507" pitchFamily="18" charset="2"/>
              </a:rPr>
              <a:t>𝑖</a:t>
            </a:r>
            <a:r>
              <a:rPr lang="en-US" altLang="en-US" sz="3300">
                <a:sym typeface="Symbol" panose="05050102010706020507" pitchFamily="18" charset="2"/>
              </a:rPr>
              <a:t>) = </a:t>
            </a:r>
            <a:r>
              <a:rPr lang="en-US" altLang="en-US" sz="3300" baseline="-25000">
                <a:sym typeface="Symbol" panose="05050102010706020507" pitchFamily="18" charset="2"/>
              </a:rPr>
              <a:t>Y𝑗</a:t>
            </a:r>
            <a:r>
              <a:rPr lang="en-US" altLang="en-US" sz="3300">
                <a:sym typeface="Symbol" panose="05050102010706020507" pitchFamily="18" charset="2"/>
              </a:rPr>
              <a:t>P(X = x</a:t>
            </a:r>
            <a:r>
              <a:rPr lang="en-US" altLang="en-US" sz="3300" baseline="-25000">
                <a:sym typeface="Symbol" panose="05050102010706020507" pitchFamily="18" charset="2"/>
              </a:rPr>
              <a:t>𝑖</a:t>
            </a:r>
            <a:r>
              <a:rPr lang="en-US" altLang="en-US" sz="3300">
                <a:sym typeface="Symbol" panose="05050102010706020507" pitchFamily="18" charset="2"/>
              </a:rPr>
              <a:t>, Y= y</a:t>
            </a:r>
            <a:r>
              <a:rPr lang="en-US" altLang="en-US" sz="3300" baseline="-25000">
                <a:sym typeface="Symbol" panose="05050102010706020507" pitchFamily="18" charset="2"/>
              </a:rPr>
              <a:t>𝑗</a:t>
            </a:r>
            <a:r>
              <a:rPr lang="en-US" altLang="en-US" sz="3300">
                <a:sym typeface="Symbol" panose="05050102010706020507" pitchFamily="18" charset="2"/>
              </a:rPr>
              <a:t>) = p</a:t>
            </a:r>
            <a:r>
              <a:rPr lang="en-US" altLang="en-US" sz="3300" baseline="-25000">
                <a:sym typeface="Symbol" panose="05050102010706020507" pitchFamily="18" charset="2"/>
              </a:rPr>
              <a:t>X=𝑖,Y</a:t>
            </a:r>
          </a:p>
          <a:p>
            <a:pPr lvl="1" algn="just" eaLnBrk="1" hangingPunct="1">
              <a:buClr>
                <a:schemeClr val="tx1"/>
              </a:buClr>
              <a:buFont typeface="Wingdings" panose="05000000000000000000" pitchFamily="2" charset="2"/>
              <a:buChar char="v"/>
            </a:pPr>
            <a:r>
              <a:rPr lang="en-US" altLang="en-US" sz="3300">
                <a:sym typeface="Symbol" panose="05050102010706020507" pitchFamily="18" charset="2"/>
              </a:rPr>
              <a:t></a:t>
            </a:r>
            <a:r>
              <a:rPr lang="en-US" altLang="en-US" sz="3300" baseline="-25000">
                <a:sym typeface="Symbol" panose="05050102010706020507" pitchFamily="18" charset="2"/>
              </a:rPr>
              <a:t>X𝑖</a:t>
            </a:r>
            <a:r>
              <a:rPr lang="en-US" altLang="en-US" sz="3300">
                <a:sym typeface="Symbol" panose="05050102010706020507" pitchFamily="18" charset="2"/>
              </a:rPr>
              <a:t>p</a:t>
            </a:r>
            <a:r>
              <a:rPr lang="en-US" altLang="en-US" sz="3300" baseline="-25000">
                <a:sym typeface="Symbol" panose="05050102010706020507" pitchFamily="18" charset="2"/>
              </a:rPr>
              <a:t>X=𝑖,Y</a:t>
            </a:r>
            <a:r>
              <a:rPr lang="en-US" altLang="en-US" sz="3300">
                <a:sym typeface="Symbol" panose="05050102010706020507" pitchFamily="18" charset="2"/>
              </a:rPr>
              <a:t> = 1</a:t>
            </a:r>
          </a:p>
          <a:p>
            <a:pPr algn="just" eaLnBrk="1" hangingPunct="1">
              <a:buFont typeface="Wingdings" panose="05000000000000000000" pitchFamily="2" charset="2"/>
              <a:buChar char="§"/>
            </a:pPr>
            <a:r>
              <a:rPr lang="en-US" altLang="en-US"/>
              <a:t>Given two </a:t>
            </a:r>
            <a:r>
              <a:rPr lang="en-US" altLang="en-US" b="1">
                <a:solidFill>
                  <a:srgbClr val="FF0000"/>
                </a:solidFill>
                <a:sym typeface="Symbol" panose="05050102010706020507" pitchFamily="18" charset="2"/>
              </a:rPr>
              <a:t>continuous</a:t>
            </a:r>
            <a:r>
              <a:rPr lang="en-US" altLang="en-US">
                <a:sym typeface="Symbol" panose="05050102010706020507" pitchFamily="18" charset="2"/>
              </a:rPr>
              <a:t> </a:t>
            </a:r>
            <a:r>
              <a:rPr lang="en-US" altLang="en-US"/>
              <a:t>r.v.’s X and Y</a:t>
            </a:r>
            <a:endParaRPr lang="en-US" altLang="en-US" sz="3300">
              <a:sym typeface="Symbol" panose="05050102010706020507" pitchFamily="18" charset="2"/>
            </a:endParaRPr>
          </a:p>
          <a:p>
            <a:pPr lvl="1" algn="just" eaLnBrk="1" hangingPunct="1">
              <a:buFont typeface="Wingdings" panose="05000000000000000000" pitchFamily="2" charset="2"/>
              <a:buChar char="v"/>
            </a:pPr>
            <a:r>
              <a:rPr lang="en-US" altLang="en-US" sz="3300">
                <a:sym typeface="Symbol" panose="05050102010706020507" pitchFamily="18" charset="2"/>
              </a:rPr>
              <a:t> </a:t>
            </a:r>
            <a:r>
              <a:rPr lang="en-US" altLang="en-US" sz="3300" b="1">
                <a:solidFill>
                  <a:srgbClr val="FF3300"/>
                </a:solidFill>
              </a:rPr>
              <a:t>Marginal probability</a:t>
            </a:r>
            <a:r>
              <a:rPr lang="en-US" altLang="en-US" sz="3300"/>
              <a:t> of X is </a:t>
            </a:r>
            <a:r>
              <a:rPr lang="en-US" altLang="en-US" sz="3300">
                <a:sym typeface="Symbol" panose="05050102010706020507" pitchFamily="18" charset="2"/>
              </a:rPr>
              <a:t>f(X = x</a:t>
            </a:r>
            <a:r>
              <a:rPr lang="en-US" altLang="en-US" sz="3300" baseline="-25000">
                <a:sym typeface="Symbol" panose="05050102010706020507" pitchFamily="18" charset="2"/>
              </a:rPr>
              <a:t>𝑖</a:t>
            </a:r>
            <a:r>
              <a:rPr lang="en-US" altLang="en-US" sz="3300">
                <a:sym typeface="Symbol" panose="05050102010706020507" pitchFamily="18" charset="2"/>
              </a:rPr>
              <a:t>) = </a:t>
            </a:r>
            <a:r>
              <a:rPr lang="en-US" altLang="en-US" sz="3300" baseline="-25000">
                <a:sym typeface="Symbol" panose="05050102010706020507" pitchFamily="18" charset="2"/>
              </a:rPr>
              <a:t>y𝑗</a:t>
            </a:r>
            <a:r>
              <a:rPr lang="en-US" altLang="en-US" sz="3300">
                <a:sym typeface="Symbol" panose="05050102010706020507" pitchFamily="18" charset="2"/>
              </a:rPr>
              <a:t>f(X = x</a:t>
            </a:r>
            <a:r>
              <a:rPr lang="en-US" altLang="en-US" sz="3300" baseline="-25000">
                <a:sym typeface="Symbol" panose="05050102010706020507" pitchFamily="18" charset="2"/>
              </a:rPr>
              <a:t>𝑖</a:t>
            </a:r>
            <a:r>
              <a:rPr lang="en-US" altLang="en-US" sz="3300">
                <a:sym typeface="Symbol" panose="05050102010706020507" pitchFamily="18" charset="2"/>
              </a:rPr>
              <a:t>, Y= y</a:t>
            </a:r>
            <a:r>
              <a:rPr lang="en-US" altLang="en-US" sz="3300" baseline="-25000">
                <a:sym typeface="Symbol" panose="05050102010706020507" pitchFamily="18" charset="2"/>
              </a:rPr>
              <a:t>𝑗</a:t>
            </a:r>
            <a:r>
              <a:rPr lang="en-US" altLang="en-US" sz="3300">
                <a:sym typeface="Symbol" panose="05050102010706020507" pitchFamily="18" charset="2"/>
              </a:rPr>
              <a:t>)dy</a:t>
            </a:r>
            <a:r>
              <a:rPr lang="en-US" altLang="en-US" sz="3300" baseline="-25000">
                <a:sym typeface="Symbol" panose="05050102010706020507" pitchFamily="18" charset="2"/>
              </a:rPr>
              <a:t>𝑗</a:t>
            </a:r>
            <a:r>
              <a:rPr lang="en-US" altLang="en-US" sz="3300">
                <a:sym typeface="Symbol" panose="05050102010706020507" pitchFamily="18" charset="2"/>
              </a:rPr>
              <a:t> = f(X = x</a:t>
            </a:r>
            <a:r>
              <a:rPr lang="en-US" altLang="en-US" sz="3300" baseline="-25000">
                <a:sym typeface="Symbol" panose="05050102010706020507" pitchFamily="18" charset="2"/>
              </a:rPr>
              <a:t>𝑖</a:t>
            </a:r>
            <a:r>
              <a:rPr lang="en-US" altLang="en-US" sz="3300">
                <a:sym typeface="Symbol" panose="05050102010706020507" pitchFamily="18" charset="2"/>
              </a:rPr>
              <a:t>)</a:t>
            </a:r>
            <a:r>
              <a:rPr lang="en-US" altLang="en-US" sz="3300" baseline="-25000">
                <a:sym typeface="Symbol" panose="05050102010706020507" pitchFamily="18" charset="2"/>
              </a:rPr>
              <a:t>Y</a:t>
            </a:r>
            <a:endParaRPr lang="en-US" altLang="en-US" sz="3300">
              <a:sym typeface="Symbol" panose="05050102010706020507" pitchFamily="18" charset="2"/>
            </a:endParaRPr>
          </a:p>
          <a:p>
            <a:pPr lvl="1" algn="just" eaLnBrk="1" hangingPunct="1">
              <a:buFont typeface="Wingdings" panose="05000000000000000000" pitchFamily="2" charset="2"/>
              <a:buChar char="v"/>
            </a:pPr>
            <a:r>
              <a:rPr lang="en-US" altLang="en-US" sz="3300">
                <a:sym typeface="Symbol" panose="05050102010706020507" pitchFamily="18" charset="2"/>
              </a:rPr>
              <a:t></a:t>
            </a:r>
            <a:r>
              <a:rPr lang="en-US" altLang="en-US" sz="3300" baseline="-25000">
                <a:sym typeface="Symbol" panose="05050102010706020507" pitchFamily="18" charset="2"/>
              </a:rPr>
              <a:t>xi</a:t>
            </a:r>
            <a:r>
              <a:rPr lang="en-US" altLang="en-US" sz="3300">
                <a:sym typeface="Symbol" panose="05050102010706020507" pitchFamily="18" charset="2"/>
              </a:rPr>
              <a:t>f(X = x</a:t>
            </a:r>
            <a:r>
              <a:rPr lang="en-US" altLang="en-US" sz="3300" baseline="-25000">
                <a:sym typeface="Symbol" panose="05050102010706020507" pitchFamily="18" charset="2"/>
              </a:rPr>
              <a:t>𝑖</a:t>
            </a:r>
            <a:r>
              <a:rPr lang="en-US" altLang="en-US" sz="3300">
                <a:sym typeface="Symbol" panose="05050102010706020507" pitchFamily="18" charset="2"/>
              </a:rPr>
              <a:t>)</a:t>
            </a:r>
            <a:r>
              <a:rPr lang="en-US" altLang="en-US" sz="3300" baseline="-25000">
                <a:sym typeface="Symbol" panose="05050102010706020507" pitchFamily="18" charset="2"/>
              </a:rPr>
              <a:t>Y</a:t>
            </a:r>
            <a:r>
              <a:rPr lang="en-US" altLang="en-US" sz="3300">
                <a:sym typeface="Symbol" panose="05050102010706020507" pitchFamily="18" charset="2"/>
              </a:rPr>
              <a:t>dx</a:t>
            </a:r>
            <a:r>
              <a:rPr lang="en-US" altLang="en-US" sz="3300" baseline="-25000">
                <a:sym typeface="Symbol" panose="05050102010706020507" pitchFamily="18" charset="2"/>
              </a:rPr>
              <a:t>𝑖</a:t>
            </a:r>
            <a:r>
              <a:rPr lang="en-US" altLang="en-US" sz="3300">
                <a:sym typeface="Symbol" panose="05050102010706020507" pitchFamily="18" charset="2"/>
              </a:rPr>
              <a:t> = 1</a:t>
            </a:r>
            <a:endParaRPr lang="en-US" altLang="en-US" sz="33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C7236C3-52B7-4932-9A0C-7F60009F132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C6BAA8A-39AE-4740-8E49-CE3D52C967B7}"/>
              </a:ext>
            </a:extLst>
          </p:cNvPr>
          <p:cNvSpPr>
            <a:spLocks noGrp="1"/>
          </p:cNvSpPr>
          <p:nvPr>
            <p:ph type="ftr" sz="quarter" idx="11"/>
          </p:nvPr>
        </p:nvSpPr>
        <p:spPr/>
        <p:txBody>
          <a:bodyPr/>
          <a:lstStyle/>
          <a:p>
            <a:pPr>
              <a:defRPr/>
            </a:pPr>
            <a:r>
              <a:rPr lang="en-US"/>
              <a:t>RNSengupta,IME Dept.,IIT Kanpur,INDIA</a:t>
            </a:r>
          </a:p>
        </p:txBody>
      </p:sp>
      <p:sp>
        <p:nvSpPr>
          <p:cNvPr id="238596" name="Slide Number Placeholder 5">
            <a:extLst>
              <a:ext uri="{FF2B5EF4-FFF2-40B4-BE49-F238E27FC236}">
                <a16:creationId xmlns:a16="http://schemas.microsoft.com/office/drawing/2014/main" id="{52957D22-32CE-42DC-BA91-BDC7B90C2CF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2A2252A-7325-4D2C-B963-728556CF2493}" type="slidenum">
              <a:rPr lang="en-US" altLang="en-US" sz="1400" smtClean="0"/>
              <a:pPr>
                <a:spcBef>
                  <a:spcPct val="0"/>
                </a:spcBef>
                <a:buFontTx/>
                <a:buNone/>
              </a:pPr>
              <a:t>60</a:t>
            </a:fld>
            <a:endParaRPr lang="en-US" altLang="en-US" sz="1400"/>
          </a:p>
        </p:txBody>
      </p:sp>
      <p:sp>
        <p:nvSpPr>
          <p:cNvPr id="238597" name="Rectangle 2">
            <a:extLst>
              <a:ext uri="{FF2B5EF4-FFF2-40B4-BE49-F238E27FC236}">
                <a16:creationId xmlns:a16="http://schemas.microsoft.com/office/drawing/2014/main" id="{7B87410A-E935-4996-838F-81C676B8BAA1}"/>
              </a:ext>
            </a:extLst>
          </p:cNvPr>
          <p:cNvSpPr>
            <a:spLocks noGrp="1" noChangeArrowheads="1"/>
          </p:cNvSpPr>
          <p:nvPr>
            <p:ph type="title"/>
          </p:nvPr>
        </p:nvSpPr>
        <p:spPr/>
        <p:txBody>
          <a:bodyPr/>
          <a:lstStyle/>
          <a:p>
            <a:pPr eaLnBrk="1" hangingPunct="1"/>
            <a:r>
              <a:rPr lang="en-US" altLang="en-US" sz="4000" b="1">
                <a:solidFill>
                  <a:srgbClr val="FF0000"/>
                </a:solidFill>
              </a:rPr>
              <a:t>Hypergeometric distribution</a:t>
            </a:r>
            <a:br>
              <a:rPr lang="en-US" altLang="en-US" sz="4000" b="1">
                <a:solidFill>
                  <a:srgbClr val="FF0000"/>
                </a:solidFill>
              </a:rPr>
            </a:br>
            <a:r>
              <a:rPr lang="en-US" altLang="en-US" sz="4000" b="1">
                <a:solidFill>
                  <a:srgbClr val="FF0000"/>
                </a:solidFill>
              </a:rPr>
              <a:t>[X ~ HG (N, n, p)]</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sp>
        <p:nvSpPr>
          <p:cNvPr id="238598" name="Rectangle 3">
            <a:extLst>
              <a:ext uri="{FF2B5EF4-FFF2-40B4-BE49-F238E27FC236}">
                <a16:creationId xmlns:a16="http://schemas.microsoft.com/office/drawing/2014/main" id="{8B1E6E34-75B7-427E-A09D-4006B1CACEEE}"/>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2600"/>
              <a:t>Consider the example above. But now you are interested in finding the probability distribution of the </a:t>
            </a:r>
            <a:r>
              <a:rPr lang="en-US" altLang="en-US" sz="2600" b="1">
                <a:solidFill>
                  <a:srgbClr val="FF0000"/>
                </a:solidFill>
              </a:rPr>
              <a:t>number of failures(success) of getting the wrong(right) product when we choose n number of products for inspection out of the total population N</a:t>
            </a:r>
            <a:r>
              <a:rPr lang="en-US" altLang="en-US" sz="2600"/>
              <a:t>.</a:t>
            </a:r>
          </a:p>
          <a:p>
            <a:pPr algn="just" eaLnBrk="1" hangingPunct="1">
              <a:lnSpc>
                <a:spcPct val="80000"/>
              </a:lnSpc>
              <a:buFont typeface="Wingdings" panose="05000000000000000000" pitchFamily="2" charset="2"/>
              <a:buChar char="§"/>
            </a:pPr>
            <a:r>
              <a:rPr lang="en-US" altLang="en-US" sz="2600"/>
              <a:t>If the population is 100 and we choose 10 out of those, then the probability distribution of getting the right product, denoted by X is given by X~</a:t>
            </a:r>
            <a:r>
              <a:rPr lang="en-US" altLang="en-US" sz="2600" baseline="30000"/>
              <a:t>85</a:t>
            </a:r>
            <a:r>
              <a:rPr lang="en-US" altLang="en-US" sz="2600"/>
              <a:t>C</a:t>
            </a:r>
            <a:r>
              <a:rPr lang="en-US" altLang="en-US" sz="2600" baseline="-25000"/>
              <a:t>x</a:t>
            </a:r>
            <a:r>
              <a:rPr lang="en-US" altLang="en-US" sz="2600" baseline="30000"/>
              <a:t>15</a:t>
            </a:r>
            <a:r>
              <a:rPr lang="en-US" altLang="en-US" sz="2600"/>
              <a:t>C</a:t>
            </a:r>
            <a:r>
              <a:rPr lang="en-US" altLang="en-US" sz="2600" baseline="-25000"/>
              <a:t>10-x</a:t>
            </a:r>
            <a:r>
              <a:rPr lang="en-US" altLang="en-US" sz="2600"/>
              <a:t>/</a:t>
            </a:r>
            <a:r>
              <a:rPr lang="en-US" altLang="en-US" sz="2600" baseline="30000"/>
              <a:t>100</a:t>
            </a:r>
            <a:r>
              <a:rPr lang="en-US" altLang="en-US" sz="2600"/>
              <a:t>C</a:t>
            </a:r>
            <a:r>
              <a:rPr lang="en-US" altLang="en-US" sz="2600" baseline="-25000"/>
              <a:t>10</a:t>
            </a:r>
          </a:p>
          <a:p>
            <a:pPr algn="just" eaLnBrk="1" hangingPunct="1">
              <a:lnSpc>
                <a:spcPct val="80000"/>
              </a:lnSpc>
              <a:buFont typeface="Wingdings" panose="05000000000000000000" pitchFamily="2" charset="2"/>
              <a:buChar char="§"/>
            </a:pPr>
            <a:r>
              <a:rPr lang="en-US" altLang="en-US" sz="2600"/>
              <a:t>Remember</a:t>
            </a:r>
          </a:p>
          <a:p>
            <a:pPr lvl="1" algn="just" eaLnBrk="1" hangingPunct="1">
              <a:lnSpc>
                <a:spcPct val="80000"/>
              </a:lnSpc>
              <a:buFont typeface="Wingdings" panose="05000000000000000000" pitchFamily="2" charset="2"/>
              <a:buChar char="v"/>
            </a:pPr>
            <a:r>
              <a:rPr lang="en-US" altLang="en-US" sz="2600"/>
              <a:t>p (0.85) and q (0.15) are the proportions of getting a good item and bad item respectively.</a:t>
            </a:r>
          </a:p>
          <a:p>
            <a:pPr lvl="1" algn="just" eaLnBrk="1" hangingPunct="1">
              <a:lnSpc>
                <a:spcPct val="80000"/>
              </a:lnSpc>
              <a:buFont typeface="Wingdings" panose="05000000000000000000" pitchFamily="2" charset="2"/>
              <a:buChar char="v"/>
            </a:pPr>
            <a:r>
              <a:rPr lang="en-US" altLang="en-US" sz="2600"/>
              <a:t>In this distribution we are considering the choosing is done without replacement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FD8FB05-54FF-4564-8756-D118AA55247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B226105-0FE5-4F11-B2EE-B62ED5DA3459}"/>
              </a:ext>
            </a:extLst>
          </p:cNvPr>
          <p:cNvSpPr>
            <a:spLocks noGrp="1"/>
          </p:cNvSpPr>
          <p:nvPr>
            <p:ph type="ftr" sz="quarter" idx="11"/>
          </p:nvPr>
        </p:nvSpPr>
        <p:spPr/>
        <p:txBody>
          <a:bodyPr/>
          <a:lstStyle/>
          <a:p>
            <a:pPr>
              <a:defRPr/>
            </a:pPr>
            <a:r>
              <a:rPr lang="en-US"/>
              <a:t>RNSengupta,IME Dept.,IIT Kanpur,INDIA</a:t>
            </a:r>
          </a:p>
        </p:txBody>
      </p:sp>
      <p:sp>
        <p:nvSpPr>
          <p:cNvPr id="239620" name="Slide Number Placeholder 5">
            <a:extLst>
              <a:ext uri="{FF2B5EF4-FFF2-40B4-BE49-F238E27FC236}">
                <a16:creationId xmlns:a16="http://schemas.microsoft.com/office/drawing/2014/main" id="{A3115580-CB5F-4B32-991E-FEDD704C15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7C4A05-A95D-4D39-8E4D-D256936D57A6}" type="slidenum">
              <a:rPr lang="en-US" altLang="en-US" sz="1400" smtClean="0"/>
              <a:pPr>
                <a:spcBef>
                  <a:spcPct val="0"/>
                </a:spcBef>
                <a:buFontTx/>
                <a:buNone/>
              </a:pPr>
              <a:t>61</a:t>
            </a:fld>
            <a:endParaRPr lang="en-US" altLang="en-US" sz="1400"/>
          </a:p>
        </p:txBody>
      </p:sp>
      <p:sp>
        <p:nvSpPr>
          <p:cNvPr id="239621" name="Rectangle 4">
            <a:extLst>
              <a:ext uri="{FF2B5EF4-FFF2-40B4-BE49-F238E27FC236}">
                <a16:creationId xmlns:a16="http://schemas.microsoft.com/office/drawing/2014/main" id="{04A7DA6E-D9F6-4DA1-A8C2-77E00BD92685}"/>
              </a:ext>
            </a:extLst>
          </p:cNvPr>
          <p:cNvSpPr>
            <a:spLocks noGrp="1" noChangeArrowheads="1"/>
          </p:cNvSpPr>
          <p:nvPr>
            <p:ph type="title"/>
          </p:nvPr>
        </p:nvSpPr>
        <p:spPr/>
        <p:txBody>
          <a:bodyPr/>
          <a:lstStyle/>
          <a:p>
            <a:pPr eaLnBrk="1" hangingPunct="1"/>
            <a:r>
              <a:rPr lang="en-US" altLang="en-US" sz="4000" b="1">
                <a:solidFill>
                  <a:srgbClr val="FF0000"/>
                </a:solidFill>
              </a:rPr>
              <a:t>Hypergeometric distribution</a:t>
            </a:r>
            <a:br>
              <a:rPr lang="en-US" altLang="en-US" sz="4000" b="1">
                <a:solidFill>
                  <a:srgbClr val="FF0000"/>
                </a:solidFill>
              </a:rPr>
            </a:br>
            <a:r>
              <a:rPr lang="en-US" altLang="en-US" sz="4000" b="1">
                <a:solidFill>
                  <a:srgbClr val="FF0000"/>
                </a:solidFill>
              </a:rPr>
              <a:t>[X ~ HG (N, n, p)]</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39622" name="Content Placeholder 5">
            <a:extLst>
              <a:ext uri="{FF2B5EF4-FFF2-40B4-BE49-F238E27FC236}">
                <a16:creationId xmlns:a16="http://schemas.microsoft.com/office/drawing/2014/main" id="{F24E39F7-ED82-4A83-9046-CC2451F858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FD8FB05-54FF-4564-8756-D118AA55247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B226105-0FE5-4F11-B2EE-B62ED5DA3459}"/>
              </a:ext>
            </a:extLst>
          </p:cNvPr>
          <p:cNvSpPr>
            <a:spLocks noGrp="1"/>
          </p:cNvSpPr>
          <p:nvPr>
            <p:ph type="ftr" sz="quarter" idx="11"/>
          </p:nvPr>
        </p:nvSpPr>
        <p:spPr/>
        <p:txBody>
          <a:bodyPr/>
          <a:lstStyle/>
          <a:p>
            <a:pPr>
              <a:defRPr/>
            </a:pPr>
            <a:r>
              <a:rPr lang="en-US"/>
              <a:t>RNSengupta,IME Dept.,IIT Kanpur,INDIA</a:t>
            </a:r>
          </a:p>
        </p:txBody>
      </p:sp>
      <p:sp>
        <p:nvSpPr>
          <p:cNvPr id="240644" name="Slide Number Placeholder 5">
            <a:extLst>
              <a:ext uri="{FF2B5EF4-FFF2-40B4-BE49-F238E27FC236}">
                <a16:creationId xmlns:a16="http://schemas.microsoft.com/office/drawing/2014/main" id="{FB6908E9-6881-4383-9085-A724F28929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84D030-132A-4A17-81CF-61A6C4FC50CC}" type="slidenum">
              <a:rPr lang="en-US" altLang="en-US" sz="1400" smtClean="0"/>
              <a:pPr>
                <a:spcBef>
                  <a:spcPct val="0"/>
                </a:spcBef>
                <a:buFontTx/>
                <a:buNone/>
              </a:pPr>
              <a:t>62</a:t>
            </a:fld>
            <a:endParaRPr lang="en-US" altLang="en-US" sz="1400"/>
          </a:p>
        </p:txBody>
      </p:sp>
      <p:sp>
        <p:nvSpPr>
          <p:cNvPr id="240645" name="Rectangle 4">
            <a:extLst>
              <a:ext uri="{FF2B5EF4-FFF2-40B4-BE49-F238E27FC236}">
                <a16:creationId xmlns:a16="http://schemas.microsoft.com/office/drawing/2014/main" id="{8767B371-386B-4327-981D-E8987B1B23E2}"/>
              </a:ext>
            </a:extLst>
          </p:cNvPr>
          <p:cNvSpPr>
            <a:spLocks noGrp="1" noChangeArrowheads="1"/>
          </p:cNvSpPr>
          <p:nvPr>
            <p:ph type="title"/>
          </p:nvPr>
        </p:nvSpPr>
        <p:spPr/>
        <p:txBody>
          <a:bodyPr/>
          <a:lstStyle/>
          <a:p>
            <a:pPr eaLnBrk="1" hangingPunct="1"/>
            <a:r>
              <a:rPr lang="en-US" altLang="en-US" sz="4000" b="1">
                <a:solidFill>
                  <a:srgbClr val="FF0000"/>
                </a:solidFill>
              </a:rPr>
              <a:t>Hypergeometric distribution</a:t>
            </a:r>
            <a:br>
              <a:rPr lang="en-US" altLang="en-US" sz="4000" b="1">
                <a:solidFill>
                  <a:srgbClr val="FF0000"/>
                </a:solidFill>
              </a:rPr>
            </a:br>
            <a:r>
              <a:rPr lang="en-US" altLang="en-US" sz="4000" b="1">
                <a:solidFill>
                  <a:srgbClr val="FF0000"/>
                </a:solidFill>
              </a:rPr>
              <a:t>[X ~ HG (N, n, p)]</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sp>
        <p:nvSpPr>
          <p:cNvPr id="240646" name="Content Placeholder 5">
            <a:extLst>
              <a:ext uri="{FF2B5EF4-FFF2-40B4-BE49-F238E27FC236}">
                <a16:creationId xmlns:a16="http://schemas.microsoft.com/office/drawing/2014/main" id="{ED5C95E9-54FA-40D7-8670-0F6FDB7DC168}"/>
              </a:ext>
            </a:extLst>
          </p:cNvPr>
          <p:cNvSpPr>
            <a:spLocks noGrp="1" noChangeArrowheads="1"/>
          </p:cNvSpPr>
          <p:nvPr>
            <p:ph idx="1"/>
          </p:nvPr>
        </p:nvSpPr>
        <p:spPr/>
        <p:txBody>
          <a:bodyPr/>
          <a:lstStyle/>
          <a:p>
            <a:endParaRPr lang="en-US" altLang="en-US"/>
          </a:p>
        </p:txBody>
      </p:sp>
      <p:pic>
        <p:nvPicPr>
          <p:cNvPr id="240647" name="Picture 1">
            <a:extLst>
              <a:ext uri="{FF2B5EF4-FFF2-40B4-BE49-F238E27FC236}">
                <a16:creationId xmlns:a16="http://schemas.microsoft.com/office/drawing/2014/main" id="{9DB55E98-DDC7-4704-B97B-62FB0AF573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20838"/>
            <a:ext cx="109728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20BB2C4-1512-47F5-BC2D-DADCD5B94EEE}"/>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E9FD8B76-778D-4CA0-8D77-6E3518564FEB}"/>
              </a:ext>
            </a:extLst>
          </p:cNvPr>
          <p:cNvSpPr>
            <a:spLocks noGrp="1"/>
          </p:cNvSpPr>
          <p:nvPr>
            <p:ph type="ftr" sz="quarter" idx="11"/>
          </p:nvPr>
        </p:nvSpPr>
        <p:spPr/>
        <p:txBody>
          <a:bodyPr/>
          <a:lstStyle/>
          <a:p>
            <a:pPr>
              <a:defRPr/>
            </a:pPr>
            <a:r>
              <a:rPr lang="en-US"/>
              <a:t>RNSengupta,IME Dept.,IIT Kanpur,INDIA</a:t>
            </a:r>
          </a:p>
        </p:txBody>
      </p:sp>
      <p:sp>
        <p:nvSpPr>
          <p:cNvPr id="241668" name="Slide Number Placeholder 5">
            <a:extLst>
              <a:ext uri="{FF2B5EF4-FFF2-40B4-BE49-F238E27FC236}">
                <a16:creationId xmlns:a16="http://schemas.microsoft.com/office/drawing/2014/main" id="{B7260849-CB42-4E22-8B61-48D603D6DB8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576928-D8B3-4D77-8CC3-97F66F74D7EC}" type="slidenum">
              <a:rPr lang="en-US" altLang="en-US" sz="1400" smtClean="0"/>
              <a:pPr>
                <a:spcBef>
                  <a:spcPct val="0"/>
                </a:spcBef>
                <a:buFontTx/>
                <a:buNone/>
              </a:pPr>
              <a:t>63</a:t>
            </a:fld>
            <a:endParaRPr lang="en-US" altLang="en-US" sz="1400"/>
          </a:p>
        </p:txBody>
      </p:sp>
      <p:sp>
        <p:nvSpPr>
          <p:cNvPr id="241669" name="Rectangle 2">
            <a:extLst>
              <a:ext uri="{FF2B5EF4-FFF2-40B4-BE49-F238E27FC236}">
                <a16:creationId xmlns:a16="http://schemas.microsoft.com/office/drawing/2014/main" id="{942934F0-FCB1-47B5-8566-5A0312786658}"/>
              </a:ext>
            </a:extLst>
          </p:cNvPr>
          <p:cNvSpPr>
            <a:spLocks noGrp="1" noChangeArrowheads="1"/>
          </p:cNvSpPr>
          <p:nvPr>
            <p:ph type="title"/>
          </p:nvPr>
        </p:nvSpPr>
        <p:spPr>
          <a:xfrm>
            <a:off x="609600" y="338138"/>
            <a:ext cx="10972800" cy="1143000"/>
          </a:xfrm>
        </p:spPr>
        <p:txBody>
          <a:bodyPr/>
          <a:lstStyle/>
          <a:p>
            <a:pPr eaLnBrk="1" hangingPunct="1"/>
            <a:r>
              <a:rPr lang="en-US" altLang="en-US" sz="5500" b="1" dirty="0">
                <a:solidFill>
                  <a:srgbClr val="FF0000"/>
                </a:solidFill>
              </a:rPr>
              <a:t>Example # 45</a:t>
            </a:r>
            <a:endParaRPr lang="en-US" altLang="en-US" sz="5500" dirty="0"/>
          </a:p>
        </p:txBody>
      </p:sp>
      <p:sp>
        <p:nvSpPr>
          <p:cNvPr id="241670" name="Rectangle 3">
            <a:extLst>
              <a:ext uri="{FF2B5EF4-FFF2-40B4-BE49-F238E27FC236}">
                <a16:creationId xmlns:a16="http://schemas.microsoft.com/office/drawing/2014/main" id="{DC007733-D570-431F-8E37-199380E4DD76}"/>
              </a:ext>
            </a:extLst>
          </p:cNvPr>
          <p:cNvSpPr>
            <a:spLocks noGrp="1" noChangeArrowheads="1"/>
          </p:cNvSpPr>
          <p:nvPr>
            <p:ph type="body" idx="1"/>
          </p:nvPr>
        </p:nvSpPr>
        <p:spPr/>
        <p:txBody>
          <a:bodyPr/>
          <a:lstStyle/>
          <a:p>
            <a:pPr algn="just">
              <a:lnSpc>
                <a:spcPct val="90000"/>
              </a:lnSpc>
              <a:spcBef>
                <a:spcPct val="0"/>
              </a:spcBef>
              <a:buFont typeface="Wingdings" panose="05000000000000000000" pitchFamily="2" charset="2"/>
              <a:buChar char="§"/>
            </a:pPr>
            <a:r>
              <a:rPr lang="en-US" altLang="en-US" sz="3300"/>
              <a:t>Suppose that automobiles arrive at a Mr. Ghosh</a:t>
            </a:r>
            <a:r>
              <a:rPr lang="en-US" altLang="en-US" sz="3300">
                <a:sym typeface="Symbol" panose="05050102010706020507" pitchFamily="18" charset="2"/>
              </a:rPr>
              <a:t>s garage </a:t>
            </a:r>
            <a:r>
              <a:rPr lang="en-US" altLang="en-US" sz="3300"/>
              <a:t>in lots of 10 and that for time and resource considerations, he can inspect only 5 out of each 10 for safety.</a:t>
            </a:r>
          </a:p>
          <a:p>
            <a:pPr algn="just">
              <a:lnSpc>
                <a:spcPct val="90000"/>
              </a:lnSpc>
              <a:spcBef>
                <a:spcPct val="0"/>
              </a:spcBef>
              <a:buFont typeface="Wingdings" panose="05000000000000000000" pitchFamily="2" charset="2"/>
              <a:buChar char="§"/>
            </a:pPr>
            <a:r>
              <a:rPr lang="en-US" altLang="en-US" sz="3300"/>
              <a:t>The 5 cars are randomly chosen from the 10 on the lot.</a:t>
            </a:r>
          </a:p>
          <a:p>
            <a:pPr algn="just">
              <a:lnSpc>
                <a:spcPct val="90000"/>
              </a:lnSpc>
              <a:spcBef>
                <a:spcPct val="0"/>
              </a:spcBef>
              <a:buFont typeface="Wingdings" panose="05000000000000000000" pitchFamily="2" charset="2"/>
              <a:buChar char="§"/>
            </a:pPr>
            <a:r>
              <a:rPr lang="en-US" altLang="en-US" sz="3300"/>
              <a:t>If  2 out of the 10 cars on the lot are below standards for safety, what is the probability that at most 1 out of the 5 cars to be inspected by Mr.Ghosh will be found not meeting the safety standards?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E27B662-EAED-4EF7-9975-5C3E78F4396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C79F069-CA8F-4BB9-8D9C-FEC3ED68EA13}"/>
              </a:ext>
            </a:extLst>
          </p:cNvPr>
          <p:cNvSpPr>
            <a:spLocks noGrp="1"/>
          </p:cNvSpPr>
          <p:nvPr>
            <p:ph type="ftr" sz="quarter" idx="11"/>
          </p:nvPr>
        </p:nvSpPr>
        <p:spPr/>
        <p:txBody>
          <a:bodyPr/>
          <a:lstStyle/>
          <a:p>
            <a:pPr>
              <a:defRPr/>
            </a:pPr>
            <a:r>
              <a:rPr lang="en-US"/>
              <a:t>RNSengupta,IME Dept.,IIT Kanpur,INDIA</a:t>
            </a:r>
          </a:p>
        </p:txBody>
      </p:sp>
      <p:sp>
        <p:nvSpPr>
          <p:cNvPr id="242692" name="Slide Number Placeholder 5">
            <a:extLst>
              <a:ext uri="{FF2B5EF4-FFF2-40B4-BE49-F238E27FC236}">
                <a16:creationId xmlns:a16="http://schemas.microsoft.com/office/drawing/2014/main" id="{1F61C6F5-5969-4838-9FF9-90D6B18C7AF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9C40B16-F4B1-48D1-B13C-20C75C8A9D10}" type="slidenum">
              <a:rPr lang="en-US" altLang="en-US" sz="1400" smtClean="0"/>
              <a:pPr>
                <a:spcBef>
                  <a:spcPct val="0"/>
                </a:spcBef>
                <a:buFontTx/>
                <a:buNone/>
              </a:pPr>
              <a:t>64</a:t>
            </a:fld>
            <a:endParaRPr lang="en-US" altLang="en-US" sz="1400"/>
          </a:p>
        </p:txBody>
      </p:sp>
      <p:sp>
        <p:nvSpPr>
          <p:cNvPr id="242693" name="Rectangle 2">
            <a:extLst>
              <a:ext uri="{FF2B5EF4-FFF2-40B4-BE49-F238E27FC236}">
                <a16:creationId xmlns:a16="http://schemas.microsoft.com/office/drawing/2014/main" id="{3C9C8806-7318-4053-BA11-3151379D7004}"/>
              </a:ext>
            </a:extLst>
          </p:cNvPr>
          <p:cNvSpPr>
            <a:spLocks noGrp="1" noChangeArrowheads="1"/>
          </p:cNvSpPr>
          <p:nvPr>
            <p:ph type="title"/>
          </p:nvPr>
        </p:nvSpPr>
        <p:spPr/>
        <p:txBody>
          <a:bodyPr/>
          <a:lstStyle/>
          <a:p>
            <a:pPr eaLnBrk="1" hangingPunct="1"/>
            <a:r>
              <a:rPr lang="en-US" altLang="en-US" sz="5500" b="1" dirty="0">
                <a:solidFill>
                  <a:srgbClr val="FF0000"/>
                </a:solidFill>
              </a:rPr>
              <a:t>Example # 46</a:t>
            </a:r>
            <a:r>
              <a:rPr lang="en-US" altLang="en-US" sz="5500" dirty="0">
                <a:solidFill>
                  <a:schemeClr val="tx1"/>
                </a:solidFill>
              </a:rPr>
              <a:t> (</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endParaRPr lang="en-US" altLang="en-US" sz="5500" dirty="0"/>
          </a:p>
        </p:txBody>
      </p:sp>
      <p:sp>
        <p:nvSpPr>
          <p:cNvPr id="242694" name="Rectangle 3">
            <a:extLst>
              <a:ext uri="{FF2B5EF4-FFF2-40B4-BE49-F238E27FC236}">
                <a16:creationId xmlns:a16="http://schemas.microsoft.com/office/drawing/2014/main" id="{A4F7AC52-A37B-4450-9DCB-310D2E9BA3DA}"/>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a:t>Here N=10, n=5, Np=2, Nq=8</a:t>
            </a:r>
          </a:p>
          <a:p>
            <a:pPr algn="just" eaLnBrk="1" hangingPunct="1">
              <a:buFont typeface="Wingdings" panose="05000000000000000000" pitchFamily="2" charset="2"/>
              <a:buChar char="§"/>
            </a:pPr>
            <a:r>
              <a:rPr lang="en-US" altLang="en-US" sz="4500"/>
              <a:t>Hence the required probability is</a:t>
            </a:r>
          </a:p>
          <a:p>
            <a:pPr algn="just" eaLnBrk="1" hangingPunct="1">
              <a:buFont typeface="Wingdings" panose="05000000000000000000" pitchFamily="2" charset="2"/>
              <a:buChar char="§"/>
            </a:pPr>
            <a:r>
              <a:rPr lang="en-US" altLang="en-US" sz="4500"/>
              <a:t>P(X</a:t>
            </a:r>
            <a:r>
              <a:rPr lang="en-US" altLang="en-US" sz="4500">
                <a:sym typeface="Symbol" panose="05050102010706020507" pitchFamily="18" charset="2"/>
              </a:rPr>
              <a:t>1) =</a:t>
            </a:r>
            <a:r>
              <a:rPr lang="en-US" altLang="en-US" sz="4500"/>
              <a:t> P(X=0) + P(X=1)</a:t>
            </a:r>
          </a:p>
          <a:p>
            <a:pPr algn="just" eaLnBrk="1" hangingPunct="1">
              <a:buFont typeface="Wingdings" panose="05000000000000000000" pitchFamily="2" charset="2"/>
              <a:buChar char="§"/>
            </a:pPr>
            <a:r>
              <a:rPr lang="en-US" altLang="en-US" sz="4500"/>
              <a:t>P(X</a:t>
            </a:r>
            <a:r>
              <a:rPr lang="en-US" altLang="en-US" sz="4500">
                <a:sym typeface="Symbol" panose="05050102010706020507" pitchFamily="18" charset="2"/>
              </a:rPr>
              <a:t>1)</a:t>
            </a:r>
            <a:r>
              <a:rPr lang="en-US" altLang="en-US" sz="4500"/>
              <a:t> = </a:t>
            </a:r>
            <a:r>
              <a:rPr lang="en-US" altLang="en-US" sz="4500" baseline="30000"/>
              <a:t>2</a:t>
            </a:r>
            <a:r>
              <a:rPr lang="en-US" altLang="en-US" sz="4500"/>
              <a:t>C</a:t>
            </a:r>
            <a:r>
              <a:rPr lang="en-US" altLang="en-US" sz="4500" baseline="-25000"/>
              <a:t>0</a:t>
            </a:r>
            <a:r>
              <a:rPr lang="en-US" altLang="en-US" sz="4500" baseline="30000"/>
              <a:t>8</a:t>
            </a:r>
            <a:r>
              <a:rPr lang="en-US" altLang="en-US" sz="4500"/>
              <a:t>C</a:t>
            </a:r>
            <a:r>
              <a:rPr lang="en-US" altLang="en-US" sz="4500" baseline="-25000"/>
              <a:t>5</a:t>
            </a:r>
            <a:r>
              <a:rPr lang="en-US" altLang="en-US" sz="4500"/>
              <a:t>/</a:t>
            </a:r>
            <a:r>
              <a:rPr lang="en-US" altLang="en-US" sz="4500" baseline="30000"/>
              <a:t>10</a:t>
            </a:r>
            <a:r>
              <a:rPr lang="en-US" altLang="en-US" sz="4500"/>
              <a:t>C</a:t>
            </a:r>
            <a:r>
              <a:rPr lang="en-US" altLang="en-US" sz="4500" baseline="-25000"/>
              <a:t>5</a:t>
            </a:r>
            <a:r>
              <a:rPr lang="en-US" altLang="en-US" sz="4500"/>
              <a:t> + </a:t>
            </a:r>
            <a:r>
              <a:rPr lang="en-US" altLang="en-US" sz="4500" baseline="30000"/>
              <a:t>2</a:t>
            </a:r>
            <a:r>
              <a:rPr lang="en-US" altLang="en-US" sz="4500"/>
              <a:t>C</a:t>
            </a:r>
            <a:r>
              <a:rPr lang="en-US" altLang="en-US" sz="4500" baseline="-25000"/>
              <a:t>1</a:t>
            </a:r>
            <a:r>
              <a:rPr lang="en-US" altLang="en-US" sz="4500" baseline="30000"/>
              <a:t>8</a:t>
            </a:r>
            <a:r>
              <a:rPr lang="en-US" altLang="en-US" sz="4500"/>
              <a:t>C</a:t>
            </a:r>
            <a:r>
              <a:rPr lang="en-US" altLang="en-US" sz="4500" baseline="-25000"/>
              <a:t>4</a:t>
            </a:r>
            <a:r>
              <a:rPr lang="en-US" altLang="en-US" sz="4500"/>
              <a:t>/</a:t>
            </a:r>
            <a:r>
              <a:rPr lang="en-US" altLang="en-US" sz="4500" baseline="30000"/>
              <a:t>10</a:t>
            </a:r>
            <a:r>
              <a:rPr lang="en-US" altLang="en-US" sz="4500"/>
              <a:t>C</a:t>
            </a:r>
            <a:r>
              <a:rPr lang="en-US" altLang="en-US" sz="4500" baseline="-25000"/>
              <a:t>5</a:t>
            </a:r>
            <a:r>
              <a:rPr lang="en-US" altLang="en-US" sz="4500"/>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4F7DD73-B2D9-4AFD-A4D4-A352DE1C75F9}"/>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A5512D9-B127-4245-9262-661A6E584D31}"/>
              </a:ext>
            </a:extLst>
          </p:cNvPr>
          <p:cNvSpPr>
            <a:spLocks noGrp="1"/>
          </p:cNvSpPr>
          <p:nvPr>
            <p:ph type="ftr" sz="quarter" idx="11"/>
          </p:nvPr>
        </p:nvSpPr>
        <p:spPr/>
        <p:txBody>
          <a:bodyPr/>
          <a:lstStyle/>
          <a:p>
            <a:pPr>
              <a:defRPr/>
            </a:pPr>
            <a:r>
              <a:rPr lang="en-US"/>
              <a:t>RNSengupta,IME Dept.,IIT Kanpur,INDIA</a:t>
            </a:r>
          </a:p>
        </p:txBody>
      </p:sp>
      <p:sp>
        <p:nvSpPr>
          <p:cNvPr id="243716" name="Slide Number Placeholder 5">
            <a:extLst>
              <a:ext uri="{FF2B5EF4-FFF2-40B4-BE49-F238E27FC236}">
                <a16:creationId xmlns:a16="http://schemas.microsoft.com/office/drawing/2014/main" id="{77EB39E0-042E-45FC-85BA-76F4697776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9CC223E-68CA-4B53-9650-1D3E9E3EBAE5}" type="slidenum">
              <a:rPr lang="en-US" altLang="en-US" sz="1400" smtClean="0"/>
              <a:pPr>
                <a:spcBef>
                  <a:spcPct val="0"/>
                </a:spcBef>
                <a:buFontTx/>
                <a:buNone/>
              </a:pPr>
              <a:t>65</a:t>
            </a:fld>
            <a:endParaRPr lang="en-US" altLang="en-US" sz="1400"/>
          </a:p>
        </p:txBody>
      </p:sp>
      <p:sp>
        <p:nvSpPr>
          <p:cNvPr id="243717" name="Rectangle 2">
            <a:extLst>
              <a:ext uri="{FF2B5EF4-FFF2-40B4-BE49-F238E27FC236}">
                <a16:creationId xmlns:a16="http://schemas.microsoft.com/office/drawing/2014/main" id="{7B457312-AC44-4852-8954-470A16A8536D}"/>
              </a:ext>
            </a:extLst>
          </p:cNvPr>
          <p:cNvSpPr>
            <a:spLocks noGrp="1" noChangeArrowheads="1"/>
          </p:cNvSpPr>
          <p:nvPr>
            <p:ph type="title"/>
          </p:nvPr>
        </p:nvSpPr>
        <p:spPr/>
        <p:txBody>
          <a:bodyPr/>
          <a:lstStyle/>
          <a:p>
            <a:pPr eaLnBrk="1" hangingPunct="1"/>
            <a:r>
              <a:rPr lang="en-US" altLang="en-US" sz="4500" b="1">
                <a:solidFill>
                  <a:srgbClr val="FF0000"/>
                </a:solidFill>
              </a:rPr>
              <a:t>Exercise</a:t>
            </a:r>
            <a:endParaRPr lang="en-US" altLang="en-US" sz="4500"/>
          </a:p>
        </p:txBody>
      </p:sp>
      <p:sp>
        <p:nvSpPr>
          <p:cNvPr id="243718" name="Rectangle 3">
            <a:extLst>
              <a:ext uri="{FF2B5EF4-FFF2-40B4-BE49-F238E27FC236}">
                <a16:creationId xmlns:a16="http://schemas.microsoft.com/office/drawing/2014/main" id="{4A1B42A6-3374-4249-9985-74B8BAB77429}"/>
              </a:ext>
            </a:extLst>
          </p:cNvPr>
          <p:cNvSpPr>
            <a:spLocks noGrp="1" noChangeArrowheads="1"/>
          </p:cNvSpPr>
          <p:nvPr>
            <p:ph type="body" idx="1"/>
          </p:nvPr>
        </p:nvSpPr>
        <p:spPr>
          <a:xfrm>
            <a:off x="609600" y="1493838"/>
            <a:ext cx="11125200" cy="4525962"/>
          </a:xfrm>
        </p:spPr>
        <p:txBody>
          <a:bodyPr/>
          <a:lstStyle/>
          <a:p>
            <a:pPr algn="just" eaLnBrk="1" hangingPunct="1">
              <a:buFont typeface="Wingdings" panose="05000000000000000000" pitchFamily="2" charset="2"/>
              <a:buChar char="§"/>
            </a:pPr>
            <a:r>
              <a:rPr lang="en-US" altLang="en-US" sz="2900"/>
              <a:t>Mrs. Patanaik is the teacher of class III consisting of 30 students. Daily during morning prayer session she would like to check whether all her students have brought their respective lunches.</a:t>
            </a:r>
          </a:p>
          <a:p>
            <a:pPr algn="just" eaLnBrk="1" hangingPunct="1">
              <a:buFont typeface="Wingdings" panose="05000000000000000000" pitchFamily="2" charset="2"/>
              <a:buChar char="§"/>
            </a:pPr>
            <a:r>
              <a:rPr lang="en-US" altLang="en-US" sz="2900"/>
              <a:t>But due to paucity of time each day she has to randomly select 10 students and finds that on an average out of this 10, 4 do not bring their lunches.</a:t>
            </a:r>
          </a:p>
          <a:p>
            <a:pPr algn="just" eaLnBrk="1" hangingPunct="1">
              <a:buFont typeface="Wingdings" panose="05000000000000000000" pitchFamily="2" charset="2"/>
              <a:buChar char="§"/>
            </a:pPr>
            <a:r>
              <a:rPr lang="en-US" altLang="en-US" sz="2900"/>
              <a:t>If on any particular day she selects 10 students then what is the probability that exactly 5 students would not have brought their respective lunches.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0CF226F-2869-4C53-85FD-11E78067E54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37143CA-4E7F-4230-A508-ED00C17518A9}"/>
              </a:ext>
            </a:extLst>
          </p:cNvPr>
          <p:cNvSpPr>
            <a:spLocks noGrp="1"/>
          </p:cNvSpPr>
          <p:nvPr>
            <p:ph type="ftr" sz="quarter" idx="11"/>
          </p:nvPr>
        </p:nvSpPr>
        <p:spPr/>
        <p:txBody>
          <a:bodyPr/>
          <a:lstStyle/>
          <a:p>
            <a:pPr>
              <a:defRPr/>
            </a:pPr>
            <a:r>
              <a:rPr lang="en-US"/>
              <a:t>RNSengupta,IME Dept.,IIT Kanpur,INDIA</a:t>
            </a:r>
          </a:p>
        </p:txBody>
      </p:sp>
      <p:sp>
        <p:nvSpPr>
          <p:cNvPr id="244740" name="Slide Number Placeholder 5">
            <a:extLst>
              <a:ext uri="{FF2B5EF4-FFF2-40B4-BE49-F238E27FC236}">
                <a16:creationId xmlns:a16="http://schemas.microsoft.com/office/drawing/2014/main" id="{9D8738D9-DEFB-47C4-913D-80F1C4AABAD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A362D0-29C8-4663-A358-4C6C8B9A59E9}" type="slidenum">
              <a:rPr lang="en-US" altLang="en-US" sz="1400" smtClean="0"/>
              <a:pPr>
                <a:spcBef>
                  <a:spcPct val="0"/>
                </a:spcBef>
                <a:buFontTx/>
                <a:buNone/>
              </a:pPr>
              <a:t>66</a:t>
            </a:fld>
            <a:endParaRPr lang="en-US" altLang="en-US" sz="1400"/>
          </a:p>
        </p:txBody>
      </p:sp>
      <p:sp>
        <p:nvSpPr>
          <p:cNvPr id="244741" name="Rectangle 2">
            <a:extLst>
              <a:ext uri="{FF2B5EF4-FFF2-40B4-BE49-F238E27FC236}">
                <a16:creationId xmlns:a16="http://schemas.microsoft.com/office/drawing/2014/main" id="{274FF9C8-1CF7-4CDF-998A-AB668FEB4469}"/>
              </a:ext>
            </a:extLst>
          </p:cNvPr>
          <p:cNvSpPr>
            <a:spLocks noGrp="1" noChangeArrowheads="1"/>
          </p:cNvSpPr>
          <p:nvPr>
            <p:ph type="title"/>
          </p:nvPr>
        </p:nvSpPr>
        <p:spPr/>
        <p:txBody>
          <a:bodyPr/>
          <a:lstStyle/>
          <a:p>
            <a:pPr eaLnBrk="1" hangingPunct="1"/>
            <a:r>
              <a:rPr lang="en-US" altLang="en-US" sz="4000" b="1">
                <a:solidFill>
                  <a:srgbClr val="FF0000"/>
                </a:solidFill>
              </a:rPr>
              <a:t>Poisson distribution</a:t>
            </a:r>
            <a:br>
              <a:rPr lang="en-US" altLang="en-US" sz="4000" b="1">
                <a:solidFill>
                  <a:srgbClr val="FF0000"/>
                </a:solidFill>
              </a:rPr>
            </a:br>
            <a:r>
              <a:rPr lang="en-US" altLang="en-US" sz="4000" b="1">
                <a:solidFill>
                  <a:srgbClr val="FF0000"/>
                </a:solidFill>
              </a:rPr>
              <a:t>[X ~ P (</a:t>
            </a:r>
            <a:r>
              <a:rPr lang="en-US" altLang="en-US" sz="4000" b="1">
                <a:solidFill>
                  <a:srgbClr val="FF0000"/>
                </a:solidFill>
                <a:sym typeface="Symbol" panose="05050102010706020507" pitchFamily="18" charset="2"/>
              </a:rPr>
              <a:t>)]</a:t>
            </a:r>
          </a:p>
        </p:txBody>
      </p:sp>
      <p:sp>
        <p:nvSpPr>
          <p:cNvPr id="221190" name="Rectangle 3">
            <a:extLst>
              <a:ext uri="{FF2B5EF4-FFF2-40B4-BE49-F238E27FC236}">
                <a16:creationId xmlns:a16="http://schemas.microsoft.com/office/drawing/2014/main" id="{1961E55C-1731-4022-BD2A-D9FBDC1B657D}"/>
              </a:ext>
            </a:extLst>
          </p:cNvPr>
          <p:cNvSpPr>
            <a:spLocks noGrp="1" noChangeArrowheads="1"/>
          </p:cNvSpPr>
          <p:nvPr>
            <p:ph type="body" idx="1"/>
          </p:nvPr>
        </p:nvSpPr>
        <p:spPr>
          <a:extLst/>
        </p:spPr>
        <p:txBody>
          <a:bodyPr/>
          <a:lstStyle/>
          <a:p>
            <a:pPr algn="ctr" eaLnBrk="1" hangingPunct="1">
              <a:lnSpc>
                <a:spcPct val="90000"/>
              </a:lnSpc>
              <a:buFontTx/>
              <a:buNone/>
              <a:defRPr/>
            </a:pPr>
            <a:r>
              <a:rPr lang="en-US" altLang="en-US" sz="4400" dirty="0"/>
              <a:t>	f(x) = e</a:t>
            </a:r>
            <a:r>
              <a:rPr lang="en-US" altLang="en-US" sz="4400" baseline="30000" dirty="0"/>
              <a:t>-</a:t>
            </a:r>
            <a:r>
              <a:rPr lang="en-US" altLang="en-US" sz="4400" baseline="30000" dirty="0">
                <a:sym typeface="Symbol" panose="05050102010706020507" pitchFamily="18" charset="2"/>
              </a:rPr>
              <a:t></a:t>
            </a:r>
            <a:r>
              <a:rPr lang="en-US" altLang="en-US" sz="4400" dirty="0">
                <a:sym typeface="Symbol" panose="05050102010706020507" pitchFamily="18" charset="2"/>
              </a:rPr>
              <a:t></a:t>
            </a:r>
            <a:r>
              <a:rPr lang="en-US" altLang="en-US" sz="4400" baseline="30000" dirty="0"/>
              <a:t>x</a:t>
            </a:r>
            <a:r>
              <a:rPr lang="en-US" altLang="en-US" sz="4400" dirty="0"/>
              <a:t>/x!, x = 0,1,2,…..</a:t>
            </a:r>
          </a:p>
          <a:p>
            <a:pPr algn="just" eaLnBrk="1" hangingPunct="1">
              <a:lnSpc>
                <a:spcPct val="90000"/>
              </a:lnSpc>
              <a:buClr>
                <a:schemeClr val="tx1"/>
              </a:buClr>
              <a:buFont typeface="Wingdings" panose="05000000000000000000" pitchFamily="2" charset="2"/>
              <a:buChar char="§"/>
              <a:defRPr/>
            </a:pPr>
            <a:r>
              <a:rPr lang="en-US" altLang="en-US" sz="4400" dirty="0">
                <a:sym typeface="Symbol" panose="05050102010706020507" pitchFamily="18" charset="2"/>
              </a:rPr>
              <a:t></a:t>
            </a:r>
            <a:r>
              <a:rPr lang="en-US" altLang="en-US" sz="4400" dirty="0"/>
              <a:t> is the parameter where </a:t>
            </a:r>
            <a:r>
              <a:rPr lang="en-US" altLang="en-US" sz="4400" dirty="0">
                <a:sym typeface="Symbol" panose="05050102010706020507" pitchFamily="18" charset="2"/>
              </a:rPr>
              <a:t> &gt; 0</a:t>
            </a:r>
          </a:p>
          <a:p>
            <a:pPr algn="just" eaLnBrk="1" hangingPunct="1">
              <a:lnSpc>
                <a:spcPct val="90000"/>
              </a:lnSpc>
              <a:buClr>
                <a:schemeClr val="tx1"/>
              </a:buClr>
              <a:buFont typeface="Wingdings" panose="05000000000000000000" pitchFamily="2" charset="2"/>
              <a:buChar char="§"/>
              <a:defRPr/>
            </a:pPr>
            <a:r>
              <a:rPr lang="en-US" altLang="en-US" sz="4400" b="1" dirty="0">
                <a:solidFill>
                  <a:srgbClr val="0000FF"/>
                </a:solidFill>
                <a:highlight>
                  <a:srgbClr val="FFFF00"/>
                </a:highlight>
              </a:rPr>
              <a:t>E(X) = </a:t>
            </a:r>
            <a:r>
              <a:rPr lang="en-US" altLang="en-US" sz="4400" b="1" dirty="0">
                <a:solidFill>
                  <a:srgbClr val="0000FF"/>
                </a:solidFill>
                <a:highlight>
                  <a:srgbClr val="FFFF00"/>
                </a:highlight>
                <a:sym typeface="Symbol" panose="05050102010706020507" pitchFamily="18" charset="2"/>
              </a:rPr>
              <a:t></a:t>
            </a:r>
            <a:r>
              <a:rPr lang="en-US" altLang="en-US" sz="4400" b="1" baseline="-25000" dirty="0">
                <a:solidFill>
                  <a:srgbClr val="0000FF"/>
                </a:solidFill>
                <a:highlight>
                  <a:srgbClr val="FFFF00"/>
                </a:highlight>
                <a:sym typeface="Symbol" panose="05050102010706020507" pitchFamily="18" charset="2"/>
              </a:rPr>
              <a:t>m</a:t>
            </a:r>
            <a:r>
              <a:rPr lang="en-US" altLang="en-US" sz="4400" b="1" dirty="0">
                <a:solidFill>
                  <a:srgbClr val="0000FF"/>
                </a:solidFill>
                <a:highlight>
                  <a:srgbClr val="FFFF00"/>
                </a:highlight>
                <a:sym typeface="Symbol" panose="05050102010706020507" pitchFamily="18" charset="2"/>
              </a:rPr>
              <a:t> = </a:t>
            </a:r>
          </a:p>
          <a:p>
            <a:pPr algn="just" eaLnBrk="1" hangingPunct="1">
              <a:lnSpc>
                <a:spcPct val="90000"/>
              </a:lnSpc>
              <a:buClr>
                <a:schemeClr val="tx1"/>
              </a:buClr>
              <a:buFont typeface="Wingdings" panose="05000000000000000000" pitchFamily="2" charset="2"/>
              <a:buChar char="§"/>
              <a:defRPr/>
            </a:pPr>
            <a:r>
              <a:rPr lang="en-US" altLang="en-US" sz="4400" b="1" dirty="0">
                <a:solidFill>
                  <a:srgbClr val="0000FF"/>
                </a:solidFill>
                <a:highlight>
                  <a:srgbClr val="FFFF00"/>
                </a:highlight>
              </a:rPr>
              <a:t>V[X] = </a:t>
            </a:r>
            <a:r>
              <a:rPr lang="en-US" altLang="en-US" sz="4400" b="1" dirty="0">
                <a:solidFill>
                  <a:srgbClr val="0000FF"/>
                </a:solidFill>
                <a:highlight>
                  <a:srgbClr val="FFFF00"/>
                </a:highlight>
                <a:sym typeface="Symbol" panose="05050102010706020507" pitchFamily="18" charset="2"/>
              </a:rPr>
              <a:t></a:t>
            </a:r>
          </a:p>
          <a:p>
            <a:pPr algn="just" eaLnBrk="1" hangingPunct="1">
              <a:lnSpc>
                <a:spcPct val="80000"/>
              </a:lnSpc>
              <a:buClr>
                <a:schemeClr val="tx1"/>
              </a:buClr>
              <a:buFont typeface="Wingdings" panose="05000000000000000000" pitchFamily="2" charset="2"/>
              <a:buChar char="§"/>
              <a:defRPr/>
            </a:pPr>
            <a:r>
              <a:rPr lang="en-US" altLang="en-US" sz="4400" b="1" dirty="0">
                <a:solidFill>
                  <a:srgbClr val="0000FF"/>
                </a:solidFill>
                <a:highlight>
                  <a:srgbClr val="FFFF00"/>
                </a:highlight>
                <a:sym typeface="Symbol" panose="05050102010706020507" pitchFamily="18" charset="2"/>
              </a:rPr>
              <a:t>Median = </a:t>
            </a:r>
            <a:r>
              <a:rPr lang="en-US" altLang="en-US" sz="4400" b="1" baseline="-25000" dirty="0">
                <a:solidFill>
                  <a:srgbClr val="0000FF"/>
                </a:solidFill>
                <a:highlight>
                  <a:srgbClr val="FFFF00"/>
                </a:highlight>
                <a:sym typeface="Symbol" panose="05050102010706020507" pitchFamily="18" charset="2"/>
              </a:rPr>
              <a:t>e</a:t>
            </a:r>
            <a:r>
              <a:rPr lang="en-US" altLang="en-US" sz="4400" b="1" dirty="0">
                <a:solidFill>
                  <a:srgbClr val="0000FF"/>
                </a:solidFill>
                <a:highlight>
                  <a:srgbClr val="FFFF00"/>
                </a:highlight>
                <a:sym typeface="Symbol" panose="05050102010706020507" pitchFamily="18" charset="2"/>
              </a:rPr>
              <a:t> =  + 1/3 </a:t>
            </a:r>
            <a:r>
              <a:rPr lang="en-US" altLang="en-US" sz="4400" b="1" dirty="0">
                <a:solidFill>
                  <a:srgbClr val="0000FF"/>
                </a:solidFill>
                <a:highlight>
                  <a:srgbClr val="FFFF00"/>
                </a:highlight>
              </a:rPr>
              <a:t>– 1/(50</a:t>
            </a:r>
            <a:r>
              <a:rPr lang="en-US" altLang="en-US" sz="4400" b="1" dirty="0">
                <a:solidFill>
                  <a:srgbClr val="0000FF"/>
                </a:solidFill>
                <a:highlight>
                  <a:srgbClr val="FFFF00"/>
                </a:highlight>
                <a:sym typeface="Symbol" panose="05050102010706020507" pitchFamily="18" charset="2"/>
              </a:rPr>
              <a:t>)</a:t>
            </a:r>
          </a:p>
          <a:p>
            <a:pPr algn="just" eaLnBrk="1" hangingPunct="1">
              <a:lnSpc>
                <a:spcPct val="80000"/>
              </a:lnSpc>
              <a:buClr>
                <a:schemeClr val="tx1"/>
              </a:buClr>
              <a:buFont typeface="Wingdings" panose="05000000000000000000" pitchFamily="2" charset="2"/>
              <a:buChar char="§"/>
              <a:defRPr/>
            </a:pPr>
            <a:r>
              <a:rPr lang="en-US" altLang="en-US" sz="4400" b="1" dirty="0">
                <a:solidFill>
                  <a:srgbClr val="0000FF"/>
                </a:solidFill>
                <a:highlight>
                  <a:srgbClr val="FFFF00"/>
                </a:highlight>
                <a:sym typeface="Symbol" panose="05050102010706020507" pitchFamily="18" charset="2"/>
              </a:rPr>
              <a:t>Mode = </a:t>
            </a:r>
            <a:r>
              <a:rPr lang="en-US" altLang="en-US" sz="4400" b="1" baseline="-25000" dirty="0">
                <a:solidFill>
                  <a:srgbClr val="0000FF"/>
                </a:solidFill>
                <a:highlight>
                  <a:srgbClr val="FFFF00"/>
                </a:highlight>
                <a:sym typeface="Symbol" panose="05050102010706020507" pitchFamily="18" charset="2"/>
              </a:rPr>
              <a:t>o</a:t>
            </a:r>
            <a:r>
              <a:rPr lang="en-US" altLang="en-US" sz="4400" b="1" dirty="0">
                <a:solidFill>
                  <a:srgbClr val="0000FF"/>
                </a:solidFill>
                <a:highlight>
                  <a:srgbClr val="FFFF00"/>
                </a:highlight>
                <a:sym typeface="Symbol" panose="05050102010706020507" pitchFamily="18" charset="2"/>
              </a:rPr>
              <a:t> = </a:t>
            </a:r>
            <a:r>
              <a:rPr lang="en-US" altLang="en-US" sz="4400" b="1" dirty="0">
                <a:solidFill>
                  <a:srgbClr val="0000FF"/>
                </a:solidFill>
                <a:highlight>
                  <a:srgbClr val="FFFF00"/>
                </a:highlight>
              </a:rPr>
              <a:t> – 1 or </a:t>
            </a:r>
            <a:r>
              <a:rPr lang="en-US" altLang="en-US" sz="4400" b="1" dirty="0">
                <a:solidFill>
                  <a:srgbClr val="0000FF"/>
                </a:solidFill>
                <a:highlight>
                  <a:srgbClr val="FFFF00"/>
                </a:highlight>
                <a:sym typeface="Symbol" panose="05050102010706020507" pitchFamily="18" charset="2"/>
              </a:rPr>
              <a:t></a:t>
            </a:r>
            <a:endParaRPr lang="en-US" altLang="en-US" sz="4400" b="1" dirty="0">
              <a:solidFill>
                <a:srgbClr val="0000FF"/>
              </a:solidFill>
              <a:highlight>
                <a:srgbClr val="FFFF00"/>
              </a:highlight>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0CF226F-2869-4C53-85FD-11E78067E542}"/>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37143CA-4E7F-4230-A508-ED00C17518A9}"/>
              </a:ext>
            </a:extLst>
          </p:cNvPr>
          <p:cNvSpPr>
            <a:spLocks noGrp="1"/>
          </p:cNvSpPr>
          <p:nvPr>
            <p:ph type="ftr" sz="quarter" idx="11"/>
          </p:nvPr>
        </p:nvSpPr>
        <p:spPr/>
        <p:txBody>
          <a:bodyPr/>
          <a:lstStyle/>
          <a:p>
            <a:pPr>
              <a:defRPr/>
            </a:pPr>
            <a:r>
              <a:rPr lang="en-US"/>
              <a:t>RNSengupta,IME Dept.,IIT Kanpur,INDIA</a:t>
            </a:r>
          </a:p>
        </p:txBody>
      </p:sp>
      <p:sp>
        <p:nvSpPr>
          <p:cNvPr id="245764" name="Slide Number Placeholder 5">
            <a:extLst>
              <a:ext uri="{FF2B5EF4-FFF2-40B4-BE49-F238E27FC236}">
                <a16:creationId xmlns:a16="http://schemas.microsoft.com/office/drawing/2014/main" id="{85E957DE-FDDF-433C-8583-DBEAE7B98BA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DEFC9E-A26E-40B6-9171-A854C64A562B}" type="slidenum">
              <a:rPr lang="en-US" altLang="en-US" sz="1400" smtClean="0"/>
              <a:pPr>
                <a:spcBef>
                  <a:spcPct val="0"/>
                </a:spcBef>
                <a:buFontTx/>
                <a:buNone/>
              </a:pPr>
              <a:t>67</a:t>
            </a:fld>
            <a:endParaRPr lang="en-US" altLang="en-US" sz="1400"/>
          </a:p>
        </p:txBody>
      </p:sp>
      <p:sp>
        <p:nvSpPr>
          <p:cNvPr id="245765" name="Rectangle 2">
            <a:extLst>
              <a:ext uri="{FF2B5EF4-FFF2-40B4-BE49-F238E27FC236}">
                <a16:creationId xmlns:a16="http://schemas.microsoft.com/office/drawing/2014/main" id="{AAF53AF8-607C-497E-AB35-004B399706EA}"/>
              </a:ext>
            </a:extLst>
          </p:cNvPr>
          <p:cNvSpPr>
            <a:spLocks noGrp="1" noChangeArrowheads="1"/>
          </p:cNvSpPr>
          <p:nvPr>
            <p:ph type="title"/>
          </p:nvPr>
        </p:nvSpPr>
        <p:spPr/>
        <p:txBody>
          <a:bodyPr/>
          <a:lstStyle/>
          <a:p>
            <a:pPr eaLnBrk="1" hangingPunct="1"/>
            <a:r>
              <a:rPr lang="en-US" altLang="en-US" sz="4000" b="1">
                <a:solidFill>
                  <a:srgbClr val="FF0000"/>
                </a:solidFill>
              </a:rPr>
              <a:t>Poisson distribution</a:t>
            </a:r>
            <a:br>
              <a:rPr lang="en-US" altLang="en-US" sz="4000" b="1">
                <a:solidFill>
                  <a:srgbClr val="FF0000"/>
                </a:solidFill>
              </a:rPr>
            </a:br>
            <a:r>
              <a:rPr lang="en-US" altLang="en-US" sz="4000" b="1">
                <a:solidFill>
                  <a:srgbClr val="FF0000"/>
                </a:solidFill>
              </a:rPr>
              <a:t>[X ~ P (</a:t>
            </a:r>
            <a:r>
              <a:rPr lang="en-US" altLang="en-US" sz="4000" b="1">
                <a:solidFill>
                  <a:srgbClr val="FF0000"/>
                </a:solidFill>
                <a:sym typeface="Symbol" panose="05050102010706020507" pitchFamily="18" charset="2"/>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sym typeface="Symbol" panose="05050102010706020507" pitchFamily="18" charset="2"/>
            </a:endParaRPr>
          </a:p>
        </p:txBody>
      </p:sp>
      <p:sp>
        <p:nvSpPr>
          <p:cNvPr id="245766" name="Rectangle 3">
            <a:extLst>
              <a:ext uri="{FF2B5EF4-FFF2-40B4-BE49-F238E27FC236}">
                <a16:creationId xmlns:a16="http://schemas.microsoft.com/office/drawing/2014/main" id="{911D2238-CB91-4062-98EA-6E1196A9EFAE}"/>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3700"/>
              <a:t>Consider the arrival of the number of customers at the bank teller counter.</a:t>
            </a:r>
          </a:p>
          <a:p>
            <a:pPr algn="just" eaLnBrk="1" hangingPunct="1">
              <a:lnSpc>
                <a:spcPct val="90000"/>
              </a:lnSpc>
              <a:buFont typeface="Wingdings" panose="05000000000000000000" pitchFamily="2" charset="2"/>
              <a:buChar char="§"/>
            </a:pPr>
            <a:r>
              <a:rPr lang="en-US" altLang="en-US" sz="3700"/>
              <a:t>If we are interested in finding the probability distribution of the </a:t>
            </a:r>
            <a:r>
              <a:rPr lang="en-US" altLang="en-US" sz="3700" b="1">
                <a:solidFill>
                  <a:srgbClr val="FF0000"/>
                </a:solidFill>
              </a:rPr>
              <a:t>number of customers</a:t>
            </a:r>
            <a:r>
              <a:rPr lang="en-US" altLang="en-US" sz="3700"/>
              <a:t> arriving at the counter in specific intervals of time and we know that the average number of customers arriving is 5.</a:t>
            </a:r>
          </a:p>
          <a:p>
            <a:pPr algn="just" eaLnBrk="1" hangingPunct="1">
              <a:lnSpc>
                <a:spcPct val="90000"/>
              </a:lnSpc>
              <a:buFont typeface="Wingdings" panose="05000000000000000000" pitchFamily="2" charset="2"/>
              <a:buChar char="§"/>
            </a:pPr>
            <a:r>
              <a:rPr lang="en-US" altLang="en-US" sz="3700"/>
              <a:t>Then, we have </a:t>
            </a:r>
            <a:r>
              <a:rPr lang="en-US" altLang="en-US" sz="3700">
                <a:sym typeface="Symbol" panose="05050102010706020507" pitchFamily="18" charset="2"/>
              </a:rPr>
              <a:t>=5</a:t>
            </a:r>
            <a:r>
              <a:rPr lang="en-US" altLang="en-US" sz="3700"/>
              <a:t>, X~e</a:t>
            </a:r>
            <a:r>
              <a:rPr lang="en-US" altLang="en-US" sz="3700" baseline="30000"/>
              <a:t>-5</a:t>
            </a:r>
            <a:r>
              <a:rPr lang="en-US" altLang="en-US" sz="3700"/>
              <a:t>5</a:t>
            </a:r>
            <a:r>
              <a:rPr lang="en-US" altLang="en-US" sz="3700" baseline="30000"/>
              <a:t>x</a:t>
            </a:r>
            <a:r>
              <a:rPr lang="en-US" altLang="en-US" sz="3700"/>
              <a:t>/x!</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6A3EE48-1629-4D21-A3ED-DC3F35C261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1D5F696-5DF6-4ED8-BE8F-25CC96B32B57}"/>
              </a:ext>
            </a:extLst>
          </p:cNvPr>
          <p:cNvSpPr>
            <a:spLocks noGrp="1"/>
          </p:cNvSpPr>
          <p:nvPr>
            <p:ph type="ftr" sz="quarter" idx="11"/>
          </p:nvPr>
        </p:nvSpPr>
        <p:spPr/>
        <p:txBody>
          <a:bodyPr/>
          <a:lstStyle/>
          <a:p>
            <a:pPr>
              <a:defRPr/>
            </a:pPr>
            <a:r>
              <a:rPr lang="en-US"/>
              <a:t>RNSengupta,IME Dept.,IIT Kanpur,INDIA</a:t>
            </a:r>
          </a:p>
        </p:txBody>
      </p:sp>
      <p:sp>
        <p:nvSpPr>
          <p:cNvPr id="246788" name="Slide Number Placeholder 5">
            <a:extLst>
              <a:ext uri="{FF2B5EF4-FFF2-40B4-BE49-F238E27FC236}">
                <a16:creationId xmlns:a16="http://schemas.microsoft.com/office/drawing/2014/main" id="{BB7C3903-9EC4-4D78-9F19-B92A9E121E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AC6CE8-96A8-4206-8F36-9B3E3A23FB85}" type="slidenum">
              <a:rPr lang="en-US" altLang="en-US" sz="1400" smtClean="0"/>
              <a:pPr>
                <a:spcBef>
                  <a:spcPct val="0"/>
                </a:spcBef>
                <a:buFontTx/>
                <a:buNone/>
              </a:pPr>
              <a:t>68</a:t>
            </a:fld>
            <a:endParaRPr lang="en-US" altLang="en-US" sz="1400"/>
          </a:p>
        </p:txBody>
      </p:sp>
      <p:sp>
        <p:nvSpPr>
          <p:cNvPr id="246789" name="Rectangle 2">
            <a:extLst>
              <a:ext uri="{FF2B5EF4-FFF2-40B4-BE49-F238E27FC236}">
                <a16:creationId xmlns:a16="http://schemas.microsoft.com/office/drawing/2014/main" id="{12DEC117-E69D-466D-A248-D637977C4BB5}"/>
              </a:ext>
            </a:extLst>
          </p:cNvPr>
          <p:cNvSpPr>
            <a:spLocks noGrp="1" noChangeArrowheads="1"/>
          </p:cNvSpPr>
          <p:nvPr>
            <p:ph type="title"/>
          </p:nvPr>
        </p:nvSpPr>
        <p:spPr/>
        <p:txBody>
          <a:bodyPr/>
          <a:lstStyle/>
          <a:p>
            <a:pPr eaLnBrk="1" hangingPunct="1"/>
            <a:r>
              <a:rPr lang="en-US" altLang="en-US" sz="4000" b="1">
                <a:solidFill>
                  <a:srgbClr val="FF0000"/>
                </a:solidFill>
              </a:rPr>
              <a:t>Poisson distribution</a:t>
            </a:r>
            <a:br>
              <a:rPr lang="en-US" altLang="en-US" sz="4000" b="1">
                <a:solidFill>
                  <a:srgbClr val="FF0000"/>
                </a:solidFill>
              </a:rPr>
            </a:br>
            <a:r>
              <a:rPr lang="en-US" altLang="en-US" sz="4000" b="1">
                <a:solidFill>
                  <a:srgbClr val="FF0000"/>
                </a:solidFill>
              </a:rPr>
              <a:t>[X ~ P (</a:t>
            </a:r>
            <a:r>
              <a:rPr lang="en-US" altLang="en-US" sz="4000" b="1">
                <a:solidFill>
                  <a:srgbClr val="FF0000"/>
                </a:solidFill>
                <a:sym typeface="Symbol" panose="05050102010706020507" pitchFamily="18" charset="2"/>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46790" name="Content Placeholder 2">
            <a:extLst>
              <a:ext uri="{FF2B5EF4-FFF2-40B4-BE49-F238E27FC236}">
                <a16:creationId xmlns:a16="http://schemas.microsoft.com/office/drawing/2014/main" id="{71F22B3F-7A7E-43D0-8B60-8B229F3A8C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673225"/>
            <a:ext cx="10972800" cy="4379913"/>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6A3EE48-1629-4D21-A3ED-DC3F35C261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D1D5F696-5DF6-4ED8-BE8F-25CC96B32B57}"/>
              </a:ext>
            </a:extLst>
          </p:cNvPr>
          <p:cNvSpPr>
            <a:spLocks noGrp="1"/>
          </p:cNvSpPr>
          <p:nvPr>
            <p:ph type="ftr" sz="quarter" idx="11"/>
          </p:nvPr>
        </p:nvSpPr>
        <p:spPr/>
        <p:txBody>
          <a:bodyPr/>
          <a:lstStyle/>
          <a:p>
            <a:pPr>
              <a:defRPr/>
            </a:pPr>
            <a:r>
              <a:rPr lang="en-US"/>
              <a:t>RNSengupta,IME Dept.,IIT Kanpur,INDIA</a:t>
            </a:r>
          </a:p>
        </p:txBody>
      </p:sp>
      <p:sp>
        <p:nvSpPr>
          <p:cNvPr id="247812" name="Slide Number Placeholder 5">
            <a:extLst>
              <a:ext uri="{FF2B5EF4-FFF2-40B4-BE49-F238E27FC236}">
                <a16:creationId xmlns:a16="http://schemas.microsoft.com/office/drawing/2014/main" id="{0415AA10-0D0B-451D-82E4-29E947C3B59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A2697C-6AFA-49A6-8F95-B609D51E8C26}" type="slidenum">
              <a:rPr lang="en-US" altLang="en-US" sz="1400" smtClean="0"/>
              <a:pPr>
                <a:spcBef>
                  <a:spcPct val="0"/>
                </a:spcBef>
                <a:buFontTx/>
                <a:buNone/>
              </a:pPr>
              <a:t>69</a:t>
            </a:fld>
            <a:endParaRPr lang="en-US" altLang="en-US" sz="1400"/>
          </a:p>
        </p:txBody>
      </p:sp>
      <p:sp>
        <p:nvSpPr>
          <p:cNvPr id="247813" name="Rectangle 2">
            <a:extLst>
              <a:ext uri="{FF2B5EF4-FFF2-40B4-BE49-F238E27FC236}">
                <a16:creationId xmlns:a16="http://schemas.microsoft.com/office/drawing/2014/main" id="{1757CA00-A851-4DDA-8E09-F67F228D2609}"/>
              </a:ext>
            </a:extLst>
          </p:cNvPr>
          <p:cNvSpPr>
            <a:spLocks noGrp="1" noChangeArrowheads="1"/>
          </p:cNvSpPr>
          <p:nvPr>
            <p:ph type="title"/>
          </p:nvPr>
        </p:nvSpPr>
        <p:spPr/>
        <p:txBody>
          <a:bodyPr/>
          <a:lstStyle/>
          <a:p>
            <a:pPr eaLnBrk="1" hangingPunct="1"/>
            <a:r>
              <a:rPr lang="en-US" altLang="en-US" sz="4000" b="1">
                <a:solidFill>
                  <a:srgbClr val="FF0000"/>
                </a:solidFill>
              </a:rPr>
              <a:t>Poisson distribution</a:t>
            </a:r>
            <a:br>
              <a:rPr lang="en-US" altLang="en-US" sz="4000" b="1">
                <a:solidFill>
                  <a:srgbClr val="FF0000"/>
                </a:solidFill>
              </a:rPr>
            </a:br>
            <a:r>
              <a:rPr lang="en-US" altLang="en-US" sz="4000" b="1">
                <a:solidFill>
                  <a:srgbClr val="FF0000"/>
                </a:solidFill>
              </a:rPr>
              <a:t>[X ~ P (</a:t>
            </a:r>
            <a:r>
              <a:rPr lang="en-US" altLang="en-US" sz="4000" b="1">
                <a:solidFill>
                  <a:srgbClr val="FF0000"/>
                </a:solidFill>
                <a:sym typeface="Symbol" panose="05050102010706020507" pitchFamily="18" charset="2"/>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0000"/>
              </a:solidFill>
            </a:endParaRPr>
          </a:p>
        </p:txBody>
      </p:sp>
      <p:pic>
        <p:nvPicPr>
          <p:cNvPr id="247814" name="Content Placeholder 2">
            <a:extLst>
              <a:ext uri="{FF2B5EF4-FFF2-40B4-BE49-F238E27FC236}">
                <a16:creationId xmlns:a16="http://schemas.microsoft.com/office/drawing/2014/main" id="{5021077C-A912-4AB7-B0E5-39EE63E788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673225"/>
            <a:ext cx="10972800" cy="437991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184324" name="Slide Number Placeholder 5">
            <a:extLst>
              <a:ext uri="{FF2B5EF4-FFF2-40B4-BE49-F238E27FC236}">
                <a16:creationId xmlns:a16="http://schemas.microsoft.com/office/drawing/2014/main" id="{E1B43560-7F65-40D7-A69B-7FF33D5F9DA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69D5E29-9A9C-4F67-8300-42F8160EDE9B}" type="slidenum">
              <a:rPr lang="en-US" altLang="en-US" sz="1400" smtClean="0"/>
              <a:pPr>
                <a:spcBef>
                  <a:spcPct val="0"/>
                </a:spcBef>
                <a:buFontTx/>
                <a:buNone/>
              </a:pPr>
              <a:t>7</a:t>
            </a:fld>
            <a:endParaRPr lang="en-US" altLang="en-US" sz="1400"/>
          </a:p>
        </p:txBody>
      </p:sp>
      <p:sp>
        <p:nvSpPr>
          <p:cNvPr id="184325" name="Rectangle 2">
            <a:extLst>
              <a:ext uri="{FF2B5EF4-FFF2-40B4-BE49-F238E27FC236}">
                <a16:creationId xmlns:a16="http://schemas.microsoft.com/office/drawing/2014/main" id="{379CAC83-07D8-4DA9-A713-A4E212D2C399}"/>
              </a:ext>
            </a:extLst>
          </p:cNvPr>
          <p:cNvSpPr>
            <a:spLocks noGrp="1" noChangeArrowheads="1"/>
          </p:cNvSpPr>
          <p:nvPr>
            <p:ph type="title"/>
          </p:nvPr>
        </p:nvSpPr>
        <p:spPr/>
        <p:txBody>
          <a:bodyPr/>
          <a:lstStyle/>
          <a:p>
            <a:pPr eaLnBrk="1" hangingPunct="1"/>
            <a:r>
              <a:rPr lang="en-US" altLang="en-US" sz="4000" b="1">
                <a:solidFill>
                  <a:srgbClr val="FF3300"/>
                </a:solidFill>
              </a:rPr>
              <a:t>Joint and Marginal Probability</a:t>
            </a:r>
            <a:r>
              <a:rPr lang="en-US" altLang="en-US" sz="4000" b="1">
                <a:solidFill>
                  <a:schemeClr val="tx1"/>
                </a:solidFill>
              </a:rPr>
              <a:t> (</a:t>
            </a:r>
            <a:r>
              <a:rPr lang="en-US" altLang="en-US" sz="4000" b="1">
                <a:solidFill>
                  <a:srgbClr val="0000FF"/>
                </a:solidFill>
              </a:rPr>
              <a:t>contd….</a:t>
            </a:r>
            <a:r>
              <a:rPr lang="en-US" altLang="en-US" sz="4000" b="1">
                <a:solidFill>
                  <a:schemeClr val="tx1"/>
                </a:solidFill>
              </a:rPr>
              <a:t>)</a:t>
            </a:r>
          </a:p>
        </p:txBody>
      </p:sp>
      <p:sp>
        <p:nvSpPr>
          <p:cNvPr id="184326" name="Rectangle 3">
            <a:extLst>
              <a:ext uri="{FF2B5EF4-FFF2-40B4-BE49-F238E27FC236}">
                <a16:creationId xmlns:a16="http://schemas.microsoft.com/office/drawing/2014/main" id="{BB8554C3-05AD-4C74-A310-2D2AECE0353C}"/>
              </a:ext>
            </a:extLst>
          </p:cNvPr>
          <p:cNvSpPr>
            <a:spLocks noGrp="1" noChangeArrowheads="1"/>
          </p:cNvSpPr>
          <p:nvPr>
            <p:ph type="body" idx="1"/>
          </p:nvPr>
        </p:nvSpPr>
        <p:spPr/>
        <p:txBody>
          <a:bodyPr/>
          <a:lstStyle/>
          <a:p>
            <a:pPr marL="0" indent="0" algn="just" eaLnBrk="1" hangingPunct="1">
              <a:buFontTx/>
              <a:buNone/>
            </a:pPr>
            <a:endParaRPr lang="en-US" altLang="en-US" sz="3000"/>
          </a:p>
        </p:txBody>
      </p:sp>
      <p:graphicFrame>
        <p:nvGraphicFramePr>
          <p:cNvPr id="3" name="Table 2">
            <a:extLst>
              <a:ext uri="{FF2B5EF4-FFF2-40B4-BE49-F238E27FC236}">
                <a16:creationId xmlns:a16="http://schemas.microsoft.com/office/drawing/2014/main" id="{CB61967D-1B84-40B5-908F-7D196B67F45C}"/>
              </a:ext>
            </a:extLst>
          </p:cNvPr>
          <p:cNvGraphicFramePr>
            <a:graphicFrameLocks noGrp="1"/>
          </p:cNvGraphicFramePr>
          <p:nvPr/>
        </p:nvGraphicFramePr>
        <p:xfrm>
          <a:off x="609600" y="1600200"/>
          <a:ext cx="10972800" cy="4625974"/>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488645190"/>
                    </a:ext>
                  </a:extLst>
                </a:gridCol>
                <a:gridCol w="5486400">
                  <a:extLst>
                    <a:ext uri="{9D8B030D-6E8A-4147-A177-3AD203B41FA5}">
                      <a16:colId xmlns:a16="http://schemas.microsoft.com/office/drawing/2014/main" val="3026285416"/>
                    </a:ext>
                  </a:extLst>
                </a:gridCol>
              </a:tblGrid>
              <a:tr h="1005826">
                <a:tc>
                  <a:txBody>
                    <a:bodyPr/>
                    <a:lstStyle/>
                    <a:p>
                      <a:pPr algn="just"/>
                      <a:r>
                        <a:rPr lang="en-US" altLang="en-US" sz="3000" dirty="0">
                          <a:solidFill>
                            <a:schemeClr val="tx1"/>
                          </a:solidFill>
                        </a:rPr>
                        <a:t>Marginal probability of X given Y=1,2,3,4</a:t>
                      </a:r>
                      <a:endParaRPr lang="en-US" sz="3000" dirty="0">
                        <a:solidFill>
                          <a:schemeClr val="tx1"/>
                        </a:solidFill>
                      </a:endParaRPr>
                    </a:p>
                  </a:txBody>
                  <a:tcPr marT="45713" marB="45713"/>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3000" dirty="0">
                          <a:solidFill>
                            <a:schemeClr val="tx1"/>
                          </a:solidFill>
                        </a:rPr>
                        <a:t>Marginal probability of Y given X=1,2,3,4</a:t>
                      </a:r>
                    </a:p>
                  </a:txBody>
                  <a:tcPr marT="45713" marB="45713"/>
                </a:tc>
                <a:extLst>
                  <a:ext uri="{0D108BD9-81ED-4DB2-BD59-A6C34878D82A}">
                    <a16:rowId xmlns:a16="http://schemas.microsoft.com/office/drawing/2014/main" val="2061727580"/>
                  </a:ext>
                </a:extLst>
              </a:tr>
              <a:tr h="905037">
                <a:tc>
                  <a:txBody>
                    <a:bodyPr/>
                    <a:lstStyle/>
                    <a:p>
                      <a:r>
                        <a:rPr lang="en-US" altLang="en-US" sz="3000" dirty="0" err="1">
                          <a:solidFill>
                            <a:schemeClr val="tx1"/>
                          </a:solidFill>
                        </a:rPr>
                        <a:t>p</a:t>
                      </a:r>
                      <a:r>
                        <a:rPr lang="en-US" altLang="en-US" sz="3000" baseline="-25000" dirty="0" err="1">
                          <a:solidFill>
                            <a:schemeClr val="tx1"/>
                          </a:solidFill>
                        </a:rPr>
                        <a:t>X,Y</a:t>
                      </a:r>
                      <a:r>
                        <a:rPr lang="en-US" altLang="en-US" sz="3000" baseline="-25000" dirty="0">
                          <a:solidFill>
                            <a:schemeClr val="tx1"/>
                          </a:solidFill>
                        </a:rPr>
                        <a:t>=1</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𝑖,1</a:t>
                      </a:r>
                      <a:endParaRPr lang="en-US" sz="3000" dirty="0">
                        <a:solidFill>
                          <a:schemeClr val="tx1"/>
                        </a:solidFill>
                      </a:endParaRPr>
                    </a:p>
                  </a:txBody>
                  <a:tcPr marT="45713" marB="45713"/>
                </a:tc>
                <a:tc>
                  <a:txBody>
                    <a:bodyPr/>
                    <a:lstStyle/>
                    <a:p>
                      <a:r>
                        <a:rPr lang="en-US" altLang="en-US" sz="3000" dirty="0" err="1">
                          <a:solidFill>
                            <a:schemeClr val="tx1"/>
                          </a:solidFill>
                        </a:rPr>
                        <a:t>p</a:t>
                      </a:r>
                      <a:r>
                        <a:rPr lang="en-US" altLang="en-US" sz="3000" baseline="-25000" dirty="0" err="1">
                          <a:solidFill>
                            <a:schemeClr val="tx1"/>
                          </a:solidFill>
                        </a:rPr>
                        <a:t>X</a:t>
                      </a:r>
                      <a:r>
                        <a:rPr lang="en-US" altLang="en-US" sz="3000" baseline="-25000" dirty="0">
                          <a:solidFill>
                            <a:schemeClr val="tx1"/>
                          </a:solidFill>
                        </a:rPr>
                        <a:t>=1,Y</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1,j</a:t>
                      </a:r>
                      <a:endParaRPr lang="en-US" sz="3000" dirty="0">
                        <a:solidFill>
                          <a:schemeClr val="tx1"/>
                        </a:solidFill>
                      </a:endParaRPr>
                    </a:p>
                  </a:txBody>
                  <a:tcPr marT="45713" marB="45713"/>
                </a:tc>
                <a:extLst>
                  <a:ext uri="{0D108BD9-81ED-4DB2-BD59-A6C34878D82A}">
                    <a16:rowId xmlns:a16="http://schemas.microsoft.com/office/drawing/2014/main" val="3796202116"/>
                  </a:ext>
                </a:extLst>
              </a:tr>
              <a:tr h="905037">
                <a:tc>
                  <a:txBody>
                    <a:bodyPr/>
                    <a:lstStyle/>
                    <a:p>
                      <a:r>
                        <a:rPr lang="en-US" altLang="en-US" sz="3000" dirty="0" err="1">
                          <a:solidFill>
                            <a:schemeClr val="tx1"/>
                          </a:solidFill>
                        </a:rPr>
                        <a:t>p</a:t>
                      </a:r>
                      <a:r>
                        <a:rPr lang="en-US" altLang="en-US" sz="3000" baseline="-25000" dirty="0" err="1">
                          <a:solidFill>
                            <a:schemeClr val="tx1"/>
                          </a:solidFill>
                        </a:rPr>
                        <a:t>X,Y</a:t>
                      </a:r>
                      <a:r>
                        <a:rPr lang="en-US" altLang="en-US" sz="3000" baseline="-25000" dirty="0">
                          <a:solidFill>
                            <a:schemeClr val="tx1"/>
                          </a:solidFill>
                        </a:rPr>
                        <a:t>=2</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𝑖,2</a:t>
                      </a:r>
                      <a:endParaRPr lang="en-US" sz="3000" dirty="0">
                        <a:solidFill>
                          <a:schemeClr val="tx1"/>
                        </a:solidFill>
                      </a:endParaRPr>
                    </a:p>
                  </a:txBody>
                  <a:tcPr marT="45713" marB="45713"/>
                </a:tc>
                <a:tc>
                  <a:txBody>
                    <a:bodyPr/>
                    <a:lstStyle/>
                    <a:p>
                      <a:r>
                        <a:rPr lang="en-US" altLang="en-US" sz="3000" dirty="0" err="1">
                          <a:solidFill>
                            <a:schemeClr val="tx1"/>
                          </a:solidFill>
                        </a:rPr>
                        <a:t>p</a:t>
                      </a:r>
                      <a:r>
                        <a:rPr lang="en-US" altLang="en-US" sz="3000" baseline="-25000" dirty="0" err="1">
                          <a:solidFill>
                            <a:schemeClr val="tx1"/>
                          </a:solidFill>
                        </a:rPr>
                        <a:t>X</a:t>
                      </a:r>
                      <a:r>
                        <a:rPr lang="en-US" altLang="en-US" sz="3000" baseline="-25000" dirty="0">
                          <a:solidFill>
                            <a:schemeClr val="tx1"/>
                          </a:solidFill>
                        </a:rPr>
                        <a:t>=2,Y</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2,j</a:t>
                      </a:r>
                      <a:endParaRPr lang="en-US" sz="3000" dirty="0">
                        <a:solidFill>
                          <a:schemeClr val="tx1"/>
                        </a:solidFill>
                      </a:endParaRPr>
                    </a:p>
                  </a:txBody>
                  <a:tcPr marT="45713" marB="45713"/>
                </a:tc>
                <a:extLst>
                  <a:ext uri="{0D108BD9-81ED-4DB2-BD59-A6C34878D82A}">
                    <a16:rowId xmlns:a16="http://schemas.microsoft.com/office/drawing/2014/main" val="75138546"/>
                  </a:ext>
                </a:extLst>
              </a:tr>
              <a:tr h="905037">
                <a:tc>
                  <a:txBody>
                    <a:bodyPr/>
                    <a:lstStyle/>
                    <a:p>
                      <a:r>
                        <a:rPr lang="en-US" altLang="en-US" sz="3000" dirty="0" err="1">
                          <a:solidFill>
                            <a:schemeClr val="tx1"/>
                          </a:solidFill>
                        </a:rPr>
                        <a:t>p</a:t>
                      </a:r>
                      <a:r>
                        <a:rPr lang="en-US" altLang="en-US" sz="3000" baseline="-25000" dirty="0" err="1">
                          <a:solidFill>
                            <a:schemeClr val="tx1"/>
                          </a:solidFill>
                        </a:rPr>
                        <a:t>X,Y</a:t>
                      </a:r>
                      <a:r>
                        <a:rPr lang="en-US" altLang="en-US" sz="3000" baseline="-25000" dirty="0">
                          <a:solidFill>
                            <a:schemeClr val="tx1"/>
                          </a:solidFill>
                        </a:rPr>
                        <a:t>=3</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𝑖,3</a:t>
                      </a:r>
                      <a:endParaRPr lang="en-US" sz="3000" dirty="0">
                        <a:solidFill>
                          <a:schemeClr val="tx1"/>
                        </a:solidFill>
                      </a:endParaRPr>
                    </a:p>
                  </a:txBody>
                  <a:tcPr marT="45713" marB="45713"/>
                </a:tc>
                <a:tc>
                  <a:txBody>
                    <a:bodyPr/>
                    <a:lstStyle/>
                    <a:p>
                      <a:r>
                        <a:rPr lang="en-US" altLang="en-US" sz="3000" dirty="0" err="1">
                          <a:solidFill>
                            <a:schemeClr val="tx1"/>
                          </a:solidFill>
                        </a:rPr>
                        <a:t>p</a:t>
                      </a:r>
                      <a:r>
                        <a:rPr lang="en-US" altLang="en-US" sz="3000" baseline="-25000" dirty="0" err="1">
                          <a:solidFill>
                            <a:schemeClr val="tx1"/>
                          </a:solidFill>
                        </a:rPr>
                        <a:t>X</a:t>
                      </a:r>
                      <a:r>
                        <a:rPr lang="en-US" altLang="en-US" sz="3000" baseline="-25000" dirty="0">
                          <a:solidFill>
                            <a:schemeClr val="tx1"/>
                          </a:solidFill>
                        </a:rPr>
                        <a:t>=3,Y</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3,j</a:t>
                      </a:r>
                      <a:endParaRPr lang="en-US" sz="3000" dirty="0">
                        <a:solidFill>
                          <a:schemeClr val="tx1"/>
                        </a:solidFill>
                      </a:endParaRPr>
                    </a:p>
                  </a:txBody>
                  <a:tcPr marT="45713" marB="45713"/>
                </a:tc>
                <a:extLst>
                  <a:ext uri="{0D108BD9-81ED-4DB2-BD59-A6C34878D82A}">
                    <a16:rowId xmlns:a16="http://schemas.microsoft.com/office/drawing/2014/main" val="851755593"/>
                  </a:ext>
                </a:extLst>
              </a:tr>
              <a:tr h="905037">
                <a:tc>
                  <a:txBody>
                    <a:bodyPr/>
                    <a:lstStyle/>
                    <a:p>
                      <a:r>
                        <a:rPr lang="en-US" altLang="en-US" sz="3000" dirty="0" err="1">
                          <a:solidFill>
                            <a:schemeClr val="tx1"/>
                          </a:solidFill>
                        </a:rPr>
                        <a:t>p</a:t>
                      </a:r>
                      <a:r>
                        <a:rPr lang="en-US" altLang="en-US" sz="3000" baseline="-25000" dirty="0" err="1">
                          <a:solidFill>
                            <a:schemeClr val="tx1"/>
                          </a:solidFill>
                        </a:rPr>
                        <a:t>X,Y</a:t>
                      </a:r>
                      <a:r>
                        <a:rPr lang="en-US" altLang="en-US" sz="3000" baseline="-25000" dirty="0">
                          <a:solidFill>
                            <a:schemeClr val="tx1"/>
                          </a:solidFill>
                        </a:rPr>
                        <a:t>=4</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𝑖,4</a:t>
                      </a:r>
                      <a:endParaRPr lang="en-US" sz="3000" dirty="0">
                        <a:solidFill>
                          <a:schemeClr val="tx1"/>
                        </a:solidFill>
                      </a:endParaRPr>
                    </a:p>
                  </a:txBody>
                  <a:tcPr marT="45713" marB="45713"/>
                </a:tc>
                <a:tc>
                  <a:txBody>
                    <a:bodyPr/>
                    <a:lstStyle/>
                    <a:p>
                      <a:r>
                        <a:rPr lang="en-US" altLang="en-US" sz="3000" dirty="0" err="1">
                          <a:solidFill>
                            <a:schemeClr val="tx1"/>
                          </a:solidFill>
                        </a:rPr>
                        <a:t>p</a:t>
                      </a:r>
                      <a:r>
                        <a:rPr lang="en-US" altLang="en-US" sz="3000" baseline="-25000" dirty="0" err="1">
                          <a:solidFill>
                            <a:schemeClr val="tx1"/>
                          </a:solidFill>
                        </a:rPr>
                        <a:t>X</a:t>
                      </a:r>
                      <a:r>
                        <a:rPr lang="en-US" altLang="en-US" sz="3000" baseline="-25000" dirty="0">
                          <a:solidFill>
                            <a:schemeClr val="tx1"/>
                          </a:solidFill>
                        </a:rPr>
                        <a:t>=4,Y</a:t>
                      </a:r>
                      <a:r>
                        <a:rPr lang="en-US" altLang="en-US" sz="3000" dirty="0">
                          <a:solidFill>
                            <a:schemeClr val="tx1"/>
                          </a:solidFill>
                        </a:rPr>
                        <a:t> = </a:t>
                      </a:r>
                      <a:r>
                        <a:rPr lang="en-US" sz="3000" b="0" dirty="0">
                          <a:solidFill>
                            <a:schemeClr val="tx1"/>
                          </a:solidFill>
                          <a:sym typeface="Symbol" panose="05050102010706020507" pitchFamily="18" charset="2"/>
                        </a:rPr>
                        <a:t></a:t>
                      </a:r>
                      <a:r>
                        <a:rPr lang="en-US" sz="3000" b="0" baseline="-25000" dirty="0">
                          <a:solidFill>
                            <a:schemeClr val="tx1"/>
                          </a:solidFill>
                          <a:sym typeface="Symbol" panose="05050102010706020507" pitchFamily="18" charset="2"/>
                        </a:rPr>
                        <a:t>𝑖=1,2,3,4</a:t>
                      </a:r>
                      <a:r>
                        <a:rPr lang="en-US" sz="3000" b="0" dirty="0">
                          <a:solidFill>
                            <a:schemeClr val="tx1"/>
                          </a:solidFill>
                          <a:sym typeface="Symbol" panose="05050102010706020507" pitchFamily="18" charset="2"/>
                        </a:rPr>
                        <a:t>p</a:t>
                      </a:r>
                      <a:r>
                        <a:rPr lang="en-US" sz="3000" b="0" baseline="-25000" dirty="0">
                          <a:solidFill>
                            <a:schemeClr val="tx1"/>
                          </a:solidFill>
                          <a:sym typeface="Symbol" panose="05050102010706020507" pitchFamily="18" charset="2"/>
                        </a:rPr>
                        <a:t>4,j</a:t>
                      </a:r>
                      <a:endParaRPr lang="en-US" sz="3000" dirty="0">
                        <a:solidFill>
                          <a:schemeClr val="tx1"/>
                        </a:solidFill>
                      </a:endParaRPr>
                    </a:p>
                  </a:txBody>
                  <a:tcPr marT="45713" marB="45713"/>
                </a:tc>
                <a:extLst>
                  <a:ext uri="{0D108BD9-81ED-4DB2-BD59-A6C34878D82A}">
                    <a16:rowId xmlns:a16="http://schemas.microsoft.com/office/drawing/2014/main" val="2499735292"/>
                  </a:ext>
                </a:extLst>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2AD70C-E1D8-49C4-A3A5-574063EB538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64A8255-B439-420A-A61E-DD456C7D8684}"/>
              </a:ext>
            </a:extLst>
          </p:cNvPr>
          <p:cNvSpPr>
            <a:spLocks noGrp="1"/>
          </p:cNvSpPr>
          <p:nvPr>
            <p:ph type="ftr" sz="quarter" idx="11"/>
          </p:nvPr>
        </p:nvSpPr>
        <p:spPr/>
        <p:txBody>
          <a:bodyPr/>
          <a:lstStyle/>
          <a:p>
            <a:pPr>
              <a:defRPr/>
            </a:pPr>
            <a:r>
              <a:rPr lang="en-US"/>
              <a:t>RNSengupta,IME Dept.,IIT Kanpur,INDIA</a:t>
            </a:r>
          </a:p>
        </p:txBody>
      </p:sp>
      <p:sp>
        <p:nvSpPr>
          <p:cNvPr id="248836" name="Slide Number Placeholder 5">
            <a:extLst>
              <a:ext uri="{FF2B5EF4-FFF2-40B4-BE49-F238E27FC236}">
                <a16:creationId xmlns:a16="http://schemas.microsoft.com/office/drawing/2014/main" id="{3E4DCBAD-837D-456F-B631-9F7836B0E0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BC4B10-FDE3-41C2-86FC-0B6B3D906A84}" type="slidenum">
              <a:rPr lang="en-US" altLang="en-US" sz="1400" smtClean="0"/>
              <a:pPr>
                <a:spcBef>
                  <a:spcPct val="0"/>
                </a:spcBef>
                <a:buFontTx/>
                <a:buNone/>
              </a:pPr>
              <a:t>70</a:t>
            </a:fld>
            <a:endParaRPr lang="en-US" altLang="en-US" sz="1400"/>
          </a:p>
        </p:txBody>
      </p:sp>
      <p:sp>
        <p:nvSpPr>
          <p:cNvPr id="248837" name="Rectangle 2">
            <a:extLst>
              <a:ext uri="{FF2B5EF4-FFF2-40B4-BE49-F238E27FC236}">
                <a16:creationId xmlns:a16="http://schemas.microsoft.com/office/drawing/2014/main" id="{3E2A06B0-52B8-46ED-A34E-B9638D749367}"/>
              </a:ext>
            </a:extLst>
          </p:cNvPr>
          <p:cNvSpPr>
            <a:spLocks noGrp="1" noChangeArrowheads="1"/>
          </p:cNvSpPr>
          <p:nvPr>
            <p:ph type="title"/>
          </p:nvPr>
        </p:nvSpPr>
        <p:spPr/>
        <p:txBody>
          <a:bodyPr/>
          <a:lstStyle/>
          <a:p>
            <a:pPr eaLnBrk="1" hangingPunct="1"/>
            <a:r>
              <a:rPr lang="en-US" altLang="en-US" sz="5000" b="1" dirty="0">
                <a:solidFill>
                  <a:srgbClr val="FF0000"/>
                </a:solidFill>
              </a:rPr>
              <a:t>Example # 47</a:t>
            </a:r>
            <a:endParaRPr lang="en-US" altLang="en-US" sz="5000" dirty="0"/>
          </a:p>
        </p:txBody>
      </p:sp>
      <p:sp>
        <p:nvSpPr>
          <p:cNvPr id="248838" name="Rectangle 3">
            <a:extLst>
              <a:ext uri="{FF2B5EF4-FFF2-40B4-BE49-F238E27FC236}">
                <a16:creationId xmlns:a16="http://schemas.microsoft.com/office/drawing/2014/main" id="{D678EE5F-FBCF-494A-9E6B-017EDBEDA00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t>Mr. Gurneek Singh who is the cashier at the departmental store cash counter notices that the average number of customer arriving at the cash counter per 5 minutes is 10.</a:t>
            </a:r>
          </a:p>
          <a:p>
            <a:pPr algn="just" eaLnBrk="1" hangingPunct="1">
              <a:buFont typeface="Wingdings" panose="05000000000000000000" pitchFamily="2" charset="2"/>
              <a:buChar char="§"/>
            </a:pPr>
            <a:r>
              <a:rPr lang="en-US" altLang="en-US" sz="4000"/>
              <a:t>Then what is the probability that more than 5 customers arrive at the cash counter with the interval of 5 minutes?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B53AC5D-8379-46A1-A76B-3911DDA5205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95CC1DA0-C6C1-4297-9760-B770A7B5CEC4}"/>
              </a:ext>
            </a:extLst>
          </p:cNvPr>
          <p:cNvSpPr>
            <a:spLocks noGrp="1"/>
          </p:cNvSpPr>
          <p:nvPr>
            <p:ph type="ftr" sz="quarter" idx="11"/>
          </p:nvPr>
        </p:nvSpPr>
        <p:spPr/>
        <p:txBody>
          <a:bodyPr/>
          <a:lstStyle/>
          <a:p>
            <a:pPr>
              <a:defRPr/>
            </a:pPr>
            <a:r>
              <a:rPr lang="en-US"/>
              <a:t>RNSengupta,IME Dept.,IIT Kanpur,INDIA</a:t>
            </a:r>
          </a:p>
        </p:txBody>
      </p:sp>
      <p:sp>
        <p:nvSpPr>
          <p:cNvPr id="249860" name="Slide Number Placeholder 5">
            <a:extLst>
              <a:ext uri="{FF2B5EF4-FFF2-40B4-BE49-F238E27FC236}">
                <a16:creationId xmlns:a16="http://schemas.microsoft.com/office/drawing/2014/main" id="{57CC53DD-C1C8-4D68-A9D4-9A76DD2653F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3146ED0-1E58-4D6E-9AE4-597EBD3116F2}" type="slidenum">
              <a:rPr lang="en-US" altLang="en-US" sz="1400" smtClean="0"/>
              <a:pPr>
                <a:spcBef>
                  <a:spcPct val="0"/>
                </a:spcBef>
                <a:buFontTx/>
                <a:buNone/>
              </a:pPr>
              <a:t>71</a:t>
            </a:fld>
            <a:endParaRPr lang="en-US" altLang="en-US" sz="1400"/>
          </a:p>
        </p:txBody>
      </p:sp>
      <p:sp>
        <p:nvSpPr>
          <p:cNvPr id="249861" name="Rectangle 2">
            <a:extLst>
              <a:ext uri="{FF2B5EF4-FFF2-40B4-BE49-F238E27FC236}">
                <a16:creationId xmlns:a16="http://schemas.microsoft.com/office/drawing/2014/main" id="{C6C10FAB-FA32-48E2-A800-BBC21D9A8992}"/>
              </a:ext>
            </a:extLst>
          </p:cNvPr>
          <p:cNvSpPr>
            <a:spLocks noGrp="1" noChangeArrowheads="1"/>
          </p:cNvSpPr>
          <p:nvPr>
            <p:ph type="title"/>
          </p:nvPr>
        </p:nvSpPr>
        <p:spPr/>
        <p:txBody>
          <a:bodyPr/>
          <a:lstStyle/>
          <a:p>
            <a:pPr eaLnBrk="1" hangingPunct="1"/>
            <a:r>
              <a:rPr lang="en-US" altLang="en-US" sz="5500" b="1" dirty="0">
                <a:solidFill>
                  <a:srgbClr val="FF0000"/>
                </a:solidFill>
              </a:rPr>
              <a:t>Example # 47</a:t>
            </a:r>
            <a:r>
              <a:rPr lang="en-US" altLang="en-US" sz="5500" b="1" dirty="0">
                <a:solidFill>
                  <a:schemeClr val="tx1"/>
                </a:solidFill>
              </a:rPr>
              <a:t> </a:t>
            </a:r>
            <a:r>
              <a:rPr lang="en-US" altLang="en-US" sz="5500"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dirty="0">
                <a:solidFill>
                  <a:schemeClr val="tx1"/>
                </a:solidFill>
              </a:rPr>
              <a:t>)</a:t>
            </a:r>
          </a:p>
        </p:txBody>
      </p:sp>
      <p:sp>
        <p:nvSpPr>
          <p:cNvPr id="249862" name="Rectangle 3">
            <a:extLst>
              <a:ext uri="{FF2B5EF4-FFF2-40B4-BE49-F238E27FC236}">
                <a16:creationId xmlns:a16="http://schemas.microsoft.com/office/drawing/2014/main" id="{12A7EC40-74AB-4352-A8FA-CA5D7A9F2313}"/>
              </a:ext>
            </a:extLst>
          </p:cNvPr>
          <p:cNvSpPr>
            <a:spLocks noGrp="1" noChangeArrowheads="1"/>
          </p:cNvSpPr>
          <p:nvPr>
            <p:ph type="body" idx="1"/>
          </p:nvPr>
        </p:nvSpPr>
        <p:spPr>
          <a:xfrm>
            <a:off x="609600" y="1417638"/>
            <a:ext cx="10972800" cy="4525962"/>
          </a:xfrm>
        </p:spPr>
        <p:txBody>
          <a:bodyPr/>
          <a:lstStyle/>
          <a:p>
            <a:pPr algn="just" eaLnBrk="1" hangingPunct="1">
              <a:lnSpc>
                <a:spcPct val="90000"/>
              </a:lnSpc>
              <a:buFont typeface="Wingdings" panose="05000000000000000000" pitchFamily="2" charset="2"/>
              <a:buChar char="§"/>
            </a:pPr>
            <a:r>
              <a:rPr lang="en-US" altLang="en-US" sz="4000"/>
              <a:t>Here </a:t>
            </a:r>
            <a:r>
              <a:rPr lang="en-US" altLang="en-US" sz="4000">
                <a:sym typeface="Symbol" panose="05050102010706020507" pitchFamily="18" charset="2"/>
              </a:rPr>
              <a:t>=10.</a:t>
            </a:r>
          </a:p>
          <a:p>
            <a:pPr algn="just" eaLnBrk="1" hangingPunct="1">
              <a:lnSpc>
                <a:spcPct val="90000"/>
              </a:lnSpc>
              <a:buFont typeface="Wingdings" panose="05000000000000000000" pitchFamily="2" charset="2"/>
              <a:buChar char="§"/>
            </a:pPr>
            <a:r>
              <a:rPr lang="en-US" altLang="en-US" sz="4000">
                <a:sym typeface="Symbol" panose="05050102010706020507" pitchFamily="18" charset="2"/>
              </a:rPr>
              <a:t>Hence the required probability is</a:t>
            </a:r>
          </a:p>
          <a:p>
            <a:pPr lvl="1" algn="just" eaLnBrk="1" hangingPunct="1">
              <a:lnSpc>
                <a:spcPct val="90000"/>
              </a:lnSpc>
              <a:buFont typeface="Wingdings" panose="05000000000000000000" pitchFamily="2" charset="2"/>
              <a:buChar char="v"/>
            </a:pPr>
            <a:r>
              <a:rPr lang="en-US" altLang="en-US" sz="4000">
                <a:sym typeface="Symbol" panose="05050102010706020507" pitchFamily="18" charset="2"/>
              </a:rPr>
              <a:t>	P(X6) = 1 – {P(X=0) + P(X=1) + P(X=2) + P(X=3) + P(X=4) + P(X=5)}</a:t>
            </a:r>
          </a:p>
          <a:p>
            <a:pPr lvl="1" algn="just" eaLnBrk="1" hangingPunct="1">
              <a:lnSpc>
                <a:spcPct val="90000"/>
              </a:lnSpc>
              <a:buFont typeface="Wingdings" panose="05000000000000000000" pitchFamily="2" charset="2"/>
              <a:buChar char="v"/>
            </a:pPr>
            <a:r>
              <a:rPr lang="en-US" altLang="en-US" sz="4000">
                <a:sym typeface="Symbol" panose="05050102010706020507" pitchFamily="18" charset="2"/>
              </a:rPr>
              <a:t>	P(X6) = 1 – {exp(-10)10</a:t>
            </a:r>
            <a:r>
              <a:rPr lang="en-US" altLang="en-US" sz="4000" baseline="30000">
                <a:sym typeface="Symbol" panose="05050102010706020507" pitchFamily="18" charset="2"/>
              </a:rPr>
              <a:t>0</a:t>
            </a:r>
            <a:r>
              <a:rPr lang="en-US" altLang="en-US" sz="4000">
                <a:sym typeface="Symbol" panose="05050102010706020507" pitchFamily="18" charset="2"/>
              </a:rPr>
              <a:t>/0! + e</a:t>
            </a:r>
            <a:r>
              <a:rPr lang="en-US" altLang="en-US" sz="4000" baseline="30000">
                <a:sym typeface="Symbol" panose="05050102010706020507" pitchFamily="18" charset="2"/>
              </a:rPr>
              <a:t>-10</a:t>
            </a:r>
            <a:r>
              <a:rPr lang="en-US" altLang="en-US" sz="4000">
                <a:sym typeface="Symbol" panose="05050102010706020507" pitchFamily="18" charset="2"/>
              </a:rPr>
              <a:t>10</a:t>
            </a:r>
            <a:r>
              <a:rPr lang="en-US" altLang="en-US" sz="4000" baseline="30000">
                <a:sym typeface="Symbol" panose="05050102010706020507" pitchFamily="18" charset="2"/>
              </a:rPr>
              <a:t>1</a:t>
            </a:r>
            <a:r>
              <a:rPr lang="en-US" altLang="en-US" sz="4000">
                <a:sym typeface="Symbol" panose="05050102010706020507" pitchFamily="18" charset="2"/>
              </a:rPr>
              <a:t>/1! + exp(-10)10</a:t>
            </a:r>
            <a:r>
              <a:rPr lang="en-US" altLang="en-US" sz="4000" baseline="30000">
                <a:sym typeface="Symbol" panose="05050102010706020507" pitchFamily="18" charset="2"/>
              </a:rPr>
              <a:t>2</a:t>
            </a:r>
            <a:r>
              <a:rPr lang="en-US" altLang="en-US" sz="4000">
                <a:sym typeface="Symbol" panose="05050102010706020507" pitchFamily="18" charset="2"/>
              </a:rPr>
              <a:t>/2! + exp(-10)10</a:t>
            </a:r>
            <a:r>
              <a:rPr lang="en-US" altLang="en-US" sz="4000" baseline="30000">
                <a:sym typeface="Symbol" panose="05050102010706020507" pitchFamily="18" charset="2"/>
              </a:rPr>
              <a:t>3</a:t>
            </a:r>
            <a:r>
              <a:rPr lang="en-US" altLang="en-US" sz="4000">
                <a:sym typeface="Symbol" panose="05050102010706020507" pitchFamily="18" charset="2"/>
              </a:rPr>
              <a:t>/3! + exp(-10)10</a:t>
            </a:r>
            <a:r>
              <a:rPr lang="en-US" altLang="en-US" sz="4000" baseline="30000">
                <a:sym typeface="Symbol" panose="05050102010706020507" pitchFamily="18" charset="2"/>
              </a:rPr>
              <a:t>4</a:t>
            </a:r>
            <a:r>
              <a:rPr lang="en-US" altLang="en-US" sz="4000">
                <a:sym typeface="Symbol" panose="05050102010706020507" pitchFamily="18" charset="2"/>
              </a:rPr>
              <a:t>/4! + exp(-10)10</a:t>
            </a:r>
            <a:r>
              <a:rPr lang="en-US" altLang="en-US" sz="4000" baseline="30000">
                <a:sym typeface="Symbol" panose="05050102010706020507" pitchFamily="18" charset="2"/>
              </a:rPr>
              <a:t>5</a:t>
            </a:r>
            <a:r>
              <a:rPr lang="en-US" altLang="en-US" sz="4000">
                <a:sym typeface="Symbol" panose="05050102010706020507" pitchFamily="18" charset="2"/>
              </a:rPr>
              <a:t>/5!}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D2C18AF-AFE6-4341-8C12-AC22D545F0FD}"/>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6528BFF-7427-4D74-86BF-153D8C0E7002}"/>
              </a:ext>
            </a:extLst>
          </p:cNvPr>
          <p:cNvSpPr>
            <a:spLocks noGrp="1"/>
          </p:cNvSpPr>
          <p:nvPr>
            <p:ph type="ftr" sz="quarter" idx="11"/>
          </p:nvPr>
        </p:nvSpPr>
        <p:spPr/>
        <p:txBody>
          <a:bodyPr/>
          <a:lstStyle/>
          <a:p>
            <a:pPr>
              <a:defRPr/>
            </a:pPr>
            <a:r>
              <a:rPr lang="en-US"/>
              <a:t>RNSengupta,IME Dept.,IIT Kanpur,INDIA</a:t>
            </a:r>
          </a:p>
        </p:txBody>
      </p:sp>
      <p:sp>
        <p:nvSpPr>
          <p:cNvPr id="250884" name="Slide Number Placeholder 5">
            <a:extLst>
              <a:ext uri="{FF2B5EF4-FFF2-40B4-BE49-F238E27FC236}">
                <a16:creationId xmlns:a16="http://schemas.microsoft.com/office/drawing/2014/main" id="{D198994C-96C0-4AA9-8590-7F626895AA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DBF5F4-D316-4DCD-922A-02F389971131}" type="slidenum">
              <a:rPr lang="en-US" altLang="en-US" sz="1400" smtClean="0"/>
              <a:pPr>
                <a:spcBef>
                  <a:spcPct val="0"/>
                </a:spcBef>
                <a:buFontTx/>
                <a:buNone/>
              </a:pPr>
              <a:t>72</a:t>
            </a:fld>
            <a:endParaRPr lang="en-US" altLang="en-US" sz="1400"/>
          </a:p>
        </p:txBody>
      </p:sp>
      <p:sp>
        <p:nvSpPr>
          <p:cNvPr id="250885" name="Rectangle 2">
            <a:extLst>
              <a:ext uri="{FF2B5EF4-FFF2-40B4-BE49-F238E27FC236}">
                <a16:creationId xmlns:a16="http://schemas.microsoft.com/office/drawing/2014/main" id="{E67A0124-D81F-42BA-AF22-7F4633F194E0}"/>
              </a:ext>
            </a:extLst>
          </p:cNvPr>
          <p:cNvSpPr>
            <a:spLocks noGrp="1" noChangeArrowheads="1"/>
          </p:cNvSpPr>
          <p:nvPr>
            <p:ph type="title"/>
          </p:nvPr>
        </p:nvSpPr>
        <p:spPr/>
        <p:txBody>
          <a:bodyPr/>
          <a:lstStyle/>
          <a:p>
            <a:pPr eaLnBrk="1" hangingPunct="1"/>
            <a:r>
              <a:rPr lang="en-US" altLang="en-US" sz="4000" b="1">
                <a:solidFill>
                  <a:srgbClr val="FF3300"/>
                </a:solidFill>
              </a:rPr>
              <a:t>Exercise</a:t>
            </a:r>
          </a:p>
        </p:txBody>
      </p:sp>
      <p:sp>
        <p:nvSpPr>
          <p:cNvPr id="250886" name="Rectangle 3">
            <a:extLst>
              <a:ext uri="{FF2B5EF4-FFF2-40B4-BE49-F238E27FC236}">
                <a16:creationId xmlns:a16="http://schemas.microsoft.com/office/drawing/2014/main" id="{6F9F54AE-008E-4E20-B752-2EC40E0214D8}"/>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t>Mr. Pankaj Yadav	is the shop floor manager and he notices that the average number of jobs arriving at the lathe machine per hour is 25.</a:t>
            </a:r>
          </a:p>
          <a:p>
            <a:pPr algn="just" eaLnBrk="1" hangingPunct="1">
              <a:buFont typeface="Wingdings" panose="05000000000000000000" pitchFamily="2" charset="2"/>
              <a:buChar char="§"/>
            </a:pPr>
            <a:r>
              <a:rPr lang="en-US" altLang="en-US" sz="4000"/>
              <a:t>He wants to find out what is the probability of exactly 10 jobs arrive in an hour at the lathe machine?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251908" name="Slide Number Placeholder 5">
            <a:extLst>
              <a:ext uri="{FF2B5EF4-FFF2-40B4-BE49-F238E27FC236}">
                <a16:creationId xmlns:a16="http://schemas.microsoft.com/office/drawing/2014/main" id="{158FF0A8-D278-4009-B4C6-F16A2568D6A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4C7D62-2AFB-4C2F-BA1C-8D078B852B0A}" type="slidenum">
              <a:rPr lang="en-US" altLang="en-US" sz="1400" smtClean="0"/>
              <a:pPr>
                <a:spcBef>
                  <a:spcPct val="0"/>
                </a:spcBef>
                <a:buFontTx/>
                <a:buNone/>
              </a:pPr>
              <a:t>73</a:t>
            </a:fld>
            <a:endParaRPr lang="en-US" altLang="en-US" sz="1400"/>
          </a:p>
        </p:txBody>
      </p:sp>
      <p:sp>
        <p:nvSpPr>
          <p:cNvPr id="251909" name="Rectangle 2">
            <a:extLst>
              <a:ext uri="{FF2B5EF4-FFF2-40B4-BE49-F238E27FC236}">
                <a16:creationId xmlns:a16="http://schemas.microsoft.com/office/drawing/2014/main" id="{A54DA3A1-B5F2-4A81-BB91-F87E811D18A6}"/>
              </a:ext>
            </a:extLst>
          </p:cNvPr>
          <p:cNvSpPr>
            <a:spLocks noGrp="1" noChangeArrowheads="1"/>
          </p:cNvSpPr>
          <p:nvPr>
            <p:ph type="title"/>
          </p:nvPr>
        </p:nvSpPr>
        <p:spPr/>
        <p:txBody>
          <a:bodyPr/>
          <a:lstStyle/>
          <a:p>
            <a:pPr eaLnBrk="1" hangingPunct="1"/>
            <a:r>
              <a:rPr lang="en-US" altLang="en-US" sz="4000" b="1" dirty="0">
                <a:solidFill>
                  <a:srgbClr val="FF3300"/>
                </a:solidFill>
              </a:rPr>
              <a:t>Logarithmic distribution</a:t>
            </a:r>
            <a:br>
              <a:rPr lang="en-US" altLang="en-US" sz="4000" b="1" dirty="0">
                <a:solidFill>
                  <a:srgbClr val="FF3300"/>
                </a:solidFill>
              </a:rPr>
            </a:br>
            <a:r>
              <a:rPr lang="en-US" altLang="en-US" sz="4000" b="1" dirty="0">
                <a:solidFill>
                  <a:srgbClr val="FF3300"/>
                </a:solidFill>
              </a:rPr>
              <a:t>[X ~ L (p)]</a:t>
            </a:r>
          </a:p>
        </p:txBody>
      </p:sp>
      <p:sp>
        <p:nvSpPr>
          <p:cNvPr id="226310" name="Rectangle 3">
            <a:extLst>
              <a:ext uri="{FF2B5EF4-FFF2-40B4-BE49-F238E27FC236}">
                <a16:creationId xmlns:a16="http://schemas.microsoft.com/office/drawing/2014/main" id="{7E2D9892-F52C-4AB8-82C2-2B2C6FDA1619}"/>
              </a:ext>
            </a:extLst>
          </p:cNvPr>
          <p:cNvSpPr>
            <a:spLocks noGrp="1" noChangeArrowheads="1"/>
          </p:cNvSpPr>
          <p:nvPr>
            <p:ph type="body" idx="1"/>
          </p:nvPr>
        </p:nvSpPr>
        <p:spPr>
          <a:extLst/>
        </p:spPr>
        <p:txBody>
          <a:bodyPr/>
          <a:lstStyle/>
          <a:p>
            <a:pPr marL="609600" indent="-609600" algn="ctr" eaLnBrk="1" hangingPunct="1">
              <a:buFontTx/>
              <a:buNone/>
              <a:defRPr/>
            </a:pPr>
            <a:r>
              <a:rPr lang="en-US" altLang="en-US" sz="4000" dirty="0"/>
              <a:t>	f(x) = –(ℓ𝑜𝑔</a:t>
            </a:r>
            <a:r>
              <a:rPr lang="en-US" altLang="en-US" sz="4000" baseline="-25000" dirty="0"/>
              <a:t>𝑒 </a:t>
            </a:r>
            <a:r>
              <a:rPr lang="en-US" altLang="en-US" sz="4000" dirty="0"/>
              <a:t>𝑝)</a:t>
            </a:r>
            <a:r>
              <a:rPr lang="en-US" altLang="en-US" sz="4000" baseline="30000" dirty="0"/>
              <a:t>-1</a:t>
            </a:r>
            <a:r>
              <a:rPr lang="en-US" altLang="en-US" sz="4000" dirty="0">
                <a:sym typeface="Symbol" panose="05050102010706020507" pitchFamily="18" charset="2"/>
              </a:rPr>
              <a:t>𝑥</a:t>
            </a:r>
            <a:r>
              <a:rPr lang="en-US" altLang="en-US" sz="4000" baseline="30000" dirty="0"/>
              <a:t>-1</a:t>
            </a:r>
            <a:r>
              <a:rPr lang="en-US" altLang="en-US" sz="4000" dirty="0"/>
              <a:t>(1 – 𝑝)</a:t>
            </a:r>
            <a:r>
              <a:rPr lang="en-US" altLang="en-US" sz="4000" baseline="30000" dirty="0">
                <a:sym typeface="Symbol" panose="05050102010706020507" pitchFamily="18" charset="2"/>
              </a:rPr>
              <a:t>𝑥</a:t>
            </a:r>
            <a:r>
              <a:rPr lang="en-US" altLang="en-US" sz="4000" dirty="0"/>
              <a:t>, x = 1,2,3,…..</a:t>
            </a:r>
          </a:p>
          <a:p>
            <a:pPr marL="609600" indent="-609600" algn="just" eaLnBrk="1" hangingPunct="1">
              <a:buClr>
                <a:schemeClr val="tx1"/>
              </a:buClr>
              <a:buFont typeface="Wingdings" panose="05000000000000000000" pitchFamily="2" charset="2"/>
              <a:buChar char="§"/>
              <a:defRPr/>
            </a:pPr>
            <a:r>
              <a:rPr lang="en-US" altLang="en-US" sz="4000" dirty="0"/>
              <a:t>𝑝 is the parameter where 𝑝 </a:t>
            </a:r>
            <a:r>
              <a:rPr lang="en-US" altLang="en-US" sz="4000" dirty="0">
                <a:sym typeface="Symbol" panose="05050102010706020507" pitchFamily="18" charset="2"/>
              </a:rPr>
              <a:t> (0, 1)</a:t>
            </a:r>
          </a:p>
          <a:p>
            <a:pPr marL="609600" indent="-609600"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rPr>
              <a:t>E(X) = </a:t>
            </a:r>
            <a:r>
              <a:rPr lang="en-US" altLang="en-US" sz="4000" b="1" dirty="0">
                <a:solidFill>
                  <a:srgbClr val="0000FF"/>
                </a:solidFill>
                <a:highlight>
                  <a:srgbClr val="FFFF00"/>
                </a:highlight>
                <a:sym typeface="Symbol" panose="05050102010706020507" pitchFamily="18" charset="2"/>
              </a:rPr>
              <a:t></a:t>
            </a:r>
            <a:r>
              <a:rPr lang="en-US" altLang="en-US" sz="4000" b="1" baseline="-25000" dirty="0">
                <a:solidFill>
                  <a:srgbClr val="0000FF"/>
                </a:solidFill>
                <a:highlight>
                  <a:srgbClr val="FFFF00"/>
                </a:highlight>
                <a:sym typeface="Symbol" panose="05050102010706020507" pitchFamily="18" charset="2"/>
              </a:rPr>
              <a:t>m</a:t>
            </a:r>
            <a:r>
              <a:rPr lang="en-US" altLang="en-US" sz="4000" b="1" dirty="0">
                <a:solidFill>
                  <a:srgbClr val="0000FF"/>
                </a:solidFill>
                <a:highlight>
                  <a:srgbClr val="FFFF00"/>
                </a:highlight>
                <a:sym typeface="Symbol" panose="05050102010706020507" pitchFamily="18" charset="2"/>
              </a:rPr>
              <a:t>=</a:t>
            </a:r>
            <a:r>
              <a:rPr lang="en-US" altLang="en-US" sz="4000" b="1" dirty="0">
                <a:solidFill>
                  <a:srgbClr val="0000FF"/>
                </a:solidFill>
                <a:highlight>
                  <a:srgbClr val="FFFF00"/>
                </a:highlight>
              </a:rPr>
              <a:t> </a:t>
            </a:r>
            <a:r>
              <a:rPr lang="en-US" altLang="en-US" sz="4000" dirty="0">
                <a:solidFill>
                  <a:srgbClr val="0000FF"/>
                </a:solidFill>
                <a:highlight>
                  <a:srgbClr val="FFFF00"/>
                </a:highlight>
              </a:rPr>
              <a:t>–</a:t>
            </a:r>
            <a:r>
              <a:rPr lang="en-US" altLang="en-US" sz="4000" b="1" dirty="0">
                <a:solidFill>
                  <a:srgbClr val="0000FF"/>
                </a:solidFill>
                <a:highlight>
                  <a:srgbClr val="FFFF00"/>
                </a:highlight>
              </a:rPr>
              <a:t>(1</a:t>
            </a:r>
            <a:r>
              <a:rPr lang="en-US" altLang="en-US" sz="4000" dirty="0">
                <a:solidFill>
                  <a:srgbClr val="0000FF"/>
                </a:solidFill>
                <a:highlight>
                  <a:srgbClr val="FFFF00"/>
                </a:highlight>
              </a:rPr>
              <a:t>–</a:t>
            </a:r>
            <a:r>
              <a:rPr lang="en-US" altLang="en-US" sz="4000" b="1" dirty="0">
                <a:solidFill>
                  <a:srgbClr val="0000FF"/>
                </a:solidFill>
                <a:highlight>
                  <a:srgbClr val="FFFF00"/>
                </a:highlight>
              </a:rPr>
              <a:t>𝑝)/(𝑝ℓ𝑜𝑔</a:t>
            </a:r>
            <a:r>
              <a:rPr lang="en-US" altLang="en-US" sz="4000" b="1" baseline="-25000" dirty="0">
                <a:solidFill>
                  <a:srgbClr val="0000FF"/>
                </a:solidFill>
                <a:highlight>
                  <a:srgbClr val="FFFF00"/>
                </a:highlight>
              </a:rPr>
              <a:t>𝑒 </a:t>
            </a:r>
            <a:r>
              <a:rPr lang="en-US" altLang="en-US" sz="4000" b="1" dirty="0">
                <a:solidFill>
                  <a:srgbClr val="0000FF"/>
                </a:solidFill>
                <a:highlight>
                  <a:srgbClr val="FFFF00"/>
                </a:highlight>
              </a:rPr>
              <a:t>𝑝)</a:t>
            </a:r>
          </a:p>
          <a:p>
            <a:pPr marL="609600" indent="-609600"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rPr>
              <a:t>V[X] = </a:t>
            </a:r>
            <a:r>
              <a:rPr lang="en-US" altLang="en-US" sz="4000" dirty="0">
                <a:solidFill>
                  <a:srgbClr val="0000FF"/>
                </a:solidFill>
                <a:highlight>
                  <a:srgbClr val="FFFF00"/>
                </a:highlight>
              </a:rPr>
              <a:t>–</a:t>
            </a:r>
            <a:r>
              <a:rPr lang="en-US" altLang="en-US" sz="4000" b="1" dirty="0">
                <a:solidFill>
                  <a:srgbClr val="0000FF"/>
                </a:solidFill>
                <a:highlight>
                  <a:srgbClr val="FFFF00"/>
                </a:highlight>
              </a:rPr>
              <a:t>(1</a:t>
            </a:r>
            <a:r>
              <a:rPr lang="en-US" altLang="en-US" sz="4000" dirty="0">
                <a:solidFill>
                  <a:srgbClr val="0000FF"/>
                </a:solidFill>
                <a:highlight>
                  <a:srgbClr val="FFFF00"/>
                </a:highlight>
              </a:rPr>
              <a:t>–</a:t>
            </a:r>
            <a:r>
              <a:rPr lang="en-US" altLang="en-US" sz="4000" b="1" dirty="0">
                <a:solidFill>
                  <a:srgbClr val="0000FF"/>
                </a:solidFill>
                <a:highlight>
                  <a:srgbClr val="FFFF00"/>
                </a:highlight>
              </a:rPr>
              <a:t>𝑝)[1+(1</a:t>
            </a:r>
            <a:r>
              <a:rPr lang="en-US" altLang="en-US" sz="4000" dirty="0">
                <a:solidFill>
                  <a:srgbClr val="0000FF"/>
                </a:solidFill>
                <a:highlight>
                  <a:srgbClr val="FFFF00"/>
                </a:highlight>
              </a:rPr>
              <a:t>–</a:t>
            </a:r>
            <a:r>
              <a:rPr lang="en-US" altLang="en-US" sz="4000" b="1" dirty="0">
                <a:solidFill>
                  <a:srgbClr val="0000FF"/>
                </a:solidFill>
                <a:highlight>
                  <a:srgbClr val="FFFF00"/>
                </a:highlight>
              </a:rPr>
              <a:t>𝑝)/ℓ𝑜𝑔</a:t>
            </a:r>
            <a:r>
              <a:rPr lang="en-US" altLang="en-US" sz="4000" b="1" baseline="-25000" dirty="0">
                <a:solidFill>
                  <a:srgbClr val="0000FF"/>
                </a:solidFill>
                <a:highlight>
                  <a:srgbClr val="FFFF00"/>
                </a:highlight>
              </a:rPr>
              <a:t>𝑒 </a:t>
            </a:r>
            <a:r>
              <a:rPr lang="en-US" altLang="en-US" sz="4000" b="1" dirty="0">
                <a:solidFill>
                  <a:srgbClr val="0000FF"/>
                </a:solidFill>
                <a:highlight>
                  <a:srgbClr val="FFFF00"/>
                </a:highlight>
              </a:rPr>
              <a:t>𝑝]/(𝑝</a:t>
            </a:r>
            <a:r>
              <a:rPr lang="en-US" altLang="en-US" sz="4000" b="1" baseline="30000" dirty="0">
                <a:solidFill>
                  <a:srgbClr val="0000FF"/>
                </a:solidFill>
                <a:highlight>
                  <a:srgbClr val="FFFF00"/>
                </a:highlight>
              </a:rPr>
              <a:t>2</a:t>
            </a:r>
            <a:r>
              <a:rPr lang="en-US" altLang="en-US" sz="4000" b="1" dirty="0">
                <a:solidFill>
                  <a:srgbClr val="0000FF"/>
                </a:solidFill>
                <a:highlight>
                  <a:srgbClr val="FFFF00"/>
                </a:highlight>
              </a:rPr>
              <a:t>ℓ𝑜𝑔</a:t>
            </a:r>
            <a:r>
              <a:rPr lang="en-US" altLang="en-US" sz="4000" b="1" baseline="-25000" dirty="0">
                <a:solidFill>
                  <a:srgbClr val="0000FF"/>
                </a:solidFill>
                <a:highlight>
                  <a:srgbClr val="FFFF00"/>
                </a:highlight>
              </a:rPr>
              <a:t>𝑒 </a:t>
            </a:r>
            <a:r>
              <a:rPr lang="en-US" altLang="en-US" sz="4000" b="1" dirty="0">
                <a:solidFill>
                  <a:srgbClr val="0000FF"/>
                </a:solidFill>
                <a:highlight>
                  <a:srgbClr val="FFFF00"/>
                </a:highlight>
              </a:rPr>
              <a:t>𝑝)</a:t>
            </a:r>
          </a:p>
          <a:p>
            <a:pPr marL="609600" indent="-609600"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Median = </a:t>
            </a:r>
            <a:r>
              <a:rPr lang="en-US" altLang="en-US" sz="4000" b="1" baseline="-25000" dirty="0">
                <a:solidFill>
                  <a:srgbClr val="0000FF"/>
                </a:solidFill>
                <a:highlight>
                  <a:srgbClr val="FFFF00"/>
                </a:highlight>
                <a:sym typeface="Symbol" panose="05050102010706020507" pitchFamily="18" charset="2"/>
              </a:rPr>
              <a:t>e</a:t>
            </a:r>
            <a:r>
              <a:rPr lang="en-US" altLang="en-US" sz="4000" b="1" dirty="0">
                <a:solidFill>
                  <a:srgbClr val="0000FF"/>
                </a:solidFill>
                <a:highlight>
                  <a:srgbClr val="FFFF00"/>
                </a:highlight>
                <a:sym typeface="Symbol" panose="05050102010706020507" pitchFamily="18" charset="2"/>
              </a:rPr>
              <a:t> =</a:t>
            </a:r>
          </a:p>
          <a:p>
            <a:pPr marL="609600" indent="-609600"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sym typeface="Symbol" panose="05050102010706020507" pitchFamily="18" charset="2"/>
              </a:rPr>
              <a:t>Mode = </a:t>
            </a:r>
            <a:r>
              <a:rPr lang="en-US" altLang="en-US" sz="4000" b="1" baseline="-25000" dirty="0">
                <a:solidFill>
                  <a:srgbClr val="0000FF"/>
                </a:solidFill>
                <a:highlight>
                  <a:srgbClr val="FFFF00"/>
                </a:highlight>
                <a:sym typeface="Symbol" panose="05050102010706020507" pitchFamily="18" charset="2"/>
              </a:rPr>
              <a:t>o</a:t>
            </a:r>
            <a:r>
              <a:rPr lang="en-US" altLang="en-US" sz="4000" b="1" dirty="0">
                <a:solidFill>
                  <a:srgbClr val="0000FF"/>
                </a:solidFill>
                <a:highlight>
                  <a:srgbClr val="FFFF00"/>
                </a:highlight>
                <a:sym typeface="Symbol" panose="05050102010706020507" pitchFamily="18" charset="2"/>
              </a:rPr>
              <a:t>= 1</a:t>
            </a:r>
            <a:endParaRPr lang="en-US" altLang="en-US" sz="4000" b="1" dirty="0">
              <a:solidFill>
                <a:srgbClr val="0000FF"/>
              </a:solidFill>
              <a:highlight>
                <a:srgbClr val="FFFF00"/>
              </a:highlight>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3AC014-F090-46FA-B31B-4930A252603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5A36F672-76E1-4DBC-8DD2-E25637400291}"/>
              </a:ext>
            </a:extLst>
          </p:cNvPr>
          <p:cNvSpPr>
            <a:spLocks noGrp="1"/>
          </p:cNvSpPr>
          <p:nvPr>
            <p:ph type="ftr" sz="quarter" idx="11"/>
          </p:nvPr>
        </p:nvSpPr>
        <p:spPr/>
        <p:txBody>
          <a:bodyPr/>
          <a:lstStyle/>
          <a:p>
            <a:pPr>
              <a:defRPr/>
            </a:pPr>
            <a:r>
              <a:rPr lang="en-US"/>
              <a:t>RNSengupta,IME Dept.,IIT Kanpur,INDIA</a:t>
            </a:r>
          </a:p>
        </p:txBody>
      </p:sp>
      <p:sp>
        <p:nvSpPr>
          <p:cNvPr id="252932" name="Slide Number Placeholder 5">
            <a:extLst>
              <a:ext uri="{FF2B5EF4-FFF2-40B4-BE49-F238E27FC236}">
                <a16:creationId xmlns:a16="http://schemas.microsoft.com/office/drawing/2014/main" id="{B064FBA1-8D0B-4A0C-ABB2-704C22A5F94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B73D58-CDE0-4542-B73E-DED0056AC0F4}" type="slidenum">
              <a:rPr lang="en-US" altLang="en-US" sz="1400" smtClean="0"/>
              <a:pPr>
                <a:spcBef>
                  <a:spcPct val="0"/>
                </a:spcBef>
                <a:buFontTx/>
                <a:buNone/>
              </a:pPr>
              <a:t>74</a:t>
            </a:fld>
            <a:endParaRPr lang="en-US" altLang="en-US" sz="1400"/>
          </a:p>
        </p:txBody>
      </p:sp>
      <p:sp>
        <p:nvSpPr>
          <p:cNvPr id="252933" name="Rectangle 2">
            <a:extLst>
              <a:ext uri="{FF2B5EF4-FFF2-40B4-BE49-F238E27FC236}">
                <a16:creationId xmlns:a16="http://schemas.microsoft.com/office/drawing/2014/main" id="{6BD07AE0-8BB9-4B38-B50C-C60B297F0F01}"/>
              </a:ext>
            </a:extLst>
          </p:cNvPr>
          <p:cNvSpPr>
            <a:spLocks noGrp="1" noChangeArrowheads="1"/>
          </p:cNvSpPr>
          <p:nvPr>
            <p:ph type="title"/>
          </p:nvPr>
        </p:nvSpPr>
        <p:spPr/>
        <p:txBody>
          <a:bodyPr/>
          <a:lstStyle/>
          <a:p>
            <a:pPr eaLnBrk="1" hangingPunct="1"/>
            <a:r>
              <a:rPr lang="en-US" altLang="en-US" sz="4000" b="1" dirty="0">
                <a:solidFill>
                  <a:srgbClr val="FF3300"/>
                </a:solidFill>
              </a:rPr>
              <a:t>Logarithmic distribution</a:t>
            </a:r>
            <a:br>
              <a:rPr lang="en-US" altLang="en-US" sz="4000" b="1" dirty="0">
                <a:solidFill>
                  <a:srgbClr val="FF3300"/>
                </a:solidFill>
              </a:rPr>
            </a:br>
            <a:r>
              <a:rPr lang="en-US" altLang="en-US" sz="4000" b="1" dirty="0">
                <a:solidFill>
                  <a:srgbClr val="FF3300"/>
                </a:solidFill>
              </a:rPr>
              <a:t>[X ~ L (p)]</a:t>
            </a:r>
            <a:r>
              <a:rPr lang="en-US" altLang="en-US" sz="4000" b="1" dirty="0">
                <a:solidFill>
                  <a:schemeClr val="tx1"/>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b="1" dirty="0">
              <a:solidFill>
                <a:srgbClr val="FF3300"/>
              </a:solidFill>
            </a:endParaRPr>
          </a:p>
        </p:txBody>
      </p:sp>
      <p:sp>
        <p:nvSpPr>
          <p:cNvPr id="252934" name="Rectangle 3">
            <a:extLst>
              <a:ext uri="{FF2B5EF4-FFF2-40B4-BE49-F238E27FC236}">
                <a16:creationId xmlns:a16="http://schemas.microsoft.com/office/drawing/2014/main" id="{C2834D57-29FE-4F14-9B1B-A5D5B28FB38F}"/>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a:t>Emission of gases from engines against fuel type</a:t>
            </a:r>
          </a:p>
          <a:p>
            <a:pPr algn="just" eaLnBrk="1" hangingPunct="1">
              <a:buFont typeface="Wingdings" panose="05000000000000000000" pitchFamily="2" charset="2"/>
              <a:buChar char="§"/>
            </a:pPr>
            <a:r>
              <a:rPr lang="en-US" altLang="en-US" sz="4500"/>
              <a:t>Used to represent the distribution of the number of items of a product purchased by a buyer in a specified period of time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882A539-F1CC-4677-AB71-CCAE4C035D0D}"/>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AB8FCE0-7145-4860-9F32-957BA8565F47}"/>
              </a:ext>
            </a:extLst>
          </p:cNvPr>
          <p:cNvSpPr>
            <a:spLocks noGrp="1"/>
          </p:cNvSpPr>
          <p:nvPr>
            <p:ph type="ftr" sz="quarter" idx="11"/>
          </p:nvPr>
        </p:nvSpPr>
        <p:spPr/>
        <p:txBody>
          <a:bodyPr/>
          <a:lstStyle/>
          <a:p>
            <a:pPr>
              <a:defRPr/>
            </a:pPr>
            <a:r>
              <a:rPr lang="en-US"/>
              <a:t>RNSengupta,IME Dept.,IIT Kanpur,INDIA</a:t>
            </a:r>
          </a:p>
        </p:txBody>
      </p:sp>
      <p:sp>
        <p:nvSpPr>
          <p:cNvPr id="253956" name="Slide Number Placeholder 5">
            <a:extLst>
              <a:ext uri="{FF2B5EF4-FFF2-40B4-BE49-F238E27FC236}">
                <a16:creationId xmlns:a16="http://schemas.microsoft.com/office/drawing/2014/main" id="{552FCA6A-2086-402B-8948-AF464B6BBB5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0F8FA7F-7242-40F5-96EB-AD1E64908A4E}" type="slidenum">
              <a:rPr lang="en-US" altLang="en-US" sz="1400" smtClean="0"/>
              <a:pPr>
                <a:spcBef>
                  <a:spcPct val="0"/>
                </a:spcBef>
                <a:buFontTx/>
                <a:buNone/>
              </a:pPr>
              <a:t>75</a:t>
            </a:fld>
            <a:endParaRPr lang="en-US" altLang="en-US" sz="1400"/>
          </a:p>
        </p:txBody>
      </p:sp>
      <p:sp>
        <p:nvSpPr>
          <p:cNvPr id="253957" name="Rectangle 4">
            <a:extLst>
              <a:ext uri="{FF2B5EF4-FFF2-40B4-BE49-F238E27FC236}">
                <a16:creationId xmlns:a16="http://schemas.microsoft.com/office/drawing/2014/main" id="{9E27FC87-1FD7-4509-AEC9-ADF022FFB96D}"/>
              </a:ext>
            </a:extLst>
          </p:cNvPr>
          <p:cNvSpPr>
            <a:spLocks noGrp="1" noChangeArrowheads="1"/>
          </p:cNvSpPr>
          <p:nvPr>
            <p:ph type="title"/>
          </p:nvPr>
        </p:nvSpPr>
        <p:spPr/>
        <p:txBody>
          <a:bodyPr/>
          <a:lstStyle/>
          <a:p>
            <a:pPr eaLnBrk="1" hangingPunct="1"/>
            <a:r>
              <a:rPr lang="en-US" altLang="en-US" sz="4000" b="1" dirty="0">
                <a:solidFill>
                  <a:srgbClr val="FF3300"/>
                </a:solidFill>
              </a:rPr>
              <a:t>Logarithmic distribution</a:t>
            </a:r>
            <a:br>
              <a:rPr lang="en-US" altLang="en-US" sz="4000" b="1" dirty="0">
                <a:solidFill>
                  <a:srgbClr val="FF3300"/>
                </a:solidFill>
              </a:rPr>
            </a:br>
            <a:r>
              <a:rPr lang="en-US" altLang="en-US" sz="4000" b="1" dirty="0">
                <a:solidFill>
                  <a:srgbClr val="FF3300"/>
                </a:solidFill>
              </a:rPr>
              <a:t>[X ~ L (p)]</a:t>
            </a:r>
            <a:r>
              <a:rPr lang="en-US" altLang="en-US" sz="4000" b="1" dirty="0">
                <a:solidFill>
                  <a:schemeClr val="tx1"/>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b="1" dirty="0">
              <a:solidFill>
                <a:srgbClr val="FF3300"/>
              </a:solidFill>
            </a:endParaRPr>
          </a:p>
        </p:txBody>
      </p:sp>
      <p:sp>
        <p:nvSpPr>
          <p:cNvPr id="3" name="Content Placeholder 2">
            <a:extLst>
              <a:ext uri="{FF2B5EF4-FFF2-40B4-BE49-F238E27FC236}">
                <a16:creationId xmlns:a16="http://schemas.microsoft.com/office/drawing/2014/main" id="{010639CA-510B-4B45-8420-D18151D5BA3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86968A2-219D-4464-AB0C-8E1D1414FE05}"/>
              </a:ext>
            </a:extLst>
          </p:cNvPr>
          <p:cNvPicPr>
            <a:picLocks noChangeAspect="1"/>
          </p:cNvPicPr>
          <p:nvPr/>
        </p:nvPicPr>
        <p:blipFill>
          <a:blip r:embed="rId2"/>
          <a:stretch>
            <a:fillRect/>
          </a:stretch>
        </p:blipFill>
        <p:spPr>
          <a:xfrm>
            <a:off x="609600" y="1600200"/>
            <a:ext cx="10972800" cy="4525963"/>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882A539-F1CC-4677-AB71-CCAE4C035D0D}"/>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2AB8FCE0-7145-4860-9F32-957BA8565F47}"/>
              </a:ext>
            </a:extLst>
          </p:cNvPr>
          <p:cNvSpPr>
            <a:spLocks noGrp="1"/>
          </p:cNvSpPr>
          <p:nvPr>
            <p:ph type="ftr" sz="quarter" idx="11"/>
          </p:nvPr>
        </p:nvSpPr>
        <p:spPr/>
        <p:txBody>
          <a:bodyPr/>
          <a:lstStyle/>
          <a:p>
            <a:pPr>
              <a:defRPr/>
            </a:pPr>
            <a:r>
              <a:rPr lang="en-US"/>
              <a:t>RNSengupta,IME Dept.,IIT Kanpur,INDIA</a:t>
            </a:r>
          </a:p>
        </p:txBody>
      </p:sp>
      <p:sp>
        <p:nvSpPr>
          <p:cNvPr id="254980" name="Slide Number Placeholder 5">
            <a:extLst>
              <a:ext uri="{FF2B5EF4-FFF2-40B4-BE49-F238E27FC236}">
                <a16:creationId xmlns:a16="http://schemas.microsoft.com/office/drawing/2014/main" id="{5166921C-465E-46F0-B208-EEBD9291707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1E6900-62BB-4771-8D10-4632199A5C04}" type="slidenum">
              <a:rPr lang="en-US" altLang="en-US" sz="1400" smtClean="0"/>
              <a:pPr>
                <a:spcBef>
                  <a:spcPct val="0"/>
                </a:spcBef>
                <a:buFontTx/>
                <a:buNone/>
              </a:pPr>
              <a:t>76</a:t>
            </a:fld>
            <a:endParaRPr lang="en-US" altLang="en-US" sz="1400"/>
          </a:p>
        </p:txBody>
      </p:sp>
      <p:sp>
        <p:nvSpPr>
          <p:cNvPr id="254981" name="Rectangle 4">
            <a:extLst>
              <a:ext uri="{FF2B5EF4-FFF2-40B4-BE49-F238E27FC236}">
                <a16:creationId xmlns:a16="http://schemas.microsoft.com/office/drawing/2014/main" id="{58D2AC05-096E-4274-AE4B-71677BF050C4}"/>
              </a:ext>
            </a:extLst>
          </p:cNvPr>
          <p:cNvSpPr>
            <a:spLocks noGrp="1" noChangeArrowheads="1"/>
          </p:cNvSpPr>
          <p:nvPr>
            <p:ph type="title"/>
          </p:nvPr>
        </p:nvSpPr>
        <p:spPr/>
        <p:txBody>
          <a:bodyPr/>
          <a:lstStyle/>
          <a:p>
            <a:pPr eaLnBrk="1" hangingPunct="1"/>
            <a:r>
              <a:rPr lang="en-US" altLang="en-US" sz="4000" b="1" dirty="0">
                <a:solidFill>
                  <a:srgbClr val="FF3300"/>
                </a:solidFill>
              </a:rPr>
              <a:t>Logarithmic distribution</a:t>
            </a:r>
            <a:br>
              <a:rPr lang="en-US" altLang="en-US" sz="4000" b="1" dirty="0">
                <a:solidFill>
                  <a:srgbClr val="FF3300"/>
                </a:solidFill>
              </a:rPr>
            </a:br>
            <a:r>
              <a:rPr lang="en-US" altLang="en-US" sz="4000" b="1" dirty="0">
                <a:solidFill>
                  <a:srgbClr val="FF3300"/>
                </a:solidFill>
              </a:rPr>
              <a:t>[X ~ L (p)]</a:t>
            </a:r>
            <a:r>
              <a:rPr lang="en-US" altLang="en-US" sz="4000" b="1" dirty="0">
                <a:solidFill>
                  <a:schemeClr val="tx1"/>
                </a:solidFill>
              </a:rPr>
              <a:t> </a:t>
            </a:r>
            <a:r>
              <a:rPr lang="en-US" altLang="en-US" sz="4000" dirty="0">
                <a:solidFill>
                  <a:schemeClr val="tx1"/>
                </a:solidFill>
              </a:rPr>
              <a:t>(</a:t>
            </a:r>
            <a:r>
              <a:rPr lang="en-US" altLang="en-US" sz="4000" b="1" dirty="0" err="1">
                <a:solidFill>
                  <a:srgbClr val="0000FF"/>
                </a:solidFill>
              </a:rPr>
              <a:t>contd</a:t>
            </a:r>
            <a:r>
              <a:rPr lang="en-US" altLang="en-US" sz="4000" b="1" dirty="0">
                <a:solidFill>
                  <a:srgbClr val="0000FF"/>
                </a:solidFill>
              </a:rPr>
              <a:t>…</a:t>
            </a:r>
            <a:r>
              <a:rPr lang="en-US" altLang="en-US" sz="4000" dirty="0">
                <a:solidFill>
                  <a:schemeClr val="tx1"/>
                </a:solidFill>
              </a:rPr>
              <a:t>)</a:t>
            </a:r>
            <a:endParaRPr lang="en-US" altLang="en-US" sz="4000" b="1" dirty="0">
              <a:solidFill>
                <a:srgbClr val="FF3300"/>
              </a:solidFill>
            </a:endParaRPr>
          </a:p>
        </p:txBody>
      </p:sp>
      <p:sp>
        <p:nvSpPr>
          <p:cNvPr id="3" name="Content Placeholder 2">
            <a:extLst>
              <a:ext uri="{FF2B5EF4-FFF2-40B4-BE49-F238E27FC236}">
                <a16:creationId xmlns:a16="http://schemas.microsoft.com/office/drawing/2014/main" id="{EEAE3B40-5AC2-4796-B53E-735695351AA1}"/>
              </a:ext>
            </a:extLst>
          </p:cNvPr>
          <p:cNvSpPr>
            <a:spLocks noGrp="1"/>
          </p:cNvSpPr>
          <p:nvPr>
            <p:ph idx="1"/>
          </p:nvPr>
        </p:nvSpPr>
        <p:spPr/>
        <p:txBody>
          <a:bodyPr/>
          <a:lstStyle/>
          <a:p>
            <a:endParaRPr lang="en-US"/>
          </a:p>
        </p:txBody>
      </p:sp>
      <p:graphicFrame>
        <p:nvGraphicFramePr>
          <p:cNvPr id="9" name="Chart 8">
            <a:extLst>
              <a:ext uri="{FF2B5EF4-FFF2-40B4-BE49-F238E27FC236}">
                <a16:creationId xmlns:a16="http://schemas.microsoft.com/office/drawing/2014/main" id="{2D7A0877-DB43-41EF-AF4C-5D73FF9DC85D}"/>
              </a:ext>
            </a:extLst>
          </p:cNvPr>
          <p:cNvGraphicFramePr>
            <a:graphicFrameLocks/>
          </p:cNvGraphicFramePr>
          <p:nvPr>
            <p:extLst>
              <p:ext uri="{D42A27DB-BD31-4B8C-83A1-F6EECF244321}">
                <p14:modId xmlns:p14="http://schemas.microsoft.com/office/powerpoint/2010/main" val="465274136"/>
              </p:ext>
            </p:extLst>
          </p:nvPr>
        </p:nvGraphicFramePr>
        <p:xfrm>
          <a:off x="629478" y="1600200"/>
          <a:ext cx="10952922"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B15270A-FB08-4A07-B232-22793F44CF6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3CFBB820-72A8-4832-8D04-2AA41FCD0077}"/>
              </a:ext>
            </a:extLst>
          </p:cNvPr>
          <p:cNvSpPr>
            <a:spLocks noGrp="1"/>
          </p:cNvSpPr>
          <p:nvPr>
            <p:ph type="ftr" sz="quarter" idx="11"/>
          </p:nvPr>
        </p:nvSpPr>
        <p:spPr/>
        <p:txBody>
          <a:bodyPr/>
          <a:lstStyle/>
          <a:p>
            <a:pPr>
              <a:defRPr/>
            </a:pPr>
            <a:r>
              <a:rPr lang="en-US"/>
              <a:t>RNSengupta,IME Dept.,IIT Kanpur,INDIA</a:t>
            </a:r>
          </a:p>
        </p:txBody>
      </p:sp>
      <p:sp>
        <p:nvSpPr>
          <p:cNvPr id="256004" name="Slide Number Placeholder 5">
            <a:extLst>
              <a:ext uri="{FF2B5EF4-FFF2-40B4-BE49-F238E27FC236}">
                <a16:creationId xmlns:a16="http://schemas.microsoft.com/office/drawing/2014/main" id="{7E781196-75D9-4DCD-8FAC-1622C1A9E1A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D905EC-1F3D-4394-89B7-C55EF5E9A33A}" type="slidenum">
              <a:rPr lang="en-US" altLang="en-US" sz="1400" smtClean="0"/>
              <a:pPr>
                <a:spcBef>
                  <a:spcPct val="0"/>
                </a:spcBef>
                <a:buFontTx/>
                <a:buNone/>
              </a:pPr>
              <a:t>77</a:t>
            </a:fld>
            <a:endParaRPr lang="en-US" altLang="en-US" sz="1400"/>
          </a:p>
        </p:txBody>
      </p:sp>
      <p:sp>
        <p:nvSpPr>
          <p:cNvPr id="256005" name="Rectangle 2">
            <a:extLst>
              <a:ext uri="{FF2B5EF4-FFF2-40B4-BE49-F238E27FC236}">
                <a16:creationId xmlns:a16="http://schemas.microsoft.com/office/drawing/2014/main" id="{A80F91E3-A717-4209-AD17-C1029E154B23}"/>
              </a:ext>
            </a:extLst>
          </p:cNvPr>
          <p:cNvSpPr>
            <a:spLocks noGrp="1" noChangeArrowheads="1"/>
          </p:cNvSpPr>
          <p:nvPr>
            <p:ph type="title"/>
          </p:nvPr>
        </p:nvSpPr>
        <p:spPr/>
        <p:txBody>
          <a:bodyPr/>
          <a:lstStyle/>
          <a:p>
            <a:pPr eaLnBrk="1" hangingPunct="1"/>
            <a:r>
              <a:rPr lang="en-US" altLang="en-US" b="1">
                <a:solidFill>
                  <a:srgbClr val="FF3300"/>
                </a:solidFill>
              </a:rPr>
              <a:t>Continuous distribution</a:t>
            </a:r>
          </a:p>
        </p:txBody>
      </p:sp>
      <p:sp>
        <p:nvSpPr>
          <p:cNvPr id="256006" name="Rectangle 3">
            <a:extLst>
              <a:ext uri="{FF2B5EF4-FFF2-40B4-BE49-F238E27FC236}">
                <a16:creationId xmlns:a16="http://schemas.microsoft.com/office/drawing/2014/main" id="{39A90A70-51AB-49AE-89AA-ACB7123F782A}"/>
              </a:ext>
            </a:extLst>
          </p:cNvPr>
          <p:cNvSpPr>
            <a:spLocks noGrp="1" noChangeArrowheads="1"/>
          </p:cNvSpPr>
          <p:nvPr>
            <p:ph type="body" idx="1"/>
          </p:nvPr>
        </p:nvSpPr>
        <p:spPr/>
        <p:txBody>
          <a:bodyPr/>
          <a:lstStyle/>
          <a:p>
            <a:pPr marL="609600" indent="-609600" algn="just" eaLnBrk="1" hangingPunct="1">
              <a:buFontTx/>
              <a:buAutoNum type="arabicParenR"/>
            </a:pPr>
            <a:r>
              <a:rPr lang="en-US" altLang="en-US" sz="4000"/>
              <a:t>Uniform distribution</a:t>
            </a:r>
          </a:p>
          <a:p>
            <a:pPr marL="609600" indent="-609600" algn="just" eaLnBrk="1" hangingPunct="1">
              <a:buFontTx/>
              <a:buAutoNum type="arabicParenR"/>
            </a:pPr>
            <a:r>
              <a:rPr lang="en-US" altLang="en-US" sz="4000"/>
              <a:t>Exponential distribution</a:t>
            </a:r>
          </a:p>
          <a:p>
            <a:pPr marL="609600" indent="-609600" algn="just" eaLnBrk="1" hangingPunct="1">
              <a:buFontTx/>
              <a:buAutoNum type="arabicParenR"/>
            </a:pPr>
            <a:r>
              <a:rPr lang="en-US" altLang="en-US" sz="4000"/>
              <a:t>Normal distribution</a:t>
            </a:r>
          </a:p>
          <a:p>
            <a:pPr marL="609600" indent="-609600" algn="just" eaLnBrk="1" hangingPunct="1">
              <a:buFontTx/>
              <a:buAutoNum type="arabicParenR"/>
            </a:pPr>
            <a:r>
              <a:rPr lang="en-US" altLang="en-US" sz="4000"/>
              <a:t>Log-normal distribution</a:t>
            </a:r>
          </a:p>
          <a:p>
            <a:pPr marL="609600" indent="-609600" algn="just" eaLnBrk="1" hangingPunct="1">
              <a:buFontTx/>
              <a:buAutoNum type="arabicParenR"/>
            </a:pPr>
            <a:r>
              <a:rPr lang="en-US" altLang="en-US" sz="4000"/>
              <a:t>Chi-Square distribution (related to Normal distribution)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D9DA9C9-6FDD-4966-AFBE-E916E65F7C90}"/>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1EA6708-34AE-4CEC-B170-CA79254627F0}"/>
              </a:ext>
            </a:extLst>
          </p:cNvPr>
          <p:cNvSpPr>
            <a:spLocks noGrp="1"/>
          </p:cNvSpPr>
          <p:nvPr>
            <p:ph type="ftr" sz="quarter" idx="11"/>
          </p:nvPr>
        </p:nvSpPr>
        <p:spPr/>
        <p:txBody>
          <a:bodyPr/>
          <a:lstStyle/>
          <a:p>
            <a:pPr>
              <a:defRPr/>
            </a:pPr>
            <a:r>
              <a:rPr lang="en-US"/>
              <a:t>RNSengupta,IME Dept.,IIT Kanpur,INDIA</a:t>
            </a:r>
          </a:p>
        </p:txBody>
      </p:sp>
      <p:sp>
        <p:nvSpPr>
          <p:cNvPr id="257028" name="Slide Number Placeholder 5">
            <a:extLst>
              <a:ext uri="{FF2B5EF4-FFF2-40B4-BE49-F238E27FC236}">
                <a16:creationId xmlns:a16="http://schemas.microsoft.com/office/drawing/2014/main" id="{A36F4F0C-89FB-471B-863A-DBA478B7733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73A098-58B0-494B-92B0-DAC210D863A9}" type="slidenum">
              <a:rPr lang="en-US" altLang="en-US" sz="1400" smtClean="0"/>
              <a:pPr>
                <a:spcBef>
                  <a:spcPct val="0"/>
                </a:spcBef>
                <a:buFontTx/>
                <a:buNone/>
              </a:pPr>
              <a:t>78</a:t>
            </a:fld>
            <a:endParaRPr lang="en-US" altLang="en-US" sz="1400"/>
          </a:p>
        </p:txBody>
      </p:sp>
      <p:sp>
        <p:nvSpPr>
          <p:cNvPr id="257029" name="Rectangle 2">
            <a:extLst>
              <a:ext uri="{FF2B5EF4-FFF2-40B4-BE49-F238E27FC236}">
                <a16:creationId xmlns:a16="http://schemas.microsoft.com/office/drawing/2014/main" id="{99613A46-B3E6-4EAD-9376-5A6FA44EBB3C}"/>
              </a:ext>
            </a:extLst>
          </p:cNvPr>
          <p:cNvSpPr>
            <a:spLocks noGrp="1" noChangeArrowheads="1"/>
          </p:cNvSpPr>
          <p:nvPr>
            <p:ph type="title"/>
          </p:nvPr>
        </p:nvSpPr>
        <p:spPr/>
        <p:txBody>
          <a:bodyPr/>
          <a:lstStyle/>
          <a:p>
            <a:pPr eaLnBrk="1" hangingPunct="1"/>
            <a:r>
              <a:rPr lang="en-US" altLang="en-US" b="1">
                <a:solidFill>
                  <a:srgbClr val="FF3300"/>
                </a:solidFill>
              </a:rPr>
              <a:t>Continuous distribution</a:t>
            </a:r>
            <a:r>
              <a:rPr lang="en-US" altLang="en-US" b="1">
                <a:solidFill>
                  <a:schemeClr val="tx1"/>
                </a:solidFill>
              </a:rPr>
              <a:t> </a:t>
            </a:r>
            <a:r>
              <a:rPr lang="en-US" altLang="en-US">
                <a:solidFill>
                  <a:schemeClr val="tx1"/>
                </a:solidFill>
              </a:rPr>
              <a:t>(</a:t>
            </a:r>
            <a:r>
              <a:rPr lang="en-US" altLang="en-US" b="1">
                <a:solidFill>
                  <a:srgbClr val="0000FF"/>
                </a:solidFill>
              </a:rPr>
              <a:t>contd…</a:t>
            </a:r>
            <a:r>
              <a:rPr lang="en-US" altLang="en-US">
                <a:solidFill>
                  <a:schemeClr val="tx1"/>
                </a:solidFill>
              </a:rPr>
              <a:t>)</a:t>
            </a:r>
            <a:endParaRPr lang="en-US" altLang="en-US"/>
          </a:p>
        </p:txBody>
      </p:sp>
      <p:sp>
        <p:nvSpPr>
          <p:cNvPr id="257030" name="Rectangle 3">
            <a:extLst>
              <a:ext uri="{FF2B5EF4-FFF2-40B4-BE49-F238E27FC236}">
                <a16:creationId xmlns:a16="http://schemas.microsoft.com/office/drawing/2014/main" id="{C032F20A-443E-48FC-AFF5-796BFAE758A0}"/>
              </a:ext>
            </a:extLst>
          </p:cNvPr>
          <p:cNvSpPr>
            <a:spLocks noGrp="1" noChangeArrowheads="1"/>
          </p:cNvSpPr>
          <p:nvPr>
            <p:ph type="body" idx="1"/>
          </p:nvPr>
        </p:nvSpPr>
        <p:spPr/>
        <p:txBody>
          <a:bodyPr/>
          <a:lstStyle/>
          <a:p>
            <a:pPr marL="609600" indent="-609600" algn="just" eaLnBrk="1" hangingPunct="1">
              <a:buFontTx/>
              <a:buAutoNum type="arabicParenR" startAt="6"/>
            </a:pPr>
            <a:r>
              <a:rPr lang="en-US" altLang="en-US" sz="4000"/>
              <a:t>t-distribution (related to Normal distribution)</a:t>
            </a:r>
          </a:p>
          <a:p>
            <a:pPr marL="609600" indent="-609600" algn="just" eaLnBrk="1" hangingPunct="1">
              <a:buFontTx/>
              <a:buAutoNum type="arabicParenR" startAt="6"/>
            </a:pPr>
            <a:r>
              <a:rPr lang="en-US" altLang="en-US" sz="4000"/>
              <a:t>F-distribution (related to Normal distribution)</a:t>
            </a:r>
          </a:p>
          <a:p>
            <a:pPr marL="609600" indent="-609600" algn="just" eaLnBrk="1" hangingPunct="1">
              <a:buFontTx/>
              <a:buAutoNum type="arabicParenR" startAt="8"/>
            </a:pPr>
            <a:r>
              <a:rPr lang="en-US" altLang="en-US" sz="4000"/>
              <a:t>Gamma distribution</a:t>
            </a:r>
          </a:p>
          <a:p>
            <a:pPr marL="609600" indent="-609600" algn="just" eaLnBrk="1" hangingPunct="1">
              <a:buFontTx/>
              <a:buAutoNum type="arabicParenR" startAt="8"/>
            </a:pPr>
            <a:r>
              <a:rPr lang="en-US" altLang="en-US" sz="4000"/>
              <a:t>Weibull distribution</a:t>
            </a:r>
          </a:p>
          <a:p>
            <a:pPr marL="609600" indent="-609600" algn="just" eaLnBrk="1" hangingPunct="1">
              <a:buFontTx/>
              <a:buAutoNum type="arabicParenR" startAt="8"/>
            </a:pPr>
            <a:r>
              <a:rPr lang="en-US" altLang="en-US" sz="4000"/>
              <a:t>Beta distribution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D9DA9C9-6FDD-4966-AFBE-E916E65F7C90}"/>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1EA6708-34AE-4CEC-B170-CA79254627F0}"/>
              </a:ext>
            </a:extLst>
          </p:cNvPr>
          <p:cNvSpPr>
            <a:spLocks noGrp="1"/>
          </p:cNvSpPr>
          <p:nvPr>
            <p:ph type="ftr" sz="quarter" idx="11"/>
          </p:nvPr>
        </p:nvSpPr>
        <p:spPr/>
        <p:txBody>
          <a:bodyPr/>
          <a:lstStyle/>
          <a:p>
            <a:pPr>
              <a:defRPr/>
            </a:pPr>
            <a:r>
              <a:rPr lang="en-US"/>
              <a:t>RNSengupta,IME Dept.,IIT Kanpur,INDIA</a:t>
            </a:r>
          </a:p>
        </p:txBody>
      </p:sp>
      <p:sp>
        <p:nvSpPr>
          <p:cNvPr id="258052" name="Slide Number Placeholder 5">
            <a:extLst>
              <a:ext uri="{FF2B5EF4-FFF2-40B4-BE49-F238E27FC236}">
                <a16:creationId xmlns:a16="http://schemas.microsoft.com/office/drawing/2014/main" id="{CC765774-68A8-4295-8FCB-5448669A17D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AEF711-A24D-4C6C-9211-490DDCBB6A7C}" type="slidenum">
              <a:rPr lang="en-US" altLang="en-US" sz="1400" smtClean="0"/>
              <a:pPr>
                <a:spcBef>
                  <a:spcPct val="0"/>
                </a:spcBef>
                <a:buFontTx/>
                <a:buNone/>
              </a:pPr>
              <a:t>79</a:t>
            </a:fld>
            <a:endParaRPr lang="en-US" altLang="en-US" sz="1400"/>
          </a:p>
        </p:txBody>
      </p:sp>
      <p:sp>
        <p:nvSpPr>
          <p:cNvPr id="258053" name="Rectangle 2">
            <a:extLst>
              <a:ext uri="{FF2B5EF4-FFF2-40B4-BE49-F238E27FC236}">
                <a16:creationId xmlns:a16="http://schemas.microsoft.com/office/drawing/2014/main" id="{81FD6646-D352-455A-A28D-37963156FCDD}"/>
              </a:ext>
            </a:extLst>
          </p:cNvPr>
          <p:cNvSpPr>
            <a:spLocks noGrp="1" noChangeArrowheads="1"/>
          </p:cNvSpPr>
          <p:nvPr>
            <p:ph type="title"/>
          </p:nvPr>
        </p:nvSpPr>
        <p:spPr/>
        <p:txBody>
          <a:bodyPr/>
          <a:lstStyle/>
          <a:p>
            <a:pPr eaLnBrk="1" hangingPunct="1"/>
            <a:r>
              <a:rPr lang="en-US" altLang="en-US" b="1">
                <a:solidFill>
                  <a:srgbClr val="FF3300"/>
                </a:solidFill>
              </a:rPr>
              <a:t>Continuous distribution</a:t>
            </a:r>
            <a:r>
              <a:rPr lang="en-US" altLang="en-US" b="1">
                <a:solidFill>
                  <a:schemeClr val="tx1"/>
                </a:solidFill>
              </a:rPr>
              <a:t> </a:t>
            </a:r>
            <a:r>
              <a:rPr lang="en-US" altLang="en-US">
                <a:solidFill>
                  <a:schemeClr val="tx1"/>
                </a:solidFill>
              </a:rPr>
              <a:t>(</a:t>
            </a:r>
            <a:r>
              <a:rPr lang="en-US" altLang="en-US" b="1">
                <a:solidFill>
                  <a:srgbClr val="0000FF"/>
                </a:solidFill>
              </a:rPr>
              <a:t>contd…</a:t>
            </a:r>
            <a:r>
              <a:rPr lang="en-US" altLang="en-US">
                <a:solidFill>
                  <a:schemeClr val="tx1"/>
                </a:solidFill>
              </a:rPr>
              <a:t>)</a:t>
            </a:r>
            <a:endParaRPr lang="en-US" altLang="en-US"/>
          </a:p>
        </p:txBody>
      </p:sp>
      <p:sp>
        <p:nvSpPr>
          <p:cNvPr id="258054" name="Rectangle 3">
            <a:extLst>
              <a:ext uri="{FF2B5EF4-FFF2-40B4-BE49-F238E27FC236}">
                <a16:creationId xmlns:a16="http://schemas.microsoft.com/office/drawing/2014/main" id="{92C15AEA-CFCA-42CB-9430-D107F403DFBF}"/>
              </a:ext>
            </a:extLst>
          </p:cNvPr>
          <p:cNvSpPr>
            <a:spLocks noGrp="1" noChangeArrowheads="1"/>
          </p:cNvSpPr>
          <p:nvPr>
            <p:ph type="body" idx="1"/>
          </p:nvPr>
        </p:nvSpPr>
        <p:spPr/>
        <p:txBody>
          <a:bodyPr/>
          <a:lstStyle/>
          <a:p>
            <a:pPr marL="609600" indent="-609600" algn="just" eaLnBrk="1" hangingPunct="1">
              <a:buFontTx/>
              <a:buAutoNum type="arabicParenR" startAt="11"/>
            </a:pPr>
            <a:r>
              <a:rPr lang="en-US" altLang="en-US" sz="2800"/>
              <a:t>Cauchy distribution</a:t>
            </a:r>
          </a:p>
          <a:p>
            <a:pPr marL="609600" indent="-609600" algn="just" eaLnBrk="1" hangingPunct="1">
              <a:buFontTx/>
              <a:buAutoNum type="arabicParenR" startAt="11"/>
            </a:pPr>
            <a:r>
              <a:rPr lang="en-US" altLang="en-US" sz="2800"/>
              <a:t>Double exponential distribution</a:t>
            </a:r>
          </a:p>
          <a:p>
            <a:pPr marL="609600" indent="-609600" algn="just" eaLnBrk="1" hangingPunct="1">
              <a:buFontTx/>
              <a:buAutoNum type="arabicParenR" startAt="11"/>
            </a:pPr>
            <a:r>
              <a:rPr lang="en-US" altLang="en-US" sz="2800"/>
              <a:t>Pareto distribution</a:t>
            </a:r>
          </a:p>
          <a:p>
            <a:pPr marL="609600" indent="-609600" algn="just" eaLnBrk="1" hangingPunct="1">
              <a:buFontTx/>
              <a:buAutoNum type="arabicParenR" startAt="11"/>
            </a:pPr>
            <a:r>
              <a:rPr lang="en-US" altLang="en-US" sz="2800"/>
              <a:t>Logistic distribution</a:t>
            </a:r>
          </a:p>
          <a:p>
            <a:pPr marL="609600" indent="-609600" algn="just" eaLnBrk="1" hangingPunct="1">
              <a:buFontTx/>
              <a:buAutoNum type="arabicParenR" startAt="11"/>
            </a:pPr>
            <a:r>
              <a:rPr lang="en-US" altLang="en-US" sz="2800"/>
              <a:t>Extreme Value Distribution (Type-I): Gumble distribution</a:t>
            </a:r>
          </a:p>
          <a:p>
            <a:pPr marL="609600" indent="-609600" algn="just" eaLnBrk="1" hangingPunct="1">
              <a:buFontTx/>
              <a:buAutoNum type="arabicParenR" startAt="11"/>
            </a:pPr>
            <a:r>
              <a:rPr lang="en-US" altLang="en-US" sz="2800"/>
              <a:t>Extreme Value Distribution (Type-II): Fréchet distribution</a:t>
            </a:r>
          </a:p>
          <a:p>
            <a:pPr marL="609600" indent="-609600" algn="just" eaLnBrk="1" hangingPunct="1">
              <a:buFontTx/>
              <a:buAutoNum type="arabicParenR" startAt="11"/>
            </a:pPr>
            <a:r>
              <a:rPr lang="en-US" altLang="en-US" sz="2800"/>
              <a:t>Extreme Value Distribution (Type-III): Weibull distribution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185348" name="Slide Number Placeholder 5">
            <a:extLst>
              <a:ext uri="{FF2B5EF4-FFF2-40B4-BE49-F238E27FC236}">
                <a16:creationId xmlns:a16="http://schemas.microsoft.com/office/drawing/2014/main" id="{902BFC36-6446-44D1-BD57-B34C068A393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1EB9D4F-B03E-4818-A1D8-3488292DE51C}" type="slidenum">
              <a:rPr lang="en-US" altLang="en-US" sz="1400" smtClean="0"/>
              <a:pPr>
                <a:spcBef>
                  <a:spcPct val="0"/>
                </a:spcBef>
                <a:buFontTx/>
                <a:buNone/>
              </a:pPr>
              <a:t>8</a:t>
            </a:fld>
            <a:endParaRPr lang="en-US" altLang="en-US" sz="1400"/>
          </a:p>
        </p:txBody>
      </p:sp>
      <p:sp>
        <p:nvSpPr>
          <p:cNvPr id="185349" name="Rectangle 2">
            <a:extLst>
              <a:ext uri="{FF2B5EF4-FFF2-40B4-BE49-F238E27FC236}">
                <a16:creationId xmlns:a16="http://schemas.microsoft.com/office/drawing/2014/main" id="{A9286922-3826-442F-8A08-84AA1B51D074}"/>
              </a:ext>
            </a:extLst>
          </p:cNvPr>
          <p:cNvSpPr>
            <a:spLocks noGrp="1" noChangeArrowheads="1"/>
          </p:cNvSpPr>
          <p:nvPr>
            <p:ph type="title"/>
          </p:nvPr>
        </p:nvSpPr>
        <p:spPr/>
        <p:txBody>
          <a:bodyPr/>
          <a:lstStyle/>
          <a:p>
            <a:pPr eaLnBrk="1" hangingPunct="1"/>
            <a:r>
              <a:rPr lang="en-US" altLang="en-US" sz="3500" b="1">
                <a:solidFill>
                  <a:srgbClr val="FF3300"/>
                </a:solidFill>
              </a:rPr>
              <a:t>Expected Value ad Variance given Joint and Marginal Probabilities</a:t>
            </a:r>
            <a:endParaRPr lang="en-US" altLang="en-US" sz="3500" b="1">
              <a:solidFill>
                <a:schemeClr val="tx1"/>
              </a:solidFill>
            </a:endParaRPr>
          </a:p>
        </p:txBody>
      </p:sp>
      <p:sp>
        <p:nvSpPr>
          <p:cNvPr id="185350" name="Rectangle 3">
            <a:extLst>
              <a:ext uri="{FF2B5EF4-FFF2-40B4-BE49-F238E27FC236}">
                <a16:creationId xmlns:a16="http://schemas.microsoft.com/office/drawing/2014/main" id="{8571D33D-561A-494A-B981-91C7614748B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600"/>
              <a:t>Given two </a:t>
            </a:r>
            <a:r>
              <a:rPr lang="en-US" altLang="en-US" sz="2600" b="1">
                <a:solidFill>
                  <a:srgbClr val="FF0000"/>
                </a:solidFill>
                <a:sym typeface="Symbol" panose="05050102010706020507" pitchFamily="18" charset="2"/>
              </a:rPr>
              <a:t>discrete</a:t>
            </a:r>
            <a:r>
              <a:rPr lang="en-US" altLang="en-US" sz="2600">
                <a:sym typeface="Symbol" panose="05050102010706020507" pitchFamily="18" charset="2"/>
              </a:rPr>
              <a:t> </a:t>
            </a:r>
            <a:r>
              <a:rPr lang="en-US" altLang="en-US" sz="2600"/>
              <a:t>r.v.’s, X and Y</a:t>
            </a:r>
          </a:p>
          <a:p>
            <a:pPr lvl="1" algn="just" eaLnBrk="1" hangingPunct="1">
              <a:buClr>
                <a:schemeClr val="tx1"/>
              </a:buClr>
              <a:buFont typeface="Wingdings" panose="05000000000000000000" pitchFamily="2" charset="2"/>
              <a:buChar char="v"/>
            </a:pPr>
            <a:r>
              <a:rPr lang="en-US" altLang="en-US" sz="2600" b="1">
                <a:solidFill>
                  <a:srgbClr val="FF0000"/>
                </a:solidFill>
              </a:rPr>
              <a:t>Conditional Expected Value</a:t>
            </a:r>
            <a:r>
              <a:rPr lang="en-US" altLang="en-US" sz="2600"/>
              <a:t> of X given Y: E(X|Y=𝑗) = </a:t>
            </a:r>
            <a:r>
              <a:rPr lang="en-US" altLang="en-US" sz="2600">
                <a:sym typeface="Symbol" panose="05050102010706020507" pitchFamily="18" charset="2"/>
              </a:rPr>
              <a:t></a:t>
            </a:r>
            <a:r>
              <a:rPr lang="en-US" altLang="en-US" sz="2600" baseline="-25000">
                <a:sym typeface="Symbol" panose="05050102010706020507" pitchFamily="18" charset="2"/>
              </a:rPr>
              <a:t>𝑖=1,.,L</a:t>
            </a:r>
            <a:r>
              <a:rPr lang="en-US" altLang="en-US" sz="2600">
                <a:sym typeface="Symbol" panose="05050102010706020507" pitchFamily="18" charset="2"/>
              </a:rPr>
              <a:t>(x</a:t>
            </a:r>
            <a:r>
              <a:rPr lang="en-US" altLang="en-US" sz="2600" baseline="-25000">
                <a:sym typeface="Symbol" panose="05050102010706020507" pitchFamily="18" charset="2"/>
              </a:rPr>
              <a:t>𝑖,Y=j</a:t>
            </a:r>
            <a:r>
              <a:rPr lang="en-US" altLang="en-US" sz="2600">
                <a:sym typeface="Symbol" panose="05050102010706020507" pitchFamily="18" charset="2"/>
              </a:rPr>
              <a:t>p</a:t>
            </a:r>
            <a:r>
              <a:rPr lang="en-US" altLang="en-US" sz="2600" baseline="-25000">
                <a:sym typeface="Symbol" panose="05050102010706020507" pitchFamily="18" charset="2"/>
              </a:rPr>
              <a:t>𝑖,Y=𝑗</a:t>
            </a:r>
            <a:r>
              <a:rPr lang="en-US" altLang="en-US" sz="2600">
                <a:sym typeface="Symbol" panose="05050102010706020507" pitchFamily="18" charset="2"/>
              </a:rPr>
              <a:t>)</a:t>
            </a:r>
          </a:p>
          <a:p>
            <a:pPr lvl="1" algn="just" eaLnBrk="1" hangingPunct="1">
              <a:buClr>
                <a:schemeClr val="tx1"/>
              </a:buClr>
              <a:buFont typeface="Wingdings" panose="05000000000000000000" pitchFamily="2" charset="2"/>
              <a:buChar char="v"/>
            </a:pPr>
            <a:r>
              <a:rPr lang="en-US" altLang="en-US" sz="2600" b="1">
                <a:solidFill>
                  <a:srgbClr val="FF0000"/>
                </a:solidFill>
                <a:sym typeface="Symbol" panose="05050102010706020507" pitchFamily="18" charset="2"/>
              </a:rPr>
              <a:t>Conditional Variance</a:t>
            </a:r>
            <a:r>
              <a:rPr lang="en-US" altLang="en-US" sz="2600">
                <a:sym typeface="Symbol" panose="05050102010706020507" pitchFamily="18" charset="2"/>
              </a:rPr>
              <a:t> of X given Y: </a:t>
            </a:r>
            <a:r>
              <a:rPr lang="en-US" altLang="en-US" sz="2600"/>
              <a:t>V(X|Y=𝑗) = </a:t>
            </a:r>
            <a:r>
              <a:rPr lang="en-US" altLang="en-US" sz="2600">
                <a:sym typeface="Symbol" panose="05050102010706020507" pitchFamily="18" charset="2"/>
              </a:rPr>
              <a:t></a:t>
            </a:r>
            <a:r>
              <a:rPr lang="en-US" altLang="en-US" sz="2600" baseline="-25000">
                <a:sym typeface="Symbol" panose="05050102010706020507" pitchFamily="18" charset="2"/>
              </a:rPr>
              <a:t>𝑖=1,.,L</a:t>
            </a:r>
            <a:r>
              <a:rPr lang="en-US" altLang="en-US" sz="2600">
                <a:sym typeface="Symbol" panose="05050102010706020507" pitchFamily="18" charset="2"/>
              </a:rPr>
              <a:t>[{X</a:t>
            </a:r>
            <a:r>
              <a:rPr lang="en-US" altLang="en-US" sz="2600" baseline="-25000">
                <a:sym typeface="Symbol" panose="05050102010706020507" pitchFamily="18" charset="2"/>
              </a:rPr>
              <a:t>𝑖, 𝑗</a:t>
            </a:r>
            <a:r>
              <a:rPr lang="en-US" altLang="en-US" sz="2600">
                <a:sym typeface="Symbol" panose="05050102010706020507" pitchFamily="18" charset="2"/>
              </a:rPr>
              <a:t>  </a:t>
            </a:r>
            <a:r>
              <a:rPr lang="en-US" altLang="en-US" sz="2600"/>
              <a:t>E(X|Y = j)</a:t>
            </a:r>
            <a:r>
              <a:rPr lang="en-US" altLang="en-US" sz="2600">
                <a:sym typeface="Symbol" panose="05050102010706020507" pitchFamily="18" charset="2"/>
              </a:rPr>
              <a:t>}</a:t>
            </a:r>
            <a:r>
              <a:rPr lang="en-US" altLang="en-US" sz="2600" baseline="30000">
                <a:sym typeface="Symbol" panose="05050102010706020507" pitchFamily="18" charset="2"/>
              </a:rPr>
              <a:t>2</a:t>
            </a:r>
            <a:r>
              <a:rPr lang="en-US" altLang="en-US" sz="2600">
                <a:sym typeface="Symbol" panose="05050102010706020507" pitchFamily="18" charset="2"/>
              </a:rPr>
              <a:t>p</a:t>
            </a:r>
            <a:r>
              <a:rPr lang="en-US" altLang="en-US" sz="2600" baseline="-25000">
                <a:sym typeface="Symbol" panose="05050102010706020507" pitchFamily="18" charset="2"/>
              </a:rPr>
              <a:t>𝑖,Y=𝑗</a:t>
            </a:r>
            <a:r>
              <a:rPr lang="en-US" altLang="en-US" sz="2600">
                <a:sym typeface="Symbol" panose="05050102010706020507" pitchFamily="18" charset="2"/>
              </a:rPr>
              <a:t>]</a:t>
            </a:r>
          </a:p>
          <a:p>
            <a:pPr algn="just" eaLnBrk="1" hangingPunct="1">
              <a:buFont typeface="Wingdings" panose="05000000000000000000" pitchFamily="2" charset="2"/>
              <a:buChar char="§"/>
            </a:pPr>
            <a:r>
              <a:rPr lang="en-US" altLang="en-US" sz="2600"/>
              <a:t>Given two </a:t>
            </a:r>
            <a:r>
              <a:rPr lang="en-US" altLang="en-US" sz="2600" b="1">
                <a:solidFill>
                  <a:srgbClr val="FF0000"/>
                </a:solidFill>
                <a:sym typeface="Symbol" panose="05050102010706020507" pitchFamily="18" charset="2"/>
              </a:rPr>
              <a:t>continuous</a:t>
            </a:r>
            <a:r>
              <a:rPr lang="en-US" altLang="en-US" sz="2600">
                <a:sym typeface="Symbol" panose="05050102010706020507" pitchFamily="18" charset="2"/>
              </a:rPr>
              <a:t> </a:t>
            </a:r>
            <a:r>
              <a:rPr lang="en-US" altLang="en-US" sz="2600"/>
              <a:t>r.v.’s X and Y</a:t>
            </a:r>
          </a:p>
          <a:p>
            <a:pPr lvl="1" algn="just" eaLnBrk="1" hangingPunct="1">
              <a:buClr>
                <a:schemeClr val="tx1"/>
              </a:buClr>
              <a:buFont typeface="Wingdings" panose="05000000000000000000" pitchFamily="2" charset="2"/>
              <a:buChar char="v"/>
            </a:pPr>
            <a:r>
              <a:rPr lang="en-US" altLang="en-US" sz="2600" b="1">
                <a:solidFill>
                  <a:srgbClr val="FF0000"/>
                </a:solidFill>
              </a:rPr>
              <a:t>Conditional Expected Value</a:t>
            </a:r>
            <a:r>
              <a:rPr lang="en-US" altLang="en-US" sz="2600"/>
              <a:t> of X given Y: E(X|Y=𝑗) = </a:t>
            </a:r>
            <a:r>
              <a:rPr lang="en-US" altLang="en-US" sz="2600">
                <a:sym typeface="Symbol" panose="05050102010706020507" pitchFamily="18" charset="2"/>
              </a:rPr>
              <a:t></a:t>
            </a:r>
            <a:r>
              <a:rPr lang="en-US" altLang="en-US" sz="2600" baseline="-25000">
                <a:sym typeface="Symbol" panose="05050102010706020507" pitchFamily="18" charset="2"/>
              </a:rPr>
              <a:t>x</a:t>
            </a:r>
            <a:r>
              <a:rPr lang="en-US" altLang="en-US" sz="2600">
                <a:sym typeface="Symbol" panose="05050102010706020507" pitchFamily="18" charset="2"/>
              </a:rPr>
              <a:t> x</a:t>
            </a:r>
            <a:r>
              <a:rPr lang="en-US" altLang="en-US" sz="2600" baseline="-25000">
                <a:sym typeface="Symbol" panose="05050102010706020507" pitchFamily="18" charset="2"/>
              </a:rPr>
              <a:t>Y=𝑗</a:t>
            </a:r>
            <a:r>
              <a:rPr lang="en-US" altLang="en-US" sz="2600">
                <a:sym typeface="Symbol" panose="05050102010706020507" pitchFamily="18" charset="2"/>
              </a:rPr>
              <a:t>f(x</a:t>
            </a:r>
            <a:r>
              <a:rPr lang="en-US" altLang="en-US" sz="2600" baseline="-25000">
                <a:sym typeface="Symbol" panose="05050102010706020507" pitchFamily="18" charset="2"/>
              </a:rPr>
              <a:t>Y=𝑗</a:t>
            </a:r>
            <a:r>
              <a:rPr lang="en-US" altLang="en-US" sz="2600">
                <a:sym typeface="Symbol" panose="05050102010706020507" pitchFamily="18" charset="2"/>
              </a:rPr>
              <a:t>|Y=Y</a:t>
            </a:r>
            <a:r>
              <a:rPr lang="en-US" altLang="en-US" sz="2600" baseline="-25000">
                <a:sym typeface="Symbol" panose="05050102010706020507" pitchFamily="18" charset="2"/>
              </a:rPr>
              <a:t>𝑗</a:t>
            </a:r>
            <a:r>
              <a:rPr lang="en-US" altLang="en-US" sz="2600">
                <a:sym typeface="Symbol" panose="05050102010706020507" pitchFamily="18" charset="2"/>
              </a:rPr>
              <a:t>)dx</a:t>
            </a:r>
            <a:r>
              <a:rPr lang="en-US" altLang="en-US" sz="2600" baseline="-25000">
                <a:sym typeface="Symbol" panose="05050102010706020507" pitchFamily="18" charset="2"/>
              </a:rPr>
              <a:t>Y=𝑗</a:t>
            </a:r>
            <a:endParaRPr lang="en-US" altLang="en-US" sz="2600">
              <a:sym typeface="Symbol" panose="05050102010706020507" pitchFamily="18" charset="2"/>
            </a:endParaRPr>
          </a:p>
          <a:p>
            <a:pPr lvl="1" algn="just" eaLnBrk="1" hangingPunct="1">
              <a:buClr>
                <a:schemeClr val="tx1"/>
              </a:buClr>
              <a:buFont typeface="Wingdings" panose="05000000000000000000" pitchFamily="2" charset="2"/>
              <a:buChar char="v"/>
            </a:pPr>
            <a:r>
              <a:rPr lang="en-US" altLang="en-US" sz="2600" b="1">
                <a:solidFill>
                  <a:srgbClr val="FF0000"/>
                </a:solidFill>
                <a:sym typeface="Symbol" panose="05050102010706020507" pitchFamily="18" charset="2"/>
              </a:rPr>
              <a:t>Conditional Variance</a:t>
            </a:r>
            <a:r>
              <a:rPr lang="en-US" altLang="en-US" sz="2600">
                <a:sym typeface="Symbol" panose="05050102010706020507" pitchFamily="18" charset="2"/>
              </a:rPr>
              <a:t> of X given Y: </a:t>
            </a:r>
            <a:r>
              <a:rPr lang="en-US" altLang="en-US" sz="2600"/>
              <a:t>V(X|Y=𝑗) = </a:t>
            </a:r>
            <a:r>
              <a:rPr lang="en-US" altLang="en-US" sz="2600">
                <a:sym typeface="Symbol" panose="05050102010706020507" pitchFamily="18" charset="2"/>
              </a:rPr>
              <a:t></a:t>
            </a:r>
            <a:r>
              <a:rPr lang="en-US" altLang="en-US" sz="2600" baseline="-25000">
                <a:sym typeface="Symbol" panose="05050102010706020507" pitchFamily="18" charset="2"/>
              </a:rPr>
              <a:t>x</a:t>
            </a:r>
            <a:r>
              <a:rPr lang="en-US" altLang="en-US" sz="2600">
                <a:sym typeface="Symbol" panose="05050102010706020507" pitchFamily="18" charset="2"/>
              </a:rPr>
              <a:t>[{X</a:t>
            </a:r>
            <a:r>
              <a:rPr lang="en-US" altLang="en-US" sz="2600" baseline="-25000">
                <a:sym typeface="Symbol" panose="05050102010706020507" pitchFamily="18" charset="2"/>
              </a:rPr>
              <a:t>𝑖,𝑗</a:t>
            </a:r>
            <a:r>
              <a:rPr lang="en-US" altLang="en-US" sz="2600">
                <a:sym typeface="Symbol" panose="05050102010706020507" pitchFamily="18" charset="2"/>
              </a:rPr>
              <a:t>  </a:t>
            </a:r>
            <a:r>
              <a:rPr lang="en-US" altLang="en-US" sz="2600"/>
              <a:t>E(X|Y = j)</a:t>
            </a:r>
            <a:r>
              <a:rPr lang="en-US" altLang="en-US" sz="2600">
                <a:sym typeface="Symbol" panose="05050102010706020507" pitchFamily="18" charset="2"/>
              </a:rPr>
              <a:t>}</a:t>
            </a:r>
            <a:r>
              <a:rPr lang="en-US" altLang="en-US" sz="2600" baseline="30000">
                <a:sym typeface="Symbol" panose="05050102010706020507" pitchFamily="18" charset="2"/>
              </a:rPr>
              <a:t>2</a:t>
            </a:r>
            <a:r>
              <a:rPr lang="en-US" altLang="en-US" sz="2600">
                <a:sym typeface="Symbol" panose="05050102010706020507" pitchFamily="18" charset="2"/>
              </a:rPr>
              <a:t>f(x</a:t>
            </a:r>
            <a:r>
              <a:rPr lang="en-US" altLang="en-US" sz="2600" baseline="-25000">
                <a:sym typeface="Symbol" panose="05050102010706020507" pitchFamily="18" charset="2"/>
              </a:rPr>
              <a:t>Y=𝑗</a:t>
            </a:r>
            <a:r>
              <a:rPr lang="en-US" altLang="en-US" sz="2600">
                <a:sym typeface="Symbol" panose="05050102010706020507" pitchFamily="18" charset="2"/>
              </a:rPr>
              <a:t>|Y=Y</a:t>
            </a:r>
            <a:r>
              <a:rPr lang="en-US" altLang="en-US" sz="2600" baseline="-25000">
                <a:sym typeface="Symbol" panose="05050102010706020507" pitchFamily="18" charset="2"/>
              </a:rPr>
              <a:t>𝑗</a:t>
            </a:r>
            <a:r>
              <a:rPr lang="en-US" altLang="en-US" sz="2600">
                <a:sym typeface="Symbol" panose="05050102010706020507" pitchFamily="18" charset="2"/>
              </a:rPr>
              <a:t>)dx</a:t>
            </a:r>
            <a:r>
              <a:rPr lang="en-US" altLang="en-US" sz="2600" baseline="-25000">
                <a:sym typeface="Symbol" panose="05050102010706020507" pitchFamily="18" charset="2"/>
              </a:rPr>
              <a:t>Y=𝑗</a:t>
            </a:r>
            <a:r>
              <a:rPr lang="en-US" altLang="en-US" sz="2600">
                <a:sym typeface="Symbol" panose="05050102010706020507" pitchFamily="18" charset="2"/>
              </a:rPr>
              <a:t>]</a:t>
            </a:r>
            <a:endParaRPr lang="en-US" altLang="en-US" sz="26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D9DA9C9-6FDD-4966-AFBE-E916E65F7C90}"/>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11EA6708-34AE-4CEC-B170-CA79254627F0}"/>
              </a:ext>
            </a:extLst>
          </p:cNvPr>
          <p:cNvSpPr>
            <a:spLocks noGrp="1"/>
          </p:cNvSpPr>
          <p:nvPr>
            <p:ph type="ftr" sz="quarter" idx="11"/>
          </p:nvPr>
        </p:nvSpPr>
        <p:spPr/>
        <p:txBody>
          <a:bodyPr/>
          <a:lstStyle/>
          <a:p>
            <a:pPr>
              <a:defRPr/>
            </a:pPr>
            <a:r>
              <a:rPr lang="en-US"/>
              <a:t>RNSengupta,IME Dept.,IIT Kanpur,INDIA</a:t>
            </a:r>
          </a:p>
        </p:txBody>
      </p:sp>
      <p:sp>
        <p:nvSpPr>
          <p:cNvPr id="259076" name="Slide Number Placeholder 5">
            <a:extLst>
              <a:ext uri="{FF2B5EF4-FFF2-40B4-BE49-F238E27FC236}">
                <a16:creationId xmlns:a16="http://schemas.microsoft.com/office/drawing/2014/main" id="{B29CA345-A715-42A5-9632-248E094E2A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86D5E6-D99F-41C7-8B77-ECE393CA1268}" type="slidenum">
              <a:rPr lang="en-US" altLang="en-US" sz="1400" smtClean="0"/>
              <a:pPr>
                <a:spcBef>
                  <a:spcPct val="0"/>
                </a:spcBef>
                <a:buFontTx/>
                <a:buNone/>
              </a:pPr>
              <a:t>80</a:t>
            </a:fld>
            <a:endParaRPr lang="en-US" altLang="en-US" sz="1400"/>
          </a:p>
        </p:txBody>
      </p:sp>
      <p:sp>
        <p:nvSpPr>
          <p:cNvPr id="259077" name="Rectangle 2">
            <a:extLst>
              <a:ext uri="{FF2B5EF4-FFF2-40B4-BE49-F238E27FC236}">
                <a16:creationId xmlns:a16="http://schemas.microsoft.com/office/drawing/2014/main" id="{6717DE82-AC09-461B-ACCC-F5CD9A92FEAF}"/>
              </a:ext>
            </a:extLst>
          </p:cNvPr>
          <p:cNvSpPr>
            <a:spLocks noGrp="1" noChangeArrowheads="1"/>
          </p:cNvSpPr>
          <p:nvPr>
            <p:ph type="title"/>
          </p:nvPr>
        </p:nvSpPr>
        <p:spPr/>
        <p:txBody>
          <a:bodyPr/>
          <a:lstStyle/>
          <a:p>
            <a:pPr eaLnBrk="1" hangingPunct="1"/>
            <a:r>
              <a:rPr lang="en-US" altLang="en-US" b="1">
                <a:solidFill>
                  <a:srgbClr val="FF3300"/>
                </a:solidFill>
              </a:rPr>
              <a:t>Continuous distribution</a:t>
            </a:r>
            <a:r>
              <a:rPr lang="en-US" altLang="en-US" b="1">
                <a:solidFill>
                  <a:schemeClr val="tx1"/>
                </a:solidFill>
              </a:rPr>
              <a:t> </a:t>
            </a:r>
            <a:r>
              <a:rPr lang="en-US" altLang="en-US">
                <a:solidFill>
                  <a:schemeClr val="tx1"/>
                </a:solidFill>
              </a:rPr>
              <a:t>(</a:t>
            </a:r>
            <a:r>
              <a:rPr lang="en-US" altLang="en-US" b="1">
                <a:solidFill>
                  <a:srgbClr val="0000FF"/>
                </a:solidFill>
              </a:rPr>
              <a:t>contd…</a:t>
            </a:r>
            <a:r>
              <a:rPr lang="en-US" altLang="en-US">
                <a:solidFill>
                  <a:schemeClr val="tx1"/>
                </a:solidFill>
              </a:rPr>
              <a:t>)</a:t>
            </a:r>
            <a:endParaRPr lang="en-US" altLang="en-US"/>
          </a:p>
        </p:txBody>
      </p:sp>
      <p:sp>
        <p:nvSpPr>
          <p:cNvPr id="259078" name="Rectangle 3">
            <a:extLst>
              <a:ext uri="{FF2B5EF4-FFF2-40B4-BE49-F238E27FC236}">
                <a16:creationId xmlns:a16="http://schemas.microsoft.com/office/drawing/2014/main" id="{E8171F09-91A8-45C9-BBD4-A0C762D5EAC4}"/>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3700"/>
              <a:t>A continuous distribution has three parameters which are:</a:t>
            </a:r>
          </a:p>
          <a:p>
            <a:pPr lvl="1" algn="just" eaLnBrk="1" hangingPunct="1">
              <a:buFont typeface="Wingdings" panose="05000000000000000000" pitchFamily="2" charset="2"/>
              <a:buChar char="v"/>
            </a:pPr>
            <a:r>
              <a:rPr lang="en-US" altLang="en-US" sz="3700">
                <a:sym typeface="Symbol" panose="05050102010706020507" pitchFamily="18" charset="2"/>
              </a:rPr>
              <a:t>: Shape parameter</a:t>
            </a:r>
          </a:p>
          <a:p>
            <a:pPr lvl="1" algn="just" eaLnBrk="1" hangingPunct="1">
              <a:buFont typeface="Wingdings" panose="05000000000000000000" pitchFamily="2" charset="2"/>
              <a:buChar char="v"/>
            </a:pPr>
            <a:r>
              <a:rPr lang="en-US" altLang="en-US" sz="3700">
                <a:sym typeface="Symbol" panose="05050102010706020507" pitchFamily="18" charset="2"/>
              </a:rPr>
              <a:t>: Scale parameter </a:t>
            </a:r>
          </a:p>
          <a:p>
            <a:pPr lvl="1" algn="just" eaLnBrk="1" hangingPunct="1">
              <a:buFont typeface="Wingdings" panose="05000000000000000000" pitchFamily="2" charset="2"/>
              <a:buChar char="v"/>
            </a:pPr>
            <a:r>
              <a:rPr lang="en-US" altLang="en-US" sz="3700">
                <a:sym typeface="Symbol" panose="05050102010706020507" pitchFamily="18" charset="2"/>
              </a:rPr>
              <a:t>: Location parameter</a:t>
            </a:r>
          </a:p>
          <a:p>
            <a:pPr algn="just" eaLnBrk="1" hangingPunct="1">
              <a:buClr>
                <a:schemeClr val="tx1"/>
              </a:buClr>
              <a:buFont typeface="Wingdings" panose="05000000000000000000" pitchFamily="2" charset="2"/>
              <a:buChar char="§"/>
            </a:pPr>
            <a:r>
              <a:rPr lang="en-US" altLang="en-US" sz="3600" b="1">
                <a:solidFill>
                  <a:srgbClr val="FF3300"/>
                </a:solidFill>
                <a:sym typeface="Symbol" panose="05050102010706020507" pitchFamily="18" charset="2"/>
              </a:rPr>
              <a:t>Remember for continuous case, conceptually f(x) = 0, but </a:t>
            </a:r>
            <a:r>
              <a:rPr lang="en-US" altLang="en-US" sz="3600" b="1" baseline="-25000">
                <a:solidFill>
                  <a:srgbClr val="FF3300"/>
                </a:solidFill>
                <a:sym typeface="Symbol" panose="05050102010706020507" pitchFamily="18" charset="2"/>
              </a:rPr>
              <a:t>x+</a:t>
            </a:r>
            <a:r>
              <a:rPr lang="en-US" altLang="en-US" sz="3600" b="1">
                <a:solidFill>
                  <a:srgbClr val="FF3300"/>
                </a:solidFill>
                <a:sym typeface="Symbol" panose="05050102010706020507" pitchFamily="18" charset="2"/>
              </a:rPr>
              <a:t>f(x)dx =1</a:t>
            </a:r>
            <a:endParaRPr lang="en-US" altLang="en-US" sz="37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1A4035F-C84D-4C2F-8A0D-DD740E7B33F8}"/>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1F7E90C-BBD9-45C6-8CCF-A5E1EBB41DA7}"/>
              </a:ext>
            </a:extLst>
          </p:cNvPr>
          <p:cNvSpPr>
            <a:spLocks noGrp="1"/>
          </p:cNvSpPr>
          <p:nvPr>
            <p:ph type="ftr" sz="quarter" idx="11"/>
          </p:nvPr>
        </p:nvSpPr>
        <p:spPr/>
        <p:txBody>
          <a:bodyPr/>
          <a:lstStyle/>
          <a:p>
            <a:pPr>
              <a:defRPr/>
            </a:pPr>
            <a:r>
              <a:rPr lang="en-US"/>
              <a:t>RNSengupta,IME Dept.,IIT Kanpur,INDIA</a:t>
            </a:r>
          </a:p>
        </p:txBody>
      </p:sp>
      <p:sp>
        <p:nvSpPr>
          <p:cNvPr id="260100" name="Slide Number Placeholder 5">
            <a:extLst>
              <a:ext uri="{FF2B5EF4-FFF2-40B4-BE49-F238E27FC236}">
                <a16:creationId xmlns:a16="http://schemas.microsoft.com/office/drawing/2014/main" id="{A8ECA620-14DB-4340-87D1-8330F29FCDE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7FF8A9-B53E-4E89-B796-9BD9886D8E02}" type="slidenum">
              <a:rPr lang="en-US" altLang="en-US" sz="1400" smtClean="0"/>
              <a:pPr>
                <a:spcBef>
                  <a:spcPct val="0"/>
                </a:spcBef>
                <a:buFontTx/>
                <a:buNone/>
              </a:pPr>
              <a:t>81</a:t>
            </a:fld>
            <a:endParaRPr lang="en-US" altLang="en-US" sz="1400"/>
          </a:p>
        </p:txBody>
      </p:sp>
      <p:sp>
        <p:nvSpPr>
          <p:cNvPr id="260101" name="Rectangle 2">
            <a:extLst>
              <a:ext uri="{FF2B5EF4-FFF2-40B4-BE49-F238E27FC236}">
                <a16:creationId xmlns:a16="http://schemas.microsoft.com/office/drawing/2014/main" id="{35AD4B83-64F3-41D7-97B3-A50FF910A0B3}"/>
              </a:ext>
            </a:extLst>
          </p:cNvPr>
          <p:cNvSpPr>
            <a:spLocks noGrp="1" noChangeArrowheads="1"/>
          </p:cNvSpPr>
          <p:nvPr>
            <p:ph type="title"/>
          </p:nvPr>
        </p:nvSpPr>
        <p:spPr/>
        <p:txBody>
          <a:bodyPr/>
          <a:lstStyle/>
          <a:p>
            <a:pPr eaLnBrk="1" hangingPunct="1"/>
            <a:r>
              <a:rPr lang="en-US" altLang="en-US" sz="4000" b="1">
                <a:solidFill>
                  <a:srgbClr val="FF3300"/>
                </a:solidFill>
              </a:rPr>
              <a:t>Uniform distribution</a:t>
            </a:r>
            <a:br>
              <a:rPr lang="en-US" altLang="en-US" sz="4000" b="1">
                <a:solidFill>
                  <a:srgbClr val="FF3300"/>
                </a:solidFill>
              </a:rPr>
            </a:br>
            <a:r>
              <a:rPr lang="en-US" altLang="en-US" sz="4000" b="1">
                <a:solidFill>
                  <a:srgbClr val="FF3300"/>
                </a:solidFill>
              </a:rPr>
              <a:t>[X ~ U (a, b)]</a:t>
            </a:r>
          </a:p>
        </p:txBody>
      </p:sp>
      <p:sp>
        <p:nvSpPr>
          <p:cNvPr id="246790" name="Rectangle 3">
            <a:extLst>
              <a:ext uri="{FF2B5EF4-FFF2-40B4-BE49-F238E27FC236}">
                <a16:creationId xmlns:a16="http://schemas.microsoft.com/office/drawing/2014/main" id="{26559AF1-42E3-4C2B-84BC-067A16B25A34}"/>
              </a:ext>
            </a:extLst>
          </p:cNvPr>
          <p:cNvSpPr>
            <a:spLocks noGrp="1" noChangeArrowheads="1"/>
          </p:cNvSpPr>
          <p:nvPr>
            <p:ph type="body" idx="1"/>
          </p:nvPr>
        </p:nvSpPr>
        <p:spPr>
          <a:extLst/>
        </p:spPr>
        <p:txBody>
          <a:bodyPr/>
          <a:lstStyle/>
          <a:p>
            <a:pPr algn="ctr" eaLnBrk="1" hangingPunct="1">
              <a:buFontTx/>
              <a:buNone/>
              <a:defRPr/>
            </a:pPr>
            <a:r>
              <a:rPr lang="en-US" altLang="en-US" sz="3300" dirty="0"/>
              <a:t>	f(x) = 1/(b – a), a </a:t>
            </a:r>
            <a:r>
              <a:rPr lang="en-US" altLang="en-US" sz="3300" dirty="0">
                <a:sym typeface="Symbol" panose="05050102010706020507" pitchFamily="18" charset="2"/>
              </a:rPr>
              <a:t> </a:t>
            </a:r>
            <a:r>
              <a:rPr lang="en-US" altLang="en-US" sz="3300" dirty="0"/>
              <a:t>x </a:t>
            </a:r>
            <a:r>
              <a:rPr lang="en-US" altLang="en-US" sz="3300" dirty="0">
                <a:sym typeface="Symbol" panose="05050102010706020507" pitchFamily="18" charset="2"/>
              </a:rPr>
              <a:t> b</a:t>
            </a:r>
            <a:endParaRPr lang="en-US" altLang="en-US" sz="3300" dirty="0"/>
          </a:p>
          <a:p>
            <a:pPr algn="just" eaLnBrk="1" hangingPunct="1">
              <a:buClr>
                <a:schemeClr val="tx1"/>
              </a:buClr>
              <a:buFont typeface="Wingdings" panose="05000000000000000000" pitchFamily="2" charset="2"/>
              <a:buChar char="§"/>
              <a:defRPr/>
            </a:pPr>
            <a:r>
              <a:rPr lang="en-US" altLang="en-US" sz="3300" dirty="0">
                <a:sym typeface="Symbol" panose="05050102010706020507" pitchFamily="18" charset="2"/>
              </a:rPr>
              <a:t>a and b are </a:t>
            </a:r>
            <a:r>
              <a:rPr lang="en-US" altLang="en-US" sz="3300" dirty="0"/>
              <a:t>the parameters where a, b </a:t>
            </a:r>
            <a:r>
              <a:rPr lang="en-US" altLang="en-US" sz="3300" dirty="0">
                <a:sym typeface="Symbol" panose="05050102010706020507" pitchFamily="18" charset="2"/>
              </a:rPr>
              <a:t> ℝ and a &lt; b</a:t>
            </a:r>
          </a:p>
          <a:p>
            <a:pPr algn="just" eaLnBrk="1" hangingPunct="1">
              <a:buClr>
                <a:schemeClr val="tx1"/>
              </a:buClr>
              <a:buFont typeface="Wingdings" panose="05000000000000000000" pitchFamily="2" charset="2"/>
              <a:buChar char="§"/>
              <a:defRPr/>
            </a:pPr>
            <a:r>
              <a:rPr lang="en-US" altLang="en-US" sz="3300" b="1" dirty="0">
                <a:solidFill>
                  <a:srgbClr val="0000FF"/>
                </a:solidFill>
                <a:highlight>
                  <a:srgbClr val="FFFF00"/>
                </a:highlight>
              </a:rPr>
              <a:t>E(X) =</a:t>
            </a:r>
            <a:r>
              <a:rPr lang="en-US" altLang="en-US" sz="3300" b="1" dirty="0">
                <a:solidFill>
                  <a:srgbClr val="0000FF"/>
                </a:solidFill>
                <a:highlight>
                  <a:srgbClr val="FFFF00"/>
                </a:highlight>
                <a:sym typeface="Symbol" panose="05050102010706020507" pitchFamily="18" charset="2"/>
              </a:rPr>
              <a:t></a:t>
            </a:r>
            <a:r>
              <a:rPr lang="en-US" altLang="en-US" sz="3300" b="1" baseline="-25000" dirty="0">
                <a:solidFill>
                  <a:srgbClr val="0000FF"/>
                </a:solidFill>
                <a:highlight>
                  <a:srgbClr val="FFFF00"/>
                </a:highlight>
                <a:sym typeface="Symbol" panose="05050102010706020507" pitchFamily="18" charset="2"/>
              </a:rPr>
              <a:t>m</a:t>
            </a:r>
            <a:r>
              <a:rPr lang="en-US" altLang="en-US" sz="3300" b="1" dirty="0">
                <a:solidFill>
                  <a:srgbClr val="0000FF"/>
                </a:solidFill>
                <a:highlight>
                  <a:srgbClr val="FFFF00"/>
                </a:highlight>
                <a:sym typeface="Symbol" panose="05050102010706020507" pitchFamily="18" charset="2"/>
              </a:rPr>
              <a:t>=</a:t>
            </a:r>
            <a:r>
              <a:rPr lang="en-US" altLang="en-US" sz="3300" b="1" dirty="0">
                <a:solidFill>
                  <a:srgbClr val="0000FF"/>
                </a:solidFill>
                <a:highlight>
                  <a:srgbClr val="FFFF00"/>
                </a:highlight>
              </a:rPr>
              <a:t> (a + b)/2</a:t>
            </a:r>
          </a:p>
          <a:p>
            <a:pPr algn="just" eaLnBrk="1" hangingPunct="1">
              <a:buClr>
                <a:schemeClr val="tx1"/>
              </a:buClr>
              <a:buFont typeface="Wingdings" panose="05000000000000000000" pitchFamily="2" charset="2"/>
              <a:buChar char="§"/>
              <a:defRPr/>
            </a:pPr>
            <a:r>
              <a:rPr lang="en-US" altLang="en-US" sz="3300" b="1" dirty="0">
                <a:solidFill>
                  <a:srgbClr val="0000FF"/>
                </a:solidFill>
                <a:highlight>
                  <a:srgbClr val="FFFF00"/>
                </a:highlight>
              </a:rPr>
              <a:t>V[X] = (b </a:t>
            </a:r>
            <a:r>
              <a:rPr lang="en-US" altLang="en-US" sz="3300" dirty="0">
                <a:solidFill>
                  <a:srgbClr val="0000FF"/>
                </a:solidFill>
                <a:highlight>
                  <a:srgbClr val="FFFF00"/>
                </a:highlight>
              </a:rPr>
              <a:t>– </a:t>
            </a:r>
            <a:r>
              <a:rPr lang="en-US" altLang="en-US" sz="3300" b="1" dirty="0">
                <a:solidFill>
                  <a:srgbClr val="0000FF"/>
                </a:solidFill>
                <a:highlight>
                  <a:srgbClr val="FFFF00"/>
                </a:highlight>
              </a:rPr>
              <a:t>a)</a:t>
            </a:r>
            <a:r>
              <a:rPr lang="en-US" altLang="en-US" sz="3300" b="1" baseline="30000" dirty="0">
                <a:solidFill>
                  <a:srgbClr val="0000FF"/>
                </a:solidFill>
                <a:highlight>
                  <a:srgbClr val="FFFF00"/>
                </a:highlight>
              </a:rPr>
              <a:t>2</a:t>
            </a:r>
            <a:r>
              <a:rPr lang="en-US" altLang="en-US" sz="3300" b="1" dirty="0">
                <a:solidFill>
                  <a:srgbClr val="0000FF"/>
                </a:solidFill>
                <a:highlight>
                  <a:srgbClr val="FFFF00"/>
                </a:highlight>
              </a:rPr>
              <a:t>/12</a:t>
            </a:r>
          </a:p>
          <a:p>
            <a:pPr algn="just" eaLnBrk="1" hangingPunct="1">
              <a:lnSpc>
                <a:spcPct val="90000"/>
              </a:lnSpc>
              <a:buClr>
                <a:schemeClr val="tx1"/>
              </a:buClr>
              <a:buFont typeface="Wingdings" panose="05000000000000000000" pitchFamily="2" charset="2"/>
              <a:buChar char="§"/>
              <a:defRPr/>
            </a:pPr>
            <a:r>
              <a:rPr lang="en-US" altLang="en-US" sz="3300" b="1" dirty="0">
                <a:solidFill>
                  <a:srgbClr val="0000FF"/>
                </a:solidFill>
                <a:highlight>
                  <a:srgbClr val="FFFF00"/>
                </a:highlight>
                <a:sym typeface="Symbol" panose="05050102010706020507" pitchFamily="18" charset="2"/>
              </a:rPr>
              <a:t>Median = </a:t>
            </a:r>
            <a:r>
              <a:rPr lang="en-US" altLang="en-US" sz="3300" b="1" baseline="-25000" dirty="0">
                <a:solidFill>
                  <a:srgbClr val="0000FF"/>
                </a:solidFill>
                <a:highlight>
                  <a:srgbClr val="FFFF00"/>
                </a:highlight>
                <a:sym typeface="Symbol" panose="05050102010706020507" pitchFamily="18" charset="2"/>
              </a:rPr>
              <a:t>e</a:t>
            </a:r>
            <a:r>
              <a:rPr lang="en-US" altLang="en-US" sz="3300" b="1" dirty="0">
                <a:solidFill>
                  <a:srgbClr val="0000FF"/>
                </a:solidFill>
                <a:highlight>
                  <a:srgbClr val="FFFF00"/>
                </a:highlight>
                <a:sym typeface="Symbol" panose="05050102010706020507" pitchFamily="18" charset="2"/>
              </a:rPr>
              <a:t>=</a:t>
            </a:r>
            <a:r>
              <a:rPr lang="en-US" altLang="en-US" sz="3300" b="1" dirty="0">
                <a:solidFill>
                  <a:srgbClr val="0000FF"/>
                </a:solidFill>
                <a:highlight>
                  <a:srgbClr val="FFFF00"/>
                </a:highlight>
              </a:rPr>
              <a:t> (a + b)/2</a:t>
            </a:r>
            <a:endParaRPr lang="en-US" altLang="en-US" sz="3300" b="1" dirty="0">
              <a:solidFill>
                <a:srgbClr val="0000FF"/>
              </a:solidFill>
              <a:highlight>
                <a:srgbClr val="FFFF00"/>
              </a:highlight>
              <a:sym typeface="Symbol" panose="05050102010706020507" pitchFamily="18" charset="2"/>
            </a:endParaRPr>
          </a:p>
          <a:p>
            <a:pPr algn="just" eaLnBrk="1" hangingPunct="1">
              <a:lnSpc>
                <a:spcPct val="90000"/>
              </a:lnSpc>
              <a:buClr>
                <a:schemeClr val="tx1"/>
              </a:buClr>
              <a:buFont typeface="Wingdings" panose="05000000000000000000" pitchFamily="2" charset="2"/>
              <a:buChar char="§"/>
              <a:defRPr/>
            </a:pPr>
            <a:r>
              <a:rPr lang="en-US" altLang="en-US" sz="3300" b="1" dirty="0">
                <a:solidFill>
                  <a:srgbClr val="0000FF"/>
                </a:solidFill>
                <a:highlight>
                  <a:srgbClr val="FFFF00"/>
                </a:highlight>
                <a:sym typeface="Symbol" panose="05050102010706020507" pitchFamily="18" charset="2"/>
              </a:rPr>
              <a:t>Mode = </a:t>
            </a:r>
            <a:r>
              <a:rPr lang="en-US" altLang="en-US" sz="3300" b="1" baseline="-25000" dirty="0">
                <a:solidFill>
                  <a:srgbClr val="0000FF"/>
                </a:solidFill>
                <a:highlight>
                  <a:srgbClr val="FFFF00"/>
                </a:highlight>
                <a:sym typeface="Symbol" panose="05050102010706020507" pitchFamily="18" charset="2"/>
              </a:rPr>
              <a:t>o</a:t>
            </a:r>
            <a:r>
              <a:rPr lang="en-US" altLang="en-US" sz="3300" b="1" dirty="0">
                <a:solidFill>
                  <a:srgbClr val="0000FF"/>
                </a:solidFill>
                <a:highlight>
                  <a:srgbClr val="FFFF00"/>
                </a:highlight>
                <a:sym typeface="Symbol" panose="05050102010706020507" pitchFamily="18" charset="2"/>
              </a:rPr>
              <a:t>= No single value</a:t>
            </a:r>
            <a:endParaRPr lang="en-US" altLang="en-US" sz="3300" b="1" dirty="0">
              <a:solidFill>
                <a:srgbClr val="0000FF"/>
              </a:solidFill>
              <a:highlight>
                <a:srgbClr val="FFFF00"/>
              </a:highlight>
            </a:endParaRPr>
          </a:p>
          <a:p>
            <a:pPr algn="just" eaLnBrk="1" hangingPunct="1">
              <a:buClr>
                <a:schemeClr val="tx1"/>
              </a:buClr>
              <a:buFont typeface="Wingdings" panose="05000000000000000000" pitchFamily="2" charset="2"/>
              <a:buChar char="§"/>
              <a:defRPr/>
            </a:pPr>
            <a:r>
              <a:rPr lang="en-US" altLang="en-US" sz="3300" dirty="0"/>
              <a:t>Example: Choosing any number between 1 and 10, both inclusive, from the real line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70F9F3-270B-4F45-8478-07A1FC7159A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7041DA1-5669-46C8-AAC3-F4819EF2679F}"/>
              </a:ext>
            </a:extLst>
          </p:cNvPr>
          <p:cNvSpPr>
            <a:spLocks noGrp="1"/>
          </p:cNvSpPr>
          <p:nvPr>
            <p:ph type="ftr" sz="quarter" idx="11"/>
          </p:nvPr>
        </p:nvSpPr>
        <p:spPr/>
        <p:txBody>
          <a:bodyPr/>
          <a:lstStyle/>
          <a:p>
            <a:pPr>
              <a:defRPr/>
            </a:pPr>
            <a:r>
              <a:rPr lang="en-US"/>
              <a:t>RNSengupta,IME Dept.,IIT Kanpur,INDIA</a:t>
            </a:r>
          </a:p>
        </p:txBody>
      </p:sp>
      <p:sp>
        <p:nvSpPr>
          <p:cNvPr id="261124" name="Slide Number Placeholder 5">
            <a:extLst>
              <a:ext uri="{FF2B5EF4-FFF2-40B4-BE49-F238E27FC236}">
                <a16:creationId xmlns:a16="http://schemas.microsoft.com/office/drawing/2014/main" id="{505AB7DF-8172-40EB-BF1F-8F8AEDF3B19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8310FD7-5455-488E-8503-8891063ABB7A}" type="slidenum">
              <a:rPr lang="en-US" altLang="en-US" sz="1400" smtClean="0"/>
              <a:pPr>
                <a:spcBef>
                  <a:spcPct val="0"/>
                </a:spcBef>
                <a:buFontTx/>
                <a:buNone/>
              </a:pPr>
              <a:t>82</a:t>
            </a:fld>
            <a:endParaRPr lang="en-US" altLang="en-US" sz="1400"/>
          </a:p>
        </p:txBody>
      </p:sp>
      <p:sp>
        <p:nvSpPr>
          <p:cNvPr id="261125" name="Rectangle 5">
            <a:extLst>
              <a:ext uri="{FF2B5EF4-FFF2-40B4-BE49-F238E27FC236}">
                <a16:creationId xmlns:a16="http://schemas.microsoft.com/office/drawing/2014/main" id="{7972B7D8-90EA-4E2F-80EF-4FF821B45F44}"/>
              </a:ext>
            </a:extLst>
          </p:cNvPr>
          <p:cNvSpPr>
            <a:spLocks noGrp="1" noChangeArrowheads="1"/>
          </p:cNvSpPr>
          <p:nvPr>
            <p:ph type="title"/>
          </p:nvPr>
        </p:nvSpPr>
        <p:spPr/>
        <p:txBody>
          <a:bodyPr/>
          <a:lstStyle/>
          <a:p>
            <a:pPr eaLnBrk="1" hangingPunct="1"/>
            <a:r>
              <a:rPr lang="en-US" altLang="en-US" sz="3500" b="1">
                <a:solidFill>
                  <a:srgbClr val="FF3300"/>
                </a:solidFill>
              </a:rPr>
              <a:t>Uniform distribution</a:t>
            </a:r>
            <a:br>
              <a:rPr lang="en-US" altLang="en-US" sz="3500" b="1">
                <a:solidFill>
                  <a:srgbClr val="FF3300"/>
                </a:solidFill>
              </a:rPr>
            </a:br>
            <a:r>
              <a:rPr lang="en-US" altLang="en-US" sz="3500" b="1">
                <a:solidFill>
                  <a:srgbClr val="FF3300"/>
                </a:solidFill>
              </a:rPr>
              <a:t>[X ~ U (a, b)]</a:t>
            </a:r>
            <a:r>
              <a:rPr lang="en-US" altLang="en-US" sz="3500" b="1">
                <a:solidFill>
                  <a:schemeClr val="tx1"/>
                </a:solidFill>
              </a:rPr>
              <a:t> </a:t>
            </a:r>
            <a:r>
              <a:rPr lang="en-US" altLang="en-US" sz="3500">
                <a:solidFill>
                  <a:schemeClr val="tx1"/>
                </a:solidFill>
              </a:rPr>
              <a:t>(</a:t>
            </a:r>
            <a:r>
              <a:rPr lang="en-US" altLang="en-US" sz="3500" b="1">
                <a:solidFill>
                  <a:srgbClr val="0000FF"/>
                </a:solidFill>
              </a:rPr>
              <a:t>contd…</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p>
        </p:txBody>
      </p:sp>
      <p:sp>
        <p:nvSpPr>
          <p:cNvPr id="261126" name="Content Placeholder 2">
            <a:extLst>
              <a:ext uri="{FF2B5EF4-FFF2-40B4-BE49-F238E27FC236}">
                <a16:creationId xmlns:a16="http://schemas.microsoft.com/office/drawing/2014/main" id="{12DBC599-23BC-47F4-904D-A2D77FBBEDB9}"/>
              </a:ext>
            </a:extLst>
          </p:cNvPr>
          <p:cNvSpPr>
            <a:spLocks noGrp="1" noChangeArrowheads="1"/>
          </p:cNvSpPr>
          <p:nvPr>
            <p:ph idx="1"/>
          </p:nvPr>
        </p:nvSpPr>
        <p:spPr/>
        <p:txBody>
          <a:bodyPr/>
          <a:lstStyle/>
          <a:p>
            <a:pPr>
              <a:buFontTx/>
              <a:buAutoNum type="arabicPeriod"/>
            </a:pPr>
            <a:r>
              <a:rPr lang="en-US" altLang="en-US" sz="1400">
                <a:latin typeface="Consolas" panose="020B0609020204030204" pitchFamily="49" charset="0"/>
                <a:cs typeface="Calibri" panose="020F0502020204030204" pitchFamily="34" charset="0"/>
              </a:rPr>
              <a:t>%PLOT OF PDF OF UNIFORM CONTINUOUS DISTRIBUTION U(a,b)</a:t>
            </a:r>
          </a:p>
          <a:p>
            <a:pPr>
              <a:buFontTx/>
              <a:buAutoNum type="arabicPeriod"/>
            </a:pPr>
            <a:r>
              <a:rPr lang="en-US" altLang="en-US" sz="1400">
                <a:latin typeface="Consolas" panose="020B0609020204030204" pitchFamily="49" charset="0"/>
                <a:cs typeface="Calibri" panose="020F0502020204030204" pitchFamily="34" charset="0"/>
              </a:rPr>
              <a:t>% Define the range of x values for the plot</a:t>
            </a:r>
          </a:p>
          <a:p>
            <a:pPr>
              <a:buFontTx/>
              <a:buAutoNum type="arabicPeriod"/>
            </a:pPr>
            <a:r>
              <a:rPr lang="en-US" altLang="en-US" sz="1400">
                <a:latin typeface="Consolas" panose="020B0609020204030204" pitchFamily="49" charset="0"/>
                <a:cs typeface="Calibri" panose="020F0502020204030204" pitchFamily="34" charset="0"/>
              </a:rPr>
              <a:t>a = 2; % Lower bound</a:t>
            </a:r>
          </a:p>
          <a:p>
            <a:pPr>
              <a:buFontTx/>
              <a:buAutoNum type="arabicPeriod"/>
            </a:pPr>
            <a:r>
              <a:rPr lang="en-US" altLang="en-US" sz="1400">
                <a:latin typeface="Consolas" panose="020B0609020204030204" pitchFamily="49" charset="0"/>
                <a:cs typeface="Calibri" panose="020F0502020204030204" pitchFamily="34" charset="0"/>
              </a:rPr>
              <a:t>b = 8; % Upper bound</a:t>
            </a:r>
          </a:p>
          <a:p>
            <a:pPr>
              <a:buFontTx/>
              <a:buAutoNum type="arabicPeriod"/>
            </a:pPr>
            <a:r>
              <a:rPr lang="en-US" altLang="en-US" sz="1400">
                <a:latin typeface="Consolas" panose="020B0609020204030204" pitchFamily="49" charset="0"/>
                <a:cs typeface="Calibri" panose="020F0502020204030204" pitchFamily="34" charset="0"/>
              </a:rPr>
              <a:t>% Define the range of x values for the plot</a:t>
            </a:r>
          </a:p>
          <a:p>
            <a:pPr>
              <a:buFontTx/>
              <a:buAutoNum type="arabicPeriod"/>
            </a:pPr>
            <a:r>
              <a:rPr lang="en-US" altLang="en-US" sz="1400">
                <a:latin typeface="Consolas" panose="020B0609020204030204" pitchFamily="49" charset="0"/>
                <a:cs typeface="Calibri" panose="020F0502020204030204" pitchFamily="34" charset="0"/>
              </a:rPr>
              <a:t>x = a:0.1:b;</a:t>
            </a:r>
          </a:p>
          <a:p>
            <a:pPr>
              <a:buFontTx/>
              <a:buAutoNum type="arabicPeriod"/>
            </a:pPr>
            <a:r>
              <a:rPr lang="en-US" altLang="en-US" sz="1400">
                <a:latin typeface="Consolas" panose="020B0609020204030204" pitchFamily="49" charset="0"/>
                <a:cs typeface="Calibri" panose="020F0502020204030204" pitchFamily="34" charset="0"/>
              </a:rPr>
              <a:t>% Calculate the PDF values using unifpdf</a:t>
            </a:r>
          </a:p>
          <a:p>
            <a:pPr>
              <a:buFontTx/>
              <a:buAutoNum type="arabicPeriod"/>
            </a:pPr>
            <a:r>
              <a:rPr lang="en-US" altLang="en-US" sz="1400">
                <a:latin typeface="Consolas" panose="020B0609020204030204" pitchFamily="49" charset="0"/>
                <a:cs typeface="Calibri" panose="020F0502020204030204" pitchFamily="34" charset="0"/>
              </a:rPr>
              <a:t>y = unifpdf(x, a, b);</a:t>
            </a:r>
          </a:p>
          <a:p>
            <a:pPr>
              <a:buFontTx/>
              <a:buAutoNum type="arabicPeriod"/>
            </a:pPr>
            <a:r>
              <a:rPr lang="en-US" altLang="en-US" sz="1400">
                <a:latin typeface="Consolas" panose="020B0609020204030204" pitchFamily="49" charset="0"/>
                <a:cs typeface="Calibri" panose="020F0502020204030204" pitchFamily="34" charset="0"/>
              </a:rPr>
              <a:t>% Plot the PDF of U(a, b)</a:t>
            </a:r>
          </a:p>
          <a:p>
            <a:pPr>
              <a:buFontTx/>
              <a:buAutoNum type="arabicPeriod"/>
            </a:pPr>
            <a:r>
              <a:rPr lang="en-US" altLang="en-US" sz="1400">
                <a:latin typeface="Consolas" panose="020B0609020204030204" pitchFamily="49" charset="0"/>
                <a:cs typeface="Calibri" panose="020F0502020204030204" pitchFamily="34" charset="0"/>
              </a:rPr>
              <a:t>plot(x, y, 'LineWidth', 5); % Plot x vs y with a specified line width;</a:t>
            </a:r>
          </a:p>
          <a:p>
            <a:pPr>
              <a:buFontTx/>
              <a:buAutoNum type="arabicPeriod"/>
            </a:pPr>
            <a:r>
              <a:rPr lang="en-US" altLang="en-US" sz="1400">
                <a:latin typeface="Consolas" panose="020B0609020204030204" pitchFamily="49" charset="0"/>
                <a:cs typeface="Calibri" panose="020F0502020204030204" pitchFamily="34" charset="0"/>
              </a:rPr>
              <a:t>% Add labels and title for clarity</a:t>
            </a:r>
          </a:p>
          <a:p>
            <a:pPr>
              <a:buFontTx/>
              <a:buAutoNum type="arabicPeriod"/>
            </a:pPr>
            <a:r>
              <a:rPr lang="en-US" altLang="en-US" sz="1400">
                <a:latin typeface="Consolas" panose="020B0609020204030204" pitchFamily="49" charset="0"/>
                <a:cs typeface="Calibri" panose="020F0502020204030204" pitchFamily="34" charset="0"/>
              </a:rPr>
              <a:t>xlabel('X Values'); % Label the x-axis</a:t>
            </a:r>
          </a:p>
          <a:p>
            <a:pPr>
              <a:buFontTx/>
              <a:buAutoNum type="arabicPeriod"/>
            </a:pPr>
            <a:r>
              <a:rPr lang="en-US" altLang="en-US" sz="1400">
                <a:latin typeface="Consolas" panose="020B0609020204030204" pitchFamily="49" charset="0"/>
                <a:cs typeface="Calibri" panose="020F0502020204030204" pitchFamily="34" charset="0"/>
              </a:rPr>
              <a:t>ylabel('f(x) or PDF of U(a, b) Distribution'); % Label the y-axis</a:t>
            </a:r>
          </a:p>
          <a:p>
            <a:pPr>
              <a:buFontTx/>
              <a:buAutoNum type="arabicPeriod"/>
            </a:pPr>
            <a:r>
              <a:rPr lang="en-US" altLang="en-US" sz="1400">
                <a:latin typeface="Consolas" panose="020B0609020204030204" pitchFamily="49" charset="0"/>
                <a:cs typeface="Calibri" panose="020F0502020204030204" pitchFamily="34" charset="0"/>
              </a:rPr>
              <a:t>title(['f(x) or PDF of U(a, b) Distribution (Lower bound a = ', num2str(a), ', Upper bound b = ', num2str(b), ')']); % Set the plot title</a:t>
            </a:r>
          </a:p>
          <a:p>
            <a:pPr>
              <a:buFontTx/>
              <a:buAutoNum type="arabicPeriod"/>
            </a:pPr>
            <a:r>
              <a:rPr lang="en-US" altLang="en-US" sz="1400">
                <a:latin typeface="Consolas" panose="020B0609020204030204" pitchFamily="49" charset="0"/>
                <a:cs typeface="Calibri" panose="020F0502020204030204" pitchFamily="34" charset="0"/>
              </a:rPr>
              <a:t>% Optional: Add a grid for better readability</a:t>
            </a:r>
          </a:p>
          <a:p>
            <a:pPr>
              <a:buFontTx/>
              <a:buAutoNum type="arabicPeriod"/>
            </a:pPr>
            <a:r>
              <a:rPr lang="en-US" altLang="en-US" sz="1400">
                <a:latin typeface="Consolas" panose="020B0609020204030204" pitchFamily="49" charset="0"/>
                <a:cs typeface="Calibri" panose="020F0502020204030204" pitchFamily="34" charset="0"/>
              </a:rPr>
              <a:t>grid on; % Add a grid to the plot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70F9F3-270B-4F45-8478-07A1FC7159A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7041DA1-5669-46C8-AAC3-F4819EF2679F}"/>
              </a:ext>
            </a:extLst>
          </p:cNvPr>
          <p:cNvSpPr>
            <a:spLocks noGrp="1"/>
          </p:cNvSpPr>
          <p:nvPr>
            <p:ph type="ftr" sz="quarter" idx="11"/>
          </p:nvPr>
        </p:nvSpPr>
        <p:spPr/>
        <p:txBody>
          <a:bodyPr/>
          <a:lstStyle/>
          <a:p>
            <a:pPr>
              <a:defRPr/>
            </a:pPr>
            <a:r>
              <a:rPr lang="en-US"/>
              <a:t>RNSengupta,IME Dept.,IIT Kanpur,INDIA</a:t>
            </a:r>
          </a:p>
        </p:txBody>
      </p:sp>
      <p:sp>
        <p:nvSpPr>
          <p:cNvPr id="262148" name="Slide Number Placeholder 5">
            <a:extLst>
              <a:ext uri="{FF2B5EF4-FFF2-40B4-BE49-F238E27FC236}">
                <a16:creationId xmlns:a16="http://schemas.microsoft.com/office/drawing/2014/main" id="{591A257E-9DE6-4AC0-AAD6-7AE0927D36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9A34F8-12C9-4579-B0A8-025844C5A63B}" type="slidenum">
              <a:rPr lang="en-US" altLang="en-US" sz="1400" smtClean="0"/>
              <a:pPr>
                <a:spcBef>
                  <a:spcPct val="0"/>
                </a:spcBef>
                <a:buFontTx/>
                <a:buNone/>
              </a:pPr>
              <a:t>83</a:t>
            </a:fld>
            <a:endParaRPr lang="en-US" altLang="en-US" sz="1400"/>
          </a:p>
        </p:txBody>
      </p:sp>
      <p:sp>
        <p:nvSpPr>
          <p:cNvPr id="262149" name="Rectangle 5">
            <a:extLst>
              <a:ext uri="{FF2B5EF4-FFF2-40B4-BE49-F238E27FC236}">
                <a16:creationId xmlns:a16="http://schemas.microsoft.com/office/drawing/2014/main" id="{3C52BDA6-B210-4F6D-87FD-B639398DE8AE}"/>
              </a:ext>
            </a:extLst>
          </p:cNvPr>
          <p:cNvSpPr>
            <a:spLocks noGrp="1" noChangeArrowheads="1"/>
          </p:cNvSpPr>
          <p:nvPr>
            <p:ph type="title"/>
          </p:nvPr>
        </p:nvSpPr>
        <p:spPr/>
        <p:txBody>
          <a:bodyPr/>
          <a:lstStyle/>
          <a:p>
            <a:pPr eaLnBrk="1" hangingPunct="1"/>
            <a:r>
              <a:rPr lang="en-US" altLang="en-US" sz="4000" b="1">
                <a:solidFill>
                  <a:srgbClr val="FF3300"/>
                </a:solidFill>
              </a:rPr>
              <a:t>Uniform distribution</a:t>
            </a:r>
            <a:br>
              <a:rPr lang="en-US" altLang="en-US" sz="4000" b="1">
                <a:solidFill>
                  <a:srgbClr val="FF3300"/>
                </a:solidFill>
              </a:rPr>
            </a:br>
            <a:r>
              <a:rPr lang="en-US" altLang="en-US" sz="4000" b="1">
                <a:solidFill>
                  <a:srgbClr val="FF3300"/>
                </a:solidFill>
              </a:rPr>
              <a:t>[X ~ U (a, b)]</a:t>
            </a:r>
            <a:r>
              <a:rPr lang="en-US" altLang="en-US" sz="4000" b="1">
                <a:solidFill>
                  <a:schemeClr val="tx1"/>
                </a:solidFill>
              </a:rPr>
              <a:t> </a:t>
            </a:r>
            <a:r>
              <a:rPr lang="en-US" altLang="en-US" sz="4000">
                <a:solidFill>
                  <a:schemeClr val="tx1"/>
                </a:solidFill>
              </a:rPr>
              <a:t>(</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sp>
        <p:nvSpPr>
          <p:cNvPr id="262150" name="Content Placeholder 2">
            <a:extLst>
              <a:ext uri="{FF2B5EF4-FFF2-40B4-BE49-F238E27FC236}">
                <a16:creationId xmlns:a16="http://schemas.microsoft.com/office/drawing/2014/main" id="{5DC8ED00-BA88-4DAE-8FD3-A6B82B52B306}"/>
              </a:ext>
            </a:extLst>
          </p:cNvPr>
          <p:cNvSpPr>
            <a:spLocks noGrp="1" noChangeArrowheads="1"/>
          </p:cNvSpPr>
          <p:nvPr>
            <p:ph idx="1"/>
          </p:nvPr>
        </p:nvSpPr>
        <p:spPr/>
        <p:txBody>
          <a:bodyPr/>
          <a:lstStyle/>
          <a:p>
            <a:endParaRPr lang="en-US" altLang="en-US"/>
          </a:p>
        </p:txBody>
      </p:sp>
      <p:pic>
        <p:nvPicPr>
          <p:cNvPr id="262151" name="Picture 5">
            <a:extLst>
              <a:ext uri="{FF2B5EF4-FFF2-40B4-BE49-F238E27FC236}">
                <a16:creationId xmlns:a16="http://schemas.microsoft.com/office/drawing/2014/main" id="{F2B2D47B-D35E-40A4-8505-E4E49BD3D1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70F9F3-270B-4F45-8478-07A1FC7159A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7041DA1-5669-46C8-AAC3-F4819EF2679F}"/>
              </a:ext>
            </a:extLst>
          </p:cNvPr>
          <p:cNvSpPr>
            <a:spLocks noGrp="1"/>
          </p:cNvSpPr>
          <p:nvPr>
            <p:ph type="ftr" sz="quarter" idx="11"/>
          </p:nvPr>
        </p:nvSpPr>
        <p:spPr/>
        <p:txBody>
          <a:bodyPr/>
          <a:lstStyle/>
          <a:p>
            <a:pPr>
              <a:defRPr/>
            </a:pPr>
            <a:r>
              <a:rPr lang="en-US"/>
              <a:t>RNSengupta,IME Dept.,IIT Kanpur,INDIA</a:t>
            </a:r>
          </a:p>
        </p:txBody>
      </p:sp>
      <p:sp>
        <p:nvSpPr>
          <p:cNvPr id="263172" name="Slide Number Placeholder 5">
            <a:extLst>
              <a:ext uri="{FF2B5EF4-FFF2-40B4-BE49-F238E27FC236}">
                <a16:creationId xmlns:a16="http://schemas.microsoft.com/office/drawing/2014/main" id="{002F1BD2-E1A4-4674-BAED-C94C5B2F6C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822D64C-0574-4FAD-91D8-1A44EB834B0E}" type="slidenum">
              <a:rPr lang="en-US" altLang="en-US" sz="1400" smtClean="0"/>
              <a:pPr>
                <a:spcBef>
                  <a:spcPct val="0"/>
                </a:spcBef>
                <a:buFontTx/>
                <a:buNone/>
              </a:pPr>
              <a:t>84</a:t>
            </a:fld>
            <a:endParaRPr lang="en-US" altLang="en-US" sz="1400"/>
          </a:p>
        </p:txBody>
      </p:sp>
      <p:sp>
        <p:nvSpPr>
          <p:cNvPr id="263173" name="Rectangle 5">
            <a:extLst>
              <a:ext uri="{FF2B5EF4-FFF2-40B4-BE49-F238E27FC236}">
                <a16:creationId xmlns:a16="http://schemas.microsoft.com/office/drawing/2014/main" id="{E21A4391-E50F-4E77-A9D8-4F68CA8891EC}"/>
              </a:ext>
            </a:extLst>
          </p:cNvPr>
          <p:cNvSpPr>
            <a:spLocks noGrp="1" noChangeArrowheads="1"/>
          </p:cNvSpPr>
          <p:nvPr>
            <p:ph type="title"/>
          </p:nvPr>
        </p:nvSpPr>
        <p:spPr/>
        <p:txBody>
          <a:bodyPr/>
          <a:lstStyle/>
          <a:p>
            <a:pPr eaLnBrk="1" hangingPunct="1"/>
            <a:r>
              <a:rPr lang="en-US" altLang="en-US" sz="3500" b="1">
                <a:solidFill>
                  <a:srgbClr val="FF3300"/>
                </a:solidFill>
              </a:rPr>
              <a:t>Uniform distribution</a:t>
            </a:r>
            <a:br>
              <a:rPr lang="en-US" altLang="en-US" sz="3500" b="1">
                <a:solidFill>
                  <a:srgbClr val="FF3300"/>
                </a:solidFill>
              </a:rPr>
            </a:br>
            <a:r>
              <a:rPr lang="en-US" altLang="en-US" sz="3500" b="1">
                <a:solidFill>
                  <a:srgbClr val="FF3300"/>
                </a:solidFill>
              </a:rPr>
              <a:t>[X ~ U (a, b)]</a:t>
            </a:r>
            <a:r>
              <a:rPr lang="en-US" altLang="en-US" sz="3500" b="1">
                <a:solidFill>
                  <a:schemeClr val="tx1"/>
                </a:solidFill>
              </a:rPr>
              <a:t> </a:t>
            </a:r>
            <a:r>
              <a:rPr lang="en-US" altLang="en-US" sz="3500">
                <a:solidFill>
                  <a:schemeClr val="tx1"/>
                </a:solidFill>
              </a:rPr>
              <a:t>(</a:t>
            </a:r>
            <a:r>
              <a:rPr lang="en-US" altLang="en-US" sz="3500" b="1">
                <a:solidFill>
                  <a:srgbClr val="0000FF"/>
                </a:solidFill>
              </a:rPr>
              <a:t>contd…</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p>
        </p:txBody>
      </p:sp>
      <p:sp>
        <p:nvSpPr>
          <p:cNvPr id="263174" name="Content Placeholder 7">
            <a:extLst>
              <a:ext uri="{FF2B5EF4-FFF2-40B4-BE49-F238E27FC236}">
                <a16:creationId xmlns:a16="http://schemas.microsoft.com/office/drawing/2014/main" id="{16F9482C-F6B7-4C9A-8268-C8590DAB83B7}"/>
              </a:ext>
            </a:extLst>
          </p:cNvPr>
          <p:cNvSpPr>
            <a:spLocks noGrp="1" noChangeArrowheads="1"/>
          </p:cNvSpPr>
          <p:nvPr>
            <p:ph idx="1"/>
          </p:nvPr>
        </p:nvSpPr>
        <p:spPr/>
        <p:txBody>
          <a:bodyPr/>
          <a:lstStyle/>
          <a:p>
            <a:pPr>
              <a:buFontTx/>
              <a:buAutoNum type="arabicPeriod"/>
            </a:pPr>
            <a:r>
              <a:rPr lang="en-US" altLang="en-US" sz="1400">
                <a:latin typeface="Consolas" panose="020B0609020204030204" pitchFamily="49" charset="0"/>
              </a:rPr>
              <a:t>%PLOT OF CDF OF UNIFORM CONTINUOUS DISTRIBUTION U(a,b)</a:t>
            </a:r>
          </a:p>
          <a:p>
            <a:pPr>
              <a:buFontTx/>
              <a:buAutoNum type="arabicPeriod"/>
            </a:pPr>
            <a:r>
              <a:rPr lang="en-US" altLang="en-US" sz="1400">
                <a:latin typeface="Consolas" panose="020B0609020204030204" pitchFamily="49" charset="0"/>
              </a:rPr>
              <a:t>% Define the range of x values for the plot</a:t>
            </a:r>
          </a:p>
          <a:p>
            <a:pPr>
              <a:buFontTx/>
              <a:buAutoNum type="arabicPeriod"/>
            </a:pPr>
            <a:r>
              <a:rPr lang="en-US" altLang="en-US" sz="1400">
                <a:latin typeface="Consolas" panose="020B0609020204030204" pitchFamily="49" charset="0"/>
              </a:rPr>
              <a:t>a = 2; % Lower bound</a:t>
            </a:r>
          </a:p>
          <a:p>
            <a:pPr>
              <a:buFontTx/>
              <a:buAutoNum type="arabicPeriod"/>
            </a:pPr>
            <a:r>
              <a:rPr lang="en-US" altLang="en-US" sz="1400">
                <a:latin typeface="Consolas" panose="020B0609020204030204" pitchFamily="49" charset="0"/>
              </a:rPr>
              <a:t>b = 8; % Upper bound</a:t>
            </a:r>
          </a:p>
          <a:p>
            <a:pPr>
              <a:buFontTx/>
              <a:buAutoNum type="arabicPeriod"/>
            </a:pPr>
            <a:r>
              <a:rPr lang="en-US" altLang="en-US" sz="1400">
                <a:latin typeface="Consolas" panose="020B0609020204030204" pitchFamily="49" charset="0"/>
              </a:rPr>
              <a:t>% Define the range of x values for the plot</a:t>
            </a:r>
          </a:p>
          <a:p>
            <a:pPr>
              <a:buFontTx/>
              <a:buAutoNum type="arabicPeriod"/>
            </a:pPr>
            <a:r>
              <a:rPr lang="en-US" altLang="en-US" sz="1400">
                <a:latin typeface="Consolas" panose="020B0609020204030204" pitchFamily="49" charset="0"/>
              </a:rPr>
              <a:t>x = a:0.1:b;</a:t>
            </a:r>
          </a:p>
          <a:p>
            <a:pPr>
              <a:buFontTx/>
              <a:buAutoNum type="arabicPeriod"/>
            </a:pPr>
            <a:r>
              <a:rPr lang="en-US" altLang="en-US" sz="1400">
                <a:latin typeface="Consolas" panose="020B0609020204030204" pitchFamily="49" charset="0"/>
              </a:rPr>
              <a:t>% Calculate the PDF values using unifcdf</a:t>
            </a:r>
          </a:p>
          <a:p>
            <a:pPr>
              <a:buFontTx/>
              <a:buAutoNum type="arabicPeriod"/>
            </a:pPr>
            <a:r>
              <a:rPr lang="en-US" altLang="en-US" sz="1400">
                <a:latin typeface="Consolas" panose="020B0609020204030204" pitchFamily="49" charset="0"/>
              </a:rPr>
              <a:t>y = unifcdf(x, a, b);</a:t>
            </a:r>
          </a:p>
          <a:p>
            <a:pPr>
              <a:buFontTx/>
              <a:buAutoNum type="arabicPeriod"/>
            </a:pPr>
            <a:r>
              <a:rPr lang="en-US" altLang="en-US" sz="1400">
                <a:latin typeface="Consolas" panose="020B0609020204030204" pitchFamily="49" charset="0"/>
              </a:rPr>
              <a:t>% Plot the CDF of U(a, b)</a:t>
            </a:r>
          </a:p>
          <a:p>
            <a:pPr>
              <a:buFontTx/>
              <a:buAutoNum type="arabicPeriod"/>
            </a:pPr>
            <a:r>
              <a:rPr lang="en-US" altLang="en-US" sz="1400">
                <a:latin typeface="Consolas" panose="020B0609020204030204" pitchFamily="49" charset="0"/>
              </a:rPr>
              <a:t>plot(x, y, 'LineWidth', 5); % Plot x vs y with a specified line width;</a:t>
            </a:r>
          </a:p>
          <a:p>
            <a:pPr>
              <a:buFontTx/>
              <a:buAutoNum type="arabicPeriod"/>
            </a:pPr>
            <a:r>
              <a:rPr lang="en-US" altLang="en-US" sz="1400">
                <a:latin typeface="Consolas" panose="020B0609020204030204" pitchFamily="49" charset="0"/>
              </a:rPr>
              <a:t>% Add labels and title for clarity</a:t>
            </a:r>
          </a:p>
          <a:p>
            <a:pPr>
              <a:buFontTx/>
              <a:buAutoNum type="arabicPeriod"/>
            </a:pPr>
            <a:r>
              <a:rPr lang="en-US" altLang="en-US" sz="1400">
                <a:latin typeface="Consolas" panose="020B0609020204030204" pitchFamily="49" charset="0"/>
              </a:rPr>
              <a:t>xlabel('X Values'); % Label the x-axis</a:t>
            </a:r>
          </a:p>
          <a:p>
            <a:pPr>
              <a:buFontTx/>
              <a:buAutoNum type="arabicPeriod"/>
            </a:pPr>
            <a:r>
              <a:rPr lang="en-US" altLang="en-US" sz="1400">
                <a:latin typeface="Consolas" panose="020B0609020204030204" pitchFamily="49" charset="0"/>
              </a:rPr>
              <a:t>ylabel('F(x)=P[X≤x] or CDF of U(a, b) Distribution'); % Label the y-axis</a:t>
            </a:r>
          </a:p>
          <a:p>
            <a:pPr>
              <a:buFontTx/>
              <a:buAutoNum type="arabicPeriod"/>
            </a:pPr>
            <a:r>
              <a:rPr lang="en-US" altLang="en-US" sz="1400">
                <a:latin typeface="Consolas" panose="020B0609020204030204" pitchFamily="49" charset="0"/>
              </a:rPr>
              <a:t>title(['Plot of F(x)=P[X≤x] or CDF of U(a, b) Distribution (Lower bound a = ', num2str(a), ', Upper bound b = ', num2str(b), ')']); % Set the plot title</a:t>
            </a:r>
          </a:p>
          <a:p>
            <a:pPr>
              <a:buFontTx/>
              <a:buAutoNum type="arabicPeriod"/>
            </a:pPr>
            <a:r>
              <a:rPr lang="en-US" altLang="en-US" sz="1400">
                <a:latin typeface="Consolas" panose="020B0609020204030204" pitchFamily="49" charset="0"/>
              </a:rPr>
              <a:t>% Optional: Add a grid for better readability</a:t>
            </a:r>
          </a:p>
          <a:p>
            <a:pPr>
              <a:buFontTx/>
              <a:buAutoNum type="arabicPeriod"/>
            </a:pPr>
            <a:r>
              <a:rPr lang="en-US" altLang="en-US" sz="1400">
                <a:latin typeface="Consolas" panose="020B0609020204030204" pitchFamily="49" charset="0"/>
              </a:rPr>
              <a:t>grid on; % Add a grid to the plot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70F9F3-270B-4F45-8478-07A1FC7159AA}"/>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7041DA1-5669-46C8-AAC3-F4819EF2679F}"/>
              </a:ext>
            </a:extLst>
          </p:cNvPr>
          <p:cNvSpPr>
            <a:spLocks noGrp="1"/>
          </p:cNvSpPr>
          <p:nvPr>
            <p:ph type="ftr" sz="quarter" idx="11"/>
          </p:nvPr>
        </p:nvSpPr>
        <p:spPr/>
        <p:txBody>
          <a:bodyPr/>
          <a:lstStyle/>
          <a:p>
            <a:pPr>
              <a:defRPr/>
            </a:pPr>
            <a:r>
              <a:rPr lang="en-US"/>
              <a:t>RNSengupta,IME Dept.,IIT Kanpur,INDIA</a:t>
            </a:r>
          </a:p>
        </p:txBody>
      </p:sp>
      <p:sp>
        <p:nvSpPr>
          <p:cNvPr id="264196" name="Slide Number Placeholder 5">
            <a:extLst>
              <a:ext uri="{FF2B5EF4-FFF2-40B4-BE49-F238E27FC236}">
                <a16:creationId xmlns:a16="http://schemas.microsoft.com/office/drawing/2014/main" id="{8CD9322C-E394-46A6-8799-543A060E00F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565867-9148-4CE4-B060-BEB95B5F7204}" type="slidenum">
              <a:rPr lang="en-US" altLang="en-US" sz="1400" smtClean="0"/>
              <a:pPr>
                <a:spcBef>
                  <a:spcPct val="0"/>
                </a:spcBef>
                <a:buFontTx/>
                <a:buNone/>
              </a:pPr>
              <a:t>85</a:t>
            </a:fld>
            <a:endParaRPr lang="en-US" altLang="en-US" sz="1400"/>
          </a:p>
        </p:txBody>
      </p:sp>
      <p:sp>
        <p:nvSpPr>
          <p:cNvPr id="264197" name="Rectangle 5">
            <a:extLst>
              <a:ext uri="{FF2B5EF4-FFF2-40B4-BE49-F238E27FC236}">
                <a16:creationId xmlns:a16="http://schemas.microsoft.com/office/drawing/2014/main" id="{8BD6AF07-CD81-4E65-BCF4-9434B81BE693}"/>
              </a:ext>
            </a:extLst>
          </p:cNvPr>
          <p:cNvSpPr>
            <a:spLocks noGrp="1" noChangeArrowheads="1"/>
          </p:cNvSpPr>
          <p:nvPr>
            <p:ph type="title"/>
          </p:nvPr>
        </p:nvSpPr>
        <p:spPr/>
        <p:txBody>
          <a:bodyPr/>
          <a:lstStyle/>
          <a:p>
            <a:pPr eaLnBrk="1" hangingPunct="1"/>
            <a:r>
              <a:rPr lang="en-US" altLang="en-US" sz="4000" b="1">
                <a:solidFill>
                  <a:srgbClr val="FF3300"/>
                </a:solidFill>
              </a:rPr>
              <a:t>Uniform distribution</a:t>
            </a:r>
            <a:br>
              <a:rPr lang="en-US" altLang="en-US" sz="4000" b="1">
                <a:solidFill>
                  <a:srgbClr val="FF3300"/>
                </a:solidFill>
              </a:rPr>
            </a:br>
            <a:r>
              <a:rPr lang="en-US" altLang="en-US" sz="4000" b="1">
                <a:solidFill>
                  <a:srgbClr val="FF3300"/>
                </a:solidFill>
              </a:rPr>
              <a:t>[X ~ U (a, b)]</a:t>
            </a:r>
            <a:r>
              <a:rPr lang="en-US" altLang="en-US" sz="4000" b="1">
                <a:solidFill>
                  <a:schemeClr val="tx1"/>
                </a:solidFill>
              </a:rPr>
              <a:t> </a:t>
            </a:r>
            <a:r>
              <a:rPr lang="en-US" altLang="en-US" sz="4000">
                <a:solidFill>
                  <a:schemeClr val="tx1"/>
                </a:solidFill>
              </a:rPr>
              <a:t>(</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pic>
        <p:nvPicPr>
          <p:cNvPr id="264198" name="Content Placeholder 1">
            <a:extLst>
              <a:ext uri="{FF2B5EF4-FFF2-40B4-BE49-F238E27FC236}">
                <a16:creationId xmlns:a16="http://schemas.microsoft.com/office/drawing/2014/main" id="{0F71E5B8-4863-427C-8874-E0B75F3AF49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828800"/>
            <a:ext cx="10972800" cy="4297363"/>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9DDF974B-D370-4F25-A094-3788B7B59FC1}"/>
              </a:ext>
            </a:extLst>
          </p:cNvPr>
          <p:cNvSpPr>
            <a:spLocks noGrp="1"/>
          </p:cNvSpPr>
          <p:nvPr>
            <p:ph type="dt" sz="quarter" idx="10"/>
          </p:nvPr>
        </p:nvSpPr>
        <p:spPr/>
        <p:txBody>
          <a:bodyPr/>
          <a:lstStyle/>
          <a:p>
            <a:pPr>
              <a:defRPr/>
            </a:pPr>
            <a:r>
              <a:rPr lang="en-US"/>
              <a:t>IME602:DISTRIBUTIONS</a:t>
            </a:r>
          </a:p>
        </p:txBody>
      </p:sp>
      <p:sp>
        <p:nvSpPr>
          <p:cNvPr id="7" name="Footer Placeholder 4">
            <a:extLst>
              <a:ext uri="{FF2B5EF4-FFF2-40B4-BE49-F238E27FC236}">
                <a16:creationId xmlns:a16="http://schemas.microsoft.com/office/drawing/2014/main" id="{5798D513-31F8-4085-8BFF-2CC4F2073068}"/>
              </a:ext>
            </a:extLst>
          </p:cNvPr>
          <p:cNvSpPr>
            <a:spLocks noGrp="1"/>
          </p:cNvSpPr>
          <p:nvPr>
            <p:ph type="ftr" sz="quarter" idx="11"/>
          </p:nvPr>
        </p:nvSpPr>
        <p:spPr/>
        <p:txBody>
          <a:bodyPr/>
          <a:lstStyle/>
          <a:p>
            <a:pPr>
              <a:defRPr/>
            </a:pPr>
            <a:r>
              <a:rPr lang="en-US"/>
              <a:t>RNSengupta,IME Dept.,IIT Kanpur,INDIA</a:t>
            </a:r>
          </a:p>
        </p:txBody>
      </p:sp>
      <p:sp>
        <p:nvSpPr>
          <p:cNvPr id="265220" name="Slide Number Placeholder 5">
            <a:extLst>
              <a:ext uri="{FF2B5EF4-FFF2-40B4-BE49-F238E27FC236}">
                <a16:creationId xmlns:a16="http://schemas.microsoft.com/office/drawing/2014/main" id="{EB076662-BBA1-4714-AF74-0D78A9CE115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644967-2FD4-46EA-9690-8C1A037B0DF8}" type="slidenum">
              <a:rPr lang="en-US" altLang="en-US" sz="1400" smtClean="0"/>
              <a:pPr>
                <a:spcBef>
                  <a:spcPct val="0"/>
                </a:spcBef>
                <a:buFontTx/>
                <a:buNone/>
              </a:pPr>
              <a:t>86</a:t>
            </a:fld>
            <a:endParaRPr lang="en-US" altLang="en-US" sz="1400"/>
          </a:p>
        </p:txBody>
      </p:sp>
      <p:sp>
        <p:nvSpPr>
          <p:cNvPr id="265221" name="Rectangle 2">
            <a:extLst>
              <a:ext uri="{FF2B5EF4-FFF2-40B4-BE49-F238E27FC236}">
                <a16:creationId xmlns:a16="http://schemas.microsoft.com/office/drawing/2014/main" id="{8532CACA-005B-490B-AD8D-4E56F8C342CB}"/>
              </a:ext>
            </a:extLst>
          </p:cNvPr>
          <p:cNvSpPr>
            <a:spLocks noGrp="1" noChangeArrowheads="1"/>
          </p:cNvSpPr>
          <p:nvPr>
            <p:ph type="title"/>
          </p:nvPr>
        </p:nvSpPr>
        <p:spPr/>
        <p:txBody>
          <a:bodyPr/>
          <a:lstStyle/>
          <a:p>
            <a:pPr eaLnBrk="1" hangingPunct="1"/>
            <a:r>
              <a:rPr lang="en-US" altLang="en-US" sz="4000" b="1">
                <a:solidFill>
                  <a:srgbClr val="FF3300"/>
                </a:solidFill>
              </a:rPr>
              <a:t>Exponential distribution</a:t>
            </a:r>
            <a:br>
              <a:rPr lang="en-US" altLang="en-US" sz="4000" b="1">
                <a:solidFill>
                  <a:srgbClr val="FF3300"/>
                </a:solidFill>
              </a:rPr>
            </a:br>
            <a:r>
              <a:rPr lang="en-US" altLang="en-US" sz="4000" b="1">
                <a:solidFill>
                  <a:srgbClr val="FF3300"/>
                </a:solidFill>
              </a:rPr>
              <a:t>[ X ~ E (a, </a:t>
            </a:r>
            <a:r>
              <a:rPr lang="en-US" altLang="en-US" sz="4000" b="1">
                <a:solidFill>
                  <a:srgbClr val="FF3300"/>
                </a:solidFill>
                <a:sym typeface="Symbol" panose="05050102010706020507" pitchFamily="18" charset="2"/>
              </a:rPr>
              <a:t>)]</a:t>
            </a:r>
            <a:r>
              <a:rPr lang="en-US" altLang="en-US" sz="4000" b="1">
                <a:solidFill>
                  <a:schemeClr val="tx1"/>
                </a:solidFill>
              </a:rPr>
              <a:t> </a:t>
            </a:r>
            <a:r>
              <a:rPr lang="en-US" altLang="en-US" sz="4000">
                <a:solidFill>
                  <a:schemeClr val="tx1"/>
                </a:solidFill>
              </a:rPr>
              <a:t>(</a:t>
            </a:r>
            <a:r>
              <a:rPr lang="en-US" altLang="en-US" sz="4000" b="1">
                <a:solidFill>
                  <a:srgbClr val="0000FF"/>
                </a:solidFill>
              </a:rPr>
              <a:t>contd…</a:t>
            </a:r>
            <a:r>
              <a:rPr lang="en-US" altLang="en-US" sz="4000">
                <a:solidFill>
                  <a:schemeClr val="tx1"/>
                </a:solidFill>
              </a:rPr>
              <a:t>)</a:t>
            </a:r>
            <a:endParaRPr lang="en-US" altLang="en-US" sz="4000" b="1">
              <a:solidFill>
                <a:srgbClr val="FF3300"/>
              </a:solidFill>
              <a:sym typeface="Symbol" panose="05050102010706020507" pitchFamily="18" charset="2"/>
            </a:endParaRPr>
          </a:p>
        </p:txBody>
      </p:sp>
      <p:sp>
        <p:nvSpPr>
          <p:cNvPr id="274438" name="Rectangle 3">
            <a:extLst>
              <a:ext uri="{FF2B5EF4-FFF2-40B4-BE49-F238E27FC236}">
                <a16:creationId xmlns:a16="http://schemas.microsoft.com/office/drawing/2014/main" id="{7B97630F-95AD-4D49-A880-835420C841C5}"/>
              </a:ext>
            </a:extLst>
          </p:cNvPr>
          <p:cNvSpPr>
            <a:spLocks noGrp="1" noChangeArrowheads="1"/>
          </p:cNvSpPr>
          <p:nvPr>
            <p:ph type="body" idx="1"/>
          </p:nvPr>
        </p:nvSpPr>
        <p:spPr>
          <a:extLst/>
        </p:spPr>
        <p:txBody>
          <a:bodyPr/>
          <a:lstStyle/>
          <a:p>
            <a:pPr algn="ctr" eaLnBrk="1" hangingPunct="1">
              <a:buFontTx/>
              <a:buNone/>
              <a:defRPr/>
            </a:pPr>
            <a:r>
              <a:rPr lang="en-US" altLang="en-US" sz="3700" dirty="0"/>
              <a:t>f(x) = (1/</a:t>
            </a:r>
            <a:r>
              <a:rPr lang="en-US" altLang="en-US" sz="3700" dirty="0">
                <a:sym typeface="Symbol" panose="05050102010706020507" pitchFamily="18" charset="2"/>
              </a:rPr>
              <a:t></a:t>
            </a:r>
            <a:r>
              <a:rPr lang="en-US" altLang="en-US" sz="3700" dirty="0"/>
              <a:t>)exp{–(x – a)/</a:t>
            </a:r>
            <a:r>
              <a:rPr lang="en-US" altLang="en-US" sz="3700" dirty="0">
                <a:sym typeface="Symbol" panose="05050102010706020507" pitchFamily="18" charset="2"/>
              </a:rPr>
              <a:t>}</a:t>
            </a:r>
            <a:r>
              <a:rPr lang="en-US" altLang="en-US" sz="3700" dirty="0"/>
              <a:t>,</a:t>
            </a:r>
            <a:r>
              <a:rPr lang="en-US" altLang="en-US" sz="3700" dirty="0">
                <a:sym typeface="Symbol" panose="05050102010706020507" pitchFamily="18" charset="2"/>
              </a:rPr>
              <a:t> </a:t>
            </a:r>
            <a:r>
              <a:rPr lang="en-US" altLang="en-US" sz="3700" dirty="0"/>
              <a:t>a </a:t>
            </a:r>
            <a:r>
              <a:rPr lang="en-US" altLang="en-US" sz="3700" dirty="0">
                <a:sym typeface="Symbol" panose="05050102010706020507" pitchFamily="18" charset="2"/>
              </a:rPr>
              <a:t>&lt; </a:t>
            </a:r>
            <a:r>
              <a:rPr lang="en-US" altLang="en-US" sz="3700" dirty="0"/>
              <a:t>x </a:t>
            </a:r>
            <a:r>
              <a:rPr lang="en-US" altLang="en-US" sz="3700" dirty="0">
                <a:sym typeface="Symbol" panose="05050102010706020507" pitchFamily="18" charset="2"/>
              </a:rPr>
              <a:t>&lt; ,  &gt; 0 </a:t>
            </a:r>
          </a:p>
          <a:p>
            <a:pPr algn="just" eaLnBrk="1" hangingPunct="1">
              <a:buClr>
                <a:schemeClr val="tx1"/>
              </a:buClr>
              <a:buFont typeface="Wingdings" panose="05000000000000000000" pitchFamily="2" charset="2"/>
              <a:buChar char="§"/>
              <a:defRPr/>
            </a:pPr>
            <a:r>
              <a:rPr lang="en-US" altLang="en-US" sz="3700" dirty="0">
                <a:sym typeface="Symbol" panose="05050102010706020507" pitchFamily="18" charset="2"/>
              </a:rPr>
              <a:t>a (location) and  (scale) are </a:t>
            </a:r>
            <a:r>
              <a:rPr lang="en-US" altLang="en-US" sz="3700" dirty="0"/>
              <a:t>the parameters</a:t>
            </a:r>
            <a:endParaRPr lang="en-US" altLang="en-US" sz="3700" dirty="0">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700" b="1" dirty="0">
                <a:solidFill>
                  <a:srgbClr val="0000FF"/>
                </a:solidFill>
                <a:highlight>
                  <a:srgbClr val="FFFF00"/>
                </a:highlight>
              </a:rPr>
              <a:t>E(X) = </a:t>
            </a:r>
            <a:r>
              <a:rPr lang="en-US" altLang="en-US" sz="3700" b="1" dirty="0">
                <a:solidFill>
                  <a:srgbClr val="0000FF"/>
                </a:solidFill>
                <a:highlight>
                  <a:srgbClr val="FFFF00"/>
                </a:highlight>
                <a:sym typeface="Symbol" panose="05050102010706020507" pitchFamily="18" charset="2"/>
              </a:rPr>
              <a:t></a:t>
            </a:r>
            <a:r>
              <a:rPr lang="en-US" altLang="en-US" sz="3700" b="1" baseline="-25000" dirty="0">
                <a:solidFill>
                  <a:srgbClr val="0000FF"/>
                </a:solidFill>
                <a:highlight>
                  <a:srgbClr val="FFFF00"/>
                </a:highlight>
                <a:sym typeface="Symbol" panose="05050102010706020507" pitchFamily="18" charset="2"/>
              </a:rPr>
              <a:t>m</a:t>
            </a:r>
            <a:r>
              <a:rPr lang="en-US" altLang="en-US" sz="3700" b="1" dirty="0">
                <a:solidFill>
                  <a:srgbClr val="0000FF"/>
                </a:solidFill>
                <a:highlight>
                  <a:srgbClr val="FFFF00"/>
                </a:highlight>
                <a:sym typeface="Symbol" panose="05050102010706020507" pitchFamily="18" charset="2"/>
              </a:rPr>
              <a:t>=</a:t>
            </a:r>
            <a:r>
              <a:rPr lang="en-US" altLang="en-US" sz="3700" b="1" dirty="0">
                <a:solidFill>
                  <a:srgbClr val="0000FF"/>
                </a:solidFill>
                <a:highlight>
                  <a:srgbClr val="FFFF00"/>
                </a:highlight>
              </a:rPr>
              <a:t> </a:t>
            </a:r>
            <a:r>
              <a:rPr lang="en-US" altLang="en-US" sz="3700" b="1" dirty="0">
                <a:solidFill>
                  <a:srgbClr val="0000FF"/>
                </a:solidFill>
                <a:highlight>
                  <a:srgbClr val="FFFF00"/>
                </a:highlight>
                <a:sym typeface="Symbol" panose="05050102010706020507" pitchFamily="18" charset="2"/>
              </a:rPr>
              <a:t>a + </a:t>
            </a:r>
            <a:r>
              <a:rPr lang="en-US" altLang="en-US" sz="3700" dirty="0"/>
              <a:t> </a:t>
            </a:r>
          </a:p>
          <a:p>
            <a:pPr algn="just" eaLnBrk="1" hangingPunct="1">
              <a:buClr>
                <a:schemeClr val="tx1"/>
              </a:buClr>
              <a:buFont typeface="Wingdings" panose="05000000000000000000" pitchFamily="2" charset="2"/>
              <a:buChar char="§"/>
              <a:defRPr/>
            </a:pPr>
            <a:r>
              <a:rPr lang="en-US" altLang="en-US" sz="3700" b="1" dirty="0">
                <a:solidFill>
                  <a:srgbClr val="0000FF"/>
                </a:solidFill>
                <a:highlight>
                  <a:srgbClr val="FFFF00"/>
                </a:highlight>
              </a:rPr>
              <a:t>V[X] = </a:t>
            </a:r>
            <a:r>
              <a:rPr lang="en-US" altLang="en-US" sz="3700" b="1" dirty="0">
                <a:solidFill>
                  <a:srgbClr val="0000FF"/>
                </a:solidFill>
                <a:highlight>
                  <a:srgbClr val="FFFF00"/>
                </a:highlight>
                <a:sym typeface="Symbol" panose="05050102010706020507" pitchFamily="18" charset="2"/>
              </a:rPr>
              <a:t></a:t>
            </a:r>
            <a:r>
              <a:rPr lang="en-US" altLang="en-US" sz="3700" b="1" baseline="30000" dirty="0">
                <a:solidFill>
                  <a:srgbClr val="0000FF"/>
                </a:solidFill>
                <a:highlight>
                  <a:srgbClr val="FFFF00"/>
                </a:highlight>
                <a:sym typeface="Symbol" panose="05050102010706020507" pitchFamily="18" charset="2"/>
              </a:rPr>
              <a:t>2</a:t>
            </a:r>
          </a:p>
          <a:p>
            <a:pPr algn="just" eaLnBrk="1" hangingPunct="1">
              <a:lnSpc>
                <a:spcPct val="90000"/>
              </a:lnSpc>
              <a:buClr>
                <a:schemeClr val="tx1"/>
              </a:buClr>
              <a:buFont typeface="Wingdings" panose="05000000000000000000" pitchFamily="2" charset="2"/>
              <a:buChar char="§"/>
              <a:defRPr/>
            </a:pPr>
            <a:r>
              <a:rPr lang="en-US" altLang="en-US" sz="3700" b="1" dirty="0">
                <a:solidFill>
                  <a:srgbClr val="0000FF"/>
                </a:solidFill>
                <a:highlight>
                  <a:srgbClr val="FFFF00"/>
                </a:highlight>
                <a:sym typeface="Symbol" panose="05050102010706020507" pitchFamily="18" charset="2"/>
              </a:rPr>
              <a:t>Median = </a:t>
            </a:r>
            <a:r>
              <a:rPr lang="en-US" altLang="en-US" sz="3700" b="1" baseline="-25000" dirty="0">
                <a:solidFill>
                  <a:srgbClr val="0000FF"/>
                </a:solidFill>
                <a:highlight>
                  <a:srgbClr val="FFFF00"/>
                </a:highlight>
                <a:sym typeface="Symbol" panose="05050102010706020507" pitchFamily="18" charset="2"/>
              </a:rPr>
              <a:t>e</a:t>
            </a:r>
            <a:r>
              <a:rPr lang="en-US" altLang="en-US" sz="3700" b="1" dirty="0">
                <a:solidFill>
                  <a:srgbClr val="0000FF"/>
                </a:solidFill>
                <a:highlight>
                  <a:srgbClr val="FFFF00"/>
                </a:highlight>
                <a:sym typeface="Symbol" panose="05050102010706020507" pitchFamily="18" charset="2"/>
              </a:rPr>
              <a:t> = {a + log(2)}</a:t>
            </a:r>
          </a:p>
          <a:p>
            <a:pPr algn="just" eaLnBrk="1" hangingPunct="1">
              <a:lnSpc>
                <a:spcPct val="90000"/>
              </a:lnSpc>
              <a:buClr>
                <a:schemeClr val="tx1"/>
              </a:buClr>
              <a:buFont typeface="Wingdings" panose="05000000000000000000" pitchFamily="2" charset="2"/>
              <a:buChar char="§"/>
              <a:defRPr/>
            </a:pPr>
            <a:r>
              <a:rPr lang="en-US" altLang="en-US" sz="3700" b="1" dirty="0">
                <a:solidFill>
                  <a:srgbClr val="0000FF"/>
                </a:solidFill>
                <a:highlight>
                  <a:srgbClr val="FFFF00"/>
                </a:highlight>
                <a:sym typeface="Symbol" panose="05050102010706020507" pitchFamily="18" charset="2"/>
              </a:rPr>
              <a:t>Mode = </a:t>
            </a:r>
            <a:r>
              <a:rPr lang="en-US" altLang="en-US" sz="3700" b="1" baseline="-25000" dirty="0">
                <a:solidFill>
                  <a:srgbClr val="0000FF"/>
                </a:solidFill>
                <a:highlight>
                  <a:srgbClr val="FFFF00"/>
                </a:highlight>
                <a:sym typeface="Symbol" panose="05050102010706020507" pitchFamily="18" charset="2"/>
              </a:rPr>
              <a:t>o</a:t>
            </a:r>
            <a:r>
              <a:rPr lang="en-US" altLang="en-US" sz="3700" b="1" dirty="0">
                <a:solidFill>
                  <a:srgbClr val="0000FF"/>
                </a:solidFill>
                <a:highlight>
                  <a:srgbClr val="FFFF00"/>
                </a:highlight>
                <a:sym typeface="Symbol" panose="05050102010706020507" pitchFamily="18" charset="2"/>
              </a:rPr>
              <a:t>= 0</a:t>
            </a:r>
            <a:endParaRPr lang="en-US" altLang="en-US" sz="3700" b="1" baseline="30000" dirty="0">
              <a:solidFill>
                <a:srgbClr val="0000FF"/>
              </a:solidFill>
              <a:highlight>
                <a:srgbClr val="FFFF00"/>
              </a:highlight>
              <a:sym typeface="Symbol" panose="05050102010706020507" pitchFamily="18" charset="2"/>
            </a:endParaRPr>
          </a:p>
        </p:txBody>
      </p:sp>
      <p:sp>
        <p:nvSpPr>
          <p:cNvPr id="265223" name="Rectangle 5">
            <a:extLst>
              <a:ext uri="{FF2B5EF4-FFF2-40B4-BE49-F238E27FC236}">
                <a16:creationId xmlns:a16="http://schemas.microsoft.com/office/drawing/2014/main" id="{B72035A8-D34A-4C4B-ACFD-58C8790B4280}"/>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4043AF-1DCF-4216-B41C-1AA35FF8625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A434AB2-9222-4403-81BF-537B7B1CF423}"/>
              </a:ext>
            </a:extLst>
          </p:cNvPr>
          <p:cNvSpPr>
            <a:spLocks noGrp="1"/>
          </p:cNvSpPr>
          <p:nvPr>
            <p:ph type="ftr" sz="quarter" idx="11"/>
          </p:nvPr>
        </p:nvSpPr>
        <p:spPr/>
        <p:txBody>
          <a:bodyPr/>
          <a:lstStyle/>
          <a:p>
            <a:pPr>
              <a:defRPr/>
            </a:pPr>
            <a:r>
              <a:rPr lang="en-US"/>
              <a:t>RNSengupta,IME Dept.,IIT Kanpur,INDIA</a:t>
            </a:r>
          </a:p>
        </p:txBody>
      </p:sp>
      <p:sp>
        <p:nvSpPr>
          <p:cNvPr id="266244" name="Slide Number Placeholder 5">
            <a:extLst>
              <a:ext uri="{FF2B5EF4-FFF2-40B4-BE49-F238E27FC236}">
                <a16:creationId xmlns:a16="http://schemas.microsoft.com/office/drawing/2014/main" id="{5922B4AC-7001-4036-AC87-E7A28B86388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9EF2AD9-0CE1-41E0-88B0-A29D3BB33671}" type="slidenum">
              <a:rPr lang="en-US" altLang="en-US" sz="1400" smtClean="0"/>
              <a:pPr>
                <a:spcBef>
                  <a:spcPct val="0"/>
                </a:spcBef>
                <a:buFontTx/>
                <a:buNone/>
              </a:pPr>
              <a:t>87</a:t>
            </a:fld>
            <a:endParaRPr lang="en-US" altLang="en-US" sz="1400"/>
          </a:p>
        </p:txBody>
      </p:sp>
      <p:sp>
        <p:nvSpPr>
          <p:cNvPr id="266245" name="Rectangle 4">
            <a:extLst>
              <a:ext uri="{FF2B5EF4-FFF2-40B4-BE49-F238E27FC236}">
                <a16:creationId xmlns:a16="http://schemas.microsoft.com/office/drawing/2014/main" id="{96974428-59A5-4832-9650-8EF26F602963}"/>
              </a:ext>
            </a:extLst>
          </p:cNvPr>
          <p:cNvSpPr>
            <a:spLocks noGrp="1" noChangeArrowheads="1"/>
          </p:cNvSpPr>
          <p:nvPr>
            <p:ph type="title"/>
          </p:nvPr>
        </p:nvSpPr>
        <p:spPr>
          <a:xfrm>
            <a:off x="609600" y="274638"/>
            <a:ext cx="10972800" cy="1325562"/>
          </a:xfrm>
        </p:spPr>
        <p:txBody>
          <a:bodyPr/>
          <a:lstStyle/>
          <a:p>
            <a:pPr eaLnBrk="1" hangingPunct="1"/>
            <a:r>
              <a:rPr lang="en-US" altLang="en-US" sz="3500" b="1">
                <a:solidFill>
                  <a:srgbClr val="FF3300"/>
                </a:solidFill>
              </a:rPr>
              <a:t>Exponential distribution</a:t>
            </a:r>
            <a:br>
              <a:rPr lang="en-US" altLang="en-US" sz="3500" b="1">
                <a:solidFill>
                  <a:srgbClr val="FF3300"/>
                </a:solidFill>
              </a:rPr>
            </a:br>
            <a:r>
              <a:rPr lang="en-US" altLang="en-US" sz="3500" b="1">
                <a:solidFill>
                  <a:srgbClr val="FF3300"/>
                </a:solidFill>
              </a:rPr>
              <a:t>[ X ~ E (a, </a:t>
            </a:r>
            <a:r>
              <a:rPr lang="en-US" altLang="en-US" sz="3500" b="1">
                <a:solidFill>
                  <a:srgbClr val="FF3300"/>
                </a:solidFill>
                <a:sym typeface="Symbol" panose="05050102010706020507" pitchFamily="18" charset="2"/>
              </a:rPr>
              <a:t>)]</a:t>
            </a:r>
            <a:r>
              <a:rPr lang="en-US" altLang="en-US" sz="3500" b="1">
                <a:solidFill>
                  <a:schemeClr val="tx1"/>
                </a:solidFill>
              </a:rPr>
              <a:t> </a:t>
            </a:r>
            <a:r>
              <a:rPr lang="en-US" altLang="en-US" sz="3500">
                <a:solidFill>
                  <a:schemeClr val="tx1"/>
                </a:solidFill>
              </a:rPr>
              <a:t>(</a:t>
            </a:r>
            <a:r>
              <a:rPr lang="en-US" altLang="en-US" sz="3500" b="1">
                <a:solidFill>
                  <a:srgbClr val="0000FF"/>
                </a:solidFill>
              </a:rPr>
              <a:t>contd…</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endParaRPr lang="en-US" altLang="en-US" sz="3500"/>
          </a:p>
        </p:txBody>
      </p:sp>
      <p:sp>
        <p:nvSpPr>
          <p:cNvPr id="266246" name="Content Placeholder 2">
            <a:extLst>
              <a:ext uri="{FF2B5EF4-FFF2-40B4-BE49-F238E27FC236}">
                <a16:creationId xmlns:a16="http://schemas.microsoft.com/office/drawing/2014/main" id="{AA72A758-0E08-44E3-9D88-5FA5409D543B}"/>
              </a:ext>
            </a:extLst>
          </p:cNvPr>
          <p:cNvSpPr>
            <a:spLocks noGrp="1" noChangeArrowheads="1"/>
          </p:cNvSpPr>
          <p:nvPr>
            <p:ph idx="1"/>
          </p:nvPr>
        </p:nvSpPr>
        <p:spPr>
          <a:xfrm>
            <a:off x="609600" y="1905000"/>
            <a:ext cx="10972800" cy="4221163"/>
          </a:xfrm>
        </p:spPr>
        <p:txBody>
          <a:bodyPr/>
          <a:lstStyle/>
          <a:p>
            <a:pPr>
              <a:buFontTx/>
              <a:buAutoNum type="arabicPeriod"/>
            </a:pPr>
            <a:r>
              <a:rPr lang="en-US" altLang="en-US" sz="1300">
                <a:latin typeface="Consolas" panose="020B0609020204030204" pitchFamily="49" charset="0"/>
              </a:rPr>
              <a:t>%PLOT OF PDF OF EXPONENTIAL DISTRIBUTION E(a, θ)</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a = 2; % Location parameter X ≥ a</a:t>
            </a:r>
          </a:p>
          <a:p>
            <a:pPr>
              <a:buFontTx/>
              <a:buAutoNum type="arabicPeriod"/>
            </a:pPr>
            <a:r>
              <a:rPr lang="en-US" altLang="en-US" sz="1300">
                <a:latin typeface="Consolas" panose="020B0609020204030204" pitchFamily="49" charset="0"/>
              </a:rPr>
              <a:t>b = 8; % Some maximum value of X as needed to plot</a:t>
            </a:r>
          </a:p>
          <a:p>
            <a:pPr>
              <a:buFontTx/>
              <a:buAutoNum type="arabicPeriod"/>
            </a:pPr>
            <a:r>
              <a:rPr lang="en-US" altLang="en-US" sz="1300">
                <a:latin typeface="Consolas" panose="020B0609020204030204" pitchFamily="49" charset="0"/>
              </a:rPr>
              <a:t>theta = 4; % Scale parameter</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x = a:0.1:b;</a:t>
            </a:r>
          </a:p>
          <a:p>
            <a:pPr>
              <a:buFontTx/>
              <a:buAutoNum type="arabicPeriod"/>
            </a:pPr>
            <a:r>
              <a:rPr lang="en-US" altLang="en-US" sz="1300">
                <a:latin typeface="Consolas" panose="020B0609020204030204" pitchFamily="49" charset="0"/>
              </a:rPr>
              <a:t>% Calculate the PDF values using exppdf</a:t>
            </a:r>
          </a:p>
          <a:p>
            <a:pPr>
              <a:buFontTx/>
              <a:buAutoNum type="arabicPeriod"/>
            </a:pPr>
            <a:r>
              <a:rPr lang="en-US" altLang="en-US" sz="1300">
                <a:latin typeface="Consolas" panose="020B0609020204030204" pitchFamily="49" charset="0"/>
              </a:rPr>
              <a:t>y = exppdf(x, theta);</a:t>
            </a:r>
          </a:p>
          <a:p>
            <a:pPr>
              <a:buFontTx/>
              <a:buAutoNum type="arabicPeriod"/>
            </a:pPr>
            <a:r>
              <a:rPr lang="en-US" altLang="en-US" sz="1300">
                <a:latin typeface="Consolas" panose="020B0609020204030204" pitchFamily="49" charset="0"/>
              </a:rPr>
              <a:t>% Plot the PDF of E(a, θ)</a:t>
            </a:r>
          </a:p>
          <a:p>
            <a:pPr>
              <a:buFontTx/>
              <a:buAutoNum type="arabicPeriod"/>
            </a:pPr>
            <a:r>
              <a:rPr lang="en-US" altLang="en-US" sz="1300">
                <a:latin typeface="Consolas" panose="020B0609020204030204" pitchFamily="49" charset="0"/>
              </a:rPr>
              <a:t>plot(x,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 or PDF of E(a, θ) Distribution'); % Label the y-axis</a:t>
            </a:r>
          </a:p>
          <a:p>
            <a:pPr>
              <a:buFontTx/>
              <a:buAutoNum type="arabicPeriod"/>
            </a:pPr>
            <a:r>
              <a:rPr lang="en-US" altLang="en-US" sz="1300">
                <a:latin typeface="Consolas" panose="020B0609020204030204" pitchFamily="49" charset="0"/>
              </a:rPr>
              <a:t>title(['f(x) or PDF of E(a, θ) Distribution (a = ', num2str(a), ', θ = ', num2str(theta),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endParaRPr lang="en-US" altLang="en-US" sz="1300">
              <a:latin typeface="Consolas" panose="020B0609020204030204" pitchFamily="49" charset="0"/>
              <a:cs typeface="Calibri" panose="020F0502020204030204"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4043AF-1DCF-4216-B41C-1AA35FF8625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A434AB2-9222-4403-81BF-537B7B1CF423}"/>
              </a:ext>
            </a:extLst>
          </p:cNvPr>
          <p:cNvSpPr>
            <a:spLocks noGrp="1"/>
          </p:cNvSpPr>
          <p:nvPr>
            <p:ph type="ftr" sz="quarter" idx="11"/>
          </p:nvPr>
        </p:nvSpPr>
        <p:spPr/>
        <p:txBody>
          <a:bodyPr/>
          <a:lstStyle/>
          <a:p>
            <a:pPr>
              <a:defRPr/>
            </a:pPr>
            <a:r>
              <a:rPr lang="en-US"/>
              <a:t>RNSengupta,IME Dept.,IIT Kanpur,INDIA</a:t>
            </a:r>
          </a:p>
        </p:txBody>
      </p:sp>
      <p:sp>
        <p:nvSpPr>
          <p:cNvPr id="267268" name="Slide Number Placeholder 5">
            <a:extLst>
              <a:ext uri="{FF2B5EF4-FFF2-40B4-BE49-F238E27FC236}">
                <a16:creationId xmlns:a16="http://schemas.microsoft.com/office/drawing/2014/main" id="{706D53CE-E31E-4D4C-A4D0-B164265A371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3BABA81-6011-439A-BCE5-7734B3F6EEAC}" type="slidenum">
              <a:rPr lang="en-US" altLang="en-US" sz="1400" smtClean="0"/>
              <a:pPr>
                <a:spcBef>
                  <a:spcPct val="0"/>
                </a:spcBef>
                <a:buFontTx/>
                <a:buNone/>
              </a:pPr>
              <a:t>88</a:t>
            </a:fld>
            <a:endParaRPr lang="en-US" altLang="en-US" sz="1400"/>
          </a:p>
        </p:txBody>
      </p:sp>
      <p:sp>
        <p:nvSpPr>
          <p:cNvPr id="267269" name="Rectangle 4">
            <a:extLst>
              <a:ext uri="{FF2B5EF4-FFF2-40B4-BE49-F238E27FC236}">
                <a16:creationId xmlns:a16="http://schemas.microsoft.com/office/drawing/2014/main" id="{CA71EF6B-CB56-46A7-8A56-720BC7C9910C}"/>
              </a:ext>
            </a:extLst>
          </p:cNvPr>
          <p:cNvSpPr>
            <a:spLocks noGrp="1" noChangeArrowheads="1"/>
          </p:cNvSpPr>
          <p:nvPr>
            <p:ph type="title"/>
          </p:nvPr>
        </p:nvSpPr>
        <p:spPr>
          <a:xfrm>
            <a:off x="609600" y="274638"/>
            <a:ext cx="10972800" cy="1325562"/>
          </a:xfrm>
        </p:spPr>
        <p:txBody>
          <a:bodyPr/>
          <a:lstStyle/>
          <a:p>
            <a:pPr eaLnBrk="1" hangingPunct="1"/>
            <a:r>
              <a:rPr lang="en-US" altLang="en-US" b="1">
                <a:solidFill>
                  <a:srgbClr val="FF3300"/>
                </a:solidFill>
              </a:rPr>
              <a:t>Exponential distribution</a:t>
            </a:r>
            <a:br>
              <a:rPr lang="en-US" altLang="en-US" b="1">
                <a:solidFill>
                  <a:srgbClr val="FF3300"/>
                </a:solidFill>
              </a:rPr>
            </a:br>
            <a:r>
              <a:rPr lang="en-US" altLang="en-US" b="1">
                <a:solidFill>
                  <a:srgbClr val="FF3300"/>
                </a:solidFill>
              </a:rPr>
              <a:t>[ X ~ E (a, </a:t>
            </a:r>
            <a:r>
              <a:rPr lang="en-US" altLang="en-US" b="1">
                <a:solidFill>
                  <a:srgbClr val="FF3300"/>
                </a:solidFill>
                <a:sym typeface="Symbol" panose="05050102010706020507" pitchFamily="18" charset="2"/>
              </a:rPr>
              <a:t>)]</a:t>
            </a:r>
            <a:r>
              <a:rPr lang="en-US" altLang="en-US" b="1">
                <a:solidFill>
                  <a:schemeClr val="tx1"/>
                </a:solidFill>
              </a:rPr>
              <a:t> </a:t>
            </a:r>
            <a:r>
              <a:rPr lang="en-US" altLang="en-US">
                <a:solidFill>
                  <a:schemeClr val="tx1"/>
                </a:solidFill>
              </a:rPr>
              <a:t>(</a:t>
            </a:r>
            <a:r>
              <a:rPr lang="en-US" altLang="en-US" b="1">
                <a:solidFill>
                  <a:srgbClr val="0000FF"/>
                </a:solidFill>
              </a:rPr>
              <a:t>contd…</a:t>
            </a:r>
            <a:r>
              <a:rPr lang="en-US" altLang="en-US">
                <a:solidFill>
                  <a:schemeClr val="tx1"/>
                </a:solidFill>
              </a:rPr>
              <a:t>): </a:t>
            </a:r>
            <a:r>
              <a:rPr lang="en-US" altLang="en-US" b="1">
                <a:solidFill>
                  <a:srgbClr val="FF3300"/>
                </a:solidFill>
              </a:rPr>
              <a:t>f(x)</a:t>
            </a:r>
            <a:endParaRPr lang="en-US" altLang="en-US"/>
          </a:p>
        </p:txBody>
      </p:sp>
      <p:pic>
        <p:nvPicPr>
          <p:cNvPr id="267270" name="Content Placeholder 10">
            <a:extLst>
              <a:ext uri="{FF2B5EF4-FFF2-40B4-BE49-F238E27FC236}">
                <a16:creationId xmlns:a16="http://schemas.microsoft.com/office/drawing/2014/main" id="{FFE827EB-96F3-406F-ADE2-7CEF02FE93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676400"/>
            <a:ext cx="10972800" cy="4449763"/>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4043AF-1DCF-4216-B41C-1AA35FF8625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A434AB2-9222-4403-81BF-537B7B1CF423}"/>
              </a:ext>
            </a:extLst>
          </p:cNvPr>
          <p:cNvSpPr>
            <a:spLocks noGrp="1"/>
          </p:cNvSpPr>
          <p:nvPr>
            <p:ph type="ftr" sz="quarter" idx="11"/>
          </p:nvPr>
        </p:nvSpPr>
        <p:spPr/>
        <p:txBody>
          <a:bodyPr/>
          <a:lstStyle/>
          <a:p>
            <a:pPr>
              <a:defRPr/>
            </a:pPr>
            <a:r>
              <a:rPr lang="en-US"/>
              <a:t>RNSengupta,IME Dept.,IIT Kanpur,INDIA</a:t>
            </a:r>
          </a:p>
        </p:txBody>
      </p:sp>
      <p:sp>
        <p:nvSpPr>
          <p:cNvPr id="268292" name="Slide Number Placeholder 5">
            <a:extLst>
              <a:ext uri="{FF2B5EF4-FFF2-40B4-BE49-F238E27FC236}">
                <a16:creationId xmlns:a16="http://schemas.microsoft.com/office/drawing/2014/main" id="{C9C16CBD-F8CD-419E-A2B3-C2CF9C98E6C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381742-3B95-4DCE-B865-14E0E825D5BE}" type="slidenum">
              <a:rPr lang="en-US" altLang="en-US" sz="1400" smtClean="0"/>
              <a:pPr>
                <a:spcBef>
                  <a:spcPct val="0"/>
                </a:spcBef>
                <a:buFontTx/>
                <a:buNone/>
              </a:pPr>
              <a:t>89</a:t>
            </a:fld>
            <a:endParaRPr lang="en-US" altLang="en-US" sz="1400"/>
          </a:p>
        </p:txBody>
      </p:sp>
      <p:sp>
        <p:nvSpPr>
          <p:cNvPr id="268293" name="Rectangle 4">
            <a:extLst>
              <a:ext uri="{FF2B5EF4-FFF2-40B4-BE49-F238E27FC236}">
                <a16:creationId xmlns:a16="http://schemas.microsoft.com/office/drawing/2014/main" id="{0EBE17B0-B143-4CA7-A6B2-015C1D5F3347}"/>
              </a:ext>
            </a:extLst>
          </p:cNvPr>
          <p:cNvSpPr>
            <a:spLocks noGrp="1" noChangeArrowheads="1"/>
          </p:cNvSpPr>
          <p:nvPr>
            <p:ph type="title"/>
          </p:nvPr>
        </p:nvSpPr>
        <p:spPr>
          <a:xfrm>
            <a:off x="609600" y="274638"/>
            <a:ext cx="10972800" cy="1325562"/>
          </a:xfrm>
        </p:spPr>
        <p:txBody>
          <a:bodyPr/>
          <a:lstStyle/>
          <a:p>
            <a:pPr eaLnBrk="1" hangingPunct="1"/>
            <a:r>
              <a:rPr lang="en-US" altLang="en-US" sz="3500" b="1">
                <a:solidFill>
                  <a:srgbClr val="FF3300"/>
                </a:solidFill>
              </a:rPr>
              <a:t>Exponential distribution</a:t>
            </a:r>
            <a:br>
              <a:rPr lang="en-US" altLang="en-US" sz="3500" b="1">
                <a:solidFill>
                  <a:srgbClr val="FF3300"/>
                </a:solidFill>
              </a:rPr>
            </a:br>
            <a:r>
              <a:rPr lang="en-US" altLang="en-US" sz="3500" b="1">
                <a:solidFill>
                  <a:srgbClr val="FF3300"/>
                </a:solidFill>
              </a:rPr>
              <a:t>[ X ~ E (a, </a:t>
            </a:r>
            <a:r>
              <a:rPr lang="en-US" altLang="en-US" sz="3500" b="1">
                <a:solidFill>
                  <a:srgbClr val="FF3300"/>
                </a:solidFill>
                <a:sym typeface="Symbol" panose="05050102010706020507" pitchFamily="18" charset="2"/>
              </a:rPr>
              <a:t>)]</a:t>
            </a:r>
            <a:r>
              <a:rPr lang="en-US" altLang="en-US" sz="3500" b="1">
                <a:solidFill>
                  <a:schemeClr val="tx1"/>
                </a:solidFill>
              </a:rPr>
              <a:t> </a:t>
            </a:r>
            <a:r>
              <a:rPr lang="en-US" altLang="en-US" sz="3500">
                <a:solidFill>
                  <a:schemeClr val="tx1"/>
                </a:solidFill>
              </a:rPr>
              <a:t>(</a:t>
            </a:r>
            <a:r>
              <a:rPr lang="en-US" altLang="en-US" sz="3500" b="1">
                <a:solidFill>
                  <a:srgbClr val="0000FF"/>
                </a:solidFill>
              </a:rPr>
              <a:t>contd…</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endParaRPr lang="en-US" altLang="en-US" sz="3500"/>
          </a:p>
        </p:txBody>
      </p:sp>
      <p:sp>
        <p:nvSpPr>
          <p:cNvPr id="268294" name="Content Placeholder 2">
            <a:extLst>
              <a:ext uri="{FF2B5EF4-FFF2-40B4-BE49-F238E27FC236}">
                <a16:creationId xmlns:a16="http://schemas.microsoft.com/office/drawing/2014/main" id="{D7E97369-66A3-4D87-A007-45A162086BC9}"/>
              </a:ext>
            </a:extLst>
          </p:cNvPr>
          <p:cNvSpPr>
            <a:spLocks noGrp="1" noChangeArrowheads="1"/>
          </p:cNvSpPr>
          <p:nvPr>
            <p:ph idx="1"/>
          </p:nvPr>
        </p:nvSpPr>
        <p:spPr>
          <a:xfrm>
            <a:off x="609600" y="1828800"/>
            <a:ext cx="10972800" cy="4297363"/>
          </a:xfrm>
        </p:spPr>
        <p:txBody>
          <a:bodyPr/>
          <a:lstStyle/>
          <a:p>
            <a:pPr algn="just">
              <a:buFont typeface="Arial" panose="020B0604020202020204" pitchFamily="34" charset="0"/>
              <a:buAutoNum type="arabicPeriod"/>
            </a:pPr>
            <a:r>
              <a:rPr lang="en-US" altLang="en-US" sz="1300">
                <a:latin typeface="Consolas" panose="020B0609020204030204" pitchFamily="49" charset="0"/>
              </a:rPr>
              <a:t>%PLOT OF CDF OF EXPONENTIAL DISTRIBUTION E(a, θ)</a:t>
            </a:r>
          </a:p>
          <a:p>
            <a:pPr algn="just">
              <a:buFont typeface="Arial" panose="020B0604020202020204" pitchFamily="34" charset="0"/>
              <a:buAutoNum type="arabicPeriod"/>
            </a:pPr>
            <a:r>
              <a:rPr lang="en-US" altLang="en-US" sz="1300">
                <a:latin typeface="Consolas" panose="020B0609020204030204" pitchFamily="49" charset="0"/>
              </a:rPr>
              <a:t>% Define the range of x values for the plot</a:t>
            </a:r>
          </a:p>
          <a:p>
            <a:pPr algn="just">
              <a:buFont typeface="Arial" panose="020B0604020202020204" pitchFamily="34" charset="0"/>
              <a:buAutoNum type="arabicPeriod"/>
            </a:pPr>
            <a:r>
              <a:rPr lang="en-US" altLang="en-US" sz="1300">
                <a:latin typeface="Consolas" panose="020B0609020204030204" pitchFamily="49" charset="0"/>
              </a:rPr>
              <a:t>a = 2; % Location parameter X ≥ a</a:t>
            </a:r>
          </a:p>
          <a:p>
            <a:pPr algn="just">
              <a:buFont typeface="Arial" panose="020B0604020202020204" pitchFamily="34" charset="0"/>
              <a:buAutoNum type="arabicPeriod"/>
            </a:pPr>
            <a:r>
              <a:rPr lang="en-US" altLang="en-US" sz="1300">
                <a:latin typeface="Consolas" panose="020B0609020204030204" pitchFamily="49" charset="0"/>
              </a:rPr>
              <a:t>b = 30; % Some maximum value of X as needed to plot</a:t>
            </a:r>
          </a:p>
          <a:p>
            <a:pPr algn="just">
              <a:buFont typeface="Arial" panose="020B0604020202020204" pitchFamily="34" charset="0"/>
              <a:buAutoNum type="arabicPeriod"/>
            </a:pPr>
            <a:r>
              <a:rPr lang="en-US" altLang="en-US" sz="1300">
                <a:latin typeface="Consolas" panose="020B0609020204030204" pitchFamily="49" charset="0"/>
              </a:rPr>
              <a:t>theta = 4; % Scale parameter</a:t>
            </a:r>
          </a:p>
          <a:p>
            <a:pPr algn="just">
              <a:buFont typeface="Arial" panose="020B0604020202020204" pitchFamily="34" charset="0"/>
              <a:buAutoNum type="arabicPeriod"/>
            </a:pPr>
            <a:r>
              <a:rPr lang="en-US" altLang="en-US" sz="1300">
                <a:latin typeface="Consolas" panose="020B0609020204030204" pitchFamily="49" charset="0"/>
              </a:rPr>
              <a:t>% Define the range of x values for the plot</a:t>
            </a:r>
          </a:p>
          <a:p>
            <a:pPr algn="just">
              <a:buFont typeface="Arial" panose="020B0604020202020204" pitchFamily="34" charset="0"/>
              <a:buAutoNum type="arabicPeriod"/>
            </a:pPr>
            <a:r>
              <a:rPr lang="en-US" altLang="en-US" sz="1300">
                <a:latin typeface="Consolas" panose="020B0609020204030204" pitchFamily="49" charset="0"/>
              </a:rPr>
              <a:t>x = a:0.1:b;</a:t>
            </a:r>
          </a:p>
          <a:p>
            <a:pPr algn="just">
              <a:buFont typeface="Arial" panose="020B0604020202020204" pitchFamily="34" charset="0"/>
              <a:buAutoNum type="arabicPeriod"/>
            </a:pPr>
            <a:r>
              <a:rPr lang="en-US" altLang="en-US" sz="1300">
                <a:latin typeface="Consolas" panose="020B0609020204030204" pitchFamily="49" charset="0"/>
              </a:rPr>
              <a:t>% Calculate the PDF values using expcdf</a:t>
            </a:r>
          </a:p>
          <a:p>
            <a:pPr algn="just">
              <a:buFont typeface="Arial" panose="020B0604020202020204" pitchFamily="34" charset="0"/>
              <a:buAutoNum type="arabicPeriod"/>
            </a:pPr>
            <a:r>
              <a:rPr lang="en-US" altLang="en-US" sz="1300">
                <a:latin typeface="Consolas" panose="020B0609020204030204" pitchFamily="49" charset="0"/>
              </a:rPr>
              <a:t>y = expcdf(x, theta);</a:t>
            </a:r>
          </a:p>
          <a:p>
            <a:pPr algn="just">
              <a:buFont typeface="Arial" panose="020B0604020202020204" pitchFamily="34" charset="0"/>
              <a:buAutoNum type="arabicPeriod"/>
            </a:pPr>
            <a:r>
              <a:rPr lang="en-US" altLang="en-US" sz="1300">
                <a:latin typeface="Consolas" panose="020B0609020204030204" pitchFamily="49" charset="0"/>
              </a:rPr>
              <a:t>% Plot the CDF of E(a, θ)</a:t>
            </a:r>
          </a:p>
          <a:p>
            <a:pPr algn="just">
              <a:buFont typeface="Arial" panose="020B0604020202020204" pitchFamily="34" charset="0"/>
              <a:buAutoNum type="arabicPeriod"/>
            </a:pPr>
            <a:r>
              <a:rPr lang="en-US" altLang="en-US" sz="1300">
                <a:latin typeface="Consolas" panose="020B0609020204030204" pitchFamily="49" charset="0"/>
              </a:rPr>
              <a:t>plot(x, y, 'LineWidth', 5); % Plot x vs y with a specified line width;</a:t>
            </a:r>
          </a:p>
          <a:p>
            <a:pPr algn="just">
              <a:buFont typeface="Arial" panose="020B0604020202020204" pitchFamily="34" charset="0"/>
              <a:buAutoNum type="arabicPeriod"/>
            </a:pPr>
            <a:r>
              <a:rPr lang="en-US" altLang="en-US" sz="1300">
                <a:latin typeface="Consolas" panose="020B0609020204030204" pitchFamily="49" charset="0"/>
              </a:rPr>
              <a:t>% Add labels and title for clarity</a:t>
            </a:r>
          </a:p>
          <a:p>
            <a:pPr algn="just">
              <a:buFont typeface="Arial" panose="020B0604020202020204" pitchFamily="34" charset="0"/>
              <a:buAutoNum type="arabicPeriod"/>
            </a:pPr>
            <a:r>
              <a:rPr lang="en-US" altLang="en-US" sz="1300">
                <a:latin typeface="Consolas" panose="020B0609020204030204" pitchFamily="49" charset="0"/>
              </a:rPr>
              <a:t>xlabel('X Values'); % Label the x-axis</a:t>
            </a:r>
          </a:p>
          <a:p>
            <a:pPr algn="just">
              <a:buFont typeface="Arial" panose="020B0604020202020204" pitchFamily="34" charset="0"/>
              <a:buAutoNum type="arabicPeriod"/>
            </a:pPr>
            <a:r>
              <a:rPr lang="en-US" altLang="en-US" sz="1300">
                <a:latin typeface="Consolas" panose="020B0609020204030204" pitchFamily="49" charset="0"/>
              </a:rPr>
              <a:t>ylabel('F(x)=P[X≤x] or CDF of E(a, θ) Distribution'); % Label the y-axis</a:t>
            </a:r>
          </a:p>
          <a:p>
            <a:pPr algn="just">
              <a:buFont typeface="Arial" panose="020B0604020202020204" pitchFamily="34" charset="0"/>
              <a:buAutoNum type="arabicPeriod"/>
            </a:pPr>
            <a:r>
              <a:rPr lang="en-US" altLang="en-US" sz="1300">
                <a:latin typeface="Consolas" panose="020B0609020204030204" pitchFamily="49" charset="0"/>
              </a:rPr>
              <a:t>title(['Plot of F(x)=P[X≤x] or CDF of E(a, θ) Distribution (a = ', num2str(a), ', θ = ', num2str(theta), ')']); % Set the plot title</a:t>
            </a:r>
          </a:p>
          <a:p>
            <a:pPr algn="just">
              <a:buFont typeface="Arial" panose="020B0604020202020204" pitchFamily="34" charset="0"/>
              <a:buAutoNum type="arabicPeriod"/>
            </a:pPr>
            <a:r>
              <a:rPr lang="en-US" altLang="en-US" sz="1300">
                <a:latin typeface="Consolas" panose="020B0609020204030204" pitchFamily="49" charset="0"/>
              </a:rPr>
              <a:t>% Optional: Add a grid for better readability</a:t>
            </a:r>
          </a:p>
          <a:p>
            <a:pPr algn="just">
              <a:buFont typeface="Arial" panose="020B0604020202020204" pitchFamily="34" charset="0"/>
              <a:buAutoNum type="arabicPeriod"/>
            </a:pPr>
            <a:r>
              <a:rPr lang="en-US" altLang="en-US" sz="1300">
                <a:latin typeface="Consolas" panose="020B0609020204030204" pitchFamily="49" charset="0"/>
              </a:rPr>
              <a:t>grid on; % Add a grid to the plot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2A990D-9FC8-4999-A92C-75EEF04AEDD7}"/>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11566B7-3E76-4A2F-8027-E6CBC8B7B150}"/>
              </a:ext>
            </a:extLst>
          </p:cNvPr>
          <p:cNvSpPr>
            <a:spLocks noGrp="1"/>
          </p:cNvSpPr>
          <p:nvPr>
            <p:ph type="ftr" sz="quarter" idx="11"/>
          </p:nvPr>
        </p:nvSpPr>
        <p:spPr/>
        <p:txBody>
          <a:bodyPr/>
          <a:lstStyle/>
          <a:p>
            <a:pPr>
              <a:defRPr/>
            </a:pPr>
            <a:r>
              <a:rPr lang="en-US"/>
              <a:t>RNSengupta,IME Dept.,IIT Kanpur,INDIA</a:t>
            </a:r>
          </a:p>
        </p:txBody>
      </p:sp>
      <p:sp>
        <p:nvSpPr>
          <p:cNvPr id="186372" name="Slide Number Placeholder 5">
            <a:extLst>
              <a:ext uri="{FF2B5EF4-FFF2-40B4-BE49-F238E27FC236}">
                <a16:creationId xmlns:a16="http://schemas.microsoft.com/office/drawing/2014/main" id="{E0C6A54E-FF5F-407C-A8BA-5D461B14CB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74B2BEE-583A-4180-B682-C4A580CAE242}" type="slidenum">
              <a:rPr lang="en-US" altLang="en-US" sz="1400" smtClean="0"/>
              <a:pPr>
                <a:spcBef>
                  <a:spcPct val="0"/>
                </a:spcBef>
                <a:buFontTx/>
                <a:buNone/>
              </a:pPr>
              <a:t>9</a:t>
            </a:fld>
            <a:endParaRPr lang="en-US" altLang="en-US" sz="1400"/>
          </a:p>
        </p:txBody>
      </p:sp>
      <p:sp>
        <p:nvSpPr>
          <p:cNvPr id="186373" name="Rectangle 2">
            <a:extLst>
              <a:ext uri="{FF2B5EF4-FFF2-40B4-BE49-F238E27FC236}">
                <a16:creationId xmlns:a16="http://schemas.microsoft.com/office/drawing/2014/main" id="{9EB0A15D-A3BA-4FE6-8502-AB730C2898D0}"/>
              </a:ext>
            </a:extLst>
          </p:cNvPr>
          <p:cNvSpPr>
            <a:spLocks noGrp="1" noChangeArrowheads="1"/>
          </p:cNvSpPr>
          <p:nvPr>
            <p:ph type="title"/>
          </p:nvPr>
        </p:nvSpPr>
        <p:spPr/>
        <p:txBody>
          <a:bodyPr/>
          <a:lstStyle/>
          <a:p>
            <a:pPr eaLnBrk="1" hangingPunct="1"/>
            <a:r>
              <a:rPr lang="en-US" altLang="en-US" sz="5500" b="1" dirty="0">
                <a:solidFill>
                  <a:srgbClr val="FF0000"/>
                </a:solidFill>
              </a:rPr>
              <a:t>Example # 39</a:t>
            </a:r>
          </a:p>
        </p:txBody>
      </p:sp>
      <p:sp>
        <p:nvSpPr>
          <p:cNvPr id="186374" name="Rectangle 3">
            <a:extLst>
              <a:ext uri="{FF2B5EF4-FFF2-40B4-BE49-F238E27FC236}">
                <a16:creationId xmlns:a16="http://schemas.microsoft.com/office/drawing/2014/main" id="{CB898E5E-D244-43BA-A241-EDE513284237}"/>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600">
                <a:sym typeface="Symbol" panose="05050102010706020507" pitchFamily="18" charset="2"/>
              </a:rPr>
              <a:t>Two unbiased dice are tossed</a:t>
            </a:r>
          </a:p>
          <a:p>
            <a:pPr algn="just" eaLnBrk="1" hangingPunct="1">
              <a:buFont typeface="Wingdings" panose="05000000000000000000" pitchFamily="2" charset="2"/>
              <a:buChar char="§"/>
            </a:pPr>
            <a:r>
              <a:rPr lang="en-US" altLang="en-US" sz="2600">
                <a:sym typeface="Symbol" panose="05050102010706020507" pitchFamily="18" charset="2"/>
              </a:rPr>
              <a:t>X is the r.v. for the 1</a:t>
            </a:r>
            <a:r>
              <a:rPr lang="en-US" altLang="en-US" sz="2600" baseline="30000">
                <a:sym typeface="Symbol" panose="05050102010706020507" pitchFamily="18" charset="2"/>
              </a:rPr>
              <a:t>st</a:t>
            </a:r>
            <a:r>
              <a:rPr lang="en-US" altLang="en-US" sz="2600">
                <a:sym typeface="Symbol" panose="05050102010706020507" pitchFamily="18" charset="2"/>
              </a:rPr>
              <a:t> die</a:t>
            </a:r>
          </a:p>
          <a:p>
            <a:pPr algn="just" eaLnBrk="1" hangingPunct="1">
              <a:buFont typeface="Wingdings" panose="05000000000000000000" pitchFamily="2" charset="2"/>
              <a:buChar char="§"/>
            </a:pPr>
            <a:r>
              <a:rPr lang="en-US" altLang="en-US" sz="2600">
                <a:sym typeface="Symbol" panose="05050102010706020507" pitchFamily="18" charset="2"/>
              </a:rPr>
              <a:t>Y is the r.v. for the 2</a:t>
            </a:r>
            <a:r>
              <a:rPr lang="en-US" altLang="en-US" sz="2600" baseline="30000">
                <a:sym typeface="Symbol" panose="05050102010706020507" pitchFamily="18" charset="2"/>
              </a:rPr>
              <a:t>nd </a:t>
            </a:r>
            <a:r>
              <a:rPr lang="en-US" altLang="en-US" sz="2600">
                <a:sym typeface="Symbol" panose="05050102010706020507" pitchFamily="18" charset="2"/>
              </a:rPr>
              <a:t>die</a:t>
            </a:r>
          </a:p>
          <a:p>
            <a:pPr algn="just" eaLnBrk="1" hangingPunct="1">
              <a:buFont typeface="Wingdings" panose="05000000000000000000" pitchFamily="2" charset="2"/>
              <a:buChar char="§"/>
            </a:pPr>
            <a:r>
              <a:rPr lang="en-US" altLang="en-US" sz="2600">
                <a:sym typeface="Symbol" panose="05050102010706020507" pitchFamily="18" charset="2"/>
              </a:rPr>
              <a:t>Z is the r.v. denoted by Z = max (X, Y)</a:t>
            </a:r>
          </a:p>
          <a:p>
            <a:pPr algn="just" eaLnBrk="1" hangingPunct="1">
              <a:buFont typeface="Wingdings" panose="05000000000000000000" pitchFamily="2" charset="2"/>
              <a:buChar char="§"/>
            </a:pPr>
            <a:r>
              <a:rPr lang="en-US" altLang="en-US" sz="2600">
                <a:sym typeface="Symbol" panose="05050102010706020507" pitchFamily="18" charset="2"/>
              </a:rPr>
              <a:t>Draw/Find</a:t>
            </a:r>
          </a:p>
          <a:p>
            <a:pPr lvl="1" algn="just" eaLnBrk="1" hangingPunct="1">
              <a:buFont typeface="Wingdings" panose="05000000000000000000" pitchFamily="2" charset="2"/>
              <a:buChar char="v"/>
            </a:pPr>
            <a:r>
              <a:rPr lang="en-US" altLang="en-US" sz="2600">
                <a:sym typeface="Symbol" panose="05050102010706020507" pitchFamily="18" charset="2"/>
              </a:rPr>
              <a:t>Bi-variate table for X and Z</a:t>
            </a:r>
          </a:p>
          <a:p>
            <a:pPr lvl="1" algn="just" eaLnBrk="1" hangingPunct="1">
              <a:buFont typeface="Wingdings" panose="05000000000000000000" pitchFamily="2" charset="2"/>
              <a:buChar char="v"/>
            </a:pPr>
            <a:r>
              <a:rPr lang="en-US" altLang="en-US" sz="2600">
                <a:sym typeface="Symbol" panose="05050102010706020507" pitchFamily="18" charset="2"/>
              </a:rPr>
              <a:t>3D graph P(X=x,Z=z) wrt X and Z</a:t>
            </a:r>
          </a:p>
          <a:p>
            <a:pPr lvl="1" algn="just" eaLnBrk="1" hangingPunct="1">
              <a:buFont typeface="Wingdings" panose="05000000000000000000" pitchFamily="2" charset="2"/>
              <a:buChar char="v"/>
            </a:pPr>
            <a:r>
              <a:rPr lang="en-US" altLang="en-US" sz="2600">
                <a:sym typeface="Symbol" panose="05050102010706020507" pitchFamily="18" charset="2"/>
              </a:rPr>
              <a:t>E(X|Z=3)</a:t>
            </a:r>
          </a:p>
          <a:p>
            <a:pPr lvl="1" algn="just" eaLnBrk="1" hangingPunct="1">
              <a:buFont typeface="Wingdings" panose="05000000000000000000" pitchFamily="2" charset="2"/>
              <a:buChar char="v"/>
            </a:pPr>
            <a:r>
              <a:rPr lang="en-US" altLang="en-US" sz="2600">
                <a:sym typeface="Symbol" panose="05050102010706020507" pitchFamily="18" charset="2"/>
              </a:rPr>
              <a:t>V(Z|X=4)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4043AF-1DCF-4216-B41C-1AA35FF8625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6A434AB2-9222-4403-81BF-537B7B1CF423}"/>
              </a:ext>
            </a:extLst>
          </p:cNvPr>
          <p:cNvSpPr>
            <a:spLocks noGrp="1"/>
          </p:cNvSpPr>
          <p:nvPr>
            <p:ph type="ftr" sz="quarter" idx="11"/>
          </p:nvPr>
        </p:nvSpPr>
        <p:spPr/>
        <p:txBody>
          <a:bodyPr/>
          <a:lstStyle/>
          <a:p>
            <a:pPr>
              <a:defRPr/>
            </a:pPr>
            <a:r>
              <a:rPr lang="en-US"/>
              <a:t>RNSengupta,IME Dept.,IIT Kanpur,INDIA</a:t>
            </a:r>
          </a:p>
        </p:txBody>
      </p:sp>
      <p:sp>
        <p:nvSpPr>
          <p:cNvPr id="269316" name="Slide Number Placeholder 5">
            <a:extLst>
              <a:ext uri="{FF2B5EF4-FFF2-40B4-BE49-F238E27FC236}">
                <a16:creationId xmlns:a16="http://schemas.microsoft.com/office/drawing/2014/main" id="{9A00C11A-EB03-48B4-98EA-CA7348B4F54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643D4CE-A2A0-4DB9-8063-2258C9182243}" type="slidenum">
              <a:rPr lang="en-US" altLang="en-US" sz="1400" smtClean="0"/>
              <a:pPr>
                <a:spcBef>
                  <a:spcPct val="0"/>
                </a:spcBef>
                <a:buFontTx/>
                <a:buNone/>
              </a:pPr>
              <a:t>90</a:t>
            </a:fld>
            <a:endParaRPr lang="en-US" altLang="en-US" sz="1400"/>
          </a:p>
        </p:txBody>
      </p:sp>
      <p:sp>
        <p:nvSpPr>
          <p:cNvPr id="269317" name="Rectangle 4">
            <a:extLst>
              <a:ext uri="{FF2B5EF4-FFF2-40B4-BE49-F238E27FC236}">
                <a16:creationId xmlns:a16="http://schemas.microsoft.com/office/drawing/2014/main" id="{47C75C01-7463-4C98-890D-7241F080774A}"/>
              </a:ext>
            </a:extLst>
          </p:cNvPr>
          <p:cNvSpPr>
            <a:spLocks noGrp="1" noChangeArrowheads="1"/>
          </p:cNvSpPr>
          <p:nvPr>
            <p:ph type="title"/>
          </p:nvPr>
        </p:nvSpPr>
        <p:spPr>
          <a:xfrm>
            <a:off x="609600" y="274638"/>
            <a:ext cx="10972800" cy="1325562"/>
          </a:xfrm>
        </p:spPr>
        <p:txBody>
          <a:bodyPr/>
          <a:lstStyle/>
          <a:p>
            <a:pPr eaLnBrk="1" hangingPunct="1"/>
            <a:r>
              <a:rPr lang="en-US" altLang="en-US" b="1">
                <a:solidFill>
                  <a:srgbClr val="FF3300"/>
                </a:solidFill>
              </a:rPr>
              <a:t>Exponential distribution</a:t>
            </a:r>
            <a:br>
              <a:rPr lang="en-US" altLang="en-US" b="1">
                <a:solidFill>
                  <a:srgbClr val="FF3300"/>
                </a:solidFill>
              </a:rPr>
            </a:br>
            <a:r>
              <a:rPr lang="en-US" altLang="en-US" b="1">
                <a:solidFill>
                  <a:srgbClr val="FF3300"/>
                </a:solidFill>
              </a:rPr>
              <a:t>[ X ~ E (a, </a:t>
            </a:r>
            <a:r>
              <a:rPr lang="en-US" altLang="en-US" b="1">
                <a:solidFill>
                  <a:srgbClr val="FF3300"/>
                </a:solidFill>
                <a:sym typeface="Symbol" panose="05050102010706020507" pitchFamily="18" charset="2"/>
              </a:rPr>
              <a:t>)]</a:t>
            </a:r>
            <a:r>
              <a:rPr lang="en-US" altLang="en-US" b="1">
                <a:solidFill>
                  <a:schemeClr val="tx1"/>
                </a:solidFill>
              </a:rPr>
              <a:t> </a:t>
            </a:r>
            <a:r>
              <a:rPr lang="en-US" altLang="en-US">
                <a:solidFill>
                  <a:schemeClr val="tx1"/>
                </a:solidFill>
              </a:rPr>
              <a:t>(</a:t>
            </a:r>
            <a:r>
              <a:rPr lang="en-US" altLang="en-US" b="1">
                <a:solidFill>
                  <a:srgbClr val="0000FF"/>
                </a:solidFill>
              </a:rPr>
              <a:t>contd…</a:t>
            </a:r>
            <a:r>
              <a:rPr lang="en-US" altLang="en-US">
                <a:solidFill>
                  <a:schemeClr val="tx1"/>
                </a:solidFill>
              </a:rPr>
              <a:t>): </a:t>
            </a:r>
            <a:r>
              <a:rPr lang="en-US" altLang="en-US" b="1">
                <a:solidFill>
                  <a:srgbClr val="FF3300"/>
                </a:solidFill>
              </a:rPr>
              <a:t>F(x)</a:t>
            </a:r>
            <a:endParaRPr lang="en-US" altLang="en-US"/>
          </a:p>
        </p:txBody>
      </p:sp>
      <p:pic>
        <p:nvPicPr>
          <p:cNvPr id="269318" name="Content Placeholder 8">
            <a:extLst>
              <a:ext uri="{FF2B5EF4-FFF2-40B4-BE49-F238E27FC236}">
                <a16:creationId xmlns:a16="http://schemas.microsoft.com/office/drawing/2014/main" id="{63B3C566-0AE9-4A34-AD34-FFE5645F81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7B407AA-1958-4432-87BC-44262AD8CFB4}"/>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BAF398D4-18E7-433E-8067-D4162F490AB8}"/>
              </a:ext>
            </a:extLst>
          </p:cNvPr>
          <p:cNvSpPr>
            <a:spLocks noGrp="1"/>
          </p:cNvSpPr>
          <p:nvPr>
            <p:ph type="ftr" sz="quarter" idx="11"/>
          </p:nvPr>
        </p:nvSpPr>
        <p:spPr/>
        <p:txBody>
          <a:bodyPr/>
          <a:lstStyle/>
          <a:p>
            <a:pPr>
              <a:defRPr/>
            </a:pPr>
            <a:r>
              <a:rPr lang="en-US"/>
              <a:t>RNSengupta,IME Dept.,IIT Kanpur,INDIA</a:t>
            </a:r>
          </a:p>
        </p:txBody>
      </p:sp>
      <p:sp>
        <p:nvSpPr>
          <p:cNvPr id="270340" name="Slide Number Placeholder 5">
            <a:extLst>
              <a:ext uri="{FF2B5EF4-FFF2-40B4-BE49-F238E27FC236}">
                <a16:creationId xmlns:a16="http://schemas.microsoft.com/office/drawing/2014/main" id="{70003AAB-9D70-409C-AED3-324C863CA93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97E4425-25E9-4DD3-9332-528740C7A938}" type="slidenum">
              <a:rPr lang="en-US" altLang="en-US" sz="1400" smtClean="0"/>
              <a:pPr>
                <a:spcBef>
                  <a:spcPct val="0"/>
                </a:spcBef>
                <a:buFontTx/>
                <a:buNone/>
              </a:pPr>
              <a:t>91</a:t>
            </a:fld>
            <a:endParaRPr lang="en-US" altLang="en-US" sz="1400"/>
          </a:p>
        </p:txBody>
      </p:sp>
      <p:sp>
        <p:nvSpPr>
          <p:cNvPr id="270341" name="Rectangle 2">
            <a:extLst>
              <a:ext uri="{FF2B5EF4-FFF2-40B4-BE49-F238E27FC236}">
                <a16:creationId xmlns:a16="http://schemas.microsoft.com/office/drawing/2014/main" id="{983C704A-EBA0-4AE4-BF1A-C0634F2A698E}"/>
              </a:ext>
            </a:extLst>
          </p:cNvPr>
          <p:cNvSpPr>
            <a:spLocks noGrp="1" noChangeArrowheads="1"/>
          </p:cNvSpPr>
          <p:nvPr>
            <p:ph type="title"/>
          </p:nvPr>
        </p:nvSpPr>
        <p:spPr/>
        <p:txBody>
          <a:bodyPr/>
          <a:lstStyle/>
          <a:p>
            <a:pPr eaLnBrk="1" hangingPunct="1"/>
            <a:r>
              <a:rPr lang="en-US" altLang="en-US" sz="5500" b="1" dirty="0">
                <a:solidFill>
                  <a:srgbClr val="FF0000"/>
                </a:solidFill>
              </a:rPr>
              <a:t>Example # 48</a:t>
            </a:r>
            <a:endParaRPr lang="en-US" altLang="en-US" sz="5500" dirty="0"/>
          </a:p>
        </p:txBody>
      </p:sp>
      <p:sp>
        <p:nvSpPr>
          <p:cNvPr id="270342" name="Rectangle 3">
            <a:extLst>
              <a:ext uri="{FF2B5EF4-FFF2-40B4-BE49-F238E27FC236}">
                <a16:creationId xmlns:a16="http://schemas.microsoft.com/office/drawing/2014/main" id="{C53FC136-9548-4B95-862C-B8E21CE8256B}"/>
              </a:ext>
            </a:extLst>
          </p:cNvPr>
          <p:cNvSpPr>
            <a:spLocks noGrp="1" noChangeArrowheads="1"/>
          </p:cNvSpPr>
          <p:nvPr>
            <p:ph type="body" idx="1"/>
          </p:nvPr>
        </p:nvSpPr>
        <p:spPr/>
        <p:txBody>
          <a:bodyPr/>
          <a:lstStyle/>
          <a:p>
            <a:pPr algn="just">
              <a:spcBef>
                <a:spcPct val="0"/>
              </a:spcBef>
              <a:buFont typeface="Wingdings" panose="05000000000000000000" pitchFamily="2" charset="2"/>
              <a:buChar char="§"/>
            </a:pPr>
            <a:r>
              <a:rPr lang="en-US" altLang="en-US" sz="4500"/>
              <a:t>Mr. K.Bharadwaj an electrician knows that the time a bulb operates before it gets fused is exponentially distributed  with  a mean life of 100 hours.</a:t>
            </a:r>
          </a:p>
          <a:p>
            <a:pPr algn="just">
              <a:spcBef>
                <a:spcPct val="0"/>
              </a:spcBef>
              <a:buFont typeface="Wingdings" panose="05000000000000000000" pitchFamily="2" charset="2"/>
              <a:buChar char="§"/>
            </a:pPr>
            <a:r>
              <a:rPr lang="en-US" altLang="en-US" sz="4500"/>
              <a:t>What is the probability that any bulb will work continuously for at least 200 hours?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9496FE4E-52FA-4C29-801F-29D5C1369FFD}"/>
              </a:ext>
            </a:extLst>
          </p:cNvPr>
          <p:cNvSpPr>
            <a:spLocks noGrp="1"/>
          </p:cNvSpPr>
          <p:nvPr>
            <p:ph type="dt" sz="quarter" idx="10"/>
          </p:nvPr>
        </p:nvSpPr>
        <p:spPr/>
        <p:txBody>
          <a:bodyPr/>
          <a:lstStyle/>
          <a:p>
            <a:pPr>
              <a:defRPr/>
            </a:pPr>
            <a:r>
              <a:rPr lang="en-US"/>
              <a:t>IME602:DISTRIBUTIONS</a:t>
            </a:r>
          </a:p>
        </p:txBody>
      </p:sp>
      <p:sp>
        <p:nvSpPr>
          <p:cNvPr id="6" name="Footer Placeholder 5">
            <a:extLst>
              <a:ext uri="{FF2B5EF4-FFF2-40B4-BE49-F238E27FC236}">
                <a16:creationId xmlns:a16="http://schemas.microsoft.com/office/drawing/2014/main" id="{E57B4B48-D291-4CFA-8EA3-8EBCDA743E6C}"/>
              </a:ext>
            </a:extLst>
          </p:cNvPr>
          <p:cNvSpPr>
            <a:spLocks noGrp="1"/>
          </p:cNvSpPr>
          <p:nvPr>
            <p:ph type="ftr" sz="quarter" idx="11"/>
          </p:nvPr>
        </p:nvSpPr>
        <p:spPr/>
        <p:txBody>
          <a:bodyPr/>
          <a:lstStyle/>
          <a:p>
            <a:pPr>
              <a:defRPr/>
            </a:pPr>
            <a:r>
              <a:rPr lang="en-US"/>
              <a:t>RNSengupta,IME Dept.,IIT Kanpur,INDIA</a:t>
            </a:r>
          </a:p>
        </p:txBody>
      </p:sp>
      <p:sp>
        <p:nvSpPr>
          <p:cNvPr id="271364" name="Slide Number Placeholder 6">
            <a:extLst>
              <a:ext uri="{FF2B5EF4-FFF2-40B4-BE49-F238E27FC236}">
                <a16:creationId xmlns:a16="http://schemas.microsoft.com/office/drawing/2014/main" id="{628CA442-CC63-4C20-9FA5-19926655D3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2CBF33-D008-42BA-B53B-2D4237CB9344}" type="slidenum">
              <a:rPr lang="en-US" altLang="en-US" sz="1400" smtClean="0"/>
              <a:pPr>
                <a:spcBef>
                  <a:spcPct val="0"/>
                </a:spcBef>
                <a:buFontTx/>
                <a:buNone/>
              </a:pPr>
              <a:t>92</a:t>
            </a:fld>
            <a:endParaRPr lang="en-US" altLang="en-US" sz="1400"/>
          </a:p>
        </p:txBody>
      </p:sp>
      <p:sp>
        <p:nvSpPr>
          <p:cNvPr id="271365" name="Rectangle 2">
            <a:extLst>
              <a:ext uri="{FF2B5EF4-FFF2-40B4-BE49-F238E27FC236}">
                <a16:creationId xmlns:a16="http://schemas.microsoft.com/office/drawing/2014/main" id="{B2D5C538-B11C-424C-9323-52FCF4447F5C}"/>
              </a:ext>
            </a:extLst>
          </p:cNvPr>
          <p:cNvSpPr>
            <a:spLocks noGrp="1" noChangeArrowheads="1"/>
          </p:cNvSpPr>
          <p:nvPr>
            <p:ph type="title"/>
          </p:nvPr>
        </p:nvSpPr>
        <p:spPr/>
        <p:txBody>
          <a:bodyPr/>
          <a:lstStyle/>
          <a:p>
            <a:pPr eaLnBrk="1" hangingPunct="1"/>
            <a:r>
              <a:rPr lang="en-US" altLang="en-US" sz="4800" b="1" dirty="0">
                <a:solidFill>
                  <a:srgbClr val="FF0000"/>
                </a:solidFill>
              </a:rPr>
              <a:t>Example # 48</a:t>
            </a:r>
            <a:r>
              <a:rPr lang="en-US" altLang="en-US" sz="4800" b="1" dirty="0">
                <a:solidFill>
                  <a:schemeClr val="tx1"/>
                </a:solidFill>
              </a:rPr>
              <a:t> </a:t>
            </a:r>
            <a:r>
              <a:rPr lang="en-US" altLang="en-US" sz="4800" dirty="0">
                <a:solidFill>
                  <a:schemeClr val="tx1"/>
                </a:solidFill>
              </a:rPr>
              <a:t>(</a:t>
            </a:r>
            <a:r>
              <a:rPr lang="en-US" altLang="en-US" sz="4800" b="1" dirty="0" err="1">
                <a:solidFill>
                  <a:srgbClr val="0000FF"/>
                </a:solidFill>
              </a:rPr>
              <a:t>contd</a:t>
            </a:r>
            <a:r>
              <a:rPr lang="en-US" altLang="en-US" sz="4800" b="1" dirty="0">
                <a:solidFill>
                  <a:srgbClr val="0000FF"/>
                </a:solidFill>
              </a:rPr>
              <a:t>…</a:t>
            </a:r>
            <a:r>
              <a:rPr lang="en-US" altLang="en-US" sz="4800" dirty="0">
                <a:solidFill>
                  <a:schemeClr val="tx1"/>
                </a:solidFill>
              </a:rPr>
              <a:t>)</a:t>
            </a:r>
            <a:endParaRPr lang="en-US" altLang="en-US" sz="4800" dirty="0"/>
          </a:p>
        </p:txBody>
      </p:sp>
      <p:sp>
        <p:nvSpPr>
          <p:cNvPr id="271366" name="Rectangle 3">
            <a:extLst>
              <a:ext uri="{FF2B5EF4-FFF2-40B4-BE49-F238E27FC236}">
                <a16:creationId xmlns:a16="http://schemas.microsoft.com/office/drawing/2014/main" id="{7E4B4F45-D81D-4BE7-8040-EA45BD8C9942}"/>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4500"/>
              <a:t>Here </a:t>
            </a:r>
            <a:r>
              <a:rPr lang="en-US" altLang="en-US" sz="4500">
                <a:sym typeface="Symbol" panose="05050102010706020507" pitchFamily="18" charset="2"/>
              </a:rPr>
              <a:t> = 100.</a:t>
            </a:r>
          </a:p>
          <a:p>
            <a:pPr algn="just" eaLnBrk="1" hangingPunct="1">
              <a:buFont typeface="Wingdings" panose="05000000000000000000" pitchFamily="2" charset="2"/>
              <a:buChar char="§"/>
            </a:pPr>
            <a:r>
              <a:rPr lang="en-US" altLang="en-US" sz="4500">
                <a:sym typeface="Symbol" panose="05050102010706020507" pitchFamily="18" charset="2"/>
              </a:rPr>
              <a:t>We are required to find P(X  200) = 1 – P(X  200)</a:t>
            </a:r>
          </a:p>
          <a:p>
            <a:pPr algn="just" eaLnBrk="1" hangingPunct="1">
              <a:buFont typeface="Wingdings" panose="05000000000000000000" pitchFamily="2" charset="2"/>
              <a:buChar char="§"/>
            </a:pPr>
            <a:r>
              <a:rPr lang="en-US" altLang="en-US" sz="4500">
                <a:sym typeface="Symbol" panose="05050102010706020507" pitchFamily="18" charset="2"/>
              </a:rPr>
              <a:t>P(X  200) = 1 – P(X  200) = 1 – </a:t>
            </a:r>
            <a:r>
              <a:rPr lang="en-US" altLang="en-US" sz="4500" baseline="-25000">
                <a:sym typeface="Symbol" panose="05050102010706020507" pitchFamily="18" charset="2"/>
              </a:rPr>
              <a:t>0x 200</a:t>
            </a:r>
            <a:r>
              <a:rPr lang="en-US" altLang="en-US" sz="4500">
                <a:sym typeface="Symbol" panose="05050102010706020507" pitchFamily="18" charset="2"/>
              </a:rPr>
              <a:t>(1/100)exp(–x/100)dx</a:t>
            </a:r>
          </a:p>
          <a:p>
            <a:pPr algn="just" eaLnBrk="1" hangingPunct="1">
              <a:buFont typeface="Wingdings" panose="05000000000000000000" pitchFamily="2" charset="2"/>
              <a:buChar char="§"/>
            </a:pPr>
            <a:r>
              <a:rPr lang="en-US" altLang="en-US" sz="4500">
                <a:sym typeface="Symbol" panose="05050102010706020507" pitchFamily="18" charset="2"/>
              </a:rPr>
              <a:t>P(X  200) = 0.1353</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9F467B-6056-477E-A259-9E55BBD211AB}"/>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85979BF5-E1DD-43FC-9BDD-B4CAA24DF82D}"/>
              </a:ext>
            </a:extLst>
          </p:cNvPr>
          <p:cNvSpPr>
            <a:spLocks noGrp="1"/>
          </p:cNvSpPr>
          <p:nvPr>
            <p:ph type="ftr" sz="quarter" idx="11"/>
          </p:nvPr>
        </p:nvSpPr>
        <p:spPr/>
        <p:txBody>
          <a:bodyPr/>
          <a:lstStyle/>
          <a:p>
            <a:pPr>
              <a:defRPr/>
            </a:pPr>
            <a:r>
              <a:rPr lang="en-US"/>
              <a:t>RNSengupta,IME Dept.,IIT Kanpur,INDIA</a:t>
            </a:r>
          </a:p>
        </p:txBody>
      </p:sp>
      <p:sp>
        <p:nvSpPr>
          <p:cNvPr id="272388" name="Slide Number Placeholder 5">
            <a:extLst>
              <a:ext uri="{FF2B5EF4-FFF2-40B4-BE49-F238E27FC236}">
                <a16:creationId xmlns:a16="http://schemas.microsoft.com/office/drawing/2014/main" id="{87EC9565-7246-4DF3-8BD2-42E5099B323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B0A49CB-024F-40BA-BD25-F608F7394D87}" type="slidenum">
              <a:rPr lang="en-US" altLang="en-US" sz="1400" smtClean="0"/>
              <a:pPr>
                <a:spcBef>
                  <a:spcPct val="0"/>
                </a:spcBef>
                <a:buFontTx/>
                <a:buNone/>
              </a:pPr>
              <a:t>93</a:t>
            </a:fld>
            <a:endParaRPr lang="en-US" altLang="en-US" sz="1400"/>
          </a:p>
        </p:txBody>
      </p:sp>
      <p:sp>
        <p:nvSpPr>
          <p:cNvPr id="272389" name="Rectangle 2">
            <a:extLst>
              <a:ext uri="{FF2B5EF4-FFF2-40B4-BE49-F238E27FC236}">
                <a16:creationId xmlns:a16="http://schemas.microsoft.com/office/drawing/2014/main" id="{D377E73D-C102-42E0-A2B5-701D8911B335}"/>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a:t>Mr. Lyndoh the owner of an electronics shop knows that the average life of a tape recorder he sells is 1.5 years.</a:t>
            </a:r>
          </a:p>
          <a:p>
            <a:pPr algn="just" eaLnBrk="1" hangingPunct="1">
              <a:buFont typeface="Wingdings" panose="05000000000000000000" pitchFamily="2" charset="2"/>
              <a:buChar char="§"/>
            </a:pPr>
            <a:r>
              <a:rPr lang="en-US" altLang="en-US" sz="4500"/>
              <a:t>What is the probability that any such tape recorder would function for at most 3 years?</a:t>
            </a:r>
          </a:p>
        </p:txBody>
      </p:sp>
      <p:sp>
        <p:nvSpPr>
          <p:cNvPr id="272390" name="Rectangle 3">
            <a:extLst>
              <a:ext uri="{FF2B5EF4-FFF2-40B4-BE49-F238E27FC236}">
                <a16:creationId xmlns:a16="http://schemas.microsoft.com/office/drawing/2014/main" id="{D529D3C5-D285-46B9-B1EF-29C66922D883}"/>
              </a:ext>
            </a:extLst>
          </p:cNvPr>
          <p:cNvSpPr>
            <a:spLocks noGrp="1" noChangeArrowheads="1"/>
          </p:cNvSpPr>
          <p:nvPr>
            <p:ph type="title"/>
          </p:nvPr>
        </p:nvSpPr>
        <p:spPr/>
        <p:txBody>
          <a:bodyPr/>
          <a:lstStyle/>
          <a:p>
            <a:pPr eaLnBrk="1" hangingPunct="1"/>
            <a:r>
              <a:rPr lang="en-US" altLang="en-US" sz="5500" b="1">
                <a:solidFill>
                  <a:srgbClr val="FF3300"/>
                </a:solidFill>
              </a:rPr>
              <a:t>Exercise</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99CCB788-A328-47C0-B973-61E681B2F3C5}"/>
              </a:ext>
            </a:extLst>
          </p:cNvPr>
          <p:cNvSpPr>
            <a:spLocks noGrp="1"/>
          </p:cNvSpPr>
          <p:nvPr>
            <p:ph type="dt" sz="quarter" idx="10"/>
          </p:nvPr>
        </p:nvSpPr>
        <p:spPr/>
        <p:txBody>
          <a:bodyPr/>
          <a:lstStyle/>
          <a:p>
            <a:pPr>
              <a:defRPr/>
            </a:pPr>
            <a:r>
              <a:rPr lang="en-US"/>
              <a:t>IME602:DISTRIBUTIONS</a:t>
            </a:r>
          </a:p>
        </p:txBody>
      </p:sp>
      <p:sp>
        <p:nvSpPr>
          <p:cNvPr id="7" name="Footer Placeholder 4">
            <a:extLst>
              <a:ext uri="{FF2B5EF4-FFF2-40B4-BE49-F238E27FC236}">
                <a16:creationId xmlns:a16="http://schemas.microsoft.com/office/drawing/2014/main" id="{E08E7DFE-D50A-4CC0-AF24-BDCC758F5272}"/>
              </a:ext>
            </a:extLst>
          </p:cNvPr>
          <p:cNvSpPr>
            <a:spLocks noGrp="1"/>
          </p:cNvSpPr>
          <p:nvPr>
            <p:ph type="ftr" sz="quarter" idx="11"/>
          </p:nvPr>
        </p:nvSpPr>
        <p:spPr/>
        <p:txBody>
          <a:bodyPr/>
          <a:lstStyle/>
          <a:p>
            <a:pPr>
              <a:defRPr/>
            </a:pPr>
            <a:r>
              <a:rPr lang="en-US"/>
              <a:t>RNSengupta,IME Dept.,IIT Kanpur,INDIA</a:t>
            </a:r>
          </a:p>
        </p:txBody>
      </p:sp>
      <p:sp>
        <p:nvSpPr>
          <p:cNvPr id="273412" name="Slide Number Placeholder 5">
            <a:extLst>
              <a:ext uri="{FF2B5EF4-FFF2-40B4-BE49-F238E27FC236}">
                <a16:creationId xmlns:a16="http://schemas.microsoft.com/office/drawing/2014/main" id="{4042FD27-028C-4798-8CA8-7AE29285C64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E423ED-4453-41C0-B5A4-E2E01F78F06B}" type="slidenum">
              <a:rPr lang="en-US" altLang="en-US" sz="1400" smtClean="0"/>
              <a:pPr>
                <a:spcBef>
                  <a:spcPct val="0"/>
                </a:spcBef>
                <a:buFontTx/>
                <a:buNone/>
              </a:pPr>
              <a:t>94</a:t>
            </a:fld>
            <a:endParaRPr lang="en-US" altLang="en-US" sz="1400"/>
          </a:p>
        </p:txBody>
      </p:sp>
      <p:sp>
        <p:nvSpPr>
          <p:cNvPr id="273413" name="Rectangle 2">
            <a:extLst>
              <a:ext uri="{FF2B5EF4-FFF2-40B4-BE49-F238E27FC236}">
                <a16:creationId xmlns:a16="http://schemas.microsoft.com/office/drawing/2014/main" id="{570759BD-1872-45AC-9F5E-6F73E7D987E1}"/>
              </a:ext>
            </a:extLst>
          </p:cNvPr>
          <p:cNvSpPr>
            <a:spLocks noGrp="1" noChangeArrowheads="1"/>
          </p:cNvSpPr>
          <p:nvPr>
            <p:ph type="title"/>
          </p:nvPr>
        </p:nvSpPr>
        <p:spPr/>
        <p:txBody>
          <a:bodyPr/>
          <a:lstStyle/>
          <a:p>
            <a:pPr eaLnBrk="1" hangingPunct="1"/>
            <a:r>
              <a:rPr lang="en-US" altLang="en-US" sz="4000" b="1">
                <a:solidFill>
                  <a:srgbClr val="FF3300"/>
                </a:solidFill>
              </a:rPr>
              <a:t>Normal distribution</a:t>
            </a:r>
            <a:br>
              <a:rPr lang="en-US" altLang="en-US" sz="4000" b="1">
                <a:solidFill>
                  <a:srgbClr val="FF3300"/>
                </a:solidFill>
              </a:rPr>
            </a:br>
            <a:r>
              <a:rPr lang="en-US" altLang="en-US" sz="4000" b="1">
                <a:solidFill>
                  <a:srgbClr val="FF3300"/>
                </a:solidFill>
              </a:rPr>
              <a:t>[X ~ N ( </a:t>
            </a:r>
            <a:r>
              <a:rPr lang="en-US" altLang="en-US" sz="4000" b="1">
                <a:solidFill>
                  <a:srgbClr val="FF3300"/>
                </a:solidFill>
                <a:sym typeface="Symbol" panose="05050102010706020507" pitchFamily="18" charset="2"/>
              </a:rPr>
              <a:t>, </a:t>
            </a:r>
            <a:r>
              <a:rPr lang="en-US" altLang="en-US" sz="4000" b="1" baseline="30000">
                <a:solidFill>
                  <a:srgbClr val="FF3300"/>
                </a:solidFill>
                <a:sym typeface="Symbol" panose="05050102010706020507" pitchFamily="18" charset="2"/>
              </a:rPr>
              <a:t>2</a:t>
            </a:r>
            <a:r>
              <a:rPr lang="en-US" altLang="en-US" sz="4000" b="1">
                <a:solidFill>
                  <a:srgbClr val="FF3300"/>
                </a:solidFill>
                <a:sym typeface="Symbol" panose="05050102010706020507" pitchFamily="18" charset="2"/>
              </a:rPr>
              <a:t>)]</a:t>
            </a:r>
          </a:p>
        </p:txBody>
      </p:sp>
      <p:sp>
        <p:nvSpPr>
          <p:cNvPr id="248838" name="Rectangle 3">
            <a:extLst>
              <a:ext uri="{FF2B5EF4-FFF2-40B4-BE49-F238E27FC236}">
                <a16:creationId xmlns:a16="http://schemas.microsoft.com/office/drawing/2014/main" id="{B567A576-931D-46D2-A8DD-47B060D88F0A}"/>
              </a:ext>
            </a:extLst>
          </p:cNvPr>
          <p:cNvSpPr>
            <a:spLocks noGrp="1" noChangeArrowheads="1"/>
          </p:cNvSpPr>
          <p:nvPr>
            <p:ph type="body" idx="1"/>
          </p:nvPr>
        </p:nvSpPr>
        <p:spPr>
          <a:extLst/>
        </p:spPr>
        <p:txBody>
          <a:bodyPr/>
          <a:lstStyle/>
          <a:p>
            <a:pPr algn="ctr" eaLnBrk="1" hangingPunct="1">
              <a:buFontTx/>
              <a:buNone/>
              <a:defRPr/>
            </a:pPr>
            <a:r>
              <a:rPr lang="en-US" altLang="en-US" sz="3500" dirty="0"/>
              <a:t>f(x) = {1/(</a:t>
            </a:r>
            <a:r>
              <a:rPr lang="en-US" altLang="en-US" sz="3500" dirty="0">
                <a:sym typeface="Symbol" panose="05050102010706020507" pitchFamily="18" charset="2"/>
              </a:rPr>
              <a:t>2</a:t>
            </a:r>
            <a:r>
              <a:rPr lang="el-GR" altLang="en-US" sz="3500" dirty="0">
                <a:sym typeface="Symbol" panose="05050102010706020507" pitchFamily="18" charset="2"/>
              </a:rPr>
              <a:t>π</a:t>
            </a:r>
            <a:r>
              <a:rPr lang="en-US" altLang="en-US" sz="3500" dirty="0">
                <a:sym typeface="Symbol" panose="05050102010706020507" pitchFamily="18" charset="2"/>
              </a:rPr>
              <a:t></a:t>
            </a:r>
            <a:r>
              <a:rPr lang="en-US" altLang="en-US" sz="3500" baseline="30000" dirty="0"/>
              <a:t>2</a:t>
            </a:r>
            <a:r>
              <a:rPr lang="en-US" altLang="en-US" sz="3500" dirty="0"/>
              <a:t>)}exp[(x </a:t>
            </a:r>
            <a:r>
              <a:rPr lang="en-US" altLang="en-US" sz="3500" dirty="0">
                <a:sym typeface="Symbol" panose="05050102010706020507" pitchFamily="18" charset="2"/>
              </a:rPr>
              <a:t> )</a:t>
            </a:r>
            <a:r>
              <a:rPr lang="en-US" altLang="en-US" sz="3500" baseline="30000" dirty="0">
                <a:sym typeface="Symbol" panose="05050102010706020507" pitchFamily="18" charset="2"/>
              </a:rPr>
              <a:t>2</a:t>
            </a:r>
            <a:r>
              <a:rPr lang="en-US" altLang="en-US" sz="3500" dirty="0">
                <a:sym typeface="Symbol" panose="05050102010706020507" pitchFamily="18" charset="2"/>
              </a:rPr>
              <a:t>/2</a:t>
            </a:r>
            <a:r>
              <a:rPr lang="en-US" altLang="en-US" sz="3500" baseline="30000" dirty="0"/>
              <a:t>2</a:t>
            </a:r>
            <a:r>
              <a:rPr lang="en-US" altLang="en-US" sz="3500" dirty="0"/>
              <a:t>], -</a:t>
            </a:r>
            <a:r>
              <a:rPr lang="en-US" altLang="en-US" sz="3500" dirty="0">
                <a:sym typeface="Symbol" panose="05050102010706020507" pitchFamily="18" charset="2"/>
              </a:rPr>
              <a:t> &lt; </a:t>
            </a:r>
            <a:r>
              <a:rPr lang="en-US" altLang="en-US" sz="3500" dirty="0"/>
              <a:t>x </a:t>
            </a:r>
            <a:r>
              <a:rPr lang="en-US" altLang="en-US" sz="3500" dirty="0">
                <a:sym typeface="Symbol" panose="05050102010706020507" pitchFamily="18" charset="2"/>
              </a:rPr>
              <a:t>&lt; </a:t>
            </a:r>
            <a:endParaRPr lang="en-US" altLang="en-US" sz="3500" dirty="0"/>
          </a:p>
          <a:p>
            <a:pPr algn="just" eaLnBrk="1" hangingPunct="1">
              <a:buClr>
                <a:schemeClr val="tx1"/>
              </a:buClr>
              <a:buFont typeface="Wingdings" panose="05000000000000000000" pitchFamily="2" charset="2"/>
              <a:buChar char="§"/>
              <a:defRPr/>
            </a:pPr>
            <a:r>
              <a:rPr lang="en-US" altLang="en-US" sz="3500" dirty="0">
                <a:sym typeface="Symbol" panose="05050102010706020507" pitchFamily="18" charset="2"/>
              </a:rPr>
              <a:t> (location), </a:t>
            </a:r>
            <a:r>
              <a:rPr lang="en-US" altLang="en-US" sz="3500" baseline="30000" dirty="0">
                <a:sym typeface="Symbol" panose="05050102010706020507" pitchFamily="18" charset="2"/>
              </a:rPr>
              <a:t>2</a:t>
            </a:r>
            <a:r>
              <a:rPr lang="en-US" altLang="en-US" sz="3500" dirty="0">
                <a:sym typeface="Symbol" panose="05050102010706020507" pitchFamily="18" charset="2"/>
              </a:rPr>
              <a:t> (: scale) are </a:t>
            </a:r>
            <a:r>
              <a:rPr lang="en-US" altLang="en-US" sz="3500" dirty="0"/>
              <a:t>the parameters where </a:t>
            </a:r>
            <a:r>
              <a:rPr lang="en-US" altLang="en-US" sz="3500" dirty="0">
                <a:sym typeface="Symbol" panose="05050102010706020507" pitchFamily="18" charset="2"/>
              </a:rPr>
              <a:t>  ℝ and </a:t>
            </a:r>
            <a:r>
              <a:rPr lang="en-US" altLang="en-US" sz="3500" baseline="30000" dirty="0">
                <a:sym typeface="Symbol" panose="05050102010706020507" pitchFamily="18" charset="2"/>
              </a:rPr>
              <a:t>2</a:t>
            </a:r>
            <a:r>
              <a:rPr lang="en-US" altLang="en-US" sz="3500" dirty="0">
                <a:sym typeface="Symbol" panose="05050102010706020507" pitchFamily="18" charset="2"/>
              </a:rPr>
              <a:t> &gt; 0 </a:t>
            </a:r>
          </a:p>
          <a:p>
            <a:pPr algn="just" eaLnBrk="1" hangingPunct="1">
              <a:buClr>
                <a:schemeClr val="tx1"/>
              </a:buClr>
              <a:buFont typeface="Wingdings" panose="05000000000000000000" pitchFamily="2" charset="2"/>
              <a:buChar char="§"/>
              <a:defRPr/>
            </a:pPr>
            <a:r>
              <a:rPr lang="en-US" altLang="en-US" sz="3500" b="1" dirty="0">
                <a:solidFill>
                  <a:srgbClr val="0000FF"/>
                </a:solidFill>
                <a:highlight>
                  <a:srgbClr val="FFFF00"/>
                </a:highlight>
              </a:rPr>
              <a:t>E(X) = </a:t>
            </a:r>
            <a:r>
              <a:rPr lang="en-US" altLang="en-US" sz="3500" b="1" dirty="0">
                <a:solidFill>
                  <a:srgbClr val="0000FF"/>
                </a:solidFill>
                <a:highlight>
                  <a:srgbClr val="FFFF00"/>
                </a:highlight>
                <a:sym typeface="Symbol" panose="05050102010706020507" pitchFamily="18" charset="2"/>
              </a:rPr>
              <a:t></a:t>
            </a:r>
            <a:r>
              <a:rPr lang="en-US" altLang="en-US" sz="3500" b="1" baseline="-25000" dirty="0">
                <a:solidFill>
                  <a:srgbClr val="0000FF"/>
                </a:solidFill>
                <a:highlight>
                  <a:srgbClr val="FFFF00"/>
                </a:highlight>
                <a:sym typeface="Symbol" panose="05050102010706020507" pitchFamily="18" charset="2"/>
              </a:rPr>
              <a:t>m</a:t>
            </a:r>
            <a:r>
              <a:rPr lang="en-US" altLang="en-US" sz="3500" b="1" dirty="0">
                <a:solidFill>
                  <a:srgbClr val="0000FF"/>
                </a:solidFill>
                <a:highlight>
                  <a:srgbClr val="FFFF00"/>
                </a:highlight>
                <a:sym typeface="Symbol" panose="05050102010706020507" pitchFamily="18" charset="2"/>
              </a:rPr>
              <a:t>=</a:t>
            </a:r>
            <a:r>
              <a:rPr lang="en-US" altLang="en-US" sz="3500" b="1" dirty="0">
                <a:solidFill>
                  <a:srgbClr val="0000FF"/>
                </a:solidFill>
                <a:highlight>
                  <a:srgbClr val="FFFF00"/>
                </a:highlight>
              </a:rPr>
              <a:t> </a:t>
            </a:r>
            <a:r>
              <a:rPr lang="en-US" altLang="en-US" sz="3500" b="1" dirty="0">
                <a:solidFill>
                  <a:srgbClr val="0000FF"/>
                </a:solidFill>
                <a:highlight>
                  <a:srgbClr val="FFFF00"/>
                </a:highlight>
                <a:sym typeface="Symbol" panose="05050102010706020507" pitchFamily="18" charset="2"/>
              </a:rPr>
              <a:t></a:t>
            </a:r>
            <a:endParaRPr lang="en-US" altLang="en-US" sz="3500" b="1" baseline="-25000" dirty="0">
              <a:solidFill>
                <a:srgbClr val="0000FF"/>
              </a:solidFill>
              <a:highlight>
                <a:srgbClr val="FFFF00"/>
              </a:highlight>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500" b="1" dirty="0">
                <a:solidFill>
                  <a:srgbClr val="0000FF"/>
                </a:solidFill>
                <a:highlight>
                  <a:srgbClr val="FFFF00"/>
                </a:highlight>
              </a:rPr>
              <a:t>V[X] = </a:t>
            </a:r>
            <a:r>
              <a:rPr lang="en-US" altLang="en-US" sz="3500" b="1" dirty="0">
                <a:solidFill>
                  <a:srgbClr val="0000FF"/>
                </a:solidFill>
                <a:highlight>
                  <a:srgbClr val="FFFF00"/>
                </a:highlight>
                <a:sym typeface="Symbol" panose="05050102010706020507" pitchFamily="18" charset="2"/>
              </a:rPr>
              <a:t></a:t>
            </a:r>
            <a:r>
              <a:rPr lang="en-US" altLang="en-US" sz="3500" b="1" baseline="30000" dirty="0">
                <a:solidFill>
                  <a:srgbClr val="0000FF"/>
                </a:solidFill>
                <a:highlight>
                  <a:srgbClr val="FFFF00"/>
                </a:highlight>
              </a:rPr>
              <a:t>2</a:t>
            </a:r>
          </a:p>
          <a:p>
            <a:pPr algn="just" eaLnBrk="1" hangingPunct="1">
              <a:lnSpc>
                <a:spcPct val="90000"/>
              </a:lnSpc>
              <a:buClr>
                <a:schemeClr val="tx1"/>
              </a:buClr>
              <a:buFont typeface="Wingdings" panose="05000000000000000000" pitchFamily="2" charset="2"/>
              <a:buChar char="§"/>
              <a:defRPr/>
            </a:pPr>
            <a:r>
              <a:rPr lang="en-US" altLang="en-US" sz="3500" b="1" dirty="0">
                <a:solidFill>
                  <a:srgbClr val="0000FF"/>
                </a:solidFill>
                <a:highlight>
                  <a:srgbClr val="FFFF00"/>
                </a:highlight>
                <a:sym typeface="Symbol" panose="05050102010706020507" pitchFamily="18" charset="2"/>
              </a:rPr>
              <a:t>Median = </a:t>
            </a:r>
            <a:r>
              <a:rPr lang="en-US" altLang="en-US" sz="3500" b="1" baseline="-25000" dirty="0">
                <a:solidFill>
                  <a:srgbClr val="0000FF"/>
                </a:solidFill>
                <a:highlight>
                  <a:srgbClr val="FFFF00"/>
                </a:highlight>
                <a:sym typeface="Symbol" panose="05050102010706020507" pitchFamily="18" charset="2"/>
              </a:rPr>
              <a:t>e</a:t>
            </a:r>
            <a:r>
              <a:rPr lang="en-US" altLang="en-US" sz="3500" b="1" dirty="0">
                <a:solidFill>
                  <a:srgbClr val="0000FF"/>
                </a:solidFill>
                <a:highlight>
                  <a:srgbClr val="FFFF00"/>
                </a:highlight>
                <a:sym typeface="Symbol" panose="05050102010706020507" pitchFamily="18" charset="2"/>
              </a:rPr>
              <a:t>= </a:t>
            </a:r>
          </a:p>
          <a:p>
            <a:pPr algn="just" eaLnBrk="1" hangingPunct="1">
              <a:lnSpc>
                <a:spcPct val="90000"/>
              </a:lnSpc>
              <a:buClr>
                <a:schemeClr val="tx1"/>
              </a:buClr>
              <a:buFont typeface="Wingdings" panose="05000000000000000000" pitchFamily="2" charset="2"/>
              <a:buChar char="§"/>
              <a:defRPr/>
            </a:pPr>
            <a:r>
              <a:rPr lang="en-US" altLang="en-US" sz="3500" b="1" dirty="0">
                <a:solidFill>
                  <a:srgbClr val="0000FF"/>
                </a:solidFill>
                <a:highlight>
                  <a:srgbClr val="FFFF00"/>
                </a:highlight>
                <a:sym typeface="Symbol" panose="05050102010706020507" pitchFamily="18" charset="2"/>
              </a:rPr>
              <a:t>Mode = </a:t>
            </a:r>
            <a:r>
              <a:rPr lang="en-US" altLang="en-US" sz="3500" b="1" baseline="-25000" dirty="0">
                <a:solidFill>
                  <a:srgbClr val="0000FF"/>
                </a:solidFill>
                <a:highlight>
                  <a:srgbClr val="FFFF00"/>
                </a:highlight>
                <a:sym typeface="Symbol" panose="05050102010706020507" pitchFamily="18" charset="2"/>
              </a:rPr>
              <a:t>o</a:t>
            </a:r>
            <a:r>
              <a:rPr lang="en-US" altLang="en-US" sz="3500" b="1" dirty="0">
                <a:solidFill>
                  <a:srgbClr val="0000FF"/>
                </a:solidFill>
                <a:highlight>
                  <a:srgbClr val="FFFF00"/>
                </a:highlight>
                <a:sym typeface="Symbol" panose="05050102010706020507" pitchFamily="18" charset="2"/>
              </a:rPr>
              <a:t>= </a:t>
            </a:r>
            <a:endParaRPr lang="en-US" altLang="en-US" sz="3500" b="1" baseline="-25000" dirty="0">
              <a:solidFill>
                <a:srgbClr val="0000FF"/>
              </a:solidFill>
              <a:highlight>
                <a:srgbClr val="FFFF00"/>
              </a:highlight>
            </a:endParaRPr>
          </a:p>
        </p:txBody>
      </p:sp>
      <p:sp>
        <p:nvSpPr>
          <p:cNvPr id="273415" name="Rectangle 5">
            <a:extLst>
              <a:ext uri="{FF2B5EF4-FFF2-40B4-BE49-F238E27FC236}">
                <a16:creationId xmlns:a16="http://schemas.microsoft.com/office/drawing/2014/main" id="{7C656894-963B-4D7F-BC6B-1869ADC18839}"/>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99CCB788-A328-47C0-B973-61E681B2F3C5}"/>
              </a:ext>
            </a:extLst>
          </p:cNvPr>
          <p:cNvSpPr>
            <a:spLocks noGrp="1"/>
          </p:cNvSpPr>
          <p:nvPr>
            <p:ph type="dt" sz="quarter" idx="10"/>
          </p:nvPr>
        </p:nvSpPr>
        <p:spPr/>
        <p:txBody>
          <a:bodyPr/>
          <a:lstStyle/>
          <a:p>
            <a:pPr>
              <a:defRPr/>
            </a:pPr>
            <a:r>
              <a:rPr lang="en-US"/>
              <a:t>IME602:DISTRIBUTIONS</a:t>
            </a:r>
          </a:p>
        </p:txBody>
      </p:sp>
      <p:sp>
        <p:nvSpPr>
          <p:cNvPr id="7" name="Footer Placeholder 4">
            <a:extLst>
              <a:ext uri="{FF2B5EF4-FFF2-40B4-BE49-F238E27FC236}">
                <a16:creationId xmlns:a16="http://schemas.microsoft.com/office/drawing/2014/main" id="{E08E7DFE-D50A-4CC0-AF24-BDCC758F5272}"/>
              </a:ext>
            </a:extLst>
          </p:cNvPr>
          <p:cNvSpPr>
            <a:spLocks noGrp="1"/>
          </p:cNvSpPr>
          <p:nvPr>
            <p:ph type="ftr" sz="quarter" idx="11"/>
          </p:nvPr>
        </p:nvSpPr>
        <p:spPr/>
        <p:txBody>
          <a:bodyPr/>
          <a:lstStyle/>
          <a:p>
            <a:pPr>
              <a:defRPr/>
            </a:pPr>
            <a:r>
              <a:rPr lang="en-US"/>
              <a:t>RNSengupta,IME Dept.,IIT Kanpur,INDIA</a:t>
            </a:r>
          </a:p>
        </p:txBody>
      </p:sp>
      <p:sp>
        <p:nvSpPr>
          <p:cNvPr id="274436" name="Slide Number Placeholder 5">
            <a:extLst>
              <a:ext uri="{FF2B5EF4-FFF2-40B4-BE49-F238E27FC236}">
                <a16:creationId xmlns:a16="http://schemas.microsoft.com/office/drawing/2014/main" id="{527D4A7B-C044-488D-9AE0-F9ABF31065D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FC6482-B9AF-4E27-B5F9-538CDDE9E5C7}" type="slidenum">
              <a:rPr lang="en-US" altLang="en-US" sz="1400" smtClean="0"/>
              <a:pPr>
                <a:spcBef>
                  <a:spcPct val="0"/>
                </a:spcBef>
                <a:buFontTx/>
                <a:buNone/>
              </a:pPr>
              <a:t>95</a:t>
            </a:fld>
            <a:endParaRPr lang="en-US" altLang="en-US" sz="1400"/>
          </a:p>
        </p:txBody>
      </p:sp>
      <p:sp>
        <p:nvSpPr>
          <p:cNvPr id="274437" name="Rectangle 2">
            <a:extLst>
              <a:ext uri="{FF2B5EF4-FFF2-40B4-BE49-F238E27FC236}">
                <a16:creationId xmlns:a16="http://schemas.microsoft.com/office/drawing/2014/main" id="{72F1929E-4234-41D6-9EAE-968CA33B8EA0}"/>
              </a:ext>
            </a:extLst>
          </p:cNvPr>
          <p:cNvSpPr>
            <a:spLocks noGrp="1" noChangeArrowheads="1"/>
          </p:cNvSpPr>
          <p:nvPr>
            <p:ph type="title"/>
          </p:nvPr>
        </p:nvSpPr>
        <p:spPr/>
        <p:txBody>
          <a:bodyPr/>
          <a:lstStyle/>
          <a:p>
            <a:pPr eaLnBrk="1" hangingPunct="1"/>
            <a:r>
              <a:rPr lang="en-US" altLang="en-US" sz="4000" b="1">
                <a:solidFill>
                  <a:srgbClr val="FF3300"/>
                </a:solidFill>
              </a:rPr>
              <a:t>Normal distribution</a:t>
            </a:r>
            <a:br>
              <a:rPr lang="en-US" altLang="en-US" sz="4000" b="1">
                <a:solidFill>
                  <a:srgbClr val="FF3300"/>
                </a:solidFill>
              </a:rPr>
            </a:br>
            <a:r>
              <a:rPr lang="en-US" altLang="en-US" sz="4000" b="1">
                <a:solidFill>
                  <a:srgbClr val="FF3300"/>
                </a:solidFill>
              </a:rPr>
              <a:t>[X ~ N ( </a:t>
            </a:r>
            <a:r>
              <a:rPr lang="en-US" altLang="en-US" sz="4000" b="1">
                <a:solidFill>
                  <a:srgbClr val="FF3300"/>
                </a:solidFill>
                <a:sym typeface="Symbol" panose="05050102010706020507" pitchFamily="18" charset="2"/>
              </a:rPr>
              <a:t>, </a:t>
            </a:r>
            <a:r>
              <a:rPr lang="en-US" altLang="en-US" sz="4000" b="1" baseline="30000">
                <a:solidFill>
                  <a:srgbClr val="FF3300"/>
                </a:solidFill>
                <a:sym typeface="Symbol" panose="05050102010706020507" pitchFamily="18" charset="2"/>
              </a:rPr>
              <a:t>2</a:t>
            </a:r>
            <a:r>
              <a:rPr lang="en-US" altLang="en-US" sz="4000" b="1">
                <a:solidFill>
                  <a:srgbClr val="FF3300"/>
                </a:solidFill>
                <a:sym typeface="Symbol" panose="05050102010706020507" pitchFamily="18" charset="2"/>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a:t>
            </a:r>
            <a:endParaRPr lang="en-US" altLang="en-US" sz="4000" b="1">
              <a:solidFill>
                <a:srgbClr val="FF3300"/>
              </a:solidFill>
              <a:sym typeface="Symbol" panose="05050102010706020507" pitchFamily="18" charset="2"/>
            </a:endParaRPr>
          </a:p>
        </p:txBody>
      </p:sp>
      <p:sp>
        <p:nvSpPr>
          <p:cNvPr id="274438" name="Rectangle 3">
            <a:extLst>
              <a:ext uri="{FF2B5EF4-FFF2-40B4-BE49-F238E27FC236}">
                <a16:creationId xmlns:a16="http://schemas.microsoft.com/office/drawing/2014/main" id="{2D5D87CF-CC81-4962-A5E0-637C1503AC12}"/>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5500"/>
              <a:t>Consider the average age of a student between class VII and VIII selected at random from all the schools in the city of Kanpur </a:t>
            </a:r>
          </a:p>
        </p:txBody>
      </p:sp>
      <p:sp>
        <p:nvSpPr>
          <p:cNvPr id="274439" name="Rectangle 5">
            <a:extLst>
              <a:ext uri="{FF2B5EF4-FFF2-40B4-BE49-F238E27FC236}">
                <a16:creationId xmlns:a16="http://schemas.microsoft.com/office/drawing/2014/main" id="{9F4C8BEA-2B06-4F79-82D9-C4749B9C489D}"/>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080DC2-2295-4C3E-ADB2-DCF47A663D2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A5A3BA4-B391-4B3E-9E02-9058DB545443}"/>
              </a:ext>
            </a:extLst>
          </p:cNvPr>
          <p:cNvSpPr>
            <a:spLocks noGrp="1"/>
          </p:cNvSpPr>
          <p:nvPr>
            <p:ph type="ftr" sz="quarter" idx="11"/>
          </p:nvPr>
        </p:nvSpPr>
        <p:spPr/>
        <p:txBody>
          <a:bodyPr/>
          <a:lstStyle/>
          <a:p>
            <a:pPr>
              <a:defRPr/>
            </a:pPr>
            <a:r>
              <a:rPr lang="en-US"/>
              <a:t>RNSengupta,IME Dept.,IIT Kanpur,INDIA</a:t>
            </a:r>
          </a:p>
        </p:txBody>
      </p:sp>
      <p:sp>
        <p:nvSpPr>
          <p:cNvPr id="275460" name="Slide Number Placeholder 5">
            <a:extLst>
              <a:ext uri="{FF2B5EF4-FFF2-40B4-BE49-F238E27FC236}">
                <a16:creationId xmlns:a16="http://schemas.microsoft.com/office/drawing/2014/main" id="{F6831671-3F1B-4D0B-825B-0ACE61F6385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B3A4512-F951-441E-9800-BC27EDCAA858}" type="slidenum">
              <a:rPr lang="en-US" altLang="en-US" sz="1400" smtClean="0"/>
              <a:pPr>
                <a:spcBef>
                  <a:spcPct val="0"/>
                </a:spcBef>
                <a:buFontTx/>
                <a:buNone/>
              </a:pPr>
              <a:t>96</a:t>
            </a:fld>
            <a:endParaRPr lang="en-US" altLang="en-US" sz="1400"/>
          </a:p>
        </p:txBody>
      </p:sp>
      <p:sp>
        <p:nvSpPr>
          <p:cNvPr id="275461" name="Rectangle 2">
            <a:extLst>
              <a:ext uri="{FF2B5EF4-FFF2-40B4-BE49-F238E27FC236}">
                <a16:creationId xmlns:a16="http://schemas.microsoft.com/office/drawing/2014/main" id="{26F1BBC5-9621-48E8-9B83-0A84FB0AA5A7}"/>
              </a:ext>
            </a:extLst>
          </p:cNvPr>
          <p:cNvSpPr>
            <a:spLocks noGrp="1" noChangeArrowheads="1"/>
          </p:cNvSpPr>
          <p:nvPr>
            <p:ph type="title"/>
          </p:nvPr>
        </p:nvSpPr>
        <p:spPr/>
        <p:txBody>
          <a:bodyPr/>
          <a:lstStyle/>
          <a:p>
            <a:pPr eaLnBrk="1" hangingPunct="1"/>
            <a:r>
              <a:rPr lang="en-US" altLang="en-US" sz="3500" b="1">
                <a:solidFill>
                  <a:srgbClr val="FF3300"/>
                </a:solidFill>
              </a:rPr>
              <a:t>Normal distribution</a:t>
            </a:r>
            <a:br>
              <a:rPr lang="en-US" altLang="en-US" sz="3500" b="1">
                <a:solidFill>
                  <a:srgbClr val="FF3300"/>
                </a:solidFill>
              </a:rPr>
            </a:br>
            <a:r>
              <a:rPr lang="en-US" altLang="en-US" sz="3500" b="1">
                <a:solidFill>
                  <a:srgbClr val="FF3300"/>
                </a:solidFill>
              </a:rPr>
              <a:t>[X ~ N ( </a:t>
            </a:r>
            <a:r>
              <a:rPr lang="en-US" altLang="en-US" sz="3500" b="1">
                <a:solidFill>
                  <a:srgbClr val="FF3300"/>
                </a:solidFill>
                <a:sym typeface="Symbol" panose="05050102010706020507" pitchFamily="18" charset="2"/>
              </a:rPr>
              <a:t>, </a:t>
            </a:r>
            <a:r>
              <a:rPr lang="en-US" altLang="en-US" sz="3500" b="1" baseline="30000">
                <a:solidFill>
                  <a:srgbClr val="FF3300"/>
                </a:solidFill>
                <a:sym typeface="Symbol" panose="05050102010706020507" pitchFamily="18" charset="2"/>
              </a:rPr>
              <a:t>2</a:t>
            </a:r>
            <a:r>
              <a:rPr lang="en-US" altLang="en-US" sz="3500" b="1">
                <a:solidFill>
                  <a:srgbClr val="FF3300"/>
                </a:solidFill>
                <a:sym typeface="Symbol" panose="05050102010706020507" pitchFamily="18" charset="2"/>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p>
        </p:txBody>
      </p:sp>
      <p:sp>
        <p:nvSpPr>
          <p:cNvPr id="275462" name="Content Placeholder 6">
            <a:extLst>
              <a:ext uri="{FF2B5EF4-FFF2-40B4-BE49-F238E27FC236}">
                <a16:creationId xmlns:a16="http://schemas.microsoft.com/office/drawing/2014/main" id="{0258E2EE-E127-4C8A-B41E-86199992B34B}"/>
              </a:ext>
            </a:extLst>
          </p:cNvPr>
          <p:cNvSpPr>
            <a:spLocks noGrp="1" noChangeArrowheads="1"/>
          </p:cNvSpPr>
          <p:nvPr>
            <p:ph idx="1"/>
          </p:nvPr>
        </p:nvSpPr>
        <p:spPr/>
        <p:txBody>
          <a:bodyPr/>
          <a:lstStyle/>
          <a:p>
            <a:pPr>
              <a:buFontTx/>
              <a:buAutoNum type="arabicPeriod"/>
            </a:pPr>
            <a:r>
              <a:rPr lang="en-US" altLang="en-US" sz="1300">
                <a:latin typeface="Consolas" panose="020B0609020204030204" pitchFamily="49" charset="0"/>
              </a:rPr>
              <a:t>%PLOT OF PDF OF NORMAL DISTRIBUTION N(</a:t>
            </a:r>
            <a:r>
              <a:rPr lang="el-GR" altLang="en-US" sz="1300">
                <a:latin typeface="Consolas" panose="020B0609020204030204" pitchFamily="49" charset="0"/>
              </a:rPr>
              <a:t>μ, σ</a:t>
            </a:r>
            <a:r>
              <a:rPr lang="el-GR" altLang="en-US" sz="1300" baseline="30000">
                <a:latin typeface="Consolas" panose="020B0609020204030204" pitchFamily="49" charset="0"/>
              </a:rPr>
              <a:t>2</a:t>
            </a:r>
            <a:r>
              <a:rPr lang="en-US" altLang="en-US" sz="1300">
                <a:latin typeface="Consolas" panose="020B0609020204030204" pitchFamily="49" charset="0"/>
              </a:rPr>
              <a:t>)</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a = -20; % Some minimum value of X as needed to plot</a:t>
            </a:r>
          </a:p>
          <a:p>
            <a:pPr>
              <a:buFontTx/>
              <a:buAutoNum type="arabicPeriod"/>
            </a:pPr>
            <a:r>
              <a:rPr lang="en-US" altLang="en-US" sz="1300">
                <a:latin typeface="Consolas" panose="020B0609020204030204" pitchFamily="49" charset="0"/>
              </a:rPr>
              <a:t>b = +20; % Some maximum value of X as needed to plot</a:t>
            </a:r>
          </a:p>
          <a:p>
            <a:pPr>
              <a:buFontTx/>
              <a:buAutoNum type="arabicPeriod"/>
            </a:pPr>
            <a:r>
              <a:rPr lang="en-US" altLang="en-US" sz="1300">
                <a:latin typeface="Consolas" panose="020B0609020204030204" pitchFamily="49" charset="0"/>
              </a:rPr>
              <a:t>mu = 5; % Location parameter</a:t>
            </a:r>
          </a:p>
          <a:p>
            <a:pPr>
              <a:buFontTx/>
              <a:buAutoNum type="arabicPeriod"/>
            </a:pPr>
            <a:r>
              <a:rPr lang="en-US" altLang="en-US" sz="1300">
                <a:latin typeface="Consolas" panose="020B0609020204030204" pitchFamily="49" charset="0"/>
              </a:rPr>
              <a:t>sigma = 4; % Scale parameter</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x = a:0.1:b;</a:t>
            </a:r>
          </a:p>
          <a:p>
            <a:pPr>
              <a:buFontTx/>
              <a:buAutoNum type="arabicPeriod"/>
            </a:pPr>
            <a:r>
              <a:rPr lang="en-US" altLang="en-US" sz="1300">
                <a:latin typeface="Consolas" panose="020B0609020204030204" pitchFamily="49" charset="0"/>
              </a:rPr>
              <a:t>% Calculate the PDF values using normpdf</a:t>
            </a:r>
          </a:p>
          <a:p>
            <a:pPr>
              <a:buFontTx/>
              <a:buAutoNum type="arabicPeriod"/>
            </a:pPr>
            <a:r>
              <a:rPr lang="en-US" altLang="en-US" sz="1300">
                <a:latin typeface="Consolas" panose="020B0609020204030204" pitchFamily="49" charset="0"/>
              </a:rPr>
              <a:t>y = normpdf(x, mu, sigma);</a:t>
            </a:r>
          </a:p>
          <a:p>
            <a:pPr>
              <a:buFontTx/>
              <a:buAutoNum type="arabicPeriod"/>
            </a:pPr>
            <a:r>
              <a:rPr lang="en-US" altLang="en-US" sz="1300">
                <a:latin typeface="Consolas" panose="020B0609020204030204" pitchFamily="49" charset="0"/>
              </a:rPr>
              <a:t>% Plot the PDF of N(</a:t>
            </a:r>
            <a:r>
              <a:rPr lang="el-GR" altLang="en-US" sz="1300">
                <a:latin typeface="Consolas" panose="020B0609020204030204" pitchFamily="49" charset="0"/>
              </a:rPr>
              <a:t>μ, σ</a:t>
            </a:r>
            <a:r>
              <a:rPr lang="el-GR" altLang="en-US" sz="1300" baseline="30000">
                <a:latin typeface="Consolas" panose="020B0609020204030204" pitchFamily="49" charset="0"/>
              </a:rPr>
              <a:t>2</a:t>
            </a:r>
            <a:r>
              <a:rPr lang="en-US" altLang="en-US" sz="1300">
                <a:latin typeface="Consolas" panose="020B0609020204030204" pitchFamily="49" charset="0"/>
              </a:rPr>
              <a:t>)</a:t>
            </a:r>
          </a:p>
          <a:p>
            <a:pPr>
              <a:buFontTx/>
              <a:buAutoNum type="arabicPeriod"/>
            </a:pPr>
            <a:r>
              <a:rPr lang="en-US" altLang="en-US" sz="1300">
                <a:latin typeface="Consolas" panose="020B0609020204030204" pitchFamily="49" charset="0"/>
              </a:rPr>
              <a:t>plot(x,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 or PDF of N(</a:t>
            </a:r>
            <a:r>
              <a:rPr lang="el-GR" altLang="en-US" sz="1300">
                <a:latin typeface="Consolas" panose="020B0609020204030204" pitchFamily="49" charset="0"/>
              </a:rPr>
              <a:t>μ, σ</a:t>
            </a:r>
            <a:r>
              <a:rPr lang="en-US" altLang="en-US" sz="1300">
                <a:latin typeface="Consolas" panose="020B0609020204030204" pitchFamily="49" charset="0"/>
              </a:rPr>
              <a:t>^2) Distribution'); % Label the y-axis</a:t>
            </a:r>
          </a:p>
          <a:p>
            <a:pPr>
              <a:buFontTx/>
              <a:buAutoNum type="arabicPeriod"/>
            </a:pPr>
            <a:r>
              <a:rPr lang="en-US" altLang="en-US" sz="1300">
                <a:latin typeface="Consolas" panose="020B0609020204030204" pitchFamily="49" charset="0"/>
              </a:rPr>
              <a:t>title(['f(x) or PDF of N(</a:t>
            </a:r>
            <a:r>
              <a:rPr lang="el-GR" altLang="en-US" sz="1300">
                <a:latin typeface="Consolas" panose="020B0609020204030204" pitchFamily="49" charset="0"/>
              </a:rPr>
              <a:t>μ, σ</a:t>
            </a:r>
            <a:r>
              <a:rPr lang="en-US" altLang="en-US" sz="1300">
                <a:latin typeface="Consolas" panose="020B0609020204030204" pitchFamily="49" charset="0"/>
              </a:rPr>
              <a:t>^2) Distribution (</a:t>
            </a:r>
            <a:r>
              <a:rPr lang="el-GR" altLang="en-US" sz="1300">
                <a:latin typeface="Consolas" panose="020B0609020204030204" pitchFamily="49" charset="0"/>
              </a:rPr>
              <a:t>μ</a:t>
            </a:r>
            <a:r>
              <a:rPr lang="en-US" altLang="en-US" sz="1300">
                <a:latin typeface="Consolas" panose="020B0609020204030204" pitchFamily="49" charset="0"/>
              </a:rPr>
              <a:t> = ', num2str(mu), ', </a:t>
            </a:r>
            <a:r>
              <a:rPr lang="el-GR" altLang="en-US" sz="1300">
                <a:latin typeface="Consolas" panose="020B0609020204030204" pitchFamily="49" charset="0"/>
              </a:rPr>
              <a:t>σ</a:t>
            </a:r>
            <a:r>
              <a:rPr lang="en-US" altLang="en-US" sz="1300">
                <a:latin typeface="Consolas" panose="020B0609020204030204" pitchFamily="49" charset="0"/>
              </a:rPr>
              <a:t> = ', num2str(sigma),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endParaRPr lang="en-US" altLang="en-US" sz="1300">
              <a:latin typeface="Consolas" panose="020B0609020204030204" pitchFamily="49" charset="0"/>
              <a:cs typeface="Calibri" panose="020F0502020204030204" pitchFamily="34"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080DC2-2295-4C3E-ADB2-DCF47A663D2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A5A3BA4-B391-4B3E-9E02-9058DB545443}"/>
              </a:ext>
            </a:extLst>
          </p:cNvPr>
          <p:cNvSpPr>
            <a:spLocks noGrp="1"/>
          </p:cNvSpPr>
          <p:nvPr>
            <p:ph type="ftr" sz="quarter" idx="11"/>
          </p:nvPr>
        </p:nvSpPr>
        <p:spPr/>
        <p:txBody>
          <a:bodyPr/>
          <a:lstStyle/>
          <a:p>
            <a:pPr>
              <a:defRPr/>
            </a:pPr>
            <a:r>
              <a:rPr lang="en-US"/>
              <a:t>RNSengupta,IME Dept.,IIT Kanpur,INDIA</a:t>
            </a:r>
          </a:p>
        </p:txBody>
      </p:sp>
      <p:sp>
        <p:nvSpPr>
          <p:cNvPr id="276484" name="Slide Number Placeholder 5">
            <a:extLst>
              <a:ext uri="{FF2B5EF4-FFF2-40B4-BE49-F238E27FC236}">
                <a16:creationId xmlns:a16="http://schemas.microsoft.com/office/drawing/2014/main" id="{B979F5A8-30BB-427F-85D4-D36A0ABC5EA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2BEB71-F233-4CCB-BBEA-5D1524E9F0DB}" type="slidenum">
              <a:rPr lang="en-US" altLang="en-US" sz="1400" smtClean="0"/>
              <a:pPr>
                <a:spcBef>
                  <a:spcPct val="0"/>
                </a:spcBef>
                <a:buFontTx/>
                <a:buNone/>
              </a:pPr>
              <a:t>97</a:t>
            </a:fld>
            <a:endParaRPr lang="en-US" altLang="en-US" sz="1400"/>
          </a:p>
        </p:txBody>
      </p:sp>
      <p:sp>
        <p:nvSpPr>
          <p:cNvPr id="276485" name="Rectangle 2">
            <a:extLst>
              <a:ext uri="{FF2B5EF4-FFF2-40B4-BE49-F238E27FC236}">
                <a16:creationId xmlns:a16="http://schemas.microsoft.com/office/drawing/2014/main" id="{B61EBDD8-5A37-44D3-8727-D586B86E0F98}"/>
              </a:ext>
            </a:extLst>
          </p:cNvPr>
          <p:cNvSpPr>
            <a:spLocks noGrp="1" noChangeArrowheads="1"/>
          </p:cNvSpPr>
          <p:nvPr>
            <p:ph type="title"/>
          </p:nvPr>
        </p:nvSpPr>
        <p:spPr/>
        <p:txBody>
          <a:bodyPr/>
          <a:lstStyle/>
          <a:p>
            <a:pPr eaLnBrk="1" hangingPunct="1"/>
            <a:r>
              <a:rPr lang="en-US" altLang="en-US" sz="4000" b="1">
                <a:solidFill>
                  <a:srgbClr val="FF3300"/>
                </a:solidFill>
              </a:rPr>
              <a:t>Normal distribution</a:t>
            </a:r>
            <a:br>
              <a:rPr lang="en-US" altLang="en-US" sz="4000" b="1">
                <a:solidFill>
                  <a:srgbClr val="FF3300"/>
                </a:solidFill>
              </a:rPr>
            </a:br>
            <a:r>
              <a:rPr lang="en-US" altLang="en-US" sz="4000" b="1">
                <a:solidFill>
                  <a:srgbClr val="FF3300"/>
                </a:solidFill>
              </a:rPr>
              <a:t>[X ~ N ( </a:t>
            </a:r>
            <a:r>
              <a:rPr lang="en-US" altLang="en-US" sz="4000" b="1">
                <a:solidFill>
                  <a:srgbClr val="FF3300"/>
                </a:solidFill>
                <a:sym typeface="Symbol" panose="05050102010706020507" pitchFamily="18" charset="2"/>
              </a:rPr>
              <a:t>, </a:t>
            </a:r>
            <a:r>
              <a:rPr lang="en-US" altLang="en-US" sz="4000" b="1" baseline="30000">
                <a:solidFill>
                  <a:srgbClr val="FF3300"/>
                </a:solidFill>
                <a:sym typeface="Symbol" panose="05050102010706020507" pitchFamily="18" charset="2"/>
              </a:rPr>
              <a:t>2</a:t>
            </a:r>
            <a:r>
              <a:rPr lang="en-US" altLang="en-US" sz="4000" b="1">
                <a:solidFill>
                  <a:srgbClr val="FF3300"/>
                </a:solidFill>
                <a:sym typeface="Symbol" panose="05050102010706020507" pitchFamily="18" charset="2"/>
              </a:rPr>
              <a:t>)]</a:t>
            </a:r>
            <a:r>
              <a:rPr lang="en-US" altLang="en-US" sz="4000">
                <a:solidFill>
                  <a:schemeClr val="tx1"/>
                </a:solidFill>
              </a:rPr>
              <a:t> (</a:t>
            </a:r>
            <a:r>
              <a:rPr lang="en-US" altLang="en-US" sz="4000" b="1">
                <a:solidFill>
                  <a:srgbClr val="0000FF"/>
                </a:solidFill>
              </a:rPr>
              <a:t>contd…</a:t>
            </a:r>
            <a:r>
              <a:rPr lang="en-US" altLang="en-US" sz="4000">
                <a:solidFill>
                  <a:schemeClr val="tx1"/>
                </a:solidFill>
              </a:rPr>
              <a:t>): </a:t>
            </a:r>
            <a:r>
              <a:rPr lang="en-US" altLang="en-US" sz="4000" b="1">
                <a:solidFill>
                  <a:srgbClr val="FF3300"/>
                </a:solidFill>
              </a:rPr>
              <a:t>f(x)</a:t>
            </a:r>
          </a:p>
        </p:txBody>
      </p:sp>
      <p:pic>
        <p:nvPicPr>
          <p:cNvPr id="276486" name="Content Placeholder 1">
            <a:extLst>
              <a:ext uri="{FF2B5EF4-FFF2-40B4-BE49-F238E27FC236}">
                <a16:creationId xmlns:a16="http://schemas.microsoft.com/office/drawing/2014/main" id="{C66DF098-F6B7-494A-AD23-29C9F28EEA9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570038"/>
            <a:ext cx="10972800" cy="4525962"/>
          </a:xfr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080DC2-2295-4C3E-ADB2-DCF47A663D2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A5A3BA4-B391-4B3E-9E02-9058DB545443}"/>
              </a:ext>
            </a:extLst>
          </p:cNvPr>
          <p:cNvSpPr>
            <a:spLocks noGrp="1"/>
          </p:cNvSpPr>
          <p:nvPr>
            <p:ph type="ftr" sz="quarter" idx="11"/>
          </p:nvPr>
        </p:nvSpPr>
        <p:spPr/>
        <p:txBody>
          <a:bodyPr/>
          <a:lstStyle/>
          <a:p>
            <a:pPr>
              <a:defRPr/>
            </a:pPr>
            <a:r>
              <a:rPr lang="en-US"/>
              <a:t>RNSengupta,IME Dept.,IIT Kanpur,INDIA</a:t>
            </a:r>
          </a:p>
        </p:txBody>
      </p:sp>
      <p:sp>
        <p:nvSpPr>
          <p:cNvPr id="277508" name="Slide Number Placeholder 5">
            <a:extLst>
              <a:ext uri="{FF2B5EF4-FFF2-40B4-BE49-F238E27FC236}">
                <a16:creationId xmlns:a16="http://schemas.microsoft.com/office/drawing/2014/main" id="{56FD5CF8-7919-43B2-BDA8-E82E3E889F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EF4A05-FCDC-4840-B372-A6197CCB4BBC}" type="slidenum">
              <a:rPr lang="en-US" altLang="en-US" sz="1400" smtClean="0"/>
              <a:pPr>
                <a:spcBef>
                  <a:spcPct val="0"/>
                </a:spcBef>
                <a:buFontTx/>
                <a:buNone/>
              </a:pPr>
              <a:t>98</a:t>
            </a:fld>
            <a:endParaRPr lang="en-US" altLang="en-US" sz="1400"/>
          </a:p>
        </p:txBody>
      </p:sp>
      <p:sp>
        <p:nvSpPr>
          <p:cNvPr id="277509" name="Rectangle 2">
            <a:extLst>
              <a:ext uri="{FF2B5EF4-FFF2-40B4-BE49-F238E27FC236}">
                <a16:creationId xmlns:a16="http://schemas.microsoft.com/office/drawing/2014/main" id="{A7766536-1A82-4EBB-BA90-222AD33607D5}"/>
              </a:ext>
            </a:extLst>
          </p:cNvPr>
          <p:cNvSpPr>
            <a:spLocks noGrp="1" noChangeArrowheads="1"/>
          </p:cNvSpPr>
          <p:nvPr>
            <p:ph type="title"/>
          </p:nvPr>
        </p:nvSpPr>
        <p:spPr/>
        <p:txBody>
          <a:bodyPr/>
          <a:lstStyle/>
          <a:p>
            <a:pPr eaLnBrk="1" hangingPunct="1"/>
            <a:r>
              <a:rPr lang="en-US" altLang="en-US" sz="3500" b="1">
                <a:solidFill>
                  <a:srgbClr val="FF3300"/>
                </a:solidFill>
              </a:rPr>
              <a:t>Normal distribution</a:t>
            </a:r>
            <a:br>
              <a:rPr lang="en-US" altLang="en-US" sz="3500" b="1">
                <a:solidFill>
                  <a:srgbClr val="FF3300"/>
                </a:solidFill>
              </a:rPr>
            </a:br>
            <a:r>
              <a:rPr lang="en-US" altLang="en-US" sz="3500" b="1">
                <a:solidFill>
                  <a:srgbClr val="FF3300"/>
                </a:solidFill>
              </a:rPr>
              <a:t>[X ~ N ( </a:t>
            </a:r>
            <a:r>
              <a:rPr lang="en-US" altLang="en-US" sz="3500" b="1">
                <a:solidFill>
                  <a:srgbClr val="FF3300"/>
                </a:solidFill>
                <a:sym typeface="Symbol" panose="05050102010706020507" pitchFamily="18" charset="2"/>
              </a:rPr>
              <a:t>, </a:t>
            </a:r>
            <a:r>
              <a:rPr lang="en-US" altLang="en-US" sz="3500" b="1" baseline="30000">
                <a:solidFill>
                  <a:srgbClr val="FF3300"/>
                </a:solidFill>
                <a:sym typeface="Symbol" panose="05050102010706020507" pitchFamily="18" charset="2"/>
              </a:rPr>
              <a:t>2</a:t>
            </a:r>
            <a:r>
              <a:rPr lang="en-US" altLang="en-US" sz="3500" b="1">
                <a:solidFill>
                  <a:srgbClr val="FF3300"/>
                </a:solidFill>
                <a:sym typeface="Symbol" panose="05050102010706020507" pitchFamily="18" charset="2"/>
              </a:rPr>
              <a:t>)]</a:t>
            </a:r>
            <a:r>
              <a:rPr lang="en-US" altLang="en-US" sz="3500">
                <a:solidFill>
                  <a:schemeClr val="tx1"/>
                </a:solidFill>
              </a:rPr>
              <a:t> (</a:t>
            </a:r>
            <a:r>
              <a:rPr lang="en-US" altLang="en-US" sz="3500" b="1">
                <a:solidFill>
                  <a:srgbClr val="0000FF"/>
                </a:solidFill>
              </a:rPr>
              <a:t>contd…</a:t>
            </a:r>
            <a:r>
              <a:rPr lang="en-US" altLang="en-US" sz="3500">
                <a:solidFill>
                  <a:schemeClr val="tx1"/>
                </a:solidFill>
              </a:rPr>
              <a:t>):</a:t>
            </a:r>
            <a:r>
              <a:rPr lang="en-US" altLang="en-US" sz="3500" b="1">
                <a:solidFill>
                  <a:srgbClr val="FF0000"/>
                </a:solidFill>
              </a:rPr>
              <a:t> </a:t>
            </a:r>
            <a:r>
              <a:rPr lang="en-US" altLang="en-US" sz="3500" b="1">
                <a:solidFill>
                  <a:srgbClr val="7030A0"/>
                </a:solidFill>
              </a:rPr>
              <a:t>MATLAB Code</a:t>
            </a:r>
            <a:r>
              <a:rPr lang="en-US" altLang="en-US" sz="3500" b="1">
                <a:solidFill>
                  <a:srgbClr val="FF0000"/>
                </a:solidFill>
              </a:rPr>
              <a:t> for </a:t>
            </a:r>
            <a:r>
              <a:rPr lang="en-US" altLang="en-US" sz="3500" b="1">
                <a:solidFill>
                  <a:srgbClr val="FF3300"/>
                </a:solidFill>
              </a:rPr>
              <a:t>F(x)</a:t>
            </a:r>
          </a:p>
        </p:txBody>
      </p:sp>
      <p:sp>
        <p:nvSpPr>
          <p:cNvPr id="277510" name="Content Placeholder 2">
            <a:extLst>
              <a:ext uri="{FF2B5EF4-FFF2-40B4-BE49-F238E27FC236}">
                <a16:creationId xmlns:a16="http://schemas.microsoft.com/office/drawing/2014/main" id="{D294A43F-DFE9-4AD9-A77D-AE1662DEF863}"/>
              </a:ext>
            </a:extLst>
          </p:cNvPr>
          <p:cNvSpPr>
            <a:spLocks noGrp="1" noChangeArrowheads="1"/>
          </p:cNvSpPr>
          <p:nvPr>
            <p:ph idx="1"/>
          </p:nvPr>
        </p:nvSpPr>
        <p:spPr/>
        <p:txBody>
          <a:bodyPr/>
          <a:lstStyle/>
          <a:p>
            <a:pPr>
              <a:buFontTx/>
              <a:buAutoNum type="arabicPeriod"/>
            </a:pPr>
            <a:r>
              <a:rPr lang="en-US" altLang="en-US" sz="1300">
                <a:latin typeface="Consolas" panose="020B0609020204030204" pitchFamily="49" charset="0"/>
              </a:rPr>
              <a:t>%PLOT OF CDF OF NORMAL DISTRIBUTION N(</a:t>
            </a:r>
            <a:r>
              <a:rPr lang="el-GR" altLang="en-US" sz="1300">
                <a:latin typeface="Consolas" panose="020B0609020204030204" pitchFamily="49" charset="0"/>
              </a:rPr>
              <a:t>μ, σ</a:t>
            </a:r>
            <a:r>
              <a:rPr lang="el-GR" altLang="en-US" sz="1300" baseline="30000">
                <a:latin typeface="Consolas" panose="020B0609020204030204" pitchFamily="49" charset="0"/>
              </a:rPr>
              <a:t>2</a:t>
            </a:r>
            <a:r>
              <a:rPr lang="en-US" altLang="en-US" sz="1300">
                <a:latin typeface="Consolas" panose="020B0609020204030204" pitchFamily="49" charset="0"/>
              </a:rPr>
              <a:t>)</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a = -20; % Some minimum value of X as needed to plot</a:t>
            </a:r>
          </a:p>
          <a:p>
            <a:pPr>
              <a:buFontTx/>
              <a:buAutoNum type="arabicPeriod"/>
            </a:pPr>
            <a:r>
              <a:rPr lang="en-US" altLang="en-US" sz="1300">
                <a:latin typeface="Consolas" panose="020B0609020204030204" pitchFamily="49" charset="0"/>
              </a:rPr>
              <a:t>b = +20; % Some maximum value of X as needed to plot</a:t>
            </a:r>
          </a:p>
          <a:p>
            <a:pPr>
              <a:buFontTx/>
              <a:buAutoNum type="arabicPeriod"/>
            </a:pPr>
            <a:r>
              <a:rPr lang="en-US" altLang="en-US" sz="1300">
                <a:latin typeface="Consolas" panose="020B0609020204030204" pitchFamily="49" charset="0"/>
              </a:rPr>
              <a:t>mu = 5; % Location parameter</a:t>
            </a:r>
          </a:p>
          <a:p>
            <a:pPr>
              <a:buFontTx/>
              <a:buAutoNum type="arabicPeriod"/>
            </a:pPr>
            <a:r>
              <a:rPr lang="en-US" altLang="en-US" sz="1300">
                <a:latin typeface="Consolas" panose="020B0609020204030204" pitchFamily="49" charset="0"/>
              </a:rPr>
              <a:t>sigma = 4; % Scale parameter</a:t>
            </a:r>
          </a:p>
          <a:p>
            <a:pPr>
              <a:buFontTx/>
              <a:buAutoNum type="arabicPeriod"/>
            </a:pPr>
            <a:r>
              <a:rPr lang="en-US" altLang="en-US" sz="1300">
                <a:latin typeface="Consolas" panose="020B0609020204030204" pitchFamily="49" charset="0"/>
              </a:rPr>
              <a:t>% Define the range of x values for the plot</a:t>
            </a:r>
          </a:p>
          <a:p>
            <a:pPr>
              <a:buFontTx/>
              <a:buAutoNum type="arabicPeriod"/>
            </a:pPr>
            <a:r>
              <a:rPr lang="en-US" altLang="en-US" sz="1300">
                <a:latin typeface="Consolas" panose="020B0609020204030204" pitchFamily="49" charset="0"/>
              </a:rPr>
              <a:t>x = a:0.1:b;</a:t>
            </a:r>
          </a:p>
          <a:p>
            <a:pPr>
              <a:buFontTx/>
              <a:buAutoNum type="arabicPeriod"/>
            </a:pPr>
            <a:r>
              <a:rPr lang="en-US" altLang="en-US" sz="1300">
                <a:latin typeface="Consolas" panose="020B0609020204030204" pitchFamily="49" charset="0"/>
              </a:rPr>
              <a:t>% Calculate the PDF values using normcdf</a:t>
            </a:r>
          </a:p>
          <a:p>
            <a:pPr>
              <a:buFontTx/>
              <a:buAutoNum type="arabicPeriod"/>
            </a:pPr>
            <a:r>
              <a:rPr lang="en-US" altLang="en-US" sz="1300">
                <a:latin typeface="Consolas" panose="020B0609020204030204" pitchFamily="49" charset="0"/>
              </a:rPr>
              <a:t>y = normcdf(x, mu, sigma);</a:t>
            </a:r>
          </a:p>
          <a:p>
            <a:pPr>
              <a:buFontTx/>
              <a:buAutoNum type="arabicPeriod"/>
            </a:pPr>
            <a:r>
              <a:rPr lang="en-US" altLang="en-US" sz="1300">
                <a:latin typeface="Consolas" panose="020B0609020204030204" pitchFamily="49" charset="0"/>
              </a:rPr>
              <a:t>% Plot the CDF of N(</a:t>
            </a:r>
            <a:r>
              <a:rPr lang="el-GR" altLang="en-US" sz="1300">
                <a:latin typeface="Consolas" panose="020B0609020204030204" pitchFamily="49" charset="0"/>
              </a:rPr>
              <a:t>μ, σ</a:t>
            </a:r>
            <a:r>
              <a:rPr lang="el-GR" altLang="en-US" sz="1300" baseline="30000">
                <a:latin typeface="Consolas" panose="020B0609020204030204" pitchFamily="49" charset="0"/>
              </a:rPr>
              <a:t>2</a:t>
            </a:r>
            <a:r>
              <a:rPr lang="en-US" altLang="en-US" sz="1300">
                <a:latin typeface="Consolas" panose="020B0609020204030204" pitchFamily="49" charset="0"/>
              </a:rPr>
              <a:t>)</a:t>
            </a:r>
          </a:p>
          <a:p>
            <a:pPr>
              <a:buFontTx/>
              <a:buAutoNum type="arabicPeriod"/>
            </a:pPr>
            <a:r>
              <a:rPr lang="en-US" altLang="en-US" sz="1300">
                <a:latin typeface="Consolas" panose="020B0609020204030204" pitchFamily="49" charset="0"/>
              </a:rPr>
              <a:t>plot(x, y, 'LineWidth', 5); % Plot x vs y with a specified line width;</a:t>
            </a:r>
          </a:p>
          <a:p>
            <a:pPr>
              <a:buFontTx/>
              <a:buAutoNum type="arabicPeriod"/>
            </a:pPr>
            <a:r>
              <a:rPr lang="en-US" altLang="en-US" sz="1300">
                <a:latin typeface="Consolas" panose="020B0609020204030204" pitchFamily="49" charset="0"/>
              </a:rPr>
              <a:t>% Add labels and title for clarity</a:t>
            </a:r>
          </a:p>
          <a:p>
            <a:pPr>
              <a:buFontTx/>
              <a:buAutoNum type="arabicPeriod"/>
            </a:pPr>
            <a:r>
              <a:rPr lang="en-US" altLang="en-US" sz="1300">
                <a:latin typeface="Consolas" panose="020B0609020204030204" pitchFamily="49" charset="0"/>
              </a:rPr>
              <a:t>xlabel('X Values'); % Label the x-axis</a:t>
            </a:r>
          </a:p>
          <a:p>
            <a:pPr>
              <a:buFontTx/>
              <a:buAutoNum type="arabicPeriod"/>
            </a:pPr>
            <a:r>
              <a:rPr lang="en-US" altLang="en-US" sz="1300">
                <a:latin typeface="Consolas" panose="020B0609020204030204" pitchFamily="49" charset="0"/>
              </a:rPr>
              <a:t>ylabel('F(x)=P[X≤x] or CDF of N(</a:t>
            </a:r>
            <a:r>
              <a:rPr lang="el-GR" altLang="en-US" sz="1300">
                <a:latin typeface="Consolas" panose="020B0609020204030204" pitchFamily="49" charset="0"/>
              </a:rPr>
              <a:t>μ, σ</a:t>
            </a:r>
            <a:r>
              <a:rPr lang="en-US" altLang="en-US" sz="1300">
                <a:latin typeface="Consolas" panose="020B0609020204030204" pitchFamily="49" charset="0"/>
              </a:rPr>
              <a:t>^2) Distribution'); % Label the y-axis</a:t>
            </a:r>
          </a:p>
          <a:p>
            <a:pPr>
              <a:buFontTx/>
              <a:buAutoNum type="arabicPeriod"/>
            </a:pPr>
            <a:r>
              <a:rPr lang="en-US" altLang="en-US" sz="1300">
                <a:latin typeface="Consolas" panose="020B0609020204030204" pitchFamily="49" charset="0"/>
              </a:rPr>
              <a:t>title(['Plot of F(x)=P[X≤x] or CDF of N(</a:t>
            </a:r>
            <a:r>
              <a:rPr lang="el-GR" altLang="en-US" sz="1300">
                <a:latin typeface="Consolas" panose="020B0609020204030204" pitchFamily="49" charset="0"/>
              </a:rPr>
              <a:t>μ, σ</a:t>
            </a:r>
            <a:r>
              <a:rPr lang="en-US" altLang="en-US" sz="1300">
                <a:latin typeface="Consolas" panose="020B0609020204030204" pitchFamily="49" charset="0"/>
              </a:rPr>
              <a:t>^2) Distribution (</a:t>
            </a:r>
            <a:r>
              <a:rPr lang="el-GR" altLang="en-US" sz="1300">
                <a:latin typeface="Consolas" panose="020B0609020204030204" pitchFamily="49" charset="0"/>
              </a:rPr>
              <a:t>μ</a:t>
            </a:r>
            <a:r>
              <a:rPr lang="en-US" altLang="en-US" sz="1300">
                <a:latin typeface="Consolas" panose="020B0609020204030204" pitchFamily="49" charset="0"/>
              </a:rPr>
              <a:t> = ', num2str(mu), ', </a:t>
            </a:r>
            <a:r>
              <a:rPr lang="el-GR" altLang="en-US" sz="1300">
                <a:latin typeface="Consolas" panose="020B0609020204030204" pitchFamily="49" charset="0"/>
              </a:rPr>
              <a:t>σ</a:t>
            </a:r>
            <a:r>
              <a:rPr lang="en-US" altLang="en-US" sz="1300">
                <a:latin typeface="Consolas" panose="020B0609020204030204" pitchFamily="49" charset="0"/>
              </a:rPr>
              <a:t> = ', num2str(sigma), ')']); % Set the plot title</a:t>
            </a:r>
          </a:p>
          <a:p>
            <a:pPr>
              <a:buFontTx/>
              <a:buAutoNum type="arabicPeriod"/>
            </a:pPr>
            <a:r>
              <a:rPr lang="en-US" altLang="en-US" sz="1300">
                <a:latin typeface="Consolas" panose="020B0609020204030204" pitchFamily="49" charset="0"/>
              </a:rPr>
              <a:t>% Optional: Add a grid for better readability</a:t>
            </a:r>
          </a:p>
          <a:p>
            <a:pPr>
              <a:buFontTx/>
              <a:buAutoNum type="arabicPeriod"/>
            </a:pPr>
            <a:r>
              <a:rPr lang="en-US" altLang="en-US" sz="1300">
                <a:latin typeface="Consolas" panose="020B0609020204030204" pitchFamily="49" charset="0"/>
              </a:rPr>
              <a:t>grid on; % Add a grid to the plot</a:t>
            </a:r>
            <a:endParaRPr lang="en-US" altLang="en-US" sz="1300">
              <a:latin typeface="Consolas" panose="020B0609020204030204" pitchFamily="49" charset="0"/>
              <a:cs typeface="Calibri" panose="020F0502020204030204" pitchFamily="34"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080DC2-2295-4C3E-ADB2-DCF47A663D21}"/>
              </a:ext>
            </a:extLst>
          </p:cNvPr>
          <p:cNvSpPr>
            <a:spLocks noGrp="1"/>
          </p:cNvSpPr>
          <p:nvPr>
            <p:ph type="dt" sz="quarter" idx="10"/>
          </p:nvPr>
        </p:nvSpPr>
        <p:spPr/>
        <p:txBody>
          <a:bodyPr/>
          <a:lstStyle/>
          <a:p>
            <a:pPr>
              <a:defRPr/>
            </a:pPr>
            <a:r>
              <a:rPr lang="en-US"/>
              <a:t>IME602:DISTRIBUTIONS</a:t>
            </a:r>
          </a:p>
        </p:txBody>
      </p:sp>
      <p:sp>
        <p:nvSpPr>
          <p:cNvPr id="5" name="Footer Placeholder 4">
            <a:extLst>
              <a:ext uri="{FF2B5EF4-FFF2-40B4-BE49-F238E27FC236}">
                <a16:creationId xmlns:a16="http://schemas.microsoft.com/office/drawing/2014/main" id="{AA5A3BA4-B391-4B3E-9E02-9058DB545443}"/>
              </a:ext>
            </a:extLst>
          </p:cNvPr>
          <p:cNvSpPr>
            <a:spLocks noGrp="1"/>
          </p:cNvSpPr>
          <p:nvPr>
            <p:ph type="ftr" sz="quarter" idx="11"/>
          </p:nvPr>
        </p:nvSpPr>
        <p:spPr/>
        <p:txBody>
          <a:bodyPr/>
          <a:lstStyle/>
          <a:p>
            <a:pPr>
              <a:defRPr/>
            </a:pPr>
            <a:r>
              <a:rPr lang="en-US"/>
              <a:t>RNSengupta,IME Dept.,IIT Kanpur,INDIA</a:t>
            </a:r>
          </a:p>
        </p:txBody>
      </p:sp>
      <p:sp>
        <p:nvSpPr>
          <p:cNvPr id="278532" name="Slide Number Placeholder 5">
            <a:extLst>
              <a:ext uri="{FF2B5EF4-FFF2-40B4-BE49-F238E27FC236}">
                <a16:creationId xmlns:a16="http://schemas.microsoft.com/office/drawing/2014/main" id="{A042A4C8-6A6C-4F14-9A8C-440A6754F3D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3C1C59-410C-4D1B-BD78-C35BCB1A904A}" type="slidenum">
              <a:rPr lang="en-US" altLang="en-US" sz="1400" smtClean="0"/>
              <a:pPr>
                <a:spcBef>
                  <a:spcPct val="0"/>
                </a:spcBef>
                <a:buFontTx/>
                <a:buNone/>
              </a:pPr>
              <a:t>99</a:t>
            </a:fld>
            <a:endParaRPr lang="en-US" altLang="en-US" sz="1400"/>
          </a:p>
        </p:txBody>
      </p:sp>
      <p:sp>
        <p:nvSpPr>
          <p:cNvPr id="278533" name="Rectangle 2">
            <a:extLst>
              <a:ext uri="{FF2B5EF4-FFF2-40B4-BE49-F238E27FC236}">
                <a16:creationId xmlns:a16="http://schemas.microsoft.com/office/drawing/2014/main" id="{FB0CC7E1-C8C6-4936-A0F9-AE4A54DC5FF8}"/>
              </a:ext>
            </a:extLst>
          </p:cNvPr>
          <p:cNvSpPr>
            <a:spLocks noGrp="1" noChangeArrowheads="1"/>
          </p:cNvSpPr>
          <p:nvPr>
            <p:ph type="title"/>
          </p:nvPr>
        </p:nvSpPr>
        <p:spPr/>
        <p:txBody>
          <a:bodyPr/>
          <a:lstStyle/>
          <a:p>
            <a:pPr eaLnBrk="1" hangingPunct="1"/>
            <a:r>
              <a:rPr lang="en-US" altLang="en-US" b="1">
                <a:solidFill>
                  <a:srgbClr val="FF3300"/>
                </a:solidFill>
              </a:rPr>
              <a:t>Normal distribution</a:t>
            </a:r>
            <a:br>
              <a:rPr lang="en-US" altLang="en-US" b="1">
                <a:solidFill>
                  <a:srgbClr val="FF3300"/>
                </a:solidFill>
              </a:rPr>
            </a:br>
            <a:r>
              <a:rPr lang="en-US" altLang="en-US" b="1">
                <a:solidFill>
                  <a:srgbClr val="FF3300"/>
                </a:solidFill>
              </a:rPr>
              <a:t>[X ~ N ( </a:t>
            </a:r>
            <a:r>
              <a:rPr lang="en-US" altLang="en-US" b="1">
                <a:solidFill>
                  <a:srgbClr val="FF3300"/>
                </a:solidFill>
                <a:sym typeface="Symbol" panose="05050102010706020507" pitchFamily="18" charset="2"/>
              </a:rPr>
              <a:t>, </a:t>
            </a:r>
            <a:r>
              <a:rPr lang="en-US" altLang="en-US" b="1" baseline="30000">
                <a:solidFill>
                  <a:srgbClr val="FF3300"/>
                </a:solidFill>
                <a:sym typeface="Symbol" panose="05050102010706020507" pitchFamily="18" charset="2"/>
              </a:rPr>
              <a:t>2</a:t>
            </a:r>
            <a:r>
              <a:rPr lang="en-US" altLang="en-US" b="1">
                <a:solidFill>
                  <a:srgbClr val="FF3300"/>
                </a:solidFill>
                <a:sym typeface="Symbol" panose="05050102010706020507" pitchFamily="18" charset="2"/>
              </a:rPr>
              <a:t>)]</a:t>
            </a:r>
            <a:r>
              <a:rPr lang="en-US" altLang="en-US">
                <a:solidFill>
                  <a:schemeClr val="tx1"/>
                </a:solidFill>
              </a:rPr>
              <a:t> (</a:t>
            </a:r>
            <a:r>
              <a:rPr lang="en-US" altLang="en-US" b="1">
                <a:solidFill>
                  <a:srgbClr val="0000FF"/>
                </a:solidFill>
              </a:rPr>
              <a:t>contd…</a:t>
            </a:r>
            <a:r>
              <a:rPr lang="en-US" altLang="en-US">
                <a:solidFill>
                  <a:schemeClr val="tx1"/>
                </a:solidFill>
              </a:rPr>
              <a:t>): </a:t>
            </a:r>
            <a:r>
              <a:rPr lang="en-US" altLang="en-US" b="1">
                <a:solidFill>
                  <a:srgbClr val="FF3300"/>
                </a:solidFill>
              </a:rPr>
              <a:t>F(x)</a:t>
            </a:r>
          </a:p>
        </p:txBody>
      </p:sp>
      <p:pic>
        <p:nvPicPr>
          <p:cNvPr id="278534" name="Content Placeholder 5">
            <a:extLst>
              <a:ext uri="{FF2B5EF4-FFF2-40B4-BE49-F238E27FC236}">
                <a16:creationId xmlns:a16="http://schemas.microsoft.com/office/drawing/2014/main" id="{6DA91086-7749-460F-9572-3593774EAA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26541</TotalTime>
  <Words>23398</Words>
  <Application>Microsoft Office PowerPoint</Application>
  <PresentationFormat>Widescreen</PresentationFormat>
  <Paragraphs>2849</Paragraphs>
  <Slides>260</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260</vt:i4>
      </vt:variant>
    </vt:vector>
  </HeadingPairs>
  <TitlesOfParts>
    <vt:vector size="270" baseType="lpstr">
      <vt:lpstr>Arial</vt:lpstr>
      <vt:lpstr>Calibri</vt:lpstr>
      <vt:lpstr>Cambria Math</vt:lpstr>
      <vt:lpstr>Consolas</vt:lpstr>
      <vt:lpstr>SAS Monospace</vt:lpstr>
      <vt:lpstr>Symbol</vt:lpstr>
      <vt:lpstr>Times New Roman</vt:lpstr>
      <vt:lpstr>Wingdings</vt:lpstr>
      <vt:lpstr>Default Design</vt:lpstr>
      <vt:lpstr>Chart</vt:lpstr>
      <vt:lpstr>IME602: Probability and Statistics-DISTRIBUTIONS</vt:lpstr>
      <vt:lpstr>Coverage</vt:lpstr>
      <vt:lpstr>Coverage</vt:lpstr>
      <vt:lpstr>Joint and Marginal Probability</vt:lpstr>
      <vt:lpstr>Joint and Marginal Probability (contd….)</vt:lpstr>
      <vt:lpstr>Joint and Marginal Probability (contd….)</vt:lpstr>
      <vt:lpstr>Joint and Marginal Probability (contd….)</vt:lpstr>
      <vt:lpstr>Expected Value ad Variance given Joint and Marginal Probabilities</vt:lpstr>
      <vt:lpstr>Example # 39</vt:lpstr>
      <vt:lpstr>Example # 39 (contd…)</vt:lpstr>
      <vt:lpstr>Example # 39 (contd…)</vt:lpstr>
      <vt:lpstr>Example # 39 (contd…)</vt:lpstr>
      <vt:lpstr>Example # 39 (contd…)</vt:lpstr>
      <vt:lpstr>Example # 40</vt:lpstr>
      <vt:lpstr>Example # 40 (contd…)</vt:lpstr>
      <vt:lpstr>Example # 40 (contd…)</vt:lpstr>
      <vt:lpstr>Example # 40 (contd…):  MATLAB Code</vt:lpstr>
      <vt:lpstr>Example # 40 (contd…):  MATLAB Code</vt:lpstr>
      <vt:lpstr>Example # 40 (contd…)</vt:lpstr>
      <vt:lpstr>Tri-Variate Case of three r.v.’s X, Y, Z</vt:lpstr>
      <vt:lpstr>Tri-Variate Case of three r.v.’s X, Y, Z (contd…)</vt:lpstr>
      <vt:lpstr>Tri-Variate Case of three r.v.’s X, Y, Z (contd…)</vt:lpstr>
      <vt:lpstr>Independence of two and more events</vt:lpstr>
      <vt:lpstr>Pairwise Independence</vt:lpstr>
      <vt:lpstr>Mutual Independence</vt:lpstr>
      <vt:lpstr>Independence Rule</vt:lpstr>
      <vt:lpstr>Example # 41</vt:lpstr>
      <vt:lpstr>Example # 41 (contd…)</vt:lpstr>
      <vt:lpstr>Distribution</vt:lpstr>
      <vt:lpstr>P(X=x) and F(x) for Discrete Case</vt:lpstr>
      <vt:lpstr>f(x) and F(x) for Continuous Case </vt:lpstr>
      <vt:lpstr>Discrete distribution</vt:lpstr>
      <vt:lpstr>Bernoulli Trails</vt:lpstr>
      <vt:lpstr>Uniform discrete distribution [X ~ UD (a , b) ]</vt:lpstr>
      <vt:lpstr>Uniform discrete distribution [X ~ UD (a , b) ] (contd…)</vt:lpstr>
      <vt:lpstr>Uniform discrete distribution [X ~ UD (a , b) ] (contd…)</vt:lpstr>
      <vt:lpstr>Uniform discrete distribution [X ~ UD (a , b) ] (contd…)</vt:lpstr>
      <vt:lpstr>Binomial distribution [X ~ B (p , n)]</vt:lpstr>
      <vt:lpstr>Binomial distribution [X ~ B (p , n)] (contd…)</vt:lpstr>
      <vt:lpstr>Binomial distribution [X ~ B (p , n)] (contd…)</vt:lpstr>
      <vt:lpstr>Binomial distribution [X ~ B (p , n)] (contd…)</vt:lpstr>
      <vt:lpstr>Example # 42</vt:lpstr>
      <vt:lpstr>Example # 42 (contd…)</vt:lpstr>
      <vt:lpstr>Exercise</vt:lpstr>
      <vt:lpstr>Negative binomial distribution [X ~ NB (p , r)]</vt:lpstr>
      <vt:lpstr>Negative binomial distribution [X ~ NB (p , r)] (contd…)</vt:lpstr>
      <vt:lpstr>Negative binomial distribution [X ~ NB (p , r)] (contd…)</vt:lpstr>
      <vt:lpstr>Negative binomial distribution [X ~ NB (p , r)] (contd…)</vt:lpstr>
      <vt:lpstr>Example # 43</vt:lpstr>
      <vt:lpstr>Example # 43 (contd…)</vt:lpstr>
      <vt:lpstr>Exercise</vt:lpstr>
      <vt:lpstr>Geometric distribution [X ~ G (p)]</vt:lpstr>
      <vt:lpstr>Geometric distribution [X ~ G (p)] (contd…)</vt:lpstr>
      <vt:lpstr>Geometric distribution [X ~ G (p)] (contd…)</vt:lpstr>
      <vt:lpstr>Geometric distribution [X ~ G (p)] (contd…)</vt:lpstr>
      <vt:lpstr>Example # 44</vt:lpstr>
      <vt:lpstr>Example # 44 (contd…)</vt:lpstr>
      <vt:lpstr>Exercise</vt:lpstr>
      <vt:lpstr>Hypergeometric distribution [X ~ HG (N, n, p)]</vt:lpstr>
      <vt:lpstr>Hypergeometric distribution [X ~ HG (N, n, p)] (contd…)</vt:lpstr>
      <vt:lpstr>Hypergeometric distribution [X ~ HG (N, n, p)] (contd…)</vt:lpstr>
      <vt:lpstr>Hypergeometric distribution [X ~ HG (N, n, p)] (contd…)</vt:lpstr>
      <vt:lpstr>Example # 45</vt:lpstr>
      <vt:lpstr>Example # 46 (contd…)</vt:lpstr>
      <vt:lpstr>Exercise</vt:lpstr>
      <vt:lpstr>Poisson distribution [X ~ P ()]</vt:lpstr>
      <vt:lpstr>Poisson distribution [X ~ P ()] (contd…)</vt:lpstr>
      <vt:lpstr>Poisson distribution [X ~ P ()] (contd…)</vt:lpstr>
      <vt:lpstr>Poisson distribution [X ~ P ()] (contd…)</vt:lpstr>
      <vt:lpstr>Example # 47</vt:lpstr>
      <vt:lpstr>Example # 47 (contd…)</vt:lpstr>
      <vt:lpstr>Exercise</vt:lpstr>
      <vt:lpstr>Logarithmic distribution [X ~ L (p)]</vt:lpstr>
      <vt:lpstr>Logarithmic distribution [X ~ L (p)] (contd…)</vt:lpstr>
      <vt:lpstr>Logarithmic distribution [X ~ L (p)] (contd…)</vt:lpstr>
      <vt:lpstr>Logarithmic distribution [X ~ L (p)] (contd…)</vt:lpstr>
      <vt:lpstr>Continuous distribution</vt:lpstr>
      <vt:lpstr>Continuous distribution (contd…)</vt:lpstr>
      <vt:lpstr>Continuous distribution (contd…)</vt:lpstr>
      <vt:lpstr>Continuous distribution (contd…)</vt:lpstr>
      <vt:lpstr>Uniform distribution [X ~ U (a, b)]</vt:lpstr>
      <vt:lpstr>Uniform distribution [X ~ U (a, b)] (contd…): MATLAB Code for f(x)</vt:lpstr>
      <vt:lpstr>Uniform distribution [X ~ U (a, b)] (contd…): f(x)</vt:lpstr>
      <vt:lpstr>Uniform distribution [X ~ U (a, b)] (contd…): MATLAB Code for F(x)</vt:lpstr>
      <vt:lpstr>Uniform distribution [X ~ U (a, b)] (contd…): F(x)</vt:lpstr>
      <vt:lpstr>Exponential distribution [ X ~ E (a, )] (contd…)</vt:lpstr>
      <vt:lpstr>Exponential distribution [ X ~ E (a, )] (contd…): MATLAB Code for f(x)</vt:lpstr>
      <vt:lpstr>Exponential distribution [ X ~ E (a, )] (contd…): f(x)</vt:lpstr>
      <vt:lpstr>Exponential distribution [ X ~ E (a, )] (contd…): MATLAB Code for F(x)</vt:lpstr>
      <vt:lpstr>Exponential distribution [ X ~ E (a, )] (contd…): F(x)</vt:lpstr>
      <vt:lpstr>Example # 48</vt:lpstr>
      <vt:lpstr>Example # 48 (contd…)</vt:lpstr>
      <vt:lpstr>Exercise</vt:lpstr>
      <vt:lpstr>Normal distribution [X ~ N ( , 2)]</vt:lpstr>
      <vt:lpstr>Normal distribution [X ~ N ( , 2)] (contd…)</vt:lpstr>
      <vt:lpstr>Normal distribution [X ~ N ( , 2)] (contd…): MATLAB Code for f(x)</vt:lpstr>
      <vt:lpstr>Normal distribution [X ~ N ( , 2)] (contd…): f(x)</vt:lpstr>
      <vt:lpstr>Normal distribution [X ~ N ( , 2)] (contd…): MATLAB Code for F(x)</vt:lpstr>
      <vt:lpstr>Normal distribution [X ~ N ( , 2)] (contd…): F(x)</vt:lpstr>
      <vt:lpstr>Standard Normal Distribution, Z~N(0,1)</vt:lpstr>
      <vt:lpstr>Standard Normal Distribution, Z~N(0,1) (contd…): MATLAB Code for f(z)</vt:lpstr>
      <vt:lpstr>Standard Normal Distribution, Z~N(0,1) (contd…): f(z)</vt:lpstr>
      <vt:lpstr>Standard Normal Distribution, Z~N(0,1) (contd…): MATLAB Code for F(z)</vt:lpstr>
      <vt:lpstr>Standard Normal Distribution, Z~N(0,1) (contd…): F(z)</vt:lpstr>
      <vt:lpstr>Standard Normal Distribution, Z~N(0,1) (contd…)</vt:lpstr>
      <vt:lpstr>Standard Normal Distribution, Z~N(0,1) (contd…): f(z)</vt:lpstr>
      <vt:lpstr>Standard Normal Distribution, Z~N(0,1) (contd…): f(z)</vt:lpstr>
      <vt:lpstr>Normal distribution results</vt:lpstr>
      <vt:lpstr>Normal distribution results (contd…) : f(x)</vt:lpstr>
      <vt:lpstr>Finding Probabilities using Standard Normal Distribution: P(0 &lt; Z &lt; 1.56)</vt:lpstr>
      <vt:lpstr>Example # 49</vt:lpstr>
      <vt:lpstr>Example # 49 (contd…)</vt:lpstr>
      <vt:lpstr>Normal distribution results (contd…)</vt:lpstr>
      <vt:lpstr>Exercise</vt:lpstr>
      <vt:lpstr>Log-normal distribution [X ~ LN ( , 2)]</vt:lpstr>
      <vt:lpstr>Log-normal distribution [X ~ LN ( , 2)] (contd….): MATLAB Code for f(x)</vt:lpstr>
      <vt:lpstr>Log-normal distribution [X ~ LN ( , 2)] (contd….): f(x)</vt:lpstr>
      <vt:lpstr>Log-normal distribution [X ~ LN ( , 2)] (contd….): MATLAB Code for F(x)</vt:lpstr>
      <vt:lpstr>Log-normal distribution [X ~ LN ( , 2)] (contd….): F(x)</vt:lpstr>
      <vt:lpstr>Example # 50</vt:lpstr>
      <vt:lpstr>Chi-Square distribution [X ~ n2]</vt:lpstr>
      <vt:lpstr>Chi-Square distribution [X ~ n2] (contd….): MATLAB Code for f(x)</vt:lpstr>
      <vt:lpstr>Chi-Square distribution [X ~ n2] (contd….): f(x)</vt:lpstr>
      <vt:lpstr>Chi-Square distribution [X ~ n2] (contd….): MATLAB Code for F(x)</vt:lpstr>
      <vt:lpstr>Chi-Square distribution [X ~ n2] (contd….): F(x)</vt:lpstr>
      <vt:lpstr>Chi-Square distribution [X ~ n2] (contd….):</vt:lpstr>
      <vt:lpstr>Example # 51</vt:lpstr>
      <vt:lpstr>t distribution [X ~ tn]</vt:lpstr>
      <vt:lpstr>t distribution [X ~ tn] (contd….): MATLAB Code for f(x)</vt:lpstr>
      <vt:lpstr>t distribution [X ~ tn] (contd….): f(x)</vt:lpstr>
      <vt:lpstr>t distribution [X ~ tn] (contd….): MATLAB Code for F(x)</vt:lpstr>
      <vt:lpstr>t distribution [X ~ tn] (contd….): F(x)</vt:lpstr>
      <vt:lpstr>t distribution [X ~ tn] (contd….):</vt:lpstr>
      <vt:lpstr>Example # 52</vt:lpstr>
      <vt:lpstr>F distribution [X ~ F (n,m)]</vt:lpstr>
      <vt:lpstr>F distribution [X ~ F(n,m)] (contd….): MATLAB Code for f(x)</vt:lpstr>
      <vt:lpstr>F distribution [X ~ F(n,m)] (contd….): f(x)</vt:lpstr>
      <vt:lpstr>F distribution [X ~ F(n,m)] (contd….): MATLAB Code for F(x)</vt:lpstr>
      <vt:lpstr>F distribution [X ~ F(n,m)] (contd….): F(x)</vt:lpstr>
      <vt:lpstr>F distribution [X ~ F(n,m)] (contd….):</vt:lpstr>
      <vt:lpstr>Example # 53</vt:lpstr>
      <vt:lpstr>Gamma distribution [X ~ G(, , )]</vt:lpstr>
      <vt:lpstr>Gamma distribution [X ~ G(, , )] (contd…): MATLAB Code for f(x)</vt:lpstr>
      <vt:lpstr>Gamma distribution [X ~ G(, , )] (contd…): f(x)</vt:lpstr>
      <vt:lpstr>Gamma distribution [X ~ G(, , )] (contd…): MATLAB Code for F(x)</vt:lpstr>
      <vt:lpstr>Gamma distribution [X ~ G(, , )] (contd…): F(x)</vt:lpstr>
      <vt:lpstr>Example # 54</vt:lpstr>
      <vt:lpstr>Weibull distribution [X ~ W(, , )]</vt:lpstr>
      <vt:lpstr>Weibull distribution [X ~ W(, , )] (contd…): MATLAB Code for  f(x)</vt:lpstr>
      <vt:lpstr>Weibull distribution [X ~ W(, , )] (contd…): f(x)</vt:lpstr>
      <vt:lpstr>Weibull distribution [X ~ W(, , )] (contd…): MATLAB Code for F(x)</vt:lpstr>
      <vt:lpstr>Weibull distribution [X ~ W(, , )] (contd…): F(x)</vt:lpstr>
      <vt:lpstr>Example # 55</vt:lpstr>
      <vt:lpstr>Beta distribution [X~ Beta (, , )]</vt:lpstr>
      <vt:lpstr>Beta distribution [X~ Beta (, , )] (contd…): MATLAB Code for f(x)</vt:lpstr>
      <vt:lpstr>Beta distribution [X~ Beta (, , )] (contd…): f(x)</vt:lpstr>
      <vt:lpstr>Beta distribution [X~ Beta (, , )] (contd…): MATLAB Code for F(x)</vt:lpstr>
      <vt:lpstr>Beta distribution [X~ Beta (, , )] (contd…):</vt:lpstr>
      <vt:lpstr>Example # 56</vt:lpstr>
      <vt:lpstr>Cauchy distribution [X ~ Cauchy (, , )]</vt:lpstr>
      <vt:lpstr>Cauchy distribution [X ~ Cauchy (, , )] (contd…): MATLAB Code for f(x)</vt:lpstr>
      <vt:lpstr>Cauchy distribution [X ~ Cauchy (, , )] (contd…): f(x)</vt:lpstr>
      <vt:lpstr>Cauchy distribution [X ~ Cauchy (, , )] (contd…): MATLAB Code for F(x)</vt:lpstr>
      <vt:lpstr>Cauchy distribution [X ~ Cauchy (, , )] (contd…):</vt:lpstr>
      <vt:lpstr>Example # 57</vt:lpstr>
      <vt:lpstr>Double Exponential/Laplace distribution [X~ DE (, , )]</vt:lpstr>
      <vt:lpstr>Double Exponential/Laplace distribution [X~ DE (, , )] (contd…): MATLAB Code for f(x)</vt:lpstr>
      <vt:lpstr>Double Exponential/Laplace distribution [X ~ DE (, , )] (contd…): f(x)</vt:lpstr>
      <vt:lpstr>Double Exponential/Laplace distribution [X ~ DE (, , )] (contd…): MATLAB Code for F(x)</vt:lpstr>
      <vt:lpstr>Double Exponential/Laplace distribution [X ~ DE (, , )] (contd…): F(x)</vt:lpstr>
      <vt:lpstr>Example # 58</vt:lpstr>
      <vt:lpstr>Pareto distribution [X ~ Pareto(, , )]</vt:lpstr>
      <vt:lpstr>Pareto distribution [X ~ Pareto(, , )] (contd…): MATLAB Code for f(x)</vt:lpstr>
      <vt:lpstr>Pareto distribution [X ~ Pareto(, , )] (contd…): f(x)</vt:lpstr>
      <vt:lpstr>Pareto distribution [X ~ Pareto(, , )] (contd…): MATLAB Code for F(x)</vt:lpstr>
      <vt:lpstr>Pareto distribution [X ~ Pareto(, , )] (contd…): F(x)</vt:lpstr>
      <vt:lpstr>Example # 59</vt:lpstr>
      <vt:lpstr>Logistic distribution [X ~ Logistic(, , )]</vt:lpstr>
      <vt:lpstr>Logistic distribution [X ~ Logistic(, , )] (contd…): MATLAB Code for f(x)</vt:lpstr>
      <vt:lpstr>Logistic distribution [X ~ Logistic(, , )] (contd…): f(x)</vt:lpstr>
      <vt:lpstr>Logistic distribution [X ~ Logistic(, , )] (contd…): MATLAB Code for F(x)</vt:lpstr>
      <vt:lpstr>Logistic distribution [X ~ Logistic(, , )] (contd…): F(x)</vt:lpstr>
      <vt:lpstr>Example # 60</vt:lpstr>
      <vt:lpstr>Extreme Value Distribution [X ~ EVD(, , )]: Type-I: Gumble distribution</vt:lpstr>
      <vt:lpstr>Extreme Value Distribution [X ~ EVD(, , )]: Type-I: Gumble distribution (contd…): MATLAB Code for f(x)</vt:lpstr>
      <vt:lpstr>Extreme Value Distribution [X ~ EVD(, , )]: Type-I: Gumble distribution (contd…): f(x)</vt:lpstr>
      <vt:lpstr>Extreme Value Distribution [X ~ EVD(, , )]: Type-I: Gumble distribution (contd…): MATLAB Code for F(x)</vt:lpstr>
      <vt:lpstr>Extreme Value Distribution [X ~ EVD(, , )]: Type-I: Gumble distribution (contd…): F(x)</vt:lpstr>
      <vt:lpstr>Example # 61</vt:lpstr>
      <vt:lpstr>Extreme Value Distribution [X ~ EVD(, , )]: Type-II: Fréchet distribution</vt:lpstr>
      <vt:lpstr>Extreme Value Distribution [X ~ EVD(, , )]: Type-II: Fréchet distribution (contd…): MATLAB Code for f(x)</vt:lpstr>
      <vt:lpstr>Extreme Value Distribution [X ~ EVD(, , )]: Type-II: Fréchet distribution (contd…): f(x)</vt:lpstr>
      <vt:lpstr>Extreme Value Distribution [X ~ EVD(, , )]: Type-II: Fréchet distribution (contd…): MATLAB Code for F(x)</vt:lpstr>
      <vt:lpstr>Extreme Value Distribution [X ~ EVD(, , )]: Type-II: Fréchet distribution (contd…): F(x)</vt:lpstr>
      <vt:lpstr>Example # 62</vt:lpstr>
      <vt:lpstr>Extreme Value Distribution [X ~ EVD(, , )]: Type-III: Weibull distribution</vt:lpstr>
      <vt:lpstr>Extreme Value Distribution [X ~ EVD(, , )]: Type-III: Weibull distribution (contd…): MATLAB Code for f(x)</vt:lpstr>
      <vt:lpstr>Extreme Value Distribution [X ~ EVD(, , )]: Type-III: Weibull distribution (contd…):  f(x)</vt:lpstr>
      <vt:lpstr>Extreme Value Distribution [X ~ EVD(, , )]: Type-III: Weibull distribution (contd…): MATLAB Code for F(x)</vt:lpstr>
      <vt:lpstr>Extreme Value Distribution [X ~ EVD(, , )]: Type-III: Weibull distribution (contd…):  F(x)</vt:lpstr>
      <vt:lpstr>Example # 63</vt:lpstr>
      <vt:lpstr>Normal approximation to Binomial distribution</vt:lpstr>
      <vt:lpstr>De Moivre Laplace Limit Theorems</vt:lpstr>
      <vt:lpstr>Bernoullis Theorem</vt:lpstr>
      <vt:lpstr>Relationship between Poisson and Exponential distribution</vt:lpstr>
      <vt:lpstr>Central Limit Theorem</vt:lpstr>
      <vt:lpstr>Example # 64</vt:lpstr>
      <vt:lpstr>Example # 65</vt:lpstr>
      <vt:lpstr>Normal distribution [X ~ N ( , 2)] : Checking Normality of data</vt:lpstr>
      <vt:lpstr>Normal distribution [X ~ N ( , 2)] (contd…): Checking Normality of data</vt:lpstr>
      <vt:lpstr>Q-Q plots</vt:lpstr>
      <vt:lpstr>Q-Q plots (contd…)</vt:lpstr>
      <vt:lpstr>Q-Q plots (contd…)</vt:lpstr>
      <vt:lpstr>Q-Q plots (contd…)</vt:lpstr>
      <vt:lpstr>Q-Q plots (contd…)</vt:lpstr>
      <vt:lpstr>Q-Q plots (contd…)</vt:lpstr>
      <vt:lpstr>Q-Q plots (contd…)</vt:lpstr>
      <vt:lpstr>Q-Q plots (contd…)</vt:lpstr>
      <vt:lpstr>SAT problem</vt:lpstr>
      <vt:lpstr>SAT problem (contd…)</vt:lpstr>
      <vt:lpstr>SAT problem (contd…)</vt:lpstr>
      <vt:lpstr>SAT problem (contd…)</vt:lpstr>
      <vt:lpstr>SAT problem (contd…)</vt:lpstr>
      <vt:lpstr>SAT problem (contd…)</vt:lpstr>
      <vt:lpstr>SAT problem (contd…)</vt:lpstr>
      <vt:lpstr>S&amp;P problem</vt:lpstr>
      <vt:lpstr>S&amp;P problem (contd…)</vt:lpstr>
      <vt:lpstr>S&amp;P problem (contd…)</vt:lpstr>
      <vt:lpstr>S&amp;P problem (contd…)</vt:lpstr>
      <vt:lpstr>S&amp;P problem (contd…)</vt:lpstr>
      <vt:lpstr>S&amp;P problem (contd…)</vt:lpstr>
      <vt:lpstr>Electronic Component Problem</vt:lpstr>
      <vt:lpstr>Electronic Component Problem (contd…)</vt:lpstr>
      <vt:lpstr>Electronic Component Problem (contd…)</vt:lpstr>
      <vt:lpstr>Electronic Component Problem (contd…)</vt:lpstr>
      <vt:lpstr>Electronic Component Problem (contd…)</vt:lpstr>
      <vt:lpstr>NO2 Problem</vt:lpstr>
      <vt:lpstr>NO2 Problem (contd…)</vt:lpstr>
      <vt:lpstr>NO2 Problem (contd…)</vt:lpstr>
      <vt:lpstr>NO2 Problem (contd…)</vt:lpstr>
      <vt:lpstr>NO2 Problem (contd…)</vt:lpstr>
      <vt:lpstr>NO2 Problem (contd…)</vt:lpstr>
      <vt:lpstr>NO2 Problem (contd…)</vt:lpstr>
      <vt:lpstr>NO2 Problem (contd…)</vt:lpstr>
      <vt:lpstr>NO2 Problem (contd…)</vt:lpstr>
      <vt:lpstr>NO2 Problem (contd…)</vt:lpstr>
      <vt:lpstr>NO2 Problem (contd…)</vt:lpstr>
      <vt:lpstr>NO2 Problem (contd…)</vt:lpstr>
      <vt:lpstr>NO2 Problem (contd…)</vt:lpstr>
      <vt:lpstr>Arrival time problem (M/C # 1)</vt:lpstr>
      <vt:lpstr>Arrival time problem (M/C # 1) (contd…)</vt:lpstr>
      <vt:lpstr>Arrival time problem (M/C # 1) (contd…)</vt:lpstr>
      <vt:lpstr>Arrival time problem (M/C # 1) (contd…)</vt:lpstr>
      <vt:lpstr>Arrival time problem (M/C # 1) (contd…)</vt:lpstr>
      <vt:lpstr>Arrival time problem (M/C # 2)</vt:lpstr>
      <vt:lpstr>Arrival time problem (M/C # 2) (contd…)</vt:lpstr>
      <vt:lpstr>Arrival time problem (M/C # 2) (contd…)</vt:lpstr>
      <vt:lpstr>Arrival time problem (M/C # 2) (contd…)</vt:lpstr>
      <vt:lpstr>Arrival time problem (M/C # 2) (contd…)</vt:lpstr>
      <vt:lpstr>Arrival time problem (M/C # 1 &amp; M/C # 2)</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Nandan Sengupta</cp:lastModifiedBy>
  <cp:revision>1347</cp:revision>
  <dcterms:created xsi:type="dcterms:W3CDTF">2004-10-10T19:44:16Z</dcterms:created>
  <dcterms:modified xsi:type="dcterms:W3CDTF">2025-10-26T10:21:05Z</dcterms:modified>
</cp:coreProperties>
</file>