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69" r:id="rId2"/>
    <p:sldId id="273" r:id="rId3"/>
    <p:sldId id="770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7" r:id="rId14"/>
    <p:sldId id="288" r:id="rId15"/>
    <p:sldId id="289" r:id="rId16"/>
    <p:sldId id="300" r:id="rId17"/>
    <p:sldId id="301" r:id="rId18"/>
    <p:sldId id="302" r:id="rId19"/>
    <p:sldId id="303" r:id="rId20"/>
    <p:sldId id="290" r:id="rId21"/>
    <p:sldId id="291" r:id="rId22"/>
    <p:sldId id="292" r:id="rId23"/>
    <p:sldId id="294" r:id="rId24"/>
    <p:sldId id="293" r:id="rId25"/>
    <p:sldId id="305" r:id="rId26"/>
    <p:sldId id="306" r:id="rId27"/>
    <p:sldId id="304" r:id="rId28"/>
    <p:sldId id="307" r:id="rId29"/>
    <p:sldId id="295" r:id="rId30"/>
    <p:sldId id="296" r:id="rId31"/>
    <p:sldId id="308" r:id="rId32"/>
    <p:sldId id="297" r:id="rId33"/>
    <p:sldId id="298" r:id="rId34"/>
    <p:sldId id="772" r:id="rId35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SAS Monospace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SAS Monospace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SAS Monospace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SAS Monospace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33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581" autoAdjust="0"/>
  </p:normalViewPr>
  <p:slideViewPr>
    <p:cSldViewPr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784"/>
    </p:cViewPr>
  </p:sorterViewPr>
  <p:notesViewPr>
    <p:cSldViewPr>
      <p:cViewPr varScale="1">
        <p:scale>
          <a:sx n="58" d="100"/>
          <a:sy n="58" d="100"/>
        </p:scale>
        <p:origin x="-1782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988E123C-69D2-4509-9C20-92CEDE93FC1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5" tIns="47457" rIns="94915" bIns="47457" numCol="1" anchor="t" anchorCtr="0" compatLnSpc="1">
            <a:prstTxWarp prst="textNoShape">
              <a:avLst/>
            </a:prstTxWarp>
          </a:bodyPr>
          <a:lstStyle>
            <a:lvl1pPr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33F6B710-DCDC-4C2B-BBD3-F49EA6643DF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5" tIns="47457" rIns="94915" bIns="47457" numCol="1" anchor="t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6" name="Rectangle 4">
            <a:extLst>
              <a:ext uri="{FF2B5EF4-FFF2-40B4-BE49-F238E27FC236}">
                <a16:creationId xmlns:a16="http://schemas.microsoft.com/office/drawing/2014/main" id="{4412D512-C35F-43DE-A11B-A1701314CC7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5" tIns="47457" rIns="94915" bIns="47457" numCol="1" anchor="b" anchorCtr="0" compatLnSpc="1">
            <a:prstTxWarp prst="textNoShape">
              <a:avLst/>
            </a:prstTxWarp>
          </a:bodyPr>
          <a:lstStyle>
            <a:lvl1pPr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7" name="Rectangle 5">
            <a:extLst>
              <a:ext uri="{FF2B5EF4-FFF2-40B4-BE49-F238E27FC236}">
                <a16:creationId xmlns:a16="http://schemas.microsoft.com/office/drawing/2014/main" id="{1487074A-81F0-40A4-A098-EF03F7FB207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5" tIns="47457" rIns="94915" bIns="47457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C3B641C-AEAB-425E-BB39-E28DE53B0D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>
            <a:extLst>
              <a:ext uri="{FF2B5EF4-FFF2-40B4-BE49-F238E27FC236}">
                <a16:creationId xmlns:a16="http://schemas.microsoft.com/office/drawing/2014/main" id="{A9631756-5525-4E7A-82BC-97A370AEA2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t" anchorCtr="0" compatLnSpc="1">
            <a:prstTxWarp prst="textNoShape">
              <a:avLst/>
            </a:prstTxWarp>
          </a:bodyPr>
          <a:lstStyle>
            <a:lvl1pPr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5939" name="Rectangle 3">
            <a:extLst>
              <a:ext uri="{FF2B5EF4-FFF2-40B4-BE49-F238E27FC236}">
                <a16:creationId xmlns:a16="http://schemas.microsoft.com/office/drawing/2014/main" id="{4DEBCE59-BB3F-4BCB-9DBC-7138316A7DF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t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2E46DB0-BF3E-4B2F-B1A7-974A3123444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0375" y="720725"/>
            <a:ext cx="6396038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5941" name="Rectangle 5">
            <a:extLst>
              <a:ext uri="{FF2B5EF4-FFF2-40B4-BE49-F238E27FC236}">
                <a16:creationId xmlns:a16="http://schemas.microsoft.com/office/drawing/2014/main" id="{63C45739-8D8A-4840-B6DD-DC83BCAB01A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5942" name="Rectangle 6">
            <a:extLst>
              <a:ext uri="{FF2B5EF4-FFF2-40B4-BE49-F238E27FC236}">
                <a16:creationId xmlns:a16="http://schemas.microsoft.com/office/drawing/2014/main" id="{25D17836-26C3-47A3-88B8-734877D31DC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b" anchorCtr="0" compatLnSpc="1">
            <a:prstTxWarp prst="textNoShape">
              <a:avLst/>
            </a:prstTxWarp>
          </a:bodyPr>
          <a:lstStyle>
            <a:lvl1pPr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5943" name="Rectangle 7">
            <a:extLst>
              <a:ext uri="{FF2B5EF4-FFF2-40B4-BE49-F238E27FC236}">
                <a16:creationId xmlns:a16="http://schemas.microsoft.com/office/drawing/2014/main" id="{1022F8E7-5562-417D-90B5-CD25F2D206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F5C09EC-273A-41E7-A454-D9219287E8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22BAC2F-D705-41E5-B41C-6936BFF6C2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4F2DD32-36C7-497C-9C49-6AA9F29921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B6DCC0-1ED2-4590-90CA-2ADFD8A5BC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EE9901-2826-4308-8B55-A336560CAD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ABFA7C-DC0E-448E-BA16-0CEDA700E0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E98AF-F693-46D7-BF90-2053924B91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634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82B8EB-E0F1-417C-8D1B-55D805C676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40E2BD-B1CB-4C78-8D8E-C061F3FDF6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950A7E-7ADE-4119-948B-1B36FC2895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459E1-DF74-4AFA-B490-B234BE6849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205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700028-C01B-48BC-8777-EB79B18FDE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B4F252-21F7-4C99-B777-0232FB1F3B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C83026-4D88-48CE-9E11-95F3740DEF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8CD39-944D-46B2-A664-85CF228F09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6442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23E276-0C22-4985-8915-D010A00B85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5A8F18-BE5B-4E7C-8D9C-8FAB25CD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CD2CAB-6378-416C-B6B5-F2989A666F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4D7F2-33FD-4DD8-83DF-0F1C72BC87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5651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63F0A55-0033-4F6B-B192-3F15DEF103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57A6FDD-B2CD-4630-9E48-642786A97F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836FDE7-5862-4ADA-9CFF-04FDAA1046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FD8C6-6588-49E1-8341-97BAB8D9BC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52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9A7820-5E38-453B-A193-C89F83CFAE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341179-8FF4-43B4-BA2D-5E494BD76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365FC4-7188-4D83-B7E0-764D16A141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9C618-4EE1-4949-80DB-D3285C10AB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87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718535-E6BE-4F5E-AAF3-8B140F53C9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7F5748-F1C1-4D0D-AED5-D5EC3A27EC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713D22C-0113-43A3-8A35-EADD61FC8D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60DEC-3C63-4D82-B3A7-141C55B984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7677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2CAFB9-657D-4E50-8E20-E18556C6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8FE7A0-1155-4818-A169-68645FB083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333D2-A197-4A06-8D24-F88DC7ABCA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569C9-A46B-40D2-82FB-C970DD907F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0595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76AE065-F60D-427B-9DB4-69AB6A8FC2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D6D14E7-BDFE-47FE-9D37-B43654E2CD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EAFC08-FEBE-412E-B95B-5A72335EC7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034A3-BD53-4CC4-9566-99532FFB91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1858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4E4B8F7-E8A2-4191-AB44-F83D7E75CA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1B31B73-CF67-4649-A9EC-64BAF99CB1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321D39E-D8B6-4CE1-893A-3E361EBDB3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E0BD0-6298-426A-AE9F-FCBE62B6C0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083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B19698C-57B6-4818-A96B-72E41A965D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A3CA17E-DC37-4715-9418-B628055B20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C174C1C-7501-40DF-A921-8DBD5A4687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1D270-8B72-45BE-ADA2-E9876E01ED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947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508D82-C7F0-487A-BD2D-08A310A0C3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7630F5-84F7-4E59-8928-2946D542FE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7E5F04-20B1-47D4-968C-751C4121CF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3A89C-7C9C-41B9-B467-C9325E5E9A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526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AF58AF-7153-4728-93B6-9DB70C2081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0CD1A0-1B5D-46B0-A913-D0C93EC0C0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016FBD-703A-46E9-86B8-18B53A119E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1FC4B-0DEB-49E1-BFEE-7F17E99B12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3432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3133EEC-6990-4620-9A38-ABFDAF5541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143E390-6E83-4FFA-A89E-84F285C3FF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DD4EA13-D898-4F0A-8A46-B53199AECC0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C2E5A6A-F8FA-49CE-9ED0-731924C2958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0996028-04BE-40F9-889B-3C67D107DAC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CF148D5-88CD-4FDD-81D3-BC4A31CF43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1" name="Picture 7" descr="iitlogo">
            <a:extLst>
              <a:ext uri="{FF2B5EF4-FFF2-40B4-BE49-F238E27FC236}">
                <a16:creationId xmlns:a16="http://schemas.microsoft.com/office/drawing/2014/main" id="{0A7FA562-120E-4D73-9ECF-5C440A107F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248400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EF5808-DF75-40BE-8A57-C4FA6B8D304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4B5EF4-9E65-40BC-AF26-FCA3CCF88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4100" name="Slide Number Placeholder 5">
            <a:extLst>
              <a:ext uri="{FF2B5EF4-FFF2-40B4-BE49-F238E27FC236}">
                <a16:creationId xmlns:a16="http://schemas.microsoft.com/office/drawing/2014/main" id="{EB654DED-C027-4534-9EB1-E120046759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D67ACE-7353-42F3-A06D-891AC67352E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4101" name="Rectangle 2">
            <a:extLst>
              <a:ext uri="{FF2B5EF4-FFF2-40B4-BE49-F238E27FC236}">
                <a16:creationId xmlns:a16="http://schemas.microsoft.com/office/drawing/2014/main" id="{64BFEFB9-0578-4DB2-B5F9-D626869BB0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11049000" cy="1905000"/>
          </a:xfrm>
        </p:spPr>
        <p:txBody>
          <a:bodyPr/>
          <a:lstStyle/>
          <a:p>
            <a:pPr eaLnBrk="1" hangingPunct="1"/>
            <a:r>
              <a:rPr lang="en-IN" altLang="en-US" sz="4000" b="1" dirty="0">
                <a:solidFill>
                  <a:srgbClr val="FF0000"/>
                </a:solidFill>
              </a:rPr>
              <a:t>IME602: Probability and Statistics-</a:t>
            </a:r>
            <a:r>
              <a:rPr lang="en-IN" altLang="en-US" sz="4000" b="1" dirty="0">
                <a:solidFill>
                  <a:srgbClr val="0000FF"/>
                </a:solidFill>
              </a:rPr>
              <a:t>MOMENTS AND GENERATING FUNCTIONS</a:t>
            </a:r>
            <a:endParaRPr lang="en-US" altLang="en-US" sz="4000" b="1" dirty="0">
              <a:solidFill>
                <a:srgbClr val="0000FF"/>
              </a:solidFill>
            </a:endParaRPr>
          </a:p>
        </p:txBody>
      </p:sp>
      <p:sp>
        <p:nvSpPr>
          <p:cNvPr id="4102" name="Rectangle 3">
            <a:extLst>
              <a:ext uri="{FF2B5EF4-FFF2-40B4-BE49-F238E27FC236}">
                <a16:creationId xmlns:a16="http://schemas.microsoft.com/office/drawing/2014/main" id="{9849521C-650B-4B93-BB90-8F5B92547F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2667000"/>
            <a:ext cx="8229600" cy="1905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</a:rPr>
              <a:t>Raghu Nandan Sengupta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</a:rPr>
              <a:t>Industrial &amp; Management Engineering Department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</a:rPr>
              <a:t>Indian Institute of Technology Kanpur</a:t>
            </a:r>
          </a:p>
        </p:txBody>
      </p:sp>
      <p:pic>
        <p:nvPicPr>
          <p:cNvPr id="4103" name="Picture 4" descr="iitlogo">
            <a:extLst>
              <a:ext uri="{FF2B5EF4-FFF2-40B4-BE49-F238E27FC236}">
                <a16:creationId xmlns:a16="http://schemas.microsoft.com/office/drawing/2014/main" id="{34ECB447-0762-434E-8568-75062D32B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800600"/>
            <a:ext cx="1447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500" b="1" dirty="0">
                <a:solidFill>
                  <a:srgbClr val="FF3300"/>
                </a:solidFill>
              </a:rPr>
              <a:t>Probability Generating Functions</a:t>
            </a:r>
            <a:endParaRPr lang="en-US" altLang="en-US" sz="4500" b="1" dirty="0">
              <a:solidFill>
                <a:srgbClr val="0000FF"/>
              </a:solidFill>
            </a:endParaRPr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700" dirty="0"/>
              <a:t>Meant for discrete distributions which have jumps at non-negative integer values of the variable X and in that case, </a:t>
            </a:r>
            <a:r>
              <a:rPr lang="en-US" altLang="en-US" sz="3700" b="1" dirty="0" err="1">
                <a:solidFill>
                  <a:srgbClr val="FF0000"/>
                </a:solidFill>
              </a:rPr>
              <a:t>t</a:t>
            </a:r>
            <a:r>
              <a:rPr lang="en-US" altLang="en-US" sz="3700" b="1" baseline="30000" dirty="0" err="1">
                <a:solidFill>
                  <a:srgbClr val="FF0000"/>
                </a:solidFill>
              </a:rPr>
              <a:t>x</a:t>
            </a:r>
            <a:r>
              <a:rPr lang="en-US" altLang="en-US" sz="3700" b="1" dirty="0">
                <a:solidFill>
                  <a:srgbClr val="FF0000"/>
                </a:solidFill>
              </a:rPr>
              <a:t> is used as the kernel function</a:t>
            </a:r>
            <a:r>
              <a:rPr lang="en-US" altLang="en-US" sz="3700" dirty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700" dirty="0"/>
              <a:t>P</a:t>
            </a:r>
            <a:r>
              <a:rPr lang="en-US" altLang="en-US" sz="3700" baseline="-25000" dirty="0"/>
              <a:t>X</a:t>
            </a:r>
            <a:r>
              <a:rPr lang="en-US" altLang="en-US" sz="3700" dirty="0"/>
              <a:t>(t) = </a:t>
            </a:r>
            <a:r>
              <a:rPr lang="en-US" altLang="en-US" sz="3700" dirty="0">
                <a:sym typeface="Symbol" panose="05050102010706020507" pitchFamily="18" charset="2"/>
              </a:rPr>
              <a:t></a:t>
            </a:r>
            <a:r>
              <a:rPr lang="en-US" altLang="en-US" sz="3700" dirty="0" err="1">
                <a:sym typeface="Symbol" panose="05050102010706020507" pitchFamily="18" charset="2"/>
              </a:rPr>
              <a:t>t</a:t>
            </a:r>
            <a:r>
              <a:rPr lang="en-US" altLang="en-US" sz="3700" baseline="30000" dirty="0" err="1">
                <a:sym typeface="Symbol" panose="05050102010706020507" pitchFamily="18" charset="2"/>
              </a:rPr>
              <a:t>x</a:t>
            </a:r>
            <a:r>
              <a:rPr lang="en-US" altLang="en-US" sz="3700" dirty="0" err="1">
                <a:sym typeface="Symbol" panose="05050102010706020507" pitchFamily="18" charset="2"/>
              </a:rPr>
              <a:t>P</a:t>
            </a:r>
            <a:r>
              <a:rPr lang="en-US" altLang="en-US" sz="3700" dirty="0">
                <a:sym typeface="Symbol" panose="05050102010706020507" pitchFamily="18" charset="2"/>
              </a:rPr>
              <a:t>(X=x) = t</a:t>
            </a:r>
            <a:r>
              <a:rPr lang="en-US" altLang="en-US" sz="3700" baseline="30000" dirty="0">
                <a:sym typeface="Symbol" panose="05050102010706020507" pitchFamily="18" charset="2"/>
              </a:rPr>
              <a:t>0</a:t>
            </a:r>
            <a:r>
              <a:rPr lang="en-US" altLang="en-US" sz="3700" dirty="0">
                <a:sym typeface="Symbol" panose="05050102010706020507" pitchFamily="18" charset="2"/>
              </a:rPr>
              <a:t>P(X=0) + t</a:t>
            </a:r>
            <a:r>
              <a:rPr lang="en-US" altLang="en-US" sz="3700" baseline="30000" dirty="0">
                <a:sym typeface="Symbol" panose="05050102010706020507" pitchFamily="18" charset="2"/>
              </a:rPr>
              <a:t>1</a:t>
            </a:r>
            <a:r>
              <a:rPr lang="en-US" altLang="en-US" sz="3700" dirty="0">
                <a:sym typeface="Symbol" panose="05050102010706020507" pitchFamily="18" charset="2"/>
              </a:rPr>
              <a:t>P(X=1) + ….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700" dirty="0"/>
              <a:t>Coefficients of the expansion </a:t>
            </a:r>
            <a:r>
              <a:rPr lang="en-US" altLang="en-US" sz="3700" dirty="0" err="1"/>
              <a:t>t</a:t>
            </a:r>
            <a:r>
              <a:rPr lang="en-US" altLang="en-US" sz="3700" baseline="30000" dirty="0" err="1"/>
              <a:t>X</a:t>
            </a:r>
            <a:r>
              <a:rPr lang="en-US" altLang="en-US" sz="3700" dirty="0"/>
              <a:t>, when one expands P</a:t>
            </a:r>
            <a:r>
              <a:rPr lang="en-US" altLang="en-US" sz="3700" baseline="-25000" dirty="0"/>
              <a:t>X</a:t>
            </a:r>
            <a:r>
              <a:rPr lang="en-US" altLang="en-US" sz="3700" dirty="0"/>
              <a:t>(t), are the corresponding probabilities of X</a:t>
            </a:r>
          </a:p>
        </p:txBody>
      </p:sp>
    </p:spTree>
    <p:extLst>
      <p:ext uri="{BB962C8B-B14F-4D97-AF65-F5344CB8AC3E}">
        <p14:creationId xmlns:p14="http://schemas.microsoft.com/office/powerpoint/2010/main" val="2764092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Probability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4000" dirty="0"/>
              <a:t>For every integral </a:t>
            </a:r>
            <a:r>
              <a:rPr lang="en-US" altLang="en-US" sz="4000" dirty="0" err="1"/>
              <a:t>r.v.</a:t>
            </a:r>
            <a:r>
              <a:rPr lang="en-US" altLang="en-US" sz="4000" dirty="0"/>
              <a:t> values, X=0,1,2,..   the </a:t>
            </a:r>
            <a:r>
              <a:rPr lang="en-US" altLang="en-US" sz="4000" dirty="0" err="1"/>
              <a:t>p.g.f</a:t>
            </a:r>
            <a:r>
              <a:rPr lang="en-US" altLang="en-US" sz="4000" dirty="0"/>
              <a:t>. </a:t>
            </a:r>
            <a:r>
              <a:rPr lang="en-US" altLang="en-US" sz="4000" b="1" dirty="0">
                <a:solidFill>
                  <a:srgbClr val="FF0000"/>
                </a:solidFill>
              </a:rPr>
              <a:t>exits and is unique</a:t>
            </a:r>
            <a:r>
              <a:rPr lang="en-US" altLang="en-US" sz="4000" dirty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4000" dirty="0"/>
              <a:t>P</a:t>
            </a:r>
            <a:r>
              <a:rPr lang="en-US" altLang="en-US" sz="4000" baseline="-25000" dirty="0"/>
              <a:t>X</a:t>
            </a:r>
            <a:r>
              <a:rPr lang="en-US" altLang="en-US" sz="4000" dirty="0"/>
              <a:t>(t) can be expressed as a power series in an unique way hence it also means that every </a:t>
            </a:r>
            <a:r>
              <a:rPr lang="en-US" altLang="en-US" sz="4000" dirty="0" err="1"/>
              <a:t>p.g.f</a:t>
            </a:r>
            <a:r>
              <a:rPr lang="en-US" altLang="en-US" sz="4000" dirty="0"/>
              <a:t> determines a </a:t>
            </a:r>
            <a:r>
              <a:rPr lang="en-US" altLang="en-US" sz="4000" b="1" dirty="0">
                <a:solidFill>
                  <a:srgbClr val="FF0000"/>
                </a:solidFill>
              </a:rPr>
              <a:t>unique probability distribution</a:t>
            </a:r>
            <a:r>
              <a:rPr lang="en-US" alt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3885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</p:spPr>
            <p:txBody>
              <a:bodyPr/>
              <a:lstStyle/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altLang="en-US" sz="3500" dirty="0"/>
                  <a:t>The </a:t>
                </a:r>
                <a:r>
                  <a:rPr lang="en-US" altLang="en-US" sz="3500" b="1" dirty="0">
                    <a:solidFill>
                      <a:srgbClr val="FF0000"/>
                    </a:solidFill>
                  </a:rPr>
                  <a:t>factorial moments</a:t>
                </a:r>
                <a:r>
                  <a:rPr lang="en-US" altLang="en-US" sz="3500" dirty="0"/>
                  <a:t> (about the origin) is given by: 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</a:t>
                </a:r>
                <a:r>
                  <a:rPr lang="en-US" altLang="en-US" sz="3500" baseline="-25000" dirty="0">
                    <a:sym typeface="Symbol" panose="05050102010706020507" pitchFamily="18" charset="2"/>
                  </a:rPr>
                  <a:t>[k]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 = 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d</a:t>
                </a:r>
                <a:r>
                  <a:rPr lang="en-US" altLang="en-US" sz="3500" baseline="30000" dirty="0" err="1">
                    <a:sym typeface="Symbol" panose="05050102010706020507" pitchFamily="18" charset="2"/>
                  </a:rPr>
                  <a:t>k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P</a:t>
                </a:r>
                <a:r>
                  <a:rPr lang="en-US" altLang="en-US" sz="3500" baseline="-25000" dirty="0" err="1">
                    <a:sym typeface="Symbol" panose="05050102010706020507" pitchFamily="18" charset="2"/>
                  </a:rPr>
                  <a:t>x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(t)/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dt</a:t>
                </a:r>
                <a:r>
                  <a:rPr lang="en-US" altLang="en-US" sz="3500" baseline="30000" dirty="0" err="1">
                    <a:sym typeface="Symbol" panose="05050102010706020507" pitchFamily="18" charset="2"/>
                  </a:rPr>
                  <a:t>k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|</a:t>
                </a:r>
                <a:r>
                  <a:rPr lang="en-US" altLang="en-US" sz="3500" baseline="-25000" dirty="0" err="1">
                    <a:sym typeface="Symbol" panose="05050102010706020507" pitchFamily="18" charset="2"/>
                  </a:rPr>
                  <a:t>t</a:t>
                </a:r>
                <a:r>
                  <a:rPr lang="en-US" altLang="en-US" sz="3500" baseline="-25000" dirty="0">
                    <a:sym typeface="Symbol" panose="05050102010706020507" pitchFamily="18" charset="2"/>
                  </a:rPr>
                  <a:t>=1</a:t>
                </a:r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altLang="en-US" sz="3500" dirty="0">
                    <a:sym typeface="Symbol" panose="05050102010706020507" pitchFamily="18" charset="2"/>
                  </a:rPr>
                  <a:t>The </a:t>
                </a:r>
                <a:r>
                  <a:rPr lang="en-US" altLang="en-US" sz="3500" b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individual probabilities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, f(x), given by: f(k) = P(X=k) = (1/k!){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d</a:t>
                </a:r>
                <a:r>
                  <a:rPr lang="en-US" altLang="en-US" sz="3500" baseline="30000" dirty="0" err="1">
                    <a:sym typeface="Symbol" panose="05050102010706020507" pitchFamily="18" charset="2"/>
                  </a:rPr>
                  <a:t>k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P</a:t>
                </a:r>
                <a:r>
                  <a:rPr lang="en-US" altLang="en-US" sz="3500" baseline="-25000" dirty="0" err="1">
                    <a:sym typeface="Symbol" panose="05050102010706020507" pitchFamily="18" charset="2"/>
                  </a:rPr>
                  <a:t>x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(t)/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dt</a:t>
                </a:r>
                <a:r>
                  <a:rPr lang="en-US" altLang="en-US" sz="3500" baseline="30000" dirty="0" err="1">
                    <a:sym typeface="Symbol" panose="05050102010706020507" pitchFamily="18" charset="2"/>
                  </a:rPr>
                  <a:t>k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|</a:t>
                </a:r>
                <a:r>
                  <a:rPr lang="en-US" altLang="en-US" sz="3500" baseline="-25000" dirty="0" err="1">
                    <a:sym typeface="Symbol" panose="05050102010706020507" pitchFamily="18" charset="2"/>
                  </a:rPr>
                  <a:t>t</a:t>
                </a:r>
                <a:r>
                  <a:rPr lang="en-US" altLang="en-US" sz="3500" baseline="-25000" dirty="0">
                    <a:sym typeface="Symbol" panose="05050102010706020507" pitchFamily="18" charset="2"/>
                  </a:rPr>
                  <a:t>=0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}</a:t>
                </a:r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altLang="en-US" sz="3500" dirty="0">
                    <a:sym typeface="Symbol" panose="05050102010706020507" pitchFamily="18" charset="2"/>
                  </a:rPr>
                  <a:t>If X</a:t>
                </a:r>
                <a:r>
                  <a:rPr lang="en-US" altLang="en-US" sz="3500" baseline="-25000" dirty="0">
                    <a:sym typeface="Symbol" panose="05050102010706020507" pitchFamily="18" charset="2"/>
                  </a:rPr>
                  <a:t>1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,.., 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X</a:t>
                </a:r>
                <a:r>
                  <a:rPr lang="en-US" altLang="en-US" sz="3500" baseline="-25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 are 𝑛 number of </a:t>
                </a:r>
                <a:r>
                  <a:rPr lang="en-US" altLang="en-US" sz="3500" b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independent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 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r.v’s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 with </a:t>
                </a:r>
                <a:r>
                  <a:rPr lang="en-US" altLang="en-US" sz="3500" dirty="0" err="1">
                    <a:sym typeface="Symbol" panose="05050102010706020507" pitchFamily="18" charset="2"/>
                  </a:rPr>
                  <a:t>p.g.f</a:t>
                </a:r>
                <a:r>
                  <a:rPr lang="en-US" altLang="en-US" sz="3500" dirty="0">
                    <a:sym typeface="Symbol" panose="05050102010706020507" pitchFamily="18" charset="2"/>
                  </a:rPr>
                  <a:t>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3500" dirty="0">
                    <a:sym typeface="Symbol" panose="05050102010706020507" pitchFamily="18" charset="2"/>
                  </a:rPr>
                  <a:t>, 𝑖 = 1,…, 𝑛,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1</m:t>
                            </m:r>
                          </m:sub>
                        </m:sSub>
                        <m: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+</m:t>
                        </m:r>
                        <m:r>
                          <a:rPr lang="en-US" altLang="en-US" sz="3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⋯</m:t>
                        </m:r>
                        <m:sSub>
                          <m:sSubPr>
                            <m:ctrlPr>
                              <a:rPr lang="en-US" alt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alt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en-US" sz="35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𝑛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𝑡</m:t>
                        </m:r>
                      </m:e>
                    </m:d>
                    <m:r>
                      <a:rPr lang="en-US" altLang="en-US" sz="35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𝑖</m:t>
                        </m:r>
                        <m: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=1</m:t>
                        </m:r>
                      </m:sub>
                      <m:sup>
                        <m:r>
                          <a:rPr lang="en-US" altLang="en-US" sz="35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𝑃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en-US" sz="3500" i="1" dirty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3500" i="1" dirty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en-US" sz="3500" i="1" dirty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a:rPr lang="en-US" altLang="en-US" sz="35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𝑡</m:t>
                            </m:r>
                          </m:e>
                        </m:d>
                      </m:e>
                    </m:nary>
                  </m:oMath>
                </a14:m>
                <a:endParaRPr lang="en-US" altLang="en-US" sz="3500" dirty="0"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  <a:blipFill>
                <a:blip r:embed="rId2"/>
                <a:stretch>
                  <a:fillRect l="-1444" t="-2102" r="-16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Probability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012128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b="1" dirty="0">
                <a:solidFill>
                  <a:srgbClr val="FF0000"/>
                </a:solidFill>
                <a:sym typeface="Symbol" panose="05050102010706020507" pitchFamily="18" charset="2"/>
              </a:rPr>
              <a:t>X~UD(𝑎,𝑏)</a:t>
            </a:r>
            <a:r>
              <a:rPr lang="en-US" altLang="en-US" sz="3000" dirty="0">
                <a:sym typeface="Symbol" panose="05050102010706020507" pitchFamily="18" charset="2"/>
              </a:rPr>
              <a:t>, then 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 = t</a:t>
            </a:r>
            <a:r>
              <a:rPr lang="en-US" altLang="en-US" sz="3000" baseline="30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(1/n) = (1/n){t</a:t>
            </a:r>
            <a:r>
              <a:rPr lang="en-US" altLang="en-US" sz="3000" baseline="30000" dirty="0">
                <a:sym typeface="Symbol" panose="05050102010706020507" pitchFamily="18" charset="2"/>
              </a:rPr>
              <a:t>0</a:t>
            </a:r>
            <a:r>
              <a:rPr lang="en-US" altLang="en-US" sz="3000" dirty="0">
                <a:sym typeface="Symbol" panose="05050102010706020507" pitchFamily="18" charset="2"/>
              </a:rPr>
              <a:t> + … </a:t>
            </a:r>
            <a:r>
              <a:rPr lang="en-US" altLang="en-US" sz="3000" dirty="0" err="1">
                <a:sym typeface="Symbol" panose="05050102010706020507" pitchFamily="18" charset="2"/>
              </a:rPr>
              <a:t>t</a:t>
            </a:r>
            <a:r>
              <a:rPr lang="en-US" altLang="en-US" sz="3000" baseline="30000" dirty="0" err="1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}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 = 1) = (1/1!){d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(1/1!){(1/n)(1 + … +nt</a:t>
            </a:r>
            <a:r>
              <a:rPr lang="en-US" altLang="en-US" sz="3000" baseline="30000" dirty="0">
                <a:sym typeface="Symbol" panose="05050102010706020507" pitchFamily="18" charset="2"/>
              </a:rPr>
              <a:t>n1</a:t>
            </a:r>
            <a:r>
              <a:rPr lang="en-US" altLang="en-US" sz="3000" dirty="0">
                <a:sym typeface="Symbol" panose="05050102010706020507" pitchFamily="18" charset="2"/>
              </a:rPr>
              <a:t>)}|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 = 1/n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 = 2) = (1/2!){d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(1/2!){(1/n)(2 + … +n(n1)t</a:t>
            </a:r>
            <a:r>
              <a:rPr lang="en-US" altLang="en-US" sz="3000" baseline="30000" dirty="0">
                <a:sym typeface="Symbol" panose="05050102010706020507" pitchFamily="18" charset="2"/>
              </a:rPr>
              <a:t>n2</a:t>
            </a:r>
            <a:r>
              <a:rPr lang="en-US" altLang="en-US" sz="3000" dirty="0">
                <a:sym typeface="Symbol" panose="05050102010706020507" pitchFamily="18" charset="2"/>
              </a:rPr>
              <a:t>)}|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 = 1/n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 = 3) = (1/3!){d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3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3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(1/3!){(1/n)(32 + … +n(n1)(n2)t</a:t>
            </a:r>
            <a:r>
              <a:rPr lang="en-US" altLang="en-US" sz="3000" baseline="30000" dirty="0">
                <a:sym typeface="Symbol" panose="05050102010706020507" pitchFamily="18" charset="2"/>
              </a:rPr>
              <a:t>n3</a:t>
            </a:r>
            <a:r>
              <a:rPr lang="en-US" altLang="en-US" sz="3000" dirty="0">
                <a:sym typeface="Symbol" panose="05050102010706020507" pitchFamily="18" charset="2"/>
              </a:rPr>
              <a:t>)}|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 = 1/n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Similar calculations can be done for higher values of X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Probability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2114862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b="1" dirty="0">
                <a:solidFill>
                  <a:srgbClr val="FF0000"/>
                </a:solidFill>
                <a:sym typeface="Symbol" panose="05050102010706020507" pitchFamily="18" charset="2"/>
              </a:rPr>
              <a:t>X~B(𝑛,𝑝)</a:t>
            </a:r>
            <a:r>
              <a:rPr lang="en-US" altLang="en-US" sz="3000" dirty="0">
                <a:sym typeface="Symbol" panose="05050102010706020507" pitchFamily="18" charset="2"/>
              </a:rPr>
              <a:t>, then 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 = t</a:t>
            </a:r>
            <a:r>
              <a:rPr lang="en-US" altLang="en-US" sz="3000" baseline="30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{</a:t>
            </a:r>
            <a:r>
              <a:rPr lang="en-US" altLang="en-US" sz="3000" baseline="30000" dirty="0" err="1">
                <a:sym typeface="Symbol" panose="05050102010706020507" pitchFamily="18" charset="2"/>
              </a:rPr>
              <a:t>n</a:t>
            </a:r>
            <a:r>
              <a:rPr lang="en-US" altLang="en-US" sz="3000" dirty="0" err="1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30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(n𝑥)</a:t>
            </a:r>
            <a:r>
              <a:rPr lang="en-US" altLang="en-US" sz="3000" dirty="0">
                <a:sym typeface="Symbol" panose="05050102010706020507" pitchFamily="18" charset="2"/>
              </a:rPr>
              <a:t>} = {</a:t>
            </a:r>
            <a:r>
              <a:rPr lang="en-US" altLang="en-US" sz="3000" baseline="30000" dirty="0" err="1">
                <a:sym typeface="Symbol" panose="05050102010706020507" pitchFamily="18" charset="2"/>
              </a:rPr>
              <a:t>n</a:t>
            </a:r>
            <a:r>
              <a:rPr lang="en-US" altLang="en-US" sz="3000" dirty="0" err="1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(</a:t>
            </a:r>
            <a:r>
              <a:rPr lang="en-US" altLang="en-US" sz="3000" dirty="0" err="1">
                <a:sym typeface="Symbol" panose="05050102010706020507" pitchFamily="18" charset="2"/>
              </a:rPr>
              <a:t>tp</a:t>
            </a:r>
            <a:r>
              <a:rPr lang="en-US" altLang="en-US" sz="3000" dirty="0">
                <a:sym typeface="Symbol" panose="05050102010706020507" pitchFamily="18" charset="2"/>
              </a:rPr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(n𝑥)</a:t>
            </a:r>
            <a:r>
              <a:rPr lang="en-US" altLang="en-US" sz="3000" dirty="0">
                <a:sym typeface="Symbol" panose="05050102010706020507" pitchFamily="18" charset="2"/>
              </a:rPr>
              <a:t>} = (</a:t>
            </a:r>
            <a:r>
              <a:rPr lang="en-US" altLang="en-US" sz="3000" dirty="0" err="1">
                <a:sym typeface="Symbol" panose="05050102010706020507" pitchFamily="18" charset="2"/>
              </a:rPr>
              <a:t>tp+q</a:t>
            </a:r>
            <a:r>
              <a:rPr lang="en-US" altLang="en-US" sz="3000" dirty="0">
                <a:sym typeface="Symbol" panose="05050102010706020507" pitchFamily="18" charset="2"/>
              </a:rPr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 = 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0</a:t>
            </a:r>
            <a:r>
              <a:rPr lang="en-US" altLang="en-US" sz="3000" dirty="0">
                <a:sym typeface="Symbol" panose="05050102010706020507" pitchFamily="18" charset="2"/>
              </a:rPr>
              <a:t>(</a:t>
            </a:r>
            <a:r>
              <a:rPr lang="en-US" altLang="en-US" sz="3000" dirty="0" err="1">
                <a:sym typeface="Symbol" panose="05050102010706020507" pitchFamily="18" charset="2"/>
              </a:rPr>
              <a:t>tp</a:t>
            </a:r>
            <a:r>
              <a:rPr lang="en-US" altLang="en-US" sz="3000" dirty="0">
                <a:sym typeface="Symbol" panose="05050102010706020507" pitchFamily="18" charset="2"/>
              </a:rPr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0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 + 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(</a:t>
            </a:r>
            <a:r>
              <a:rPr lang="en-US" altLang="en-US" sz="3000" dirty="0" err="1">
                <a:sym typeface="Symbol" panose="05050102010706020507" pitchFamily="18" charset="2"/>
              </a:rPr>
              <a:t>tp</a:t>
            </a:r>
            <a:r>
              <a:rPr lang="en-US" altLang="en-US" sz="3000" dirty="0">
                <a:sym typeface="Symbol" panose="05050102010706020507" pitchFamily="18" charset="2"/>
              </a:rPr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(n1)</a:t>
            </a:r>
            <a:r>
              <a:rPr lang="en-US" altLang="en-US" sz="3000" dirty="0">
                <a:sym typeface="Symbol" panose="05050102010706020507" pitchFamily="18" charset="2"/>
              </a:rPr>
              <a:t> + …..+</a:t>
            </a:r>
            <a:r>
              <a:rPr lang="en-US" altLang="en-US" sz="3000" baseline="30000" dirty="0">
                <a:sym typeface="Symbol" panose="05050102010706020507" pitchFamily="18" charset="2"/>
              </a:rPr>
              <a:t> n</a:t>
            </a:r>
            <a:r>
              <a:rPr lang="en-US" altLang="en-US" sz="3000" dirty="0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n1</a:t>
            </a:r>
            <a:r>
              <a:rPr lang="en-US" altLang="en-US" sz="3000" dirty="0">
                <a:sym typeface="Symbol" panose="05050102010706020507" pitchFamily="18" charset="2"/>
              </a:rPr>
              <a:t>(</a:t>
            </a:r>
            <a:r>
              <a:rPr lang="en-US" altLang="en-US" sz="3000" dirty="0" err="1">
                <a:sym typeface="Symbol" panose="05050102010706020507" pitchFamily="18" charset="2"/>
              </a:rPr>
              <a:t>tp</a:t>
            </a:r>
            <a:r>
              <a:rPr lang="en-US" altLang="en-US" sz="3000" dirty="0">
                <a:sym typeface="Symbol" panose="05050102010706020507" pitchFamily="18" charset="2"/>
              </a:rPr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(n1)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 + </a:t>
            </a:r>
            <a:r>
              <a:rPr lang="en-US" altLang="en-US" sz="3000" baseline="30000" dirty="0" err="1">
                <a:sym typeface="Symbol" panose="05050102010706020507" pitchFamily="18" charset="2"/>
              </a:rPr>
              <a:t>n</a:t>
            </a:r>
            <a:r>
              <a:rPr lang="en-US" altLang="en-US" sz="3000" dirty="0" err="1">
                <a:sym typeface="Symbol" panose="05050102010706020507" pitchFamily="18" charset="2"/>
              </a:rPr>
              <a:t>C</a:t>
            </a:r>
            <a:r>
              <a:rPr lang="en-US" altLang="en-US" sz="3000" baseline="-25000" dirty="0" err="1">
                <a:sym typeface="Symbol" panose="05050102010706020507" pitchFamily="18" charset="2"/>
              </a:rPr>
              <a:t>n</a:t>
            </a:r>
            <a:r>
              <a:rPr lang="en-US" altLang="en-US" sz="3000" baseline="-25000" dirty="0">
                <a:sym typeface="Symbol" panose="05050102010706020507" pitchFamily="18" charset="2"/>
              </a:rPr>
              <a:t> </a:t>
            </a:r>
            <a:r>
              <a:rPr lang="en-US" altLang="en-US" sz="3000" dirty="0">
                <a:sym typeface="Symbol" panose="05050102010706020507" pitchFamily="18" charset="2"/>
              </a:rPr>
              <a:t>(</a:t>
            </a:r>
            <a:r>
              <a:rPr lang="en-US" altLang="en-US" sz="3000" dirty="0" err="1">
                <a:sym typeface="Symbol" panose="05050102010706020507" pitchFamily="18" charset="2"/>
              </a:rPr>
              <a:t>tp</a:t>
            </a:r>
            <a:r>
              <a:rPr lang="en-US" altLang="en-US" sz="3000" dirty="0">
                <a:sym typeface="Symbol" panose="05050102010706020507" pitchFamily="18" charset="2"/>
              </a:rPr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0</a:t>
            </a:r>
            <a:r>
              <a:rPr lang="en-US" altLang="en-US" sz="3000" dirty="0">
                <a:sym typeface="Symbol" panose="05050102010706020507" pitchFamily="18" charset="2"/>
              </a:rPr>
              <a:t>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 = 1) = (1/1!){d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(1/1!){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(n1)</a:t>
            </a:r>
            <a:r>
              <a:rPr lang="en-US" altLang="en-US" sz="3000" dirty="0">
                <a:sym typeface="Symbol" panose="05050102010706020507" pitchFamily="18" charset="2"/>
              </a:rPr>
              <a:t> + 2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tp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(n2)</a:t>
            </a:r>
            <a:r>
              <a:rPr lang="en-US" altLang="en-US" sz="3000" dirty="0">
                <a:sym typeface="Symbol" panose="05050102010706020507" pitchFamily="18" charset="2"/>
              </a:rPr>
              <a:t> + ….. + </a:t>
            </a:r>
            <a:r>
              <a:rPr lang="en-US" altLang="en-US" sz="3000" dirty="0" err="1">
                <a:sym typeface="Symbol" panose="05050102010706020507" pitchFamily="18" charset="2"/>
              </a:rPr>
              <a:t>n</a:t>
            </a:r>
            <a:r>
              <a:rPr lang="en-US" altLang="en-US" sz="3000" baseline="30000" dirty="0" err="1">
                <a:sym typeface="Symbol" panose="05050102010706020507" pitchFamily="18" charset="2"/>
              </a:rPr>
              <a:t>n</a:t>
            </a:r>
            <a:r>
              <a:rPr lang="en-US" altLang="en-US" sz="3000" dirty="0" err="1">
                <a:sym typeface="Symbol" panose="05050102010706020507" pitchFamily="18" charset="2"/>
              </a:rPr>
              <a:t>C</a:t>
            </a:r>
            <a:r>
              <a:rPr lang="en-US" altLang="en-US" sz="3000" baseline="-25000" dirty="0" err="1">
                <a:sym typeface="Symbol" panose="05050102010706020507" pitchFamily="18" charset="2"/>
              </a:rPr>
              <a:t>n</a:t>
            </a:r>
            <a:r>
              <a:rPr lang="en-US" altLang="en-US" sz="3000" dirty="0" err="1">
                <a:sym typeface="Symbol" panose="05050102010706020507" pitchFamily="18" charset="2"/>
              </a:rPr>
              <a:t>t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(n1)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0</a:t>
            </a:r>
            <a:r>
              <a:rPr lang="en-US" altLang="en-US" sz="3000" dirty="0">
                <a:sym typeface="Symbol" panose="05050102010706020507" pitchFamily="18" charset="2"/>
              </a:rPr>
              <a:t>}|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 = 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(n1)</a:t>
            </a:r>
            <a:endParaRPr lang="en-US" altLang="en-US" sz="3000" dirty="0">
              <a:sym typeface="Symbol" panose="05050102010706020507" pitchFamily="18" charset="2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 = 2) = (1/2!){d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(1/2!){2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(n2)</a:t>
            </a:r>
            <a:r>
              <a:rPr lang="en-US" altLang="en-US" sz="3000" dirty="0">
                <a:sym typeface="Symbol" panose="05050102010706020507" pitchFamily="18" charset="2"/>
              </a:rPr>
              <a:t> + 32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3</a:t>
            </a:r>
            <a:r>
              <a:rPr lang="en-US" altLang="en-US" sz="3000" dirty="0">
                <a:sym typeface="Symbol" panose="05050102010706020507" pitchFamily="18" charset="2"/>
              </a:rPr>
              <a:t>tp</a:t>
            </a:r>
            <a:r>
              <a:rPr lang="en-US" altLang="en-US" sz="3000" baseline="30000" dirty="0">
                <a:sym typeface="Symbol" panose="05050102010706020507" pitchFamily="18" charset="2"/>
              </a:rPr>
              <a:t>3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(n3)</a:t>
            </a:r>
            <a:r>
              <a:rPr lang="en-US" altLang="en-US" sz="3000" dirty="0">
                <a:sym typeface="Symbol" panose="05050102010706020507" pitchFamily="18" charset="2"/>
              </a:rPr>
              <a:t> + …. + n(n1)</a:t>
            </a:r>
            <a:r>
              <a:rPr lang="en-US" altLang="en-US" sz="3000" baseline="30000" dirty="0" err="1">
                <a:sym typeface="Symbol" panose="05050102010706020507" pitchFamily="18" charset="2"/>
              </a:rPr>
              <a:t>n</a:t>
            </a:r>
            <a:r>
              <a:rPr lang="en-US" altLang="en-US" sz="3000" dirty="0" err="1">
                <a:sym typeface="Symbol" panose="05050102010706020507" pitchFamily="18" charset="2"/>
              </a:rPr>
              <a:t>C</a:t>
            </a:r>
            <a:r>
              <a:rPr lang="en-US" altLang="en-US" sz="3000" baseline="-25000" dirty="0" err="1">
                <a:sym typeface="Symbol" panose="05050102010706020507" pitchFamily="18" charset="2"/>
              </a:rPr>
              <a:t>n</a:t>
            </a:r>
            <a:r>
              <a:rPr lang="en-US" altLang="en-US" sz="3000" dirty="0" err="1">
                <a:sym typeface="Symbol" panose="05050102010706020507" pitchFamily="18" charset="2"/>
              </a:rPr>
              <a:t>t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(n2)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0</a:t>
            </a:r>
            <a:r>
              <a:rPr lang="en-US" altLang="en-US" sz="3000" dirty="0">
                <a:sym typeface="Symbol" panose="05050102010706020507" pitchFamily="18" charset="2"/>
              </a:rPr>
              <a:t>}|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 = </a:t>
            </a:r>
            <a:r>
              <a:rPr lang="en-US" altLang="en-US" sz="3000" baseline="30000" dirty="0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C</a:t>
            </a:r>
            <a:r>
              <a:rPr lang="en-US" altLang="en-US" sz="3000" baseline="-25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(n2)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Similar calculations can be done for higher values of X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Probability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253686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b="1" dirty="0">
                <a:solidFill>
                  <a:srgbClr val="FF0000"/>
                </a:solidFill>
                <a:sym typeface="Symbol" panose="05050102010706020507" pitchFamily="18" charset="2"/>
              </a:rPr>
              <a:t>X~NB(𝑝,𝑟)</a:t>
            </a:r>
            <a:r>
              <a:rPr lang="en-US" altLang="en-US" dirty="0">
                <a:sym typeface="Symbol" panose="05050102010706020507" pitchFamily="18" charset="2"/>
              </a:rPr>
              <a:t>, then P</a:t>
            </a:r>
            <a:r>
              <a:rPr lang="en-US" altLang="en-US" baseline="-25000" dirty="0">
                <a:sym typeface="Symbol" panose="05050102010706020507" pitchFamily="18" charset="2"/>
              </a:rPr>
              <a:t>X</a:t>
            </a:r>
            <a:r>
              <a:rPr lang="en-US" altLang="en-US" dirty="0">
                <a:sym typeface="Symbol" panose="05050102010706020507" pitchFamily="18" charset="2"/>
              </a:rPr>
              <a:t>(t) = t</a:t>
            </a:r>
            <a:r>
              <a:rPr lang="en-US" altLang="en-US" baseline="30000" dirty="0">
                <a:sym typeface="Symbol" panose="05050102010706020507" pitchFamily="18" charset="2"/>
              </a:rPr>
              <a:t>𝑥</a:t>
            </a:r>
            <a:r>
              <a:rPr lang="en-US" altLang="en-US" dirty="0">
                <a:sym typeface="Symbol" panose="05050102010706020507" pitchFamily="18" charset="2"/>
              </a:rPr>
              <a:t>{</a:t>
            </a:r>
            <a:r>
              <a:rPr lang="en-US" altLang="en-US" baseline="30000" dirty="0"/>
              <a:t>r+x</a:t>
            </a:r>
            <a:r>
              <a:rPr lang="en-US" altLang="en-US" baseline="30000" dirty="0">
                <a:sym typeface="Symbol" panose="05050102010706020507" pitchFamily="18" charset="2"/>
              </a:rPr>
              <a:t></a:t>
            </a:r>
            <a:r>
              <a:rPr lang="en-US" altLang="en-US" baseline="30000" dirty="0"/>
              <a:t>1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q</a:t>
            </a:r>
            <a:r>
              <a:rPr lang="en-US" altLang="en-US" baseline="30000" dirty="0"/>
              <a:t>x</a:t>
            </a:r>
            <a:r>
              <a:rPr lang="en-US" altLang="en-US" dirty="0">
                <a:sym typeface="Symbol" panose="05050102010706020507" pitchFamily="18" charset="2"/>
              </a:rPr>
              <a:t>} = {</a:t>
            </a:r>
            <a:r>
              <a:rPr lang="en-US" altLang="en-US" baseline="30000" dirty="0"/>
              <a:t>r+x</a:t>
            </a:r>
            <a:r>
              <a:rPr lang="en-US" altLang="en-US" baseline="30000" dirty="0">
                <a:sym typeface="Symbol" panose="05050102010706020507" pitchFamily="18" charset="2"/>
              </a:rPr>
              <a:t></a:t>
            </a:r>
            <a:r>
              <a:rPr lang="en-US" altLang="en-US" baseline="30000" dirty="0"/>
              <a:t>1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(</a:t>
            </a:r>
            <a:r>
              <a:rPr lang="en-US" altLang="en-US" dirty="0" err="1"/>
              <a:t>tq</a:t>
            </a:r>
            <a:r>
              <a:rPr lang="en-US" altLang="en-US" dirty="0"/>
              <a:t>)</a:t>
            </a:r>
            <a:r>
              <a:rPr lang="en-US" altLang="en-US" baseline="30000" dirty="0">
                <a:sym typeface="Symbol" panose="05050102010706020507" pitchFamily="18" charset="2"/>
              </a:rPr>
              <a:t>𝑥</a:t>
            </a:r>
            <a:r>
              <a:rPr lang="en-US" altLang="en-US" dirty="0">
                <a:sym typeface="Symbol" panose="05050102010706020507" pitchFamily="18" charset="2"/>
              </a:rPr>
              <a:t>} = </a:t>
            </a:r>
            <a:r>
              <a:rPr lang="en-US" altLang="en-US" baseline="30000" dirty="0"/>
              <a:t>r</a:t>
            </a:r>
            <a:r>
              <a:rPr lang="en-US" altLang="en-US" baseline="30000" dirty="0">
                <a:sym typeface="Symbol" panose="05050102010706020507" pitchFamily="18" charset="2"/>
              </a:rPr>
              <a:t></a:t>
            </a:r>
            <a:r>
              <a:rPr lang="en-US" altLang="en-US" baseline="30000" dirty="0"/>
              <a:t>1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(</a:t>
            </a:r>
            <a:r>
              <a:rPr lang="en-US" altLang="en-US" dirty="0" err="1"/>
              <a:t>tq</a:t>
            </a:r>
            <a:r>
              <a:rPr lang="en-US" altLang="en-US" dirty="0"/>
              <a:t>)</a:t>
            </a:r>
            <a:r>
              <a:rPr lang="en-US" altLang="en-US" baseline="30000" dirty="0">
                <a:sym typeface="Symbol" panose="05050102010706020507" pitchFamily="18" charset="2"/>
              </a:rPr>
              <a:t>0</a:t>
            </a:r>
            <a:r>
              <a:rPr lang="en-US" altLang="en-US" dirty="0">
                <a:sym typeface="Symbol" panose="05050102010706020507" pitchFamily="18" charset="2"/>
              </a:rPr>
              <a:t> + </a:t>
            </a:r>
            <a:r>
              <a:rPr lang="en-US" altLang="en-US" baseline="30000" dirty="0"/>
              <a:t>r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(</a:t>
            </a:r>
            <a:r>
              <a:rPr lang="en-US" altLang="en-US" dirty="0" err="1"/>
              <a:t>tq</a:t>
            </a:r>
            <a:r>
              <a:rPr lang="en-US" altLang="en-US" dirty="0"/>
              <a:t>)</a:t>
            </a:r>
            <a:r>
              <a:rPr lang="en-US" altLang="en-US" baseline="30000" dirty="0">
                <a:sym typeface="Symbol" panose="05050102010706020507" pitchFamily="18" charset="2"/>
              </a:rPr>
              <a:t>1</a:t>
            </a:r>
            <a:r>
              <a:rPr lang="en-US" altLang="en-US" dirty="0">
                <a:sym typeface="Symbol" panose="05050102010706020507" pitchFamily="18" charset="2"/>
              </a:rPr>
              <a:t> + ….. + </a:t>
            </a:r>
            <a:r>
              <a:rPr lang="en-US" altLang="en-US" baseline="30000" dirty="0"/>
              <a:t>r+x</a:t>
            </a:r>
            <a:r>
              <a:rPr lang="en-US" altLang="en-US" baseline="30000" dirty="0">
                <a:sym typeface="Symbol" panose="05050102010706020507" pitchFamily="18" charset="2"/>
              </a:rPr>
              <a:t></a:t>
            </a:r>
            <a:r>
              <a:rPr lang="en-US" altLang="en-US" baseline="30000" dirty="0"/>
              <a:t>1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(</a:t>
            </a:r>
            <a:r>
              <a:rPr lang="en-US" altLang="en-US" dirty="0" err="1"/>
              <a:t>tq</a:t>
            </a:r>
            <a:r>
              <a:rPr lang="en-US" altLang="en-US" dirty="0"/>
              <a:t>)</a:t>
            </a:r>
            <a:r>
              <a:rPr lang="en-US" altLang="en-US" baseline="30000" dirty="0">
                <a:sym typeface="Symbol" panose="05050102010706020507" pitchFamily="18" charset="2"/>
              </a:rPr>
              <a:t>𝑥</a:t>
            </a:r>
            <a:r>
              <a:rPr lang="en-US" altLang="en-US" dirty="0">
                <a:sym typeface="Symbol" panose="05050102010706020507" pitchFamily="18" charset="2"/>
              </a:rPr>
              <a:t> + …..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dirty="0">
                <a:sym typeface="Symbol" panose="05050102010706020507" pitchFamily="18" charset="2"/>
              </a:rPr>
              <a:t>P(X = 1) = (1/1!){d</a:t>
            </a:r>
            <a:r>
              <a:rPr lang="en-US" altLang="en-US" baseline="30000" dirty="0">
                <a:sym typeface="Symbol" panose="05050102010706020507" pitchFamily="18" charset="2"/>
              </a:rPr>
              <a:t>1</a:t>
            </a:r>
            <a:r>
              <a:rPr lang="en-US" altLang="en-US" dirty="0">
                <a:sym typeface="Symbol" panose="05050102010706020507" pitchFamily="18" charset="2"/>
              </a:rPr>
              <a:t>P</a:t>
            </a:r>
            <a:r>
              <a:rPr lang="en-US" altLang="en-US" baseline="-25000" dirty="0">
                <a:sym typeface="Symbol" panose="05050102010706020507" pitchFamily="18" charset="2"/>
              </a:rPr>
              <a:t>x</a:t>
            </a:r>
            <a:r>
              <a:rPr lang="en-US" altLang="en-US" dirty="0">
                <a:sym typeface="Symbol" panose="05050102010706020507" pitchFamily="18" charset="2"/>
              </a:rPr>
              <a:t>(t)/dt</a:t>
            </a:r>
            <a:r>
              <a:rPr lang="en-US" altLang="en-US" baseline="30000" dirty="0">
                <a:sym typeface="Symbol" panose="05050102010706020507" pitchFamily="18" charset="2"/>
              </a:rPr>
              <a:t>1</a:t>
            </a:r>
            <a:r>
              <a:rPr lang="en-US" altLang="en-US" dirty="0">
                <a:sym typeface="Symbol" panose="05050102010706020507" pitchFamily="18" charset="2"/>
              </a:rPr>
              <a:t>|</a:t>
            </a:r>
            <a:r>
              <a:rPr lang="en-US" altLang="en-US" baseline="-25000" dirty="0">
                <a:sym typeface="Symbol" panose="05050102010706020507" pitchFamily="18" charset="2"/>
              </a:rPr>
              <a:t>t=0</a:t>
            </a:r>
            <a:r>
              <a:rPr lang="en-US" altLang="en-US" dirty="0">
                <a:sym typeface="Symbol" panose="05050102010706020507" pitchFamily="18" charset="2"/>
              </a:rPr>
              <a:t>} = (1/1!){</a:t>
            </a:r>
            <a:r>
              <a:rPr lang="en-US" altLang="en-US" baseline="30000" dirty="0"/>
              <a:t>r+1</a:t>
            </a:r>
            <a:r>
              <a:rPr lang="en-US" altLang="en-US" baseline="30000" dirty="0">
                <a:sym typeface="Symbol" panose="05050102010706020507" pitchFamily="18" charset="2"/>
              </a:rPr>
              <a:t></a:t>
            </a:r>
            <a:r>
              <a:rPr lang="en-US" altLang="en-US" baseline="30000" dirty="0"/>
              <a:t>1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q</a:t>
            </a:r>
            <a:r>
              <a:rPr lang="en-US" altLang="en-US" dirty="0">
                <a:sym typeface="Symbol" panose="05050102010706020507" pitchFamily="18" charset="2"/>
              </a:rPr>
              <a:t> +</a:t>
            </a:r>
            <a:r>
              <a:rPr lang="en-US" altLang="en-US" baseline="30000" dirty="0"/>
              <a:t> </a:t>
            </a:r>
            <a:r>
              <a:rPr lang="en-US" altLang="en-US" dirty="0"/>
              <a:t>2</a:t>
            </a:r>
            <a:r>
              <a:rPr lang="en-US" altLang="en-US" dirty="0">
                <a:sym typeface="Symbol" panose="05050102010706020507" pitchFamily="18" charset="2"/>
              </a:rPr>
              <a:t></a:t>
            </a:r>
            <a:r>
              <a:rPr lang="en-US" altLang="en-US" dirty="0"/>
              <a:t>t</a:t>
            </a:r>
            <a:r>
              <a:rPr lang="en-US" altLang="en-US" dirty="0">
                <a:sym typeface="Symbol" panose="05050102010706020507" pitchFamily="18" charset="2"/>
              </a:rPr>
              <a:t></a:t>
            </a:r>
            <a:r>
              <a:rPr lang="en-US" altLang="en-US" baseline="30000" dirty="0"/>
              <a:t>r+2</a:t>
            </a:r>
            <a:r>
              <a:rPr lang="en-US" altLang="en-US" baseline="30000" dirty="0">
                <a:sym typeface="Symbol" panose="05050102010706020507" pitchFamily="18" charset="2"/>
              </a:rPr>
              <a:t></a:t>
            </a:r>
            <a:r>
              <a:rPr lang="en-US" altLang="en-US" baseline="30000" dirty="0"/>
              <a:t>1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q</a:t>
            </a:r>
            <a:r>
              <a:rPr lang="en-US" altLang="en-US" baseline="30000" dirty="0">
                <a:sym typeface="Symbol" panose="05050102010706020507" pitchFamily="18" charset="2"/>
              </a:rPr>
              <a:t>2</a:t>
            </a:r>
            <a:r>
              <a:rPr lang="en-US" altLang="en-US" dirty="0">
                <a:sym typeface="Symbol" panose="05050102010706020507" pitchFamily="18" charset="2"/>
              </a:rPr>
              <a:t> + …..} = </a:t>
            </a:r>
            <a:r>
              <a:rPr lang="en-US" altLang="en-US" baseline="30000" dirty="0"/>
              <a:t>r+1</a:t>
            </a:r>
            <a:r>
              <a:rPr lang="en-US" altLang="en-US" baseline="30000" dirty="0">
                <a:sym typeface="Symbol" panose="05050102010706020507" pitchFamily="18" charset="2"/>
              </a:rPr>
              <a:t></a:t>
            </a:r>
            <a:r>
              <a:rPr lang="en-US" altLang="en-US" baseline="30000" dirty="0"/>
              <a:t>1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q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dirty="0">
                <a:sym typeface="Symbol" panose="05050102010706020507" pitchFamily="18" charset="2"/>
              </a:rPr>
              <a:t>P(X = 2) = (1/2!){d</a:t>
            </a:r>
            <a:r>
              <a:rPr lang="en-US" altLang="en-US" baseline="30000" dirty="0">
                <a:sym typeface="Symbol" panose="05050102010706020507" pitchFamily="18" charset="2"/>
              </a:rPr>
              <a:t>2</a:t>
            </a:r>
            <a:r>
              <a:rPr lang="en-US" altLang="en-US" dirty="0">
                <a:sym typeface="Symbol" panose="05050102010706020507" pitchFamily="18" charset="2"/>
              </a:rPr>
              <a:t>P</a:t>
            </a:r>
            <a:r>
              <a:rPr lang="en-US" altLang="en-US" baseline="-25000" dirty="0">
                <a:sym typeface="Symbol" panose="05050102010706020507" pitchFamily="18" charset="2"/>
              </a:rPr>
              <a:t>x</a:t>
            </a:r>
            <a:r>
              <a:rPr lang="en-US" altLang="en-US" dirty="0">
                <a:sym typeface="Symbol" panose="05050102010706020507" pitchFamily="18" charset="2"/>
              </a:rPr>
              <a:t>(t)/dt</a:t>
            </a:r>
            <a:r>
              <a:rPr lang="en-US" altLang="en-US" baseline="30000" dirty="0">
                <a:sym typeface="Symbol" panose="05050102010706020507" pitchFamily="18" charset="2"/>
              </a:rPr>
              <a:t>2</a:t>
            </a:r>
            <a:r>
              <a:rPr lang="en-US" altLang="en-US" dirty="0">
                <a:sym typeface="Symbol" panose="05050102010706020507" pitchFamily="18" charset="2"/>
              </a:rPr>
              <a:t>|</a:t>
            </a:r>
            <a:r>
              <a:rPr lang="en-US" altLang="en-US" baseline="-25000" dirty="0">
                <a:sym typeface="Symbol" panose="05050102010706020507" pitchFamily="18" charset="2"/>
              </a:rPr>
              <a:t>t=0</a:t>
            </a:r>
            <a:r>
              <a:rPr lang="en-US" altLang="en-US" dirty="0">
                <a:sym typeface="Symbol" panose="05050102010706020507" pitchFamily="18" charset="2"/>
              </a:rPr>
              <a:t>} = (1/2!){</a:t>
            </a:r>
            <a:r>
              <a:rPr lang="en-US" altLang="en-US" dirty="0"/>
              <a:t>2</a:t>
            </a:r>
            <a:r>
              <a:rPr lang="en-US" altLang="en-US" dirty="0">
                <a:sym typeface="Symbol" panose="05050102010706020507" pitchFamily="18" charset="2"/>
              </a:rPr>
              <a:t></a:t>
            </a:r>
            <a:r>
              <a:rPr lang="en-US" altLang="en-US" baseline="30000" dirty="0"/>
              <a:t>r+2</a:t>
            </a:r>
            <a:r>
              <a:rPr lang="en-US" altLang="en-US" baseline="30000" dirty="0">
                <a:sym typeface="Symbol" panose="05050102010706020507" pitchFamily="18" charset="2"/>
              </a:rPr>
              <a:t></a:t>
            </a:r>
            <a:r>
              <a:rPr lang="en-US" altLang="en-US" baseline="30000" dirty="0"/>
              <a:t>1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q</a:t>
            </a:r>
            <a:r>
              <a:rPr lang="en-US" altLang="en-US" baseline="30000" dirty="0">
                <a:sym typeface="Symbol" panose="05050102010706020507" pitchFamily="18" charset="2"/>
              </a:rPr>
              <a:t>2</a:t>
            </a:r>
            <a:r>
              <a:rPr lang="en-US" altLang="en-US" dirty="0">
                <a:sym typeface="Symbol" panose="05050102010706020507" pitchFamily="18" charset="2"/>
              </a:rPr>
              <a:t> + …..} = </a:t>
            </a:r>
            <a:r>
              <a:rPr lang="en-US" altLang="en-US" baseline="30000" dirty="0"/>
              <a:t>r+2</a:t>
            </a:r>
            <a:r>
              <a:rPr lang="en-US" altLang="en-US" baseline="30000" dirty="0">
                <a:sym typeface="Symbol" panose="05050102010706020507" pitchFamily="18" charset="2"/>
              </a:rPr>
              <a:t></a:t>
            </a:r>
            <a:r>
              <a:rPr lang="en-US" altLang="en-US" baseline="30000" dirty="0"/>
              <a:t>1</a:t>
            </a:r>
            <a:r>
              <a:rPr lang="en-US" altLang="en-US" dirty="0"/>
              <a:t>C</a:t>
            </a:r>
            <a:r>
              <a:rPr lang="en-US" altLang="en-US" baseline="-25000" dirty="0"/>
              <a:t>r</a:t>
            </a:r>
            <a:r>
              <a:rPr lang="en-US" altLang="en-US" baseline="-25000" dirty="0">
                <a:sym typeface="Symbol" panose="05050102010706020507" pitchFamily="18" charset="2"/>
              </a:rPr>
              <a:t></a:t>
            </a:r>
            <a:r>
              <a:rPr lang="en-US" altLang="en-US" baseline="-25000" dirty="0"/>
              <a:t>1</a:t>
            </a:r>
            <a:r>
              <a:rPr lang="en-US" altLang="en-US" dirty="0"/>
              <a:t>p</a:t>
            </a:r>
            <a:r>
              <a:rPr lang="en-US" altLang="en-US" baseline="30000" dirty="0"/>
              <a:t>r</a:t>
            </a:r>
            <a:r>
              <a:rPr lang="en-US" altLang="en-US" dirty="0"/>
              <a:t>q</a:t>
            </a:r>
            <a:r>
              <a:rPr lang="en-US" altLang="en-US" baseline="30000" dirty="0">
                <a:sym typeface="Symbol" panose="05050102010706020507" pitchFamily="18" charset="2"/>
              </a:rPr>
              <a:t>2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dirty="0">
                <a:sym typeface="Symbol" panose="05050102010706020507" pitchFamily="18" charset="2"/>
              </a:rPr>
              <a:t>Similar calculations can be done for higher values of X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Probability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2970528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b="1" dirty="0">
                <a:solidFill>
                  <a:srgbClr val="FF0000"/>
                </a:solidFill>
                <a:sym typeface="Symbol" panose="05050102010706020507" pitchFamily="18" charset="2"/>
              </a:rPr>
              <a:t>X~G(𝑝)</a:t>
            </a:r>
            <a:r>
              <a:rPr lang="en-US" altLang="en-US" sz="3000" dirty="0">
                <a:sym typeface="Symbol" panose="05050102010706020507" pitchFamily="18" charset="2"/>
              </a:rPr>
              <a:t>, then 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 = t</a:t>
            </a:r>
            <a:r>
              <a:rPr lang="en-US" altLang="en-US" sz="3000" baseline="30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{</a:t>
            </a:r>
            <a:r>
              <a:rPr lang="en-US" altLang="en-US" sz="3000" dirty="0" err="1"/>
              <a:t>pq</a:t>
            </a:r>
            <a:r>
              <a:rPr lang="en-US" altLang="en-US" sz="3000" baseline="30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} = p(</a:t>
            </a:r>
            <a:r>
              <a:rPr lang="en-US" altLang="en-US" sz="3000" dirty="0" err="1"/>
              <a:t>tq</a:t>
            </a:r>
            <a:r>
              <a:rPr lang="en-US" altLang="en-US" sz="3000" dirty="0"/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 = p(</a:t>
            </a:r>
            <a:r>
              <a:rPr lang="en-US" altLang="en-US" sz="3000" dirty="0" err="1"/>
              <a:t>tq</a:t>
            </a:r>
            <a:r>
              <a:rPr lang="en-US" altLang="en-US" sz="3000" dirty="0"/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0</a:t>
            </a:r>
            <a:r>
              <a:rPr lang="en-US" altLang="en-US" sz="3000" dirty="0">
                <a:sym typeface="Symbol" panose="05050102010706020507" pitchFamily="18" charset="2"/>
              </a:rPr>
              <a:t> + p(</a:t>
            </a:r>
            <a:r>
              <a:rPr lang="en-US" altLang="en-US" sz="3000" dirty="0" err="1"/>
              <a:t>tq</a:t>
            </a:r>
            <a:r>
              <a:rPr lang="en-US" altLang="en-US" sz="3000" dirty="0"/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 + + p(</a:t>
            </a:r>
            <a:r>
              <a:rPr lang="en-US" altLang="en-US" sz="3000" dirty="0" err="1"/>
              <a:t>tq</a:t>
            </a:r>
            <a:r>
              <a:rPr lang="en-US" altLang="en-US" sz="3000" dirty="0"/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 +….. + p(</a:t>
            </a:r>
            <a:r>
              <a:rPr lang="en-US" altLang="en-US" sz="3000" dirty="0" err="1"/>
              <a:t>tq</a:t>
            </a:r>
            <a:r>
              <a:rPr lang="en-US" altLang="en-US" sz="3000" dirty="0"/>
              <a:t>)</a:t>
            </a:r>
            <a:r>
              <a:rPr lang="en-US" altLang="en-US" sz="3000" baseline="30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 +……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 = 1) = (1/1!){d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(1/1!){</a:t>
            </a:r>
            <a:r>
              <a:rPr lang="en-US" altLang="en-US" sz="3000" dirty="0" err="1">
                <a:sym typeface="Symbol" panose="05050102010706020507" pitchFamily="18" charset="2"/>
              </a:rPr>
              <a:t>pq</a:t>
            </a:r>
            <a:r>
              <a:rPr lang="en-US" altLang="en-US" sz="3000" dirty="0">
                <a:sym typeface="Symbol" panose="05050102010706020507" pitchFamily="18" charset="2"/>
              </a:rPr>
              <a:t> + 2tp</a:t>
            </a:r>
            <a:r>
              <a:rPr lang="en-US" altLang="en-US" sz="3000" dirty="0"/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 +….. } = </a:t>
            </a:r>
            <a:r>
              <a:rPr lang="en-US" altLang="en-US" sz="3000" dirty="0" err="1">
                <a:sym typeface="Symbol" panose="05050102010706020507" pitchFamily="18" charset="2"/>
              </a:rPr>
              <a:t>pq</a:t>
            </a:r>
            <a:endParaRPr lang="en-US" altLang="en-US" sz="30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 = 2) =  (1/2!){d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(1/2!){2p</a:t>
            </a:r>
            <a:r>
              <a:rPr lang="en-US" altLang="en-US" sz="3000" dirty="0"/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 + 6pt</a:t>
            </a:r>
            <a:r>
              <a:rPr lang="en-US" altLang="en-US" sz="3000" dirty="0"/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3</a:t>
            </a:r>
            <a:r>
              <a:rPr lang="en-US" altLang="en-US" sz="3000" dirty="0">
                <a:sym typeface="Symbol" panose="05050102010706020507" pitchFamily="18" charset="2"/>
              </a:rPr>
              <a:t> + .... } = pq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 = 3) = (1/3!){d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3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3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 (1/3!){6p</a:t>
            </a:r>
            <a:r>
              <a:rPr lang="en-US" altLang="en-US" sz="3000" dirty="0"/>
              <a:t>q</a:t>
            </a:r>
            <a:r>
              <a:rPr lang="en-US" altLang="en-US" sz="3000" baseline="30000" dirty="0">
                <a:sym typeface="Symbol" panose="05050102010706020507" pitchFamily="18" charset="2"/>
              </a:rPr>
              <a:t>3</a:t>
            </a:r>
            <a:r>
              <a:rPr lang="en-US" altLang="en-US" sz="3000" dirty="0">
                <a:sym typeface="Symbol" panose="05050102010706020507" pitchFamily="18" charset="2"/>
              </a:rPr>
              <a:t> + 24ptq</a:t>
            </a:r>
            <a:r>
              <a:rPr lang="en-US" altLang="en-US" sz="3000" baseline="30000" dirty="0">
                <a:sym typeface="Symbol" panose="05050102010706020507" pitchFamily="18" charset="2"/>
              </a:rPr>
              <a:t>4</a:t>
            </a:r>
            <a:r>
              <a:rPr lang="en-US" altLang="en-US" sz="3000" dirty="0">
                <a:sym typeface="Symbol" panose="05050102010706020507" pitchFamily="18" charset="2"/>
              </a:rPr>
              <a:t> + .... } = pq</a:t>
            </a:r>
            <a:r>
              <a:rPr lang="en-US" altLang="en-US" sz="3000" baseline="30000" dirty="0">
                <a:sym typeface="Symbol" panose="05050102010706020507" pitchFamily="18" charset="2"/>
              </a:rPr>
              <a:t>3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Similar calculations can be done for higher values of X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Probability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1847364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b="1" dirty="0">
                <a:solidFill>
                  <a:srgbClr val="FF0000"/>
                </a:solidFill>
                <a:sym typeface="Symbol" panose="05050102010706020507" pitchFamily="18" charset="2"/>
              </a:rPr>
              <a:t>X~HG(N,𝑛,𝑝)</a:t>
            </a:r>
            <a:r>
              <a:rPr lang="en-US" altLang="en-US" sz="3000" dirty="0">
                <a:sym typeface="Symbol" panose="05050102010706020507" pitchFamily="18" charset="2"/>
              </a:rPr>
              <a:t>, then 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 = t</a:t>
            </a:r>
            <a:r>
              <a:rPr lang="en-US" altLang="en-US" sz="3000" baseline="30000" dirty="0">
                <a:sym typeface="Symbol" panose="05050102010706020507" pitchFamily="18" charset="2"/>
              </a:rPr>
              <a:t>𝑥</a:t>
            </a:r>
            <a:r>
              <a:rPr lang="en-US" altLang="en-US" sz="3000" dirty="0">
                <a:sym typeface="Symbol" panose="05050102010706020507" pitchFamily="18" charset="2"/>
              </a:rPr>
              <a:t>{</a:t>
            </a:r>
            <a:r>
              <a:rPr lang="en-US" altLang="en-US" sz="3000" baseline="30000" dirty="0" err="1"/>
              <a:t>Np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x</a:t>
            </a:r>
            <a:r>
              <a:rPr lang="en-US" altLang="en-US" sz="3000" baseline="30000" dirty="0" err="1"/>
              <a:t>Nq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baseline="-25000" dirty="0" err="1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 err="1"/>
              <a:t>x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} = t</a:t>
            </a:r>
            <a:r>
              <a:rPr lang="en-US" altLang="en-US" sz="3000" baseline="30000" dirty="0">
                <a:sym typeface="Symbol" panose="05050102010706020507" pitchFamily="18" charset="2"/>
              </a:rPr>
              <a:t>0</a:t>
            </a:r>
            <a:r>
              <a:rPr lang="en-US" altLang="en-US" sz="3000" dirty="0">
                <a:sym typeface="Symbol" panose="05050102010706020507" pitchFamily="18" charset="2"/>
              </a:rPr>
              <a:t>{</a:t>
            </a:r>
            <a:r>
              <a:rPr lang="en-US" altLang="en-US" sz="3000" baseline="30000" dirty="0"/>
              <a:t>Np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0</a:t>
            </a:r>
            <a:r>
              <a:rPr lang="en-US" altLang="en-US" sz="3000" baseline="30000" dirty="0"/>
              <a:t>Nq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n</a:t>
            </a:r>
            <a:r>
              <a:rPr lang="en-US" altLang="en-US" sz="3000" baseline="-25000" dirty="0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/>
              <a:t>0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} + t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{</a:t>
            </a:r>
            <a:r>
              <a:rPr lang="en-US" altLang="en-US" sz="3000" baseline="30000" dirty="0"/>
              <a:t>Np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1</a:t>
            </a:r>
            <a:r>
              <a:rPr lang="en-US" altLang="en-US" sz="3000" baseline="30000" dirty="0"/>
              <a:t>Nq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n</a:t>
            </a:r>
            <a:r>
              <a:rPr lang="en-US" altLang="en-US" sz="3000" baseline="-25000" dirty="0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/>
              <a:t>1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} + ….. + </a:t>
            </a:r>
            <a:r>
              <a:rPr lang="en-US" altLang="en-US" sz="3000" dirty="0" err="1">
                <a:sym typeface="Symbol" panose="05050102010706020507" pitchFamily="18" charset="2"/>
              </a:rPr>
              <a:t>t</a:t>
            </a:r>
            <a:r>
              <a:rPr lang="en-US" altLang="en-US" sz="3000" baseline="30000" dirty="0" err="1">
                <a:sym typeface="Symbol" panose="05050102010706020507" pitchFamily="18" charset="2"/>
              </a:rPr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{</a:t>
            </a:r>
            <a:r>
              <a:rPr lang="en-US" altLang="en-US" sz="3000" baseline="30000" dirty="0" err="1"/>
              <a:t>Np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baseline="30000" dirty="0" err="1"/>
              <a:t>Nq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baseline="-25000" dirty="0" err="1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 err="1"/>
              <a:t>n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}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P(X=1) = (1/1!){d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1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(1/1!)[{</a:t>
            </a:r>
            <a:r>
              <a:rPr lang="en-US" altLang="en-US" sz="3000" baseline="30000" dirty="0"/>
              <a:t>Np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1</a:t>
            </a:r>
            <a:r>
              <a:rPr lang="en-US" altLang="en-US" sz="3000" baseline="30000" dirty="0"/>
              <a:t>Nq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n</a:t>
            </a:r>
            <a:r>
              <a:rPr lang="en-US" altLang="en-US" sz="3000" baseline="-25000" dirty="0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/>
              <a:t>1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dirty="0"/>
              <a:t>}</a:t>
            </a:r>
            <a:r>
              <a:rPr lang="en-US" altLang="en-US" sz="3000" dirty="0">
                <a:sym typeface="Symbol" panose="05050102010706020507" pitchFamily="18" charset="2"/>
              </a:rPr>
              <a:t> + 2t</a:t>
            </a:r>
            <a:r>
              <a:rPr lang="en-US" altLang="en-US" sz="3000" baseline="30000" dirty="0"/>
              <a:t> </a:t>
            </a:r>
            <a:r>
              <a:rPr lang="en-US" altLang="en-US" sz="3000" dirty="0"/>
              <a:t>{</a:t>
            </a:r>
            <a:r>
              <a:rPr lang="en-US" altLang="en-US" sz="3000" baseline="30000" dirty="0"/>
              <a:t>Np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2</a:t>
            </a:r>
            <a:r>
              <a:rPr lang="en-US" altLang="en-US" sz="3000" baseline="30000" dirty="0"/>
              <a:t>Nq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n</a:t>
            </a:r>
            <a:r>
              <a:rPr lang="en-US" altLang="en-US" sz="3000" baseline="-25000" dirty="0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/>
              <a:t>2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dirty="0"/>
              <a:t>}</a:t>
            </a:r>
            <a:r>
              <a:rPr lang="en-US" altLang="en-US" sz="3000" dirty="0">
                <a:sym typeface="Symbol" panose="05050102010706020507" pitchFamily="18" charset="2"/>
              </a:rPr>
              <a:t> + ….. + nt</a:t>
            </a:r>
            <a:r>
              <a:rPr lang="en-US" altLang="en-US" sz="3000" baseline="30000" dirty="0">
                <a:sym typeface="Symbol" panose="05050102010706020507" pitchFamily="18" charset="2"/>
              </a:rPr>
              <a:t>n1</a:t>
            </a:r>
            <a:r>
              <a:rPr lang="en-US" altLang="en-US" sz="3000" dirty="0">
                <a:sym typeface="Symbol" panose="05050102010706020507" pitchFamily="18" charset="2"/>
              </a:rPr>
              <a:t>{</a:t>
            </a:r>
            <a:r>
              <a:rPr lang="en-US" altLang="en-US" sz="3000" baseline="30000" dirty="0" err="1"/>
              <a:t>Np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baseline="30000" dirty="0" err="1"/>
              <a:t>Nq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baseline="-25000" dirty="0" err="1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 err="1"/>
              <a:t>n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}] = </a:t>
            </a:r>
            <a:r>
              <a:rPr lang="en-US" altLang="en-US" sz="3000" baseline="30000" dirty="0"/>
              <a:t>Np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1</a:t>
            </a:r>
            <a:r>
              <a:rPr lang="en-US" altLang="en-US" sz="3000" baseline="30000" dirty="0"/>
              <a:t>Nq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n</a:t>
            </a:r>
            <a:r>
              <a:rPr lang="en-US" altLang="en-US" sz="3000" baseline="-25000" dirty="0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/>
              <a:t>1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endParaRPr lang="en-US" altLang="en-US" sz="30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P(X=2) = (1/2!){d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P</a:t>
            </a:r>
            <a:r>
              <a:rPr lang="en-US" altLang="en-US" sz="3000" baseline="-25000" dirty="0">
                <a:sym typeface="Symbol" panose="05050102010706020507" pitchFamily="18" charset="2"/>
              </a:rPr>
              <a:t>x</a:t>
            </a:r>
            <a:r>
              <a:rPr lang="en-US" altLang="en-US" sz="3000" dirty="0">
                <a:sym typeface="Symbol" panose="05050102010706020507" pitchFamily="18" charset="2"/>
              </a:rPr>
              <a:t>(t)/dt</a:t>
            </a:r>
            <a:r>
              <a:rPr lang="en-US" altLang="en-US" sz="3000" baseline="30000" dirty="0">
                <a:sym typeface="Symbol" panose="05050102010706020507" pitchFamily="18" charset="2"/>
              </a:rPr>
              <a:t>2</a:t>
            </a:r>
            <a:r>
              <a:rPr lang="en-US" altLang="en-US" sz="3000" dirty="0">
                <a:sym typeface="Symbol" panose="05050102010706020507" pitchFamily="18" charset="2"/>
              </a:rPr>
              <a:t>|</a:t>
            </a:r>
            <a:r>
              <a:rPr lang="en-US" altLang="en-US" sz="3000" baseline="-25000" dirty="0">
                <a:sym typeface="Symbol" panose="05050102010706020507" pitchFamily="18" charset="2"/>
              </a:rPr>
              <a:t>t=0</a:t>
            </a:r>
            <a:r>
              <a:rPr lang="en-US" altLang="en-US" sz="3000" dirty="0">
                <a:sym typeface="Symbol" panose="05050102010706020507" pitchFamily="18" charset="2"/>
              </a:rPr>
              <a:t>} = (1/2!)[2</a:t>
            </a:r>
            <a:r>
              <a:rPr lang="en-US" altLang="en-US" sz="3000" dirty="0"/>
              <a:t>{</a:t>
            </a:r>
            <a:r>
              <a:rPr lang="en-US" altLang="en-US" sz="3000" baseline="30000" dirty="0"/>
              <a:t>Np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2</a:t>
            </a:r>
            <a:r>
              <a:rPr lang="en-US" altLang="en-US" sz="3000" baseline="30000" dirty="0"/>
              <a:t>Nq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n</a:t>
            </a:r>
            <a:r>
              <a:rPr lang="en-US" altLang="en-US" sz="3000" baseline="-25000" dirty="0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/>
              <a:t>2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dirty="0"/>
              <a:t>} + …. + n(n</a:t>
            </a:r>
            <a:r>
              <a:rPr lang="en-US" altLang="en-US" sz="3000" dirty="0">
                <a:sym typeface="Symbol" panose="05050102010706020507" pitchFamily="18" charset="2"/>
              </a:rPr>
              <a:t>1)t</a:t>
            </a:r>
            <a:r>
              <a:rPr lang="en-US" altLang="en-US" sz="3000" baseline="30000" dirty="0">
                <a:sym typeface="Symbol" panose="05050102010706020507" pitchFamily="18" charset="2"/>
              </a:rPr>
              <a:t>n2</a:t>
            </a:r>
            <a:r>
              <a:rPr lang="en-US" altLang="en-US" sz="3000" dirty="0">
                <a:sym typeface="Symbol" panose="05050102010706020507" pitchFamily="18" charset="2"/>
              </a:rPr>
              <a:t>{</a:t>
            </a:r>
            <a:r>
              <a:rPr lang="en-US" altLang="en-US" sz="3000" baseline="30000" dirty="0" err="1"/>
              <a:t>Np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baseline="30000" dirty="0" err="1"/>
              <a:t>Nq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baseline="-25000" dirty="0" err="1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 err="1"/>
              <a:t>n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r>
              <a:rPr lang="en-US" altLang="en-US" sz="3000" dirty="0">
                <a:sym typeface="Symbol" panose="05050102010706020507" pitchFamily="18" charset="2"/>
              </a:rPr>
              <a:t>}] = </a:t>
            </a:r>
            <a:r>
              <a:rPr lang="en-US" altLang="en-US" sz="3000" baseline="30000" dirty="0"/>
              <a:t>Np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2</a:t>
            </a:r>
            <a:r>
              <a:rPr lang="en-US" altLang="en-US" sz="3000" baseline="30000" dirty="0"/>
              <a:t>Nq</a:t>
            </a:r>
            <a:r>
              <a:rPr lang="en-US" altLang="en-US" sz="3000" dirty="0"/>
              <a:t>C</a:t>
            </a:r>
            <a:r>
              <a:rPr lang="en-US" altLang="en-US" sz="3000" baseline="-25000" dirty="0"/>
              <a:t>n</a:t>
            </a:r>
            <a:r>
              <a:rPr lang="en-US" altLang="en-US" sz="3000" baseline="-25000" dirty="0">
                <a:sym typeface="Symbol" panose="05050102010706020507" pitchFamily="18" charset="2"/>
              </a:rPr>
              <a:t></a:t>
            </a:r>
            <a:r>
              <a:rPr lang="en-US" altLang="en-US" sz="3000" baseline="-25000" dirty="0"/>
              <a:t>2</a:t>
            </a:r>
            <a:r>
              <a:rPr lang="en-US" altLang="en-US" sz="3000" dirty="0"/>
              <a:t>/</a:t>
            </a:r>
            <a:r>
              <a:rPr lang="en-US" altLang="en-US" sz="3000" baseline="30000" dirty="0" err="1"/>
              <a:t>N</a:t>
            </a:r>
            <a:r>
              <a:rPr lang="en-US" altLang="en-US" sz="3000" dirty="0" err="1"/>
              <a:t>C</a:t>
            </a:r>
            <a:r>
              <a:rPr lang="en-US" altLang="en-US" sz="3000" baseline="-25000" dirty="0" err="1"/>
              <a:t>n</a:t>
            </a:r>
            <a:endParaRPr lang="en-US" altLang="en-US" sz="3000" baseline="-25000" dirty="0"/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000" dirty="0">
                <a:sym typeface="Symbol" panose="05050102010706020507" pitchFamily="18" charset="2"/>
              </a:rPr>
              <a:t>Similar calculations can be done for higher values of X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altLang="en-US" sz="30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altLang="en-US" sz="3000" dirty="0">
              <a:sym typeface="Symbol" panose="05050102010706020507" pitchFamily="18" charset="2"/>
            </a:endParaRP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Probability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4213509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300" b="1" dirty="0">
                <a:solidFill>
                  <a:srgbClr val="FF0000"/>
                </a:solidFill>
                <a:sym typeface="Symbol" panose="05050102010706020507" pitchFamily="18" charset="2"/>
              </a:rPr>
              <a:t>X~P()</a:t>
            </a:r>
            <a:r>
              <a:rPr lang="en-US" altLang="en-US" sz="3300" dirty="0">
                <a:sym typeface="Symbol" panose="05050102010706020507" pitchFamily="18" charset="2"/>
              </a:rPr>
              <a:t>, then P</a:t>
            </a:r>
            <a:r>
              <a:rPr lang="en-US" altLang="en-US" sz="3300" baseline="-25000" dirty="0">
                <a:sym typeface="Symbol" panose="05050102010706020507" pitchFamily="18" charset="2"/>
              </a:rPr>
              <a:t>X</a:t>
            </a:r>
            <a:r>
              <a:rPr lang="en-US" altLang="en-US" sz="3300" dirty="0">
                <a:sym typeface="Symbol" panose="05050102010706020507" pitchFamily="18" charset="2"/>
              </a:rPr>
              <a:t>(t) = t</a:t>
            </a:r>
            <a:r>
              <a:rPr lang="en-US" altLang="en-US" sz="3300" baseline="30000" dirty="0">
                <a:sym typeface="Symbol" panose="05050102010706020507" pitchFamily="18" charset="2"/>
              </a:rPr>
              <a:t>𝑥</a:t>
            </a:r>
            <a:r>
              <a:rPr lang="en-US" altLang="en-US" sz="3300" dirty="0">
                <a:sym typeface="Symbol" panose="05050102010706020507" pitchFamily="18" charset="2"/>
              </a:rPr>
              <a:t>{</a:t>
            </a:r>
            <a:r>
              <a:rPr lang="en-US" altLang="en-US" sz="3300" dirty="0"/>
              <a:t>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</a:t>
            </a:r>
            <a:r>
              <a:rPr lang="en-US" altLang="en-US" sz="3300" baseline="300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!</a:t>
            </a:r>
            <a:r>
              <a:rPr lang="en-US" altLang="en-US" sz="3300" dirty="0">
                <a:sym typeface="Symbol" panose="05050102010706020507" pitchFamily="18" charset="2"/>
              </a:rPr>
              <a:t>} = {</a:t>
            </a:r>
            <a:r>
              <a:rPr lang="en-US" altLang="en-US" sz="3300" dirty="0"/>
              <a:t>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(t)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!</a:t>
            </a:r>
            <a:r>
              <a:rPr lang="en-US" altLang="en-US" sz="3300" dirty="0">
                <a:sym typeface="Symbol" panose="05050102010706020507" pitchFamily="18" charset="2"/>
              </a:rPr>
              <a:t>} = </a:t>
            </a:r>
            <a:r>
              <a:rPr lang="en-US" altLang="en-US" sz="3300" dirty="0"/>
              <a:t>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(t)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0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0</a:t>
            </a:r>
            <a:r>
              <a:rPr lang="en-US" altLang="en-US" sz="3300" dirty="0"/>
              <a:t>! + 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(t)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1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1</a:t>
            </a:r>
            <a:r>
              <a:rPr lang="en-US" altLang="en-US" sz="3300" dirty="0"/>
              <a:t>! + 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(t)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2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2</a:t>
            </a:r>
            <a:r>
              <a:rPr lang="en-US" altLang="en-US" sz="3300" dirty="0"/>
              <a:t>! + …. + 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(t)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! + ….</a:t>
            </a:r>
            <a:endParaRPr lang="en-US" altLang="en-US" sz="33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300" dirty="0">
                <a:sym typeface="Symbol" panose="05050102010706020507" pitchFamily="18" charset="2"/>
              </a:rPr>
              <a:t>P(X=1) = (1/1!){d</a:t>
            </a:r>
            <a:r>
              <a:rPr lang="en-US" altLang="en-US" sz="3300" baseline="30000" dirty="0">
                <a:sym typeface="Symbol" panose="05050102010706020507" pitchFamily="18" charset="2"/>
              </a:rPr>
              <a:t>1</a:t>
            </a:r>
            <a:r>
              <a:rPr lang="en-US" altLang="en-US" sz="3300" dirty="0">
                <a:sym typeface="Symbol" panose="05050102010706020507" pitchFamily="18" charset="2"/>
              </a:rPr>
              <a:t>P</a:t>
            </a:r>
            <a:r>
              <a:rPr lang="en-US" altLang="en-US" sz="3300" baseline="-25000" dirty="0">
                <a:sym typeface="Symbol" panose="05050102010706020507" pitchFamily="18" charset="2"/>
              </a:rPr>
              <a:t>x</a:t>
            </a:r>
            <a:r>
              <a:rPr lang="en-US" altLang="en-US" sz="3300" dirty="0">
                <a:sym typeface="Symbol" panose="05050102010706020507" pitchFamily="18" charset="2"/>
              </a:rPr>
              <a:t>(t)/dt</a:t>
            </a:r>
            <a:r>
              <a:rPr lang="en-US" altLang="en-US" sz="3300" baseline="30000" dirty="0">
                <a:sym typeface="Symbol" panose="05050102010706020507" pitchFamily="18" charset="2"/>
              </a:rPr>
              <a:t>1</a:t>
            </a:r>
            <a:r>
              <a:rPr lang="en-US" altLang="en-US" sz="3300" dirty="0">
                <a:sym typeface="Symbol" panose="05050102010706020507" pitchFamily="18" charset="2"/>
              </a:rPr>
              <a:t>|</a:t>
            </a:r>
            <a:r>
              <a:rPr lang="en-US" altLang="en-US" sz="3300" baseline="-25000" dirty="0">
                <a:sym typeface="Symbol" panose="05050102010706020507" pitchFamily="18" charset="2"/>
              </a:rPr>
              <a:t>t=0</a:t>
            </a:r>
            <a:r>
              <a:rPr lang="en-US" altLang="en-US" sz="3300" dirty="0">
                <a:sym typeface="Symbol" panose="05050102010706020507" pitchFamily="18" charset="2"/>
              </a:rPr>
              <a:t>} = (1/1!){</a:t>
            </a:r>
            <a:r>
              <a:rPr lang="en-US" altLang="en-US" sz="3300" dirty="0"/>
              <a:t>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</a:t>
            </a:r>
            <a:r>
              <a:rPr lang="en-US" altLang="en-US" sz="3300" baseline="30000" dirty="0">
                <a:sym typeface="Symbol" panose="05050102010706020507" pitchFamily="18" charset="2"/>
              </a:rPr>
              <a:t>1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1</a:t>
            </a:r>
            <a:r>
              <a:rPr lang="en-US" altLang="en-US" sz="3300" dirty="0"/>
              <a:t>! + 2te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2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2</a:t>
            </a:r>
            <a:r>
              <a:rPr lang="en-US" altLang="en-US" sz="3300" dirty="0"/>
              <a:t>! + …. +</a:t>
            </a:r>
            <a:r>
              <a:rPr lang="en-US" altLang="en-US" sz="3300" baseline="30000" dirty="0">
                <a:sym typeface="Symbol" panose="05050102010706020507" pitchFamily="18" charset="2"/>
              </a:rPr>
              <a:t> </a:t>
            </a:r>
            <a:r>
              <a:rPr lang="en-US" altLang="en-US" sz="3300" dirty="0">
                <a:sym typeface="Symbol" panose="05050102010706020507" pitchFamily="18" charset="2"/>
              </a:rPr>
              <a:t>𝑥t</a:t>
            </a:r>
            <a:r>
              <a:rPr lang="en-US" altLang="en-US" sz="3300" baseline="30000" dirty="0">
                <a:sym typeface="Symbol" panose="05050102010706020507" pitchFamily="18" charset="2"/>
              </a:rPr>
              <a:t>𝑥1</a:t>
            </a:r>
            <a:r>
              <a:rPr lang="en-US" altLang="en-US" sz="3300" dirty="0"/>
              <a:t>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! + ….. = 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</a:t>
            </a:r>
            <a:r>
              <a:rPr lang="en-US" altLang="en-US" sz="3300" baseline="30000" dirty="0">
                <a:sym typeface="Symbol" panose="05050102010706020507" pitchFamily="18" charset="2"/>
              </a:rPr>
              <a:t>1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1</a:t>
            </a:r>
            <a:r>
              <a:rPr lang="en-US" altLang="en-US" sz="3300" dirty="0"/>
              <a:t>!</a:t>
            </a:r>
            <a:endParaRPr lang="en-US" altLang="en-US" sz="33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300" dirty="0">
                <a:sym typeface="Symbol" panose="05050102010706020507" pitchFamily="18" charset="2"/>
              </a:rPr>
              <a:t>P(X=2) = (1/2!){d</a:t>
            </a:r>
            <a:r>
              <a:rPr lang="en-US" altLang="en-US" sz="3300" baseline="30000" dirty="0">
                <a:sym typeface="Symbol" panose="05050102010706020507" pitchFamily="18" charset="2"/>
              </a:rPr>
              <a:t>2</a:t>
            </a:r>
            <a:r>
              <a:rPr lang="en-US" altLang="en-US" sz="3300" dirty="0">
                <a:sym typeface="Symbol" panose="05050102010706020507" pitchFamily="18" charset="2"/>
              </a:rPr>
              <a:t>P</a:t>
            </a:r>
            <a:r>
              <a:rPr lang="en-US" altLang="en-US" sz="3300" baseline="-25000" dirty="0">
                <a:sym typeface="Symbol" panose="05050102010706020507" pitchFamily="18" charset="2"/>
              </a:rPr>
              <a:t>x</a:t>
            </a:r>
            <a:r>
              <a:rPr lang="en-US" altLang="en-US" sz="3300" dirty="0">
                <a:sym typeface="Symbol" panose="05050102010706020507" pitchFamily="18" charset="2"/>
              </a:rPr>
              <a:t>(t)/dt</a:t>
            </a:r>
            <a:r>
              <a:rPr lang="en-US" altLang="en-US" sz="3300" baseline="30000" dirty="0">
                <a:sym typeface="Symbol" panose="05050102010706020507" pitchFamily="18" charset="2"/>
              </a:rPr>
              <a:t>2</a:t>
            </a:r>
            <a:r>
              <a:rPr lang="en-US" altLang="en-US" sz="3300" dirty="0">
                <a:sym typeface="Symbol" panose="05050102010706020507" pitchFamily="18" charset="2"/>
              </a:rPr>
              <a:t>|</a:t>
            </a:r>
            <a:r>
              <a:rPr lang="en-US" altLang="en-US" sz="3300" baseline="-25000" dirty="0">
                <a:sym typeface="Symbol" panose="05050102010706020507" pitchFamily="18" charset="2"/>
              </a:rPr>
              <a:t>t=0</a:t>
            </a:r>
            <a:r>
              <a:rPr lang="en-US" altLang="en-US" sz="3300" dirty="0">
                <a:sym typeface="Symbol" panose="05050102010706020507" pitchFamily="18" charset="2"/>
              </a:rPr>
              <a:t>} = (1/2!){</a:t>
            </a:r>
            <a:r>
              <a:rPr lang="en-US" altLang="en-US" sz="3300" dirty="0"/>
              <a:t>2e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2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2</a:t>
            </a:r>
            <a:r>
              <a:rPr lang="en-US" altLang="en-US" sz="3300" dirty="0"/>
              <a:t>! + …. + </a:t>
            </a:r>
            <a:r>
              <a:rPr lang="en-US" altLang="en-US" sz="3300" dirty="0">
                <a:sym typeface="Symbol" panose="05050102010706020507" pitchFamily="18" charset="2"/>
              </a:rPr>
              <a:t>𝑥(𝑥1)t</a:t>
            </a:r>
            <a:r>
              <a:rPr lang="en-US" altLang="en-US" sz="3300" baseline="30000" dirty="0">
                <a:sym typeface="Symbol" panose="05050102010706020507" pitchFamily="18" charset="2"/>
              </a:rPr>
              <a:t>𝑥2</a:t>
            </a:r>
            <a:r>
              <a:rPr lang="en-US" altLang="en-US" sz="3300" dirty="0"/>
              <a:t>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𝑥</a:t>
            </a:r>
            <a:r>
              <a:rPr lang="en-US" altLang="en-US" sz="3300" dirty="0"/>
              <a:t>! + ….. = e</a:t>
            </a:r>
            <a:r>
              <a:rPr lang="en-US" altLang="en-US" sz="33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3300" dirty="0">
                <a:sym typeface="Symbol" panose="05050102010706020507" pitchFamily="18" charset="2"/>
              </a:rPr>
              <a:t>()</a:t>
            </a:r>
            <a:r>
              <a:rPr lang="en-US" altLang="en-US" sz="3300" baseline="30000" dirty="0">
                <a:sym typeface="Symbol" panose="05050102010706020507" pitchFamily="18" charset="2"/>
              </a:rPr>
              <a:t>2</a:t>
            </a:r>
            <a:r>
              <a:rPr lang="en-US" altLang="en-US" sz="3300" dirty="0"/>
              <a:t>/</a:t>
            </a:r>
            <a:r>
              <a:rPr lang="en-US" altLang="en-US" sz="3300" dirty="0">
                <a:sym typeface="Symbol" panose="05050102010706020507" pitchFamily="18" charset="2"/>
              </a:rPr>
              <a:t>2</a:t>
            </a:r>
            <a:r>
              <a:rPr lang="en-US" altLang="en-US" sz="3300" dirty="0"/>
              <a:t>! </a:t>
            </a:r>
            <a:endParaRPr lang="en-US" altLang="en-US" sz="33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300" dirty="0">
                <a:sym typeface="Symbol" panose="05050102010706020507" pitchFamily="18" charset="2"/>
              </a:rPr>
              <a:t>Similar calculations can be done for higher values of X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Probability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1076007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500" b="1" dirty="0">
                <a:solidFill>
                  <a:srgbClr val="FF0000"/>
                </a:solidFill>
                <a:sym typeface="Symbol" panose="05050102010706020507" pitchFamily="18" charset="2"/>
              </a:rPr>
              <a:t>X~L(𝑝)</a:t>
            </a:r>
            <a:r>
              <a:rPr lang="en-US" altLang="en-US" sz="2500" dirty="0">
                <a:sym typeface="Symbol" panose="05050102010706020507" pitchFamily="18" charset="2"/>
              </a:rPr>
              <a:t>, then P</a:t>
            </a:r>
            <a:r>
              <a:rPr lang="en-US" altLang="en-US" sz="2500" baseline="-25000" dirty="0">
                <a:sym typeface="Symbol" panose="05050102010706020507" pitchFamily="18" charset="2"/>
              </a:rPr>
              <a:t>X</a:t>
            </a:r>
            <a:r>
              <a:rPr lang="en-US" altLang="en-US" sz="2500" dirty="0">
                <a:sym typeface="Symbol" panose="05050102010706020507" pitchFamily="18" charset="2"/>
              </a:rPr>
              <a:t>(t) = t</a:t>
            </a:r>
            <a:r>
              <a:rPr lang="en-US" altLang="en-US" sz="2500" baseline="30000" dirty="0">
                <a:sym typeface="Symbol" panose="05050102010706020507" pitchFamily="18" charset="2"/>
              </a:rPr>
              <a:t>𝑥</a:t>
            </a:r>
            <a:r>
              <a:rPr lang="en-US" altLang="en-US" sz="2500" dirty="0">
                <a:sym typeface="Symbol" panose="05050102010706020507" pitchFamily="18" charset="2"/>
              </a:rPr>
              <a:t>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x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x</a:t>
            </a:r>
            <a:r>
              <a:rPr lang="en-US" altLang="en-US" sz="2500" dirty="0">
                <a:sym typeface="Symbol" panose="05050102010706020507" pitchFamily="18" charset="2"/>
              </a:rPr>
              <a:t>} = t</a:t>
            </a:r>
            <a:r>
              <a:rPr lang="en-US" altLang="en-US" sz="2500" baseline="30000" dirty="0">
                <a:sym typeface="Symbol" panose="05050102010706020507" pitchFamily="18" charset="2"/>
              </a:rPr>
              <a:t>0</a:t>
            </a:r>
            <a:r>
              <a:rPr lang="en-US" altLang="en-US" sz="2500" dirty="0">
                <a:sym typeface="Symbol" panose="05050102010706020507" pitchFamily="18" charset="2"/>
              </a:rPr>
              <a:t>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0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0</a:t>
            </a:r>
            <a:r>
              <a:rPr lang="en-US" altLang="en-US" sz="2500" dirty="0">
                <a:sym typeface="Symbol" panose="05050102010706020507" pitchFamily="18" charset="2"/>
              </a:rPr>
              <a:t>} + t</a:t>
            </a:r>
            <a:r>
              <a:rPr lang="en-US" altLang="en-US" sz="2500" baseline="30000" dirty="0">
                <a:sym typeface="Symbol" panose="05050102010706020507" pitchFamily="18" charset="2"/>
              </a:rPr>
              <a:t>1</a:t>
            </a:r>
            <a:r>
              <a:rPr lang="en-US" altLang="en-US" sz="2500" dirty="0">
                <a:sym typeface="Symbol" panose="05050102010706020507" pitchFamily="18" charset="2"/>
              </a:rPr>
              <a:t>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1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1</a:t>
            </a:r>
            <a:r>
              <a:rPr lang="en-US" altLang="en-US" sz="2500" dirty="0">
                <a:sym typeface="Symbol" panose="05050102010706020507" pitchFamily="18" charset="2"/>
              </a:rPr>
              <a:t>} + t</a:t>
            </a:r>
            <a:r>
              <a:rPr lang="en-US" altLang="en-US" sz="2500" baseline="30000" dirty="0">
                <a:sym typeface="Symbol" panose="05050102010706020507" pitchFamily="18" charset="2"/>
              </a:rPr>
              <a:t>2</a:t>
            </a:r>
            <a:r>
              <a:rPr lang="en-US" altLang="en-US" sz="2500" dirty="0">
                <a:sym typeface="Symbol" panose="05050102010706020507" pitchFamily="18" charset="2"/>
              </a:rPr>
              <a:t>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2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2</a:t>
            </a:r>
            <a:r>
              <a:rPr lang="en-US" altLang="en-US" sz="2500" dirty="0">
                <a:sym typeface="Symbol" panose="05050102010706020507" pitchFamily="18" charset="2"/>
              </a:rPr>
              <a:t>}  +…… + t</a:t>
            </a:r>
            <a:r>
              <a:rPr lang="en-US" altLang="en-US" sz="2500" baseline="30000" dirty="0">
                <a:sym typeface="Symbol" panose="05050102010706020507" pitchFamily="18" charset="2"/>
              </a:rPr>
              <a:t>𝑥</a:t>
            </a:r>
            <a:r>
              <a:rPr lang="en-US" altLang="en-US" sz="2500" dirty="0">
                <a:sym typeface="Symbol" panose="05050102010706020507" pitchFamily="18" charset="2"/>
              </a:rPr>
              <a:t>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x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x</a:t>
            </a:r>
            <a:r>
              <a:rPr lang="en-US" altLang="en-US" sz="2500" dirty="0">
                <a:sym typeface="Symbol" panose="05050102010706020507" pitchFamily="18" charset="2"/>
              </a:rPr>
              <a:t>} + …..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500" dirty="0">
                <a:sym typeface="Symbol" panose="05050102010706020507" pitchFamily="18" charset="2"/>
              </a:rPr>
              <a:t>P(X=1) = (1/1!){d</a:t>
            </a:r>
            <a:r>
              <a:rPr lang="en-US" altLang="en-US" sz="2500" baseline="30000" dirty="0">
                <a:sym typeface="Symbol" panose="05050102010706020507" pitchFamily="18" charset="2"/>
              </a:rPr>
              <a:t>1</a:t>
            </a:r>
            <a:r>
              <a:rPr lang="en-US" altLang="en-US" sz="2500" dirty="0">
                <a:sym typeface="Symbol" panose="05050102010706020507" pitchFamily="18" charset="2"/>
              </a:rPr>
              <a:t>P</a:t>
            </a:r>
            <a:r>
              <a:rPr lang="en-US" altLang="en-US" sz="2500" baseline="-25000" dirty="0">
                <a:sym typeface="Symbol" panose="05050102010706020507" pitchFamily="18" charset="2"/>
              </a:rPr>
              <a:t>x</a:t>
            </a:r>
            <a:r>
              <a:rPr lang="en-US" altLang="en-US" sz="2500" dirty="0">
                <a:sym typeface="Symbol" panose="05050102010706020507" pitchFamily="18" charset="2"/>
              </a:rPr>
              <a:t>(t)/dt</a:t>
            </a:r>
            <a:r>
              <a:rPr lang="en-US" altLang="en-US" sz="2500" baseline="30000" dirty="0">
                <a:sym typeface="Symbol" panose="05050102010706020507" pitchFamily="18" charset="2"/>
              </a:rPr>
              <a:t>1</a:t>
            </a:r>
            <a:r>
              <a:rPr lang="en-US" altLang="en-US" sz="2500" dirty="0">
                <a:sym typeface="Symbol" panose="05050102010706020507" pitchFamily="18" charset="2"/>
              </a:rPr>
              <a:t>|</a:t>
            </a:r>
            <a:r>
              <a:rPr lang="en-US" altLang="en-US" sz="2500" baseline="-25000" dirty="0">
                <a:sym typeface="Symbol" panose="05050102010706020507" pitchFamily="18" charset="2"/>
              </a:rPr>
              <a:t>t=0</a:t>
            </a:r>
            <a:r>
              <a:rPr lang="en-US" altLang="en-US" sz="2500" dirty="0">
                <a:sym typeface="Symbol" panose="05050102010706020507" pitchFamily="18" charset="2"/>
              </a:rPr>
              <a:t>} = (1/1!)[{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1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1</a:t>
            </a:r>
            <a:r>
              <a:rPr lang="en-US" altLang="en-US" sz="2500" dirty="0">
                <a:sym typeface="Symbol" panose="05050102010706020507" pitchFamily="18" charset="2"/>
              </a:rPr>
              <a:t>} + 2t</a:t>
            </a:r>
            <a:r>
              <a:rPr lang="en-US" altLang="en-US" sz="2500" baseline="30000" dirty="0">
                <a:sym typeface="Symbol" panose="05050102010706020507" pitchFamily="18" charset="2"/>
              </a:rPr>
              <a:t>1</a:t>
            </a:r>
            <a:r>
              <a:rPr lang="en-US" altLang="en-US" sz="2500" dirty="0">
                <a:sym typeface="Symbol" panose="05050102010706020507" pitchFamily="18" charset="2"/>
              </a:rPr>
              <a:t>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500" dirty="0"/>
              <a:t> 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2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2</a:t>
            </a:r>
            <a:r>
              <a:rPr lang="en-US" altLang="en-US" sz="2500" dirty="0">
                <a:sym typeface="Symbol" panose="05050102010706020507" pitchFamily="18" charset="2"/>
              </a:rPr>
              <a:t>} + …..  + 𝑥t</a:t>
            </a:r>
            <a:r>
              <a:rPr lang="en-US" altLang="en-US" sz="2500" baseline="30000" dirty="0">
                <a:sym typeface="Symbol" panose="05050102010706020507" pitchFamily="18" charset="2"/>
              </a:rPr>
              <a:t>𝑥</a:t>
            </a:r>
            <a:r>
              <a:rPr lang="en-US" altLang="en-US" sz="2500" baseline="30000" dirty="0"/>
              <a:t>–1</a:t>
            </a:r>
            <a:r>
              <a:rPr lang="en-US" altLang="en-US" sz="2500" dirty="0">
                <a:sym typeface="Symbol" panose="05050102010706020507" pitchFamily="18" charset="2"/>
              </a:rPr>
              <a:t>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x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x</a:t>
            </a:r>
            <a:r>
              <a:rPr lang="en-US" altLang="en-US" sz="2500" dirty="0">
                <a:sym typeface="Symbol" panose="05050102010706020507" pitchFamily="18" charset="2"/>
              </a:rPr>
              <a:t>} + …. = </a:t>
            </a:r>
            <a:r>
              <a:rPr lang="en-US" altLang="en-US" sz="2500" dirty="0"/>
              <a:t>–1</a:t>
            </a:r>
            <a:r>
              <a:rPr lang="en-US" altLang="en-US" sz="2500" dirty="0">
                <a:sym typeface="Symbol" panose="05050102010706020507" pitchFamily="18" charset="2"/>
              </a:rPr>
              <a:t>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1</a:t>
            </a:r>
            <a:r>
              <a:rPr lang="en-US" altLang="en-US" sz="2500" dirty="0"/>
              <a:t>/{(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dirty="0">
                <a:sym typeface="Symbol" panose="05050102010706020507" pitchFamily="18" charset="2"/>
              </a:rPr>
              <a:t></a:t>
            </a:r>
            <a:r>
              <a:rPr lang="en-US" altLang="en-US" sz="2500" dirty="0"/>
              <a:t>1</a:t>
            </a:r>
            <a:r>
              <a:rPr lang="en-US" altLang="en-US" sz="2500" baseline="30000" dirty="0"/>
              <a:t>1</a:t>
            </a:r>
            <a:r>
              <a:rPr lang="en-US" altLang="en-US" sz="2500" dirty="0">
                <a:sym typeface="Symbol" panose="05050102010706020507" pitchFamily="18" charset="2"/>
              </a:rPr>
              <a:t>(1!)</a:t>
            </a:r>
            <a:r>
              <a:rPr lang="en-US" altLang="en-US" sz="2500" dirty="0"/>
              <a:t>}</a:t>
            </a:r>
            <a:endParaRPr lang="en-US" altLang="en-US" sz="25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500" dirty="0">
                <a:sym typeface="Symbol" panose="05050102010706020507" pitchFamily="18" charset="2"/>
              </a:rPr>
              <a:t>P(X=2) = (1/2!){d</a:t>
            </a:r>
            <a:r>
              <a:rPr lang="en-US" altLang="en-US" sz="2500" baseline="30000" dirty="0">
                <a:sym typeface="Symbol" panose="05050102010706020507" pitchFamily="18" charset="2"/>
              </a:rPr>
              <a:t>2</a:t>
            </a:r>
            <a:r>
              <a:rPr lang="en-US" altLang="en-US" sz="2500" dirty="0">
                <a:sym typeface="Symbol" panose="05050102010706020507" pitchFamily="18" charset="2"/>
              </a:rPr>
              <a:t>P</a:t>
            </a:r>
            <a:r>
              <a:rPr lang="en-US" altLang="en-US" sz="2500" baseline="-25000" dirty="0">
                <a:sym typeface="Symbol" panose="05050102010706020507" pitchFamily="18" charset="2"/>
              </a:rPr>
              <a:t>x</a:t>
            </a:r>
            <a:r>
              <a:rPr lang="en-US" altLang="en-US" sz="2500" dirty="0">
                <a:sym typeface="Symbol" panose="05050102010706020507" pitchFamily="18" charset="2"/>
              </a:rPr>
              <a:t>(t)/dt</a:t>
            </a:r>
            <a:r>
              <a:rPr lang="en-US" altLang="en-US" sz="2500" baseline="30000" dirty="0">
                <a:sym typeface="Symbol" panose="05050102010706020507" pitchFamily="18" charset="2"/>
              </a:rPr>
              <a:t>2</a:t>
            </a:r>
            <a:r>
              <a:rPr lang="en-US" altLang="en-US" sz="2500" dirty="0">
                <a:sym typeface="Symbol" panose="05050102010706020507" pitchFamily="18" charset="2"/>
              </a:rPr>
              <a:t>|</a:t>
            </a:r>
            <a:r>
              <a:rPr lang="en-US" altLang="en-US" sz="2500" baseline="-25000" dirty="0">
                <a:sym typeface="Symbol" panose="05050102010706020507" pitchFamily="18" charset="2"/>
              </a:rPr>
              <a:t>t=0</a:t>
            </a:r>
            <a:r>
              <a:rPr lang="en-US" altLang="en-US" sz="2500" dirty="0">
                <a:sym typeface="Symbol" panose="05050102010706020507" pitchFamily="18" charset="2"/>
              </a:rPr>
              <a:t>} = (1/2!)[2{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2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2</a:t>
            </a:r>
            <a:r>
              <a:rPr lang="en-US" altLang="en-US" sz="2500" dirty="0">
                <a:sym typeface="Symbol" panose="05050102010706020507" pitchFamily="18" charset="2"/>
              </a:rPr>
              <a:t>} +…..  + 𝑥(𝑥</a:t>
            </a:r>
            <a:r>
              <a:rPr lang="en-US" altLang="en-US" sz="2500" dirty="0"/>
              <a:t>–1)</a:t>
            </a:r>
            <a:r>
              <a:rPr lang="en-US" altLang="en-US" sz="2500" dirty="0">
                <a:sym typeface="Symbol" panose="05050102010706020507" pitchFamily="18" charset="2"/>
              </a:rPr>
              <a:t>t</a:t>
            </a:r>
            <a:r>
              <a:rPr lang="en-US" altLang="en-US" sz="2500" baseline="30000" dirty="0">
                <a:sym typeface="Symbol" panose="05050102010706020507" pitchFamily="18" charset="2"/>
              </a:rPr>
              <a:t>𝑥</a:t>
            </a:r>
            <a:r>
              <a:rPr lang="en-US" altLang="en-US" sz="2500" baseline="30000" dirty="0"/>
              <a:t>–2</a:t>
            </a:r>
            <a:r>
              <a:rPr lang="en-US" altLang="en-US" sz="2500" dirty="0">
                <a:sym typeface="Symbol" panose="05050102010706020507" pitchFamily="18" charset="2"/>
              </a:rPr>
              <a:t>{</a:t>
            </a:r>
            <a:r>
              <a:rPr lang="en-US" altLang="en-US" sz="2500" dirty="0"/>
              <a:t>–(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x</a:t>
            </a:r>
            <a:r>
              <a:rPr lang="en-US" altLang="en-US" sz="2500" baseline="30000" dirty="0"/>
              <a:t>–1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x</a:t>
            </a:r>
            <a:r>
              <a:rPr lang="en-US" altLang="en-US" sz="2500" dirty="0">
                <a:sym typeface="Symbol" panose="05050102010706020507" pitchFamily="18" charset="2"/>
              </a:rPr>
              <a:t>} + …. = </a:t>
            </a:r>
            <a:r>
              <a:rPr lang="en-US" altLang="en-US" sz="2500" dirty="0"/>
              <a:t>–</a:t>
            </a:r>
            <a:r>
              <a:rPr lang="en-US" altLang="en-US" sz="2500" dirty="0">
                <a:sym typeface="Symbol" panose="05050102010706020507" pitchFamily="18" charset="2"/>
              </a:rPr>
              <a:t>2</a:t>
            </a:r>
            <a:r>
              <a:rPr lang="en-US" altLang="en-US" sz="2500" dirty="0"/>
              <a:t>(1 – p)</a:t>
            </a:r>
            <a:r>
              <a:rPr lang="en-US" altLang="en-US" sz="2500" baseline="30000" dirty="0"/>
              <a:t>2</a:t>
            </a:r>
            <a:r>
              <a:rPr lang="en-US" altLang="en-US" sz="2500" dirty="0"/>
              <a:t>/{(</a:t>
            </a:r>
            <a:r>
              <a:rPr lang="en-US" altLang="en-US" sz="2800" dirty="0"/>
              <a:t>ℓ𝑜𝑔</a:t>
            </a:r>
            <a:r>
              <a:rPr lang="en-US" altLang="en-US" sz="2800" baseline="-25000" dirty="0"/>
              <a:t>𝑒</a:t>
            </a:r>
            <a:r>
              <a:rPr lang="en-US" altLang="en-US" sz="2800" dirty="0"/>
              <a:t> </a:t>
            </a:r>
            <a:r>
              <a:rPr lang="en-US" altLang="en-US" sz="2500" dirty="0"/>
              <a:t>p)</a:t>
            </a:r>
            <a:r>
              <a:rPr lang="en-US" altLang="en-US" sz="2500" dirty="0">
                <a:sym typeface="Symbol" panose="05050102010706020507" pitchFamily="18" charset="2"/>
              </a:rPr>
              <a:t></a:t>
            </a:r>
            <a:r>
              <a:rPr lang="en-US" altLang="en-US" sz="2500" dirty="0"/>
              <a:t>2</a:t>
            </a:r>
            <a:r>
              <a:rPr lang="en-US" altLang="en-US" sz="2500" baseline="30000" dirty="0"/>
              <a:t>1</a:t>
            </a:r>
            <a:r>
              <a:rPr lang="en-US" altLang="en-US" sz="2500" dirty="0">
                <a:sym typeface="Symbol" panose="05050102010706020507" pitchFamily="18" charset="2"/>
              </a:rPr>
              <a:t>(2!)</a:t>
            </a:r>
            <a:r>
              <a:rPr lang="en-US" altLang="en-US" sz="2500" dirty="0"/>
              <a:t>}</a:t>
            </a:r>
            <a:endParaRPr lang="en-US" altLang="en-US" sz="25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500" dirty="0">
                <a:sym typeface="Symbol" panose="05050102010706020507" pitchFamily="18" charset="2"/>
              </a:rPr>
              <a:t>Similar calculations can be done for higher values of X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Probability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2921637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500" b="1" dirty="0">
                <a:solidFill>
                  <a:srgbClr val="FF3300"/>
                </a:solidFill>
              </a:rPr>
              <a:t>Coverage</a:t>
            </a:r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500" dirty="0"/>
              <a:t>Moments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500" dirty="0"/>
              <a:t>Central Moments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500" dirty="0"/>
              <a:t>Generating Functions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500" dirty="0"/>
              <a:t>Probability Generating Functions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500" dirty="0"/>
              <a:t>Moment Generating Functions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500" dirty="0"/>
              <a:t>Limits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3500" dirty="0"/>
              <a:t>The moment generating function (</a:t>
            </a:r>
            <a:r>
              <a:rPr lang="en-US" sz="3500" dirty="0" err="1"/>
              <a:t>m.g.f</a:t>
            </a:r>
            <a:r>
              <a:rPr lang="en-US" sz="3500" dirty="0"/>
              <a:t>) of the </a:t>
            </a:r>
            <a:r>
              <a:rPr lang="en-US" sz="3500" dirty="0" err="1"/>
              <a:t>r.v.</a:t>
            </a:r>
            <a:r>
              <a:rPr lang="en-US" sz="3500" dirty="0"/>
              <a:t>, X is obtained by using the </a:t>
            </a:r>
            <a:r>
              <a:rPr lang="en-US" sz="3500" b="1" dirty="0">
                <a:solidFill>
                  <a:srgbClr val="FF0000"/>
                </a:solidFill>
              </a:rPr>
              <a:t>kernel function, </a:t>
            </a:r>
            <a:r>
              <a:rPr lang="en-US" sz="3500" b="1" dirty="0" err="1">
                <a:solidFill>
                  <a:srgbClr val="FF0000"/>
                </a:solidFill>
              </a:rPr>
              <a:t>e</a:t>
            </a:r>
            <a:r>
              <a:rPr lang="en-US" sz="3500" b="1" baseline="30000" dirty="0" err="1">
                <a:solidFill>
                  <a:srgbClr val="FF0000"/>
                </a:solidFill>
              </a:rPr>
              <a:t>tx</a:t>
            </a:r>
            <a:endParaRPr lang="en-US" sz="3500" b="1" dirty="0">
              <a:solidFill>
                <a:srgbClr val="FF0000"/>
              </a:solidFill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3500" dirty="0"/>
              <a:t>M</a:t>
            </a:r>
            <a:r>
              <a:rPr lang="en-US" sz="3500" baseline="-25000" dirty="0"/>
              <a:t>X</a:t>
            </a:r>
            <a:r>
              <a:rPr lang="en-US" sz="3500" dirty="0"/>
              <a:t>(t) = E(</a:t>
            </a:r>
            <a:r>
              <a:rPr lang="en-US" sz="3500" dirty="0" err="1"/>
              <a:t>e</a:t>
            </a:r>
            <a:r>
              <a:rPr lang="en-US" sz="3500" baseline="30000" dirty="0" err="1"/>
              <a:t>tx</a:t>
            </a:r>
            <a:r>
              <a:rPr lang="en-US" sz="3500" dirty="0"/>
              <a:t>) = </a:t>
            </a:r>
            <a:r>
              <a:rPr lang="en-US" sz="3500" dirty="0">
                <a:sym typeface="Symbol" panose="05050102010706020507" pitchFamily="18" charset="2"/>
              </a:rPr>
              <a:t></a:t>
            </a:r>
            <a:r>
              <a:rPr lang="en-US" sz="3500" dirty="0" err="1"/>
              <a:t>e</a:t>
            </a:r>
            <a:r>
              <a:rPr lang="en-US" sz="3500" baseline="30000" dirty="0" err="1"/>
              <a:t>tx</a:t>
            </a:r>
            <a:r>
              <a:rPr lang="en-US" sz="3500" dirty="0" err="1"/>
              <a:t>dF</a:t>
            </a:r>
            <a:r>
              <a:rPr lang="en-US" sz="3500" dirty="0"/>
              <a:t>(x) =</a:t>
            </a:r>
            <a:r>
              <a:rPr lang="en-US" sz="3500" dirty="0">
                <a:sym typeface="Symbol" panose="05050102010706020507" pitchFamily="18" charset="2"/>
              </a:rPr>
              <a:t> </a:t>
            </a:r>
            <a:r>
              <a:rPr lang="en-US" sz="3500" dirty="0" err="1"/>
              <a:t>e</a:t>
            </a:r>
            <a:r>
              <a:rPr lang="en-US" sz="3500" baseline="30000" dirty="0" err="1"/>
              <a:t>tx</a:t>
            </a:r>
            <a:r>
              <a:rPr lang="en-US" sz="3500" dirty="0" err="1"/>
              <a:t>f</a:t>
            </a:r>
            <a:r>
              <a:rPr lang="en-US" sz="3500" dirty="0"/>
              <a:t>(x)dx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3500" dirty="0"/>
              <a:t>One must remember that the expected value of this function may not at all exist but for t=0 the value will definitely exist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3500" dirty="0"/>
              <a:t>The moments (about the origin) are specified by the following: </a:t>
            </a:r>
            <a:r>
              <a:rPr lang="en-US" sz="3500" dirty="0">
                <a:sym typeface="Symbol" panose="05050102010706020507" pitchFamily="18" charset="2"/>
              </a:rPr>
              <a:t></a:t>
            </a:r>
            <a:r>
              <a:rPr lang="en-US" sz="3500" baseline="30000" dirty="0">
                <a:sym typeface="Symbol" panose="05050102010706020507" pitchFamily="18" charset="2"/>
              </a:rPr>
              <a:t>/</a:t>
            </a:r>
            <a:r>
              <a:rPr lang="en-US" sz="3500" baseline="-25000" dirty="0">
                <a:sym typeface="Symbol" panose="05050102010706020507" pitchFamily="18" charset="2"/>
              </a:rPr>
              <a:t>𝑘</a:t>
            </a:r>
            <a:r>
              <a:rPr lang="en-US" sz="3500" dirty="0">
                <a:sym typeface="Symbol" panose="05050102010706020507" pitchFamily="18" charset="2"/>
              </a:rPr>
              <a:t> = d</a:t>
            </a:r>
            <a:r>
              <a:rPr lang="en-US" sz="3500" baseline="30000" dirty="0">
                <a:sym typeface="Symbol" panose="05050102010706020507" pitchFamily="18" charset="2"/>
              </a:rPr>
              <a:t>𝑘</a:t>
            </a:r>
            <a:r>
              <a:rPr lang="en-US" sz="3500" dirty="0">
                <a:sym typeface="Symbol" panose="05050102010706020507" pitchFamily="18" charset="2"/>
              </a:rPr>
              <a:t>M(</a:t>
            </a:r>
            <a:r>
              <a:rPr lang="en-US" sz="3500" dirty="0" err="1">
                <a:sym typeface="Symbol" panose="05050102010706020507" pitchFamily="18" charset="2"/>
              </a:rPr>
              <a:t>x,t</a:t>
            </a:r>
            <a:r>
              <a:rPr lang="en-US" sz="3500" dirty="0">
                <a:sym typeface="Symbol" panose="05050102010706020507" pitchFamily="18" charset="2"/>
              </a:rPr>
              <a:t>)/dt</a:t>
            </a:r>
            <a:r>
              <a:rPr lang="en-US" sz="3500" baseline="30000" dirty="0">
                <a:sym typeface="Symbol" panose="05050102010706020507" pitchFamily="18" charset="2"/>
              </a:rPr>
              <a:t>𝑘</a:t>
            </a:r>
            <a:r>
              <a:rPr lang="en-US" sz="3500" dirty="0">
                <a:sym typeface="Symbol" panose="05050102010706020507" pitchFamily="18" charset="2"/>
              </a:rPr>
              <a:t>|</a:t>
            </a:r>
            <a:r>
              <a:rPr lang="en-US" sz="3500" baseline="-25000" dirty="0">
                <a:sym typeface="Symbol" panose="05050102010706020507" pitchFamily="18" charset="2"/>
              </a:rPr>
              <a:t>t=0</a:t>
            </a:r>
            <a:endParaRPr lang="en-US" altLang="en-US" sz="3500" baseline="-25000" dirty="0">
              <a:sym typeface="Symbol" panose="05050102010706020507" pitchFamily="18" charset="2"/>
            </a:endParaRP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endParaRPr lang="en-US" altLang="en-US" sz="4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472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5000" dirty="0"/>
              <a:t>For continuous </a:t>
            </a:r>
            <a:r>
              <a:rPr lang="en-US" altLang="en-US" sz="5000" dirty="0" err="1"/>
              <a:t>r.v.</a:t>
            </a:r>
            <a:r>
              <a:rPr lang="en-US" altLang="en-US" sz="5000" dirty="0"/>
              <a:t> values, the </a:t>
            </a:r>
            <a:r>
              <a:rPr lang="en-US" altLang="en-US" sz="5000" dirty="0" err="1"/>
              <a:t>m.g.f</a:t>
            </a:r>
            <a:r>
              <a:rPr lang="en-US" altLang="en-US" sz="5000" dirty="0"/>
              <a:t>. </a:t>
            </a:r>
            <a:r>
              <a:rPr lang="en-US" altLang="en-US" sz="5000" b="1" dirty="0">
                <a:solidFill>
                  <a:srgbClr val="FF0000"/>
                </a:solidFill>
              </a:rPr>
              <a:t>exits and is unique</a:t>
            </a:r>
            <a:endParaRPr lang="en-US" altLang="en-US" sz="5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5000" dirty="0"/>
              <a:t>M</a:t>
            </a:r>
            <a:r>
              <a:rPr lang="en-US" altLang="en-US" sz="5000" baseline="-25000" dirty="0"/>
              <a:t>X</a:t>
            </a:r>
            <a:r>
              <a:rPr lang="en-US" altLang="en-US" sz="5000" dirty="0"/>
              <a:t>(t) can be expressed in an unique way hence it also means that every </a:t>
            </a:r>
            <a:r>
              <a:rPr lang="en-US" altLang="en-US" sz="5000" dirty="0" err="1"/>
              <a:t>m.g.f</a:t>
            </a:r>
            <a:r>
              <a:rPr lang="en-US" altLang="en-US" sz="5000" dirty="0"/>
              <a:t> determines </a:t>
            </a:r>
            <a:r>
              <a:rPr lang="en-US" altLang="en-US" sz="5000" b="1" dirty="0">
                <a:solidFill>
                  <a:srgbClr val="FF0000"/>
                </a:solidFill>
              </a:rPr>
              <a:t>uniquely the moments</a:t>
            </a:r>
            <a:endParaRPr lang="en-US" altLang="en-US" sz="5000" dirty="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2112352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4000" dirty="0"/>
              <a:t>The </a:t>
            </a:r>
            <a:r>
              <a:rPr lang="en-US" sz="4000" dirty="0" err="1"/>
              <a:t>m.g.f</a:t>
            </a:r>
            <a:r>
              <a:rPr lang="en-US" sz="4000" dirty="0"/>
              <a:t>. of a </a:t>
            </a:r>
            <a:r>
              <a:rPr lang="en-US" sz="4000" dirty="0" err="1"/>
              <a:t>r.v.</a:t>
            </a:r>
            <a:r>
              <a:rPr lang="en-US" sz="4000" dirty="0"/>
              <a:t>, X about point, 𝑎, is specified by M</a:t>
            </a:r>
            <a:r>
              <a:rPr lang="en-US" sz="4000" baseline="-25000" dirty="0"/>
              <a:t>X</a:t>
            </a:r>
            <a:r>
              <a:rPr lang="en-US" sz="4000" baseline="-25000" dirty="0">
                <a:sym typeface="Symbol" panose="05050102010706020507" pitchFamily="18" charset="2"/>
              </a:rPr>
              <a:t></a:t>
            </a:r>
            <a:r>
              <a:rPr lang="en-US" sz="4000" baseline="-25000" dirty="0"/>
              <a:t>𝑎</a:t>
            </a:r>
            <a:r>
              <a:rPr lang="en-US" sz="4000" dirty="0"/>
              <a:t>(t) = E{e</a:t>
            </a:r>
            <a:r>
              <a:rPr lang="en-US" sz="4000" baseline="30000" dirty="0"/>
              <a:t>t(X</a:t>
            </a:r>
            <a:r>
              <a:rPr lang="en-US" sz="4000" baseline="30000" dirty="0">
                <a:sym typeface="Symbol" panose="05050102010706020507" pitchFamily="18" charset="2"/>
              </a:rPr>
              <a:t></a:t>
            </a:r>
            <a:r>
              <a:rPr lang="en-US" sz="4000" baseline="30000" dirty="0"/>
              <a:t>𝑎)</a:t>
            </a:r>
            <a:r>
              <a:rPr lang="en-US" sz="4000" dirty="0"/>
              <a:t>} = </a:t>
            </a:r>
            <a:r>
              <a:rPr lang="en-US" sz="4000" dirty="0">
                <a:sym typeface="Symbol" panose="05050102010706020507" pitchFamily="18" charset="2"/>
              </a:rPr>
              <a:t></a:t>
            </a:r>
            <a:r>
              <a:rPr lang="en-US" sz="4000" dirty="0"/>
              <a:t>e</a:t>
            </a:r>
            <a:r>
              <a:rPr lang="en-US" sz="4000" baseline="30000" dirty="0"/>
              <a:t>t(X</a:t>
            </a:r>
            <a:r>
              <a:rPr lang="en-US" sz="4000" baseline="30000" dirty="0">
                <a:sym typeface="Symbol" panose="05050102010706020507" pitchFamily="18" charset="2"/>
              </a:rPr>
              <a:t></a:t>
            </a:r>
            <a:r>
              <a:rPr lang="en-US" sz="4000" baseline="30000" dirty="0"/>
              <a:t>𝑎)</a:t>
            </a:r>
            <a:r>
              <a:rPr lang="en-US" sz="4000" dirty="0" err="1"/>
              <a:t>dF</a:t>
            </a:r>
            <a:r>
              <a:rPr lang="en-US" sz="4000" dirty="0"/>
              <a:t>(x) =</a:t>
            </a:r>
            <a:r>
              <a:rPr lang="en-US" sz="4000" dirty="0">
                <a:sym typeface="Symbol" panose="05050102010706020507" pitchFamily="18" charset="2"/>
              </a:rPr>
              <a:t> </a:t>
            </a:r>
            <a:r>
              <a:rPr lang="en-US" sz="4000" dirty="0"/>
              <a:t>e</a:t>
            </a:r>
            <a:r>
              <a:rPr lang="en-US" sz="4000" baseline="30000" dirty="0"/>
              <a:t>t(X</a:t>
            </a:r>
            <a:r>
              <a:rPr lang="en-US" sz="4000" baseline="30000" dirty="0">
                <a:sym typeface="Symbol" panose="05050102010706020507" pitchFamily="18" charset="2"/>
              </a:rPr>
              <a:t></a:t>
            </a:r>
            <a:r>
              <a:rPr lang="en-US" sz="4000" baseline="30000" dirty="0"/>
              <a:t>𝑎)</a:t>
            </a:r>
            <a:r>
              <a:rPr lang="en-US" sz="4000" dirty="0"/>
              <a:t>f(x)dx = e</a:t>
            </a:r>
            <a:r>
              <a:rPr lang="en-US" sz="4000" baseline="30000" dirty="0">
                <a:sym typeface="Symbol" panose="05050102010706020507" pitchFamily="18" charset="2"/>
              </a:rPr>
              <a:t></a:t>
            </a:r>
            <a:r>
              <a:rPr lang="en-US" sz="4000" baseline="30000" dirty="0"/>
              <a:t>𝑎</a:t>
            </a:r>
            <a:r>
              <a:rPr lang="en-US" sz="4000" baseline="30000" dirty="0" err="1"/>
              <a:t>t</a:t>
            </a:r>
            <a:r>
              <a:rPr lang="en-US" sz="4000" dirty="0" err="1"/>
              <a:t>M</a:t>
            </a:r>
            <a:r>
              <a:rPr lang="en-US" sz="4000" baseline="-25000" dirty="0" err="1"/>
              <a:t>X</a:t>
            </a:r>
            <a:r>
              <a:rPr lang="en-US" sz="4000" dirty="0"/>
              <a:t>(t)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/>
              <a:t>The </a:t>
            </a:r>
            <a:r>
              <a:rPr lang="en-US" sz="4000" dirty="0" err="1"/>
              <a:t>m.g.f</a:t>
            </a:r>
            <a:r>
              <a:rPr lang="en-US" sz="4000" dirty="0"/>
              <a:t>. of a </a:t>
            </a:r>
            <a:r>
              <a:rPr lang="en-US" sz="4000" dirty="0" err="1"/>
              <a:t>r.v.</a:t>
            </a:r>
            <a:r>
              <a:rPr lang="en-US" sz="4000" dirty="0"/>
              <a:t>, Y = 𝑎 +</a:t>
            </a:r>
            <a:r>
              <a:rPr lang="en-US" sz="4000" dirty="0" err="1"/>
              <a:t>bX</a:t>
            </a:r>
            <a:r>
              <a:rPr lang="en-US" sz="4000" dirty="0"/>
              <a:t>, is specified by M</a:t>
            </a:r>
            <a:r>
              <a:rPr lang="en-US" sz="4000" baseline="-25000" dirty="0"/>
              <a:t>𝑎+</a:t>
            </a:r>
            <a:r>
              <a:rPr lang="en-US" sz="4000" baseline="-25000" dirty="0" err="1"/>
              <a:t>bX</a:t>
            </a:r>
            <a:r>
              <a:rPr lang="en-US" sz="4000" dirty="0"/>
              <a:t>(t) = E{e</a:t>
            </a:r>
            <a:r>
              <a:rPr lang="en-US" sz="4000" baseline="30000" dirty="0"/>
              <a:t>t(𝑎+</a:t>
            </a:r>
            <a:r>
              <a:rPr lang="en-US" sz="4000" baseline="30000" dirty="0" err="1"/>
              <a:t>bX</a:t>
            </a:r>
            <a:r>
              <a:rPr lang="en-US" sz="4000" baseline="30000" dirty="0"/>
              <a:t>)</a:t>
            </a:r>
            <a:r>
              <a:rPr lang="en-US" sz="4000" dirty="0"/>
              <a:t>} = </a:t>
            </a:r>
            <a:r>
              <a:rPr lang="en-US" sz="4000" dirty="0">
                <a:sym typeface="Symbol" panose="05050102010706020507" pitchFamily="18" charset="2"/>
              </a:rPr>
              <a:t></a:t>
            </a:r>
            <a:r>
              <a:rPr lang="en-US" sz="4000" dirty="0"/>
              <a:t>e</a:t>
            </a:r>
            <a:r>
              <a:rPr lang="en-US" sz="4000" baseline="30000" dirty="0"/>
              <a:t>t(𝑎+</a:t>
            </a:r>
            <a:r>
              <a:rPr lang="en-US" sz="4000" baseline="30000" dirty="0" err="1"/>
              <a:t>bX</a:t>
            </a:r>
            <a:r>
              <a:rPr lang="en-US" sz="4000" baseline="30000" dirty="0"/>
              <a:t>)</a:t>
            </a:r>
            <a:r>
              <a:rPr lang="en-US" sz="4000" dirty="0" err="1"/>
              <a:t>dF</a:t>
            </a:r>
            <a:r>
              <a:rPr lang="en-US" sz="4000" dirty="0"/>
              <a:t>(x) =</a:t>
            </a:r>
            <a:r>
              <a:rPr lang="en-US" sz="4000" dirty="0">
                <a:sym typeface="Symbol" panose="05050102010706020507" pitchFamily="18" charset="2"/>
              </a:rPr>
              <a:t> </a:t>
            </a:r>
            <a:r>
              <a:rPr lang="en-US" sz="4000" dirty="0"/>
              <a:t>e</a:t>
            </a:r>
            <a:r>
              <a:rPr lang="en-US" sz="4000" baseline="30000" dirty="0"/>
              <a:t>t(𝑎+</a:t>
            </a:r>
            <a:r>
              <a:rPr lang="en-US" sz="4000" baseline="30000" dirty="0" err="1"/>
              <a:t>bX</a:t>
            </a:r>
            <a:r>
              <a:rPr lang="en-US" sz="4000" baseline="30000" dirty="0"/>
              <a:t>)</a:t>
            </a:r>
            <a:r>
              <a:rPr lang="en-US" sz="4000" dirty="0"/>
              <a:t>f(x)dx = e</a:t>
            </a:r>
            <a:r>
              <a:rPr lang="en-US" sz="4000" baseline="30000" dirty="0"/>
              <a:t>𝑎</a:t>
            </a:r>
            <a:r>
              <a:rPr lang="en-US" sz="4000" baseline="30000" dirty="0" err="1"/>
              <a:t>t</a:t>
            </a:r>
            <a:r>
              <a:rPr lang="en-US" sz="4000" dirty="0" err="1"/>
              <a:t>M</a:t>
            </a:r>
            <a:r>
              <a:rPr lang="en-US" sz="4000" baseline="-25000" dirty="0" err="1"/>
              <a:t>X</a:t>
            </a:r>
            <a:r>
              <a:rPr lang="en-US" sz="4000" dirty="0"/>
              <a:t>(𝑏t)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864399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</p:spPr>
            <p:txBody>
              <a:bodyPr/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If X</a:t>
                </a:r>
                <a:r>
                  <a:rPr lang="en-US" sz="3500" baseline="-25000" dirty="0"/>
                  <a:t>1</a:t>
                </a:r>
                <a:r>
                  <a:rPr lang="en-US" sz="3500" dirty="0"/>
                  <a:t>,… X</a:t>
                </a:r>
                <a14:m>
                  <m:oMath xmlns:m="http://schemas.openxmlformats.org/officeDocument/2006/math">
                    <m:r>
                      <a:rPr lang="en-US" sz="3500" i="1" baseline="-25000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3500" dirty="0"/>
                  <a:t>, are 𝑛 number of independent </a:t>
                </a:r>
                <a:r>
                  <a:rPr lang="en-US" sz="3500" dirty="0" err="1"/>
                  <a:t>r.v.</a:t>
                </a:r>
                <a:r>
                  <a:rPr lang="en-US" sz="3500" dirty="0" err="1">
                    <a:sym typeface="Symbol" panose="05050102010706020507" pitchFamily="18" charset="2"/>
                  </a:rPr>
                  <a:t></a:t>
                </a:r>
                <a:r>
                  <a:rPr lang="en-US" sz="3500" dirty="0" err="1"/>
                  <a:t>s</a:t>
                </a:r>
                <a:r>
                  <a:rPr lang="en-US" sz="3500" dirty="0"/>
                  <a:t>, each having </a:t>
                </a:r>
                <a:r>
                  <a:rPr lang="en-US" sz="3500" b="1" dirty="0">
                    <a:solidFill>
                      <a:srgbClr val="FF0000"/>
                    </a:solidFill>
                  </a:rPr>
                  <a:t>unique</a:t>
                </a:r>
                <a:r>
                  <a:rPr lang="en-US" sz="3500" dirty="0"/>
                  <a:t> </a:t>
                </a:r>
                <a:r>
                  <a:rPr lang="en-US" sz="3500" dirty="0" err="1"/>
                  <a:t>m.g.f</a:t>
                </a:r>
                <a:r>
                  <a:rPr lang="en-US" sz="3500" dirty="0"/>
                  <a:t>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3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3500" dirty="0"/>
                  <a:t>, 𝑖 = 1,…, 𝑛,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⋯+</m:t>
                        </m:r>
                        <m:sSub>
                          <m:sSub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3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d>
                              <m:d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35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⋯+</m:t>
                                </m:r>
                                <m:sSub>
                                  <m:sSub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sup>
                        </m:sSup>
                      </m:e>
                    </m:d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sSub>
                              <m:sSub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p>
                        </m:sSup>
                      </m:e>
                    </m:d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×⋯×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sSub>
                              <m:sSub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sup>
                        </m:sSup>
                      </m:e>
                    </m:d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×⋯×</m:t>
                    </m:r>
                    <m:sSub>
                      <m:sSub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sz="3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sz="3500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If X</a:t>
                </a:r>
                <a:r>
                  <a:rPr lang="en-US" sz="3500" baseline="-25000" dirty="0"/>
                  <a:t>1</a:t>
                </a:r>
                <a:r>
                  <a:rPr lang="en-US" sz="3500" dirty="0"/>
                  <a:t>,… X</a:t>
                </a:r>
                <a14:m>
                  <m:oMath xmlns:m="http://schemas.openxmlformats.org/officeDocument/2006/math">
                    <m:r>
                      <a:rPr lang="en-US" sz="3500" i="1" baseline="-25000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3500" dirty="0"/>
                  <a:t>, are 𝑛 number of </a:t>
                </a:r>
                <a:r>
                  <a:rPr lang="en-US" sz="3500" b="1" i="1" dirty="0" err="1">
                    <a:solidFill>
                      <a:srgbClr val="FF0000"/>
                    </a:solidFill>
                  </a:rPr>
                  <a:t>i.i.d</a:t>
                </a:r>
                <a:r>
                  <a:rPr lang="en-US" sz="3500" dirty="0"/>
                  <a:t> </a:t>
                </a:r>
                <a:r>
                  <a:rPr lang="en-US" sz="3500" dirty="0" err="1"/>
                  <a:t>r.v.</a:t>
                </a:r>
                <a:r>
                  <a:rPr lang="en-US" sz="3500" dirty="0" err="1">
                    <a:sym typeface="Symbol" panose="05050102010706020507" pitchFamily="18" charset="2"/>
                  </a:rPr>
                  <a:t></a:t>
                </a:r>
                <a:r>
                  <a:rPr lang="en-US" sz="3500" dirty="0" err="1"/>
                  <a:t>s</a:t>
                </a:r>
                <a:r>
                  <a:rPr lang="en-US" sz="3500" dirty="0"/>
                  <a:t>, each having </a:t>
                </a:r>
                <a:r>
                  <a:rPr lang="en-US" sz="3500" dirty="0" err="1"/>
                  <a:t>m.g.f</a:t>
                </a:r>
                <a:r>
                  <a:rPr lang="en-US" sz="3500" dirty="0"/>
                  <a:t>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3500" dirty="0"/>
                  <a:t>, 𝑖 = 1,…, 𝑛,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⋯+</m:t>
                        </m:r>
                        <m:sSub>
                          <m:sSubPr>
                            <m:ctrlPr>
                              <a:rPr lang="en-US" sz="3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35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⋯+</m:t>
                                </m:r>
                                <m:sSub>
                                  <m:sSub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5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sup>
                        </m:sSup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5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nary>
                  </m:oMath>
                </a14:m>
                <a:endParaRPr lang="en-US" sz="3500" dirty="0"/>
              </a:p>
            </p:txBody>
          </p:sp>
        </mc:Choice>
        <mc:Fallback xmlns="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  <a:blipFill>
                <a:blip r:embed="rId2"/>
                <a:stretch>
                  <a:fillRect l="-1444" t="-2102" r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2543645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>
                <a:solidFill>
                  <a:srgbClr val="FF0000"/>
                </a:solidFill>
                <a:sym typeface="Symbol" panose="05050102010706020507" pitchFamily="18" charset="2"/>
              </a:rPr>
              <a:t>X~UD(𝑎,𝑏)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(𝑡) = 𝑒</a:t>
            </a:r>
            <a:r>
              <a:rPr lang="en-US" altLang="en-US" sz="35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500" dirty="0">
                <a:sym typeface="Symbol" panose="05050102010706020507" pitchFamily="18" charset="2"/>
              </a:rPr>
              <a:t>(1/𝑛) = 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{𝑒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𝑡𝑎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  𝑒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𝑡(𝑏+1)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}/{(𝑏  𝑎 + 1) (1  𝑒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)}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>
                <a:solidFill>
                  <a:srgbClr val="FF0000"/>
                </a:solidFill>
                <a:sym typeface="Symbol" panose="05050102010706020507" pitchFamily="18" charset="2"/>
              </a:rPr>
              <a:t>X~B(𝑛,𝑝)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(𝑡) = 𝑒</a:t>
            </a:r>
            <a:r>
              <a:rPr lang="en-US" altLang="en-US" sz="35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500" dirty="0">
                <a:sym typeface="Symbol" panose="05050102010706020507" pitchFamily="18" charset="2"/>
              </a:rPr>
              <a:t>{</a:t>
            </a:r>
            <a:r>
              <a:rPr lang="en-US" altLang="en-US" sz="3500" baseline="30000" dirty="0">
                <a:sym typeface="Symbol" panose="05050102010706020507" pitchFamily="18" charset="2"/>
              </a:rPr>
              <a:t>𝑛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𝑥</a:t>
            </a:r>
            <a:r>
              <a:rPr lang="en-US" altLang="en-US" sz="3500" dirty="0">
                <a:sym typeface="Symbol" panose="05050102010706020507" pitchFamily="18" charset="2"/>
              </a:rPr>
              <a:t>𝑝</a:t>
            </a:r>
            <a:r>
              <a:rPr lang="en-US" altLang="en-US" sz="3500" baseline="30000" dirty="0">
                <a:sym typeface="Symbol" panose="05050102010706020507" pitchFamily="18" charset="2"/>
              </a:rPr>
              <a:t>𝑥</a:t>
            </a:r>
            <a:r>
              <a:rPr lang="en-US" altLang="en-US" sz="3500" dirty="0">
                <a:sym typeface="Symbol" panose="05050102010706020507" pitchFamily="18" charset="2"/>
              </a:rPr>
              <a:t>𝑞</a:t>
            </a:r>
            <a:r>
              <a:rPr lang="en-US" altLang="en-US" sz="3500" baseline="30000" dirty="0">
                <a:sym typeface="Symbol" panose="05050102010706020507" pitchFamily="18" charset="2"/>
              </a:rPr>
              <a:t>(𝑛𝑥)</a:t>
            </a:r>
            <a:r>
              <a:rPr lang="en-US" altLang="en-US" sz="3500" dirty="0">
                <a:sym typeface="Symbol" panose="05050102010706020507" pitchFamily="18" charset="2"/>
              </a:rPr>
              <a:t>} = 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(1  𝑝 + 𝑝𝑒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)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𝑛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>
                <a:solidFill>
                  <a:srgbClr val="FF0000"/>
                </a:solidFill>
                <a:sym typeface="Symbol" panose="05050102010706020507" pitchFamily="18" charset="2"/>
              </a:rPr>
              <a:t>X~NB(𝑝,𝑟)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(𝑡) = 𝑒</a:t>
            </a:r>
            <a:r>
              <a:rPr lang="en-US" altLang="en-US" sz="35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500" dirty="0">
                <a:sym typeface="Symbol" panose="05050102010706020507" pitchFamily="18" charset="2"/>
              </a:rPr>
              <a:t>{</a:t>
            </a:r>
            <a:r>
              <a:rPr lang="en-US" altLang="en-US" sz="3500" baseline="30000" dirty="0"/>
              <a:t>𝑟+</a:t>
            </a:r>
            <a:r>
              <a:rPr lang="en-US" altLang="en-US" sz="3500" baseline="30000" dirty="0">
                <a:sym typeface="Symbol" panose="05050102010706020507" pitchFamily="18" charset="2"/>
              </a:rPr>
              <a:t>𝑥</a:t>
            </a:r>
            <a:r>
              <a:rPr lang="en-US" altLang="en-US" sz="3500" baseline="30000" dirty="0"/>
              <a:t>1</a:t>
            </a:r>
            <a:r>
              <a:rPr lang="en-US" altLang="en-US" sz="3500" dirty="0"/>
              <a:t>C</a:t>
            </a:r>
            <a:r>
              <a:rPr lang="en-US" altLang="en-US" sz="3500" baseline="-25000" dirty="0"/>
              <a:t>𝑟</a:t>
            </a:r>
            <a:r>
              <a:rPr lang="en-US" altLang="en-US" sz="3500" baseline="-25000" dirty="0">
                <a:sym typeface="Symbol" panose="05050102010706020507" pitchFamily="18" charset="2"/>
              </a:rPr>
              <a:t></a:t>
            </a:r>
            <a:r>
              <a:rPr lang="en-US" altLang="en-US" sz="3500" baseline="-25000" dirty="0"/>
              <a:t>1</a:t>
            </a:r>
            <a:r>
              <a:rPr lang="en-US" altLang="en-US" sz="3500" dirty="0"/>
              <a:t>𝑝</a:t>
            </a:r>
            <a:r>
              <a:rPr lang="en-US" altLang="en-US" sz="3500" baseline="30000" dirty="0"/>
              <a:t>𝑟</a:t>
            </a:r>
            <a:r>
              <a:rPr lang="en-US" altLang="en-US" sz="3500" dirty="0"/>
              <a:t>𝑞</a:t>
            </a:r>
            <a:r>
              <a:rPr lang="en-US" altLang="en-US" sz="3500" baseline="30000" dirty="0">
                <a:sym typeface="Symbol" panose="05050102010706020507" pitchFamily="18" charset="2"/>
              </a:rPr>
              <a:t>𝑥</a:t>
            </a:r>
            <a:r>
              <a:rPr lang="en-US" altLang="en-US" sz="3500" dirty="0">
                <a:sym typeface="Symbol" panose="05050102010706020507" pitchFamily="18" charset="2"/>
              </a:rPr>
              <a:t>} = 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{𝑝/(1  𝑒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 + 𝑝𝑒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)}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r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, 𝑡 &lt; log</a:t>
            </a:r>
            <a:r>
              <a:rPr lang="en-US" altLang="en-US" sz="3500" b="1" baseline="-25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𝑒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(1  𝑝)</a:t>
            </a:r>
            <a:endParaRPr lang="en-US" altLang="en-US" sz="3500" dirty="0">
              <a:sym typeface="Symbol" panose="05050102010706020507" pitchFamily="18" charset="2"/>
            </a:endParaRP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632373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3375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4000" b="1" dirty="0">
                <a:solidFill>
                  <a:srgbClr val="FF0000"/>
                </a:solidFill>
                <a:sym typeface="Symbol" panose="05050102010706020507" pitchFamily="18" charset="2"/>
              </a:rPr>
              <a:t>X~G(𝑝)</a:t>
            </a:r>
            <a:r>
              <a:rPr lang="en-US" altLang="en-US" sz="40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4000" dirty="0">
                <a:sym typeface="Symbol" panose="05050102010706020507" pitchFamily="18" charset="2"/>
              </a:rPr>
              <a:t>M</a:t>
            </a:r>
            <a:r>
              <a:rPr lang="en-US" altLang="en-US" sz="4000" baseline="-25000" dirty="0">
                <a:sym typeface="Symbol" panose="05050102010706020507" pitchFamily="18" charset="2"/>
              </a:rPr>
              <a:t>X</a:t>
            </a:r>
            <a:r>
              <a:rPr lang="en-US" altLang="en-US" sz="4000" dirty="0">
                <a:sym typeface="Symbol" panose="05050102010706020507" pitchFamily="18" charset="2"/>
              </a:rPr>
              <a:t>(𝑡) = 𝑒</a:t>
            </a:r>
            <a:r>
              <a:rPr lang="en-US" altLang="en-US" sz="40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4000" dirty="0">
                <a:sym typeface="Symbol" panose="05050102010706020507" pitchFamily="18" charset="2"/>
              </a:rPr>
              <a:t>{</a:t>
            </a:r>
            <a:r>
              <a:rPr lang="en-US" altLang="en-US" sz="4000" dirty="0"/>
              <a:t>𝑝𝑞</a:t>
            </a:r>
            <a:r>
              <a:rPr lang="en-US" altLang="en-US" sz="4000" baseline="30000" dirty="0">
                <a:sym typeface="Symbol" panose="05050102010706020507" pitchFamily="18" charset="2"/>
              </a:rPr>
              <a:t>𝑥</a:t>
            </a:r>
            <a:r>
              <a:rPr lang="en-US" altLang="en-US" sz="4000" dirty="0">
                <a:sym typeface="Symbol" panose="05050102010706020507" pitchFamily="18" charset="2"/>
              </a:rPr>
              <a:t>} =  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𝑝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/(1  𝑒</a:t>
            </a:r>
            <a:r>
              <a:rPr lang="en-US" altLang="en-US" sz="40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 + 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𝑝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𝑒</a:t>
            </a:r>
            <a:r>
              <a:rPr lang="en-US" altLang="en-US" sz="40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t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), 𝑡 &lt;  ℓ𝑜𝑔</a:t>
            </a:r>
            <a:r>
              <a:rPr lang="en-US" altLang="en-US" sz="4000" b="1" baseline="-25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𝑒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(1  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𝑝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)</a:t>
            </a:r>
            <a:endParaRPr lang="en-US" altLang="en-US" sz="40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4000" b="1" dirty="0">
                <a:solidFill>
                  <a:srgbClr val="FF0000"/>
                </a:solidFill>
                <a:sym typeface="Symbol" panose="05050102010706020507" pitchFamily="18" charset="2"/>
              </a:rPr>
              <a:t>X~HG(N,𝑛,𝑝)</a:t>
            </a:r>
            <a:r>
              <a:rPr lang="en-US" altLang="en-US" sz="40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4000" dirty="0">
                <a:sym typeface="Symbol" panose="05050102010706020507" pitchFamily="18" charset="2"/>
              </a:rPr>
              <a:t>M</a:t>
            </a:r>
            <a:r>
              <a:rPr lang="en-US" altLang="en-US" sz="4000" baseline="-25000" dirty="0">
                <a:sym typeface="Symbol" panose="05050102010706020507" pitchFamily="18" charset="2"/>
              </a:rPr>
              <a:t>X</a:t>
            </a:r>
            <a:r>
              <a:rPr lang="en-US" altLang="en-US" sz="4000" dirty="0">
                <a:sym typeface="Symbol" panose="05050102010706020507" pitchFamily="18" charset="2"/>
              </a:rPr>
              <a:t>(𝑡) = 𝑒</a:t>
            </a:r>
            <a:r>
              <a:rPr lang="en-US" altLang="en-US" sz="40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4000" dirty="0">
                <a:sym typeface="Symbol" panose="05050102010706020507" pitchFamily="18" charset="2"/>
              </a:rPr>
              <a:t>{</a:t>
            </a:r>
            <a:r>
              <a:rPr lang="en-US" altLang="en-US" sz="4000" baseline="30000" dirty="0"/>
              <a:t>N𝑝</a:t>
            </a:r>
            <a:r>
              <a:rPr lang="en-US" altLang="en-US" sz="4000" dirty="0" err="1"/>
              <a:t>C</a:t>
            </a:r>
            <a:r>
              <a:rPr lang="en-US" altLang="en-US" sz="4000" baseline="-25000" dirty="0" err="1"/>
              <a:t>x</a:t>
            </a:r>
            <a:r>
              <a:rPr lang="en-US" altLang="en-US" sz="4000" baseline="30000" dirty="0" err="1"/>
              <a:t>N</a:t>
            </a:r>
            <a:r>
              <a:rPr lang="en-US" altLang="en-US" sz="4000" baseline="30000" dirty="0"/>
              <a:t>𝑞</a:t>
            </a:r>
            <a:r>
              <a:rPr lang="en-US" altLang="en-US" sz="4000" dirty="0" err="1"/>
              <a:t>C</a:t>
            </a:r>
            <a:r>
              <a:rPr lang="en-US" altLang="en-US" sz="4000" baseline="-25000" dirty="0" err="1"/>
              <a:t>n</a:t>
            </a:r>
            <a:r>
              <a:rPr lang="en-US" altLang="en-US" sz="4000" baseline="-25000" dirty="0" err="1">
                <a:sym typeface="Symbol" panose="05050102010706020507" pitchFamily="18" charset="2"/>
              </a:rPr>
              <a:t></a:t>
            </a:r>
            <a:r>
              <a:rPr lang="en-US" altLang="en-US" sz="4000" baseline="-25000" dirty="0" err="1"/>
              <a:t>x</a:t>
            </a:r>
            <a:r>
              <a:rPr lang="en-US" altLang="en-US" sz="4000" dirty="0"/>
              <a:t>/</a:t>
            </a:r>
            <a:r>
              <a:rPr lang="en-US" altLang="en-US" sz="4000" baseline="30000" dirty="0" err="1"/>
              <a:t>N</a:t>
            </a:r>
            <a:r>
              <a:rPr lang="en-US" altLang="en-US" sz="4000" dirty="0" err="1"/>
              <a:t>C</a:t>
            </a:r>
            <a:r>
              <a:rPr lang="en-US" altLang="en-US" sz="4000" baseline="-25000" dirty="0" err="1"/>
              <a:t>n</a:t>
            </a:r>
            <a:r>
              <a:rPr lang="en-US" altLang="en-US" sz="4000" dirty="0">
                <a:sym typeface="Symbol" panose="05050102010706020507" pitchFamily="18" charset="2"/>
              </a:rPr>
              <a:t>} = </a:t>
            </a:r>
            <a:r>
              <a:rPr lang="en-US" altLang="en-US" sz="4000" b="1" baseline="30000" dirty="0">
                <a:solidFill>
                  <a:srgbClr val="0000FF"/>
                </a:solidFill>
                <a:highlight>
                  <a:srgbClr val="FFFF00"/>
                </a:highlight>
              </a:rPr>
              <a:t>N𝑞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C</a:t>
            </a:r>
            <a:r>
              <a:rPr lang="en-US" altLang="en-US" sz="4000" b="1" baseline="-25000" dirty="0">
                <a:solidFill>
                  <a:srgbClr val="0000FF"/>
                </a:solidFill>
                <a:highlight>
                  <a:srgbClr val="FFFF00"/>
                </a:highlight>
              </a:rPr>
              <a:t>𝑛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</a:t>
            </a:r>
            <a:r>
              <a:rPr lang="en-US" altLang="en-US" sz="4000" b="1" baseline="-25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2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F</a:t>
            </a:r>
            <a:r>
              <a:rPr lang="en-US" altLang="en-US" sz="4000" b="1" baseline="-25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1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(𝑛, 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N 𝑝; N𝑞</a:t>
            </a:r>
            <a:r>
              <a:rPr lang="en-US" altLang="en-US" sz="4000" b="1" baseline="30000" dirty="0">
                <a:solidFill>
                  <a:srgbClr val="0000FF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𝑛+1; 𝑒</a:t>
            </a:r>
            <a:r>
              <a:rPr lang="en-US" altLang="en-US" sz="40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)/</a:t>
            </a:r>
            <a:r>
              <a:rPr lang="en-US" altLang="en-US" sz="4000" b="1" baseline="30000" dirty="0">
                <a:solidFill>
                  <a:srgbClr val="0000FF"/>
                </a:solidFill>
                <a:highlight>
                  <a:srgbClr val="FFFF00"/>
                </a:highlight>
              </a:rPr>
              <a:t>N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C</a:t>
            </a:r>
            <a:r>
              <a:rPr lang="en-US" altLang="en-US" sz="4000" b="1" baseline="-25000" dirty="0">
                <a:solidFill>
                  <a:srgbClr val="0000FF"/>
                </a:solidFill>
                <a:highlight>
                  <a:srgbClr val="FFFF00"/>
                </a:highlight>
              </a:rPr>
              <a:t>𝑛</a:t>
            </a:r>
            <a:endParaRPr lang="en-US" altLang="en-US" sz="4000" b="1" dirty="0">
              <a:solidFill>
                <a:srgbClr val="0000FF"/>
              </a:solidFill>
              <a:highlight>
                <a:srgbClr val="FFFF00"/>
              </a:highlight>
              <a:sym typeface="Symbol" panose="05050102010706020507" pitchFamily="18" charset="2"/>
            </a:endParaRP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731481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4000" b="1" dirty="0">
                <a:solidFill>
                  <a:srgbClr val="FF0000"/>
                </a:solidFill>
                <a:sym typeface="Symbol" panose="05050102010706020507" pitchFamily="18" charset="2"/>
              </a:rPr>
              <a:t>X~P()</a:t>
            </a:r>
            <a:r>
              <a:rPr lang="en-US" altLang="en-US" sz="40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4000" dirty="0">
                <a:sym typeface="Symbol" panose="05050102010706020507" pitchFamily="18" charset="2"/>
              </a:rPr>
              <a:t>M</a:t>
            </a:r>
            <a:r>
              <a:rPr lang="en-US" altLang="en-US" sz="4000" baseline="-25000" dirty="0">
                <a:sym typeface="Symbol" panose="05050102010706020507" pitchFamily="18" charset="2"/>
              </a:rPr>
              <a:t>X</a:t>
            </a:r>
            <a:r>
              <a:rPr lang="en-US" altLang="en-US" sz="4000" dirty="0">
                <a:sym typeface="Symbol" panose="05050102010706020507" pitchFamily="18" charset="2"/>
              </a:rPr>
              <a:t>(𝑡) = 𝑒</a:t>
            </a:r>
            <a:r>
              <a:rPr lang="en-US" altLang="en-US" sz="40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4000" dirty="0">
                <a:sym typeface="Symbol" panose="05050102010706020507" pitchFamily="18" charset="2"/>
              </a:rPr>
              <a:t>{</a:t>
            </a:r>
            <a:r>
              <a:rPr lang="en-US" altLang="en-US" sz="4000" dirty="0"/>
              <a:t>𝑒</a:t>
            </a:r>
            <a:r>
              <a:rPr lang="en-US" altLang="en-US" sz="4000" baseline="30000" dirty="0">
                <a:sym typeface="Symbol" panose="05050102010706020507" pitchFamily="18" charset="2"/>
              </a:rPr>
              <a:t></a:t>
            </a:r>
            <a:r>
              <a:rPr lang="en-US" altLang="en-US" sz="4000" dirty="0">
                <a:sym typeface="Symbol" panose="05050102010706020507" pitchFamily="18" charset="2"/>
              </a:rPr>
              <a:t></a:t>
            </a:r>
            <a:r>
              <a:rPr lang="en-US" altLang="en-US" sz="4000" baseline="30000" dirty="0">
                <a:sym typeface="Symbol" panose="05050102010706020507" pitchFamily="18" charset="2"/>
              </a:rPr>
              <a:t>𝑥</a:t>
            </a:r>
            <a:r>
              <a:rPr lang="en-US" altLang="en-US" sz="4000" dirty="0"/>
              <a:t>/</a:t>
            </a:r>
            <a:r>
              <a:rPr lang="en-US" altLang="en-US" sz="4000" dirty="0">
                <a:sym typeface="Symbol" panose="05050102010706020507" pitchFamily="18" charset="2"/>
              </a:rPr>
              <a:t>𝑥</a:t>
            </a:r>
            <a:r>
              <a:rPr lang="en-US" altLang="en-US" sz="4000" dirty="0"/>
              <a:t>!</a:t>
            </a:r>
            <a:r>
              <a:rPr lang="en-US" altLang="en-US" sz="4000" dirty="0">
                <a:sym typeface="Symbol" panose="05050102010706020507" pitchFamily="18" charset="2"/>
              </a:rPr>
              <a:t>} = 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𝑒𝑥𝑝{𝑒𝑥𝑝(𝑡1)}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4000" b="1" dirty="0">
                <a:solidFill>
                  <a:srgbClr val="FF0000"/>
                </a:solidFill>
                <a:sym typeface="Symbol" panose="05050102010706020507" pitchFamily="18" charset="2"/>
              </a:rPr>
              <a:t>X~L(𝑝)</a:t>
            </a:r>
            <a:r>
              <a:rPr lang="en-US" altLang="en-US" sz="40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4000" dirty="0">
                <a:sym typeface="Symbol" panose="05050102010706020507" pitchFamily="18" charset="2"/>
              </a:rPr>
              <a:t>M</a:t>
            </a:r>
            <a:r>
              <a:rPr lang="en-US" altLang="en-US" sz="4000" baseline="-25000" dirty="0">
                <a:sym typeface="Symbol" panose="05050102010706020507" pitchFamily="18" charset="2"/>
              </a:rPr>
              <a:t>X</a:t>
            </a:r>
            <a:r>
              <a:rPr lang="en-US" altLang="en-US" sz="4000" dirty="0">
                <a:sym typeface="Symbol" panose="05050102010706020507" pitchFamily="18" charset="2"/>
              </a:rPr>
              <a:t>(𝑡) = </a:t>
            </a:r>
            <a:r>
              <a:rPr lang="en-US" altLang="en-US" sz="4000" dirty="0"/>
              <a:t>𝑒</a:t>
            </a:r>
            <a:r>
              <a:rPr lang="en-US" altLang="en-US" sz="40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4000" dirty="0">
                <a:sym typeface="Symbol" panose="05050102010706020507" pitchFamily="18" charset="2"/>
              </a:rPr>
              <a:t>{</a:t>
            </a:r>
            <a:r>
              <a:rPr lang="en-US" altLang="en-US" sz="4000" dirty="0"/>
              <a:t>–(ℓ𝑜𝑔</a:t>
            </a:r>
            <a:r>
              <a:rPr lang="en-US" altLang="en-US" sz="4000" baseline="-25000" dirty="0"/>
              <a:t>𝑒</a:t>
            </a:r>
            <a:r>
              <a:rPr lang="en-US" altLang="en-US" sz="4000" dirty="0"/>
              <a:t> 𝑝)</a:t>
            </a:r>
            <a:r>
              <a:rPr lang="en-US" altLang="en-US" sz="4000" baseline="30000" dirty="0"/>
              <a:t>–1</a:t>
            </a:r>
            <a:r>
              <a:rPr lang="en-US" altLang="en-US" sz="4000" dirty="0"/>
              <a:t>𝑥</a:t>
            </a:r>
            <a:r>
              <a:rPr lang="en-US" altLang="en-US" sz="4000" baseline="30000" dirty="0"/>
              <a:t>–1</a:t>
            </a:r>
            <a:r>
              <a:rPr lang="en-US" altLang="en-US" sz="4000" dirty="0"/>
              <a:t>(1 – 𝑝)</a:t>
            </a:r>
            <a:r>
              <a:rPr lang="en-US" altLang="en-US" sz="4000" baseline="30000" dirty="0"/>
              <a:t>𝑥</a:t>
            </a:r>
            <a:r>
              <a:rPr lang="en-US" altLang="en-US" sz="4000" dirty="0">
                <a:sym typeface="Symbol" panose="05050102010706020507" pitchFamily="18" charset="2"/>
              </a:rPr>
              <a:t>} = 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ℓ𝑜𝑔</a:t>
            </a:r>
            <a:r>
              <a:rPr lang="en-US" altLang="en-US" sz="4000" b="1" baseline="-25000" dirty="0">
                <a:solidFill>
                  <a:srgbClr val="0000FF"/>
                </a:solidFill>
                <a:highlight>
                  <a:srgbClr val="FFFF00"/>
                </a:highlight>
              </a:rPr>
              <a:t>𝑒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{1 – (1 – 𝑝)𝑒</a:t>
            </a:r>
            <a:r>
              <a:rPr lang="en-US" altLang="en-US" sz="40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}/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ℓ𝑜𝑔</a:t>
            </a:r>
            <a:r>
              <a:rPr lang="en-US" altLang="en-US" sz="4000" b="1" baseline="-25000" dirty="0">
                <a:solidFill>
                  <a:srgbClr val="0000FF"/>
                </a:solidFill>
                <a:highlight>
                  <a:srgbClr val="FFFF00"/>
                </a:highlight>
              </a:rPr>
              <a:t>𝑒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</a:rPr>
              <a:t> 𝑝</a:t>
            </a:r>
            <a:endParaRPr lang="en-US" altLang="en-US" sz="4000" b="1" dirty="0">
              <a:solidFill>
                <a:srgbClr val="0000FF"/>
              </a:solidFill>
              <a:highlight>
                <a:srgbClr val="FFFF00"/>
              </a:highlight>
              <a:sym typeface="Symbol" panose="05050102010706020507" pitchFamily="18" charset="2"/>
            </a:endParaRP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463562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4500" b="1" dirty="0">
                <a:solidFill>
                  <a:srgbClr val="FF0000"/>
                </a:solidFill>
                <a:sym typeface="Symbol" panose="05050102010706020507" pitchFamily="18" charset="2"/>
              </a:rPr>
              <a:t>X~U(𝑎,𝑏)</a:t>
            </a:r>
            <a:r>
              <a:rPr lang="en-US" altLang="en-US" sz="4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4500" dirty="0">
                <a:sym typeface="Symbol" panose="05050102010706020507" pitchFamily="18" charset="2"/>
              </a:rPr>
              <a:t>M</a:t>
            </a:r>
            <a:r>
              <a:rPr lang="en-US" altLang="en-US" sz="4500" baseline="-25000" dirty="0">
                <a:sym typeface="Symbol" panose="05050102010706020507" pitchFamily="18" charset="2"/>
              </a:rPr>
              <a:t>X</a:t>
            </a:r>
            <a:r>
              <a:rPr lang="en-US" altLang="en-US" sz="4500" dirty="0">
                <a:sym typeface="Symbol" panose="05050102010706020507" pitchFamily="18" charset="2"/>
              </a:rPr>
              <a:t>(</a:t>
            </a:r>
            <a:r>
              <a:rPr lang="en-US" altLang="en-US" sz="4800" dirty="0">
                <a:sym typeface="Symbol" panose="05050102010706020507" pitchFamily="18" charset="2"/>
              </a:rPr>
              <a:t>𝑡</a:t>
            </a:r>
            <a:r>
              <a:rPr lang="en-US" altLang="en-US" sz="4500" dirty="0">
                <a:sym typeface="Symbol" panose="05050102010706020507" pitchFamily="18" charset="2"/>
              </a:rPr>
              <a:t>) = 𝑒</a:t>
            </a:r>
            <a:r>
              <a:rPr lang="en-US" altLang="en-US" sz="45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4500" dirty="0">
                <a:sym typeface="Symbol" panose="05050102010706020507" pitchFamily="18" charset="2"/>
              </a:rPr>
              <a:t>{1/(𝑏  𝑎)}𝑑𝑥 = </a:t>
            </a:r>
            <a:r>
              <a:rPr lang="en-US" altLang="en-US" sz="4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{𝑒</a:t>
            </a:r>
            <a:r>
              <a:rPr lang="en-US" altLang="en-US" sz="4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𝑡𝑏</a:t>
            </a:r>
            <a:r>
              <a:rPr lang="en-US" altLang="en-US" sz="4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  𝑒</a:t>
            </a:r>
            <a:r>
              <a:rPr lang="en-US" altLang="en-US" sz="4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𝑡𝑎</a:t>
            </a:r>
            <a:r>
              <a:rPr lang="en-US" altLang="en-US" sz="4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}/𝑡(𝑏  𝑎)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4500" b="1" dirty="0">
                <a:solidFill>
                  <a:srgbClr val="FF0000"/>
                </a:solidFill>
                <a:sym typeface="Symbol" panose="05050102010706020507" pitchFamily="18" charset="2"/>
              </a:rPr>
              <a:t>X~E(𝑎,)</a:t>
            </a:r>
            <a:r>
              <a:rPr lang="en-US" altLang="en-US" sz="4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4500" dirty="0">
                <a:sym typeface="Symbol" panose="05050102010706020507" pitchFamily="18" charset="2"/>
              </a:rPr>
              <a:t>M</a:t>
            </a:r>
            <a:r>
              <a:rPr lang="en-US" altLang="en-US" sz="4500" baseline="-25000" dirty="0">
                <a:sym typeface="Symbol" panose="05050102010706020507" pitchFamily="18" charset="2"/>
              </a:rPr>
              <a:t>X</a:t>
            </a:r>
            <a:r>
              <a:rPr lang="en-US" altLang="en-US" sz="4500" dirty="0">
                <a:sym typeface="Symbol" panose="05050102010706020507" pitchFamily="18" charset="2"/>
              </a:rPr>
              <a:t>(</a:t>
            </a:r>
            <a:r>
              <a:rPr lang="en-US" altLang="en-US" sz="4800" dirty="0">
                <a:sym typeface="Symbol" panose="05050102010706020507" pitchFamily="18" charset="2"/>
              </a:rPr>
              <a:t>𝑡</a:t>
            </a:r>
            <a:r>
              <a:rPr lang="en-US" altLang="en-US" sz="4500" dirty="0">
                <a:sym typeface="Symbol" panose="05050102010706020507" pitchFamily="18" charset="2"/>
              </a:rPr>
              <a:t>) = 𝑒</a:t>
            </a:r>
            <a:r>
              <a:rPr lang="en-US" altLang="en-US" sz="45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4500" dirty="0">
                <a:sym typeface="Symbol" panose="05050102010706020507" pitchFamily="18" charset="2"/>
              </a:rPr>
              <a:t>{1/}𝑒</a:t>
            </a:r>
            <a:r>
              <a:rPr lang="en-US" altLang="en-US" sz="4500" baseline="30000" dirty="0">
                <a:sym typeface="Symbol" panose="05050102010706020507" pitchFamily="18" charset="2"/>
              </a:rPr>
              <a:t>{(𝑥𝑎)/}</a:t>
            </a:r>
            <a:r>
              <a:rPr lang="en-US" altLang="en-US" sz="4500" dirty="0">
                <a:sym typeface="Symbol" panose="05050102010706020507" pitchFamily="18" charset="2"/>
              </a:rPr>
              <a:t>𝑑𝑥 = </a:t>
            </a:r>
            <a:r>
              <a:rPr lang="en-US" altLang="en-US" sz="4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𝑒</a:t>
            </a:r>
            <a:r>
              <a:rPr lang="en-US" altLang="en-US" sz="4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𝑡𝑎</a:t>
            </a:r>
            <a:r>
              <a:rPr lang="en-US" altLang="en-US" sz="4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/{/(  1)}, t&lt;1/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2211955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>
                <a:solidFill>
                  <a:srgbClr val="FF0000"/>
                </a:solidFill>
                <a:sym typeface="Symbol" panose="05050102010706020507" pitchFamily="18" charset="2"/>
              </a:rPr>
              <a:t>X~E(,</a:t>
            </a:r>
            <a:r>
              <a:rPr lang="en-US" altLang="en-US" sz="3500" b="1" baseline="30000" dirty="0">
                <a:solidFill>
                  <a:srgbClr val="FF0000"/>
                </a:solidFill>
                <a:sym typeface="Symbol" panose="05050102010706020507" pitchFamily="18" charset="2"/>
              </a:rPr>
              <a:t>2</a:t>
            </a:r>
            <a:r>
              <a:rPr lang="en-US" altLang="en-US" sz="3500" b="1" dirty="0">
                <a:solidFill>
                  <a:srgbClr val="FF0000"/>
                </a:solidFill>
                <a:sym typeface="Symbol" panose="05050102010706020507" pitchFamily="18" charset="2"/>
              </a:rPr>
              <a:t>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</a:t>
            </a:r>
            <a:r>
              <a:rPr lang="en-US" altLang="en-US" dirty="0">
                <a:sym typeface="Symbol" panose="05050102010706020507" pitchFamily="18" charset="2"/>
              </a:rPr>
              <a:t>𝑡</a:t>
            </a:r>
            <a:r>
              <a:rPr lang="en-US" altLang="en-US" sz="3500" dirty="0">
                <a:sym typeface="Symbol" panose="05050102010706020507" pitchFamily="18" charset="2"/>
              </a:rPr>
              <a:t>) = </a:t>
            </a:r>
            <a:r>
              <a:rPr lang="en-US" altLang="en-US" sz="4000" dirty="0">
                <a:sym typeface="Symbol" panose="05050102010706020507" pitchFamily="18" charset="2"/>
              </a:rPr>
              <a:t></a:t>
            </a:r>
            <a:r>
              <a:rPr lang="en-US" altLang="en-US" sz="3600" dirty="0">
                <a:sym typeface="Symbol" panose="05050102010706020507" pitchFamily="18" charset="2"/>
              </a:rPr>
              <a:t>𝑒</a:t>
            </a:r>
            <a:r>
              <a:rPr lang="en-US" altLang="en-US" sz="36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500" dirty="0"/>
              <a:t>{1/(</a:t>
            </a:r>
            <a:r>
              <a:rPr lang="en-US" altLang="en-US" sz="3500" dirty="0">
                <a:sym typeface="Symbol" panose="05050102010706020507" pitchFamily="18" charset="2"/>
              </a:rPr>
              <a:t>2</a:t>
            </a:r>
            <a:r>
              <a:rPr lang="el-GR" altLang="en-US" sz="3500" dirty="0">
                <a:sym typeface="Symbol" panose="05050102010706020507" pitchFamily="18" charset="2"/>
              </a:rPr>
              <a:t>π</a:t>
            </a:r>
            <a:r>
              <a:rPr lang="en-US" altLang="en-US" sz="3500" dirty="0">
                <a:sym typeface="Symbol" panose="05050102010706020507" pitchFamily="18" charset="2"/>
              </a:rPr>
              <a:t></a:t>
            </a:r>
            <a:r>
              <a:rPr lang="en-US" altLang="en-US" sz="3500" baseline="30000" dirty="0"/>
              <a:t>2</a:t>
            </a:r>
            <a:r>
              <a:rPr lang="en-US" altLang="en-US" sz="3500" dirty="0"/>
              <a:t>)}</a:t>
            </a:r>
            <a:r>
              <a:rPr lang="en-US" altLang="en-US" dirty="0">
                <a:sym typeface="Symbol" panose="05050102010706020507" pitchFamily="18" charset="2"/>
              </a:rPr>
              <a:t>𝑒𝑥𝑝</a:t>
            </a:r>
            <a:r>
              <a:rPr lang="en-US" altLang="en-US" sz="3500" dirty="0"/>
              <a:t>[(</a:t>
            </a:r>
            <a:r>
              <a:rPr lang="en-US" altLang="en-US" dirty="0">
                <a:sym typeface="Symbol" panose="05050102010706020507" pitchFamily="18" charset="2"/>
              </a:rPr>
              <a:t>𝑥</a:t>
            </a:r>
            <a:r>
              <a:rPr lang="en-US" altLang="en-US" sz="3500" dirty="0"/>
              <a:t> </a:t>
            </a:r>
            <a:r>
              <a:rPr lang="en-US" altLang="en-US" sz="3500" dirty="0">
                <a:sym typeface="Symbol" panose="05050102010706020507" pitchFamily="18" charset="2"/>
              </a:rPr>
              <a:t> )</a:t>
            </a:r>
            <a:r>
              <a:rPr lang="en-US" altLang="en-US" sz="3500" baseline="30000" dirty="0"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sym typeface="Symbol" panose="05050102010706020507" pitchFamily="18" charset="2"/>
              </a:rPr>
              <a:t>/2</a:t>
            </a:r>
            <a:r>
              <a:rPr lang="en-US" altLang="en-US" sz="3500" baseline="30000" dirty="0"/>
              <a:t>2</a:t>
            </a:r>
            <a:r>
              <a:rPr lang="en-US" altLang="en-US" sz="3500" dirty="0"/>
              <a:t>]</a:t>
            </a:r>
            <a:r>
              <a:rPr lang="en-US" altLang="en-US" sz="3500" dirty="0">
                <a:sym typeface="Symbol" panose="05050102010706020507" pitchFamily="18" charset="2"/>
              </a:rPr>
              <a:t>𝑑</a:t>
            </a:r>
            <a:r>
              <a:rPr lang="en-US" altLang="en-US" sz="3600" dirty="0">
                <a:sym typeface="Symbol" panose="05050102010706020507" pitchFamily="18" charset="2"/>
              </a:rPr>
              <a:t>𝑥</a:t>
            </a:r>
            <a:r>
              <a:rPr lang="en-US" altLang="en-US" sz="3500" dirty="0">
                <a:sym typeface="Symbol" panose="05050102010706020507" pitchFamily="18" charset="2"/>
              </a:rPr>
              <a:t> = 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𝑒𝑥𝑝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{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 + 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</a:rPr>
              <a:t>2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</a:rPr>
              <a:t>2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</a:rPr>
              <a:t>/2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}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600" b="1" dirty="0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3600" b="1" dirty="0">
                <a:solidFill>
                  <a:srgbClr val="FF3300"/>
                </a:solidFill>
              </a:rPr>
              <a:t>LN(</a:t>
            </a:r>
            <a:r>
              <a:rPr lang="en-US" altLang="en-US" sz="3600" b="1" dirty="0">
                <a:solidFill>
                  <a:srgbClr val="FF3300"/>
                </a:solidFill>
                <a:sym typeface="Symbol" panose="05050102010706020507" pitchFamily="18" charset="2"/>
              </a:rPr>
              <a:t>,</a:t>
            </a:r>
            <a:r>
              <a:rPr lang="en-US" altLang="en-US" sz="3600" b="1" baseline="30000" dirty="0">
                <a:solidFill>
                  <a:srgbClr val="FF3300"/>
                </a:solidFill>
                <a:sym typeface="Symbol" panose="05050102010706020507" pitchFamily="18" charset="2"/>
              </a:rPr>
              <a:t>2</a:t>
            </a:r>
            <a:r>
              <a:rPr lang="en-US" altLang="en-US" sz="3600" b="1" dirty="0">
                <a:solidFill>
                  <a:srgbClr val="FF3300"/>
                </a:solidFill>
                <a:sym typeface="Symbol" panose="05050102010706020507" pitchFamily="18" charset="2"/>
              </a:rPr>
              <a:t>)</a:t>
            </a:r>
            <a:r>
              <a:rPr lang="en-US" altLang="en-US" sz="36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600" dirty="0">
                <a:sym typeface="Symbol" panose="05050102010706020507" pitchFamily="18" charset="2"/>
              </a:rPr>
              <a:t>M</a:t>
            </a:r>
            <a:r>
              <a:rPr lang="en-US" altLang="en-US" sz="3600" baseline="-25000" dirty="0">
                <a:sym typeface="Symbol" panose="05050102010706020507" pitchFamily="18" charset="2"/>
              </a:rPr>
              <a:t>X</a:t>
            </a:r>
            <a:r>
              <a:rPr lang="en-US" altLang="en-US" sz="3600" dirty="0">
                <a:sym typeface="Symbol" panose="05050102010706020507" pitchFamily="18" charset="2"/>
              </a:rPr>
              <a:t>(𝑡) = 𝑒</a:t>
            </a:r>
            <a:r>
              <a:rPr lang="en-US" altLang="en-US" sz="36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600" dirty="0"/>
              <a:t>{1/x</a:t>
            </a:r>
            <a:r>
              <a:rPr lang="en-US" altLang="en-US" sz="3600" dirty="0">
                <a:sym typeface="Symbol" panose="05050102010706020507" pitchFamily="18" charset="2"/>
              </a:rPr>
              <a:t>(2)}𝑒𝑥𝑝{(</a:t>
            </a:r>
            <a:r>
              <a:rPr lang="en-US" altLang="en-US" sz="3600" dirty="0" err="1">
                <a:sym typeface="Symbol" panose="05050102010706020507" pitchFamily="18" charset="2"/>
              </a:rPr>
              <a:t>log</a:t>
            </a:r>
            <a:r>
              <a:rPr lang="en-US" altLang="en-US" sz="3600" baseline="-25000" dirty="0" err="1">
                <a:sym typeface="Symbol" panose="05050102010706020507" pitchFamily="18" charset="2"/>
              </a:rPr>
              <a:t>e</a:t>
            </a:r>
            <a:r>
              <a:rPr lang="en-US" altLang="en-US" sz="3600" dirty="0" err="1">
                <a:sym typeface="Symbol" panose="05050102010706020507" pitchFamily="18" charset="2"/>
              </a:rPr>
              <a:t>x</a:t>
            </a:r>
            <a:r>
              <a:rPr lang="en-US" altLang="en-US" sz="3600" dirty="0">
                <a:sym typeface="Symbol" panose="05050102010706020507" pitchFamily="18" charset="2"/>
              </a:rPr>
              <a:t>)</a:t>
            </a:r>
            <a:r>
              <a:rPr lang="en-US" altLang="en-US" sz="3600" baseline="30000" dirty="0">
                <a:sym typeface="Symbol" panose="05050102010706020507" pitchFamily="18" charset="2"/>
              </a:rPr>
              <a:t>2</a:t>
            </a:r>
            <a:r>
              <a:rPr lang="en-US" altLang="en-US" sz="3600" dirty="0">
                <a:sym typeface="Symbol" panose="05050102010706020507" pitchFamily="18" charset="2"/>
              </a:rPr>
              <a:t>/2</a:t>
            </a:r>
            <a:r>
              <a:rPr lang="en-US" altLang="en-US" sz="3600" baseline="30000" dirty="0">
                <a:sym typeface="Symbol" panose="05050102010706020507" pitchFamily="18" charset="2"/>
              </a:rPr>
              <a:t>2</a:t>
            </a:r>
            <a:r>
              <a:rPr lang="en-US" altLang="en-US" sz="3600" dirty="0">
                <a:sym typeface="Symbol" panose="05050102010706020507" pitchFamily="18" charset="2"/>
              </a:rPr>
              <a:t>}𝑑𝑥 = 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Does not exist but raw moments E(X</a:t>
            </a:r>
            <a:r>
              <a:rPr lang="en-US" altLang="en-US" sz="36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) = 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𝑒𝑥𝑝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{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 + </a:t>
            </a:r>
            <a:r>
              <a:rPr lang="en-US" altLang="en-US" sz="3600" b="1" baseline="30000" dirty="0">
                <a:solidFill>
                  <a:srgbClr val="0000FF"/>
                </a:solidFill>
                <a:highlight>
                  <a:srgbClr val="FFFF00"/>
                </a:highlight>
              </a:rPr>
              <a:t>2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600" b="1" baseline="30000" dirty="0">
                <a:solidFill>
                  <a:srgbClr val="0000FF"/>
                </a:solidFill>
                <a:highlight>
                  <a:srgbClr val="FFFF00"/>
                </a:highlight>
              </a:rPr>
              <a:t>2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</a:rPr>
              <a:t>/2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}</a:t>
            </a:r>
            <a:endParaRPr lang="en-US" altLang="en-US" sz="3500" b="1" dirty="0">
              <a:solidFill>
                <a:srgbClr val="0000FF"/>
              </a:solidFill>
              <a:highlight>
                <a:srgbClr val="FFFF00"/>
              </a:highlight>
              <a:sym typeface="Symbol" panose="05050102010706020507" pitchFamily="18" charset="2"/>
            </a:endParaRP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139676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700" b="1" dirty="0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3700" b="1" dirty="0">
                <a:solidFill>
                  <a:srgbClr val="FF3300"/>
                </a:solidFill>
                <a:sym typeface="Symbol" panose="05050102010706020507" pitchFamily="18" charset="2"/>
              </a:rPr>
              <a:t></a:t>
            </a:r>
            <a:r>
              <a:rPr lang="en-US" altLang="en-US" sz="3700" b="1" baseline="-25000" dirty="0">
                <a:solidFill>
                  <a:srgbClr val="FF3300"/>
                </a:solidFill>
                <a:sym typeface="Symbol" panose="05050102010706020507" pitchFamily="18" charset="2"/>
              </a:rPr>
              <a:t>𝑛 </a:t>
            </a:r>
            <a:r>
              <a:rPr lang="en-US" altLang="en-US" sz="3700" b="1" baseline="30000" dirty="0">
                <a:solidFill>
                  <a:srgbClr val="FF3300"/>
                </a:solidFill>
                <a:sym typeface="Symbol" panose="05050102010706020507" pitchFamily="18" charset="2"/>
              </a:rPr>
              <a:t>2</a:t>
            </a:r>
            <a:r>
              <a:rPr lang="en-US" altLang="en-US" sz="37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700" dirty="0">
                <a:sym typeface="Symbol" panose="05050102010706020507" pitchFamily="18" charset="2"/>
              </a:rPr>
              <a:t>M</a:t>
            </a:r>
            <a:r>
              <a:rPr lang="en-US" altLang="en-US" sz="3700" baseline="-25000" dirty="0">
                <a:sym typeface="Symbol" panose="05050102010706020507" pitchFamily="18" charset="2"/>
              </a:rPr>
              <a:t>X</a:t>
            </a:r>
            <a:r>
              <a:rPr lang="en-US" altLang="en-US" sz="3700" dirty="0">
                <a:sym typeface="Symbol" panose="05050102010706020507" pitchFamily="18" charset="2"/>
              </a:rPr>
              <a:t>(t) = </a:t>
            </a:r>
            <a:r>
              <a:rPr lang="en-US" altLang="en-US" sz="4000" dirty="0">
                <a:sym typeface="Symbol" panose="05050102010706020507" pitchFamily="18" charset="2"/>
              </a:rPr>
              <a:t>𝑒</a:t>
            </a:r>
            <a:r>
              <a:rPr lang="en-US" altLang="en-US" sz="40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700" dirty="0"/>
              <a:t>[1/{</a:t>
            </a:r>
            <a:r>
              <a:rPr lang="en-US" altLang="en-US" sz="3700" dirty="0">
                <a:sym typeface="Symbol" panose="05050102010706020507" pitchFamily="18" charset="2"/>
              </a:rPr>
              <a:t>(𝑛/2)2</a:t>
            </a:r>
            <a:r>
              <a:rPr lang="en-US" altLang="en-US" sz="3700" baseline="30000" dirty="0">
                <a:sym typeface="Symbol" panose="05050102010706020507" pitchFamily="18" charset="2"/>
              </a:rPr>
              <a:t>(𝑛/2)</a:t>
            </a:r>
            <a:r>
              <a:rPr lang="en-US" altLang="en-US" sz="3700" dirty="0">
                <a:sym typeface="Symbol" panose="05050102010706020507" pitchFamily="18" charset="2"/>
              </a:rPr>
              <a:t>}x</a:t>
            </a:r>
            <a:r>
              <a:rPr lang="en-US" altLang="en-US" sz="3700" baseline="30000" dirty="0">
                <a:sym typeface="Symbol" panose="05050102010706020507" pitchFamily="18" charset="2"/>
              </a:rPr>
              <a:t>{(𝑛/2)1}</a:t>
            </a:r>
            <a:r>
              <a:rPr lang="en-US" altLang="en-US" sz="3700" dirty="0">
                <a:sym typeface="Symbol" panose="05050102010706020507" pitchFamily="18" charset="2"/>
              </a:rPr>
              <a:t>{</a:t>
            </a:r>
            <a:r>
              <a:rPr lang="en-US" altLang="en-US" sz="4000" dirty="0">
                <a:sym typeface="Symbol" panose="05050102010706020507" pitchFamily="18" charset="2"/>
              </a:rPr>
              <a:t>𝑒𝑥𝑝</a:t>
            </a:r>
            <a:r>
              <a:rPr lang="en-US" altLang="en-US" sz="3700" baseline="30000" dirty="0">
                <a:sym typeface="Symbol" panose="05050102010706020507" pitchFamily="18" charset="2"/>
              </a:rPr>
              <a:t>(𝑥/2)</a:t>
            </a:r>
            <a:r>
              <a:rPr lang="en-US" altLang="en-US" sz="3700" dirty="0">
                <a:sym typeface="Symbol" panose="05050102010706020507" pitchFamily="18" charset="2"/>
              </a:rPr>
              <a:t>}]</a:t>
            </a:r>
            <a:r>
              <a:rPr lang="en-US" altLang="en-US" sz="4000" dirty="0">
                <a:sym typeface="Symbol" panose="05050102010706020507" pitchFamily="18" charset="2"/>
              </a:rPr>
              <a:t>𝑑𝑥 = </a:t>
            </a:r>
            <a:r>
              <a:rPr lang="en-US" altLang="en-US" sz="40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(1  2𝑡)</a:t>
            </a:r>
            <a:r>
              <a:rPr lang="en-US" altLang="en-US" sz="40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(</a:t>
            </a:r>
            <a:r>
              <a:rPr lang="en-US" altLang="en-US" sz="37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𝑛/2)</a:t>
            </a:r>
            <a:r>
              <a:rPr lang="en-US" altLang="en-US" sz="37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, 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 &lt; 1/2</a:t>
            </a:r>
            <a:endParaRPr lang="en-US" altLang="en-US" sz="3700" b="1" dirty="0">
              <a:solidFill>
                <a:srgbClr val="0000FF"/>
              </a:solidFill>
              <a:highlight>
                <a:srgbClr val="FFFF00"/>
              </a:highlight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700" b="1" dirty="0" err="1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3700" b="1" dirty="0" err="1">
                <a:solidFill>
                  <a:srgbClr val="FF3300"/>
                </a:solidFill>
                <a:sym typeface="Symbol" panose="05050102010706020507" pitchFamily="18" charset="2"/>
              </a:rPr>
              <a:t>t</a:t>
            </a:r>
            <a:r>
              <a:rPr lang="en-US" altLang="en-US" sz="3700" b="1" baseline="-25000" dirty="0">
                <a:solidFill>
                  <a:srgbClr val="FF3300"/>
                </a:solidFill>
                <a:sym typeface="Symbol" panose="05050102010706020507" pitchFamily="18" charset="2"/>
              </a:rPr>
              <a:t>𝑛</a:t>
            </a:r>
            <a:r>
              <a:rPr lang="en-US" altLang="en-US" sz="37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(t) = </a:t>
            </a:r>
            <a:r>
              <a:rPr lang="en-US" altLang="en-US" dirty="0">
                <a:sym typeface="Symbol" panose="05050102010706020507" pitchFamily="18" charset="2"/>
              </a:rPr>
              <a:t>𝑒</a:t>
            </a:r>
            <a:r>
              <a:rPr lang="en-US" altLang="en-US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500" dirty="0"/>
              <a:t>[</a:t>
            </a:r>
            <a:r>
              <a:rPr lang="en-US" altLang="en-US" sz="3500" dirty="0">
                <a:sym typeface="Symbol" panose="05050102010706020507" pitchFamily="18" charset="2"/>
              </a:rPr>
              <a:t>{(</a:t>
            </a:r>
            <a:r>
              <a:rPr lang="en-US" altLang="en-US" sz="3600" dirty="0">
                <a:sym typeface="Symbol" panose="05050102010706020507" pitchFamily="18" charset="2"/>
              </a:rPr>
              <a:t>𝑛</a:t>
            </a:r>
            <a:r>
              <a:rPr lang="en-US" altLang="en-US" sz="3500" dirty="0">
                <a:sym typeface="Symbol" panose="05050102010706020507" pitchFamily="18" charset="2"/>
              </a:rPr>
              <a:t>+1)/2}</a:t>
            </a:r>
            <a:r>
              <a:rPr lang="en-US" altLang="en-US" sz="3500" dirty="0"/>
              <a:t>/{</a:t>
            </a:r>
            <a:r>
              <a:rPr lang="en-US" altLang="en-US" sz="3500" dirty="0">
                <a:sym typeface="Symbol" panose="05050102010706020507" pitchFamily="18" charset="2"/>
              </a:rPr>
              <a:t>(</a:t>
            </a:r>
            <a:r>
              <a:rPr lang="en-US" altLang="en-US" sz="3600" dirty="0">
                <a:sym typeface="Symbol" panose="05050102010706020507" pitchFamily="18" charset="2"/>
              </a:rPr>
              <a:t>𝑛</a:t>
            </a:r>
            <a:r>
              <a:rPr lang="en-US" altLang="en-US" sz="3500" dirty="0">
                <a:sym typeface="Symbol" panose="05050102010706020507" pitchFamily="18" charset="2"/>
              </a:rPr>
              <a:t>/2)(</a:t>
            </a:r>
            <a:r>
              <a:rPr lang="en-US" altLang="en-US" sz="3600" dirty="0">
                <a:sym typeface="Symbol" panose="05050102010706020507" pitchFamily="18" charset="2"/>
              </a:rPr>
              <a:t>𝑛</a:t>
            </a:r>
            <a:r>
              <a:rPr lang="en-US" altLang="en-US" sz="3500" dirty="0">
                <a:sym typeface="Symbol" panose="05050102010706020507" pitchFamily="18" charset="2"/>
              </a:rPr>
              <a:t>)}]{1+𝑥</a:t>
            </a:r>
            <a:r>
              <a:rPr lang="en-US" altLang="en-US" sz="3500" baseline="30000" dirty="0"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sym typeface="Symbol" panose="05050102010706020507" pitchFamily="18" charset="2"/>
              </a:rPr>
              <a:t>/</a:t>
            </a:r>
            <a:r>
              <a:rPr lang="en-US" altLang="en-US" sz="3600" dirty="0">
                <a:sym typeface="Symbol" panose="05050102010706020507" pitchFamily="18" charset="2"/>
              </a:rPr>
              <a:t>𝑛</a:t>
            </a:r>
            <a:r>
              <a:rPr lang="en-US" altLang="en-US" sz="3500" dirty="0">
                <a:sym typeface="Symbol" panose="05050102010706020507" pitchFamily="18" charset="2"/>
              </a:rPr>
              <a:t>}</a:t>
            </a:r>
            <a:r>
              <a:rPr lang="en-US" altLang="en-US" sz="3500" baseline="30000" dirty="0">
                <a:sym typeface="Symbol" panose="05050102010706020507" pitchFamily="18" charset="2"/>
              </a:rPr>
              <a:t>{(</a:t>
            </a:r>
            <a:r>
              <a:rPr lang="en-US" altLang="en-US" sz="3600" baseline="30000" dirty="0">
                <a:sym typeface="Symbol" panose="05050102010706020507" pitchFamily="18" charset="2"/>
              </a:rPr>
              <a:t>𝑛</a:t>
            </a:r>
            <a:r>
              <a:rPr lang="en-US" altLang="en-US" sz="3500" baseline="30000" dirty="0">
                <a:sym typeface="Symbol" panose="05050102010706020507" pitchFamily="18" charset="2"/>
              </a:rPr>
              <a:t>+1)/2}</a:t>
            </a:r>
            <a:r>
              <a:rPr lang="en-US" altLang="en-US" sz="3500" dirty="0">
                <a:sym typeface="Symbol" panose="05050102010706020507" pitchFamily="18" charset="2"/>
              </a:rPr>
              <a:t>𝑑</a:t>
            </a:r>
            <a:r>
              <a:rPr lang="en-US" altLang="en-US" sz="3600" dirty="0">
                <a:sym typeface="Symbol" panose="05050102010706020507" pitchFamily="18" charset="2"/>
              </a:rPr>
              <a:t>𝑥 = 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Undefined</a:t>
            </a:r>
            <a:endParaRPr lang="en-US" altLang="en-US" sz="3500" b="1" dirty="0">
              <a:solidFill>
                <a:srgbClr val="0000FF"/>
              </a:solidFill>
              <a:highlight>
                <a:srgbClr val="FFFF00"/>
              </a:highlight>
              <a:sym typeface="Symbol" panose="05050102010706020507" pitchFamily="18" charset="2"/>
            </a:endParaRP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09358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500" b="1" dirty="0">
                <a:solidFill>
                  <a:srgbClr val="FF3300"/>
                </a:solidFill>
              </a:rPr>
              <a:t>Moments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</p:spPr>
            <p:txBody>
              <a:bodyPr/>
              <a:lstStyle/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If X is a </a:t>
                </a:r>
                <a:r>
                  <a:rPr lang="en-US" sz="3000" dirty="0" err="1"/>
                  <a:t>r.v.</a:t>
                </a:r>
                <a:r>
                  <a:rPr lang="en-US" sz="3000" dirty="0"/>
                  <a:t>, then any </a:t>
                </a:r>
                <a:r>
                  <a:rPr lang="en-US" sz="3000" b="1" dirty="0" err="1">
                    <a:solidFill>
                      <a:srgbClr val="FF0000"/>
                    </a:solidFill>
                  </a:rPr>
                  <a:t>Borel</a:t>
                </a:r>
                <a:r>
                  <a:rPr lang="en-US" sz="3000" b="1" dirty="0">
                    <a:solidFill>
                      <a:srgbClr val="FF0000"/>
                    </a:solidFill>
                  </a:rPr>
                  <a:t> measurable function</a:t>
                </a:r>
                <a:r>
                  <a:rPr lang="en-US" sz="3000" dirty="0"/>
                  <a:t> of X, say g(X) is also a measurable function.</a:t>
                </a:r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A typical example of g(X) is </a:t>
                </a:r>
                <a:r>
                  <a:rPr lang="en-US" sz="3000" dirty="0" err="1"/>
                  <a:t>X</a:t>
                </a:r>
                <a:r>
                  <a:rPr lang="en-US" sz="3000" baseline="30000" dirty="0" err="1"/>
                  <a:t>r</a:t>
                </a:r>
                <a:r>
                  <a:rPr lang="en-US" sz="3000" dirty="0"/>
                  <a:t>, r =1, 2,….. </a:t>
                </a:r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Now if the expected value of </a:t>
                </a:r>
                <a:r>
                  <a:rPr lang="en-US" sz="3000" dirty="0" err="1"/>
                  <a:t>X</a:t>
                </a:r>
                <a:r>
                  <a:rPr lang="en-US" sz="3000" baseline="30000" dirty="0" err="1"/>
                  <a:t>r</a:t>
                </a:r>
                <a:r>
                  <a:rPr lang="en-US" sz="3000" dirty="0"/>
                  <a:t> exists then it is called the </a:t>
                </a:r>
                <a:r>
                  <a:rPr lang="en-US" sz="3000" dirty="0" err="1"/>
                  <a:t>r</a:t>
                </a:r>
                <a:r>
                  <a:rPr lang="en-US" sz="3000" baseline="30000" dirty="0" err="1"/>
                  <a:t>th</a:t>
                </a:r>
                <a:r>
                  <a:rPr lang="en-US" sz="3000" dirty="0"/>
                  <a:t> </a:t>
                </a:r>
                <a:r>
                  <a:rPr lang="en-US" sz="3000" b="1" dirty="0">
                    <a:solidFill>
                      <a:srgbClr val="FF0000"/>
                    </a:solidFill>
                  </a:rPr>
                  <a:t>moment about zero</a:t>
                </a:r>
                <a:r>
                  <a:rPr lang="en-US" sz="3000" dirty="0"/>
                  <a:t> and it is denoted by (provided E(|</a:t>
                </a:r>
                <a:r>
                  <a:rPr lang="en-US" sz="3000" dirty="0" err="1"/>
                  <a:t>X</a:t>
                </a:r>
                <a:r>
                  <a:rPr lang="en-US" sz="3000" baseline="30000" dirty="0" err="1"/>
                  <a:t>r</a:t>
                </a:r>
                <a:r>
                  <a:rPr lang="en-US" sz="3000" dirty="0"/>
                  <a:t>|)&lt;</a:t>
                </a:r>
                <a:r>
                  <a:rPr lang="en-US" sz="3000" dirty="0">
                    <a:sym typeface="Symbol" panose="05050102010706020507" pitchFamily="18" charset="2"/>
                  </a:rPr>
                  <a:t>)</a:t>
                </a:r>
                <a:endParaRPr lang="en-US" sz="3000" dirty="0"/>
              </a:p>
              <a:p>
                <a:pPr lvl="1" algn="just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altLang="en-US" sz="2600" dirty="0"/>
                  <a:t> or</a:t>
                </a:r>
              </a:p>
              <a:p>
                <a:pPr lvl="1" algn="just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𝑑𝐹𝑥</m:t>
                        </m:r>
                      </m:e>
                    </m:nary>
                  </m:oMath>
                </a14:m>
                <a:endParaRPr lang="en-US" altLang="en-US" sz="2600" dirty="0"/>
              </a:p>
            </p:txBody>
          </p:sp>
        </mc:Choice>
        <mc:Fallback xmlns="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  <a:blipFill>
                <a:blip r:embed="rId2"/>
                <a:stretch>
                  <a:fillRect l="-1111" t="-1708" r="-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2444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3500" b="1" dirty="0">
                <a:solidFill>
                  <a:srgbClr val="FF3300"/>
                </a:solidFill>
              </a:rPr>
              <a:t>F(</a:t>
            </a:r>
            <a:r>
              <a:rPr lang="en-US" altLang="en-US" sz="3500" b="1" dirty="0" err="1">
                <a:solidFill>
                  <a:srgbClr val="FF3300"/>
                </a:solidFill>
              </a:rPr>
              <a:t>n,m</a:t>
            </a:r>
            <a:r>
              <a:rPr lang="en-US" altLang="en-US" sz="3500" b="1" dirty="0">
                <a:solidFill>
                  <a:srgbClr val="FF3300"/>
                </a:solidFill>
              </a:rPr>
              <a:t>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2700" dirty="0">
                <a:sym typeface="Symbol" panose="05050102010706020507" pitchFamily="18" charset="2"/>
              </a:rPr>
              <a:t>M</a:t>
            </a:r>
            <a:r>
              <a:rPr lang="en-US" altLang="en-US" sz="2700" baseline="-25000" dirty="0">
                <a:sym typeface="Symbol" panose="05050102010706020507" pitchFamily="18" charset="2"/>
              </a:rPr>
              <a:t>X</a:t>
            </a:r>
            <a:r>
              <a:rPr lang="en-US" altLang="en-US" sz="2700" dirty="0">
                <a:sym typeface="Symbol" panose="05050102010706020507" pitchFamily="18" charset="2"/>
              </a:rPr>
              <a:t>(t) = </a:t>
            </a:r>
            <a:r>
              <a:rPr lang="en-US" altLang="en-US" sz="2800" dirty="0">
                <a:sym typeface="Symbol" panose="05050102010706020507" pitchFamily="18" charset="2"/>
              </a:rPr>
              <a:t>𝑒</a:t>
            </a:r>
            <a:r>
              <a:rPr lang="en-US" altLang="en-US" sz="28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2700" dirty="0"/>
              <a:t>[</a:t>
            </a:r>
            <a:r>
              <a:rPr lang="en-US" altLang="en-US" sz="2700" dirty="0" err="1"/>
              <a:t>n</a:t>
            </a:r>
            <a:r>
              <a:rPr lang="en-US" altLang="en-US" sz="2700" baseline="30000" dirty="0" err="1"/>
              <a:t>n</a:t>
            </a:r>
            <a:r>
              <a:rPr lang="en-US" altLang="en-US" sz="2700" baseline="30000" dirty="0"/>
              <a:t>/2</a:t>
            </a:r>
            <a:r>
              <a:rPr lang="en-US" altLang="en-US" sz="2700" dirty="0"/>
              <a:t>m</a:t>
            </a:r>
            <a:r>
              <a:rPr lang="en-US" altLang="en-US" sz="2700" baseline="30000" dirty="0"/>
              <a:t>m/2</a:t>
            </a:r>
            <a:r>
              <a:rPr lang="en-US" altLang="en-US" sz="2700" dirty="0">
                <a:sym typeface="Symbol" panose="05050102010706020507" pitchFamily="18" charset="2"/>
              </a:rPr>
              <a:t>{(</a:t>
            </a:r>
            <a:r>
              <a:rPr lang="en-US" altLang="en-US" sz="2700" dirty="0" err="1">
                <a:sym typeface="Symbol" panose="05050102010706020507" pitchFamily="18" charset="2"/>
              </a:rPr>
              <a:t>n+m</a:t>
            </a:r>
            <a:r>
              <a:rPr lang="en-US" altLang="en-US" sz="2700" dirty="0">
                <a:sym typeface="Symbol" panose="05050102010706020507" pitchFamily="18" charset="2"/>
              </a:rPr>
              <a:t>)/2}x</a:t>
            </a:r>
            <a:r>
              <a:rPr lang="en-US" altLang="en-US" sz="2700" baseline="30000" dirty="0">
                <a:sym typeface="Symbol" panose="05050102010706020507" pitchFamily="18" charset="2"/>
              </a:rPr>
              <a:t>{(n/2)-1}</a:t>
            </a:r>
            <a:r>
              <a:rPr lang="en-US" altLang="en-US" sz="2700" dirty="0">
                <a:sym typeface="Symbol" panose="05050102010706020507" pitchFamily="18" charset="2"/>
              </a:rPr>
              <a:t>]/[(n/2)(m/2)(</a:t>
            </a:r>
            <a:r>
              <a:rPr lang="en-US" altLang="en-US" sz="2700" dirty="0" err="1">
                <a:sym typeface="Symbol" panose="05050102010706020507" pitchFamily="18" charset="2"/>
              </a:rPr>
              <a:t>nx+m</a:t>
            </a:r>
            <a:r>
              <a:rPr lang="en-US" altLang="en-US" sz="2700" dirty="0">
                <a:sym typeface="Symbol" panose="05050102010706020507" pitchFamily="18" charset="2"/>
              </a:rPr>
              <a:t>)</a:t>
            </a:r>
            <a:r>
              <a:rPr lang="en-US" altLang="en-US" sz="2700" baseline="30000" dirty="0">
                <a:sym typeface="Symbol" panose="05050102010706020507" pitchFamily="18" charset="2"/>
              </a:rPr>
              <a:t>{(</a:t>
            </a:r>
            <a:r>
              <a:rPr lang="en-US" altLang="en-US" sz="2700" baseline="30000" dirty="0" err="1">
                <a:sym typeface="Symbol" panose="05050102010706020507" pitchFamily="18" charset="2"/>
              </a:rPr>
              <a:t>n+m</a:t>
            </a:r>
            <a:r>
              <a:rPr lang="en-US" altLang="en-US" sz="2700" baseline="30000" dirty="0">
                <a:sym typeface="Symbol" panose="05050102010706020507" pitchFamily="18" charset="2"/>
              </a:rPr>
              <a:t>)/2}</a:t>
            </a:r>
            <a:r>
              <a:rPr lang="en-US" altLang="en-US" sz="2700" dirty="0">
                <a:sym typeface="Symbol" panose="05050102010706020507" pitchFamily="18" charset="2"/>
              </a:rPr>
              <a:t>]</a:t>
            </a:r>
            <a:r>
              <a:rPr lang="en-US" altLang="en-US" sz="2800" dirty="0">
                <a:sym typeface="Symbol" panose="05050102010706020507" pitchFamily="18" charset="2"/>
              </a:rPr>
              <a:t>𝑑𝑥 = </a:t>
            </a:r>
            <a:r>
              <a:rPr lang="en-US" altLang="en-US" sz="28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Does not exist but raw moments </a:t>
            </a:r>
            <a:r>
              <a:rPr lang="en-US" altLang="en-US" sz="2800" b="1" baseline="-25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X</a:t>
            </a:r>
            <a:r>
              <a:rPr lang="en-US" altLang="en-US" sz="28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(X</a:t>
            </a:r>
            <a:r>
              <a:rPr lang="en-US" altLang="en-US" sz="28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𝑟</a:t>
            </a:r>
            <a:r>
              <a:rPr lang="en-US" altLang="en-US" sz="28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) = (𝑚/𝑛)</a:t>
            </a:r>
            <a:r>
              <a:rPr lang="en-US" altLang="en-US" sz="28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𝑟</a:t>
            </a:r>
            <a:r>
              <a:rPr lang="en-US" altLang="en-US" sz="28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{</a:t>
            </a:r>
            <a:r>
              <a:rPr lang="en-US" altLang="en-US" sz="27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(</a:t>
            </a:r>
            <a:r>
              <a:rPr lang="en-US" altLang="en-US" sz="24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𝑛</a:t>
            </a:r>
            <a:r>
              <a:rPr lang="en-US" altLang="en-US" sz="27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/2 + </a:t>
            </a:r>
            <a:r>
              <a:rPr lang="en-US" altLang="en-US" sz="24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𝑟)</a:t>
            </a:r>
            <a:r>
              <a:rPr lang="en-US" altLang="en-US" sz="27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(</a:t>
            </a:r>
            <a:r>
              <a:rPr lang="en-US" altLang="en-US" sz="24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𝑚</a:t>
            </a:r>
            <a:r>
              <a:rPr lang="en-US" altLang="en-US" sz="27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/2  </a:t>
            </a:r>
            <a:r>
              <a:rPr lang="en-US" altLang="en-US" sz="24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𝑟)}/</a:t>
            </a:r>
            <a:r>
              <a:rPr lang="en-US" altLang="en-US" sz="27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{(</a:t>
            </a:r>
            <a:r>
              <a:rPr lang="en-US" altLang="en-US" sz="28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𝑛</a:t>
            </a:r>
            <a:r>
              <a:rPr lang="en-US" altLang="en-US" sz="27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/2)(</a:t>
            </a:r>
            <a:r>
              <a:rPr lang="en-US" altLang="en-US" sz="24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𝑚</a:t>
            </a:r>
            <a:r>
              <a:rPr lang="en-US" altLang="en-US" sz="27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/2)}</a:t>
            </a:r>
            <a:r>
              <a:rPr lang="en-US" altLang="en-US" sz="2700" dirty="0">
                <a:highlight>
                  <a:srgbClr val="FFFF00"/>
                </a:highlight>
                <a:sym typeface="Symbol" panose="05050102010706020507" pitchFamily="18" charset="2"/>
              </a:rPr>
              <a:t> </a:t>
            </a:r>
            <a:endParaRPr lang="en-US" altLang="en-US" sz="27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3500" b="1" dirty="0">
                <a:solidFill>
                  <a:srgbClr val="FF3300"/>
                </a:solidFill>
              </a:rPr>
              <a:t>G(</a:t>
            </a:r>
            <a:r>
              <a:rPr lang="en-US" altLang="en-US" sz="3500" b="1" dirty="0">
                <a:solidFill>
                  <a:srgbClr val="FF3300"/>
                </a:solidFill>
                <a:sym typeface="Symbol" panose="05050102010706020507" pitchFamily="18" charset="2"/>
              </a:rPr>
              <a:t>,,</a:t>
            </a:r>
            <a:r>
              <a:rPr lang="en-US" altLang="en-US" sz="3500" b="1" dirty="0">
                <a:solidFill>
                  <a:srgbClr val="FF3300"/>
                </a:solidFill>
              </a:rPr>
              <a:t>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(t) = </a:t>
            </a:r>
            <a:r>
              <a:rPr lang="en-US" altLang="en-US" dirty="0">
                <a:sym typeface="Symbol" panose="05050102010706020507" pitchFamily="18" charset="2"/>
              </a:rPr>
              <a:t>𝑒</a:t>
            </a:r>
            <a:r>
              <a:rPr lang="en-US" altLang="en-US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500" dirty="0">
                <a:sym typeface="Symbol" panose="05050102010706020507" pitchFamily="18" charset="2"/>
              </a:rPr>
              <a:t></a:t>
            </a:r>
            <a:r>
              <a:rPr lang="en-US" altLang="en-US" sz="3500" baseline="30000" dirty="0">
                <a:sym typeface="Symbol" panose="05050102010706020507" pitchFamily="18" charset="2"/>
              </a:rPr>
              <a:t></a:t>
            </a:r>
            <a:r>
              <a:rPr lang="en-US" altLang="en-US" sz="3500" dirty="0">
                <a:sym typeface="Symbol" panose="05050102010706020507" pitchFamily="18" charset="2"/>
              </a:rPr>
              <a:t></a:t>
            </a:r>
            <a:r>
              <a:rPr lang="en-US" altLang="en-US" sz="3500" baseline="30000" dirty="0">
                <a:sym typeface="Symbol" panose="05050102010706020507" pitchFamily="18" charset="2"/>
              </a:rPr>
              <a:t>1</a:t>
            </a:r>
            <a:r>
              <a:rPr lang="en-US" altLang="en-US" sz="3500" dirty="0">
                <a:sym typeface="Symbol" panose="05050102010706020507" pitchFamily="18" charset="2"/>
              </a:rPr>
              <a:t>()(x)</a:t>
            </a:r>
            <a:r>
              <a:rPr lang="en-US" altLang="en-US" sz="3500" baseline="30000" dirty="0">
                <a:sym typeface="Symbol" panose="05050102010706020507" pitchFamily="18" charset="2"/>
              </a:rPr>
              <a:t>(1)</a:t>
            </a:r>
            <a:r>
              <a:rPr lang="en-US" altLang="en-US" sz="3500" dirty="0">
                <a:sym typeface="Symbol" panose="05050102010706020507" pitchFamily="18" charset="2"/>
              </a:rPr>
              <a:t>exp{(x)/}𝑑</a:t>
            </a:r>
            <a:r>
              <a:rPr lang="en-US" altLang="en-US" sz="3600" dirty="0">
                <a:sym typeface="Symbol" panose="05050102010706020507" pitchFamily="18" charset="2"/>
              </a:rPr>
              <a:t>𝑥</a:t>
            </a:r>
            <a:r>
              <a:rPr lang="en-US" altLang="en-US" sz="3500" dirty="0">
                <a:sym typeface="Symbol" panose="05050102010706020507" pitchFamily="18" charset="2"/>
              </a:rPr>
              <a:t> = </a:t>
            </a:r>
            <a:r>
              <a:rPr lang="en-US" altLang="en-US" sz="36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𝑒</a:t>
            </a:r>
            <a:r>
              <a:rPr lang="en-US" altLang="en-US" sz="36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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(1  </a:t>
            </a:r>
            <a:r>
              <a:rPr lang="en-US" altLang="en-US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𝑡/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)</a:t>
            </a:r>
            <a:r>
              <a:rPr lang="en-US" altLang="en-US" sz="3500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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, </a:t>
            </a:r>
            <a:r>
              <a:rPr lang="en-US" altLang="en-US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 &lt; </a:t>
            </a:r>
            <a:r>
              <a:rPr lang="en-US" altLang="en-US" sz="3500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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2187734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3500" b="1" dirty="0">
                <a:solidFill>
                  <a:srgbClr val="FF3300"/>
                </a:solidFill>
              </a:rPr>
              <a:t>W(</a:t>
            </a:r>
            <a:r>
              <a:rPr lang="en-US" altLang="en-US" sz="3500" b="1" dirty="0">
                <a:solidFill>
                  <a:srgbClr val="FF3300"/>
                </a:solidFill>
                <a:sym typeface="Symbol" panose="05050102010706020507" pitchFamily="18" charset="2"/>
              </a:rPr>
              <a:t>,,</a:t>
            </a:r>
            <a:r>
              <a:rPr lang="en-US" altLang="en-US" sz="3500" b="1" dirty="0">
                <a:solidFill>
                  <a:srgbClr val="FF3300"/>
                </a:solidFill>
              </a:rPr>
              <a:t>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(t) = </a:t>
            </a:r>
            <a:r>
              <a:rPr lang="en-US" altLang="en-US" sz="3600" dirty="0">
                <a:sym typeface="Symbol" panose="05050102010706020507" pitchFamily="18" charset="2"/>
              </a:rPr>
              <a:t>𝑒</a:t>
            </a:r>
            <a:r>
              <a:rPr lang="en-US" altLang="en-US" sz="36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500" dirty="0"/>
              <a:t>(</a:t>
            </a:r>
            <a:r>
              <a:rPr lang="en-US" altLang="en-US" sz="3500" dirty="0">
                <a:sym typeface="Symbol" panose="05050102010706020507" pitchFamily="18" charset="2"/>
              </a:rPr>
              <a:t>/){(x)/}</a:t>
            </a:r>
            <a:r>
              <a:rPr lang="en-US" altLang="en-US" sz="3500" baseline="30000" dirty="0">
                <a:sym typeface="Symbol" panose="05050102010706020507" pitchFamily="18" charset="2"/>
              </a:rPr>
              <a:t>(1)</a:t>
            </a:r>
            <a:r>
              <a:rPr lang="en-US" altLang="en-US" sz="3500" dirty="0">
                <a:sym typeface="Symbol" panose="05050102010706020507" pitchFamily="18" charset="2"/>
              </a:rPr>
              <a:t>exp[{(x)/}</a:t>
            </a:r>
            <a:r>
              <a:rPr lang="en-US" altLang="en-US" sz="3500" baseline="30000" dirty="0">
                <a:sym typeface="Symbol" panose="05050102010706020507" pitchFamily="18" charset="2"/>
              </a:rPr>
              <a:t></a:t>
            </a:r>
            <a:r>
              <a:rPr lang="en-US" altLang="en-US" sz="3500" dirty="0">
                <a:sym typeface="Symbol" panose="05050102010706020507" pitchFamily="18" charset="2"/>
              </a:rPr>
              <a:t>]𝑑𝑥 </a:t>
            </a:r>
            <a:r>
              <a:rPr lang="en-US" altLang="en-US" dirty="0">
                <a:sym typeface="Symbol" panose="05050102010706020507" pitchFamily="18" charset="2"/>
              </a:rPr>
              <a:t>= </a:t>
            </a:r>
            <a:r>
              <a:rPr lang="en-US" altLang="en-US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𝑒</a:t>
            </a:r>
            <a:r>
              <a:rPr lang="en-US" altLang="en-US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𝑡</a:t>
            </a:r>
            <a:r>
              <a:rPr lang="en-US" altLang="en-US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{(𝑡)</a:t>
            </a:r>
            <a:r>
              <a:rPr lang="en-US" altLang="en-US" b="1" baseline="30000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𝑛</a:t>
            </a:r>
            <a:r>
              <a:rPr lang="en-US" altLang="en-US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/𝑛!}</a:t>
            </a:r>
            <a:r>
              <a:rPr lang="en-US" altLang="en-US" b="1" dirty="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(</a:t>
            </a:r>
            <a:r>
              <a:rPr lang="en-US" altLang="en-US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𝑛/ + 1</a:t>
            </a:r>
            <a:r>
              <a:rPr lang="en-US" altLang="en-US" b="1" dirty="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), </a:t>
            </a:r>
            <a:r>
              <a:rPr lang="en-US" altLang="en-US" b="1" dirty="0">
                <a:solidFill>
                  <a:srgbClr val="0000FF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𝑛 = 0, 1, 2, …. </a:t>
            </a:r>
            <a:endParaRPr lang="en-US" altLang="en-US" sz="3500" b="1" dirty="0">
              <a:solidFill>
                <a:srgbClr val="0000FF"/>
              </a:solidFill>
              <a:highlight>
                <a:srgbClr val="FFFF00"/>
              </a:highlight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 err="1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3500" b="1" dirty="0" err="1">
                <a:solidFill>
                  <a:srgbClr val="FF3300"/>
                </a:solidFill>
              </a:rPr>
              <a:t>Beta</a:t>
            </a:r>
            <a:r>
              <a:rPr lang="en-US" altLang="en-US" sz="3500" b="1" dirty="0">
                <a:solidFill>
                  <a:srgbClr val="FF3300"/>
                </a:solidFill>
              </a:rPr>
              <a:t>(</a:t>
            </a:r>
            <a:r>
              <a:rPr lang="en-US" altLang="en-US" sz="3500" b="1" dirty="0">
                <a:solidFill>
                  <a:srgbClr val="FF3300"/>
                </a:solidFill>
                <a:sym typeface="Symbol" panose="05050102010706020507" pitchFamily="18" charset="2"/>
              </a:rPr>
              <a:t>,,</a:t>
            </a:r>
            <a:r>
              <a:rPr lang="en-US" altLang="en-US" sz="3500" b="1" dirty="0">
                <a:solidFill>
                  <a:srgbClr val="FF3300"/>
                </a:solidFill>
              </a:rPr>
              <a:t>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(t) = </a:t>
            </a:r>
            <a:r>
              <a:rPr lang="en-US" altLang="en-US" sz="3600" dirty="0">
                <a:sym typeface="Symbol" panose="05050102010706020507" pitchFamily="18" charset="2"/>
              </a:rPr>
              <a:t>𝑒</a:t>
            </a:r>
            <a:r>
              <a:rPr lang="en-US" altLang="en-US" sz="36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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,)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/{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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)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)}]{(x</a:t>
            </a:r>
            <a:r>
              <a:rPr lang="el-GR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en-US" sz="35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en-US" sz="35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(1)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l-GR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en-US" sz="35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x)</a:t>
            </a:r>
            <a:r>
              <a:rPr lang="en-US" altLang="en-US" sz="35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(1)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}/(</a:t>
            </a:r>
            <a:r>
              <a:rPr lang="el-GR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en-US" sz="35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l-GR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en-US" sz="35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en-US" sz="35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(+1)</a:t>
            </a:r>
            <a:r>
              <a:rPr lang="en-US" altLang="en-US" sz="3500" dirty="0">
                <a:sym typeface="Symbol" panose="05050102010706020507" pitchFamily="18" charset="2"/>
              </a:rPr>
              <a:t>𝑑𝑥 = </a:t>
            </a:r>
            <a:r>
              <a:rPr lang="en-US" altLang="en-US" sz="3600" dirty="0">
                <a:sym typeface="Symbol" panose="05050102010706020507" pitchFamily="18" charset="2"/>
              </a:rPr>
              <a:t>𝑒</a:t>
            </a:r>
            <a:r>
              <a:rPr lang="en-US" altLang="en-US" sz="3600" baseline="30000" dirty="0">
                <a:sym typeface="Symbol" panose="05050102010706020507" pitchFamily="18" charset="2"/>
              </a:rPr>
              <a:t>𝑡𝑥</a:t>
            </a:r>
            <a:r>
              <a:rPr lang="en-US" altLang="en-US" sz="3500" dirty="0">
                <a:sym typeface="Symbol" panose="05050102010706020507" pitchFamily="18" charset="2"/>
              </a:rPr>
              <a:t> 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508741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 err="1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3600" b="1" dirty="0" err="1">
                <a:solidFill>
                  <a:srgbClr val="FF3300"/>
                </a:solidFill>
              </a:rPr>
              <a:t>Cauchy</a:t>
            </a:r>
            <a:r>
              <a:rPr lang="en-US" altLang="en-US" sz="3600" b="1" dirty="0">
                <a:solidFill>
                  <a:srgbClr val="FF3300"/>
                </a:solidFill>
              </a:rPr>
              <a:t>(</a:t>
            </a:r>
            <a:r>
              <a:rPr lang="en-US" altLang="en-US" sz="3600" b="1" dirty="0">
                <a:solidFill>
                  <a:srgbClr val="FF3300"/>
                </a:solidFill>
                <a:sym typeface="Symbol" panose="05050102010706020507" pitchFamily="18" charset="2"/>
              </a:rPr>
              <a:t>, </a:t>
            </a:r>
            <a:r>
              <a:rPr lang="en-US" altLang="en-US" sz="3600" b="1" dirty="0">
                <a:solidFill>
                  <a:srgbClr val="FF3300"/>
                </a:solidFill>
              </a:rPr>
              <a:t>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(t) = </a:t>
            </a:r>
            <a:r>
              <a:rPr lang="en-US" altLang="en-US" sz="3500" dirty="0" err="1">
                <a:sym typeface="Symbol" panose="05050102010706020507" pitchFamily="18" charset="2"/>
              </a:rPr>
              <a:t>e</a:t>
            </a:r>
            <a:r>
              <a:rPr lang="en-US" altLang="en-US" sz="3500" baseline="30000" dirty="0" err="1">
                <a:sym typeface="Symbol" panose="05050102010706020507" pitchFamily="18" charset="2"/>
              </a:rPr>
              <a:t>tx</a:t>
            </a:r>
            <a:r>
              <a:rPr lang="en-US" altLang="en-US" sz="3500" dirty="0">
                <a:sym typeface="Symbol" panose="05050102010706020507" pitchFamily="18" charset="2"/>
              </a:rPr>
              <a:t>(1/)1/{[1+{(x)/}</a:t>
            </a:r>
            <a:r>
              <a:rPr lang="en-US" altLang="en-US" sz="3500" baseline="30000" dirty="0"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sym typeface="Symbol" panose="05050102010706020507" pitchFamily="18" charset="2"/>
              </a:rPr>
              <a:t>}𝑑</a:t>
            </a:r>
            <a:r>
              <a:rPr lang="en-US" altLang="en-US" sz="3600" dirty="0">
                <a:sym typeface="Symbol" panose="05050102010706020507" pitchFamily="18" charset="2"/>
              </a:rPr>
              <a:t>𝑥</a:t>
            </a:r>
            <a:endParaRPr lang="en-US" altLang="en-US" sz="3500" dirty="0">
              <a:sym typeface="Symbol" panose="05050102010706020507" pitchFamily="18" charset="2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3500" b="1" dirty="0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3600" b="1" dirty="0">
                <a:solidFill>
                  <a:srgbClr val="FF3300"/>
                </a:solidFill>
              </a:rPr>
              <a:t>DE(</a:t>
            </a:r>
            <a:r>
              <a:rPr lang="en-US" altLang="en-US" sz="3600" b="1" dirty="0">
                <a:solidFill>
                  <a:srgbClr val="FF3300"/>
                </a:solidFill>
                <a:sym typeface="Symbol" panose="05050102010706020507" pitchFamily="18" charset="2"/>
              </a:rPr>
              <a:t>,,</a:t>
            </a:r>
            <a:r>
              <a:rPr lang="en-US" altLang="en-US" sz="3600" b="1" dirty="0">
                <a:solidFill>
                  <a:srgbClr val="FF3300"/>
                </a:solidFill>
              </a:rPr>
              <a:t>)</a:t>
            </a:r>
            <a:r>
              <a:rPr lang="en-US" altLang="en-US" sz="35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3500" dirty="0">
                <a:sym typeface="Symbol" panose="05050102010706020507" pitchFamily="18" charset="2"/>
              </a:rPr>
              <a:t>M</a:t>
            </a:r>
            <a:r>
              <a:rPr lang="en-US" altLang="en-US" sz="3500" baseline="-25000" dirty="0">
                <a:sym typeface="Symbol" panose="05050102010706020507" pitchFamily="18" charset="2"/>
              </a:rPr>
              <a:t>X</a:t>
            </a:r>
            <a:r>
              <a:rPr lang="en-US" altLang="en-US" sz="3500" dirty="0">
                <a:sym typeface="Symbol" panose="05050102010706020507" pitchFamily="18" charset="2"/>
              </a:rPr>
              <a:t>(t) = </a:t>
            </a:r>
            <a:r>
              <a:rPr lang="en-US" altLang="en-US" sz="3500" dirty="0" err="1">
                <a:sym typeface="Symbol" panose="05050102010706020507" pitchFamily="18" charset="2"/>
              </a:rPr>
              <a:t>e</a:t>
            </a:r>
            <a:r>
              <a:rPr lang="en-US" altLang="en-US" sz="3500" baseline="30000" dirty="0" err="1">
                <a:sym typeface="Symbol" panose="05050102010706020507" pitchFamily="18" charset="2"/>
              </a:rPr>
              <a:t>tx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(1/2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)exp{</a:t>
            </a:r>
            <a:r>
              <a:rPr lang="el-GR" alt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(|x </a:t>
            </a:r>
            <a:r>
              <a:rPr lang="el-GR" alt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|/)}</a:t>
            </a:r>
            <a:r>
              <a:rPr lang="en-US" altLang="en-US" sz="3500" dirty="0">
                <a:sym typeface="Symbol" panose="05050102010706020507" pitchFamily="18" charset="2"/>
              </a:rPr>
              <a:t>𝑑</a:t>
            </a:r>
            <a:r>
              <a:rPr lang="en-US" altLang="en-US" sz="3600" dirty="0">
                <a:sym typeface="Symbol" panose="05050102010706020507" pitchFamily="18" charset="2"/>
              </a:rPr>
              <a:t>𝑥</a:t>
            </a:r>
            <a:endParaRPr lang="en-US" altLang="en-US" sz="3500" dirty="0">
              <a:sym typeface="Symbol" panose="05050102010706020507" pitchFamily="18" charset="2"/>
            </a:endParaRP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586162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4000" b="1" dirty="0" err="1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4000" b="1" dirty="0" err="1">
                <a:solidFill>
                  <a:srgbClr val="FF3300"/>
                </a:solidFill>
              </a:rPr>
              <a:t>Pareto</a:t>
            </a:r>
            <a:r>
              <a:rPr lang="en-US" altLang="en-US" sz="4000" b="1" dirty="0">
                <a:solidFill>
                  <a:srgbClr val="FF3300"/>
                </a:solidFill>
              </a:rPr>
              <a:t>(</a:t>
            </a:r>
            <a:r>
              <a:rPr lang="en-US" altLang="en-US" sz="4000" b="1" dirty="0">
                <a:solidFill>
                  <a:srgbClr val="FF3300"/>
                </a:solidFill>
                <a:sym typeface="Symbol" panose="05050102010706020507" pitchFamily="18" charset="2"/>
              </a:rPr>
              <a:t>,,</a:t>
            </a:r>
            <a:r>
              <a:rPr lang="en-US" altLang="en-US" sz="4000" b="1" dirty="0">
                <a:solidFill>
                  <a:srgbClr val="FF3300"/>
                </a:solidFill>
              </a:rPr>
              <a:t>)</a:t>
            </a:r>
            <a:r>
              <a:rPr lang="en-US" altLang="en-US" sz="40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4000" dirty="0">
                <a:sym typeface="Symbol" panose="05050102010706020507" pitchFamily="18" charset="2"/>
              </a:rPr>
              <a:t>M</a:t>
            </a:r>
            <a:r>
              <a:rPr lang="en-US" altLang="en-US" sz="4000" baseline="-25000" dirty="0">
                <a:sym typeface="Symbol" panose="05050102010706020507" pitchFamily="18" charset="2"/>
              </a:rPr>
              <a:t>X</a:t>
            </a:r>
            <a:r>
              <a:rPr lang="en-US" altLang="en-US" sz="4000" dirty="0">
                <a:sym typeface="Symbol" panose="05050102010706020507" pitchFamily="18" charset="2"/>
              </a:rPr>
              <a:t>(t) = </a:t>
            </a:r>
            <a:r>
              <a:rPr lang="en-US" altLang="en-US" sz="4000" dirty="0" err="1">
                <a:sym typeface="Symbol" panose="05050102010706020507" pitchFamily="18" charset="2"/>
              </a:rPr>
              <a:t>e</a:t>
            </a:r>
            <a:r>
              <a:rPr lang="en-US" altLang="en-US" sz="4000" baseline="30000" dirty="0" err="1">
                <a:sym typeface="Symbol" panose="05050102010706020507" pitchFamily="18" charset="2"/>
              </a:rPr>
              <a:t>tx</a:t>
            </a:r>
            <a:r>
              <a:rPr lang="en-US" altLang="en-US" sz="4000" dirty="0">
                <a:sym typeface="Symbol" panose="05050102010706020507" pitchFamily="18" charset="2"/>
              </a:rPr>
              <a:t>[</a:t>
            </a:r>
            <a:r>
              <a:rPr lang="en-US" altLang="en-US" sz="4000" dirty="0"/>
              <a:t>(</a:t>
            </a:r>
            <a:r>
              <a:rPr lang="en-US" altLang="en-US" sz="4000" dirty="0">
                <a:sym typeface="Symbol" panose="05050102010706020507" pitchFamily="18" charset="2"/>
              </a:rPr>
              <a:t>1/)[1 + {(x)/}]</a:t>
            </a:r>
            <a:r>
              <a:rPr lang="en-US" altLang="en-US" sz="4000" baseline="30000" dirty="0">
                <a:sym typeface="Symbol" panose="05050102010706020507" pitchFamily="18" charset="2"/>
              </a:rPr>
              <a:t>{1 + (1/)}</a:t>
            </a:r>
            <a:r>
              <a:rPr lang="en-US" altLang="en-US" sz="4000" dirty="0">
                <a:sym typeface="Symbol" panose="05050102010706020507" pitchFamily="18" charset="2"/>
              </a:rPr>
              <a:t>]𝑑𝑥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4000" b="1" dirty="0" err="1">
                <a:solidFill>
                  <a:srgbClr val="FF0000"/>
                </a:solidFill>
                <a:sym typeface="Symbol" panose="05050102010706020507" pitchFamily="18" charset="2"/>
              </a:rPr>
              <a:t>X~</a:t>
            </a:r>
            <a:r>
              <a:rPr lang="en-US" altLang="en-US" sz="4000" b="1" dirty="0" err="1">
                <a:solidFill>
                  <a:srgbClr val="FF3300"/>
                </a:solidFill>
              </a:rPr>
              <a:t>Logistic</a:t>
            </a:r>
            <a:r>
              <a:rPr lang="en-US" altLang="en-US" sz="4000" b="1" dirty="0">
                <a:solidFill>
                  <a:srgbClr val="FF3300"/>
                </a:solidFill>
              </a:rPr>
              <a:t>(</a:t>
            </a:r>
            <a:r>
              <a:rPr lang="en-US" altLang="en-US" sz="4000" b="1" dirty="0">
                <a:solidFill>
                  <a:srgbClr val="FF3300"/>
                </a:solidFill>
                <a:sym typeface="Symbol" panose="05050102010706020507" pitchFamily="18" charset="2"/>
              </a:rPr>
              <a:t>,,</a:t>
            </a:r>
            <a:r>
              <a:rPr lang="en-US" altLang="en-US" sz="4000" b="1" dirty="0">
                <a:solidFill>
                  <a:srgbClr val="FF3300"/>
                </a:solidFill>
              </a:rPr>
              <a:t>)</a:t>
            </a:r>
            <a:r>
              <a:rPr lang="en-US" altLang="en-US" sz="4000" dirty="0">
                <a:sym typeface="Symbol" panose="05050102010706020507" pitchFamily="18" charset="2"/>
              </a:rPr>
              <a:t>, then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en-US" sz="4000" dirty="0">
                <a:sym typeface="Symbol" panose="05050102010706020507" pitchFamily="18" charset="2"/>
              </a:rPr>
              <a:t>M</a:t>
            </a:r>
            <a:r>
              <a:rPr lang="en-US" altLang="en-US" sz="4000" baseline="-25000" dirty="0">
                <a:sym typeface="Symbol" panose="05050102010706020507" pitchFamily="18" charset="2"/>
              </a:rPr>
              <a:t>X</a:t>
            </a:r>
            <a:r>
              <a:rPr lang="en-US" altLang="en-US" sz="4000" dirty="0">
                <a:sym typeface="Symbol" panose="05050102010706020507" pitchFamily="18" charset="2"/>
              </a:rPr>
              <a:t>(t) = </a:t>
            </a:r>
            <a:r>
              <a:rPr lang="en-US" altLang="en-US" sz="4000" dirty="0" err="1">
                <a:sym typeface="Symbol" panose="05050102010706020507" pitchFamily="18" charset="2"/>
              </a:rPr>
              <a:t>e</a:t>
            </a:r>
            <a:r>
              <a:rPr lang="en-US" altLang="en-US" sz="4000" baseline="30000" dirty="0" err="1">
                <a:sym typeface="Symbol" panose="05050102010706020507" pitchFamily="18" charset="2"/>
              </a:rPr>
              <a:t>tx</a:t>
            </a:r>
            <a:r>
              <a:rPr lang="en-US" altLang="en-US" sz="4000" dirty="0"/>
              <a:t>(</a:t>
            </a:r>
            <a:r>
              <a:rPr lang="en-US" altLang="en-US" sz="4000" dirty="0">
                <a:sym typeface="Symbol" panose="05050102010706020507" pitchFamily="18" charset="2"/>
              </a:rPr>
              <a:t>/){(x)/}</a:t>
            </a:r>
            <a:r>
              <a:rPr lang="en-US" altLang="en-US" sz="4000" baseline="30000" dirty="0">
                <a:sym typeface="Symbol" panose="05050102010706020507" pitchFamily="18" charset="2"/>
              </a:rPr>
              <a:t>( 1)</a:t>
            </a:r>
            <a:r>
              <a:rPr lang="en-US" altLang="en-US" sz="4000" dirty="0">
                <a:sym typeface="Symbol" panose="05050102010706020507" pitchFamily="18" charset="2"/>
              </a:rPr>
              <a:t>[1 + {(x)/}</a:t>
            </a:r>
            <a:r>
              <a:rPr lang="en-US" altLang="en-US" sz="4000" baseline="30000" dirty="0">
                <a:sym typeface="Symbol" panose="05050102010706020507" pitchFamily="18" charset="2"/>
              </a:rPr>
              <a:t></a:t>
            </a:r>
            <a:r>
              <a:rPr lang="en-US" altLang="en-US" sz="4000" dirty="0">
                <a:sym typeface="Symbol" panose="05050102010706020507" pitchFamily="18" charset="2"/>
              </a:rPr>
              <a:t>]</a:t>
            </a:r>
            <a:r>
              <a:rPr lang="en-US" altLang="en-US" sz="4000" baseline="30000" dirty="0">
                <a:sym typeface="Symbol" panose="05050102010706020507" pitchFamily="18" charset="2"/>
              </a:rPr>
              <a:t>2</a:t>
            </a:r>
            <a:r>
              <a:rPr lang="en-US" altLang="en-US" sz="4000" dirty="0">
                <a:sym typeface="Symbol" panose="05050102010706020507" pitchFamily="18" charset="2"/>
              </a:rPr>
              <a:t>𝑑𝑥</a:t>
            </a:r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Moment Generating Functions</a:t>
            </a:r>
            <a:r>
              <a:rPr lang="en-US" altLang="en-US" sz="4000" dirty="0">
                <a:solidFill>
                  <a:schemeClr val="tx1"/>
                </a:solidFill>
              </a:rPr>
              <a:t> : </a:t>
            </a:r>
            <a:r>
              <a:rPr lang="en-US" altLang="en-US" sz="4000" b="1" dirty="0">
                <a:solidFill>
                  <a:srgbClr val="0000FF"/>
                </a:solidFill>
              </a:rPr>
              <a:t>(</a:t>
            </a:r>
            <a:r>
              <a:rPr lang="en-US" altLang="en-US" sz="4000" b="1" dirty="0" err="1">
                <a:solidFill>
                  <a:srgbClr val="0000FF"/>
                </a:solidFill>
              </a:rPr>
              <a:t>contd</a:t>
            </a:r>
            <a:r>
              <a:rPr lang="en-US" altLang="en-US" sz="4000" b="1" dirty="0">
                <a:solidFill>
                  <a:srgbClr val="0000FF"/>
                </a:solidFill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2103510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</p:spPr>
            <p:txBody>
              <a:bodyPr/>
              <a:lstStyle/>
              <a:p>
                <a:pPr algn="just">
                  <a:buClr>
                    <a:schemeClr val="tx1"/>
                  </a:buClr>
                  <a:buFont typeface="Wingdings" panose="05000000000000000000" pitchFamily="2" charset="2"/>
                  <a:buChar char="§"/>
                </a:pPr>
                <a:r>
                  <a:rPr lang="en-US" altLang="en-US" sz="3000" dirty="0">
                    <a:sym typeface="Symbol" panose="05050102010706020507" pitchFamily="18" charset="2"/>
                  </a:rPr>
                  <a:t>The study concerns the behavior of sequences of random variables. This part of probability is called large sample theory, or limit theory, or asymptotic theory</a:t>
                </a:r>
              </a:p>
              <a:p>
                <a:pPr algn="just">
                  <a:buClr>
                    <a:schemeClr val="tx1"/>
                  </a:buClr>
                  <a:buFont typeface="Wingdings" panose="05000000000000000000" pitchFamily="2" charset="2"/>
                  <a:buChar char="§"/>
                </a:pPr>
                <a:r>
                  <a:rPr lang="en-US" altLang="en-US" sz="3000" dirty="0">
                    <a:sym typeface="Symbol" panose="05050102010706020507" pitchFamily="18" charset="2"/>
                  </a:rPr>
                  <a:t>The law of large numbers says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en-US" sz="3000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accPr>
                          <m:e>
                            <m:r>
                              <a:rPr lang="en-US" altLang="en-US" sz="3000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alt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𝑛</m:t>
                        </m:r>
                      </m:sub>
                    </m:sSub>
                    <m:r>
                      <a:rPr lang="en-US" altLang="en-US" sz="30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</m:t>
                        </m:r>
                      </m:num>
                      <m:den>
                        <m: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𝑖</m:t>
                        </m:r>
                        <m: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=1</m:t>
                        </m:r>
                      </m:sub>
                      <m:sup>
                        <m: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altLang="en-US" sz="3000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altLang="en-US" sz="3000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en-US" sz="3000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en-US" sz="3000" dirty="0">
                    <a:sym typeface="Symbol" panose="05050102010706020507" pitchFamily="18" charset="2"/>
                  </a:rPr>
                  <a:t> converges in probability to the expectation µ = E(X</a:t>
                </a:r>
                <a:r>
                  <a:rPr lang="en-US" altLang="en-US" sz="3000" baseline="-25000" dirty="0">
                    <a:sym typeface="Symbol" panose="05050102010706020507" pitchFamily="18" charset="2"/>
                  </a:rPr>
                  <a:t> 𝑖</a:t>
                </a:r>
                <a:r>
                  <a:rPr lang="en-US" altLang="en-US" sz="3000" dirty="0">
                    <a:sym typeface="Symbol" panose="05050102010706020507" pitchFamily="18" charset="2"/>
                  </a:rPr>
                  <a:t>). This means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en-US" sz="3000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accPr>
                          <m:e>
                            <m:r>
                              <a:rPr lang="en-US" altLang="en-US" sz="3000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alt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en-US" sz="3000" dirty="0">
                    <a:sym typeface="Symbol" panose="05050102010706020507" pitchFamily="18" charset="2"/>
                  </a:rPr>
                  <a:t> is close to µ with high probability</a:t>
                </a:r>
              </a:p>
              <a:p>
                <a:pPr algn="just">
                  <a:buClr>
                    <a:schemeClr val="tx1"/>
                  </a:buClr>
                  <a:buFont typeface="Wingdings" panose="05000000000000000000" pitchFamily="2" charset="2"/>
                  <a:buChar char="§"/>
                </a:pPr>
                <a:r>
                  <a:rPr lang="en-US" altLang="en-US" sz="3000" dirty="0">
                    <a:sym typeface="Symbol" panose="05050102010706020507" pitchFamily="18" charset="2"/>
                  </a:rPr>
                  <a:t>CLT says that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sz="3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radPr>
                      <m:deg/>
                      <m:e>
                        <m: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𝑛</m:t>
                        </m:r>
                      </m:e>
                    </m:rad>
                    <m:d>
                      <m:dPr>
                        <m:ctrlPr>
                          <a:rPr lang="en-US" altLang="en-US" sz="3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en-US" sz="3000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en-US" sz="3000" i="1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accPr>
                              <m:e>
                                <m:r>
                                  <a:rPr lang="en-US" altLang="en-US" sz="3000" i="1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en-US" sz="3000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𝑛</m:t>
                            </m:r>
                          </m:sub>
                        </m:sSub>
                        <m: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−</m:t>
                        </m:r>
                        <m:r>
                          <a:rPr lang="en-US" alt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e>
                    </m:d>
                  </m:oMath>
                </a14:m>
                <a:r>
                  <a:rPr lang="en-US" altLang="en-US" sz="3000" dirty="0">
                    <a:sym typeface="Symbol" panose="05050102010706020507" pitchFamily="18" charset="2"/>
                  </a:rPr>
                  <a:t> converges in distribution to a Normal distribution. This means that the sample average has approximately a Normal distribution for large n</a:t>
                </a:r>
              </a:p>
              <a:p>
                <a:pPr algn="just">
                  <a:buClr>
                    <a:schemeClr val="tx1"/>
                  </a:buClr>
                  <a:buFont typeface="Wingdings" panose="05000000000000000000" pitchFamily="2" charset="2"/>
                  <a:buChar char="§"/>
                </a:pPr>
                <a:endParaRPr lang="en-US" altLang="en-US" sz="3000" dirty="0">
                  <a:sym typeface="Symbol" panose="05050102010706020507" pitchFamily="18" charset="2"/>
                </a:endParaRPr>
              </a:p>
            </p:txBody>
          </p:sp>
        </mc:Choice>
        <mc:Fallback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  <a:blipFill>
                <a:blip r:embed="rId2"/>
                <a:stretch>
                  <a:fillRect l="-1111" t="-1708" r="-1278" b="-3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3300"/>
                </a:solidFill>
              </a:rPr>
              <a:t>Convergence of Random Variables</a:t>
            </a:r>
            <a:endParaRPr lang="en-US" altLang="en-US" sz="4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411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500" b="1" dirty="0">
                <a:solidFill>
                  <a:srgbClr val="FF3300"/>
                </a:solidFill>
              </a:rPr>
              <a:t>Moments</a:t>
            </a:r>
            <a:r>
              <a:rPr lang="en-US" altLang="en-US" sz="5500" dirty="0">
                <a:solidFill>
                  <a:schemeClr val="tx1"/>
                </a:solidFill>
              </a:rPr>
              <a:t>: </a:t>
            </a:r>
            <a:r>
              <a:rPr lang="en-US" altLang="en-US" sz="5500" b="1" dirty="0">
                <a:solidFill>
                  <a:srgbClr val="0000FF"/>
                </a:solidFill>
              </a:rPr>
              <a:t>(</a:t>
            </a:r>
            <a:r>
              <a:rPr lang="en-US" altLang="en-US" sz="5500" b="1" dirty="0" err="1">
                <a:solidFill>
                  <a:srgbClr val="0000FF"/>
                </a:solidFill>
              </a:rPr>
              <a:t>contd</a:t>
            </a:r>
            <a:r>
              <a:rPr lang="en-US" altLang="en-US" sz="5500" b="1" dirty="0">
                <a:solidFill>
                  <a:srgbClr val="0000FF"/>
                </a:solidFill>
              </a:rPr>
              <a:t>…)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</p:spPr>
            <p:txBody>
              <a:bodyPr/>
              <a:lstStyle/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3000" b="0" i="1" dirty="0">
                  <a:latin typeface="Cambria Math" panose="020405030504060302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𝑑𝐹𝑥</m:t>
                        </m:r>
                      </m:e>
                    </m:nary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3000" b="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US" altLang="en-US" sz="30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𝑑𝐹𝑥</m:t>
                        </m:r>
                      </m:e>
                    </m:nary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US" altLang="en-US" sz="30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000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en-US" sz="30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𝑑𝐹𝑥</m:t>
                        </m:r>
                      </m:e>
                    </m:nary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3000" dirty="0"/>
                      <m:t> </m:t>
                    </m:r>
                    <m:sSup>
                      <m:sSup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en-US" sz="3000" dirty="0"/>
              </a:p>
            </p:txBody>
          </p:sp>
        </mc:Choice>
        <mc:Fallback xmlns="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377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500" b="1" dirty="0" err="1">
                <a:solidFill>
                  <a:srgbClr val="FF3300"/>
                </a:solidFill>
              </a:rPr>
              <a:t>r</a:t>
            </a:r>
            <a:r>
              <a:rPr lang="en-US" altLang="en-US" sz="5500" b="1" baseline="30000" dirty="0" err="1">
                <a:solidFill>
                  <a:srgbClr val="FF3300"/>
                </a:solidFill>
              </a:rPr>
              <a:t>th</a:t>
            </a:r>
            <a:r>
              <a:rPr lang="en-US" altLang="en-US" sz="5500" b="1" dirty="0">
                <a:solidFill>
                  <a:srgbClr val="FF3300"/>
                </a:solidFill>
              </a:rPr>
              <a:t> Central Moments</a:t>
            </a:r>
            <a:endParaRPr lang="en-US" altLang="en-US" sz="550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</p:spPr>
            <p:txBody>
              <a:bodyPr/>
              <a:lstStyle/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sz="3500" b="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5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5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𝑑𝐹𝑥</m:t>
                        </m:r>
                      </m:e>
                    </m:nary>
                  </m:oMath>
                </a14:m>
                <a:endParaRPr lang="en-US" altLang="en-US" sz="35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5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sz="35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35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5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5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𝑑𝐹𝑥</m:t>
                        </m:r>
                      </m:e>
                    </m:nary>
                  </m:oMath>
                </a14:m>
                <a:endParaRPr lang="en-US" altLang="en-US" sz="3500" dirty="0"/>
              </a:p>
            </p:txBody>
          </p:sp>
        </mc:Choice>
        <mc:Fallback xmlns="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0988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500" b="1" dirty="0" err="1">
                <a:solidFill>
                  <a:srgbClr val="FF3300"/>
                </a:solidFill>
              </a:rPr>
              <a:t>r</a:t>
            </a:r>
            <a:r>
              <a:rPr lang="en-US" altLang="en-US" sz="5500" b="1" baseline="30000" dirty="0" err="1">
                <a:solidFill>
                  <a:srgbClr val="FF3300"/>
                </a:solidFill>
              </a:rPr>
              <a:t>th</a:t>
            </a:r>
            <a:r>
              <a:rPr lang="en-US" altLang="en-US" sz="5500" b="1" dirty="0">
                <a:solidFill>
                  <a:srgbClr val="FF3300"/>
                </a:solidFill>
              </a:rPr>
              <a:t> Central Moments</a:t>
            </a:r>
            <a:r>
              <a:rPr lang="en-US" altLang="en-US" sz="5500" dirty="0">
                <a:solidFill>
                  <a:schemeClr val="tx1"/>
                </a:solidFill>
              </a:rPr>
              <a:t>: </a:t>
            </a:r>
            <a:r>
              <a:rPr lang="en-US" altLang="en-US" sz="5500" b="1" dirty="0">
                <a:solidFill>
                  <a:srgbClr val="0000FF"/>
                </a:solidFill>
              </a:rPr>
              <a:t>(</a:t>
            </a:r>
            <a:r>
              <a:rPr lang="en-US" altLang="en-US" sz="5500" b="1" dirty="0" err="1">
                <a:solidFill>
                  <a:srgbClr val="0000FF"/>
                </a:solidFill>
              </a:rPr>
              <a:t>contd</a:t>
            </a:r>
            <a:r>
              <a:rPr lang="en-US" altLang="en-US" sz="5500" b="1" dirty="0">
                <a:solidFill>
                  <a:srgbClr val="0000FF"/>
                </a:solidFill>
              </a:rPr>
              <a:t>…)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</p:spPr>
            <p:txBody>
              <a:bodyPr/>
              <a:lstStyle/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8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𝑑𝐹𝑥</m:t>
                        </m:r>
                      </m:e>
                    </m:nary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en-US" sz="28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𝑑𝐹𝑥</m:t>
                        </m:r>
                      </m:e>
                    </m:nary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en-US" sz="28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US" sz="28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𝑑𝐹𝑥</m:t>
                        </m:r>
                      </m:e>
                    </m:nary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US" altLang="en-US" sz="2800" dirty="0"/>
              </a:p>
            </p:txBody>
          </p:sp>
        </mc:Choice>
        <mc:Fallback xmlns="">
          <p:sp>
            <p:nvSpPr>
              <p:cNvPr id="17414" name="Rectangle 3">
                <a:extLst>
                  <a:ext uri="{FF2B5EF4-FFF2-40B4-BE49-F238E27FC236}">
                    <a16:creationId xmlns:a16="http://schemas.microsoft.com/office/drawing/2014/main" id="{206077C0-0BFD-49F0-9CF1-92DB13590A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1600200"/>
                <a:ext cx="10972800" cy="464502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142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500" b="1" dirty="0" err="1">
                <a:solidFill>
                  <a:srgbClr val="FF3300"/>
                </a:solidFill>
              </a:rPr>
              <a:t>r</a:t>
            </a:r>
            <a:r>
              <a:rPr lang="en-US" altLang="en-US" sz="5500" b="1" baseline="30000" dirty="0" err="1">
                <a:solidFill>
                  <a:srgbClr val="FF3300"/>
                </a:solidFill>
              </a:rPr>
              <a:t>th</a:t>
            </a:r>
            <a:r>
              <a:rPr lang="en-US" altLang="en-US" sz="5500" b="1" dirty="0">
                <a:solidFill>
                  <a:srgbClr val="FF3300"/>
                </a:solidFill>
              </a:rPr>
              <a:t> Central Moments</a:t>
            </a:r>
            <a:r>
              <a:rPr lang="en-US" altLang="en-US" sz="5500" dirty="0">
                <a:solidFill>
                  <a:schemeClr val="tx1"/>
                </a:solidFill>
              </a:rPr>
              <a:t>: </a:t>
            </a:r>
            <a:r>
              <a:rPr lang="en-US" altLang="en-US" sz="5500" b="1" dirty="0">
                <a:solidFill>
                  <a:srgbClr val="0000FF"/>
                </a:solidFill>
              </a:rPr>
              <a:t>(</a:t>
            </a:r>
            <a:r>
              <a:rPr lang="en-US" altLang="en-US" sz="5500" b="1" dirty="0" err="1">
                <a:solidFill>
                  <a:srgbClr val="0000FF"/>
                </a:solidFill>
              </a:rPr>
              <a:t>contd</a:t>
            </a:r>
            <a:r>
              <a:rPr lang="en-US" altLang="en-US" sz="5500" b="1" dirty="0">
                <a:solidFill>
                  <a:srgbClr val="0000FF"/>
                </a:solidFill>
              </a:rPr>
              <a:t>…)</a:t>
            </a:r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500" dirty="0">
                <a:sym typeface="Symbol" panose="05050102010706020507" pitchFamily="18" charset="2"/>
              </a:rPr>
              <a:t>(x  a)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 = 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0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0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  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 + 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r2</a:t>
            </a:r>
            <a:r>
              <a:rPr lang="en-US" altLang="en-US" sz="3500" dirty="0">
                <a:sym typeface="Symbol" panose="05050102010706020507" pitchFamily="18" charset="2"/>
              </a:rPr>
              <a:t> + ….. + (1)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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sym typeface="Symbol" panose="05050102010706020507" pitchFamily="18" charset="2"/>
              </a:rPr>
              <a:t> + (1)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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0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500" dirty="0">
                <a:sym typeface="Symbol" panose="05050102010706020507" pitchFamily="18" charset="2"/>
              </a:rPr>
              <a:t>E[(x  a)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] = E[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0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0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]  E[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] + E[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r2</a:t>
            </a:r>
            <a:r>
              <a:rPr lang="en-US" altLang="en-US" sz="3500" dirty="0">
                <a:sym typeface="Symbol" panose="05050102010706020507" pitchFamily="18" charset="2"/>
              </a:rPr>
              <a:t>] + ….. + E[(1)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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sym typeface="Symbol" panose="05050102010706020507" pitchFamily="18" charset="2"/>
              </a:rPr>
              <a:t>] + E[(1)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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x</a:t>
            </a:r>
            <a:r>
              <a:rPr lang="en-US" altLang="en-US" sz="3500" baseline="30000" dirty="0">
                <a:sym typeface="Symbol" panose="05050102010706020507" pitchFamily="18" charset="2"/>
              </a:rPr>
              <a:t>0</a:t>
            </a:r>
            <a:r>
              <a:rPr lang="en-US" altLang="en-US" sz="3500" dirty="0">
                <a:sym typeface="Symbol" panose="05050102010706020507" pitchFamily="18" charset="2"/>
              </a:rPr>
              <a:t>]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3500" dirty="0">
                <a:sym typeface="Symbol" panose="05050102010706020507" pitchFamily="18" charset="2"/>
              </a:rPr>
              <a:t></a:t>
            </a:r>
            <a:r>
              <a:rPr lang="en-US" altLang="en-US" sz="3500" baseline="30000" dirty="0">
                <a:sym typeface="Symbol" panose="05050102010706020507" pitchFamily="18" charset="2"/>
              </a:rPr>
              <a:t>/</a:t>
            </a:r>
            <a:r>
              <a:rPr lang="en-US" altLang="en-US" sz="3500" baseline="-25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(a) = 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0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0</a:t>
            </a:r>
            <a:r>
              <a:rPr lang="en-US" altLang="en-US" sz="3500" dirty="0">
                <a:sym typeface="Symbol" panose="05050102010706020507" pitchFamily="18" charset="2"/>
              </a:rPr>
              <a:t></a:t>
            </a:r>
            <a:r>
              <a:rPr lang="en-US" altLang="en-US" sz="3500" baseline="30000" dirty="0">
                <a:sym typeface="Symbol" panose="05050102010706020507" pitchFamily="18" charset="2"/>
              </a:rPr>
              <a:t>/</a:t>
            </a:r>
            <a:r>
              <a:rPr lang="en-US" altLang="en-US" sz="3500" baseline="-25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  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sym typeface="Symbol" panose="05050102010706020507" pitchFamily="18" charset="2"/>
              </a:rPr>
              <a:t></a:t>
            </a:r>
            <a:r>
              <a:rPr lang="en-US" altLang="en-US" sz="3500" baseline="30000" dirty="0">
                <a:sym typeface="Symbol" panose="05050102010706020507" pitchFamily="18" charset="2"/>
              </a:rPr>
              <a:t>/</a:t>
            </a:r>
            <a:r>
              <a:rPr lang="en-US" altLang="en-US" sz="3500" baseline="-25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 + 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2</a:t>
            </a:r>
            <a:r>
              <a:rPr lang="en-US" altLang="en-US" sz="3500" dirty="0">
                <a:sym typeface="Symbol" panose="05050102010706020507" pitchFamily="18" charset="2"/>
              </a:rPr>
              <a:t></a:t>
            </a:r>
            <a:r>
              <a:rPr lang="en-US" altLang="en-US" sz="3500" baseline="30000" dirty="0">
                <a:sym typeface="Symbol" panose="05050102010706020507" pitchFamily="18" charset="2"/>
              </a:rPr>
              <a:t>/</a:t>
            </a:r>
            <a:r>
              <a:rPr lang="en-US" altLang="en-US" sz="3500" baseline="-25000" dirty="0">
                <a:sym typeface="Symbol" panose="05050102010706020507" pitchFamily="18" charset="2"/>
              </a:rPr>
              <a:t>r2</a:t>
            </a:r>
            <a:r>
              <a:rPr lang="en-US" altLang="en-US" sz="3500" dirty="0">
                <a:sym typeface="Symbol" panose="05050102010706020507" pitchFamily="18" charset="2"/>
              </a:rPr>
              <a:t> + ….. + (1)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</a:t>
            </a:r>
            <a:r>
              <a:rPr lang="en-US" altLang="en-US" sz="3500" baseline="30000" dirty="0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C</a:t>
            </a:r>
            <a:r>
              <a:rPr lang="en-US" altLang="en-US" sz="3500" baseline="-25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>
                <a:sym typeface="Symbol" panose="05050102010706020507" pitchFamily="18" charset="2"/>
              </a:rPr>
              <a:t>r1</a:t>
            </a:r>
            <a:r>
              <a:rPr lang="en-US" altLang="en-US" sz="3500" dirty="0">
                <a:sym typeface="Symbol" panose="05050102010706020507" pitchFamily="18" charset="2"/>
              </a:rPr>
              <a:t></a:t>
            </a:r>
            <a:r>
              <a:rPr lang="en-US" altLang="en-US" sz="3500" baseline="30000" dirty="0">
                <a:sym typeface="Symbol" panose="05050102010706020507" pitchFamily="18" charset="2"/>
              </a:rPr>
              <a:t>/</a:t>
            </a:r>
            <a:r>
              <a:rPr lang="en-US" altLang="en-US" sz="3500" baseline="-25000" dirty="0">
                <a:sym typeface="Symbol" panose="05050102010706020507" pitchFamily="18" charset="2"/>
              </a:rPr>
              <a:t>1</a:t>
            </a:r>
            <a:r>
              <a:rPr lang="en-US" altLang="en-US" sz="3500" dirty="0">
                <a:sym typeface="Symbol" panose="05050102010706020507" pitchFamily="18" charset="2"/>
              </a:rPr>
              <a:t> + (1)</a:t>
            </a:r>
            <a:r>
              <a:rPr lang="en-US" altLang="en-US" sz="3500" baseline="30000" dirty="0" err="1">
                <a:sym typeface="Symbol" panose="05050102010706020507" pitchFamily="18" charset="2"/>
              </a:rPr>
              <a:t>r</a:t>
            </a:r>
            <a:r>
              <a:rPr lang="en-US" altLang="en-US" sz="3500" dirty="0" err="1">
                <a:sym typeface="Symbol" panose="05050102010706020507" pitchFamily="18" charset="2"/>
              </a:rPr>
              <a:t></a:t>
            </a:r>
            <a:r>
              <a:rPr lang="en-US" altLang="en-US" sz="3500" baseline="30000" dirty="0" err="1">
                <a:sym typeface="Symbol" panose="05050102010706020507" pitchFamily="18" charset="2"/>
              </a:rPr>
              <a:t>r</a:t>
            </a:r>
            <a:r>
              <a:rPr lang="en-US" altLang="en-US" sz="3500" dirty="0" err="1">
                <a:sym typeface="Symbol" panose="05050102010706020507" pitchFamily="18" charset="2"/>
              </a:rPr>
              <a:t>C</a:t>
            </a:r>
            <a:r>
              <a:rPr lang="en-US" altLang="en-US" sz="3500" baseline="-25000" dirty="0" err="1">
                <a:sym typeface="Symbol" panose="05050102010706020507" pitchFamily="18" charset="2"/>
              </a:rPr>
              <a:t>r</a:t>
            </a:r>
            <a:r>
              <a:rPr lang="en-US" altLang="en-US" sz="3500" dirty="0" err="1">
                <a:sym typeface="Symbol" panose="05050102010706020507" pitchFamily="18" charset="2"/>
              </a:rPr>
              <a:t>a</a:t>
            </a:r>
            <a:r>
              <a:rPr lang="en-US" altLang="en-US" sz="3500" baseline="30000" dirty="0" err="1">
                <a:sym typeface="Symbol" panose="05050102010706020507" pitchFamily="18" charset="2"/>
              </a:rPr>
              <a:t>r</a:t>
            </a:r>
            <a:r>
              <a:rPr lang="en-US" altLang="en-US" sz="3500" dirty="0">
                <a:sym typeface="Symbol" panose="05050102010706020507" pitchFamily="18" charset="2"/>
              </a:rPr>
              <a:t></a:t>
            </a:r>
            <a:r>
              <a:rPr lang="en-US" altLang="en-US" sz="3500" baseline="30000" dirty="0">
                <a:sym typeface="Symbol" panose="05050102010706020507" pitchFamily="18" charset="2"/>
              </a:rPr>
              <a:t>/</a:t>
            </a:r>
            <a:r>
              <a:rPr lang="en-US" altLang="en-US" sz="3500" baseline="-25000" dirty="0">
                <a:sym typeface="Symbol" panose="05050102010706020507" pitchFamily="18" charset="2"/>
              </a:rPr>
              <a:t>0</a:t>
            </a:r>
            <a:r>
              <a:rPr lang="en-US" altLang="en-US" sz="3500" dirty="0">
                <a:sym typeface="Symbol" panose="05050102010706020507" pitchFamily="18" charset="2"/>
              </a:rPr>
              <a:t> </a:t>
            </a:r>
            <a:endParaRPr lang="en-US" altLang="en-US" sz="3500" dirty="0"/>
          </a:p>
        </p:txBody>
      </p:sp>
    </p:spTree>
    <p:extLst>
      <p:ext uri="{BB962C8B-B14F-4D97-AF65-F5344CB8AC3E}">
        <p14:creationId xmlns:p14="http://schemas.microsoft.com/office/powerpoint/2010/main" val="4055238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500" b="1" dirty="0">
                <a:solidFill>
                  <a:srgbClr val="FF3300"/>
                </a:solidFill>
              </a:rPr>
              <a:t>Generating Functions</a:t>
            </a:r>
            <a:endParaRPr lang="en-US" altLang="en-US" sz="5500" b="1" dirty="0">
              <a:solidFill>
                <a:srgbClr val="0000FF"/>
              </a:solidFill>
            </a:endParaRPr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4500" dirty="0"/>
              <a:t>Generating functions are useful for the study of distribution functions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4500" dirty="0"/>
              <a:t>In general the generating function is obtained as an integral transform using </a:t>
            </a:r>
            <a:r>
              <a:rPr lang="en-US" altLang="en-US" sz="4500" b="1" dirty="0">
                <a:solidFill>
                  <a:srgbClr val="FF0000"/>
                </a:solidFill>
              </a:rPr>
              <a:t>appropriate kernel</a:t>
            </a:r>
            <a:r>
              <a:rPr lang="en-US" altLang="en-US" sz="4500" dirty="0"/>
              <a:t> h(t, x), where t is the parameter and x is the </a:t>
            </a:r>
            <a:r>
              <a:rPr lang="en-US" altLang="en-US" sz="4500" dirty="0" err="1"/>
              <a:t>r.v.</a:t>
            </a:r>
            <a:endParaRPr lang="en-US" altLang="en-US" sz="4500" dirty="0"/>
          </a:p>
        </p:txBody>
      </p:sp>
    </p:spTree>
    <p:extLst>
      <p:ext uri="{BB962C8B-B14F-4D97-AF65-F5344CB8AC3E}">
        <p14:creationId xmlns:p14="http://schemas.microsoft.com/office/powerpoint/2010/main" val="3966365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67C12-4F7F-4650-8A3D-579240B4A7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IME602:MOMENTS AND GENERATING FUNCTIONS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44963-B3A5-47F0-9F29-15F76CC4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71AA6AFC-C8C8-4802-AD94-0C03995F4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E714D5-69ED-4F3A-A2A8-BE573B2684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9B76AF0E-2E9D-4AFF-9489-CE7B41B5B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500" b="1" dirty="0">
                <a:solidFill>
                  <a:srgbClr val="FF3300"/>
                </a:solidFill>
              </a:rPr>
              <a:t>Generating Functions</a:t>
            </a:r>
            <a:r>
              <a:rPr lang="en-US" altLang="en-US" sz="5500" dirty="0">
                <a:solidFill>
                  <a:schemeClr val="tx1"/>
                </a:solidFill>
              </a:rPr>
              <a:t>: </a:t>
            </a:r>
            <a:r>
              <a:rPr lang="en-US" altLang="en-US" sz="5500" b="1" dirty="0">
                <a:solidFill>
                  <a:srgbClr val="0000FF"/>
                </a:solidFill>
              </a:rPr>
              <a:t>(</a:t>
            </a:r>
            <a:r>
              <a:rPr lang="en-US" altLang="en-US" sz="5500" b="1" dirty="0" err="1">
                <a:solidFill>
                  <a:srgbClr val="0000FF"/>
                </a:solidFill>
              </a:rPr>
              <a:t>contd</a:t>
            </a:r>
            <a:r>
              <a:rPr lang="en-US" altLang="en-US" sz="5500" b="1" dirty="0">
                <a:solidFill>
                  <a:srgbClr val="0000FF"/>
                </a:solidFill>
              </a:rPr>
              <a:t>…)</a:t>
            </a:r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206077C0-0BFD-49F0-9CF1-92DB13590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972800" cy="464502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4000" dirty="0"/>
              <a:t>The integral transform of the generating function is given by the following </a:t>
            </a:r>
            <a:r>
              <a:rPr lang="en-US" altLang="en-US" sz="4000" dirty="0">
                <a:sym typeface="Symbol" panose="05050102010706020507" pitchFamily="18" charset="2"/>
              </a:rPr>
              <a:t>h(</a:t>
            </a:r>
            <a:r>
              <a:rPr lang="en-US" altLang="en-US" sz="4000" dirty="0" err="1">
                <a:sym typeface="Symbol" panose="05050102010706020507" pitchFamily="18" charset="2"/>
              </a:rPr>
              <a:t>t,x</a:t>
            </a:r>
            <a:r>
              <a:rPr lang="en-US" altLang="en-US" sz="4000" dirty="0">
                <a:sym typeface="Symbol" panose="05050102010706020507" pitchFamily="18" charset="2"/>
              </a:rPr>
              <a:t>)f(x)dx = h(</a:t>
            </a:r>
            <a:r>
              <a:rPr lang="en-US" altLang="en-US" sz="4000" dirty="0" err="1">
                <a:sym typeface="Symbol" panose="05050102010706020507" pitchFamily="18" charset="2"/>
              </a:rPr>
              <a:t>t,x</a:t>
            </a:r>
            <a:r>
              <a:rPr lang="en-US" altLang="en-US" sz="4000" dirty="0">
                <a:sym typeface="Symbol" panose="05050102010706020507" pitchFamily="18" charset="2"/>
              </a:rPr>
              <a:t>)</a:t>
            </a:r>
            <a:r>
              <a:rPr lang="en-US" altLang="en-US" sz="4000" dirty="0" err="1">
                <a:sym typeface="Symbol" panose="05050102010706020507" pitchFamily="18" charset="2"/>
              </a:rPr>
              <a:t>dF</a:t>
            </a:r>
            <a:r>
              <a:rPr lang="en-US" altLang="en-US" sz="4000" dirty="0">
                <a:sym typeface="Symbol" panose="05050102010706020507" pitchFamily="18" charset="2"/>
              </a:rPr>
              <a:t>(x) = E[h(</a:t>
            </a:r>
            <a:r>
              <a:rPr lang="en-US" altLang="en-US" sz="4000" dirty="0" err="1">
                <a:sym typeface="Symbol" panose="05050102010706020507" pitchFamily="18" charset="2"/>
              </a:rPr>
              <a:t>t,x</a:t>
            </a:r>
            <a:r>
              <a:rPr lang="en-US" altLang="en-US" sz="4000" dirty="0">
                <a:sym typeface="Symbol" panose="05050102010706020507" pitchFamily="18" charset="2"/>
              </a:rPr>
              <a:t>)] or h(</a:t>
            </a:r>
            <a:r>
              <a:rPr lang="en-US" altLang="en-US" sz="4000" dirty="0" err="1">
                <a:sym typeface="Symbol" panose="05050102010706020507" pitchFamily="18" charset="2"/>
              </a:rPr>
              <a:t>t,x</a:t>
            </a:r>
            <a:r>
              <a:rPr lang="en-US" altLang="en-US" sz="4000" dirty="0">
                <a:sym typeface="Symbol" panose="05050102010706020507" pitchFamily="18" charset="2"/>
              </a:rPr>
              <a:t>)P(X=x) = E[h(</a:t>
            </a:r>
            <a:r>
              <a:rPr lang="en-US" altLang="en-US" sz="4000" dirty="0" err="1">
                <a:sym typeface="Symbol" panose="05050102010706020507" pitchFamily="18" charset="2"/>
              </a:rPr>
              <a:t>t,x</a:t>
            </a:r>
            <a:r>
              <a:rPr lang="en-US" altLang="en-US" sz="4000" dirty="0">
                <a:sym typeface="Symbol" panose="05050102010706020507" pitchFamily="18" charset="2"/>
              </a:rPr>
              <a:t>)]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sz="4000" dirty="0"/>
              <a:t>Expands the generating functions (depending on h(</a:t>
            </a:r>
            <a:r>
              <a:rPr lang="en-US" altLang="en-US" sz="4000" dirty="0" err="1"/>
              <a:t>t,x</a:t>
            </a:r>
            <a:r>
              <a:rPr lang="en-US" altLang="en-US" sz="4000" dirty="0"/>
              <a:t>)), one can generate probabilities, moments, etc.</a:t>
            </a:r>
          </a:p>
        </p:txBody>
      </p:sp>
    </p:spTree>
    <p:extLst>
      <p:ext uri="{BB962C8B-B14F-4D97-AF65-F5344CB8AC3E}">
        <p14:creationId xmlns:p14="http://schemas.microsoft.com/office/powerpoint/2010/main" val="54453466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488" tIns="44450" rIns="90488" bIns="44450" numCol="1" anchor="t" anchorCtr="0" compatLnSpc="1">
        <a:prstTxWarp prst="textNoShape">
          <a:avLst/>
        </a:prstTxWarp>
        <a:spAutoFit/>
      </a:bodyPr>
      <a:lstStyle>
        <a:defPPr marL="0" marR="0" indent="0" algn="l" defTabSz="5143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AS Monospace" pitchFamily="4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488" tIns="44450" rIns="90488" bIns="44450" numCol="1" anchor="t" anchorCtr="0" compatLnSpc="1">
        <a:prstTxWarp prst="textNoShape">
          <a:avLst/>
        </a:prstTxWarp>
        <a:spAutoFit/>
      </a:bodyPr>
      <a:lstStyle>
        <a:defPPr marL="0" marR="0" indent="0" algn="l" defTabSz="5143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AS Monospace" pitchFamily="49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26316</TotalTime>
  <Words>4534</Words>
  <Application>Microsoft Office PowerPoint</Application>
  <PresentationFormat>Widescreen</PresentationFormat>
  <Paragraphs>266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Cambria Math</vt:lpstr>
      <vt:lpstr>SAS Monospace</vt:lpstr>
      <vt:lpstr>Symbol</vt:lpstr>
      <vt:lpstr>Times New Roman</vt:lpstr>
      <vt:lpstr>Wingdings</vt:lpstr>
      <vt:lpstr>Default Design</vt:lpstr>
      <vt:lpstr>IME602: Probability and Statistics-MOMENTS AND GENERATING FUNCTIONS</vt:lpstr>
      <vt:lpstr>Coverage</vt:lpstr>
      <vt:lpstr>Moments</vt:lpstr>
      <vt:lpstr>Moments: (contd…)</vt:lpstr>
      <vt:lpstr>rth Central Moments</vt:lpstr>
      <vt:lpstr>rth Central Moments: (contd…)</vt:lpstr>
      <vt:lpstr>rth Central Moments: (contd…)</vt:lpstr>
      <vt:lpstr>Generating Functions</vt:lpstr>
      <vt:lpstr>Generating Functions: (contd…)</vt:lpstr>
      <vt:lpstr>Probability Generating Functions</vt:lpstr>
      <vt:lpstr>Probability Generating Functions : (contd…)</vt:lpstr>
      <vt:lpstr>Probability Generating Functions : (contd…)</vt:lpstr>
      <vt:lpstr>Probability Generating Functions : (contd…)</vt:lpstr>
      <vt:lpstr>Probability Generating Functions : (contd…)</vt:lpstr>
      <vt:lpstr>Probability Generating Functions : (contd…)</vt:lpstr>
      <vt:lpstr>Probability Generating Functions : (contd…)</vt:lpstr>
      <vt:lpstr>Probability Generating Functions : (contd…)</vt:lpstr>
      <vt:lpstr>Probability Generating Functions : (contd…)</vt:lpstr>
      <vt:lpstr>Probability Generating Functions : (contd…)</vt:lpstr>
      <vt:lpstr>Moment Generating Functions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Moment Generating Functions : (contd…)</vt:lpstr>
      <vt:lpstr>Convergence of Random Variables</vt:lpstr>
    </vt:vector>
  </TitlesOfParts>
  <Company>iitk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Raghu Sengupta</dc:creator>
  <cp:lastModifiedBy>Raghu Nandan Sengupta</cp:lastModifiedBy>
  <cp:revision>1398</cp:revision>
  <dcterms:created xsi:type="dcterms:W3CDTF">2004-10-10T19:44:16Z</dcterms:created>
  <dcterms:modified xsi:type="dcterms:W3CDTF">2025-10-26T12:31:18Z</dcterms:modified>
</cp:coreProperties>
</file>