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269" r:id="rId2"/>
    <p:sldId id="434" r:id="rId3"/>
    <p:sldId id="1198" r:id="rId4"/>
    <p:sldId id="1177" r:id="rId5"/>
    <p:sldId id="1178" r:id="rId6"/>
    <p:sldId id="1179" r:id="rId7"/>
    <p:sldId id="1180" r:id="rId8"/>
    <p:sldId id="1181" r:id="rId9"/>
    <p:sldId id="1182" r:id="rId10"/>
    <p:sldId id="1183" r:id="rId11"/>
    <p:sldId id="1184" r:id="rId12"/>
    <p:sldId id="1194" r:id="rId13"/>
    <p:sldId id="1190" r:id="rId14"/>
    <p:sldId id="758" r:id="rId15"/>
    <p:sldId id="1186" r:id="rId16"/>
    <p:sldId id="1187" r:id="rId17"/>
    <p:sldId id="1195" r:id="rId18"/>
    <p:sldId id="1196" r:id="rId19"/>
    <p:sldId id="1188" r:id="rId20"/>
    <p:sldId id="783" r:id="rId21"/>
    <p:sldId id="299" r:id="rId22"/>
    <p:sldId id="743" r:id="rId23"/>
    <p:sldId id="309" r:id="rId24"/>
    <p:sldId id="766" r:id="rId25"/>
    <p:sldId id="1168" r:id="rId26"/>
    <p:sldId id="1169" r:id="rId27"/>
    <p:sldId id="1170" r:id="rId28"/>
    <p:sldId id="765" r:id="rId29"/>
    <p:sldId id="1197" r:id="rId30"/>
    <p:sldId id="744" r:id="rId31"/>
    <p:sldId id="746" r:id="rId32"/>
    <p:sldId id="753" r:id="rId33"/>
    <p:sldId id="745" r:id="rId34"/>
    <p:sldId id="747" r:id="rId35"/>
    <p:sldId id="754" r:id="rId36"/>
    <p:sldId id="762" r:id="rId37"/>
    <p:sldId id="1171" r:id="rId38"/>
    <p:sldId id="748" r:id="rId39"/>
    <p:sldId id="1172" r:id="rId40"/>
    <p:sldId id="1173" r:id="rId41"/>
    <p:sldId id="1174" r:id="rId42"/>
    <p:sldId id="1175" r:id="rId43"/>
    <p:sldId id="760" r:id="rId44"/>
    <p:sldId id="761" r:id="rId45"/>
    <p:sldId id="750" r:id="rId46"/>
    <p:sldId id="763" r:id="rId47"/>
    <p:sldId id="764" r:id="rId48"/>
    <p:sldId id="755" r:id="rId49"/>
    <p:sldId id="1199" r:id="rId50"/>
    <p:sldId id="1200" r:id="rId51"/>
    <p:sldId id="1201" r:id="rId52"/>
    <p:sldId id="759" r:id="rId53"/>
    <p:sldId id="475" r:id="rId54"/>
    <p:sldId id="474" r:id="rId55"/>
    <p:sldId id="476" r:id="rId56"/>
    <p:sldId id="472" r:id="rId57"/>
    <p:sldId id="1202" r:id="rId58"/>
    <p:sldId id="1203" r:id="rId59"/>
    <p:sldId id="1208" r:id="rId60"/>
    <p:sldId id="1204" r:id="rId61"/>
    <p:sldId id="1205" r:id="rId62"/>
    <p:sldId id="1206" r:id="rId63"/>
    <p:sldId id="1207" r:id="rId64"/>
    <p:sldId id="1209" r:id="rId65"/>
    <p:sldId id="1151" r:id="rId66"/>
    <p:sldId id="1152" r:id="rId67"/>
    <p:sldId id="1153" r:id="rId68"/>
    <p:sldId id="1154" r:id="rId69"/>
    <p:sldId id="1155" r:id="rId70"/>
    <p:sldId id="1156" r:id="rId71"/>
    <p:sldId id="1157" r:id="rId72"/>
    <p:sldId id="1158" r:id="rId73"/>
    <p:sldId id="1159" r:id="rId74"/>
    <p:sldId id="1160" r:id="rId75"/>
    <p:sldId id="1161" r:id="rId76"/>
    <p:sldId id="1162" r:id="rId77"/>
    <p:sldId id="1163" r:id="rId78"/>
    <p:sldId id="1164" r:id="rId79"/>
    <p:sldId id="1165" r:id="rId80"/>
    <p:sldId id="1166" r:id="rId81"/>
    <p:sldId id="1167" r:id="rId82"/>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a:ea typeface="+mn-ea"/>
        <a:cs typeface="+mn-cs"/>
      </a:defRPr>
    </a:lvl1pPr>
    <a:lvl2pPr marL="457200" algn="l" rtl="0" eaLnBrk="0" fontAlgn="base" hangingPunct="0">
      <a:spcBef>
        <a:spcPct val="0"/>
      </a:spcBef>
      <a:spcAft>
        <a:spcPct val="0"/>
      </a:spcAft>
      <a:defRPr sz="800" kern="1200">
        <a:solidFill>
          <a:schemeClr val="tx1"/>
        </a:solidFill>
        <a:latin typeface="SAS Monospace"/>
        <a:ea typeface="+mn-ea"/>
        <a:cs typeface="+mn-cs"/>
      </a:defRPr>
    </a:lvl2pPr>
    <a:lvl3pPr marL="914400" algn="l" rtl="0" eaLnBrk="0" fontAlgn="base" hangingPunct="0">
      <a:spcBef>
        <a:spcPct val="0"/>
      </a:spcBef>
      <a:spcAft>
        <a:spcPct val="0"/>
      </a:spcAft>
      <a:defRPr sz="800" kern="1200">
        <a:solidFill>
          <a:schemeClr val="tx1"/>
        </a:solidFill>
        <a:latin typeface="SAS Monospace"/>
        <a:ea typeface="+mn-ea"/>
        <a:cs typeface="+mn-cs"/>
      </a:defRPr>
    </a:lvl3pPr>
    <a:lvl4pPr marL="1371600" algn="l" rtl="0" eaLnBrk="0" fontAlgn="base" hangingPunct="0">
      <a:spcBef>
        <a:spcPct val="0"/>
      </a:spcBef>
      <a:spcAft>
        <a:spcPct val="0"/>
      </a:spcAft>
      <a:defRPr sz="800" kern="1200">
        <a:solidFill>
          <a:schemeClr val="tx1"/>
        </a:solidFill>
        <a:latin typeface="SAS Monospace"/>
        <a:ea typeface="+mn-ea"/>
        <a:cs typeface="+mn-cs"/>
      </a:defRPr>
    </a:lvl4pPr>
    <a:lvl5pPr marL="1828800" algn="l" rtl="0" eaLnBrk="0" fontAlgn="base" hangingPunct="0">
      <a:spcBef>
        <a:spcPct val="0"/>
      </a:spcBef>
      <a:spcAft>
        <a:spcPct val="0"/>
      </a:spcAft>
      <a:defRPr sz="800" kern="1200">
        <a:solidFill>
          <a:schemeClr val="tx1"/>
        </a:solidFill>
        <a:latin typeface="SAS Monospace"/>
        <a:ea typeface="+mn-ea"/>
        <a:cs typeface="+mn-cs"/>
      </a:defRPr>
    </a:lvl5pPr>
    <a:lvl6pPr marL="2286000" algn="l" defTabSz="914400" rtl="0" eaLnBrk="1" latinLnBrk="0" hangingPunct="1">
      <a:defRPr sz="800" kern="1200">
        <a:solidFill>
          <a:schemeClr val="tx1"/>
        </a:solidFill>
        <a:latin typeface="SAS Monospace"/>
        <a:ea typeface="+mn-ea"/>
        <a:cs typeface="+mn-cs"/>
      </a:defRPr>
    </a:lvl6pPr>
    <a:lvl7pPr marL="2743200" algn="l" defTabSz="914400" rtl="0" eaLnBrk="1" latinLnBrk="0" hangingPunct="1">
      <a:defRPr sz="800" kern="1200">
        <a:solidFill>
          <a:schemeClr val="tx1"/>
        </a:solidFill>
        <a:latin typeface="SAS Monospace"/>
        <a:ea typeface="+mn-ea"/>
        <a:cs typeface="+mn-cs"/>
      </a:defRPr>
    </a:lvl7pPr>
    <a:lvl8pPr marL="3200400" algn="l" defTabSz="914400" rtl="0" eaLnBrk="1" latinLnBrk="0" hangingPunct="1">
      <a:defRPr sz="800" kern="1200">
        <a:solidFill>
          <a:schemeClr val="tx1"/>
        </a:solidFill>
        <a:latin typeface="SAS Monospace"/>
        <a:ea typeface="+mn-ea"/>
        <a:cs typeface="+mn-cs"/>
      </a:defRPr>
    </a:lvl8pPr>
    <a:lvl9pPr marL="3657600" algn="l" defTabSz="914400" rtl="0" eaLnBrk="1" latinLnBrk="0" hangingPunct="1">
      <a:defRPr sz="800" kern="1200">
        <a:solidFill>
          <a:schemeClr val="tx1"/>
        </a:solidFill>
        <a:latin typeface="SAS Monospace"/>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00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8" d="100"/>
          <a:sy n="68" d="100"/>
        </p:scale>
        <p:origin x="79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EDA448B-39D7-4349-B389-DEE32D463D21}"/>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AB061409-6DB1-4682-86FD-F5EC1594A6EA}"/>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FE55CEF1-9F0D-45AB-B8D2-17A892C0E38E}"/>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0274CF81-B66E-438B-826C-165E6098BB8C}"/>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81BF654E-724D-4043-B66B-0EA00A7EAC70}"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A45D1E14-B708-4FB3-ADFC-9B77962F38E8}"/>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033BDC6B-7D34-41E2-893C-C996E92902B7}"/>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91140" name="Rectangle 4">
            <a:extLst>
              <a:ext uri="{FF2B5EF4-FFF2-40B4-BE49-F238E27FC236}">
                <a16:creationId xmlns:a16="http://schemas.microsoft.com/office/drawing/2014/main" id="{AD4D4B6B-9144-42AE-ACDD-9830F61DE007}"/>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7A8B53E5-7A9D-4EB1-87C0-0E179312D845}"/>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B8BF2B6F-ADAE-4E71-8908-9FB86F98F9C0}"/>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7ECD3E3C-BFA0-4C08-9995-547D983E937C}"/>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34BB7058-981F-4934-9341-A9C7E0CB5E5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81CED3E-021B-4BE7-A74F-3034E16D706F}"/>
              </a:ext>
            </a:extLst>
          </p:cNvPr>
          <p:cNvSpPr>
            <a:spLocks noGrp="1" noRot="1" noChangeAspect="1" noChangeArrowheads="1" noTextEdit="1"/>
          </p:cNvSpPr>
          <p:nvPr>
            <p:ph type="sldImg"/>
          </p:nvPr>
        </p:nvSpPr>
        <p:spPr>
          <a:xfrm>
            <a:off x="460375" y="720725"/>
            <a:ext cx="6396038" cy="3598863"/>
          </a:xfrm>
          <a:ln/>
        </p:spPr>
      </p:sp>
      <p:sp>
        <p:nvSpPr>
          <p:cNvPr id="92163" name="Rectangle 3">
            <a:extLst>
              <a:ext uri="{FF2B5EF4-FFF2-40B4-BE49-F238E27FC236}">
                <a16:creationId xmlns:a16="http://schemas.microsoft.com/office/drawing/2014/main" id="{7BAABDDC-7A84-41CC-BE00-CC61A41809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81845719-3197-4899-BBEA-361938699266}"/>
              </a:ext>
            </a:extLst>
          </p:cNvPr>
          <p:cNvSpPr>
            <a:spLocks noGrp="1" noRot="1" noChangeAspect="1" noChangeArrowheads="1" noTextEdit="1"/>
          </p:cNvSpPr>
          <p:nvPr>
            <p:ph type="sldImg"/>
          </p:nvPr>
        </p:nvSpPr>
        <p:spPr>
          <a:xfrm>
            <a:off x="457200" y="720725"/>
            <a:ext cx="6400800" cy="3600450"/>
          </a:xfrm>
          <a:ln/>
        </p:spPr>
      </p:sp>
      <p:sp>
        <p:nvSpPr>
          <p:cNvPr id="101379" name="Rectangle 3">
            <a:extLst>
              <a:ext uri="{FF2B5EF4-FFF2-40B4-BE49-F238E27FC236}">
                <a16:creationId xmlns:a16="http://schemas.microsoft.com/office/drawing/2014/main" id="{6DC55657-B63D-4922-8B6C-763001D790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8B66E4F2-C2B0-412F-B32C-AD0CF9BBAFB3}"/>
              </a:ext>
            </a:extLst>
          </p:cNvPr>
          <p:cNvSpPr>
            <a:spLocks noGrp="1" noRot="1" noChangeAspect="1" noChangeArrowheads="1" noTextEdit="1"/>
          </p:cNvSpPr>
          <p:nvPr>
            <p:ph type="sldImg"/>
          </p:nvPr>
        </p:nvSpPr>
        <p:spPr>
          <a:xfrm>
            <a:off x="457200" y="720725"/>
            <a:ext cx="6400800" cy="3600450"/>
          </a:xfrm>
          <a:ln/>
        </p:spPr>
      </p:sp>
      <p:sp>
        <p:nvSpPr>
          <p:cNvPr id="102403" name="Rectangle 3">
            <a:extLst>
              <a:ext uri="{FF2B5EF4-FFF2-40B4-BE49-F238E27FC236}">
                <a16:creationId xmlns:a16="http://schemas.microsoft.com/office/drawing/2014/main" id="{D18DBC4A-0684-4C0A-9572-010270A420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663EE03E-D673-4A01-9AFF-B4DEDFD243D4}"/>
              </a:ext>
            </a:extLst>
          </p:cNvPr>
          <p:cNvSpPr>
            <a:spLocks noGrp="1" noRot="1" noChangeAspect="1" noChangeArrowheads="1" noTextEdit="1"/>
          </p:cNvSpPr>
          <p:nvPr>
            <p:ph type="sldImg"/>
          </p:nvPr>
        </p:nvSpPr>
        <p:spPr>
          <a:xfrm>
            <a:off x="457200" y="720725"/>
            <a:ext cx="6400800" cy="3600450"/>
          </a:xfrm>
          <a:ln/>
        </p:spPr>
      </p:sp>
      <p:sp>
        <p:nvSpPr>
          <p:cNvPr id="103427" name="Rectangle 3">
            <a:extLst>
              <a:ext uri="{FF2B5EF4-FFF2-40B4-BE49-F238E27FC236}">
                <a16:creationId xmlns:a16="http://schemas.microsoft.com/office/drawing/2014/main" id="{2AC78E3E-A7FC-42D3-817B-6842FFB2E9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49A3D84-5664-438D-9B1F-4B4436E4288E}"/>
              </a:ext>
            </a:extLst>
          </p:cNvPr>
          <p:cNvSpPr>
            <a:spLocks noGrp="1" noRot="1" noChangeAspect="1" noChangeArrowheads="1" noTextEdit="1"/>
          </p:cNvSpPr>
          <p:nvPr>
            <p:ph type="sldImg"/>
          </p:nvPr>
        </p:nvSpPr>
        <p:spPr>
          <a:xfrm>
            <a:off x="457200" y="720725"/>
            <a:ext cx="6400800" cy="3600450"/>
          </a:xfrm>
          <a:ln/>
        </p:spPr>
      </p:sp>
      <p:sp>
        <p:nvSpPr>
          <p:cNvPr id="104451" name="Rectangle 3">
            <a:extLst>
              <a:ext uri="{FF2B5EF4-FFF2-40B4-BE49-F238E27FC236}">
                <a16:creationId xmlns:a16="http://schemas.microsoft.com/office/drawing/2014/main" id="{67CC4C34-CB55-4FF5-BC18-C5C460385B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8DB42BFB-6A44-4169-918F-D18815FA99AD}"/>
              </a:ext>
            </a:extLst>
          </p:cNvPr>
          <p:cNvSpPr>
            <a:spLocks noGrp="1" noRot="1" noChangeAspect="1" noChangeArrowheads="1" noTextEdit="1"/>
          </p:cNvSpPr>
          <p:nvPr>
            <p:ph type="sldImg"/>
          </p:nvPr>
        </p:nvSpPr>
        <p:spPr>
          <a:xfrm>
            <a:off x="457200" y="720725"/>
            <a:ext cx="6400800" cy="3600450"/>
          </a:xfrm>
          <a:ln/>
        </p:spPr>
      </p:sp>
      <p:sp>
        <p:nvSpPr>
          <p:cNvPr id="105475" name="Rectangle 3">
            <a:extLst>
              <a:ext uri="{FF2B5EF4-FFF2-40B4-BE49-F238E27FC236}">
                <a16:creationId xmlns:a16="http://schemas.microsoft.com/office/drawing/2014/main" id="{55191103-8797-48B1-8A78-7C0C363395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2BF2078D-5AFD-4D9B-8B4E-017D2573BD46}"/>
              </a:ext>
            </a:extLst>
          </p:cNvPr>
          <p:cNvSpPr>
            <a:spLocks noGrp="1" noRot="1" noChangeAspect="1" noChangeArrowheads="1" noTextEdit="1"/>
          </p:cNvSpPr>
          <p:nvPr>
            <p:ph type="sldImg"/>
          </p:nvPr>
        </p:nvSpPr>
        <p:spPr>
          <a:xfrm>
            <a:off x="457200" y="720725"/>
            <a:ext cx="6400800" cy="3600450"/>
          </a:xfrm>
          <a:ln/>
        </p:spPr>
      </p:sp>
      <p:sp>
        <p:nvSpPr>
          <p:cNvPr id="106499" name="Rectangle 3">
            <a:extLst>
              <a:ext uri="{FF2B5EF4-FFF2-40B4-BE49-F238E27FC236}">
                <a16:creationId xmlns:a16="http://schemas.microsoft.com/office/drawing/2014/main" id="{32FDB9AE-9690-49B5-83D3-C4D0C809AD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A63082A-D954-455E-926A-38B955B9EDF1}"/>
              </a:ext>
            </a:extLst>
          </p:cNvPr>
          <p:cNvSpPr>
            <a:spLocks noGrp="1" noRot="1" noChangeAspect="1" noChangeArrowheads="1" noTextEdit="1"/>
          </p:cNvSpPr>
          <p:nvPr>
            <p:ph type="sldImg"/>
          </p:nvPr>
        </p:nvSpPr>
        <p:spPr>
          <a:xfrm>
            <a:off x="457200" y="720725"/>
            <a:ext cx="6400800" cy="3600450"/>
          </a:xfrm>
          <a:ln/>
        </p:spPr>
      </p:sp>
      <p:sp>
        <p:nvSpPr>
          <p:cNvPr id="107523" name="Rectangle 3">
            <a:extLst>
              <a:ext uri="{FF2B5EF4-FFF2-40B4-BE49-F238E27FC236}">
                <a16:creationId xmlns:a16="http://schemas.microsoft.com/office/drawing/2014/main" id="{3652991D-D7B2-4FEB-8296-F2A5C32CFE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96F02944-DE55-437E-83C2-CDB426A10B0C}"/>
              </a:ext>
            </a:extLst>
          </p:cNvPr>
          <p:cNvSpPr>
            <a:spLocks noGrp="1" noRot="1" noChangeAspect="1" noChangeArrowheads="1" noTextEdit="1"/>
          </p:cNvSpPr>
          <p:nvPr>
            <p:ph type="sldImg"/>
          </p:nvPr>
        </p:nvSpPr>
        <p:spPr>
          <a:xfrm>
            <a:off x="457200" y="720725"/>
            <a:ext cx="6400800" cy="3600450"/>
          </a:xfrm>
          <a:ln/>
        </p:spPr>
      </p:sp>
      <p:sp>
        <p:nvSpPr>
          <p:cNvPr id="108547" name="Rectangle 3">
            <a:extLst>
              <a:ext uri="{FF2B5EF4-FFF2-40B4-BE49-F238E27FC236}">
                <a16:creationId xmlns:a16="http://schemas.microsoft.com/office/drawing/2014/main" id="{4EC6B2C1-B9C4-4A49-A23E-8751DB00BA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20211DC4-BA55-408D-877F-782C45A767F6}"/>
              </a:ext>
            </a:extLst>
          </p:cNvPr>
          <p:cNvSpPr>
            <a:spLocks noGrp="1" noRot="1" noChangeAspect="1" noChangeArrowheads="1" noTextEdit="1"/>
          </p:cNvSpPr>
          <p:nvPr>
            <p:ph type="sldImg"/>
          </p:nvPr>
        </p:nvSpPr>
        <p:spPr>
          <a:xfrm>
            <a:off x="457200" y="720725"/>
            <a:ext cx="6400800" cy="3600450"/>
          </a:xfrm>
          <a:ln/>
        </p:spPr>
      </p:sp>
      <p:sp>
        <p:nvSpPr>
          <p:cNvPr id="109571" name="Rectangle 3">
            <a:extLst>
              <a:ext uri="{FF2B5EF4-FFF2-40B4-BE49-F238E27FC236}">
                <a16:creationId xmlns:a16="http://schemas.microsoft.com/office/drawing/2014/main" id="{6B1DA64B-BBB0-4692-93E4-5A4B828195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CA9134A-978A-404E-AFBC-66D3EAABAB7D}"/>
              </a:ext>
            </a:extLst>
          </p:cNvPr>
          <p:cNvSpPr>
            <a:spLocks noGrp="1" noRot="1" noChangeAspect="1" noChangeArrowheads="1" noTextEdit="1"/>
          </p:cNvSpPr>
          <p:nvPr>
            <p:ph type="sldImg"/>
          </p:nvPr>
        </p:nvSpPr>
        <p:spPr>
          <a:xfrm>
            <a:off x="457200" y="720725"/>
            <a:ext cx="6400800" cy="3600450"/>
          </a:xfrm>
          <a:ln/>
        </p:spPr>
      </p:sp>
      <p:sp>
        <p:nvSpPr>
          <p:cNvPr id="93187" name="Rectangle 3">
            <a:extLst>
              <a:ext uri="{FF2B5EF4-FFF2-40B4-BE49-F238E27FC236}">
                <a16:creationId xmlns:a16="http://schemas.microsoft.com/office/drawing/2014/main" id="{02794572-40B4-453F-AE47-BD29B41D67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92BF4BC-F373-4EFD-BEF7-1AD404895974}"/>
              </a:ext>
            </a:extLst>
          </p:cNvPr>
          <p:cNvSpPr>
            <a:spLocks noGrp="1" noRot="1" noChangeAspect="1" noChangeArrowheads="1" noTextEdit="1"/>
          </p:cNvSpPr>
          <p:nvPr>
            <p:ph type="sldImg"/>
          </p:nvPr>
        </p:nvSpPr>
        <p:spPr>
          <a:xfrm>
            <a:off x="457200" y="720725"/>
            <a:ext cx="6400800" cy="3600450"/>
          </a:xfrm>
          <a:ln/>
        </p:spPr>
      </p:sp>
      <p:sp>
        <p:nvSpPr>
          <p:cNvPr id="94211" name="Rectangle 3">
            <a:extLst>
              <a:ext uri="{FF2B5EF4-FFF2-40B4-BE49-F238E27FC236}">
                <a16:creationId xmlns:a16="http://schemas.microsoft.com/office/drawing/2014/main" id="{064192F5-1E7C-4887-A77A-5E9324D2C2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E6AD5F08-81A3-4A05-9DDC-86454E0EFBCB}"/>
              </a:ext>
            </a:extLst>
          </p:cNvPr>
          <p:cNvSpPr>
            <a:spLocks noGrp="1" noRot="1" noChangeAspect="1" noChangeArrowheads="1" noTextEdit="1"/>
          </p:cNvSpPr>
          <p:nvPr>
            <p:ph type="sldImg"/>
          </p:nvPr>
        </p:nvSpPr>
        <p:spPr>
          <a:xfrm>
            <a:off x="457200" y="720725"/>
            <a:ext cx="6400800" cy="3600450"/>
          </a:xfrm>
          <a:ln/>
        </p:spPr>
      </p:sp>
      <p:sp>
        <p:nvSpPr>
          <p:cNvPr id="95235" name="Rectangle 3">
            <a:extLst>
              <a:ext uri="{FF2B5EF4-FFF2-40B4-BE49-F238E27FC236}">
                <a16:creationId xmlns:a16="http://schemas.microsoft.com/office/drawing/2014/main" id="{D11B01DD-9892-4574-8DCC-C46557F36D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B71B8CCE-5649-49E9-9A2D-EA0AFC13A27C}"/>
              </a:ext>
            </a:extLst>
          </p:cNvPr>
          <p:cNvSpPr>
            <a:spLocks noGrp="1" noRot="1" noChangeAspect="1" noChangeArrowheads="1" noTextEdit="1"/>
          </p:cNvSpPr>
          <p:nvPr>
            <p:ph type="sldImg"/>
          </p:nvPr>
        </p:nvSpPr>
        <p:spPr>
          <a:xfrm>
            <a:off x="457200" y="720725"/>
            <a:ext cx="6400800" cy="3600450"/>
          </a:xfrm>
          <a:ln/>
        </p:spPr>
      </p:sp>
      <p:sp>
        <p:nvSpPr>
          <p:cNvPr id="96259" name="Rectangle 3">
            <a:extLst>
              <a:ext uri="{FF2B5EF4-FFF2-40B4-BE49-F238E27FC236}">
                <a16:creationId xmlns:a16="http://schemas.microsoft.com/office/drawing/2014/main" id="{DEC5F16C-E807-4D10-8524-ED3EED5647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7214E792-572B-4C25-BC70-73FBAEC2AEFA}"/>
              </a:ext>
            </a:extLst>
          </p:cNvPr>
          <p:cNvSpPr>
            <a:spLocks noGrp="1" noRot="1" noChangeAspect="1" noChangeArrowheads="1" noTextEdit="1"/>
          </p:cNvSpPr>
          <p:nvPr>
            <p:ph type="sldImg"/>
          </p:nvPr>
        </p:nvSpPr>
        <p:spPr>
          <a:xfrm>
            <a:off x="457200" y="720725"/>
            <a:ext cx="6400800" cy="3600450"/>
          </a:xfrm>
          <a:ln/>
        </p:spPr>
      </p:sp>
      <p:sp>
        <p:nvSpPr>
          <p:cNvPr id="97283" name="Rectangle 3">
            <a:extLst>
              <a:ext uri="{FF2B5EF4-FFF2-40B4-BE49-F238E27FC236}">
                <a16:creationId xmlns:a16="http://schemas.microsoft.com/office/drawing/2014/main" id="{01D43276-A9D4-41C5-A072-06BDBD717F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6AF3D401-DB5C-40CD-AB97-11E81A85B11F}"/>
              </a:ext>
            </a:extLst>
          </p:cNvPr>
          <p:cNvSpPr>
            <a:spLocks noGrp="1" noRot="1" noChangeAspect="1" noChangeArrowheads="1" noTextEdit="1"/>
          </p:cNvSpPr>
          <p:nvPr>
            <p:ph type="sldImg"/>
          </p:nvPr>
        </p:nvSpPr>
        <p:spPr>
          <a:xfrm>
            <a:off x="457200" y="720725"/>
            <a:ext cx="6400800" cy="3600450"/>
          </a:xfrm>
          <a:ln/>
        </p:spPr>
      </p:sp>
      <p:sp>
        <p:nvSpPr>
          <p:cNvPr id="98307" name="Rectangle 3">
            <a:extLst>
              <a:ext uri="{FF2B5EF4-FFF2-40B4-BE49-F238E27FC236}">
                <a16:creationId xmlns:a16="http://schemas.microsoft.com/office/drawing/2014/main" id="{5F965BA8-2253-4C4A-B842-C962E70993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6E659CB-0C8E-4D38-B34B-A83A3B33AF19}"/>
              </a:ext>
            </a:extLst>
          </p:cNvPr>
          <p:cNvSpPr>
            <a:spLocks noGrp="1" noRot="1" noChangeAspect="1" noChangeArrowheads="1" noTextEdit="1"/>
          </p:cNvSpPr>
          <p:nvPr>
            <p:ph type="sldImg"/>
          </p:nvPr>
        </p:nvSpPr>
        <p:spPr>
          <a:xfrm>
            <a:off x="457200" y="720725"/>
            <a:ext cx="6400800" cy="3600450"/>
          </a:xfrm>
          <a:ln/>
        </p:spPr>
      </p:sp>
      <p:sp>
        <p:nvSpPr>
          <p:cNvPr id="99331" name="Rectangle 3">
            <a:extLst>
              <a:ext uri="{FF2B5EF4-FFF2-40B4-BE49-F238E27FC236}">
                <a16:creationId xmlns:a16="http://schemas.microsoft.com/office/drawing/2014/main" id="{885ED1CD-A735-4490-81C1-4B00D0ABF9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EE6BDF09-6990-4E88-9D0B-41EE9906762B}"/>
              </a:ext>
            </a:extLst>
          </p:cNvPr>
          <p:cNvSpPr>
            <a:spLocks noGrp="1" noRot="1" noChangeAspect="1" noChangeArrowheads="1" noTextEdit="1"/>
          </p:cNvSpPr>
          <p:nvPr>
            <p:ph type="sldImg"/>
          </p:nvPr>
        </p:nvSpPr>
        <p:spPr>
          <a:xfrm>
            <a:off x="457200" y="720725"/>
            <a:ext cx="6400800" cy="3600450"/>
          </a:xfrm>
          <a:ln/>
        </p:spPr>
      </p:sp>
      <p:sp>
        <p:nvSpPr>
          <p:cNvPr id="100355" name="Rectangle 3">
            <a:extLst>
              <a:ext uri="{FF2B5EF4-FFF2-40B4-BE49-F238E27FC236}">
                <a16:creationId xmlns:a16="http://schemas.microsoft.com/office/drawing/2014/main" id="{22969ABC-3C74-4796-8ADF-071F6BA0E8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2EF8C7B2-6941-4969-82DE-91574F99E51C}"/>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5" name="Rectangle 5">
            <a:extLst>
              <a:ext uri="{FF2B5EF4-FFF2-40B4-BE49-F238E27FC236}">
                <a16:creationId xmlns:a16="http://schemas.microsoft.com/office/drawing/2014/main" id="{0C465B8A-E803-4A1F-B71D-717A6ED2E8D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3624E1CB-87FF-4A61-9ED5-7D5F3BDFEB87}"/>
              </a:ext>
            </a:extLst>
          </p:cNvPr>
          <p:cNvSpPr>
            <a:spLocks noGrp="1" noChangeArrowheads="1"/>
          </p:cNvSpPr>
          <p:nvPr>
            <p:ph type="sldNum" sz="quarter" idx="12"/>
          </p:nvPr>
        </p:nvSpPr>
        <p:spPr>
          <a:ln/>
        </p:spPr>
        <p:txBody>
          <a:bodyPr/>
          <a:lstStyle>
            <a:lvl1pPr>
              <a:defRPr/>
            </a:lvl1pPr>
          </a:lstStyle>
          <a:p>
            <a:fld id="{D748A256-CE29-4D0D-97FA-31303F74A64E}" type="slidenum">
              <a:rPr lang="en-US" altLang="en-US"/>
              <a:pPr/>
              <a:t>‹#›</a:t>
            </a:fld>
            <a:endParaRPr lang="en-US" altLang="en-US"/>
          </a:p>
        </p:txBody>
      </p:sp>
    </p:spTree>
    <p:extLst>
      <p:ext uri="{BB962C8B-B14F-4D97-AF65-F5344CB8AC3E}">
        <p14:creationId xmlns:p14="http://schemas.microsoft.com/office/powerpoint/2010/main" val="8842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72C7EFB-BEF5-4D06-83B0-6091DC64543B}"/>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5" name="Rectangle 5">
            <a:extLst>
              <a:ext uri="{FF2B5EF4-FFF2-40B4-BE49-F238E27FC236}">
                <a16:creationId xmlns:a16="http://schemas.microsoft.com/office/drawing/2014/main" id="{49DA67D8-92FD-49EB-B7EC-D44B3564073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0B4BBE6-C955-493E-8624-95CA7B71F454}"/>
              </a:ext>
            </a:extLst>
          </p:cNvPr>
          <p:cNvSpPr>
            <a:spLocks noGrp="1" noChangeArrowheads="1"/>
          </p:cNvSpPr>
          <p:nvPr>
            <p:ph type="sldNum" sz="quarter" idx="12"/>
          </p:nvPr>
        </p:nvSpPr>
        <p:spPr>
          <a:ln/>
        </p:spPr>
        <p:txBody>
          <a:bodyPr/>
          <a:lstStyle>
            <a:lvl1pPr>
              <a:defRPr/>
            </a:lvl1pPr>
          </a:lstStyle>
          <a:p>
            <a:fld id="{EB295E24-EEA5-415C-93D3-43FFAF9AEF2D}" type="slidenum">
              <a:rPr lang="en-US" altLang="en-US"/>
              <a:pPr/>
              <a:t>‹#›</a:t>
            </a:fld>
            <a:endParaRPr lang="en-US" altLang="en-US"/>
          </a:p>
        </p:txBody>
      </p:sp>
    </p:spTree>
    <p:extLst>
      <p:ext uri="{BB962C8B-B14F-4D97-AF65-F5344CB8AC3E}">
        <p14:creationId xmlns:p14="http://schemas.microsoft.com/office/powerpoint/2010/main" val="197482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C99349D9-C395-49F1-9351-43780DFB3A3E}"/>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5" name="Rectangle 5">
            <a:extLst>
              <a:ext uri="{FF2B5EF4-FFF2-40B4-BE49-F238E27FC236}">
                <a16:creationId xmlns:a16="http://schemas.microsoft.com/office/drawing/2014/main" id="{4F78D8E7-6E22-4C9A-90F1-CD2B13418C81}"/>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CA0BFFA5-35BC-4771-B7BF-382D3525FB8B}"/>
              </a:ext>
            </a:extLst>
          </p:cNvPr>
          <p:cNvSpPr>
            <a:spLocks noGrp="1" noChangeArrowheads="1"/>
          </p:cNvSpPr>
          <p:nvPr>
            <p:ph type="sldNum" sz="quarter" idx="12"/>
          </p:nvPr>
        </p:nvSpPr>
        <p:spPr>
          <a:ln/>
        </p:spPr>
        <p:txBody>
          <a:bodyPr/>
          <a:lstStyle>
            <a:lvl1pPr>
              <a:defRPr/>
            </a:lvl1pPr>
          </a:lstStyle>
          <a:p>
            <a:fld id="{625497BA-3FD4-4992-8D93-0772410B8685}" type="slidenum">
              <a:rPr lang="en-US" altLang="en-US"/>
              <a:pPr/>
              <a:t>‹#›</a:t>
            </a:fld>
            <a:endParaRPr lang="en-US" altLang="en-US"/>
          </a:p>
        </p:txBody>
      </p:sp>
    </p:spTree>
    <p:extLst>
      <p:ext uri="{BB962C8B-B14F-4D97-AF65-F5344CB8AC3E}">
        <p14:creationId xmlns:p14="http://schemas.microsoft.com/office/powerpoint/2010/main" val="3631387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DEDE5E51-C802-499B-B59D-DC14A83E1419}"/>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6" name="Rectangle 5">
            <a:extLst>
              <a:ext uri="{FF2B5EF4-FFF2-40B4-BE49-F238E27FC236}">
                <a16:creationId xmlns:a16="http://schemas.microsoft.com/office/drawing/2014/main" id="{2C74A3FF-9EB7-44C6-AE92-3F3F30C9744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C41A6B9D-FFC2-4839-B32B-0A040F0351D2}"/>
              </a:ext>
            </a:extLst>
          </p:cNvPr>
          <p:cNvSpPr>
            <a:spLocks noGrp="1" noChangeArrowheads="1"/>
          </p:cNvSpPr>
          <p:nvPr>
            <p:ph type="sldNum" sz="quarter" idx="12"/>
          </p:nvPr>
        </p:nvSpPr>
        <p:spPr>
          <a:ln/>
        </p:spPr>
        <p:txBody>
          <a:bodyPr/>
          <a:lstStyle>
            <a:lvl1pPr>
              <a:defRPr/>
            </a:lvl1pPr>
          </a:lstStyle>
          <a:p>
            <a:fld id="{263994C7-9925-4FB8-B346-FF56C7D51C4D}" type="slidenum">
              <a:rPr lang="en-US" altLang="en-US"/>
              <a:pPr/>
              <a:t>‹#›</a:t>
            </a:fld>
            <a:endParaRPr lang="en-US" altLang="en-US"/>
          </a:p>
        </p:txBody>
      </p:sp>
    </p:spTree>
    <p:extLst>
      <p:ext uri="{BB962C8B-B14F-4D97-AF65-F5344CB8AC3E}">
        <p14:creationId xmlns:p14="http://schemas.microsoft.com/office/powerpoint/2010/main" val="2606427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4C161A1A-C6DE-42F7-AB3D-F9CC7F37393E}"/>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7" name="Rectangle 5">
            <a:extLst>
              <a:ext uri="{FF2B5EF4-FFF2-40B4-BE49-F238E27FC236}">
                <a16:creationId xmlns:a16="http://schemas.microsoft.com/office/drawing/2014/main" id="{A62FB1D0-C0A5-4B96-AB35-FAA516FAC19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06B2BEF8-35FC-4F8E-8B8E-DF0719A9B9A8}"/>
              </a:ext>
            </a:extLst>
          </p:cNvPr>
          <p:cNvSpPr>
            <a:spLocks noGrp="1" noChangeArrowheads="1"/>
          </p:cNvSpPr>
          <p:nvPr>
            <p:ph type="sldNum" sz="quarter" idx="12"/>
          </p:nvPr>
        </p:nvSpPr>
        <p:spPr>
          <a:ln/>
        </p:spPr>
        <p:txBody>
          <a:bodyPr/>
          <a:lstStyle>
            <a:lvl1pPr>
              <a:defRPr/>
            </a:lvl1pPr>
          </a:lstStyle>
          <a:p>
            <a:fld id="{455778E2-ACB6-446E-88F0-CAE41BECBFA5}" type="slidenum">
              <a:rPr lang="en-US" altLang="en-US"/>
              <a:pPr/>
              <a:t>‹#›</a:t>
            </a:fld>
            <a:endParaRPr lang="en-US" altLang="en-US"/>
          </a:p>
        </p:txBody>
      </p:sp>
    </p:spTree>
    <p:extLst>
      <p:ext uri="{BB962C8B-B14F-4D97-AF65-F5344CB8AC3E}">
        <p14:creationId xmlns:p14="http://schemas.microsoft.com/office/powerpoint/2010/main" val="3811651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Date Placeholder 5">
            <a:extLst>
              <a:ext uri="{FF2B5EF4-FFF2-40B4-BE49-F238E27FC236}">
                <a16:creationId xmlns:a16="http://schemas.microsoft.com/office/drawing/2014/main" id="{CF2F5820-DA10-437E-BB6F-05BD507BD02E}"/>
              </a:ext>
            </a:extLst>
          </p:cNvPr>
          <p:cNvSpPr>
            <a:spLocks noGrp="1"/>
          </p:cNvSpPr>
          <p:nvPr>
            <p:ph type="dt" sz="half" idx="10"/>
          </p:nvPr>
        </p:nvSpPr>
        <p:spPr/>
        <p:txBody>
          <a:bodyPr/>
          <a:lstStyle>
            <a:lvl1pPr>
              <a:defRPr smtClean="0"/>
            </a:lvl1pPr>
          </a:lstStyle>
          <a:p>
            <a:pPr>
              <a:defRPr/>
            </a:pPr>
            <a:r>
              <a:rPr lang="en-US"/>
              <a:t>IME602:STATISTICAL INFERENCE</a:t>
            </a:r>
          </a:p>
        </p:txBody>
      </p:sp>
      <p:sp>
        <p:nvSpPr>
          <p:cNvPr id="7" name="Footer Placeholder 6">
            <a:extLst>
              <a:ext uri="{FF2B5EF4-FFF2-40B4-BE49-F238E27FC236}">
                <a16:creationId xmlns:a16="http://schemas.microsoft.com/office/drawing/2014/main" id="{5D99A307-97C6-440F-9057-644BC50532EC}"/>
              </a:ext>
            </a:extLst>
          </p:cNvPr>
          <p:cNvSpPr>
            <a:spLocks noGrp="1"/>
          </p:cNvSpPr>
          <p:nvPr>
            <p:ph type="ftr" sz="quarter" idx="11"/>
          </p:nvPr>
        </p:nvSpPr>
        <p:spPr/>
        <p:txBody>
          <a:bodyPr/>
          <a:lstStyle>
            <a:lvl1pPr>
              <a:defRPr smtClean="0"/>
            </a:lvl1pPr>
          </a:lstStyle>
          <a:p>
            <a:pPr>
              <a:defRPr/>
            </a:pPr>
            <a:r>
              <a:rPr lang="en-US"/>
              <a:t>RNSengupta,IME Dept.,IIT Kanpur,INDIA</a:t>
            </a:r>
          </a:p>
        </p:txBody>
      </p:sp>
      <p:sp>
        <p:nvSpPr>
          <p:cNvPr id="8" name="Slide Number Placeholder 7">
            <a:extLst>
              <a:ext uri="{FF2B5EF4-FFF2-40B4-BE49-F238E27FC236}">
                <a16:creationId xmlns:a16="http://schemas.microsoft.com/office/drawing/2014/main" id="{8831E6FA-680D-43A1-AE78-A6A0BFB2A0AF}"/>
              </a:ext>
            </a:extLst>
          </p:cNvPr>
          <p:cNvSpPr>
            <a:spLocks noGrp="1"/>
          </p:cNvSpPr>
          <p:nvPr>
            <p:ph type="sldNum" sz="quarter" idx="12"/>
          </p:nvPr>
        </p:nvSpPr>
        <p:spPr/>
        <p:txBody>
          <a:bodyPr/>
          <a:lstStyle>
            <a:lvl1pPr>
              <a:defRPr/>
            </a:lvl1pPr>
          </a:lstStyle>
          <a:p>
            <a:fld id="{F01C6B89-CE72-4361-BC25-CF015AA9444C}" type="slidenum">
              <a:rPr lang="en-US" altLang="en-US"/>
              <a:pPr/>
              <a:t>‹#›</a:t>
            </a:fld>
            <a:endParaRPr lang="en-US" altLang="en-US"/>
          </a:p>
        </p:txBody>
      </p:sp>
    </p:spTree>
    <p:extLst>
      <p:ext uri="{BB962C8B-B14F-4D97-AF65-F5344CB8AC3E}">
        <p14:creationId xmlns:p14="http://schemas.microsoft.com/office/powerpoint/2010/main" val="50601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DF3975F9-597C-4543-99FF-BC4999486BF2}"/>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5" name="Rectangle 5">
            <a:extLst>
              <a:ext uri="{FF2B5EF4-FFF2-40B4-BE49-F238E27FC236}">
                <a16:creationId xmlns:a16="http://schemas.microsoft.com/office/drawing/2014/main" id="{4075DF14-4491-4412-B753-79304C66F72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5D6603D5-3D32-4EB7-AFC3-10AC042302A3}"/>
              </a:ext>
            </a:extLst>
          </p:cNvPr>
          <p:cNvSpPr>
            <a:spLocks noGrp="1" noChangeArrowheads="1"/>
          </p:cNvSpPr>
          <p:nvPr>
            <p:ph type="sldNum" sz="quarter" idx="12"/>
          </p:nvPr>
        </p:nvSpPr>
        <p:spPr>
          <a:ln/>
        </p:spPr>
        <p:txBody>
          <a:bodyPr/>
          <a:lstStyle>
            <a:lvl1pPr>
              <a:defRPr/>
            </a:lvl1pPr>
          </a:lstStyle>
          <a:p>
            <a:fld id="{DDCAA2FA-AEED-431B-BA2D-0D748DA82F9C}" type="slidenum">
              <a:rPr lang="en-US" altLang="en-US"/>
              <a:pPr/>
              <a:t>‹#›</a:t>
            </a:fld>
            <a:endParaRPr lang="en-US" altLang="en-US"/>
          </a:p>
        </p:txBody>
      </p:sp>
    </p:spTree>
    <p:extLst>
      <p:ext uri="{BB962C8B-B14F-4D97-AF65-F5344CB8AC3E}">
        <p14:creationId xmlns:p14="http://schemas.microsoft.com/office/powerpoint/2010/main" val="314078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A0520AF-E1FF-4609-8579-8EA432453940}"/>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5" name="Rectangle 5">
            <a:extLst>
              <a:ext uri="{FF2B5EF4-FFF2-40B4-BE49-F238E27FC236}">
                <a16:creationId xmlns:a16="http://schemas.microsoft.com/office/drawing/2014/main" id="{E9A5F3CD-22D9-45C8-836F-F03351B1F21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23E3BF0D-31F2-4D7A-B8B6-3333C40177B9}"/>
              </a:ext>
            </a:extLst>
          </p:cNvPr>
          <p:cNvSpPr>
            <a:spLocks noGrp="1" noChangeArrowheads="1"/>
          </p:cNvSpPr>
          <p:nvPr>
            <p:ph type="sldNum" sz="quarter" idx="12"/>
          </p:nvPr>
        </p:nvSpPr>
        <p:spPr>
          <a:ln/>
        </p:spPr>
        <p:txBody>
          <a:bodyPr/>
          <a:lstStyle>
            <a:lvl1pPr>
              <a:defRPr/>
            </a:lvl1pPr>
          </a:lstStyle>
          <a:p>
            <a:fld id="{49530011-973E-4234-86D6-42C879A6309D}" type="slidenum">
              <a:rPr lang="en-US" altLang="en-US"/>
              <a:pPr/>
              <a:t>‹#›</a:t>
            </a:fld>
            <a:endParaRPr lang="en-US" altLang="en-US"/>
          </a:p>
        </p:txBody>
      </p:sp>
    </p:spTree>
    <p:extLst>
      <p:ext uri="{BB962C8B-B14F-4D97-AF65-F5344CB8AC3E}">
        <p14:creationId xmlns:p14="http://schemas.microsoft.com/office/powerpoint/2010/main" val="3858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F2CB231B-0FC0-40FF-BB1A-B8F936339F95}"/>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6" name="Rectangle 5">
            <a:extLst>
              <a:ext uri="{FF2B5EF4-FFF2-40B4-BE49-F238E27FC236}">
                <a16:creationId xmlns:a16="http://schemas.microsoft.com/office/drawing/2014/main" id="{AD2F4FFF-2E43-4649-8DA2-DCF13B399C9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52586CC2-C9FD-48AE-B36D-3F9AB03C549D}"/>
              </a:ext>
            </a:extLst>
          </p:cNvPr>
          <p:cNvSpPr>
            <a:spLocks noGrp="1" noChangeArrowheads="1"/>
          </p:cNvSpPr>
          <p:nvPr>
            <p:ph type="sldNum" sz="quarter" idx="12"/>
          </p:nvPr>
        </p:nvSpPr>
        <p:spPr>
          <a:ln/>
        </p:spPr>
        <p:txBody>
          <a:bodyPr/>
          <a:lstStyle>
            <a:lvl1pPr>
              <a:defRPr/>
            </a:lvl1pPr>
          </a:lstStyle>
          <a:p>
            <a:fld id="{7DEDDC44-65E3-4C8B-93AA-0DAAAAD7F981}" type="slidenum">
              <a:rPr lang="en-US" altLang="en-US"/>
              <a:pPr/>
              <a:t>‹#›</a:t>
            </a:fld>
            <a:endParaRPr lang="en-US" altLang="en-US"/>
          </a:p>
        </p:txBody>
      </p:sp>
    </p:spTree>
    <p:extLst>
      <p:ext uri="{BB962C8B-B14F-4D97-AF65-F5344CB8AC3E}">
        <p14:creationId xmlns:p14="http://schemas.microsoft.com/office/powerpoint/2010/main" val="458609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10016F4A-FFA0-4863-8F4E-D05990201328}"/>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8" name="Rectangle 5">
            <a:extLst>
              <a:ext uri="{FF2B5EF4-FFF2-40B4-BE49-F238E27FC236}">
                <a16:creationId xmlns:a16="http://schemas.microsoft.com/office/drawing/2014/main" id="{73315920-E377-4622-878F-BD094F05932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CBD61C53-7343-4B9C-BF71-7EF09C77A67A}"/>
              </a:ext>
            </a:extLst>
          </p:cNvPr>
          <p:cNvSpPr>
            <a:spLocks noGrp="1" noChangeArrowheads="1"/>
          </p:cNvSpPr>
          <p:nvPr>
            <p:ph type="sldNum" sz="quarter" idx="12"/>
          </p:nvPr>
        </p:nvSpPr>
        <p:spPr>
          <a:ln/>
        </p:spPr>
        <p:txBody>
          <a:bodyPr/>
          <a:lstStyle>
            <a:lvl1pPr>
              <a:defRPr/>
            </a:lvl1pPr>
          </a:lstStyle>
          <a:p>
            <a:fld id="{100F340C-DC23-4E34-A5A0-478263412BF3}" type="slidenum">
              <a:rPr lang="en-US" altLang="en-US"/>
              <a:pPr/>
              <a:t>‹#›</a:t>
            </a:fld>
            <a:endParaRPr lang="en-US" altLang="en-US"/>
          </a:p>
        </p:txBody>
      </p:sp>
    </p:spTree>
    <p:extLst>
      <p:ext uri="{BB962C8B-B14F-4D97-AF65-F5344CB8AC3E}">
        <p14:creationId xmlns:p14="http://schemas.microsoft.com/office/powerpoint/2010/main" val="179412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6B317FAC-0AE2-4375-892D-54E4BD706566}"/>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4" name="Rectangle 5">
            <a:extLst>
              <a:ext uri="{FF2B5EF4-FFF2-40B4-BE49-F238E27FC236}">
                <a16:creationId xmlns:a16="http://schemas.microsoft.com/office/drawing/2014/main" id="{D2315F1D-F2B7-420A-836A-B7BE061FC57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F13E1AD8-CC76-4574-93E1-0FDFD86EE822}"/>
              </a:ext>
            </a:extLst>
          </p:cNvPr>
          <p:cNvSpPr>
            <a:spLocks noGrp="1" noChangeArrowheads="1"/>
          </p:cNvSpPr>
          <p:nvPr>
            <p:ph type="sldNum" sz="quarter" idx="12"/>
          </p:nvPr>
        </p:nvSpPr>
        <p:spPr>
          <a:ln/>
        </p:spPr>
        <p:txBody>
          <a:bodyPr/>
          <a:lstStyle>
            <a:lvl1pPr>
              <a:defRPr/>
            </a:lvl1pPr>
          </a:lstStyle>
          <a:p>
            <a:fld id="{6C718861-838E-4422-8605-177C37C52614}" type="slidenum">
              <a:rPr lang="en-US" altLang="en-US"/>
              <a:pPr/>
              <a:t>‹#›</a:t>
            </a:fld>
            <a:endParaRPr lang="en-US" altLang="en-US"/>
          </a:p>
        </p:txBody>
      </p:sp>
    </p:spTree>
    <p:extLst>
      <p:ext uri="{BB962C8B-B14F-4D97-AF65-F5344CB8AC3E}">
        <p14:creationId xmlns:p14="http://schemas.microsoft.com/office/powerpoint/2010/main" val="2959017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4308F5B-D5F5-4F63-A7F9-DCEE27168DE6}"/>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3" name="Rectangle 5">
            <a:extLst>
              <a:ext uri="{FF2B5EF4-FFF2-40B4-BE49-F238E27FC236}">
                <a16:creationId xmlns:a16="http://schemas.microsoft.com/office/drawing/2014/main" id="{2F15475F-33DB-43DD-9BCC-709EF32EDB9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37569C06-05F1-46C6-B29E-F2259E558A18}"/>
              </a:ext>
            </a:extLst>
          </p:cNvPr>
          <p:cNvSpPr>
            <a:spLocks noGrp="1" noChangeArrowheads="1"/>
          </p:cNvSpPr>
          <p:nvPr>
            <p:ph type="sldNum" sz="quarter" idx="12"/>
          </p:nvPr>
        </p:nvSpPr>
        <p:spPr>
          <a:ln/>
        </p:spPr>
        <p:txBody>
          <a:bodyPr/>
          <a:lstStyle>
            <a:lvl1pPr>
              <a:defRPr/>
            </a:lvl1pPr>
          </a:lstStyle>
          <a:p>
            <a:fld id="{72A9CC25-0DC4-4997-809C-9ED7B9C93FC9}" type="slidenum">
              <a:rPr lang="en-US" altLang="en-US"/>
              <a:pPr/>
              <a:t>‹#›</a:t>
            </a:fld>
            <a:endParaRPr lang="en-US" altLang="en-US"/>
          </a:p>
        </p:txBody>
      </p:sp>
    </p:spTree>
    <p:extLst>
      <p:ext uri="{BB962C8B-B14F-4D97-AF65-F5344CB8AC3E}">
        <p14:creationId xmlns:p14="http://schemas.microsoft.com/office/powerpoint/2010/main" val="317659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3926BBB-0D85-49F8-AA11-F80CA85A3941}"/>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6" name="Rectangle 5">
            <a:extLst>
              <a:ext uri="{FF2B5EF4-FFF2-40B4-BE49-F238E27FC236}">
                <a16:creationId xmlns:a16="http://schemas.microsoft.com/office/drawing/2014/main" id="{A7312053-5A92-41FA-853A-7FB137C9D0E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78F49FAD-99E1-4538-8008-44D828A926E5}"/>
              </a:ext>
            </a:extLst>
          </p:cNvPr>
          <p:cNvSpPr>
            <a:spLocks noGrp="1" noChangeArrowheads="1"/>
          </p:cNvSpPr>
          <p:nvPr>
            <p:ph type="sldNum" sz="quarter" idx="12"/>
          </p:nvPr>
        </p:nvSpPr>
        <p:spPr>
          <a:ln/>
        </p:spPr>
        <p:txBody>
          <a:bodyPr/>
          <a:lstStyle>
            <a:lvl1pPr>
              <a:defRPr/>
            </a:lvl1pPr>
          </a:lstStyle>
          <a:p>
            <a:fld id="{49ACB045-3FBA-40C6-8177-E1FDF6EDDCCE}" type="slidenum">
              <a:rPr lang="en-US" altLang="en-US"/>
              <a:pPr/>
              <a:t>‹#›</a:t>
            </a:fld>
            <a:endParaRPr lang="en-US" altLang="en-US"/>
          </a:p>
        </p:txBody>
      </p:sp>
    </p:spTree>
    <p:extLst>
      <p:ext uri="{BB962C8B-B14F-4D97-AF65-F5344CB8AC3E}">
        <p14:creationId xmlns:p14="http://schemas.microsoft.com/office/powerpoint/2010/main" val="56150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F286E3A-04FC-4336-B1FD-313255FE2BBE}"/>
              </a:ext>
            </a:extLst>
          </p:cNvPr>
          <p:cNvSpPr>
            <a:spLocks noGrp="1" noChangeArrowheads="1"/>
          </p:cNvSpPr>
          <p:nvPr>
            <p:ph type="dt" sz="half" idx="10"/>
          </p:nvPr>
        </p:nvSpPr>
        <p:spPr>
          <a:ln/>
        </p:spPr>
        <p:txBody>
          <a:bodyPr/>
          <a:lstStyle>
            <a:lvl1pPr>
              <a:defRPr/>
            </a:lvl1pPr>
          </a:lstStyle>
          <a:p>
            <a:pPr>
              <a:defRPr/>
            </a:pPr>
            <a:r>
              <a:rPr lang="en-US"/>
              <a:t>IME602:STATISTICAL INFERENCE</a:t>
            </a:r>
          </a:p>
        </p:txBody>
      </p:sp>
      <p:sp>
        <p:nvSpPr>
          <p:cNvPr id="6" name="Rectangle 5">
            <a:extLst>
              <a:ext uri="{FF2B5EF4-FFF2-40B4-BE49-F238E27FC236}">
                <a16:creationId xmlns:a16="http://schemas.microsoft.com/office/drawing/2014/main" id="{0A39FA78-5A95-4380-B868-246873A75D1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EFDA24A2-A73B-45C4-B7B0-589158EE336D}"/>
              </a:ext>
            </a:extLst>
          </p:cNvPr>
          <p:cNvSpPr>
            <a:spLocks noGrp="1" noChangeArrowheads="1"/>
          </p:cNvSpPr>
          <p:nvPr>
            <p:ph type="sldNum" sz="quarter" idx="12"/>
          </p:nvPr>
        </p:nvSpPr>
        <p:spPr>
          <a:ln/>
        </p:spPr>
        <p:txBody>
          <a:bodyPr/>
          <a:lstStyle>
            <a:lvl1pPr>
              <a:defRPr/>
            </a:lvl1pPr>
          </a:lstStyle>
          <a:p>
            <a:fld id="{46B223BA-B947-439D-B34C-4BD057F21F9D}" type="slidenum">
              <a:rPr lang="en-US" altLang="en-US"/>
              <a:pPr/>
              <a:t>‹#›</a:t>
            </a:fld>
            <a:endParaRPr lang="en-US" altLang="en-US"/>
          </a:p>
        </p:txBody>
      </p:sp>
    </p:spTree>
    <p:extLst>
      <p:ext uri="{BB962C8B-B14F-4D97-AF65-F5344CB8AC3E}">
        <p14:creationId xmlns:p14="http://schemas.microsoft.com/office/powerpoint/2010/main" val="163271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375FDD4-B750-46D0-995C-7B16B81297C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4819" name="Rectangle 3">
            <a:extLst>
              <a:ext uri="{FF2B5EF4-FFF2-40B4-BE49-F238E27FC236}">
                <a16:creationId xmlns:a16="http://schemas.microsoft.com/office/drawing/2014/main" id="{D35D5CF1-32ED-4767-8F12-1107FFE5788C}"/>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F1FC410-7489-4622-9718-C109EA9E8B8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r>
              <a:rPr lang="en-US"/>
              <a:t>IME602:STATISTICAL INFERENCE</a:t>
            </a:r>
          </a:p>
        </p:txBody>
      </p:sp>
      <p:sp>
        <p:nvSpPr>
          <p:cNvPr id="1029" name="Rectangle 5">
            <a:extLst>
              <a:ext uri="{FF2B5EF4-FFF2-40B4-BE49-F238E27FC236}">
                <a16:creationId xmlns:a16="http://schemas.microsoft.com/office/drawing/2014/main" id="{DF8AA536-2CB7-4AC6-8176-E8EEAF8DA85B}"/>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8A0BDE5E-FC4D-417B-8452-2D741C0F589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71215A69-4935-4547-BD00-CD0BD48939ED}" type="slidenum">
              <a:rPr lang="en-US" altLang="en-US"/>
              <a:pPr/>
              <a:t>‹#›</a:t>
            </a:fld>
            <a:endParaRPr lang="en-US" altLang="en-US"/>
          </a:p>
        </p:txBody>
      </p:sp>
      <p:pic>
        <p:nvPicPr>
          <p:cNvPr id="34823" name="Picture 7" descr="iitlogo">
            <a:extLst>
              <a:ext uri="{FF2B5EF4-FFF2-40B4-BE49-F238E27FC236}">
                <a16:creationId xmlns:a16="http://schemas.microsoft.com/office/drawing/2014/main" id="{CC668AAF-A1C2-4A16-9C28-2BFAE57B7BB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lib.stat.cmu.edu/datasets/"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1.emf"/><Relationship Id="rId4" Type="http://schemas.openxmlformats.org/officeDocument/2006/relationships/oleObject" Target="../embeddings/oleObject2.bin"/></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2.e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3.emf"/><Relationship Id="rId4" Type="http://schemas.openxmlformats.org/officeDocument/2006/relationships/oleObject" Target="../embeddings/oleObject4.bin"/></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4.emf"/><Relationship Id="rId4" Type="http://schemas.openxmlformats.org/officeDocument/2006/relationships/oleObject" Target="../embeddings/oleObject5.bin"/></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5.emf"/><Relationship Id="rId4" Type="http://schemas.openxmlformats.org/officeDocument/2006/relationships/oleObject" Target="../embeddings/oleObject6.bin"/></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6.emf"/><Relationship Id="rId4" Type="http://schemas.openxmlformats.org/officeDocument/2006/relationships/oleObject" Target="../embeddings/oleObject7.bin"/></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embeddings/oleObject8.bin"/></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28.emf"/><Relationship Id="rId4"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29.emf"/><Relationship Id="rId4" Type="http://schemas.openxmlformats.org/officeDocument/2006/relationships/oleObject" Target="../embeddings/oleObject10.bin"/></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30.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A175CF7E-6392-40DD-8E7D-3C1475906C60}"/>
              </a:ext>
            </a:extLst>
          </p:cNvPr>
          <p:cNvSpPr>
            <a:spLocks noGrp="1"/>
          </p:cNvSpPr>
          <p:nvPr>
            <p:ph type="dt" sz="quarter" idx="10"/>
          </p:nvPr>
        </p:nvSpPr>
        <p:spPr/>
        <p:txBody>
          <a:bodyPr/>
          <a:lstStyle/>
          <a:p>
            <a:pPr>
              <a:defRPr/>
            </a:pPr>
            <a:r>
              <a:rPr lang="en-US"/>
              <a:t>IME602:STATISTICAL INFERENCE</a:t>
            </a:r>
          </a:p>
        </p:txBody>
      </p:sp>
      <p:sp>
        <p:nvSpPr>
          <p:cNvPr id="6" name="Footer Placeholder 4">
            <a:extLst>
              <a:ext uri="{FF2B5EF4-FFF2-40B4-BE49-F238E27FC236}">
                <a16:creationId xmlns:a16="http://schemas.microsoft.com/office/drawing/2014/main" id="{45C406B8-54E3-4C21-9417-ECFC5E8B6F9E}"/>
              </a:ext>
            </a:extLst>
          </p:cNvPr>
          <p:cNvSpPr>
            <a:spLocks noGrp="1"/>
          </p:cNvSpPr>
          <p:nvPr>
            <p:ph type="ftr" sz="quarter" idx="11"/>
          </p:nvPr>
        </p:nvSpPr>
        <p:spPr/>
        <p:txBody>
          <a:bodyPr/>
          <a:lstStyle/>
          <a:p>
            <a:pPr>
              <a:defRPr/>
            </a:pPr>
            <a:r>
              <a:rPr lang="en-US"/>
              <a:t>RNSengupta,IME Dept.,IIT Kanpur,INDIA</a:t>
            </a:r>
          </a:p>
        </p:txBody>
      </p:sp>
      <p:sp>
        <p:nvSpPr>
          <p:cNvPr id="36868" name="Slide Number Placeholder 5">
            <a:extLst>
              <a:ext uri="{FF2B5EF4-FFF2-40B4-BE49-F238E27FC236}">
                <a16:creationId xmlns:a16="http://schemas.microsoft.com/office/drawing/2014/main" id="{F751B115-0310-4A0E-80BC-34E9C23CA33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39627FE-9D9D-4C77-BAEF-3D7A68467C17}" type="slidenum">
              <a:rPr lang="en-US" altLang="en-US" sz="1400">
                <a:latin typeface="Arial" panose="020B0604020202020204" pitchFamily="34" charset="0"/>
              </a:rPr>
              <a:pPr/>
              <a:t>1</a:t>
            </a:fld>
            <a:endParaRPr lang="en-US" altLang="en-US" sz="1400">
              <a:latin typeface="Arial" panose="020B0604020202020204" pitchFamily="34" charset="0"/>
            </a:endParaRPr>
          </a:p>
        </p:txBody>
      </p:sp>
      <p:sp>
        <p:nvSpPr>
          <p:cNvPr id="36869" name="Rectangle 2">
            <a:extLst>
              <a:ext uri="{FF2B5EF4-FFF2-40B4-BE49-F238E27FC236}">
                <a16:creationId xmlns:a16="http://schemas.microsoft.com/office/drawing/2014/main" id="{67CD198D-2A10-458F-9C91-2DF0F6993A4F}"/>
              </a:ext>
            </a:extLst>
          </p:cNvPr>
          <p:cNvSpPr>
            <a:spLocks noGrp="1" noChangeArrowheads="1"/>
          </p:cNvSpPr>
          <p:nvPr>
            <p:ph type="title"/>
          </p:nvPr>
        </p:nvSpPr>
        <p:spPr>
          <a:xfrm>
            <a:off x="609600" y="533400"/>
            <a:ext cx="11430000" cy="1905000"/>
          </a:xfrm>
        </p:spPr>
        <p:txBody>
          <a:bodyPr/>
          <a:lstStyle/>
          <a:p>
            <a:pPr eaLnBrk="1" hangingPunct="1"/>
            <a:r>
              <a:rPr lang="en-IN" altLang="en-US" sz="4000" b="1" dirty="0">
                <a:solidFill>
                  <a:srgbClr val="FF0000"/>
                </a:solidFill>
              </a:rPr>
              <a:t>IME602: Probability and Statistics-</a:t>
            </a:r>
            <a:r>
              <a:rPr lang="en-IN" altLang="en-US" sz="4000" b="1" dirty="0">
                <a:solidFill>
                  <a:srgbClr val="0000FF"/>
                </a:solidFill>
              </a:rPr>
              <a:t>STATISTICAL INFERENCE</a:t>
            </a:r>
            <a:endParaRPr lang="en-US" altLang="en-US" sz="4000" b="1" dirty="0">
              <a:solidFill>
                <a:srgbClr val="0000FF"/>
              </a:solidFill>
            </a:endParaRPr>
          </a:p>
        </p:txBody>
      </p:sp>
      <p:sp>
        <p:nvSpPr>
          <p:cNvPr id="36870" name="Rectangle 3">
            <a:extLst>
              <a:ext uri="{FF2B5EF4-FFF2-40B4-BE49-F238E27FC236}">
                <a16:creationId xmlns:a16="http://schemas.microsoft.com/office/drawing/2014/main" id="{443D64F6-0C78-4EE5-9492-6BA7A12B2A95}"/>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36871" name="Picture 4" descr="iitlogo">
            <a:extLst>
              <a:ext uri="{FF2B5EF4-FFF2-40B4-BE49-F238E27FC236}">
                <a16:creationId xmlns:a16="http://schemas.microsoft.com/office/drawing/2014/main" id="{BA66B670-3891-4E48-A2A7-D3FBEFA5C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10</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Statistical Inference</a:t>
            </a: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marL="609600" indent="-609600" eaLnBrk="1" hangingPunct="1">
              <a:buFontTx/>
              <a:buAutoNum type="arabicParenR"/>
            </a:pPr>
            <a:r>
              <a:rPr lang="en-US" altLang="en-US" sz="5500" dirty="0"/>
              <a:t>Point estimation</a:t>
            </a:r>
          </a:p>
          <a:p>
            <a:pPr marL="609600" indent="-609600" eaLnBrk="1" hangingPunct="1">
              <a:buFontTx/>
              <a:buAutoNum type="arabicParenR"/>
            </a:pPr>
            <a:r>
              <a:rPr lang="en-US" altLang="en-US" sz="5500" dirty="0"/>
              <a:t>Interval estimation</a:t>
            </a:r>
          </a:p>
          <a:p>
            <a:pPr marL="609600" indent="-609600" eaLnBrk="1" hangingPunct="1">
              <a:buFontTx/>
              <a:buAutoNum type="arabicParenR"/>
            </a:pPr>
            <a:r>
              <a:rPr lang="en-US" altLang="en-US" sz="5500" dirty="0"/>
              <a:t>Hypothesis testing</a:t>
            </a:r>
          </a:p>
        </p:txBody>
      </p:sp>
    </p:spTree>
    <p:extLst>
      <p:ext uri="{BB962C8B-B14F-4D97-AF65-F5344CB8AC3E}">
        <p14:creationId xmlns:p14="http://schemas.microsoft.com/office/powerpoint/2010/main" val="3526364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11</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Point Estimation</a:t>
            </a:r>
          </a:p>
        </p:txBody>
      </p:sp>
      <mc:AlternateContent xmlns:mc="http://schemas.openxmlformats.org/markup-compatibility/2006" xmlns:a14="http://schemas.microsoft.com/office/drawing/2010/main">
        <mc:Choice Requires="a14">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dirty="0"/>
                  <a:t>Refers to providing a single “best guess” of some quantity of interest</a:t>
                </a:r>
              </a:p>
              <a:p>
                <a:pPr algn="just" eaLnBrk="1" hangingPunct="1">
                  <a:buFont typeface="Wingdings" panose="05000000000000000000" pitchFamily="2" charset="2"/>
                  <a:buChar char="§"/>
                </a:pPr>
                <a:r>
                  <a:rPr lang="en-US" altLang="en-US" dirty="0"/>
                  <a:t>The quantity of interest could be a parameter in a parametric model, a </a:t>
                </a:r>
                <a:r>
                  <a:rPr lang="en-US" altLang="en-US" dirty="0" err="1"/>
                  <a:t>cdf</a:t>
                </a:r>
                <a:r>
                  <a:rPr lang="en-US" altLang="en-US" dirty="0"/>
                  <a:t> F, a probability density function f, a regression function r, or a prediction for a future value Y of some random variable</a:t>
                </a:r>
              </a:p>
              <a:p>
                <a:pPr algn="just" eaLnBrk="1" hangingPunct="1">
                  <a:buFont typeface="Wingdings" panose="05000000000000000000" pitchFamily="2" charset="2"/>
                  <a:buChar char="§"/>
                </a:pPr>
                <a:r>
                  <a:rPr lang="en-US" altLang="en-US" dirty="0"/>
                  <a:t>By convention we denote the </a:t>
                </a:r>
                <a:r>
                  <a:rPr lang="en-US" altLang="en-US" b="1" dirty="0">
                    <a:solidFill>
                      <a:srgbClr val="FF0000"/>
                    </a:solidFill>
                  </a:rPr>
                  <a:t>estimate</a:t>
                </a:r>
                <a:r>
                  <a:rPr lang="en-US" altLang="en-US" dirty="0"/>
                  <a:t> with </a:t>
                </a:r>
                <a14:m>
                  <m:oMath xmlns:m="http://schemas.openxmlformats.org/officeDocument/2006/math">
                    <m:acc>
                      <m:accPr>
                        <m:chr m:val="̂"/>
                        <m:ctrlPr>
                          <a:rPr lang="en-US" altLang="en-US" b="0" i="1" smtClean="0">
                            <a:latin typeface="Cambria Math" panose="02040503050406030204" pitchFamily="18" charset="0"/>
                          </a:rPr>
                        </m:ctrlPr>
                      </m:accPr>
                      <m:e>
                        <m:r>
                          <a:rPr lang="en-US" altLang="en-US" i="1">
                            <a:latin typeface="Cambria Math" panose="02040503050406030204" pitchFamily="18" charset="0"/>
                          </a:rPr>
                          <m:t>𝜃</m:t>
                        </m:r>
                      </m:e>
                    </m:acc>
                  </m:oMath>
                </a14:m>
                <a:r>
                  <a:rPr lang="en-US" altLang="en-US" dirty="0"/>
                  <a:t> for the </a:t>
                </a:r>
                <a:r>
                  <a:rPr lang="en-US" altLang="en-US" b="1" dirty="0">
                    <a:solidFill>
                      <a:srgbClr val="FF0000"/>
                    </a:solidFill>
                  </a:rPr>
                  <a:t>population parameter</a:t>
                </a:r>
                <a:r>
                  <a:rPr lang="en-US" altLang="en-US" dirty="0"/>
                  <a:t>, </a:t>
                </a:r>
                <a:r>
                  <a:rPr lang="en-US" altLang="en-US" dirty="0">
                    <a:sym typeface="Symbol" panose="05050102010706020507" pitchFamily="18" charset="2"/>
                  </a:rPr>
                  <a:t></a:t>
                </a:r>
                <a:endParaRPr lang="en-US" altLang="en-US" dirty="0"/>
              </a:p>
            </p:txBody>
          </p:sp>
        </mc:Choice>
        <mc:Fallback xmlns="">
          <p:sp>
            <p:nvSpPr>
              <p:cNvPr id="37894" name="Rectangle 3">
                <a:extLst>
                  <a:ext uri="{FF2B5EF4-FFF2-40B4-BE49-F238E27FC236}">
                    <a16:creationId xmlns:a16="http://schemas.microsoft.com/office/drawing/2014/main" id="{DEFDDF34-8FEC-46DD-B2B4-EEA2E8A3CE13}"/>
                  </a:ext>
                </a:extLst>
              </p:cNvPr>
              <p:cNvSpPr>
                <a:spLocks noGrp="1" noRot="1" noChangeAspect="1" noMove="1" noResize="1" noEditPoints="1" noAdjustHandles="1" noChangeArrowheads="1" noChangeShapeType="1" noTextEdit="1"/>
              </p:cNvSpPr>
              <p:nvPr>
                <p:ph type="body" idx="1"/>
              </p:nvPr>
            </p:nvSpPr>
            <p:spPr>
              <a:blipFill>
                <a:blip r:embed="rId2"/>
                <a:stretch>
                  <a:fillRect l="-1222" t="-1752" r="-1389"/>
                </a:stretch>
              </a:blipFill>
            </p:spPr>
            <p:txBody>
              <a:bodyPr/>
              <a:lstStyle/>
              <a:p>
                <a:r>
                  <a:rPr lang="en-US">
                    <a:noFill/>
                  </a:rPr>
                  <a:t> </a:t>
                </a:r>
              </a:p>
            </p:txBody>
          </p:sp>
        </mc:Fallback>
      </mc:AlternateContent>
    </p:spTree>
    <p:extLst>
      <p:ext uri="{BB962C8B-B14F-4D97-AF65-F5344CB8AC3E}">
        <p14:creationId xmlns:p14="http://schemas.microsoft.com/office/powerpoint/2010/main" val="3795847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12</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Point Estimation</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mc:AlternateContent xmlns:mc="http://schemas.openxmlformats.org/markup-compatibility/2006" xmlns:a14="http://schemas.microsoft.com/office/drawing/2010/main">
        <mc:Choice Requires="a14">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dirty="0"/>
                  <a:t>Hence given a parameter </a:t>
                </a:r>
                <a:r>
                  <a:rPr lang="en-US" altLang="en-US" sz="3000" dirty="0">
                    <a:sym typeface="Symbol" panose="05050102010706020507" pitchFamily="18" charset="2"/>
                  </a:rPr>
                  <a:t> (fixed but unknown)</a:t>
                </a:r>
                <a:r>
                  <a:rPr lang="en-US" altLang="en-US" sz="3000" dirty="0"/>
                  <a:t>, we are interested to find the estimate </a:t>
                </a:r>
                <a14:m>
                  <m:oMath xmlns:m="http://schemas.openxmlformats.org/officeDocument/2006/math">
                    <m:acc>
                      <m:accPr>
                        <m:chr m:val="̂"/>
                        <m:ctrlPr>
                          <a:rPr lang="en-US" altLang="en-US" sz="3000" i="1">
                            <a:latin typeface="Cambria Math" panose="02040503050406030204" pitchFamily="18" charset="0"/>
                          </a:rPr>
                        </m:ctrlPr>
                      </m:accPr>
                      <m:e>
                        <m:r>
                          <m:rPr>
                            <m:sty m:val="p"/>
                          </m:rPr>
                          <a:rPr lang="en-US" altLang="en-US" sz="3000" i="0">
                            <a:latin typeface="Cambria Math" panose="02040503050406030204" pitchFamily="18" charset="0"/>
                          </a:rPr>
                          <m:t>θ</m:t>
                        </m:r>
                      </m:e>
                    </m:acc>
                  </m:oMath>
                </a14:m>
                <a:r>
                  <a:rPr lang="en-US" altLang="en-US" sz="3000" dirty="0"/>
                  <a:t> (random but known) such that the Bias given by </a:t>
                </a:r>
                <a14:m>
                  <m:oMath xmlns:m="http://schemas.openxmlformats.org/officeDocument/2006/math">
                    <m:r>
                      <m:rPr>
                        <m:sty m:val="p"/>
                      </m:rPr>
                      <a:rPr lang="en-US" altLang="en-US" sz="3000" b="0" i="0" dirty="0" smtClean="0">
                        <a:latin typeface="Cambria Math" panose="02040503050406030204" pitchFamily="18" charset="0"/>
                      </a:rPr>
                      <m:t>b</m:t>
                    </m:r>
                    <m:d>
                      <m:dPr>
                        <m:ctrlPr>
                          <a:rPr lang="en-US" altLang="en-US" sz="3000" b="0" i="1" dirty="0" smtClean="0">
                            <a:latin typeface="Cambria Math" panose="02040503050406030204" pitchFamily="18" charset="0"/>
                          </a:rPr>
                        </m:ctrlPr>
                      </m:dPr>
                      <m:e>
                        <m:acc>
                          <m:accPr>
                            <m:chr m:val="̂"/>
                            <m:ctrlPr>
                              <a:rPr lang="en-US" altLang="en-US" sz="3000" i="1" dirty="0">
                                <a:latin typeface="Cambria Math" panose="02040503050406030204" pitchFamily="18" charset="0"/>
                              </a:rPr>
                            </m:ctrlPr>
                          </m:accPr>
                          <m:e>
                            <m:r>
                              <m:rPr>
                                <m:sty m:val="p"/>
                              </m:rPr>
                              <a:rPr lang="en-US" altLang="en-US" sz="3000" i="0" dirty="0">
                                <a:latin typeface="Cambria Math" panose="02040503050406030204" pitchFamily="18" charset="0"/>
                              </a:rPr>
                              <m:t>θ</m:t>
                            </m:r>
                          </m:e>
                        </m:acc>
                      </m:e>
                    </m:d>
                    <m:r>
                      <a:rPr lang="en-US" altLang="en-US" sz="3000" b="0" i="0" dirty="0" smtClean="0">
                        <a:latin typeface="Cambria Math" panose="02040503050406030204" pitchFamily="18" charset="0"/>
                      </a:rPr>
                      <m:t>=</m:t>
                    </m:r>
                    <m:r>
                      <m:rPr>
                        <m:sty m:val="p"/>
                      </m:rPr>
                      <a:rPr lang="en-US" altLang="en-US" sz="3000" b="0" i="0" dirty="0" smtClean="0">
                        <a:latin typeface="Cambria Math" panose="02040503050406030204" pitchFamily="18" charset="0"/>
                      </a:rPr>
                      <m:t>θ</m:t>
                    </m:r>
                    <m:r>
                      <a:rPr lang="en-US" altLang="en-US" sz="3000" b="0" i="0" dirty="0" smtClean="0">
                        <a:latin typeface="Cambria Math" panose="02040503050406030204" pitchFamily="18" charset="0"/>
                      </a:rPr>
                      <m:t>−</m:t>
                    </m:r>
                    <m:r>
                      <m:rPr>
                        <m:sty m:val="p"/>
                      </m:rPr>
                      <a:rPr lang="en-US" altLang="en-US" sz="3000" b="0" i="0" dirty="0" smtClean="0">
                        <a:latin typeface="Cambria Math" panose="02040503050406030204" pitchFamily="18" charset="0"/>
                      </a:rPr>
                      <m:t>E</m:t>
                    </m:r>
                    <m:d>
                      <m:dPr>
                        <m:ctrlPr>
                          <a:rPr lang="en-US" altLang="en-US" sz="3000" b="0" i="1" dirty="0" smtClean="0">
                            <a:latin typeface="Cambria Math" panose="02040503050406030204" pitchFamily="18" charset="0"/>
                          </a:rPr>
                        </m:ctrlPr>
                      </m:dPr>
                      <m:e>
                        <m:acc>
                          <m:accPr>
                            <m:chr m:val="̂"/>
                            <m:ctrlPr>
                              <a:rPr lang="en-US" altLang="en-US" sz="3000" i="1" dirty="0">
                                <a:latin typeface="Cambria Math" panose="02040503050406030204" pitchFamily="18" charset="0"/>
                              </a:rPr>
                            </m:ctrlPr>
                          </m:accPr>
                          <m:e>
                            <m:r>
                              <m:rPr>
                                <m:sty m:val="p"/>
                              </m:rPr>
                              <a:rPr lang="en-US" altLang="en-US" sz="3000" i="0" dirty="0">
                                <a:latin typeface="Cambria Math" panose="02040503050406030204" pitchFamily="18" charset="0"/>
                              </a:rPr>
                              <m:t>θ</m:t>
                            </m:r>
                          </m:e>
                        </m:acc>
                      </m:e>
                    </m:d>
                  </m:oMath>
                </a14:m>
                <a:endParaRPr lang="en-US" altLang="en-US" sz="3000" dirty="0"/>
              </a:p>
              <a:p>
                <a:pPr algn="just" eaLnBrk="1" hangingPunct="1">
                  <a:buFont typeface="Wingdings" panose="05000000000000000000" pitchFamily="2" charset="2"/>
                  <a:buChar char="§"/>
                </a:pPr>
                <a:r>
                  <a:rPr lang="en-US" altLang="en-US" sz="3000" dirty="0"/>
                  <a:t>In case </a:t>
                </a:r>
                <a14:m>
                  <m:oMath xmlns:m="http://schemas.openxmlformats.org/officeDocument/2006/math">
                    <m:r>
                      <m:rPr>
                        <m:sty m:val="p"/>
                      </m:rPr>
                      <a:rPr lang="en-US" altLang="en-US" sz="3000" i="0" dirty="0">
                        <a:latin typeface="Cambria Math" panose="02040503050406030204" pitchFamily="18" charset="0"/>
                      </a:rPr>
                      <m:t>b</m:t>
                    </m:r>
                    <m:d>
                      <m:dPr>
                        <m:ctrlPr>
                          <a:rPr lang="en-US" altLang="en-US" sz="3000" i="1" dirty="0">
                            <a:latin typeface="Cambria Math" panose="02040503050406030204" pitchFamily="18" charset="0"/>
                          </a:rPr>
                        </m:ctrlPr>
                      </m:dPr>
                      <m:e>
                        <m:acc>
                          <m:accPr>
                            <m:chr m:val="̂"/>
                            <m:ctrlPr>
                              <a:rPr lang="en-US" altLang="en-US" sz="3000" i="1" dirty="0">
                                <a:latin typeface="Cambria Math" panose="02040503050406030204" pitchFamily="18" charset="0"/>
                              </a:rPr>
                            </m:ctrlPr>
                          </m:accPr>
                          <m:e>
                            <m:r>
                              <m:rPr>
                                <m:sty m:val="p"/>
                              </m:rPr>
                              <a:rPr lang="en-US" altLang="en-US" sz="3000" i="0" dirty="0">
                                <a:latin typeface="Cambria Math" panose="02040503050406030204" pitchFamily="18" charset="0"/>
                              </a:rPr>
                              <m:t>θ</m:t>
                            </m:r>
                          </m:e>
                        </m:acc>
                      </m:e>
                    </m:d>
                  </m:oMath>
                </a14:m>
                <a:r>
                  <a:rPr lang="en-US" altLang="en-US" sz="3000" dirty="0"/>
                  <a:t> is zero then it is </a:t>
                </a:r>
                <a:r>
                  <a:rPr lang="en-US" altLang="en-US" sz="3000" b="1" dirty="0">
                    <a:solidFill>
                      <a:srgbClr val="FF0000"/>
                    </a:solidFill>
                  </a:rPr>
                  <a:t>unbiased</a:t>
                </a:r>
                <a:r>
                  <a:rPr lang="en-US" altLang="en-US" sz="3000" dirty="0"/>
                  <a:t> else </a:t>
                </a:r>
                <a:r>
                  <a:rPr lang="en-US" altLang="en-US" sz="3000" b="1" dirty="0">
                    <a:solidFill>
                      <a:srgbClr val="FF0000"/>
                    </a:solidFill>
                  </a:rPr>
                  <a:t>biased</a:t>
                </a:r>
              </a:p>
              <a:p>
                <a:pPr algn="just" eaLnBrk="1" hangingPunct="1">
                  <a:buFont typeface="Wingdings" panose="05000000000000000000" pitchFamily="2" charset="2"/>
                  <a:buChar char="§"/>
                </a:pPr>
                <a:r>
                  <a:rPr lang="en-US" altLang="en-US" sz="3000" dirty="0"/>
                  <a:t>A reasonable requirement for an estimator is that it should converge to the true parameter value as we collect more and more data</a:t>
                </a:r>
              </a:p>
              <a:p>
                <a:pPr algn="just" eaLnBrk="1" hangingPunct="1">
                  <a:buFont typeface="Wingdings" panose="05000000000000000000" pitchFamily="2" charset="2"/>
                  <a:buChar char="§"/>
                </a:pPr>
                <a:r>
                  <a:rPr lang="en-US" altLang="en-US" sz="3000" dirty="0"/>
                  <a:t>A point estimator </a:t>
                </a:r>
                <a14:m>
                  <m:oMath xmlns:m="http://schemas.openxmlformats.org/officeDocument/2006/math">
                    <m:acc>
                      <m:accPr>
                        <m:chr m:val="̂"/>
                        <m:ctrlPr>
                          <a:rPr lang="en-US" altLang="en-US" sz="3000" i="1" dirty="0">
                            <a:latin typeface="Cambria Math" panose="02040503050406030204" pitchFamily="18" charset="0"/>
                          </a:rPr>
                        </m:ctrlPr>
                      </m:accPr>
                      <m:e>
                        <m:r>
                          <m:rPr>
                            <m:sty m:val="p"/>
                          </m:rPr>
                          <a:rPr lang="en-US" altLang="en-US" sz="3000" i="0" dirty="0">
                            <a:latin typeface="Cambria Math" panose="02040503050406030204" pitchFamily="18" charset="0"/>
                          </a:rPr>
                          <m:t>θ</m:t>
                        </m:r>
                      </m:e>
                    </m:acc>
                  </m:oMath>
                </a14:m>
                <a:r>
                  <a:rPr lang="en-US" altLang="en-US" sz="3000" dirty="0"/>
                  <a:t> </a:t>
                </a:r>
                <a:r>
                  <a:rPr lang="en-US" sz="3000" dirty="0"/>
                  <a:t>of a parameter θ is </a:t>
                </a:r>
                <a:r>
                  <a:rPr lang="en-US" sz="3000" b="1" dirty="0">
                    <a:solidFill>
                      <a:srgbClr val="FF0000"/>
                    </a:solidFill>
                  </a:rPr>
                  <a:t>consistent</a:t>
                </a:r>
                <a:r>
                  <a:rPr lang="en-US" sz="3000" dirty="0"/>
                  <a:t> if </a:t>
                </a:r>
                <a14:m>
                  <m:oMath xmlns:m="http://schemas.openxmlformats.org/officeDocument/2006/math">
                    <m:sSub>
                      <m:sSubPr>
                        <m:ctrlPr>
                          <a:rPr lang="en-US" sz="3000" b="0" i="1" smtClean="0">
                            <a:latin typeface="Cambria Math" panose="02040503050406030204" pitchFamily="18" charset="0"/>
                          </a:rPr>
                        </m:ctrlPr>
                      </m:sSubPr>
                      <m:e>
                        <m:acc>
                          <m:accPr>
                            <m:chr m:val="̂"/>
                            <m:ctrlPr>
                              <a:rPr lang="en-US" sz="3000" b="0" i="1" smtClean="0">
                                <a:latin typeface="Cambria Math" panose="02040503050406030204" pitchFamily="18" charset="0"/>
                              </a:rPr>
                            </m:ctrlPr>
                          </m:accPr>
                          <m:e>
                            <m:r>
                              <a:rPr lang="en-US" sz="3000" i="1">
                                <a:latin typeface="Cambria Math" panose="02040503050406030204" pitchFamily="18" charset="0"/>
                              </a:rPr>
                              <m:t>𝜃</m:t>
                            </m:r>
                          </m:e>
                        </m:acc>
                      </m:e>
                      <m:sub>
                        <m:r>
                          <a:rPr lang="en-US" sz="3000" b="0" i="1" smtClean="0">
                            <a:latin typeface="Cambria Math" panose="02040503050406030204" pitchFamily="18" charset="0"/>
                          </a:rPr>
                          <m:t>𝑛</m:t>
                        </m:r>
                      </m:sub>
                    </m:sSub>
                    <m:groupChr>
                      <m:groupChrPr>
                        <m:chr m:val="→"/>
                        <m:vertJc m:val="bot"/>
                        <m:ctrlPr>
                          <a:rPr lang="en-US" sz="3000" b="0" i="1" smtClean="0">
                            <a:latin typeface="Cambria Math" panose="02040503050406030204" pitchFamily="18" charset="0"/>
                          </a:rPr>
                        </m:ctrlPr>
                      </m:groupChrPr>
                      <m:e>
                        <m:r>
                          <m:rPr>
                            <m:brk m:alnAt="2"/>
                          </m:rPr>
                          <a:rPr lang="en-US" sz="3000" b="0" i="1" smtClean="0">
                            <a:latin typeface="Cambria Math" panose="02040503050406030204" pitchFamily="18" charset="0"/>
                          </a:rPr>
                          <m:t>𝑃</m:t>
                        </m:r>
                      </m:e>
                    </m:groupChr>
                    <m:r>
                      <a:rPr lang="en-US" sz="3000" b="0" i="1" smtClean="0">
                        <a:latin typeface="Cambria Math" panose="02040503050406030204" pitchFamily="18" charset="0"/>
                      </a:rPr>
                      <m:t>𝜃</m:t>
                    </m:r>
                  </m:oMath>
                </a14:m>
                <a:endParaRPr lang="en-US" altLang="en-US" sz="3000" dirty="0"/>
              </a:p>
            </p:txBody>
          </p:sp>
        </mc:Choice>
        <mc:Fallback xmlns="">
          <p:sp>
            <p:nvSpPr>
              <p:cNvPr id="37894" name="Rectangle 3">
                <a:extLst>
                  <a:ext uri="{FF2B5EF4-FFF2-40B4-BE49-F238E27FC236}">
                    <a16:creationId xmlns:a16="http://schemas.microsoft.com/office/drawing/2014/main" id="{DEFDDF34-8FEC-46DD-B2B4-EEA2E8A3CE13}"/>
                  </a:ext>
                </a:extLst>
              </p:cNvPr>
              <p:cNvSpPr>
                <a:spLocks noGrp="1" noRot="1" noChangeAspect="1" noMove="1" noResize="1" noEditPoints="1" noAdjustHandles="1" noChangeArrowheads="1" noChangeShapeType="1" noTextEdit="1"/>
              </p:cNvSpPr>
              <p:nvPr>
                <p:ph type="body" idx="1"/>
              </p:nvPr>
            </p:nvSpPr>
            <p:spPr>
              <a:blipFill>
                <a:blip r:embed="rId2"/>
                <a:stretch>
                  <a:fillRect l="-1111" t="-1752" r="-1278" b="-404"/>
                </a:stretch>
              </a:blipFill>
            </p:spPr>
            <p:txBody>
              <a:bodyPr/>
              <a:lstStyle/>
              <a:p>
                <a:r>
                  <a:rPr lang="en-US">
                    <a:noFill/>
                  </a:rPr>
                  <a:t> </a:t>
                </a:r>
              </a:p>
            </p:txBody>
          </p:sp>
        </mc:Fallback>
      </mc:AlternateContent>
    </p:spTree>
    <p:extLst>
      <p:ext uri="{BB962C8B-B14F-4D97-AF65-F5344CB8AC3E}">
        <p14:creationId xmlns:p14="http://schemas.microsoft.com/office/powerpoint/2010/main" val="2096796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13</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Point Estimation</a:t>
            </a:r>
            <a:r>
              <a:rPr lang="en-US" altLang="en-US" sz="5400"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500" b="1" dirty="0">
              <a:solidFill>
                <a:srgbClr val="FF0000"/>
              </a:solidFill>
            </a:endParaRPr>
          </a:p>
        </p:txBody>
      </p:sp>
      <mc:AlternateContent xmlns:mc="http://schemas.openxmlformats.org/markup-compatibility/2006" xmlns:a14="http://schemas.microsoft.com/office/drawing/2010/main">
        <mc:Choice Requires="a14">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dirty="0"/>
                  <a:t>Distribution of </a:t>
                </a:r>
                <a14:m>
                  <m:oMath xmlns:m="http://schemas.openxmlformats.org/officeDocument/2006/math">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oMath>
                </a14:m>
                <a:r>
                  <a:rPr lang="en-US" altLang="en-US" sz="3000" dirty="0"/>
                  <a:t> is called the sampling distribution</a:t>
                </a:r>
              </a:p>
              <a:p>
                <a:pPr algn="just" eaLnBrk="1" hangingPunct="1">
                  <a:buFont typeface="Wingdings" panose="05000000000000000000" pitchFamily="2" charset="2"/>
                  <a:buChar char="§"/>
                </a:pPr>
                <a:r>
                  <a:rPr lang="en-US" altLang="en-US" sz="3000" dirty="0"/>
                  <a:t>The standard deviation of</a:t>
                </a:r>
                <a14:m>
                  <m:oMath xmlns:m="http://schemas.openxmlformats.org/officeDocument/2006/math">
                    <m:r>
                      <a:rPr lang="en-US" sz="3000" b="0" i="0" smtClean="0">
                        <a:latin typeface="Cambria Math" panose="02040503050406030204" pitchFamily="18" charset="0"/>
                      </a:rPr>
                      <m:t> </m:t>
                    </m:r>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oMath>
                </a14:m>
                <a:r>
                  <a:rPr lang="en-US" altLang="en-US" sz="3000" dirty="0"/>
                  <a:t> is called the </a:t>
                </a:r>
                <a:r>
                  <a:rPr lang="en-US" altLang="en-US" sz="3000" b="1" dirty="0">
                    <a:solidFill>
                      <a:srgbClr val="FF0000"/>
                    </a:solidFill>
                  </a:rPr>
                  <a:t>standard error</a:t>
                </a:r>
                <a:r>
                  <a:rPr lang="en-US" altLang="en-US" sz="3000" dirty="0"/>
                  <a:t>, denoted by, </a:t>
                </a:r>
                <a14:m>
                  <m:oMath xmlns:m="http://schemas.openxmlformats.org/officeDocument/2006/math">
                    <m:r>
                      <a:rPr lang="en-US" altLang="en-US" sz="3000" b="0" i="1" smtClean="0">
                        <a:latin typeface="Cambria Math" panose="02040503050406030204" pitchFamily="18" charset="0"/>
                      </a:rPr>
                      <m:t>𝑆𝐸</m:t>
                    </m:r>
                    <m:d>
                      <m:dPr>
                        <m:ctrlPr>
                          <a:rPr lang="en-US" altLang="en-US" sz="3000" b="0" i="1" smtClean="0">
                            <a:latin typeface="Cambria Math" panose="02040503050406030204" pitchFamily="18" charset="0"/>
                          </a:rPr>
                        </m:ctrlPr>
                      </m:dPr>
                      <m:e>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e>
                    </m:d>
                    <m:r>
                      <a:rPr lang="en-US" altLang="en-US" sz="3000" b="0" i="1" smtClean="0">
                        <a:latin typeface="Cambria Math" panose="02040503050406030204" pitchFamily="18" charset="0"/>
                      </a:rPr>
                      <m:t>=</m:t>
                    </m:r>
                    <m:rad>
                      <m:radPr>
                        <m:degHide m:val="on"/>
                        <m:ctrlPr>
                          <a:rPr lang="en-US" altLang="en-US" sz="3000" b="0" i="1" smtClean="0">
                            <a:latin typeface="Cambria Math" panose="02040503050406030204" pitchFamily="18" charset="0"/>
                          </a:rPr>
                        </m:ctrlPr>
                      </m:radPr>
                      <m:deg/>
                      <m:e>
                        <m:r>
                          <a:rPr lang="en-US" altLang="en-US" sz="3000" b="0" i="1" smtClean="0">
                            <a:latin typeface="Cambria Math" panose="02040503050406030204" pitchFamily="18" charset="0"/>
                          </a:rPr>
                          <m:t>𝑉</m:t>
                        </m:r>
                        <m:d>
                          <m:dPr>
                            <m:ctrlPr>
                              <a:rPr lang="en-US" altLang="en-US" sz="3000" b="0" i="1" smtClean="0">
                                <a:latin typeface="Cambria Math" panose="02040503050406030204" pitchFamily="18" charset="0"/>
                              </a:rPr>
                            </m:ctrlPr>
                          </m:dPr>
                          <m:e>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e>
                        </m:d>
                      </m:e>
                    </m:rad>
                  </m:oMath>
                </a14:m>
                <a:endParaRPr lang="en-US" altLang="en-US" sz="3000" dirty="0"/>
              </a:p>
              <a:p>
                <a:pPr algn="just" eaLnBrk="1" hangingPunct="1">
                  <a:buFont typeface="Wingdings" panose="05000000000000000000" pitchFamily="2" charset="2"/>
                  <a:buChar char="§"/>
                </a:pPr>
                <a:r>
                  <a:rPr lang="en-US" altLang="en-US" sz="3000" dirty="0"/>
                  <a:t>An estimator is asymptotically Normal if, </a:t>
                </a:r>
                <a14:m>
                  <m:oMath xmlns:m="http://schemas.openxmlformats.org/officeDocument/2006/math">
                    <m:f>
                      <m:fPr>
                        <m:ctrlPr>
                          <a:rPr lang="en-US" altLang="en-US" sz="3000" b="0" i="1" smtClean="0">
                            <a:latin typeface="Cambria Math" panose="02040503050406030204" pitchFamily="18" charset="0"/>
                          </a:rPr>
                        </m:ctrlPr>
                      </m:fPr>
                      <m:num>
                        <m:r>
                          <a:rPr lang="en-US" altLang="en-US" sz="3000" b="0" i="1" smtClean="0">
                            <a:latin typeface="Cambria Math" panose="02040503050406030204" pitchFamily="18" charset="0"/>
                          </a:rPr>
                          <m:t>𝜃</m:t>
                        </m:r>
                        <m:r>
                          <a:rPr lang="en-US" altLang="en-US" sz="3000" b="0" i="1" smtClean="0">
                            <a:latin typeface="Cambria Math" panose="02040503050406030204" pitchFamily="18" charset="0"/>
                          </a:rPr>
                          <m:t>−</m:t>
                        </m:r>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num>
                      <m:den>
                        <m:rad>
                          <m:radPr>
                            <m:degHide m:val="on"/>
                            <m:ctrlPr>
                              <a:rPr lang="en-US" altLang="en-US" sz="3000" i="1">
                                <a:latin typeface="Cambria Math" panose="02040503050406030204" pitchFamily="18" charset="0"/>
                              </a:rPr>
                            </m:ctrlPr>
                          </m:radPr>
                          <m:deg/>
                          <m:e>
                            <m:r>
                              <a:rPr lang="en-US" altLang="en-US" sz="3000" i="1">
                                <a:latin typeface="Cambria Math" panose="02040503050406030204" pitchFamily="18" charset="0"/>
                              </a:rPr>
                              <m:t>𝑉</m:t>
                            </m:r>
                            <m:d>
                              <m:dPr>
                                <m:ctrlPr>
                                  <a:rPr lang="en-US" altLang="en-US" sz="3000" i="1">
                                    <a:latin typeface="Cambria Math" panose="02040503050406030204" pitchFamily="18" charset="0"/>
                                  </a:rPr>
                                </m:ctrlPr>
                              </m:dPr>
                              <m:e>
                                <m:sSub>
                                  <m:sSubPr>
                                    <m:ctrlPr>
                                      <a:rPr lang="en-US" sz="3000" i="1">
                                        <a:latin typeface="Cambria Math" panose="02040503050406030204" pitchFamily="18" charset="0"/>
                                      </a:rPr>
                                    </m:ctrlPr>
                                  </m:sSubPr>
                                  <m:e>
                                    <m:acc>
                                      <m:accPr>
                                        <m:chr m:val="̂"/>
                                        <m:ctrlPr>
                                          <a:rPr lang="en-US" sz="3000" i="1">
                                            <a:latin typeface="Cambria Math" panose="02040503050406030204" pitchFamily="18" charset="0"/>
                                          </a:rPr>
                                        </m:ctrlPr>
                                      </m:accPr>
                                      <m:e>
                                        <m:r>
                                          <a:rPr lang="en-US" sz="3000" i="1">
                                            <a:latin typeface="Cambria Math" panose="02040503050406030204" pitchFamily="18" charset="0"/>
                                          </a:rPr>
                                          <m:t>𝜃</m:t>
                                        </m:r>
                                      </m:e>
                                    </m:acc>
                                  </m:e>
                                  <m:sub>
                                    <m:r>
                                      <a:rPr lang="en-US" sz="3000" i="1">
                                        <a:latin typeface="Cambria Math" panose="02040503050406030204" pitchFamily="18" charset="0"/>
                                      </a:rPr>
                                      <m:t>𝑛</m:t>
                                    </m:r>
                                  </m:sub>
                                </m:sSub>
                              </m:e>
                            </m:d>
                          </m:e>
                        </m:rad>
                      </m:den>
                    </m:f>
                    <m:r>
                      <a:rPr lang="en-US" altLang="en-US" sz="3000" b="0" i="1" smtClean="0">
                        <a:latin typeface="Cambria Math" panose="02040503050406030204" pitchFamily="18" charset="0"/>
                      </a:rPr>
                      <m:t>~</m:t>
                    </m:r>
                    <m:r>
                      <a:rPr lang="en-US" altLang="en-US" sz="3000" b="0" i="1" smtClean="0">
                        <a:latin typeface="Cambria Math" panose="02040503050406030204" pitchFamily="18" charset="0"/>
                      </a:rPr>
                      <m:t>𝑁</m:t>
                    </m:r>
                    <m:d>
                      <m:dPr>
                        <m:ctrlPr>
                          <a:rPr lang="en-US" altLang="en-US" sz="3000" b="0" i="1" smtClean="0">
                            <a:latin typeface="Cambria Math" panose="02040503050406030204" pitchFamily="18" charset="0"/>
                          </a:rPr>
                        </m:ctrlPr>
                      </m:dPr>
                      <m:e>
                        <m:r>
                          <a:rPr lang="en-US" altLang="en-US" sz="3000" b="0" i="1" smtClean="0">
                            <a:latin typeface="Cambria Math" panose="02040503050406030204" pitchFamily="18" charset="0"/>
                          </a:rPr>
                          <m:t>0,1</m:t>
                        </m:r>
                      </m:e>
                    </m:d>
                  </m:oMath>
                </a14:m>
                <a:endParaRPr lang="en-US" altLang="en-US" sz="3000" dirty="0"/>
              </a:p>
            </p:txBody>
          </p:sp>
        </mc:Choice>
        <mc:Fallback xmlns="">
          <p:sp>
            <p:nvSpPr>
              <p:cNvPr id="37894" name="Rectangle 3">
                <a:extLst>
                  <a:ext uri="{FF2B5EF4-FFF2-40B4-BE49-F238E27FC236}">
                    <a16:creationId xmlns:a16="http://schemas.microsoft.com/office/drawing/2014/main" id="{DEFDDF34-8FEC-46DD-B2B4-EEA2E8A3CE13}"/>
                  </a:ext>
                </a:extLst>
              </p:cNvPr>
              <p:cNvSpPr>
                <a:spLocks noGrp="1" noRot="1" noChangeAspect="1" noMove="1" noResize="1" noEditPoints="1" noAdjustHandles="1" noChangeArrowheads="1" noChangeShapeType="1" noTextEdit="1"/>
              </p:cNvSpPr>
              <p:nvPr>
                <p:ph type="body" idx="1"/>
              </p:nvPr>
            </p:nvSpPr>
            <p:spPr>
              <a:blipFill>
                <a:blip r:embed="rId2"/>
                <a:stretch>
                  <a:fillRect l="-1111" t="-1348" r="-1278"/>
                </a:stretch>
              </a:blipFill>
            </p:spPr>
            <p:txBody>
              <a:bodyPr/>
              <a:lstStyle/>
              <a:p>
                <a:r>
                  <a:rPr lang="en-US">
                    <a:noFill/>
                  </a:rPr>
                  <a:t> </a:t>
                </a:r>
              </a:p>
            </p:txBody>
          </p:sp>
        </mc:Fallback>
      </mc:AlternateContent>
    </p:spTree>
    <p:extLst>
      <p:ext uri="{BB962C8B-B14F-4D97-AF65-F5344CB8AC3E}">
        <p14:creationId xmlns:p14="http://schemas.microsoft.com/office/powerpoint/2010/main" val="2219847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7BBCF4-D87E-4C27-AE3C-313AB124183F}"/>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807EB5F-8E0A-4D1A-9E6D-A66307D2D215}"/>
              </a:ext>
            </a:extLst>
          </p:cNvPr>
          <p:cNvSpPr>
            <a:spLocks noGrp="1"/>
          </p:cNvSpPr>
          <p:nvPr>
            <p:ph type="ftr" sz="quarter" idx="11"/>
          </p:nvPr>
        </p:nvSpPr>
        <p:spPr/>
        <p:txBody>
          <a:bodyPr/>
          <a:lstStyle/>
          <a:p>
            <a:pPr>
              <a:defRPr/>
            </a:pPr>
            <a:r>
              <a:rPr lang="en-US"/>
              <a:t>RNSengupta,IME Dept.,IIT Kanpur,INDIA</a:t>
            </a:r>
          </a:p>
        </p:txBody>
      </p:sp>
      <p:sp>
        <p:nvSpPr>
          <p:cNvPr id="46084" name="Slide Number Placeholder 5">
            <a:extLst>
              <a:ext uri="{FF2B5EF4-FFF2-40B4-BE49-F238E27FC236}">
                <a16:creationId xmlns:a16="http://schemas.microsoft.com/office/drawing/2014/main" id="{C1078906-2321-46DD-AEA1-A8E338D0E64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300CF013-0EAD-4FAA-9CD6-BA244A167AD9}" type="slidenum">
              <a:rPr lang="en-US" altLang="en-US" sz="1400">
                <a:latin typeface="Arial" panose="020B0604020202020204" pitchFamily="34" charset="0"/>
              </a:rPr>
              <a:pPr/>
              <a:t>14</a:t>
            </a:fld>
            <a:endParaRPr lang="en-US" altLang="en-US" sz="1400">
              <a:latin typeface="Arial" panose="020B0604020202020204" pitchFamily="34" charset="0"/>
            </a:endParaRPr>
          </a:p>
        </p:txBody>
      </p:sp>
      <p:sp>
        <p:nvSpPr>
          <p:cNvPr id="46085" name="Rectangle 2">
            <a:extLst>
              <a:ext uri="{FF2B5EF4-FFF2-40B4-BE49-F238E27FC236}">
                <a16:creationId xmlns:a16="http://schemas.microsoft.com/office/drawing/2014/main" id="{360EB8E1-358C-4087-84C0-64E329EE2EC7}"/>
              </a:ext>
            </a:extLst>
          </p:cNvPr>
          <p:cNvSpPr>
            <a:spLocks noGrp="1" noChangeArrowheads="1"/>
          </p:cNvSpPr>
          <p:nvPr>
            <p:ph type="title"/>
          </p:nvPr>
        </p:nvSpPr>
        <p:spPr/>
        <p:txBody>
          <a:bodyPr/>
          <a:lstStyle/>
          <a:p>
            <a:pPr eaLnBrk="1" hangingPunct="1"/>
            <a:r>
              <a:rPr lang="en-US" altLang="en-US" b="1" dirty="0">
                <a:solidFill>
                  <a:srgbClr val="FF0000"/>
                </a:solidFill>
              </a:rPr>
              <a:t>Estimators and their properties</a:t>
            </a:r>
          </a:p>
        </p:txBody>
      </p:sp>
      <p:sp>
        <p:nvSpPr>
          <p:cNvPr id="46086" name="Rectangle 3">
            <a:extLst>
              <a:ext uri="{FF2B5EF4-FFF2-40B4-BE49-F238E27FC236}">
                <a16:creationId xmlns:a16="http://schemas.microsoft.com/office/drawing/2014/main" id="{BDD9477C-379E-4812-BC31-0CE2B439506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dirty="0"/>
              <a:t>Estimator: Any statistic (a random function) which is used to estimate the population parameter should adhere to two important properties</a:t>
            </a:r>
          </a:p>
          <a:p>
            <a:pPr lvl="1" algn="just" eaLnBrk="1" hangingPunct="1">
              <a:buClr>
                <a:schemeClr val="tx1"/>
              </a:buClr>
              <a:buFont typeface="Wingdings" panose="05000000000000000000" pitchFamily="2" charset="2"/>
              <a:buChar char="v"/>
            </a:pPr>
            <a:r>
              <a:rPr lang="en-US" altLang="en-US" sz="4500" b="1" dirty="0">
                <a:solidFill>
                  <a:srgbClr val="FF0000"/>
                </a:solidFill>
              </a:rPr>
              <a:t>Unbiasedness</a:t>
            </a:r>
            <a:r>
              <a:rPr lang="en-US" altLang="en-US" sz="4500" dirty="0"/>
              <a:t>: E</a:t>
            </a:r>
            <a:r>
              <a:rPr lang="en-US" altLang="en-US" sz="4500" baseline="-25000" dirty="0">
                <a:sym typeface="Symbol" panose="05050102010706020507" pitchFamily="18" charset="2"/>
              </a:rPr>
              <a:t> </a:t>
            </a:r>
            <a:r>
              <a:rPr lang="en-US" altLang="en-US" sz="4500" dirty="0"/>
              <a:t>(</a:t>
            </a:r>
            <a:r>
              <a:rPr lang="en-US" altLang="en-US" sz="4500" dirty="0" err="1"/>
              <a:t>t</a:t>
            </a:r>
            <a:r>
              <a:rPr lang="en-US" altLang="en-US" sz="4500" baseline="-25000" dirty="0" err="1"/>
              <a:t>n</a:t>
            </a:r>
            <a:r>
              <a:rPr lang="en-US" altLang="en-US" sz="4500" dirty="0"/>
              <a:t>) = </a:t>
            </a:r>
            <a:r>
              <a:rPr lang="en-US" altLang="en-US" sz="4500" dirty="0">
                <a:sym typeface="Symbol" panose="05050102010706020507" pitchFamily="18" charset="2"/>
              </a:rPr>
              <a:t></a:t>
            </a:r>
          </a:p>
          <a:p>
            <a:pPr lvl="1" algn="just" eaLnBrk="1" hangingPunct="1">
              <a:buClr>
                <a:schemeClr val="tx1"/>
              </a:buClr>
              <a:buFont typeface="Wingdings" panose="05000000000000000000" pitchFamily="2" charset="2"/>
              <a:buChar char="v"/>
            </a:pPr>
            <a:r>
              <a:rPr lang="en-US" altLang="en-US" sz="4500" b="1" dirty="0">
                <a:solidFill>
                  <a:srgbClr val="FF0000"/>
                </a:solidFill>
                <a:sym typeface="Symbol" panose="05050102010706020507" pitchFamily="18" charset="2"/>
              </a:rPr>
              <a:t>Consistency</a:t>
            </a:r>
            <a:r>
              <a:rPr lang="en-US" altLang="en-US" sz="4500" dirty="0">
                <a:sym typeface="Symbol" panose="05050102010706020507" pitchFamily="18" charset="2"/>
              </a:rPr>
              <a:t>: Lt</a:t>
            </a:r>
            <a:r>
              <a:rPr lang="en-US" altLang="en-US" sz="4500" baseline="-25000" dirty="0">
                <a:sym typeface="Symbol" panose="05050102010706020507" pitchFamily="18" charset="2"/>
              </a:rPr>
              <a:t>𝑛</a:t>
            </a:r>
            <a:r>
              <a:rPr lang="en-US" altLang="en-US" sz="4500" dirty="0">
                <a:sym typeface="Symbol" panose="05050102010706020507" pitchFamily="18" charset="2"/>
              </a:rPr>
              <a:t> P[|t</a:t>
            </a:r>
            <a:r>
              <a:rPr lang="en-US" altLang="en-US" sz="4500" baseline="-25000" dirty="0">
                <a:sym typeface="Symbol" panose="05050102010706020507" pitchFamily="18" charset="2"/>
              </a:rPr>
              <a:t>𝑛</a:t>
            </a:r>
            <a:r>
              <a:rPr lang="en-US" altLang="en-US" sz="4500" dirty="0">
                <a:sym typeface="Symbol" panose="05050102010706020507" pitchFamily="18" charset="2"/>
              </a:rPr>
              <a:t>  | &lt; ] = 1</a:t>
            </a:r>
          </a:p>
        </p:txBody>
      </p:sp>
    </p:spTree>
    <p:extLst>
      <p:ext uri="{BB962C8B-B14F-4D97-AF65-F5344CB8AC3E}">
        <p14:creationId xmlns:p14="http://schemas.microsoft.com/office/powerpoint/2010/main" val="4169275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15</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Interval Estimation</a:t>
            </a: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marL="457200" lvl="1" indent="0" algn="just" eaLnBrk="1" hangingPunct="1">
              <a:buNone/>
            </a:pPr>
            <a:endParaRPr lang="en-US" altLang="en-US" dirty="0"/>
          </a:p>
          <a:p>
            <a:pPr marL="57150" indent="0" algn="just" eaLnBrk="1" hangingPunct="1">
              <a:buNone/>
            </a:pPr>
            <a:r>
              <a:rPr lang="en-US" altLang="en-US" dirty="0"/>
              <a:t>		𝑡</a:t>
            </a:r>
            <a:r>
              <a:rPr lang="en-US" altLang="en-US" baseline="-25000" dirty="0"/>
              <a:t>1</a:t>
            </a:r>
            <a:r>
              <a:rPr lang="en-US" altLang="en-US" dirty="0"/>
              <a:t>(</a:t>
            </a:r>
            <a:r>
              <a:rPr lang="en-US" altLang="en-US" dirty="0">
                <a:sym typeface="Symbol" panose="05050102010706020507" pitchFamily="18" charset="2"/>
              </a:rPr>
              <a:t>X</a:t>
            </a:r>
            <a:r>
              <a:rPr lang="en-US" altLang="en-US" baseline="-25000" dirty="0">
                <a:sym typeface="Symbol" panose="05050102010706020507" pitchFamily="18" charset="2"/>
              </a:rPr>
              <a:t>1</a:t>
            </a:r>
            <a:r>
              <a:rPr lang="en-US" altLang="en-US" dirty="0">
                <a:sym typeface="Symbol" panose="05050102010706020507" pitchFamily="18" charset="2"/>
              </a:rPr>
              <a:t>,..,X</a:t>
            </a:r>
            <a:r>
              <a:rPr lang="en-US" altLang="en-US" baseline="-25000" dirty="0">
                <a:sym typeface="Symbol" panose="05050102010706020507" pitchFamily="18" charset="2"/>
              </a:rPr>
              <a:t>𝑛</a:t>
            </a:r>
            <a:r>
              <a:rPr lang="en-US" altLang="en-US" dirty="0"/>
              <a:t>)		</a:t>
            </a:r>
            <a:r>
              <a:rPr lang="en-US" altLang="en-US" dirty="0">
                <a:sym typeface="Symbol" panose="05050102010706020507" pitchFamily="18" charset="2"/>
              </a:rPr>
              <a:t>			</a:t>
            </a:r>
            <a:r>
              <a:rPr lang="en-US" altLang="en-US" dirty="0"/>
              <a:t>𝑡</a:t>
            </a:r>
            <a:r>
              <a:rPr lang="en-US" altLang="en-US" baseline="-25000" dirty="0"/>
              <a:t>2</a:t>
            </a:r>
            <a:r>
              <a:rPr lang="en-US" altLang="en-US" dirty="0"/>
              <a:t>(</a:t>
            </a:r>
            <a:r>
              <a:rPr lang="en-US" altLang="en-US" dirty="0">
                <a:sym typeface="Symbol" panose="05050102010706020507" pitchFamily="18" charset="2"/>
              </a:rPr>
              <a:t>X</a:t>
            </a:r>
            <a:r>
              <a:rPr lang="en-US" altLang="en-US" baseline="-25000" dirty="0">
                <a:sym typeface="Symbol" panose="05050102010706020507" pitchFamily="18" charset="2"/>
              </a:rPr>
              <a:t>1</a:t>
            </a:r>
            <a:r>
              <a:rPr lang="en-US" altLang="en-US" dirty="0">
                <a:sym typeface="Symbol" panose="05050102010706020507" pitchFamily="18" charset="2"/>
              </a:rPr>
              <a:t>,..,X</a:t>
            </a:r>
            <a:r>
              <a:rPr lang="en-US" altLang="en-US" baseline="-25000" dirty="0">
                <a:sym typeface="Symbol" panose="05050102010706020507" pitchFamily="18" charset="2"/>
              </a:rPr>
              <a:t>𝑛</a:t>
            </a:r>
            <a:r>
              <a:rPr lang="en-US" altLang="en-US" dirty="0"/>
              <a:t>)</a:t>
            </a:r>
          </a:p>
          <a:p>
            <a:pPr algn="just" eaLnBrk="1" hangingPunct="1">
              <a:buFont typeface="Wingdings" panose="05000000000000000000" pitchFamily="2" charset="2"/>
              <a:buChar char="§"/>
            </a:pPr>
            <a:r>
              <a:rPr lang="en-US" altLang="en-US" sz="3000" dirty="0"/>
              <a:t>We are interested to find </a:t>
            </a:r>
            <a:r>
              <a:rPr lang="en-US" altLang="en-US" sz="2800" dirty="0"/>
              <a:t>𝑡</a:t>
            </a:r>
            <a:r>
              <a:rPr lang="en-US" altLang="en-US" sz="2800" baseline="-25000" dirty="0"/>
              <a:t>1</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altLang="en-US" sz="3000" dirty="0"/>
              <a:t> and </a:t>
            </a:r>
            <a:r>
              <a:rPr lang="en-US" altLang="en-US" sz="2800" dirty="0"/>
              <a:t>𝑡</a:t>
            </a:r>
            <a:r>
              <a:rPr lang="en-US" altLang="en-US" sz="2800" baseline="-25000" dirty="0"/>
              <a:t>2</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altLang="en-US" sz="3000" dirty="0"/>
              <a:t> such that P{</a:t>
            </a:r>
            <a:r>
              <a:rPr lang="en-US" altLang="en-US" sz="2800" dirty="0"/>
              <a:t>𝑡</a:t>
            </a:r>
            <a:r>
              <a:rPr lang="en-US" altLang="en-US" sz="2800" baseline="-25000" dirty="0"/>
              <a:t>1</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altLang="en-US" sz="3000" dirty="0"/>
              <a:t> </a:t>
            </a:r>
            <a:r>
              <a:rPr lang="en-US" altLang="en-US" sz="3000" dirty="0">
                <a:sym typeface="Symbol" panose="05050102010706020507" pitchFamily="18" charset="2"/>
              </a:rPr>
              <a:t>    </a:t>
            </a:r>
            <a:r>
              <a:rPr lang="en-US" altLang="en-US" sz="2800" dirty="0"/>
              <a:t>𝑡</a:t>
            </a:r>
            <a:r>
              <a:rPr lang="en-US" altLang="en-US" sz="2800" baseline="-25000" dirty="0"/>
              <a:t>2</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altLang="en-US" sz="3000" dirty="0"/>
              <a:t>} = (1</a:t>
            </a:r>
            <a:r>
              <a:rPr lang="en-US" altLang="en-US" sz="3000" dirty="0">
                <a:sym typeface="Symbol" panose="05050102010706020507" pitchFamily="18" charset="2"/>
              </a:rPr>
              <a:t>)</a:t>
            </a:r>
          </a:p>
          <a:p>
            <a:pPr algn="just" eaLnBrk="1" hangingPunct="1">
              <a:buFont typeface="Wingdings" panose="05000000000000000000" pitchFamily="2" charset="2"/>
              <a:buChar char="§"/>
            </a:pPr>
            <a:r>
              <a:rPr lang="en-US" altLang="en-US" sz="3000" dirty="0">
                <a:sym typeface="Symbol" panose="05050102010706020507" pitchFamily="18" charset="2"/>
              </a:rPr>
              <a:t>In case </a:t>
            </a:r>
            <a:r>
              <a:rPr lang="en-US" altLang="en-US" sz="3000" dirty="0"/>
              <a:t>(1</a:t>
            </a:r>
            <a:r>
              <a:rPr lang="en-US" altLang="en-US" sz="3000" dirty="0">
                <a:sym typeface="Symbol" panose="05050102010706020507" pitchFamily="18" charset="2"/>
              </a:rPr>
              <a:t>)=0.99, then </a:t>
            </a:r>
            <a:r>
              <a:rPr lang="en-US" sz="3000" dirty="0"/>
              <a:t>99 out of 100 cases would </a:t>
            </a:r>
            <a:r>
              <a:rPr lang="en-US" sz="3000" dirty="0" err="1"/>
              <a:t>favour</a:t>
            </a:r>
            <a:r>
              <a:rPr lang="en-US" sz="3000" dirty="0"/>
              <a:t> the case </a:t>
            </a:r>
          </a:p>
          <a:p>
            <a:pPr algn="just" eaLnBrk="1" hangingPunct="1">
              <a:buFont typeface="Wingdings" panose="05000000000000000000" pitchFamily="2" charset="2"/>
              <a:buChar char="§"/>
            </a:pPr>
            <a:r>
              <a:rPr lang="en-US" sz="3000" dirty="0"/>
              <a:t>If we refer to the above example of the box, each such picking of the sample will result in different set of observations for the sample, hence the concept of </a:t>
            </a:r>
            <a:r>
              <a:rPr lang="en-US" altLang="en-US" sz="2800" dirty="0"/>
              <a:t>𝑡</a:t>
            </a:r>
            <a:r>
              <a:rPr lang="en-US" altLang="en-US" sz="2800" baseline="-25000" dirty="0"/>
              <a:t>1</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sz="3000" dirty="0"/>
              <a:t> and </a:t>
            </a:r>
            <a:r>
              <a:rPr lang="en-US" altLang="en-US" sz="2800" dirty="0"/>
              <a:t>𝑡</a:t>
            </a:r>
            <a:r>
              <a:rPr lang="en-US" altLang="en-US" sz="2800" baseline="-25000" dirty="0"/>
              <a:t>2</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endParaRPr lang="en-US" altLang="en-US" sz="3000" dirty="0"/>
          </a:p>
        </p:txBody>
      </p:sp>
      <p:cxnSp>
        <p:nvCxnSpPr>
          <p:cNvPr id="7" name="Straight Connector 6">
            <a:extLst>
              <a:ext uri="{FF2B5EF4-FFF2-40B4-BE49-F238E27FC236}">
                <a16:creationId xmlns:a16="http://schemas.microsoft.com/office/drawing/2014/main" id="{1677EE1A-D5A2-4F46-BDBB-7FAE5532E07A}"/>
              </a:ext>
            </a:extLst>
          </p:cNvPr>
          <p:cNvCxnSpPr/>
          <p:nvPr/>
        </p:nvCxnSpPr>
        <p:spPr bwMode="auto">
          <a:xfrm>
            <a:off x="2438400" y="1981200"/>
            <a:ext cx="7391400" cy="0"/>
          </a:xfrm>
          <a:prstGeom prst="line">
            <a:avLst/>
          </a:prstGeom>
          <a:noFill/>
          <a:ln w="57150" cap="flat" cmpd="sng" algn="ctr">
            <a:solidFill>
              <a:schemeClr val="tx1"/>
            </a:solidFill>
            <a:prstDash val="solid"/>
            <a:round/>
            <a:headEnd type="none" w="med" len="med"/>
            <a:tailEnd type="none" w="med" len="med"/>
          </a:ln>
          <a:effectLst/>
        </p:spPr>
      </p:cxnSp>
      <p:cxnSp>
        <p:nvCxnSpPr>
          <p:cNvPr id="3" name="Straight Connector 2">
            <a:extLst>
              <a:ext uri="{FF2B5EF4-FFF2-40B4-BE49-F238E27FC236}">
                <a16:creationId xmlns:a16="http://schemas.microsoft.com/office/drawing/2014/main" id="{2150D4DF-D826-47D4-B0A2-50E0C35A857F}"/>
              </a:ext>
            </a:extLst>
          </p:cNvPr>
          <p:cNvCxnSpPr/>
          <p:nvPr/>
        </p:nvCxnSpPr>
        <p:spPr bwMode="auto">
          <a:xfrm>
            <a:off x="6248400" y="1828800"/>
            <a:ext cx="0" cy="381000"/>
          </a:xfrm>
          <a:prstGeom prst="line">
            <a:avLst/>
          </a:prstGeom>
          <a:noFill/>
          <a:ln w="57150" cap="flat" cmpd="sng" algn="ctr">
            <a:solidFill>
              <a:srgbClr val="7030A0"/>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9D45F9A6-A5E2-46E4-9287-42E61AEFDA85}"/>
              </a:ext>
            </a:extLst>
          </p:cNvPr>
          <p:cNvCxnSpPr/>
          <p:nvPr/>
        </p:nvCxnSpPr>
        <p:spPr bwMode="auto">
          <a:xfrm>
            <a:off x="3454400" y="1828800"/>
            <a:ext cx="0" cy="381000"/>
          </a:xfrm>
          <a:prstGeom prst="line">
            <a:avLst/>
          </a:prstGeom>
          <a:noFill/>
          <a:ln w="57150" cap="flat" cmpd="sng" algn="ctr">
            <a:solidFill>
              <a:srgbClr val="00B050"/>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35E27FF0-1284-4B45-99AA-6E1B269C407E}"/>
              </a:ext>
            </a:extLst>
          </p:cNvPr>
          <p:cNvCxnSpPr/>
          <p:nvPr/>
        </p:nvCxnSpPr>
        <p:spPr bwMode="auto">
          <a:xfrm>
            <a:off x="9448800" y="1828800"/>
            <a:ext cx="0" cy="381000"/>
          </a:xfrm>
          <a:prstGeom prst="line">
            <a:avLst/>
          </a:prstGeom>
          <a:noFill/>
          <a:ln w="57150" cap="flat" cmpd="sng" algn="ctr">
            <a:solidFill>
              <a:srgbClr val="00B050"/>
            </a:solidFill>
            <a:prstDash val="solid"/>
            <a:round/>
            <a:headEnd type="none" w="med" len="med"/>
            <a:tailEnd type="none" w="med" len="med"/>
          </a:ln>
          <a:effectLst/>
        </p:spPr>
      </p:cxnSp>
    </p:spTree>
    <p:extLst>
      <p:ext uri="{BB962C8B-B14F-4D97-AF65-F5344CB8AC3E}">
        <p14:creationId xmlns:p14="http://schemas.microsoft.com/office/powerpoint/2010/main" val="3506177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16</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Interval Estimation</a:t>
            </a:r>
            <a:r>
              <a:rPr lang="en-US" altLang="en-US" sz="5400"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2500" dirty="0"/>
              <a:t>Very simply stated if n = 2 here </a:t>
            </a:r>
            <a:r>
              <a:rPr lang="en-US" altLang="en-US" sz="2500" dirty="0"/>
              <a:t>𝑡</a:t>
            </a:r>
            <a:r>
              <a:rPr lang="en-US" altLang="en-US" sz="2500" baseline="-25000" dirty="0"/>
              <a:t>1</a:t>
            </a:r>
            <a:r>
              <a:rPr lang="en-US" altLang="en-US" sz="2500" dirty="0"/>
              <a:t>(</a:t>
            </a:r>
            <a:r>
              <a:rPr lang="en-US" altLang="en-US" sz="2500" dirty="0">
                <a:sym typeface="Symbol" panose="05050102010706020507" pitchFamily="18" charset="2"/>
              </a:rPr>
              <a:t></a:t>
            </a:r>
            <a:r>
              <a:rPr lang="en-US" altLang="en-US" sz="2500" dirty="0"/>
              <a:t>)</a:t>
            </a:r>
            <a:r>
              <a:rPr lang="en-US" sz="2500" dirty="0"/>
              <a:t> would be some point depending on the characteristics obtained from the sample (1, 1), while </a:t>
            </a:r>
            <a:r>
              <a:rPr lang="en-US" altLang="en-US" sz="2500" dirty="0"/>
              <a:t>𝑡</a:t>
            </a:r>
            <a:r>
              <a:rPr lang="en-US" altLang="en-US" sz="2500" baseline="-25000" dirty="0"/>
              <a:t>2</a:t>
            </a:r>
            <a:r>
              <a:rPr lang="en-US" altLang="en-US" sz="2500" dirty="0"/>
              <a:t>(</a:t>
            </a:r>
            <a:r>
              <a:rPr lang="en-US" altLang="en-US" sz="2500" dirty="0">
                <a:sym typeface="Symbol" panose="05050102010706020507" pitchFamily="18" charset="2"/>
              </a:rPr>
              <a:t></a:t>
            </a:r>
            <a:r>
              <a:rPr lang="en-US" altLang="en-US" sz="2500" dirty="0"/>
              <a:t>)</a:t>
            </a:r>
            <a:r>
              <a:rPr lang="en-US" sz="2500" dirty="0"/>
              <a:t> would be some point depending on the characteristics obtained from the sample (6, 6) if we consider sampling with replacement</a:t>
            </a:r>
          </a:p>
          <a:p>
            <a:pPr algn="just" eaLnBrk="1" hangingPunct="1">
              <a:buFont typeface="Wingdings" panose="05000000000000000000" pitchFamily="2" charset="2"/>
              <a:buChar char="§"/>
            </a:pPr>
            <a:r>
              <a:rPr lang="en-US" sz="2500" dirty="0"/>
              <a:t>On the other hand if we consider sampling without replacement then </a:t>
            </a:r>
            <a:r>
              <a:rPr lang="en-US" altLang="en-US" sz="2800" dirty="0"/>
              <a:t>𝑡</a:t>
            </a:r>
            <a:r>
              <a:rPr lang="en-US" altLang="en-US" sz="2800" baseline="-25000" dirty="0"/>
              <a:t>1</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sz="2500" dirty="0"/>
              <a:t> would be some point depending on the characteristics obtained from the sample (1, 2), while </a:t>
            </a:r>
            <a:r>
              <a:rPr lang="en-US" altLang="en-US" sz="2800" dirty="0"/>
              <a:t>𝑡</a:t>
            </a:r>
            <a:r>
              <a:rPr lang="en-US" altLang="en-US" sz="2800" baseline="-25000" dirty="0"/>
              <a:t>2</a:t>
            </a:r>
            <a:r>
              <a:rPr lang="en-US" altLang="en-US" sz="2800" dirty="0"/>
              <a:t>(</a:t>
            </a:r>
            <a:r>
              <a:rPr lang="en-US" altLang="en-US" sz="2800" dirty="0">
                <a:sym typeface="Symbol" panose="05050102010706020507" pitchFamily="18" charset="2"/>
              </a:rPr>
              <a:t>X</a:t>
            </a:r>
            <a:r>
              <a:rPr lang="en-US" altLang="en-US" sz="2800" baseline="-25000" dirty="0">
                <a:sym typeface="Symbol" panose="05050102010706020507" pitchFamily="18" charset="2"/>
              </a:rPr>
              <a:t>1</a:t>
            </a:r>
            <a:r>
              <a:rPr lang="en-US" altLang="en-US" sz="2800" dirty="0">
                <a:sym typeface="Symbol" panose="05050102010706020507" pitchFamily="18" charset="2"/>
              </a:rPr>
              <a:t>,..,X</a:t>
            </a:r>
            <a:r>
              <a:rPr lang="en-US" altLang="en-US" sz="2800" baseline="-25000" dirty="0">
                <a:sym typeface="Symbol" panose="05050102010706020507" pitchFamily="18" charset="2"/>
              </a:rPr>
              <a:t>𝑛</a:t>
            </a:r>
            <a:r>
              <a:rPr lang="en-US" altLang="en-US" sz="2800" dirty="0"/>
              <a:t>)</a:t>
            </a:r>
            <a:r>
              <a:rPr lang="en-US" sz="2500" dirty="0"/>
              <a:t> would be some point depending on the characteristics obtained from the sample (6, 5)</a:t>
            </a:r>
          </a:p>
          <a:p>
            <a:pPr algn="just" eaLnBrk="1" hangingPunct="1">
              <a:buFont typeface="Wingdings" panose="05000000000000000000" pitchFamily="2" charset="2"/>
              <a:buChar char="§"/>
            </a:pPr>
            <a:r>
              <a:rPr lang="en-US" sz="2500" dirty="0"/>
              <a:t>The percentage or chance which in this example is 99% can vary depending on the level of accuracy one would like to attain in the study</a:t>
            </a:r>
            <a:endParaRPr lang="en-US" altLang="en-US" sz="2500" dirty="0"/>
          </a:p>
        </p:txBody>
      </p:sp>
    </p:spTree>
    <p:extLst>
      <p:ext uri="{BB962C8B-B14F-4D97-AF65-F5344CB8AC3E}">
        <p14:creationId xmlns:p14="http://schemas.microsoft.com/office/powerpoint/2010/main" val="2270417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17</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Interval Estimation</a:t>
            </a:r>
            <a:r>
              <a:rPr lang="en-US" altLang="en-US" sz="5400"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500" b="1" dirty="0">
              <a:solidFill>
                <a:srgbClr val="FF0000"/>
              </a:solidFill>
            </a:endParaRPr>
          </a:p>
        </p:txBody>
      </p:sp>
      <mc:AlternateContent xmlns:mc="http://schemas.openxmlformats.org/markup-compatibility/2006" xmlns:a14="http://schemas.microsoft.com/office/drawing/2010/main">
        <mc:Choice Requires="a14">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000" dirty="0"/>
                  <a:t>A (1</a:t>
                </a:r>
                <a:r>
                  <a:rPr lang="en-US" altLang="en-US" sz="2000" dirty="0">
                    <a:sym typeface="Symbol" panose="05050102010706020507" pitchFamily="18" charset="2"/>
                  </a:rPr>
                  <a:t></a:t>
                </a:r>
                <a:r>
                  <a:rPr lang="en-US" altLang="en-US" sz="2000" dirty="0"/>
                  <a:t>) </a:t>
                </a:r>
                <a:r>
                  <a:rPr lang="en-US" altLang="en-US" sz="2000" b="1" dirty="0">
                    <a:solidFill>
                      <a:srgbClr val="FF0000"/>
                    </a:solidFill>
                  </a:rPr>
                  <a:t>confidence interval</a:t>
                </a:r>
                <a:r>
                  <a:rPr lang="en-US" altLang="en-US" sz="2000" dirty="0"/>
                  <a:t> for a parameter θ is an interval [𝑡</a:t>
                </a:r>
                <a:r>
                  <a:rPr lang="en-US" altLang="en-US" sz="2000" baseline="-25000" dirty="0"/>
                  <a:t>1</a:t>
                </a:r>
                <a:r>
                  <a:rPr lang="en-US" altLang="en-US" sz="2000" dirty="0"/>
                  <a:t>(</a:t>
                </a:r>
                <a:r>
                  <a:rPr lang="en-US" altLang="en-US" sz="2000" dirty="0">
                    <a:sym typeface="Symbol" panose="05050102010706020507" pitchFamily="18" charset="2"/>
                  </a:rPr>
                  <a:t>X</a:t>
                </a:r>
                <a:r>
                  <a:rPr lang="en-US" altLang="en-US" sz="2000" baseline="-25000" dirty="0">
                    <a:sym typeface="Symbol" panose="05050102010706020507" pitchFamily="18" charset="2"/>
                  </a:rPr>
                  <a:t>1</a:t>
                </a:r>
                <a:r>
                  <a:rPr lang="en-US" altLang="en-US" sz="2000" dirty="0">
                    <a:sym typeface="Symbol" panose="05050102010706020507" pitchFamily="18" charset="2"/>
                  </a:rPr>
                  <a:t>,..,X</a:t>
                </a:r>
                <a:r>
                  <a:rPr lang="en-US" altLang="en-US" sz="2000" baseline="-25000" dirty="0">
                    <a:sym typeface="Symbol" panose="05050102010706020507" pitchFamily="18" charset="2"/>
                  </a:rPr>
                  <a:t>𝑛</a:t>
                </a:r>
                <a:r>
                  <a:rPr lang="en-US" altLang="en-US" sz="2000" dirty="0"/>
                  <a:t>), 𝑡</a:t>
                </a:r>
                <a:r>
                  <a:rPr lang="en-US" altLang="en-US" sz="2000" baseline="-25000" dirty="0"/>
                  <a:t>2</a:t>
                </a:r>
                <a:r>
                  <a:rPr lang="en-US" altLang="en-US" sz="2000" dirty="0"/>
                  <a:t>(</a:t>
                </a:r>
                <a:r>
                  <a:rPr lang="en-US" altLang="en-US" sz="2000" dirty="0">
                    <a:sym typeface="Symbol" panose="05050102010706020507" pitchFamily="18" charset="2"/>
                  </a:rPr>
                  <a:t>X</a:t>
                </a:r>
                <a:r>
                  <a:rPr lang="en-US" altLang="en-US" sz="2000" baseline="-25000" dirty="0">
                    <a:sym typeface="Symbol" panose="05050102010706020507" pitchFamily="18" charset="2"/>
                  </a:rPr>
                  <a:t>1</a:t>
                </a:r>
                <a:r>
                  <a:rPr lang="en-US" altLang="en-US" sz="2000" dirty="0">
                    <a:sym typeface="Symbol" panose="05050102010706020507" pitchFamily="18" charset="2"/>
                  </a:rPr>
                  <a:t>,..,X</a:t>
                </a:r>
                <a:r>
                  <a:rPr lang="en-US" altLang="en-US" sz="2000" baseline="-25000" dirty="0">
                    <a:sym typeface="Symbol" panose="05050102010706020507" pitchFamily="18" charset="2"/>
                  </a:rPr>
                  <a:t>𝑛</a:t>
                </a:r>
                <a:r>
                  <a:rPr lang="en-US" altLang="en-US" sz="2000" dirty="0"/>
                  <a:t>)] while (1</a:t>
                </a:r>
                <a:r>
                  <a:rPr lang="en-US" altLang="en-US" sz="2000" dirty="0">
                    <a:sym typeface="Symbol" panose="05050102010706020507" pitchFamily="18" charset="2"/>
                  </a:rPr>
                  <a:t></a:t>
                </a:r>
                <a:r>
                  <a:rPr lang="en-US" altLang="en-US" sz="2000" dirty="0"/>
                  <a:t>) is the </a:t>
                </a:r>
                <a:r>
                  <a:rPr lang="en-US" altLang="en-US" sz="2000" b="1" dirty="0">
                    <a:solidFill>
                      <a:srgbClr val="FF0000"/>
                    </a:solidFill>
                  </a:rPr>
                  <a:t>coverage probability</a:t>
                </a:r>
                <a:endParaRPr lang="en-US" altLang="en-US" sz="2000" dirty="0"/>
              </a:p>
              <a:p>
                <a:pPr algn="just" eaLnBrk="1" hangingPunct="1">
                  <a:buFont typeface="Wingdings" panose="05000000000000000000" pitchFamily="2" charset="2"/>
                  <a:buChar char="§"/>
                </a:pPr>
                <a:r>
                  <a:rPr lang="en-US" altLang="en-US" sz="2000" dirty="0"/>
                  <a:t>In case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i="1">
                        <a:latin typeface="Cambria Math" panose="02040503050406030204" pitchFamily="18" charset="0"/>
                      </a:rPr>
                      <m:t> </m:t>
                    </m:r>
                    <m:r>
                      <a:rPr lang="en-US" sz="2000" b="0" i="1" smtClean="0">
                        <a:latin typeface="Cambria Math" panose="02040503050406030204" pitchFamily="18" charset="0"/>
                      </a:rPr>
                      <m:t>~</m:t>
                    </m:r>
                    <m:r>
                      <a:rPr lang="en-US" sz="2000" b="0" i="1" smtClean="0">
                        <a:latin typeface="Cambria Math" panose="02040503050406030204" pitchFamily="18" charset="0"/>
                      </a:rPr>
                      <m:t>𝑁</m:t>
                    </m:r>
                    <m:d>
                      <m:dPr>
                        <m:ctrlPr>
                          <a:rPr lang="en-US" sz="2000" b="0" i="1" smtClean="0">
                            <a:latin typeface="Cambria Math" panose="02040503050406030204" pitchFamily="18" charset="0"/>
                          </a:rPr>
                        </m:ctrlPr>
                      </m:dPr>
                      <m:e>
                        <m:r>
                          <a:rPr lang="en-US" altLang="en-US" sz="2000" i="1">
                            <a:latin typeface="Cambria Math" panose="02040503050406030204" pitchFamily="18" charset="0"/>
                          </a:rPr>
                          <m:t>𝜃</m:t>
                        </m:r>
                        <m:r>
                          <a:rPr lang="en-US" altLang="en-US" sz="2000" b="0" i="1" smtClean="0">
                            <a:latin typeface="Cambria Math" panose="02040503050406030204" pitchFamily="18" charset="0"/>
                          </a:rPr>
                          <m:t>,</m:t>
                        </m:r>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d>
                  </m:oMath>
                </a14:m>
                <a:r>
                  <a:rPr lang="en-US" altLang="en-US" sz="2000" dirty="0"/>
                  <a:t> such that </a:t>
                </a:r>
                <a14:m>
                  <m:oMath xmlns:m="http://schemas.openxmlformats.org/officeDocument/2006/math">
                    <m:f>
                      <m:fPr>
                        <m:ctrlPr>
                          <a:rPr lang="en-US" altLang="en-US" sz="2000" i="1">
                            <a:latin typeface="Cambria Math" panose="02040503050406030204" pitchFamily="18" charset="0"/>
                          </a:rPr>
                        </m:ctrlPr>
                      </m:fPr>
                      <m:num>
                        <m:r>
                          <a:rPr lang="en-US" altLang="en-US" sz="2000" i="1">
                            <a:latin typeface="Cambria Math" panose="02040503050406030204" pitchFamily="18" charset="0"/>
                          </a:rPr>
                          <m:t>𝜃</m:t>
                        </m:r>
                        <m:r>
                          <a:rPr lang="en-US" altLang="en-US" sz="2000" i="1">
                            <a:latin typeface="Cambria Math" panose="02040503050406030204" pitchFamily="18" charset="0"/>
                          </a:rPr>
                          <m:t>−</m:t>
                        </m:r>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num>
                      <m:den>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den>
                    </m:f>
                    <m:r>
                      <a:rPr lang="en-US" altLang="en-US" sz="2000" i="1">
                        <a:latin typeface="Cambria Math" panose="02040503050406030204" pitchFamily="18" charset="0"/>
                      </a:rPr>
                      <m:t>~</m:t>
                    </m:r>
                    <m:r>
                      <a:rPr lang="en-US" altLang="en-US" sz="2000" i="1">
                        <a:latin typeface="Cambria Math" panose="02040503050406030204" pitchFamily="18" charset="0"/>
                      </a:rPr>
                      <m:t>𝑁</m:t>
                    </m:r>
                    <m:d>
                      <m:dPr>
                        <m:ctrlPr>
                          <a:rPr lang="en-US" altLang="en-US" sz="2000" i="1">
                            <a:latin typeface="Cambria Math" panose="02040503050406030204" pitchFamily="18" charset="0"/>
                          </a:rPr>
                        </m:ctrlPr>
                      </m:dPr>
                      <m:e>
                        <m:r>
                          <a:rPr lang="en-US" altLang="en-US" sz="2000" i="1">
                            <a:latin typeface="Cambria Math" panose="02040503050406030204" pitchFamily="18" charset="0"/>
                          </a:rPr>
                          <m:t>0,1</m:t>
                        </m:r>
                      </m:e>
                    </m:d>
                  </m:oMath>
                </a14:m>
                <a:endParaRPr lang="en-US" altLang="en-US" sz="2000" dirty="0"/>
              </a:p>
              <a:p>
                <a:pPr algn="just" eaLnBrk="1" hangingPunct="1">
                  <a:buFont typeface="Wingdings" panose="05000000000000000000" pitchFamily="2" charset="2"/>
                  <a:buChar char="§"/>
                </a:pPr>
                <a14:m>
                  <m:oMath xmlns:m="http://schemas.openxmlformats.org/officeDocument/2006/math">
                    <m:r>
                      <a:rPr lang="en-US" altLang="en-US" sz="2000" b="0" i="1" smtClean="0">
                        <a:latin typeface="Cambria Math" panose="02040503050406030204" pitchFamily="18" charset="0"/>
                      </a:rPr>
                      <m:t>𝑃</m:t>
                    </m:r>
                    <m:d>
                      <m:dPr>
                        <m:begChr m:val="["/>
                        <m:endChr m:val="]"/>
                        <m:ctrlPr>
                          <a:rPr lang="en-US" altLang="en-US" sz="2000" b="0" i="1" smtClean="0">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r>
                              <a:rPr lang="en-US" sz="2000" i="1">
                                <a:latin typeface="Cambria Math" panose="02040503050406030204" pitchFamily="18" charset="0"/>
                              </a:rPr>
                              <m:t>1−</m:t>
                            </m:r>
                            <m:f>
                              <m:fPr>
                                <m:ctrlPr>
                                  <a:rPr lang="en-US" sz="2000" i="1">
                                    <a:latin typeface="Cambria Math" panose="02040503050406030204" pitchFamily="18" charset="0"/>
                                  </a:rPr>
                                </m:ctrlPr>
                              </m:fPr>
                              <m:num>
                                <m:r>
                                  <a:rPr lang="en-US" sz="2000" i="1">
                                    <a:latin typeface="Cambria Math" panose="02040503050406030204" pitchFamily="18" charset="0"/>
                                  </a:rPr>
                                  <m:t>𝛼</m:t>
                                </m:r>
                              </m:num>
                              <m:den>
                                <m:r>
                                  <a:rPr lang="en-US" sz="2000" i="1">
                                    <a:latin typeface="Cambria Math" panose="02040503050406030204" pitchFamily="18" charset="0"/>
                                  </a:rPr>
                                  <m:t>2</m:t>
                                </m:r>
                              </m:den>
                            </m:f>
                            <m:r>
                              <m:rPr>
                                <m:lit/>
                              </m:rPr>
                              <a:rPr lang="en-US" sz="2000" i="1">
                                <a:latin typeface="Cambria Math" panose="02040503050406030204" pitchFamily="18" charset="0"/>
                              </a:rPr>
                              <m:t> </m:t>
                            </m:r>
                          </m:sub>
                        </m:sSub>
                        <m:r>
                          <a:rPr lang="en-US" sz="2000" i="1">
                            <a:latin typeface="Cambria Math" panose="02040503050406030204" pitchFamily="18" charset="0"/>
                            <a:ea typeface="Cambria Math" panose="02040503050406030204" pitchFamily="18" charset="0"/>
                          </a:rPr>
                          <m:t>×</m:t>
                        </m:r>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r>
                          <a:rPr lang="en-US" sz="2000" i="1">
                            <a:latin typeface="Cambria Math" panose="02040503050406030204" pitchFamily="18" charset="0"/>
                            <a:ea typeface="Cambria Math" panose="02040503050406030204" pitchFamily="18" charset="0"/>
                          </a:rPr>
                          <m:t>≤</m:t>
                        </m:r>
                        <m:r>
                          <a:rPr lang="en-US" altLang="en-US" sz="2000" i="1">
                            <a:latin typeface="Cambria Math" panose="02040503050406030204" pitchFamily="18" charset="0"/>
                          </a:rPr>
                          <m:t>𝜃</m:t>
                        </m:r>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f>
                              <m:fPr>
                                <m:ctrlPr>
                                  <a:rPr lang="en-US" sz="2000" i="1">
                                    <a:latin typeface="Cambria Math" panose="02040503050406030204" pitchFamily="18" charset="0"/>
                                  </a:rPr>
                                </m:ctrlPr>
                              </m:fPr>
                              <m:num>
                                <m:r>
                                  <a:rPr lang="en-US" sz="2000" i="1">
                                    <a:latin typeface="Cambria Math" panose="02040503050406030204" pitchFamily="18" charset="0"/>
                                  </a:rPr>
                                  <m:t>𝛼</m:t>
                                </m:r>
                              </m:num>
                              <m:den>
                                <m:r>
                                  <a:rPr lang="en-US" sz="2000" i="1">
                                    <a:latin typeface="Cambria Math" panose="02040503050406030204" pitchFamily="18" charset="0"/>
                                  </a:rPr>
                                  <m:t>2</m:t>
                                </m:r>
                              </m:den>
                            </m:f>
                            <m:r>
                              <m:rPr>
                                <m:lit/>
                              </m:rPr>
                              <a:rPr lang="en-US" sz="2000" i="1">
                                <a:latin typeface="Cambria Math" panose="02040503050406030204" pitchFamily="18" charset="0"/>
                              </a:rPr>
                              <m:t> </m:t>
                            </m:r>
                          </m:sub>
                        </m:sSub>
                        <m:r>
                          <a:rPr lang="en-US" sz="2000" i="1">
                            <a:latin typeface="Cambria Math" panose="02040503050406030204" pitchFamily="18" charset="0"/>
                            <a:ea typeface="Cambria Math" panose="02040503050406030204" pitchFamily="18" charset="0"/>
                          </a:rPr>
                          <m:t>×</m:t>
                        </m:r>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e>
                    </m:d>
                    <m:r>
                      <a:rPr lang="en-US" altLang="en-US" sz="2000" b="0" i="1" smtClean="0">
                        <a:latin typeface="Cambria Math" panose="02040503050406030204" pitchFamily="18" charset="0"/>
                      </a:rPr>
                      <m:t>=</m:t>
                    </m:r>
                    <m:d>
                      <m:dPr>
                        <m:ctrlPr>
                          <a:rPr lang="en-US" altLang="en-US" sz="2000" b="0" i="1" smtClean="0">
                            <a:latin typeface="Cambria Math" panose="02040503050406030204" pitchFamily="18" charset="0"/>
                          </a:rPr>
                        </m:ctrlPr>
                      </m:dPr>
                      <m:e>
                        <m:r>
                          <a:rPr lang="en-US" altLang="en-US" sz="2000" b="0" i="1" smtClean="0">
                            <a:latin typeface="Cambria Math" panose="02040503050406030204" pitchFamily="18" charset="0"/>
                          </a:rPr>
                          <m:t>1−</m:t>
                        </m:r>
                        <m:r>
                          <a:rPr lang="en-US" altLang="en-US" sz="2000" b="0" i="1" smtClean="0">
                            <a:latin typeface="Cambria Math" panose="02040503050406030204" pitchFamily="18" charset="0"/>
                          </a:rPr>
                          <m:t>𝛼</m:t>
                        </m:r>
                      </m:e>
                    </m:d>
                  </m:oMath>
                </a14:m>
                <a:endParaRPr lang="en-US" altLang="en-US" sz="2000" dirty="0"/>
              </a:p>
              <a:p>
                <a:pPr algn="just" eaLnBrk="1" hangingPunct="1">
                  <a:buFont typeface="Wingdings" panose="05000000000000000000" pitchFamily="2" charset="2"/>
                  <a:buChar char="§"/>
                </a:pPr>
                <a:r>
                  <a:rPr lang="en-US" altLang="en-US" sz="2000" dirty="0"/>
                  <a:t>Such that</a:t>
                </a:r>
              </a:p>
              <a:p>
                <a:pPr lvl="1" algn="just" eaLnBrk="1" hangingPunct="1">
                  <a:buFont typeface="Wingdings" panose="05000000000000000000" pitchFamily="2" charset="2"/>
                  <a:buChar char="v"/>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1</m:t>
                        </m:r>
                      </m:sub>
                    </m:sSub>
                    <m:d>
                      <m:dPr>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𝑋</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𝑛</m:t>
                            </m:r>
                          </m:sub>
                        </m:sSub>
                      </m:e>
                    </m:d>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r>
                          <a:rPr lang="en-US" sz="2000" i="1">
                            <a:latin typeface="Cambria Math" panose="02040503050406030204" pitchFamily="18" charset="0"/>
                          </a:rPr>
                          <m:t>1−</m:t>
                        </m:r>
                        <m:f>
                          <m:fPr>
                            <m:ctrlPr>
                              <a:rPr lang="en-US" sz="2000" i="1">
                                <a:latin typeface="Cambria Math" panose="02040503050406030204" pitchFamily="18" charset="0"/>
                              </a:rPr>
                            </m:ctrlPr>
                          </m:fPr>
                          <m:num>
                            <m:r>
                              <a:rPr lang="en-US" sz="2000" i="1">
                                <a:latin typeface="Cambria Math" panose="02040503050406030204" pitchFamily="18" charset="0"/>
                              </a:rPr>
                              <m:t>𝛼</m:t>
                            </m:r>
                          </m:num>
                          <m:den>
                            <m:r>
                              <a:rPr lang="en-US" sz="2000" i="1">
                                <a:latin typeface="Cambria Math" panose="02040503050406030204" pitchFamily="18" charset="0"/>
                              </a:rPr>
                              <m:t>2</m:t>
                            </m:r>
                          </m:den>
                        </m:f>
                        <m:r>
                          <m:rPr>
                            <m:lit/>
                          </m:rPr>
                          <a:rPr lang="en-US" sz="2000" i="1">
                            <a:latin typeface="Cambria Math" panose="02040503050406030204" pitchFamily="18" charset="0"/>
                          </a:rPr>
                          <m:t> </m:t>
                        </m:r>
                      </m:sub>
                    </m:sSub>
                    <m:r>
                      <a:rPr lang="en-US" sz="2000" i="1">
                        <a:latin typeface="Cambria Math" panose="02040503050406030204" pitchFamily="18" charset="0"/>
                        <a:ea typeface="Cambria Math" panose="02040503050406030204" pitchFamily="18" charset="0"/>
                      </a:rPr>
                      <m:t>×</m:t>
                    </m:r>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f>
                          <m:fPr>
                            <m:ctrlPr>
                              <a:rPr lang="en-US" sz="2000" i="1">
                                <a:latin typeface="Cambria Math" panose="02040503050406030204" pitchFamily="18" charset="0"/>
                              </a:rPr>
                            </m:ctrlPr>
                          </m:fPr>
                          <m:num>
                            <m:r>
                              <a:rPr lang="en-US" sz="2000" i="1">
                                <a:latin typeface="Cambria Math" panose="02040503050406030204" pitchFamily="18" charset="0"/>
                              </a:rPr>
                              <m:t>𝛼</m:t>
                            </m:r>
                          </m:num>
                          <m:den>
                            <m:r>
                              <a:rPr lang="en-US" sz="2000" i="1">
                                <a:latin typeface="Cambria Math" panose="02040503050406030204" pitchFamily="18" charset="0"/>
                              </a:rPr>
                              <m:t>2</m:t>
                            </m:r>
                          </m:den>
                        </m:f>
                        <m:r>
                          <m:rPr>
                            <m:lit/>
                          </m:rPr>
                          <a:rPr lang="en-US" sz="2000" i="1">
                            <a:latin typeface="Cambria Math" panose="02040503050406030204" pitchFamily="18" charset="0"/>
                          </a:rPr>
                          <m:t> </m:t>
                        </m:r>
                      </m:sub>
                    </m:sSub>
                    <m:r>
                      <a:rPr lang="en-US" sz="2000" i="1">
                        <a:latin typeface="Cambria Math" panose="02040503050406030204" pitchFamily="18" charset="0"/>
                        <a:ea typeface="Cambria Math" panose="02040503050406030204" pitchFamily="18" charset="0"/>
                      </a:rPr>
                      <m:t>×</m:t>
                    </m:r>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oMath>
                </a14:m>
                <a:endParaRPr lang="en-US" altLang="en-US" sz="2000" dirty="0"/>
              </a:p>
              <a:p>
                <a:pPr lvl="1" algn="just" eaLnBrk="1" hangingPunct="1">
                  <a:buFont typeface="Wingdings" panose="05000000000000000000" pitchFamily="2" charset="2"/>
                  <a:buChar char="v"/>
                </a:pP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b="0" i="1" smtClean="0">
                            <a:latin typeface="Cambria Math" panose="02040503050406030204" pitchFamily="18" charset="0"/>
                          </a:rPr>
                          <m:t>2</m:t>
                        </m:r>
                      </m:sub>
                    </m:sSub>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1</m:t>
                            </m:r>
                          </m:sub>
                        </m:sSub>
                        <m:r>
                          <a:rPr lang="en-US" sz="2000" i="1">
                            <a:latin typeface="Cambria Math" panose="02040503050406030204" pitchFamily="18" charset="0"/>
                          </a:rPr>
                          <m:t>,</m:t>
                        </m:r>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𝑛</m:t>
                            </m:r>
                          </m:sub>
                        </m:sSub>
                      </m:e>
                    </m:d>
                    <m:r>
                      <a:rPr lang="en-US" sz="2000" b="0" i="1"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f>
                          <m:fPr>
                            <m:ctrlPr>
                              <a:rPr lang="en-US" sz="2000" i="1">
                                <a:latin typeface="Cambria Math" panose="02040503050406030204" pitchFamily="18" charset="0"/>
                              </a:rPr>
                            </m:ctrlPr>
                          </m:fPr>
                          <m:num>
                            <m:r>
                              <a:rPr lang="en-US" sz="2000" i="1">
                                <a:latin typeface="Cambria Math" panose="02040503050406030204" pitchFamily="18" charset="0"/>
                              </a:rPr>
                              <m:t>𝛼</m:t>
                            </m:r>
                          </m:num>
                          <m:den>
                            <m:r>
                              <a:rPr lang="en-US" sz="2000" i="1">
                                <a:latin typeface="Cambria Math" panose="02040503050406030204" pitchFamily="18" charset="0"/>
                              </a:rPr>
                              <m:t>2</m:t>
                            </m:r>
                          </m:den>
                        </m:f>
                        <m:r>
                          <m:rPr>
                            <m:lit/>
                          </m:rPr>
                          <a:rPr lang="en-US" sz="2000" i="1">
                            <a:latin typeface="Cambria Math" panose="02040503050406030204" pitchFamily="18" charset="0"/>
                          </a:rPr>
                          <m:t> </m:t>
                        </m:r>
                      </m:sub>
                    </m:sSub>
                    <m:r>
                      <a:rPr lang="en-US" sz="2000" i="1">
                        <a:latin typeface="Cambria Math" panose="02040503050406030204" pitchFamily="18" charset="0"/>
                        <a:ea typeface="Cambria Math" panose="02040503050406030204" pitchFamily="18" charset="0"/>
                      </a:rPr>
                      <m:t>×</m:t>
                    </m:r>
                    <m:rad>
                      <m:radPr>
                        <m:degHide m:val="on"/>
                        <m:ctrlPr>
                          <a:rPr lang="en-US" altLang="en-US" sz="2000" i="1">
                            <a:latin typeface="Cambria Math" panose="02040503050406030204" pitchFamily="18" charset="0"/>
                          </a:rPr>
                        </m:ctrlPr>
                      </m:radPr>
                      <m:deg/>
                      <m:e>
                        <m:r>
                          <a:rPr lang="en-US" altLang="en-US" sz="2000" i="1">
                            <a:latin typeface="Cambria Math" panose="02040503050406030204" pitchFamily="18" charset="0"/>
                          </a:rPr>
                          <m:t>𝑉</m:t>
                        </m:r>
                        <m:d>
                          <m:dPr>
                            <m:ctrlPr>
                              <a:rPr lang="en-US" altLang="en-US" sz="2000" i="1">
                                <a:latin typeface="Cambria Math" panose="02040503050406030204" pitchFamily="18" charset="0"/>
                              </a:rPr>
                            </m:ctrlPr>
                          </m:dPr>
                          <m:e>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𝜃</m:t>
                                    </m:r>
                                  </m:e>
                                </m:acc>
                              </m:e>
                              <m:sub>
                                <m:r>
                                  <a:rPr lang="en-US" sz="2000" i="1">
                                    <a:latin typeface="Cambria Math" panose="02040503050406030204" pitchFamily="18" charset="0"/>
                                  </a:rPr>
                                  <m:t>𝑛</m:t>
                                </m:r>
                              </m:sub>
                            </m:sSub>
                          </m:e>
                        </m:d>
                      </m:e>
                    </m:rad>
                  </m:oMath>
                </a14:m>
                <a:endParaRPr lang="en-US" altLang="en-US" sz="2000" dirty="0"/>
              </a:p>
            </p:txBody>
          </p:sp>
        </mc:Choice>
        <mc:Fallback xmlns="">
          <p:sp>
            <p:nvSpPr>
              <p:cNvPr id="37894" name="Rectangle 3">
                <a:extLst>
                  <a:ext uri="{FF2B5EF4-FFF2-40B4-BE49-F238E27FC236}">
                    <a16:creationId xmlns:a16="http://schemas.microsoft.com/office/drawing/2014/main" id="{DEFDDF34-8FEC-46DD-B2B4-EEA2E8A3CE13}"/>
                  </a:ext>
                </a:extLst>
              </p:cNvPr>
              <p:cNvSpPr>
                <a:spLocks noGrp="1" noRot="1" noChangeAspect="1" noMove="1" noResize="1" noEditPoints="1" noAdjustHandles="1" noChangeArrowheads="1" noChangeShapeType="1" noTextEdit="1"/>
              </p:cNvSpPr>
              <p:nvPr>
                <p:ph type="body" idx="1"/>
              </p:nvPr>
            </p:nvSpPr>
            <p:spPr>
              <a:blipFill>
                <a:blip r:embed="rId2"/>
                <a:stretch>
                  <a:fillRect l="-500" t="-809" r="-556"/>
                </a:stretch>
              </a:blipFill>
            </p:spPr>
            <p:txBody>
              <a:bodyPr/>
              <a:lstStyle/>
              <a:p>
                <a:r>
                  <a:rPr lang="en-US">
                    <a:noFill/>
                  </a:rPr>
                  <a:t> </a:t>
                </a:r>
              </a:p>
            </p:txBody>
          </p:sp>
        </mc:Fallback>
      </mc:AlternateContent>
    </p:spTree>
    <p:extLst>
      <p:ext uri="{BB962C8B-B14F-4D97-AF65-F5344CB8AC3E}">
        <p14:creationId xmlns:p14="http://schemas.microsoft.com/office/powerpoint/2010/main" val="2933183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18</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Interval Estimation</a:t>
            </a:r>
            <a:r>
              <a:rPr lang="en-US" altLang="en-US" sz="5400"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500" b="1" dirty="0">
              <a:solidFill>
                <a:srgbClr val="FF0000"/>
              </a:solidFill>
            </a:endParaRPr>
          </a:p>
        </p:txBody>
      </p:sp>
      <mc:AlternateContent xmlns:mc="http://schemas.openxmlformats.org/markup-compatibility/2006" xmlns:a14="http://schemas.microsoft.com/office/drawing/2010/main">
        <mc:Choice Requires="a14">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500" dirty="0"/>
                  <a:t>Let X~B(𝑛, 𝑝), then </a:t>
                </a:r>
                <a14:m>
                  <m:oMath xmlns:m="http://schemas.openxmlformats.org/officeDocument/2006/math">
                    <m:sSub>
                      <m:sSubPr>
                        <m:ctrlPr>
                          <a:rPr lang="en-US" altLang="en-US" sz="2500" b="0" i="1" smtClean="0">
                            <a:latin typeface="Cambria Math" panose="02040503050406030204" pitchFamily="18" charset="0"/>
                          </a:rPr>
                        </m:ctrlPr>
                      </m:sSubPr>
                      <m:e>
                        <m:acc>
                          <m:accPr>
                            <m:chr m:val="̂"/>
                            <m:ctrlPr>
                              <a:rPr lang="en-US" altLang="en-US" sz="2500" b="0" i="1" smtClean="0">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b="0" i="1" smtClean="0">
                            <a:latin typeface="Cambria Math" panose="02040503050406030204" pitchFamily="18" charset="0"/>
                          </a:rPr>
                          <m:t>𝑛</m:t>
                        </m:r>
                      </m:sub>
                    </m:sSub>
                    <m:r>
                      <a:rPr lang="en-US" altLang="en-US" sz="2500" b="0" i="1" smtClean="0">
                        <a:latin typeface="Cambria Math" panose="02040503050406030204" pitchFamily="18" charset="0"/>
                      </a:rPr>
                      <m:t>=</m:t>
                    </m:r>
                    <m:f>
                      <m:fPr>
                        <m:ctrlPr>
                          <a:rPr lang="en-US" altLang="en-US" sz="2500" b="0" i="1" smtClean="0">
                            <a:latin typeface="Cambria Math" panose="02040503050406030204" pitchFamily="18" charset="0"/>
                          </a:rPr>
                        </m:ctrlPr>
                      </m:fPr>
                      <m:num>
                        <m:r>
                          <a:rPr lang="en-US" altLang="en-US" sz="2500" b="0" i="1" smtClean="0">
                            <a:latin typeface="Cambria Math" panose="02040503050406030204" pitchFamily="18" charset="0"/>
                          </a:rPr>
                          <m:t>1</m:t>
                        </m:r>
                      </m:num>
                      <m:den>
                        <m:r>
                          <a:rPr lang="en-US" altLang="en-US" sz="2500" b="0" i="1" smtClean="0">
                            <a:latin typeface="Cambria Math" panose="02040503050406030204" pitchFamily="18" charset="0"/>
                          </a:rPr>
                          <m:t>𝑛</m:t>
                        </m:r>
                      </m:den>
                    </m:f>
                    <m:nary>
                      <m:naryPr>
                        <m:chr m:val="∑"/>
                        <m:ctrlPr>
                          <a:rPr lang="en-US" altLang="en-US" sz="2500" b="0" i="1" smtClean="0">
                            <a:latin typeface="Cambria Math" panose="02040503050406030204" pitchFamily="18" charset="0"/>
                          </a:rPr>
                        </m:ctrlPr>
                      </m:naryPr>
                      <m:sub>
                        <m:r>
                          <m:rPr>
                            <m:brk m:alnAt="23"/>
                          </m:rPr>
                          <a:rPr lang="en-US" altLang="en-US" sz="2500" b="0" i="1" smtClean="0">
                            <a:latin typeface="Cambria Math" panose="02040503050406030204" pitchFamily="18" charset="0"/>
                          </a:rPr>
                          <m:t>𝑖</m:t>
                        </m:r>
                        <m:r>
                          <a:rPr lang="en-US" altLang="en-US" sz="2500" b="0" i="1" smtClean="0">
                            <a:latin typeface="Cambria Math" panose="02040503050406030204" pitchFamily="18" charset="0"/>
                          </a:rPr>
                          <m:t>=1</m:t>
                        </m:r>
                      </m:sub>
                      <m:sup>
                        <m:r>
                          <a:rPr lang="en-US" altLang="en-US" sz="2500" b="0" i="1" smtClean="0">
                            <a:latin typeface="Cambria Math" panose="02040503050406030204" pitchFamily="18" charset="0"/>
                          </a:rPr>
                          <m:t>𝑛</m:t>
                        </m:r>
                      </m:sup>
                      <m:e>
                        <m:sSub>
                          <m:sSubPr>
                            <m:ctrlPr>
                              <a:rPr lang="en-US" altLang="en-US" sz="2500" b="0" i="1" smtClean="0">
                                <a:latin typeface="Cambria Math" panose="02040503050406030204" pitchFamily="18" charset="0"/>
                              </a:rPr>
                            </m:ctrlPr>
                          </m:sSubPr>
                          <m:e>
                            <m:r>
                              <a:rPr lang="en-US" altLang="en-US" sz="2500" b="0" i="1" smtClean="0">
                                <a:latin typeface="Cambria Math" panose="02040503050406030204" pitchFamily="18" charset="0"/>
                              </a:rPr>
                              <m:t>𝑝</m:t>
                            </m:r>
                          </m:e>
                          <m:sub>
                            <m:r>
                              <a:rPr lang="en-US" altLang="en-US" sz="2500" b="0" i="1" smtClean="0">
                                <a:latin typeface="Cambria Math" panose="02040503050406030204" pitchFamily="18" charset="0"/>
                              </a:rPr>
                              <m:t>𝑖</m:t>
                            </m:r>
                          </m:sub>
                        </m:sSub>
                      </m:e>
                    </m:nary>
                  </m:oMath>
                </a14:m>
                <a:r>
                  <a:rPr lang="en-US" altLang="en-US" sz="2500" dirty="0"/>
                  <a:t>, </a:t>
                </a:r>
                <a14:m>
                  <m:oMath xmlns:m="http://schemas.openxmlformats.org/officeDocument/2006/math">
                    <m:r>
                      <a:rPr lang="en-US" altLang="en-US" sz="2500" b="0" i="1" smtClean="0">
                        <a:latin typeface="Cambria Math" panose="02040503050406030204" pitchFamily="18" charset="0"/>
                      </a:rPr>
                      <m:t>𝑉</m:t>
                    </m:r>
                    <m:d>
                      <m:dPr>
                        <m:ctrlPr>
                          <a:rPr lang="en-US" altLang="en-US" sz="2500" b="0" i="1" smtClean="0">
                            <a:latin typeface="Cambria Math" panose="02040503050406030204" pitchFamily="18" charset="0"/>
                          </a:rPr>
                        </m:ctrlPr>
                      </m:dPr>
                      <m:e>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e>
                    </m:d>
                    <m:r>
                      <a:rPr lang="en-US" altLang="en-US" sz="2500" b="0" i="1" smtClean="0">
                        <a:latin typeface="Cambria Math" panose="02040503050406030204" pitchFamily="18" charset="0"/>
                      </a:rPr>
                      <m:t>=</m:t>
                    </m:r>
                    <m:f>
                      <m:fPr>
                        <m:ctrlPr>
                          <a:rPr lang="en-US" altLang="en-US" sz="2500" b="0" i="1" smtClean="0">
                            <a:latin typeface="Cambria Math" panose="02040503050406030204" pitchFamily="18" charset="0"/>
                          </a:rPr>
                        </m:ctrlPr>
                      </m:fPr>
                      <m:num>
                        <m:r>
                          <a:rPr lang="en-US" altLang="en-US" sz="2500" b="0" i="1" smtClean="0">
                            <a:latin typeface="Cambria Math" panose="02040503050406030204" pitchFamily="18" charset="0"/>
                          </a:rPr>
                          <m:t>1</m:t>
                        </m:r>
                      </m:num>
                      <m:den>
                        <m:sSup>
                          <m:sSupPr>
                            <m:ctrlPr>
                              <a:rPr lang="en-US" altLang="en-US" sz="2500" b="0" i="1" smtClean="0">
                                <a:latin typeface="Cambria Math" panose="02040503050406030204" pitchFamily="18" charset="0"/>
                              </a:rPr>
                            </m:ctrlPr>
                          </m:sSupPr>
                          <m:e>
                            <m:r>
                              <a:rPr lang="en-US" altLang="en-US" sz="2500" b="0" i="1" smtClean="0">
                                <a:latin typeface="Cambria Math" panose="02040503050406030204" pitchFamily="18" charset="0"/>
                              </a:rPr>
                              <m:t>𝑛</m:t>
                            </m:r>
                          </m:e>
                          <m:sup>
                            <m:r>
                              <a:rPr lang="en-US" altLang="en-US" sz="2500" b="0" i="1" smtClean="0">
                                <a:latin typeface="Cambria Math" panose="02040503050406030204" pitchFamily="18" charset="0"/>
                              </a:rPr>
                              <m:t>2</m:t>
                            </m:r>
                          </m:sup>
                        </m:sSup>
                      </m:den>
                    </m:f>
                    <m:nary>
                      <m:naryPr>
                        <m:chr m:val="∑"/>
                        <m:ctrlPr>
                          <a:rPr lang="en-US" altLang="en-US" sz="2500" b="0" i="1" smtClean="0">
                            <a:latin typeface="Cambria Math" panose="02040503050406030204" pitchFamily="18" charset="0"/>
                          </a:rPr>
                        </m:ctrlPr>
                      </m:naryPr>
                      <m:sub>
                        <m:r>
                          <m:rPr>
                            <m:brk m:alnAt="23"/>
                          </m:rPr>
                          <a:rPr lang="en-US" altLang="en-US" sz="2500" b="0" i="1" smtClean="0">
                            <a:latin typeface="Cambria Math" panose="02040503050406030204" pitchFamily="18" charset="0"/>
                          </a:rPr>
                          <m:t>𝑖</m:t>
                        </m:r>
                        <m:r>
                          <a:rPr lang="en-US" altLang="en-US" sz="2500" b="0" i="1" smtClean="0">
                            <a:latin typeface="Cambria Math" panose="02040503050406030204" pitchFamily="18" charset="0"/>
                          </a:rPr>
                          <m:t>=1</m:t>
                        </m:r>
                      </m:sub>
                      <m:sup>
                        <m:r>
                          <a:rPr lang="en-US" altLang="en-US" sz="2500" b="0" i="1" smtClean="0">
                            <a:latin typeface="Cambria Math" panose="02040503050406030204" pitchFamily="18" charset="0"/>
                          </a:rPr>
                          <m:t>𝑛</m:t>
                        </m:r>
                      </m:sup>
                      <m:e>
                        <m:r>
                          <a:rPr lang="en-US" altLang="en-US" sz="2500" b="0" i="1" smtClean="0">
                            <a:latin typeface="Cambria Math" panose="02040503050406030204" pitchFamily="18" charset="0"/>
                          </a:rPr>
                          <m:t>𝑉</m:t>
                        </m:r>
                        <m:d>
                          <m:dPr>
                            <m:ctrlPr>
                              <a:rPr lang="en-US" altLang="en-US" sz="2500" b="0" i="1" smtClean="0">
                                <a:latin typeface="Cambria Math" panose="02040503050406030204" pitchFamily="18" charset="0"/>
                              </a:rPr>
                            </m:ctrlPr>
                          </m:dPr>
                          <m:e>
                            <m:sSub>
                              <m:sSubPr>
                                <m:ctrlPr>
                                  <a:rPr lang="en-US" altLang="en-US" sz="2500" b="0" i="1" smtClean="0">
                                    <a:latin typeface="Cambria Math" panose="02040503050406030204" pitchFamily="18" charset="0"/>
                                  </a:rPr>
                                </m:ctrlPr>
                              </m:sSubPr>
                              <m:e>
                                <m:r>
                                  <a:rPr lang="en-US" altLang="en-US" sz="2500" b="0" i="1" smtClean="0">
                                    <a:latin typeface="Cambria Math" panose="02040503050406030204" pitchFamily="18" charset="0"/>
                                  </a:rPr>
                                  <m:t>𝑋</m:t>
                                </m:r>
                              </m:e>
                              <m:sub>
                                <m:r>
                                  <a:rPr lang="en-US" altLang="en-US" sz="2500" b="0" i="1" smtClean="0">
                                    <a:latin typeface="Cambria Math" panose="02040503050406030204" pitchFamily="18" charset="0"/>
                                  </a:rPr>
                                  <m:t>𝑖</m:t>
                                </m:r>
                              </m:sub>
                            </m:sSub>
                          </m:e>
                        </m:d>
                      </m:e>
                    </m:nary>
                    <m:r>
                      <a:rPr lang="en-US" altLang="en-US" sz="2500" i="1">
                        <a:latin typeface="Cambria Math" panose="02040503050406030204" pitchFamily="18" charset="0"/>
                      </a:rPr>
                      <m:t>=</m:t>
                    </m:r>
                    <m:f>
                      <m:fPr>
                        <m:ctrlPr>
                          <a:rPr lang="en-US" altLang="en-US" sz="2500" i="1">
                            <a:latin typeface="Cambria Math" panose="02040503050406030204" pitchFamily="18" charset="0"/>
                          </a:rPr>
                        </m:ctrlPr>
                      </m:fPr>
                      <m:num>
                        <m:r>
                          <a:rPr lang="en-US" altLang="en-US" sz="2500" i="1">
                            <a:latin typeface="Cambria Math" panose="02040503050406030204" pitchFamily="18" charset="0"/>
                          </a:rPr>
                          <m:t>1</m:t>
                        </m:r>
                      </m:num>
                      <m:den>
                        <m:sSup>
                          <m:sSupPr>
                            <m:ctrlPr>
                              <a:rPr lang="en-US" altLang="en-US" sz="2500" i="1">
                                <a:latin typeface="Cambria Math" panose="02040503050406030204" pitchFamily="18" charset="0"/>
                              </a:rPr>
                            </m:ctrlPr>
                          </m:sSupPr>
                          <m:e>
                            <m:r>
                              <a:rPr lang="en-US" altLang="en-US" sz="2500" i="1">
                                <a:latin typeface="Cambria Math" panose="02040503050406030204" pitchFamily="18" charset="0"/>
                              </a:rPr>
                              <m:t>𝑛</m:t>
                            </m:r>
                          </m:e>
                          <m:sup>
                            <m:r>
                              <a:rPr lang="en-US" altLang="en-US" sz="2500" i="1">
                                <a:latin typeface="Cambria Math" panose="02040503050406030204" pitchFamily="18" charset="0"/>
                              </a:rPr>
                              <m:t>2</m:t>
                            </m:r>
                          </m:sup>
                        </m:sSup>
                      </m:den>
                    </m:f>
                    <m:r>
                      <a:rPr lang="en-US" altLang="en-US" sz="2500" b="0" i="1" smtClean="0">
                        <a:latin typeface="Cambria Math" panose="02040503050406030204" pitchFamily="18" charset="0"/>
                      </a:rPr>
                      <m:t>𝑛𝑝𝑞</m:t>
                    </m:r>
                    <m:r>
                      <a:rPr lang="en-US" altLang="en-US" sz="2500" b="0" i="1" smtClean="0">
                        <a:latin typeface="Cambria Math" panose="02040503050406030204" pitchFamily="18" charset="0"/>
                      </a:rPr>
                      <m:t>=</m:t>
                    </m:r>
                    <m:f>
                      <m:fPr>
                        <m:ctrlPr>
                          <a:rPr lang="en-US" altLang="en-US" sz="2500" b="0" i="1" smtClean="0">
                            <a:latin typeface="Cambria Math" panose="02040503050406030204" pitchFamily="18" charset="0"/>
                          </a:rPr>
                        </m:ctrlPr>
                      </m:fPr>
                      <m:num>
                        <m:r>
                          <a:rPr lang="en-US" altLang="en-US" sz="2500" b="0" i="1" smtClean="0">
                            <a:latin typeface="Cambria Math" panose="02040503050406030204" pitchFamily="18" charset="0"/>
                          </a:rPr>
                          <m:t>𝑝𝑞</m:t>
                        </m:r>
                      </m:num>
                      <m:den>
                        <m:r>
                          <a:rPr lang="en-US" altLang="en-US" sz="2500" b="0" i="1" smtClean="0">
                            <a:latin typeface="Cambria Math" panose="02040503050406030204" pitchFamily="18" charset="0"/>
                          </a:rPr>
                          <m:t>𝑛</m:t>
                        </m:r>
                      </m:den>
                    </m:f>
                  </m:oMath>
                </a14:m>
                <a:r>
                  <a:rPr lang="en-US" altLang="en-US" sz="2500" dirty="0"/>
                  <a:t>, i.e.,</a:t>
                </a:r>
                <a14:m>
                  <m:oMath xmlns:m="http://schemas.openxmlformats.org/officeDocument/2006/math">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altLang="en-US" sz="2500" b="0" i="1" smtClean="0">
                        <a:latin typeface="Cambria Math" panose="02040503050406030204" pitchFamily="18" charset="0"/>
                      </a:rPr>
                      <m:t>~</m:t>
                    </m:r>
                    <m:r>
                      <a:rPr lang="en-US" altLang="en-US" sz="2500" b="0" i="1" smtClean="0">
                        <a:latin typeface="Cambria Math" panose="02040503050406030204" pitchFamily="18" charset="0"/>
                      </a:rPr>
                      <m:t>𝑁</m:t>
                    </m:r>
                    <m:d>
                      <m:dPr>
                        <m:ctrlPr>
                          <a:rPr lang="en-US" altLang="en-US" sz="2500" b="0" i="1" smtClean="0">
                            <a:latin typeface="Cambria Math" panose="02040503050406030204" pitchFamily="18" charset="0"/>
                          </a:rPr>
                        </m:ctrlPr>
                      </m:dPr>
                      <m:e>
                        <m:r>
                          <a:rPr lang="en-US" altLang="en-US" sz="2500" i="1">
                            <a:latin typeface="Cambria Math" panose="02040503050406030204" pitchFamily="18" charset="0"/>
                          </a:rPr>
                          <m:t>𝑝</m:t>
                        </m:r>
                        <m:r>
                          <a:rPr lang="en-US" altLang="en-US" sz="2500" b="0" i="1" smtClean="0">
                            <a:latin typeface="Cambria Math" panose="02040503050406030204" pitchFamily="18" charset="0"/>
                          </a:rPr>
                          <m:t>,</m:t>
                        </m:r>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d>
                  </m:oMath>
                </a14:m>
                <a:r>
                  <a:rPr lang="en-US" altLang="en-US" sz="2500" dirty="0"/>
                  <a:t> such that </a:t>
                </a:r>
                <a14:m>
                  <m:oMath xmlns:m="http://schemas.openxmlformats.org/officeDocument/2006/math">
                    <m:f>
                      <m:fPr>
                        <m:ctrlPr>
                          <a:rPr lang="en-US" altLang="en-US" sz="2500" b="0" i="1" smtClean="0">
                            <a:latin typeface="Cambria Math" panose="02040503050406030204" pitchFamily="18" charset="0"/>
                          </a:rPr>
                        </m:ctrlPr>
                      </m:fPr>
                      <m:num>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altLang="en-US" sz="2500" i="1">
                            <a:latin typeface="Cambria Math" panose="02040503050406030204" pitchFamily="18" charset="0"/>
                          </a:rPr>
                          <m:t>−</m:t>
                        </m:r>
                        <m:r>
                          <a:rPr lang="en-US" altLang="en-US" sz="2500" i="1">
                            <a:latin typeface="Cambria Math" panose="02040503050406030204" pitchFamily="18" charset="0"/>
                          </a:rPr>
                          <m:t>𝑝</m:t>
                        </m:r>
                      </m:num>
                      <m:den>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den>
                    </m:f>
                    <m:r>
                      <a:rPr lang="en-US" altLang="en-US" sz="2500" b="0" i="1" smtClean="0">
                        <a:latin typeface="Cambria Math" panose="02040503050406030204" pitchFamily="18" charset="0"/>
                      </a:rPr>
                      <m:t>~</m:t>
                    </m:r>
                    <m:r>
                      <a:rPr lang="en-US" altLang="en-US" sz="2500" b="0" i="1" smtClean="0">
                        <a:latin typeface="Cambria Math" panose="02040503050406030204" pitchFamily="18" charset="0"/>
                      </a:rPr>
                      <m:t>𝑁</m:t>
                    </m:r>
                    <m:d>
                      <m:dPr>
                        <m:ctrlPr>
                          <a:rPr lang="en-US" altLang="en-US" sz="2500" b="0" i="1" smtClean="0">
                            <a:latin typeface="Cambria Math" panose="02040503050406030204" pitchFamily="18" charset="0"/>
                          </a:rPr>
                        </m:ctrlPr>
                      </m:dPr>
                      <m:e>
                        <m:r>
                          <a:rPr lang="en-US" altLang="en-US" sz="2500" b="0" i="1" smtClean="0">
                            <a:latin typeface="Cambria Math" panose="02040503050406030204" pitchFamily="18" charset="0"/>
                          </a:rPr>
                          <m:t>0,1</m:t>
                        </m:r>
                      </m:e>
                    </m:d>
                  </m:oMath>
                </a14:m>
                <a:endParaRPr lang="en-US" altLang="en-US" sz="2500" dirty="0"/>
              </a:p>
              <a:p>
                <a:pPr algn="just" eaLnBrk="1" hangingPunct="1">
                  <a:buFont typeface="Wingdings" panose="05000000000000000000" pitchFamily="2" charset="2"/>
                  <a:buChar char="§"/>
                </a:pPr>
                <a14:m>
                  <m:oMath xmlns:m="http://schemas.openxmlformats.org/officeDocument/2006/math">
                    <m:r>
                      <a:rPr lang="en-US" altLang="en-US" sz="2500" i="1">
                        <a:latin typeface="Cambria Math" panose="02040503050406030204" pitchFamily="18" charset="0"/>
                      </a:rPr>
                      <m:t>𝑃</m:t>
                    </m:r>
                    <m:d>
                      <m:dPr>
                        <m:begChr m:val="["/>
                        <m:endChr m:val="]"/>
                        <m:ctrlPr>
                          <a:rPr lang="en-US" altLang="en-US" sz="2500" i="1">
                            <a:latin typeface="Cambria Math" panose="02040503050406030204" pitchFamily="18" charset="0"/>
                          </a:rPr>
                        </m:ctrlPr>
                      </m:dPr>
                      <m:e>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𝑧</m:t>
                            </m:r>
                          </m:e>
                          <m:sub>
                            <m:r>
                              <a:rPr lang="en-US" sz="2500" i="1">
                                <a:latin typeface="Cambria Math" panose="02040503050406030204" pitchFamily="18" charset="0"/>
                              </a:rPr>
                              <m:t>1−</m:t>
                            </m:r>
                            <m:f>
                              <m:fPr>
                                <m:ctrlPr>
                                  <a:rPr lang="en-US" sz="2500" i="1">
                                    <a:latin typeface="Cambria Math" panose="02040503050406030204" pitchFamily="18" charset="0"/>
                                  </a:rPr>
                                </m:ctrlPr>
                              </m:fPr>
                              <m:num>
                                <m:r>
                                  <a:rPr lang="en-US" sz="2500" i="1">
                                    <a:latin typeface="Cambria Math" panose="02040503050406030204" pitchFamily="18" charset="0"/>
                                  </a:rPr>
                                  <m:t>𝛼</m:t>
                                </m:r>
                              </m:num>
                              <m:den>
                                <m:r>
                                  <a:rPr lang="en-US" sz="2500" i="1">
                                    <a:latin typeface="Cambria Math" panose="02040503050406030204" pitchFamily="18" charset="0"/>
                                  </a:rPr>
                                  <m:t>2</m:t>
                                </m:r>
                              </m:den>
                            </m:f>
                            <m:r>
                              <m:rPr>
                                <m:lit/>
                              </m:rPr>
                              <a:rPr lang="en-US" sz="2500" i="1">
                                <a:latin typeface="Cambria Math" panose="02040503050406030204" pitchFamily="18" charset="0"/>
                              </a:rPr>
                              <m:t> </m:t>
                            </m:r>
                          </m:sub>
                        </m:sSub>
                        <m:r>
                          <a:rPr lang="en-US" sz="2500" i="1">
                            <a:latin typeface="Cambria Math" panose="02040503050406030204" pitchFamily="18" charset="0"/>
                            <a:ea typeface="Cambria Math" panose="02040503050406030204" pitchFamily="18" charset="0"/>
                          </a:rPr>
                          <m:t>×</m:t>
                        </m:r>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r>
                          <a:rPr lang="en-US" sz="2500" i="1">
                            <a:latin typeface="Cambria Math" panose="02040503050406030204" pitchFamily="18" charset="0"/>
                            <a:ea typeface="Cambria Math" panose="02040503050406030204" pitchFamily="18" charset="0"/>
                          </a:rPr>
                          <m:t>≤</m:t>
                        </m:r>
                        <m:r>
                          <a:rPr lang="en-US" altLang="en-US" sz="2500" b="0" i="1" smtClean="0">
                            <a:latin typeface="Cambria Math" panose="02040503050406030204" pitchFamily="18" charset="0"/>
                          </a:rPr>
                          <m:t>𝑝</m:t>
                        </m:r>
                        <m:r>
                          <a:rPr lang="en-US" sz="2500" i="1">
                            <a:latin typeface="Cambria Math" panose="02040503050406030204" pitchFamily="18" charset="0"/>
                            <a:ea typeface="Cambria Math" panose="02040503050406030204" pitchFamily="18" charset="0"/>
                          </a:rPr>
                          <m:t>≤</m:t>
                        </m:r>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𝑧</m:t>
                            </m:r>
                          </m:e>
                          <m:sub>
                            <m:f>
                              <m:fPr>
                                <m:ctrlPr>
                                  <a:rPr lang="en-US" sz="2500" i="1">
                                    <a:latin typeface="Cambria Math" panose="02040503050406030204" pitchFamily="18" charset="0"/>
                                  </a:rPr>
                                </m:ctrlPr>
                              </m:fPr>
                              <m:num>
                                <m:r>
                                  <a:rPr lang="en-US" sz="2500" i="1">
                                    <a:latin typeface="Cambria Math" panose="02040503050406030204" pitchFamily="18" charset="0"/>
                                  </a:rPr>
                                  <m:t>𝛼</m:t>
                                </m:r>
                              </m:num>
                              <m:den>
                                <m:r>
                                  <a:rPr lang="en-US" sz="2500" i="1">
                                    <a:latin typeface="Cambria Math" panose="02040503050406030204" pitchFamily="18" charset="0"/>
                                  </a:rPr>
                                  <m:t>2</m:t>
                                </m:r>
                              </m:den>
                            </m:f>
                            <m:r>
                              <m:rPr>
                                <m:lit/>
                              </m:rPr>
                              <a:rPr lang="en-US" sz="2500" i="1">
                                <a:latin typeface="Cambria Math" panose="02040503050406030204" pitchFamily="18" charset="0"/>
                              </a:rPr>
                              <m:t> </m:t>
                            </m:r>
                          </m:sub>
                        </m:sSub>
                        <m:r>
                          <a:rPr lang="en-US" sz="2500" i="1">
                            <a:latin typeface="Cambria Math" panose="02040503050406030204" pitchFamily="18" charset="0"/>
                            <a:ea typeface="Cambria Math" panose="02040503050406030204" pitchFamily="18" charset="0"/>
                          </a:rPr>
                          <m:t>×</m:t>
                        </m:r>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e>
                    </m:d>
                    <m:r>
                      <a:rPr lang="en-US" altLang="en-US" sz="2500" i="1">
                        <a:latin typeface="Cambria Math" panose="02040503050406030204" pitchFamily="18" charset="0"/>
                      </a:rPr>
                      <m:t>=</m:t>
                    </m:r>
                    <m:d>
                      <m:dPr>
                        <m:ctrlPr>
                          <a:rPr lang="en-US" altLang="en-US" sz="2500" i="1">
                            <a:latin typeface="Cambria Math" panose="02040503050406030204" pitchFamily="18" charset="0"/>
                          </a:rPr>
                        </m:ctrlPr>
                      </m:dPr>
                      <m:e>
                        <m:r>
                          <a:rPr lang="en-US" altLang="en-US" sz="2500" i="1">
                            <a:latin typeface="Cambria Math" panose="02040503050406030204" pitchFamily="18" charset="0"/>
                          </a:rPr>
                          <m:t>1−</m:t>
                        </m:r>
                        <m:r>
                          <a:rPr lang="en-US" altLang="en-US" sz="2500" i="1">
                            <a:latin typeface="Cambria Math" panose="02040503050406030204" pitchFamily="18" charset="0"/>
                          </a:rPr>
                          <m:t>𝛼</m:t>
                        </m:r>
                      </m:e>
                    </m:d>
                  </m:oMath>
                </a14:m>
                <a:endParaRPr lang="en-US" altLang="en-US" sz="2500" dirty="0"/>
              </a:p>
              <a:p>
                <a:pPr algn="just" eaLnBrk="1" hangingPunct="1">
                  <a:buFont typeface="Wingdings" panose="05000000000000000000" pitchFamily="2" charset="2"/>
                  <a:buChar char="§"/>
                </a:pPr>
                <a:r>
                  <a:rPr lang="en-US" altLang="en-US" sz="2500" dirty="0"/>
                  <a:t>Such that</a:t>
                </a:r>
              </a:p>
              <a:p>
                <a:pPr lvl="1" algn="just" eaLnBrk="1" hangingPunct="1">
                  <a:buFont typeface="Wingdings" panose="05000000000000000000" pitchFamily="2" charset="2"/>
                  <a:buChar char="v"/>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𝑡</m:t>
                        </m:r>
                      </m:e>
                      <m:sub>
                        <m:r>
                          <a:rPr lang="en-US" sz="2500" i="1">
                            <a:latin typeface="Cambria Math" panose="02040503050406030204" pitchFamily="18" charset="0"/>
                          </a:rPr>
                          <m:t>1</m:t>
                        </m:r>
                      </m:sub>
                    </m:sSub>
                    <m:d>
                      <m:dPr>
                        <m:ctrlPr>
                          <a:rPr lang="en-US" sz="2500" i="1">
                            <a:latin typeface="Cambria Math" panose="02040503050406030204" pitchFamily="18" charset="0"/>
                          </a:rPr>
                        </m:ctrlPr>
                      </m:dPr>
                      <m:e>
                        <m:sSub>
                          <m:sSubPr>
                            <m:ctrlPr>
                              <a:rPr lang="en-US" sz="2500" i="1">
                                <a:latin typeface="Cambria Math" panose="02040503050406030204" pitchFamily="18" charset="0"/>
                              </a:rPr>
                            </m:ctrlPr>
                          </m:sSubPr>
                          <m:e>
                            <m:r>
                              <a:rPr lang="en-US" sz="2500" i="1">
                                <a:latin typeface="Cambria Math" panose="02040503050406030204" pitchFamily="18" charset="0"/>
                              </a:rPr>
                              <m:t>𝑋</m:t>
                            </m:r>
                          </m:e>
                          <m:sub>
                            <m:r>
                              <a:rPr lang="en-US" sz="2500" i="1">
                                <a:latin typeface="Cambria Math" panose="02040503050406030204" pitchFamily="18" charset="0"/>
                              </a:rPr>
                              <m:t>1</m:t>
                            </m:r>
                          </m:sub>
                        </m:sSub>
                        <m:r>
                          <a:rPr lang="en-US" sz="2500" i="1">
                            <a:latin typeface="Cambria Math" panose="02040503050406030204" pitchFamily="18" charset="0"/>
                          </a:rPr>
                          <m:t>,</m:t>
                        </m:r>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𝑋</m:t>
                            </m:r>
                          </m:e>
                          <m:sub>
                            <m:r>
                              <a:rPr lang="en-US" sz="2500" i="1">
                                <a:latin typeface="Cambria Math" panose="02040503050406030204" pitchFamily="18" charset="0"/>
                                <a:ea typeface="Cambria Math" panose="02040503050406030204" pitchFamily="18" charset="0"/>
                              </a:rPr>
                              <m:t>𝑛</m:t>
                            </m:r>
                          </m:sub>
                        </m:sSub>
                      </m:e>
                    </m:d>
                    <m:r>
                      <a:rPr lang="en-US" sz="2500" b="0" i="1" smtClean="0">
                        <a:latin typeface="Cambria Math" panose="02040503050406030204" pitchFamily="18" charset="0"/>
                        <a:ea typeface="Cambria Math" panose="02040503050406030204" pitchFamily="18" charset="0"/>
                      </a:rPr>
                      <m:t>=</m:t>
                    </m:r>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𝑧</m:t>
                        </m:r>
                      </m:e>
                      <m:sub>
                        <m:r>
                          <a:rPr lang="en-US" sz="2500" i="1">
                            <a:latin typeface="Cambria Math" panose="02040503050406030204" pitchFamily="18" charset="0"/>
                          </a:rPr>
                          <m:t>1−</m:t>
                        </m:r>
                        <m:f>
                          <m:fPr>
                            <m:ctrlPr>
                              <a:rPr lang="en-US" sz="2500" i="1">
                                <a:latin typeface="Cambria Math" panose="02040503050406030204" pitchFamily="18" charset="0"/>
                              </a:rPr>
                            </m:ctrlPr>
                          </m:fPr>
                          <m:num>
                            <m:r>
                              <a:rPr lang="en-US" sz="2500" i="1">
                                <a:latin typeface="Cambria Math" panose="02040503050406030204" pitchFamily="18" charset="0"/>
                              </a:rPr>
                              <m:t>𝛼</m:t>
                            </m:r>
                          </m:num>
                          <m:den>
                            <m:r>
                              <a:rPr lang="en-US" sz="2500" i="1">
                                <a:latin typeface="Cambria Math" panose="02040503050406030204" pitchFamily="18" charset="0"/>
                              </a:rPr>
                              <m:t>2</m:t>
                            </m:r>
                          </m:den>
                        </m:f>
                        <m:r>
                          <m:rPr>
                            <m:lit/>
                          </m:rPr>
                          <a:rPr lang="en-US" sz="2500" i="1">
                            <a:latin typeface="Cambria Math" panose="02040503050406030204" pitchFamily="18" charset="0"/>
                          </a:rPr>
                          <m:t> </m:t>
                        </m:r>
                      </m:sub>
                    </m:sSub>
                    <m:r>
                      <a:rPr lang="en-US" sz="2500" i="1">
                        <a:latin typeface="Cambria Math" panose="02040503050406030204" pitchFamily="18" charset="0"/>
                        <a:ea typeface="Cambria Math" panose="02040503050406030204" pitchFamily="18" charset="0"/>
                      </a:rPr>
                      <m:t>×</m:t>
                    </m:r>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r>
                      <a:rPr lang="en-US" altLang="en-US" sz="2500" b="0" i="1" smtClean="0">
                        <a:latin typeface="Cambria Math" panose="02040503050406030204" pitchFamily="18" charset="0"/>
                      </a:rPr>
                      <m:t>=</m:t>
                    </m:r>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𝑧</m:t>
                        </m:r>
                      </m:e>
                      <m:sub>
                        <m:f>
                          <m:fPr>
                            <m:ctrlPr>
                              <a:rPr lang="en-US" sz="2500" i="1">
                                <a:latin typeface="Cambria Math" panose="02040503050406030204" pitchFamily="18" charset="0"/>
                              </a:rPr>
                            </m:ctrlPr>
                          </m:fPr>
                          <m:num>
                            <m:r>
                              <a:rPr lang="en-US" sz="2500" i="1">
                                <a:latin typeface="Cambria Math" panose="02040503050406030204" pitchFamily="18" charset="0"/>
                              </a:rPr>
                              <m:t>𝛼</m:t>
                            </m:r>
                          </m:num>
                          <m:den>
                            <m:r>
                              <a:rPr lang="en-US" sz="2500" i="1">
                                <a:latin typeface="Cambria Math" panose="02040503050406030204" pitchFamily="18" charset="0"/>
                              </a:rPr>
                              <m:t>2</m:t>
                            </m:r>
                          </m:den>
                        </m:f>
                        <m:r>
                          <m:rPr>
                            <m:lit/>
                          </m:rPr>
                          <a:rPr lang="en-US" sz="2500" i="1">
                            <a:latin typeface="Cambria Math" panose="02040503050406030204" pitchFamily="18" charset="0"/>
                          </a:rPr>
                          <m:t> </m:t>
                        </m:r>
                      </m:sub>
                    </m:sSub>
                    <m:r>
                      <a:rPr lang="en-US" sz="2500" i="1">
                        <a:latin typeface="Cambria Math" panose="02040503050406030204" pitchFamily="18" charset="0"/>
                        <a:ea typeface="Cambria Math" panose="02040503050406030204" pitchFamily="18" charset="0"/>
                      </a:rPr>
                      <m:t>×</m:t>
                    </m:r>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oMath>
                </a14:m>
                <a:endParaRPr lang="en-US" altLang="en-US" sz="2500" dirty="0"/>
              </a:p>
              <a:p>
                <a:pPr lvl="1" algn="just" eaLnBrk="1" hangingPunct="1">
                  <a:buFont typeface="Wingdings" panose="05000000000000000000" pitchFamily="2" charset="2"/>
                  <a:buChar char="v"/>
                </a:pP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𝑡</m:t>
                        </m:r>
                      </m:e>
                      <m:sub>
                        <m:r>
                          <a:rPr lang="en-US" sz="2500" i="1">
                            <a:latin typeface="Cambria Math" panose="02040503050406030204" pitchFamily="18" charset="0"/>
                          </a:rPr>
                          <m:t>2</m:t>
                        </m:r>
                      </m:sub>
                    </m:sSub>
                    <m:d>
                      <m:dPr>
                        <m:ctrlPr>
                          <a:rPr lang="en-US" sz="2500" i="1">
                            <a:latin typeface="Cambria Math" panose="02040503050406030204" pitchFamily="18" charset="0"/>
                          </a:rPr>
                        </m:ctrlPr>
                      </m:dPr>
                      <m:e>
                        <m:sSub>
                          <m:sSubPr>
                            <m:ctrlPr>
                              <a:rPr lang="en-US" sz="2500" i="1">
                                <a:latin typeface="Cambria Math" panose="02040503050406030204" pitchFamily="18" charset="0"/>
                              </a:rPr>
                            </m:ctrlPr>
                          </m:sSubPr>
                          <m:e>
                            <m:r>
                              <a:rPr lang="en-US" sz="2500" i="1">
                                <a:latin typeface="Cambria Math" panose="02040503050406030204" pitchFamily="18" charset="0"/>
                              </a:rPr>
                              <m:t>𝑋</m:t>
                            </m:r>
                          </m:e>
                          <m:sub>
                            <m:r>
                              <a:rPr lang="en-US" sz="2500" i="1">
                                <a:latin typeface="Cambria Math" panose="02040503050406030204" pitchFamily="18" charset="0"/>
                              </a:rPr>
                              <m:t>1</m:t>
                            </m:r>
                          </m:sub>
                        </m:sSub>
                        <m:r>
                          <a:rPr lang="en-US" sz="2500" i="1">
                            <a:latin typeface="Cambria Math" panose="02040503050406030204" pitchFamily="18" charset="0"/>
                          </a:rPr>
                          <m:t>,</m:t>
                        </m:r>
                        <m:r>
                          <a:rPr lang="en-US" sz="2500" i="1">
                            <a:latin typeface="Cambria Math" panose="02040503050406030204" pitchFamily="18" charset="0"/>
                            <a:ea typeface="Cambria Math" panose="02040503050406030204" pitchFamily="18" charset="0"/>
                          </a:rPr>
                          <m:t>⋯,</m:t>
                        </m:r>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𝑋</m:t>
                            </m:r>
                          </m:e>
                          <m:sub>
                            <m:r>
                              <a:rPr lang="en-US" sz="2500" i="1">
                                <a:latin typeface="Cambria Math" panose="02040503050406030204" pitchFamily="18" charset="0"/>
                                <a:ea typeface="Cambria Math" panose="02040503050406030204" pitchFamily="18" charset="0"/>
                              </a:rPr>
                              <m:t>𝑛</m:t>
                            </m:r>
                          </m:sub>
                        </m:sSub>
                      </m:e>
                    </m:d>
                    <m:r>
                      <a:rPr lang="en-US" sz="2500" b="0" i="1" smtClean="0">
                        <a:latin typeface="Cambria Math" panose="02040503050406030204" pitchFamily="18" charset="0"/>
                        <a:ea typeface="Cambria Math" panose="02040503050406030204" pitchFamily="18" charset="0"/>
                      </a:rPr>
                      <m:t>=</m:t>
                    </m:r>
                    <m:sSub>
                      <m:sSubPr>
                        <m:ctrlPr>
                          <a:rPr lang="en-US" altLang="en-US" sz="2500" i="1">
                            <a:latin typeface="Cambria Math" panose="02040503050406030204" pitchFamily="18" charset="0"/>
                          </a:rPr>
                        </m:ctrlPr>
                      </m:sSubPr>
                      <m:e>
                        <m:acc>
                          <m:accPr>
                            <m:chr m:val="̂"/>
                            <m:ctrlPr>
                              <a:rPr lang="en-US" altLang="en-US" sz="2500" i="1">
                                <a:latin typeface="Cambria Math" panose="02040503050406030204" pitchFamily="18" charset="0"/>
                              </a:rPr>
                            </m:ctrlPr>
                          </m:accPr>
                          <m:e>
                            <m:r>
                              <a:rPr lang="en-US" altLang="en-US" sz="2500" i="1">
                                <a:latin typeface="Cambria Math" panose="02040503050406030204" pitchFamily="18" charset="0"/>
                              </a:rPr>
                              <m:t>𝑝</m:t>
                            </m:r>
                          </m:e>
                        </m:acc>
                      </m:e>
                      <m:sub>
                        <m:r>
                          <a:rPr lang="en-US" altLang="en-US" sz="2500" i="1">
                            <a:latin typeface="Cambria Math" panose="02040503050406030204" pitchFamily="18" charset="0"/>
                          </a:rPr>
                          <m:t>𝑛</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𝑧</m:t>
                        </m:r>
                      </m:e>
                      <m:sub>
                        <m:f>
                          <m:fPr>
                            <m:ctrlPr>
                              <a:rPr lang="en-US" sz="2500" i="1">
                                <a:latin typeface="Cambria Math" panose="02040503050406030204" pitchFamily="18" charset="0"/>
                              </a:rPr>
                            </m:ctrlPr>
                          </m:fPr>
                          <m:num>
                            <m:r>
                              <a:rPr lang="en-US" sz="2500" i="1">
                                <a:latin typeface="Cambria Math" panose="02040503050406030204" pitchFamily="18" charset="0"/>
                              </a:rPr>
                              <m:t>𝛼</m:t>
                            </m:r>
                          </m:num>
                          <m:den>
                            <m:r>
                              <a:rPr lang="en-US" sz="2500" i="1">
                                <a:latin typeface="Cambria Math" panose="02040503050406030204" pitchFamily="18" charset="0"/>
                              </a:rPr>
                              <m:t>2</m:t>
                            </m:r>
                          </m:den>
                        </m:f>
                        <m:r>
                          <m:rPr>
                            <m:lit/>
                          </m:rPr>
                          <a:rPr lang="en-US" sz="2500" i="1">
                            <a:latin typeface="Cambria Math" panose="02040503050406030204" pitchFamily="18" charset="0"/>
                          </a:rPr>
                          <m:t> </m:t>
                        </m:r>
                      </m:sub>
                    </m:sSub>
                    <m:r>
                      <a:rPr lang="en-US" sz="2500" i="1">
                        <a:latin typeface="Cambria Math" panose="02040503050406030204" pitchFamily="18" charset="0"/>
                        <a:ea typeface="Cambria Math" panose="02040503050406030204" pitchFamily="18" charset="0"/>
                      </a:rPr>
                      <m:t>×</m:t>
                    </m:r>
                    <m:rad>
                      <m:radPr>
                        <m:degHide m:val="on"/>
                        <m:ctrlPr>
                          <a:rPr lang="en-US" altLang="en-US" sz="2500" i="1">
                            <a:latin typeface="Cambria Math" panose="02040503050406030204" pitchFamily="18" charset="0"/>
                          </a:rPr>
                        </m:ctrlPr>
                      </m:radPr>
                      <m:deg/>
                      <m:e>
                        <m:f>
                          <m:fPr>
                            <m:ctrlPr>
                              <a:rPr lang="en-US" altLang="en-US" sz="2500" i="1">
                                <a:latin typeface="Cambria Math" panose="02040503050406030204" pitchFamily="18" charset="0"/>
                              </a:rPr>
                            </m:ctrlPr>
                          </m:fPr>
                          <m:num>
                            <m:r>
                              <a:rPr lang="en-US" altLang="en-US" sz="2500" i="1">
                                <a:latin typeface="Cambria Math" panose="02040503050406030204" pitchFamily="18" charset="0"/>
                              </a:rPr>
                              <m:t>𝑝𝑞</m:t>
                            </m:r>
                          </m:num>
                          <m:den>
                            <m:r>
                              <a:rPr lang="en-US" altLang="en-US" sz="2500" i="1">
                                <a:latin typeface="Cambria Math" panose="02040503050406030204" pitchFamily="18" charset="0"/>
                              </a:rPr>
                              <m:t>𝑛</m:t>
                            </m:r>
                          </m:den>
                        </m:f>
                      </m:e>
                    </m:rad>
                  </m:oMath>
                </a14:m>
                <a:endParaRPr lang="en-US" altLang="en-US" sz="2500" dirty="0"/>
              </a:p>
            </p:txBody>
          </p:sp>
        </mc:Choice>
        <mc:Fallback xmlns="">
          <p:sp>
            <p:nvSpPr>
              <p:cNvPr id="37894" name="Rectangle 3">
                <a:extLst>
                  <a:ext uri="{FF2B5EF4-FFF2-40B4-BE49-F238E27FC236}">
                    <a16:creationId xmlns:a16="http://schemas.microsoft.com/office/drawing/2014/main" id="{DEFDDF34-8FEC-46DD-B2B4-EEA2E8A3CE13}"/>
                  </a:ext>
                </a:extLst>
              </p:cNvPr>
              <p:cNvSpPr>
                <a:spLocks noGrp="1" noRot="1" noChangeAspect="1" noMove="1" noResize="1" noEditPoints="1" noAdjustHandles="1" noChangeArrowheads="1" noChangeShapeType="1" noTextEdit="1"/>
              </p:cNvSpPr>
              <p:nvPr>
                <p:ph type="body" idx="1"/>
              </p:nvPr>
            </p:nvSpPr>
            <p:spPr>
              <a:blipFill>
                <a:blip r:embed="rId2"/>
                <a:stretch>
                  <a:fillRect l="-778" r="-889" b="-6065"/>
                </a:stretch>
              </a:blipFill>
            </p:spPr>
            <p:txBody>
              <a:bodyPr/>
              <a:lstStyle/>
              <a:p>
                <a:r>
                  <a:rPr lang="en-US">
                    <a:noFill/>
                  </a:rPr>
                  <a:t> </a:t>
                </a:r>
              </a:p>
            </p:txBody>
          </p:sp>
        </mc:Fallback>
      </mc:AlternateContent>
    </p:spTree>
    <p:extLst>
      <p:ext uri="{BB962C8B-B14F-4D97-AF65-F5344CB8AC3E}">
        <p14:creationId xmlns:p14="http://schemas.microsoft.com/office/powerpoint/2010/main" val="75627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19</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Hypothesis Testing</a:t>
            </a: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4500" dirty="0"/>
              <a:t>Where the experimenter would like to draw some meaningful conclusion from the sample about the population and say with some level of confidence that how far he/she is true or false</a:t>
            </a:r>
            <a:endParaRPr lang="en-US" altLang="en-US" sz="4500" dirty="0"/>
          </a:p>
        </p:txBody>
      </p:sp>
    </p:spTree>
    <p:extLst>
      <p:ext uri="{BB962C8B-B14F-4D97-AF65-F5344CB8AC3E}">
        <p14:creationId xmlns:p14="http://schemas.microsoft.com/office/powerpoint/2010/main" val="397100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2</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Coverage</a:t>
            </a: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500" dirty="0"/>
              <a:t>Sampling</a:t>
            </a:r>
          </a:p>
          <a:p>
            <a:pPr algn="just" eaLnBrk="1" hangingPunct="1">
              <a:buFont typeface="Wingdings" panose="05000000000000000000" pitchFamily="2" charset="2"/>
              <a:buChar char="§"/>
            </a:pPr>
            <a:r>
              <a:rPr lang="en-US" altLang="en-US" sz="2500" dirty="0"/>
              <a:t>Statistic</a:t>
            </a:r>
          </a:p>
          <a:p>
            <a:pPr algn="just" eaLnBrk="1" hangingPunct="1">
              <a:buFont typeface="Wingdings" panose="05000000000000000000" pitchFamily="2" charset="2"/>
              <a:buChar char="§"/>
            </a:pPr>
            <a:r>
              <a:rPr lang="en-US" altLang="en-US" sz="2500" dirty="0"/>
              <a:t>Population</a:t>
            </a:r>
          </a:p>
          <a:p>
            <a:pPr algn="just" eaLnBrk="1" hangingPunct="1">
              <a:buFont typeface="Wingdings" panose="05000000000000000000" pitchFamily="2" charset="2"/>
              <a:buChar char="§"/>
            </a:pPr>
            <a:r>
              <a:rPr lang="en-US" altLang="en-US" sz="2500" dirty="0"/>
              <a:t>Sample</a:t>
            </a:r>
          </a:p>
          <a:p>
            <a:pPr algn="just" eaLnBrk="1" hangingPunct="1">
              <a:buFont typeface="Wingdings" panose="05000000000000000000" pitchFamily="2" charset="2"/>
              <a:buChar char="§"/>
            </a:pPr>
            <a:r>
              <a:rPr lang="en-US" altLang="en-US" sz="2500" dirty="0"/>
              <a:t>Statistical Inference</a:t>
            </a:r>
          </a:p>
          <a:p>
            <a:pPr algn="just" eaLnBrk="1" hangingPunct="1">
              <a:buFont typeface="Wingdings" panose="05000000000000000000" pitchFamily="2" charset="2"/>
              <a:buChar char="§"/>
            </a:pPr>
            <a:r>
              <a:rPr lang="en-US" altLang="en-US" sz="2500" dirty="0"/>
              <a:t>Point Estimation</a:t>
            </a:r>
          </a:p>
          <a:p>
            <a:pPr algn="just" eaLnBrk="1" hangingPunct="1">
              <a:buFont typeface="Wingdings" panose="05000000000000000000" pitchFamily="2" charset="2"/>
              <a:buChar char="§"/>
            </a:pPr>
            <a:r>
              <a:rPr lang="en-US" altLang="en-US" sz="2500" dirty="0"/>
              <a:t>Properties of Estimators (Unbiasedness, Consistency)</a:t>
            </a:r>
          </a:p>
          <a:p>
            <a:pPr algn="just" eaLnBrk="1" hangingPunct="1">
              <a:buFont typeface="Wingdings" panose="05000000000000000000" pitchFamily="2" charset="2"/>
              <a:buChar char="§"/>
            </a:pPr>
            <a:r>
              <a:rPr lang="en-US" altLang="en-US" sz="2500" dirty="0"/>
              <a:t>Interval Estimation</a:t>
            </a:r>
          </a:p>
          <a:p>
            <a:pPr algn="just" eaLnBrk="1" hangingPunct="1">
              <a:buFont typeface="Wingdings" panose="05000000000000000000" pitchFamily="2" charset="2"/>
              <a:buChar char="§"/>
            </a:pPr>
            <a:r>
              <a:rPr lang="en-US" altLang="en-US" sz="2500" dirty="0"/>
              <a:t>Hypothesis Testing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1CC58DD-17B4-4213-8B7D-09D28136AFBE}"/>
              </a:ext>
            </a:extLst>
          </p:cNvPr>
          <p:cNvSpPr>
            <a:spLocks noGrp="1"/>
          </p:cNvSpPr>
          <p:nvPr>
            <p:ph type="dt" sz="quarter" idx="10"/>
          </p:nvPr>
        </p:nvSpPr>
        <p:spPr/>
        <p:txBody>
          <a:bodyPr/>
          <a:lstStyle/>
          <a:p>
            <a:pPr>
              <a:defRPr/>
            </a:pPr>
            <a:r>
              <a:rPr lang="en-US"/>
              <a:t>IME602:STATISTICAL INFERENCE</a:t>
            </a:r>
          </a:p>
        </p:txBody>
      </p:sp>
      <p:sp>
        <p:nvSpPr>
          <p:cNvPr id="6" name="Footer Placeholder 5">
            <a:extLst>
              <a:ext uri="{FF2B5EF4-FFF2-40B4-BE49-F238E27FC236}">
                <a16:creationId xmlns:a16="http://schemas.microsoft.com/office/drawing/2014/main" id="{219CDA2D-DC70-4723-B838-DBB0D710CE6D}"/>
              </a:ext>
            </a:extLst>
          </p:cNvPr>
          <p:cNvSpPr>
            <a:spLocks noGrp="1"/>
          </p:cNvSpPr>
          <p:nvPr>
            <p:ph type="ftr" sz="quarter" idx="11"/>
          </p:nvPr>
        </p:nvSpPr>
        <p:spPr/>
        <p:txBody>
          <a:bodyPr/>
          <a:lstStyle/>
          <a:p>
            <a:pPr>
              <a:defRPr/>
            </a:pPr>
            <a:r>
              <a:rPr lang="en-US"/>
              <a:t>RNSengupta,IME Dept.,IIT Kanpur,INDIA</a:t>
            </a:r>
          </a:p>
        </p:txBody>
      </p:sp>
      <p:sp>
        <p:nvSpPr>
          <p:cNvPr id="11268" name="Slide Number Placeholder 6">
            <a:extLst>
              <a:ext uri="{FF2B5EF4-FFF2-40B4-BE49-F238E27FC236}">
                <a16:creationId xmlns:a16="http://schemas.microsoft.com/office/drawing/2014/main" id="{0ED381C4-D4FB-41B6-BA2E-8030646B0B5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52D4CF-4E22-4D9E-B088-CA37E6357A9A}" type="slidenum">
              <a:rPr lang="en-US" altLang="en-US" sz="1400"/>
              <a:pPr>
                <a:spcBef>
                  <a:spcPct val="0"/>
                </a:spcBef>
                <a:buFontTx/>
                <a:buNone/>
              </a:pPr>
              <a:t>20</a:t>
            </a:fld>
            <a:endParaRPr lang="en-US" altLang="en-US" sz="1400"/>
          </a:p>
        </p:txBody>
      </p:sp>
      <p:sp>
        <p:nvSpPr>
          <p:cNvPr id="11269" name="Rectangle 2">
            <a:extLst>
              <a:ext uri="{FF2B5EF4-FFF2-40B4-BE49-F238E27FC236}">
                <a16:creationId xmlns:a16="http://schemas.microsoft.com/office/drawing/2014/main" id="{23254658-A47F-4268-B289-624403431E5A}"/>
              </a:ext>
            </a:extLst>
          </p:cNvPr>
          <p:cNvSpPr>
            <a:spLocks noGrp="1" noChangeArrowheads="1"/>
          </p:cNvSpPr>
          <p:nvPr>
            <p:ph type="title"/>
          </p:nvPr>
        </p:nvSpPr>
        <p:spPr/>
        <p:txBody>
          <a:bodyPr/>
          <a:lstStyle/>
          <a:p>
            <a:pPr eaLnBrk="1" hangingPunct="1"/>
            <a:r>
              <a:rPr lang="en-US" altLang="en-US" sz="5500" b="1" dirty="0">
                <a:solidFill>
                  <a:srgbClr val="FF0000"/>
                </a:solidFill>
              </a:rPr>
              <a:t>Hypothesis Testing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US" altLang="en-US" sz="5500" dirty="0"/>
          </a:p>
        </p:txBody>
      </p:sp>
      <p:sp>
        <p:nvSpPr>
          <p:cNvPr id="11270" name="Rectangle 3">
            <a:extLst>
              <a:ext uri="{FF2B5EF4-FFF2-40B4-BE49-F238E27FC236}">
                <a16:creationId xmlns:a16="http://schemas.microsoft.com/office/drawing/2014/main" id="{1A0EDE56-6340-4388-B093-33D7D47132B5}"/>
              </a:ext>
            </a:extLst>
          </p:cNvPr>
          <p:cNvSpPr>
            <a:spLocks noGrp="1" noChangeArrowheads="1"/>
          </p:cNvSpPr>
          <p:nvPr>
            <p:ph type="body" sz="half" idx="1"/>
          </p:nvPr>
        </p:nvSpPr>
        <p:spPr>
          <a:xfrm>
            <a:off x="1981200" y="1600201"/>
            <a:ext cx="8001000" cy="4525963"/>
          </a:xfrm>
        </p:spPr>
        <p:txBody>
          <a:bodyPr/>
          <a:lstStyle/>
          <a:p>
            <a:pPr eaLnBrk="1" hangingPunct="1">
              <a:lnSpc>
                <a:spcPct val="90000"/>
              </a:lnSpc>
              <a:buFontTx/>
              <a:buNone/>
            </a:pPr>
            <a:endParaRPr lang="en-US" altLang="en-US" sz="3000">
              <a:sym typeface="Symbol" panose="05050102010706020507" pitchFamily="18" charset="2"/>
            </a:endParaRPr>
          </a:p>
        </p:txBody>
      </p:sp>
      <p:pic>
        <p:nvPicPr>
          <p:cNvPr id="11271" name="Picture 2">
            <a:extLst>
              <a:ext uri="{FF2B5EF4-FFF2-40B4-BE49-F238E27FC236}">
                <a16:creationId xmlns:a16="http://schemas.microsoft.com/office/drawing/2014/main" id="{B37CFD8C-BFE8-498F-95C8-03F9188D69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1277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21</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381000" y="2057401"/>
            <a:ext cx="11430000" cy="3962399"/>
          </a:xfrm>
        </p:spPr>
        <p:txBody>
          <a:bodyPr/>
          <a:lstStyle/>
          <a:p>
            <a:pPr algn="just">
              <a:buFont typeface="Wingdings" panose="05000000000000000000" pitchFamily="2" charset="2"/>
              <a:buChar char="§"/>
            </a:pPr>
            <a:r>
              <a:rPr lang="en-US" sz="2500" u="sng" dirty="0"/>
              <a:t>Sampling frame</a:t>
            </a:r>
            <a:r>
              <a:rPr lang="en-US" sz="2500" dirty="0"/>
              <a:t>: It is basically the list of all units in the total population, e.g., the list of households, individuals, industries, etc.</a:t>
            </a:r>
          </a:p>
          <a:p>
            <a:pPr algn="just">
              <a:buFont typeface="Wingdings" panose="05000000000000000000" pitchFamily="2" charset="2"/>
              <a:buChar char="§"/>
            </a:pPr>
            <a:r>
              <a:rPr lang="en-US" sz="2500" u="sng" dirty="0"/>
              <a:t>Population</a:t>
            </a:r>
            <a:r>
              <a:rPr lang="en-US" sz="2500" dirty="0"/>
              <a:t>: Collection of the entire set of measurements relating to the variable under study.</a:t>
            </a:r>
          </a:p>
          <a:p>
            <a:pPr algn="just">
              <a:buFont typeface="Wingdings" panose="05000000000000000000" pitchFamily="2" charset="2"/>
              <a:buChar char="§"/>
            </a:pPr>
            <a:r>
              <a:rPr lang="en-US" sz="2500" u="sng" dirty="0"/>
              <a:t>Sample</a:t>
            </a:r>
            <a:r>
              <a:rPr lang="en-US" sz="2500" dirty="0"/>
              <a:t>: It is part of the population which one chooses or picks up and draws meaningful conclusion about the population. In the above example </a:t>
            </a:r>
            <a:r>
              <a:rPr lang="en-US" sz="2500" i="1" dirty="0"/>
              <a:t>N</a:t>
            </a:r>
            <a:r>
              <a:rPr lang="en-US" sz="2500" dirty="0"/>
              <a:t> is the statistical population, while </a:t>
            </a:r>
            <a:r>
              <a:rPr lang="en-US" sz="2500" i="1" dirty="0"/>
              <a:t>n</a:t>
            </a:r>
            <a:r>
              <a:rPr lang="en-US" sz="2500" dirty="0"/>
              <a:t> is the sample.</a:t>
            </a:r>
          </a:p>
          <a:p>
            <a:pPr algn="just">
              <a:buFont typeface="Wingdings" panose="05000000000000000000" pitchFamily="2" charset="2"/>
              <a:buChar char="§"/>
            </a:pPr>
            <a:r>
              <a:rPr lang="en-US" sz="2500" u="sng" dirty="0"/>
              <a:t>Intangible population</a:t>
            </a:r>
            <a:r>
              <a:rPr lang="en-US" sz="2500" dirty="0"/>
              <a:t>: This cannot be observed even if all the resources are provided. Example the requirement in a blood bank or life of an equipment.</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6500" b="1" dirty="0">
                <a:solidFill>
                  <a:srgbClr val="FF3300"/>
                </a:solidFill>
              </a:rPr>
              <a:t>Sampling</a:t>
            </a:r>
            <a:endParaRPr lang="en-US" altLang="en-US" sz="6500" b="1" dirty="0">
              <a:solidFill>
                <a:srgbClr val="0000FF"/>
              </a:solidFill>
            </a:endParaRPr>
          </a:p>
        </p:txBody>
      </p:sp>
    </p:spTree>
    <p:extLst>
      <p:ext uri="{BB962C8B-B14F-4D97-AF65-F5344CB8AC3E}">
        <p14:creationId xmlns:p14="http://schemas.microsoft.com/office/powerpoint/2010/main" val="2704020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4EF5E5-68FB-4599-BF51-3B9DABA4830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698689C6-F58C-4C4B-900E-2646FC564AE7}"/>
              </a:ext>
            </a:extLst>
          </p:cNvPr>
          <p:cNvSpPr>
            <a:spLocks noGrp="1"/>
          </p:cNvSpPr>
          <p:nvPr>
            <p:ph type="ftr" sz="quarter" idx="11"/>
          </p:nvPr>
        </p:nvSpPr>
        <p:spPr/>
        <p:txBody>
          <a:bodyPr/>
          <a:lstStyle/>
          <a:p>
            <a:pPr>
              <a:defRPr/>
            </a:pPr>
            <a:r>
              <a:rPr lang="en-US"/>
              <a:t>RNSengupta,IME Dept.,IIT Kanpur,INDIA</a:t>
            </a:r>
          </a:p>
        </p:txBody>
      </p:sp>
      <p:sp>
        <p:nvSpPr>
          <p:cNvPr id="38916" name="Slide Number Placeholder 5">
            <a:extLst>
              <a:ext uri="{FF2B5EF4-FFF2-40B4-BE49-F238E27FC236}">
                <a16:creationId xmlns:a16="http://schemas.microsoft.com/office/drawing/2014/main" id="{4709B5AB-3664-4D3D-AACA-7865C302D5D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600">
                <a:solidFill>
                  <a:schemeClr val="tx1"/>
                </a:solidFill>
                <a:latin typeface="SAS Monospace"/>
              </a:defRPr>
            </a:lvl1pPr>
            <a:lvl2pPr marL="557213" indent="-214313">
              <a:defRPr sz="600">
                <a:solidFill>
                  <a:schemeClr val="tx1"/>
                </a:solidFill>
                <a:latin typeface="SAS Monospace"/>
              </a:defRPr>
            </a:lvl2pPr>
            <a:lvl3pPr marL="857250" indent="-171450">
              <a:defRPr sz="600">
                <a:solidFill>
                  <a:schemeClr val="tx1"/>
                </a:solidFill>
                <a:latin typeface="SAS Monospace"/>
              </a:defRPr>
            </a:lvl3pPr>
            <a:lvl4pPr marL="1200150" indent="-171450">
              <a:defRPr sz="600">
                <a:solidFill>
                  <a:schemeClr val="tx1"/>
                </a:solidFill>
                <a:latin typeface="SAS Monospace"/>
              </a:defRPr>
            </a:lvl4pPr>
            <a:lvl5pPr marL="1543050" indent="-171450">
              <a:defRPr sz="600">
                <a:solidFill>
                  <a:schemeClr val="tx1"/>
                </a:solidFill>
                <a:latin typeface="SAS Monospace"/>
              </a:defRPr>
            </a:lvl5pPr>
            <a:lvl6pPr marL="1885950" indent="-171450" eaLnBrk="0" fontAlgn="base" hangingPunct="0">
              <a:spcBef>
                <a:spcPct val="0"/>
              </a:spcBef>
              <a:spcAft>
                <a:spcPct val="0"/>
              </a:spcAft>
              <a:defRPr sz="600">
                <a:solidFill>
                  <a:schemeClr val="tx1"/>
                </a:solidFill>
                <a:latin typeface="SAS Monospace"/>
              </a:defRPr>
            </a:lvl6pPr>
            <a:lvl7pPr marL="2228850" indent="-171450" eaLnBrk="0" fontAlgn="base" hangingPunct="0">
              <a:spcBef>
                <a:spcPct val="0"/>
              </a:spcBef>
              <a:spcAft>
                <a:spcPct val="0"/>
              </a:spcAft>
              <a:defRPr sz="600">
                <a:solidFill>
                  <a:schemeClr val="tx1"/>
                </a:solidFill>
                <a:latin typeface="SAS Monospace"/>
              </a:defRPr>
            </a:lvl7pPr>
            <a:lvl8pPr marL="2571750" indent="-171450" eaLnBrk="0" fontAlgn="base" hangingPunct="0">
              <a:spcBef>
                <a:spcPct val="0"/>
              </a:spcBef>
              <a:spcAft>
                <a:spcPct val="0"/>
              </a:spcAft>
              <a:defRPr sz="600">
                <a:solidFill>
                  <a:schemeClr val="tx1"/>
                </a:solidFill>
                <a:latin typeface="SAS Monospace"/>
              </a:defRPr>
            </a:lvl8pPr>
            <a:lvl9pPr marL="2914650" indent="-171450" eaLnBrk="0" fontAlgn="base" hangingPunct="0">
              <a:spcBef>
                <a:spcPct val="0"/>
              </a:spcBef>
              <a:spcAft>
                <a:spcPct val="0"/>
              </a:spcAft>
              <a:defRPr sz="600">
                <a:solidFill>
                  <a:schemeClr val="tx1"/>
                </a:solidFill>
                <a:latin typeface="SAS Monospace"/>
              </a:defRPr>
            </a:lvl9pPr>
          </a:lstStyle>
          <a:p>
            <a:fld id="{D7FDE83E-74A9-4032-A278-6995B501C2A1}" type="slidenum">
              <a:rPr lang="en-US" altLang="en-US" sz="1050">
                <a:latin typeface="Arial" panose="020B0604020202020204" pitchFamily="34" charset="0"/>
              </a:rPr>
              <a:pPr/>
              <a:t>22</a:t>
            </a:fld>
            <a:endParaRPr lang="en-US" altLang="en-US" sz="1050">
              <a:latin typeface="Arial" panose="020B0604020202020204" pitchFamily="34" charset="0"/>
            </a:endParaRPr>
          </a:p>
        </p:txBody>
      </p:sp>
      <p:sp>
        <p:nvSpPr>
          <p:cNvPr id="38917" name="Rectangle 2">
            <a:extLst>
              <a:ext uri="{FF2B5EF4-FFF2-40B4-BE49-F238E27FC236}">
                <a16:creationId xmlns:a16="http://schemas.microsoft.com/office/drawing/2014/main" id="{1BD919CD-A460-4C9C-AF99-E600B93931F5}"/>
              </a:ext>
            </a:extLst>
          </p:cNvPr>
          <p:cNvSpPr>
            <a:spLocks noGrp="1" noChangeArrowheads="1"/>
          </p:cNvSpPr>
          <p:nvPr>
            <p:ph type="title"/>
          </p:nvPr>
        </p:nvSpPr>
        <p:spPr/>
        <p:txBody>
          <a:bodyPr/>
          <a:lstStyle/>
          <a:p>
            <a:pPr eaLnBrk="1" hangingPunct="1"/>
            <a:r>
              <a:rPr lang="en-US" altLang="en-US" sz="6500" b="1" dirty="0">
                <a:solidFill>
                  <a:srgbClr val="FF3300"/>
                </a:solidFill>
              </a:rPr>
              <a:t>Sampling</a:t>
            </a:r>
            <a:r>
              <a:rPr lang="en-US" altLang="en-US" sz="6500" dirty="0">
                <a:solidFill>
                  <a:schemeClr val="tx1"/>
                </a:solidFill>
              </a:rPr>
              <a:t> : </a:t>
            </a:r>
            <a:r>
              <a:rPr lang="en-US" altLang="en-US" sz="6500" b="1" dirty="0">
                <a:solidFill>
                  <a:srgbClr val="0000FF"/>
                </a:solidFill>
              </a:rPr>
              <a:t>(</a:t>
            </a:r>
            <a:r>
              <a:rPr lang="en-US" altLang="en-US" sz="6500" b="1" dirty="0" err="1">
                <a:solidFill>
                  <a:srgbClr val="0000FF"/>
                </a:solidFill>
              </a:rPr>
              <a:t>contd</a:t>
            </a:r>
            <a:r>
              <a:rPr lang="en-US" altLang="en-US" sz="6500" b="1" dirty="0">
                <a:solidFill>
                  <a:srgbClr val="0000FF"/>
                </a:solidFill>
              </a:rPr>
              <a:t>…)</a:t>
            </a:r>
            <a:endParaRPr lang="en-US" altLang="en-US" sz="6500" dirty="0"/>
          </a:p>
        </p:txBody>
      </p:sp>
      <p:sp>
        <p:nvSpPr>
          <p:cNvPr id="38918" name="Rectangle 3">
            <a:extLst>
              <a:ext uri="{FF2B5EF4-FFF2-40B4-BE49-F238E27FC236}">
                <a16:creationId xmlns:a16="http://schemas.microsoft.com/office/drawing/2014/main" id="{4DD14656-7CCB-4084-84B9-748DA4A625BA}"/>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3000" dirty="0"/>
              <a:t>Population: N</a:t>
            </a:r>
          </a:p>
          <a:p>
            <a:pPr lvl="1" algn="just" eaLnBrk="1" hangingPunct="1">
              <a:lnSpc>
                <a:spcPct val="80000"/>
              </a:lnSpc>
            </a:pPr>
            <a:r>
              <a:rPr lang="en-US" altLang="en-US" sz="3000" dirty="0"/>
              <a:t>Population distribution</a:t>
            </a:r>
          </a:p>
          <a:p>
            <a:pPr lvl="1" algn="just" eaLnBrk="1" hangingPunct="1">
              <a:lnSpc>
                <a:spcPct val="80000"/>
              </a:lnSpc>
            </a:pPr>
            <a:r>
              <a:rPr lang="en-US" altLang="en-US" sz="3000" dirty="0"/>
              <a:t>Parameter (</a:t>
            </a:r>
            <a:r>
              <a:rPr lang="en-US" altLang="en-US" sz="3000" dirty="0">
                <a:sym typeface="Symbol" panose="05050102010706020507" pitchFamily="18" charset="2"/>
              </a:rPr>
              <a:t>)</a:t>
            </a:r>
          </a:p>
          <a:p>
            <a:pPr algn="just" eaLnBrk="1" hangingPunct="1">
              <a:lnSpc>
                <a:spcPct val="80000"/>
              </a:lnSpc>
              <a:buFont typeface="Wingdings" panose="05000000000000000000" pitchFamily="2" charset="2"/>
              <a:buChar char="§"/>
            </a:pPr>
            <a:r>
              <a:rPr lang="en-US" altLang="en-US" sz="3000" dirty="0"/>
              <a:t>Sample: n</a:t>
            </a:r>
          </a:p>
          <a:p>
            <a:pPr lvl="1" algn="just" eaLnBrk="1" hangingPunct="1">
              <a:lnSpc>
                <a:spcPct val="80000"/>
              </a:lnSpc>
            </a:pPr>
            <a:r>
              <a:rPr lang="en-US" altLang="en-US" sz="3000" dirty="0"/>
              <a:t>Sampling distribution</a:t>
            </a:r>
          </a:p>
          <a:p>
            <a:pPr lvl="1" algn="just" eaLnBrk="1" hangingPunct="1">
              <a:lnSpc>
                <a:spcPct val="80000"/>
              </a:lnSpc>
            </a:pPr>
            <a:r>
              <a:rPr lang="en-US" altLang="en-US" sz="3000" dirty="0"/>
              <a:t>Statistic (</a:t>
            </a:r>
            <a:r>
              <a:rPr lang="en-US" altLang="en-US" sz="3000" dirty="0" err="1"/>
              <a:t>t</a:t>
            </a:r>
            <a:r>
              <a:rPr lang="en-US" altLang="en-US" sz="3000" baseline="-25000" dirty="0" err="1"/>
              <a:t>n</a:t>
            </a:r>
            <a:r>
              <a:rPr lang="en-US" altLang="en-US" sz="3000" dirty="0"/>
              <a:t>)</a:t>
            </a:r>
          </a:p>
          <a:p>
            <a:pPr algn="just" eaLnBrk="1" hangingPunct="1">
              <a:lnSpc>
                <a:spcPct val="80000"/>
              </a:lnSpc>
              <a:buFont typeface="Wingdings" panose="05000000000000000000" pitchFamily="2" charset="2"/>
              <a:buChar char="§"/>
            </a:pPr>
            <a:r>
              <a:rPr lang="en-US" altLang="en-US" sz="3000" u="sng" dirty="0"/>
              <a:t>Example</a:t>
            </a:r>
            <a:r>
              <a:rPr lang="en-US" altLang="en-US" sz="3000" dirty="0"/>
              <a:t>: Consider a population having the following elements {1, 3, 6, 7}, hence N = 4 and </a:t>
            </a:r>
            <a:r>
              <a:rPr lang="en-US" altLang="en-US" sz="3000" dirty="0">
                <a:sym typeface="Symbol" panose="05050102010706020507" pitchFamily="18" charset="2"/>
              </a:rPr>
              <a:t> = 17/4. If we take n = 2 and chose samples, then the possible values of the sample average are 1, 2,…..,6.5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23</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9"/>
            <a:ext cx="11125200" cy="4525962"/>
          </a:xfrm>
        </p:spPr>
        <p:txBody>
          <a:bodyPr/>
          <a:lstStyle/>
          <a:p>
            <a:pPr algn="just" eaLnBrk="1" hangingPunct="1">
              <a:lnSpc>
                <a:spcPct val="90000"/>
              </a:lnSpc>
              <a:buFont typeface="Wingdings" panose="05000000000000000000" pitchFamily="2" charset="2"/>
              <a:buChar char="§"/>
            </a:pPr>
            <a:r>
              <a:rPr lang="en-US" altLang="en-US" sz="4000" dirty="0"/>
              <a:t>Probability Sampling (</a:t>
            </a:r>
            <a:r>
              <a:rPr lang="en-US" altLang="en-US" sz="4000" b="1" dirty="0">
                <a:solidFill>
                  <a:srgbClr val="FF0000"/>
                </a:solidFill>
              </a:rPr>
              <a:t>Simple Random Sampling</a:t>
            </a:r>
            <a:r>
              <a:rPr lang="en-US" altLang="en-US" sz="4000" dirty="0"/>
              <a:t>)</a:t>
            </a:r>
          </a:p>
          <a:p>
            <a:pPr algn="just" eaLnBrk="1" hangingPunct="1">
              <a:lnSpc>
                <a:spcPct val="90000"/>
              </a:lnSpc>
              <a:buFont typeface="Wingdings" panose="05000000000000000000" pitchFamily="2" charset="2"/>
              <a:buChar char="§"/>
            </a:pPr>
            <a:r>
              <a:rPr lang="en-US" altLang="en-US" sz="4000" dirty="0">
                <a:sym typeface="Symbol" panose="05050102010706020507" pitchFamily="18" charset="2"/>
              </a:rPr>
              <a:t>It is the method of choosing from a larger set (a population, N) in which the subset of individuals are chosen randomly, all with the same probability</a:t>
            </a:r>
          </a:p>
          <a:p>
            <a:pPr algn="just" eaLnBrk="1" hangingPunct="1">
              <a:lnSpc>
                <a:spcPct val="90000"/>
              </a:lnSpc>
              <a:buFont typeface="Wingdings" panose="05000000000000000000" pitchFamily="2" charset="2"/>
              <a:buChar char="§"/>
            </a:pPr>
            <a:r>
              <a:rPr lang="en-US" altLang="en-US" sz="4000" dirty="0">
                <a:sym typeface="Symbol" panose="05050102010706020507" pitchFamily="18" charset="2"/>
              </a:rPr>
              <a:t>Sampling can be </a:t>
            </a:r>
            <a:r>
              <a:rPr lang="en-US" altLang="en-US" sz="4000" b="1" dirty="0">
                <a:solidFill>
                  <a:srgbClr val="FF0000"/>
                </a:solidFill>
                <a:sym typeface="Symbol" panose="05050102010706020507" pitchFamily="18" charset="2"/>
              </a:rPr>
              <a:t>with</a:t>
            </a:r>
            <a:r>
              <a:rPr lang="en-US" altLang="en-US" sz="4000" dirty="0">
                <a:sym typeface="Symbol" panose="05050102010706020507" pitchFamily="18" charset="2"/>
              </a:rPr>
              <a:t> replacement and </a:t>
            </a:r>
            <a:r>
              <a:rPr lang="en-US" altLang="en-US" sz="4000" b="1" dirty="0">
                <a:solidFill>
                  <a:srgbClr val="FF0000"/>
                </a:solidFill>
                <a:sym typeface="Symbol" panose="05050102010706020507" pitchFamily="18" charset="2"/>
              </a:rPr>
              <a:t>without</a:t>
            </a:r>
            <a:r>
              <a:rPr lang="en-US" altLang="en-US" sz="4000" dirty="0">
                <a:sym typeface="Symbol" panose="05050102010706020507" pitchFamily="18" charset="2"/>
              </a:rPr>
              <a:t> replacement</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6500" b="1" dirty="0">
                <a:solidFill>
                  <a:srgbClr val="FF3300"/>
                </a:solidFill>
              </a:rPr>
              <a:t>Sampling</a:t>
            </a:r>
            <a:r>
              <a:rPr lang="en-US" altLang="en-US" sz="6500" dirty="0">
                <a:solidFill>
                  <a:schemeClr val="tx1"/>
                </a:solidFill>
              </a:rPr>
              <a:t> : </a:t>
            </a:r>
            <a:r>
              <a:rPr lang="en-US" altLang="en-US" sz="6500" b="1" dirty="0">
                <a:solidFill>
                  <a:srgbClr val="0000FF"/>
                </a:solidFill>
              </a:rPr>
              <a:t>(</a:t>
            </a:r>
            <a:r>
              <a:rPr lang="en-US" altLang="en-US" sz="6500" b="1" dirty="0" err="1">
                <a:solidFill>
                  <a:srgbClr val="0000FF"/>
                </a:solidFill>
              </a:rPr>
              <a:t>contd</a:t>
            </a:r>
            <a:r>
              <a:rPr lang="en-US" altLang="en-US" sz="6500" b="1" dirty="0">
                <a:solidFill>
                  <a:srgbClr val="0000FF"/>
                </a:solidFill>
              </a:rPr>
              <a:t>…)</a:t>
            </a:r>
          </a:p>
        </p:txBody>
      </p:sp>
    </p:spTree>
    <p:extLst>
      <p:ext uri="{BB962C8B-B14F-4D97-AF65-F5344CB8AC3E}">
        <p14:creationId xmlns:p14="http://schemas.microsoft.com/office/powerpoint/2010/main" val="597417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24</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9"/>
            <a:ext cx="10972800" cy="4123532"/>
          </a:xfrm>
        </p:spPr>
        <p:txBody>
          <a:bodyPr/>
          <a:lstStyle/>
          <a:p>
            <a:pPr algn="just" eaLnBrk="1" hangingPunct="1">
              <a:lnSpc>
                <a:spcPct val="90000"/>
              </a:lnSpc>
              <a:buFont typeface="Wingdings" panose="05000000000000000000" pitchFamily="2" charset="2"/>
              <a:buChar char="§"/>
            </a:pPr>
            <a:r>
              <a:rPr lang="en-US" altLang="en-US" sz="3000" dirty="0"/>
              <a:t>Probability Sampling (</a:t>
            </a:r>
            <a:r>
              <a:rPr lang="en-US" altLang="en-US" sz="3000" b="1" dirty="0">
                <a:solidFill>
                  <a:srgbClr val="FF0000"/>
                </a:solidFill>
              </a:rPr>
              <a:t>Stratified Random Sampling</a:t>
            </a:r>
            <a:r>
              <a:rPr lang="en-US" altLang="en-US" sz="3000" dirty="0"/>
              <a:t>)</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It is the method of sampling from a population which can be partitioned into subpopulations, such that the strata should be collectively exhaustive and mutually exclusive</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If the population density varies greatly, stratified sampling will ensure that estimates can be made with equal accuracy in different strata</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The division into strata is for the population which is homogeneous </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6500" b="1" dirty="0">
                <a:solidFill>
                  <a:srgbClr val="FF3300"/>
                </a:solidFill>
              </a:rPr>
              <a:t>Sampling</a:t>
            </a:r>
            <a:r>
              <a:rPr lang="en-US" altLang="en-US" sz="6500" dirty="0">
                <a:solidFill>
                  <a:schemeClr val="tx1"/>
                </a:solidFill>
              </a:rPr>
              <a:t> : </a:t>
            </a:r>
            <a:r>
              <a:rPr lang="en-US" altLang="en-US" sz="6500" b="1" dirty="0">
                <a:solidFill>
                  <a:srgbClr val="0000FF"/>
                </a:solidFill>
              </a:rPr>
              <a:t>(</a:t>
            </a:r>
            <a:r>
              <a:rPr lang="en-US" altLang="en-US" sz="6500" b="1" dirty="0" err="1">
                <a:solidFill>
                  <a:srgbClr val="0000FF"/>
                </a:solidFill>
              </a:rPr>
              <a:t>contd</a:t>
            </a:r>
            <a:r>
              <a:rPr lang="en-US" altLang="en-US" sz="6500" b="1" dirty="0">
                <a:solidFill>
                  <a:srgbClr val="0000FF"/>
                </a:solidFill>
              </a:rPr>
              <a:t>…)</a:t>
            </a:r>
          </a:p>
        </p:txBody>
      </p:sp>
    </p:spTree>
    <p:extLst>
      <p:ext uri="{BB962C8B-B14F-4D97-AF65-F5344CB8AC3E}">
        <p14:creationId xmlns:p14="http://schemas.microsoft.com/office/powerpoint/2010/main" val="1039076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25</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9"/>
            <a:ext cx="11049000" cy="4123532"/>
          </a:xfrm>
        </p:spPr>
        <p:txBody>
          <a:bodyPr/>
          <a:lstStyle/>
          <a:p>
            <a:pPr algn="just" eaLnBrk="1" hangingPunct="1">
              <a:lnSpc>
                <a:spcPct val="90000"/>
              </a:lnSpc>
              <a:buFont typeface="Wingdings" panose="05000000000000000000" pitchFamily="2" charset="2"/>
              <a:buChar char="§"/>
            </a:pPr>
            <a:r>
              <a:rPr lang="en-US" altLang="en-US" sz="3500" dirty="0"/>
              <a:t>Probability Sampling (</a:t>
            </a:r>
            <a:r>
              <a:rPr lang="en-US" altLang="en-US" sz="3500" b="1" dirty="0">
                <a:solidFill>
                  <a:srgbClr val="FF0000"/>
                </a:solidFill>
              </a:rPr>
              <a:t>Cluster Sampling</a:t>
            </a:r>
            <a:r>
              <a:rPr lang="en-US" altLang="en-US" sz="3500" dirty="0"/>
              <a:t>)</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We divide the population into clusters (primary, secondary and tertiary so that we have our desired sample which is able to mimic the population to the maximum possible extent</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The clusters made from the population, which is heterogenous</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6500" b="1" dirty="0">
                <a:solidFill>
                  <a:srgbClr val="FF3300"/>
                </a:solidFill>
              </a:rPr>
              <a:t>Sampling</a:t>
            </a:r>
            <a:r>
              <a:rPr lang="en-US" altLang="en-US" sz="6500" dirty="0">
                <a:solidFill>
                  <a:schemeClr val="tx1"/>
                </a:solidFill>
              </a:rPr>
              <a:t> : </a:t>
            </a:r>
            <a:r>
              <a:rPr lang="en-US" altLang="en-US" sz="6500" b="1" dirty="0">
                <a:solidFill>
                  <a:srgbClr val="0000FF"/>
                </a:solidFill>
              </a:rPr>
              <a:t>(</a:t>
            </a:r>
            <a:r>
              <a:rPr lang="en-US" altLang="en-US" sz="6500" b="1" dirty="0" err="1">
                <a:solidFill>
                  <a:srgbClr val="0000FF"/>
                </a:solidFill>
              </a:rPr>
              <a:t>contd</a:t>
            </a:r>
            <a:r>
              <a:rPr lang="en-US" altLang="en-US" sz="6500" b="1" dirty="0">
                <a:solidFill>
                  <a:srgbClr val="0000FF"/>
                </a:solidFill>
              </a:rPr>
              <a:t>…)</a:t>
            </a:r>
          </a:p>
        </p:txBody>
      </p:sp>
    </p:spTree>
    <p:extLst>
      <p:ext uri="{BB962C8B-B14F-4D97-AF65-F5344CB8AC3E}">
        <p14:creationId xmlns:p14="http://schemas.microsoft.com/office/powerpoint/2010/main" val="3032556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26</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9"/>
            <a:ext cx="10972800" cy="4123532"/>
          </a:xfrm>
        </p:spPr>
        <p:txBody>
          <a:bodyPr/>
          <a:lstStyle/>
          <a:p>
            <a:pPr algn="just" eaLnBrk="1" hangingPunct="1">
              <a:lnSpc>
                <a:spcPct val="90000"/>
              </a:lnSpc>
              <a:buFont typeface="Wingdings" panose="05000000000000000000" pitchFamily="2" charset="2"/>
              <a:buChar char="§"/>
            </a:pPr>
            <a:r>
              <a:rPr lang="en-US" altLang="en-US" dirty="0"/>
              <a:t>Probability Sampling (</a:t>
            </a:r>
            <a:r>
              <a:rPr lang="en-US" altLang="en-US" b="1" dirty="0">
                <a:solidFill>
                  <a:srgbClr val="FF0000"/>
                </a:solidFill>
              </a:rPr>
              <a:t>Multistage Sampling</a:t>
            </a:r>
            <a:r>
              <a:rPr lang="en-US" altLang="en-US" dirty="0"/>
              <a:t>)</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Here the sample size, 𝑛, is not fixed but is decided on a stopping criteria/rule</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There are different methodologies such as purely sequential, two stage, three stage, batch sequential etc.</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One is important here is to find the distribution of N which is the random size of observations needed to conduct the experiment</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2284215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27</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525961"/>
          </a:xfrm>
        </p:spPr>
        <p:txBody>
          <a:bodyPr/>
          <a:lstStyle/>
          <a:p>
            <a:pPr algn="just" eaLnBrk="1" hangingPunct="1">
              <a:lnSpc>
                <a:spcPct val="90000"/>
              </a:lnSpc>
              <a:buFont typeface="Wingdings" panose="05000000000000000000" pitchFamily="2" charset="2"/>
              <a:buChar char="§"/>
            </a:pPr>
            <a:r>
              <a:rPr lang="en-US" altLang="en-US" sz="2700" dirty="0"/>
              <a:t>Probability Sampling (</a:t>
            </a:r>
            <a:r>
              <a:rPr lang="en-US" altLang="en-US" sz="2700" b="1" dirty="0">
                <a:solidFill>
                  <a:srgbClr val="FF0000"/>
                </a:solidFill>
              </a:rPr>
              <a:t>Systematic Sampling</a:t>
            </a:r>
            <a:r>
              <a:rPr lang="en-US" altLang="en-US" sz="2700" dirty="0"/>
              <a:t>)</a:t>
            </a:r>
          </a:p>
          <a:p>
            <a:pPr algn="just" eaLnBrk="1" hangingPunct="1">
              <a:lnSpc>
                <a:spcPct val="90000"/>
              </a:lnSpc>
              <a:buFont typeface="Wingdings" panose="05000000000000000000" pitchFamily="2" charset="2"/>
              <a:buChar char="§"/>
            </a:pPr>
            <a:r>
              <a:rPr lang="en-US" sz="2700" dirty="0"/>
              <a:t>The most common form of systematic sampling is an equiprobability method and applies in particular when the sampled for single units</a:t>
            </a:r>
          </a:p>
          <a:p>
            <a:pPr algn="just" eaLnBrk="1" hangingPunct="1">
              <a:lnSpc>
                <a:spcPct val="90000"/>
              </a:lnSpc>
              <a:buFont typeface="Wingdings" panose="05000000000000000000" pitchFamily="2" charset="2"/>
              <a:buChar char="§"/>
            </a:pPr>
            <a:r>
              <a:rPr lang="en-US" sz="2700" dirty="0"/>
              <a:t>Consider the population (N) is very large, say N = 500,000 and consider n = 1000 (which is decided by the experimenter). Now the choice of </a:t>
            </a:r>
            <a:r>
              <a:rPr lang="en-US" sz="2700" i="1" dirty="0"/>
              <a:t>n</a:t>
            </a:r>
            <a:r>
              <a:rPr lang="en-US" sz="2700" dirty="0"/>
              <a:t> is done in such a way, such that N = n*k, where k is an integer</a:t>
            </a:r>
            <a:endParaRPr lang="en-US" altLang="en-US" sz="2700" dirty="0">
              <a:sym typeface="Symbol" panose="05050102010706020507" pitchFamily="18" charset="2"/>
            </a:endParaRPr>
          </a:p>
          <a:p>
            <a:pPr algn="just" eaLnBrk="1" hangingPunct="1">
              <a:lnSpc>
                <a:spcPct val="90000"/>
              </a:lnSpc>
              <a:buFont typeface="Wingdings" panose="05000000000000000000" pitchFamily="2" charset="2"/>
              <a:buChar char="§"/>
            </a:pPr>
            <a:r>
              <a:rPr lang="en-US" altLang="en-US" sz="2700" dirty="0">
                <a:sym typeface="Symbol" panose="05050102010706020507" pitchFamily="18" charset="2"/>
              </a:rPr>
              <a:t>The sampling starts by selecting an element from the list at random and then every k</a:t>
            </a:r>
            <a:r>
              <a:rPr lang="en-US" altLang="en-US" sz="2700" baseline="30000" dirty="0">
                <a:sym typeface="Symbol" panose="05050102010706020507" pitchFamily="18" charset="2"/>
              </a:rPr>
              <a:t>th</a:t>
            </a:r>
            <a:r>
              <a:rPr lang="en-US" altLang="en-US" sz="2700" dirty="0">
                <a:sym typeface="Symbol" panose="05050102010706020507" pitchFamily="18" charset="2"/>
              </a:rPr>
              <a:t> element in the frame is selected, where k, is the sampling interval</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2867153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28</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457200" y="1417638"/>
            <a:ext cx="11201400" cy="4602161"/>
          </a:xfrm>
        </p:spPr>
        <p:txBody>
          <a:bodyPr/>
          <a:lstStyle/>
          <a:p>
            <a:pPr algn="just" eaLnBrk="1" hangingPunct="1">
              <a:lnSpc>
                <a:spcPct val="90000"/>
              </a:lnSpc>
              <a:buFont typeface="Wingdings" panose="05000000000000000000" pitchFamily="2" charset="2"/>
              <a:buChar char="§"/>
            </a:pPr>
            <a:r>
              <a:rPr lang="en-US" altLang="en-US" sz="3500" dirty="0"/>
              <a:t>Judgement Sampling (</a:t>
            </a:r>
            <a:r>
              <a:rPr lang="en-US" altLang="en-US" sz="3500" b="1" dirty="0">
                <a:solidFill>
                  <a:srgbClr val="FF0000"/>
                </a:solidFill>
              </a:rPr>
              <a:t>Quota Sampling</a:t>
            </a:r>
            <a:r>
              <a:rPr lang="en-US" altLang="en-US" sz="3500" dirty="0"/>
              <a:t>)</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Population is first segmented into mutually exclusive sub-groups, just as in stratified sampling.</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Then judgment is used to select the subjects or units from each segment based on a specified proportion, but one should remember that this step makes the technique non-probability sampling and can be unreliable</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1341957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29</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602161"/>
          </a:xfrm>
        </p:spPr>
        <p:txBody>
          <a:bodyPr/>
          <a:lstStyle/>
          <a:p>
            <a:pPr algn="just" eaLnBrk="1" hangingPunct="1">
              <a:lnSpc>
                <a:spcPct val="90000"/>
              </a:lnSpc>
              <a:buFont typeface="Wingdings" panose="05000000000000000000" pitchFamily="2" charset="2"/>
              <a:buChar char="§"/>
            </a:pPr>
            <a:r>
              <a:rPr lang="en-US" altLang="en-US" sz="4000" dirty="0"/>
              <a:t>Judgement Sampling (</a:t>
            </a:r>
            <a:r>
              <a:rPr lang="en-US" altLang="en-US" sz="4000" b="1" dirty="0">
                <a:solidFill>
                  <a:srgbClr val="FF0000"/>
                </a:solidFill>
              </a:rPr>
              <a:t>Purposive Sampling</a:t>
            </a:r>
            <a:r>
              <a:rPr lang="en-US" altLang="en-US" sz="4000" dirty="0"/>
              <a:t>)</a:t>
            </a:r>
          </a:p>
          <a:p>
            <a:pPr algn="just" eaLnBrk="1" hangingPunct="1">
              <a:lnSpc>
                <a:spcPct val="90000"/>
              </a:lnSpc>
              <a:buFont typeface="Wingdings" panose="05000000000000000000" pitchFamily="2" charset="2"/>
              <a:buChar char="§"/>
            </a:pPr>
            <a:r>
              <a:rPr lang="en-US" altLang="en-US" sz="4000" dirty="0">
                <a:sym typeface="Symbol" panose="05050102010706020507" pitchFamily="18" charset="2"/>
              </a:rPr>
              <a:t>The experimenter selects participants based on specific, relevant characteristics for a study</a:t>
            </a:r>
          </a:p>
          <a:p>
            <a:pPr algn="just" eaLnBrk="1" hangingPunct="1">
              <a:lnSpc>
                <a:spcPct val="90000"/>
              </a:lnSpc>
              <a:buFont typeface="Wingdings" panose="05000000000000000000" pitchFamily="2" charset="2"/>
              <a:buChar char="§"/>
            </a:pPr>
            <a:r>
              <a:rPr lang="en-US" altLang="en-US" sz="4000" dirty="0">
                <a:sym typeface="Symbol" panose="05050102010706020507" pitchFamily="18" charset="2"/>
              </a:rPr>
              <a:t>The sampling methodology allows for in-depth insights into complex phenomena by focusing on individuals who have particular traits or experiences</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67567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3</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Coverage</a:t>
            </a:r>
            <a:r>
              <a:rPr lang="en-US" altLang="en-US" sz="5400"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dirty="0"/>
              <a:t>Different Sampling Methodologies</a:t>
            </a:r>
          </a:p>
          <a:p>
            <a:pPr algn="just" eaLnBrk="1" hangingPunct="1">
              <a:buFont typeface="Wingdings" panose="05000000000000000000" pitchFamily="2" charset="2"/>
              <a:buChar char="§"/>
            </a:pPr>
            <a:r>
              <a:rPr lang="en-US" altLang="en-US" dirty="0"/>
              <a:t>Simple Random Sampling With Replacement (SRSWR)</a:t>
            </a:r>
          </a:p>
          <a:p>
            <a:pPr algn="just" eaLnBrk="1" hangingPunct="1">
              <a:buFont typeface="Wingdings" panose="05000000000000000000" pitchFamily="2" charset="2"/>
              <a:buChar char="§"/>
            </a:pPr>
            <a:r>
              <a:rPr lang="en-US" altLang="en-US" dirty="0"/>
              <a:t>Simple Random Sampling Without Replacement (SRSWOR)</a:t>
            </a:r>
          </a:p>
          <a:p>
            <a:pPr algn="just" eaLnBrk="1" hangingPunct="1">
              <a:buFont typeface="Wingdings" panose="05000000000000000000" pitchFamily="2" charset="2"/>
              <a:buChar char="§"/>
            </a:pPr>
            <a:r>
              <a:rPr lang="en-US" altLang="en-US" dirty="0"/>
              <a:t>Sampling Results</a:t>
            </a:r>
          </a:p>
          <a:p>
            <a:pPr algn="just" eaLnBrk="1" hangingPunct="1">
              <a:buFont typeface="Wingdings" panose="05000000000000000000" pitchFamily="2" charset="2"/>
              <a:buChar char="§"/>
            </a:pPr>
            <a:r>
              <a:rPr lang="en-US" altLang="en-US" dirty="0"/>
              <a:t>Sampling from a Discrete Distribution</a:t>
            </a:r>
          </a:p>
        </p:txBody>
      </p:sp>
    </p:spTree>
    <p:extLst>
      <p:ext uri="{BB962C8B-B14F-4D97-AF65-F5344CB8AC3E}">
        <p14:creationId xmlns:p14="http://schemas.microsoft.com/office/powerpoint/2010/main" val="3271904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30</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0972800" cy="4827587"/>
          </a:xfrm>
        </p:spPr>
        <p:txBody>
          <a:bodyPr/>
          <a:lstStyle/>
          <a:p>
            <a:pPr algn="just" eaLnBrk="1" hangingPunct="1">
              <a:buFont typeface="Wingdings" panose="05000000000000000000" pitchFamily="2" charset="2"/>
              <a:buChar char="§"/>
            </a:pPr>
            <a:r>
              <a:rPr lang="en-US" altLang="en-US" sz="4000" dirty="0"/>
              <a:t>Simple random sampling with replacement (</a:t>
            </a:r>
            <a:r>
              <a:rPr lang="en-US" altLang="en-US" sz="4000" b="1" dirty="0">
                <a:solidFill>
                  <a:srgbClr val="FF0000"/>
                </a:solidFill>
              </a:rPr>
              <a:t>SRSWR</a:t>
            </a:r>
            <a:r>
              <a:rPr lang="en-US" altLang="en-US" sz="4000" dirty="0"/>
              <a:t>)</a:t>
            </a:r>
          </a:p>
          <a:p>
            <a:pPr algn="just" eaLnBrk="1" hangingPunct="1">
              <a:buFont typeface="Wingdings" panose="05000000000000000000" pitchFamily="2" charset="2"/>
              <a:buChar char="§"/>
            </a:pPr>
            <a:r>
              <a:rPr lang="en-US" altLang="en-US" sz="4000" dirty="0"/>
              <a:t>Simple random sampling without replacement (</a:t>
            </a:r>
            <a:r>
              <a:rPr lang="en-US" altLang="en-US" sz="4000" b="1" dirty="0">
                <a:solidFill>
                  <a:srgbClr val="FF0000"/>
                </a:solidFill>
              </a:rPr>
              <a:t>SRSWOR</a:t>
            </a:r>
            <a:r>
              <a:rPr lang="en-US" altLang="en-US" sz="4000" dirty="0"/>
              <a:t>)</a:t>
            </a:r>
          </a:p>
          <a:p>
            <a:pPr algn="just" eaLnBrk="1" hangingPunct="1">
              <a:buFont typeface="Wingdings" panose="05000000000000000000" pitchFamily="2" charset="2"/>
              <a:buChar char="§"/>
            </a:pPr>
            <a:r>
              <a:rPr lang="en-US" altLang="en-US" sz="4000" dirty="0"/>
              <a:t>If X has a distribution such that E[X] = </a:t>
            </a:r>
            <a:r>
              <a:rPr lang="en-US" altLang="en-US" sz="4000" dirty="0">
                <a:sym typeface="Symbol" panose="05050102010706020507" pitchFamily="18" charset="2"/>
              </a:rPr>
              <a:t></a:t>
            </a:r>
            <a:r>
              <a:rPr lang="en-US" altLang="en-US" sz="4000" baseline="-25000" dirty="0">
                <a:sym typeface="Symbol" panose="05050102010706020507" pitchFamily="18" charset="2"/>
              </a:rPr>
              <a:t>X</a:t>
            </a:r>
            <a:r>
              <a:rPr lang="en-US" altLang="en-US" sz="4000" dirty="0">
                <a:sym typeface="Symbol" panose="05050102010706020507" pitchFamily="18" charset="2"/>
              </a:rPr>
              <a:t> and V[X] = </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X</a:t>
            </a:r>
          </a:p>
          <a:p>
            <a:pPr algn="just" eaLnBrk="1" hangingPunct="1">
              <a:buFont typeface="Wingdings" panose="05000000000000000000" pitchFamily="2" charset="2"/>
              <a:buChar char="§"/>
            </a:pPr>
            <a:r>
              <a:rPr lang="en-US" altLang="en-US" sz="4000" dirty="0">
                <a:sym typeface="Symbol" panose="05050102010706020507" pitchFamily="18" charset="2"/>
              </a:rPr>
              <a:t>Then E[X</a:t>
            </a:r>
            <a:r>
              <a:rPr lang="en-US" altLang="en-US" sz="4000" baseline="-25000" dirty="0">
                <a:sym typeface="Symbol" panose="05050102010706020507" pitchFamily="18" charset="2"/>
              </a:rPr>
              <a:t>i</a:t>
            </a:r>
            <a:r>
              <a:rPr lang="en-US" altLang="en-US" sz="4000" dirty="0">
                <a:sym typeface="Symbol" panose="05050102010706020507" pitchFamily="18" charset="2"/>
              </a:rPr>
              <a:t>] = </a:t>
            </a:r>
            <a:r>
              <a:rPr lang="en-US" altLang="en-US" sz="4000" baseline="-25000" dirty="0">
                <a:sym typeface="Symbol" panose="05050102010706020507" pitchFamily="18" charset="2"/>
              </a:rPr>
              <a:t>X</a:t>
            </a:r>
            <a:r>
              <a:rPr lang="en-US" altLang="en-US" sz="4000" dirty="0">
                <a:sym typeface="Symbol" panose="05050102010706020507" pitchFamily="18" charset="2"/>
              </a:rPr>
              <a:t> and V[X</a:t>
            </a:r>
            <a:r>
              <a:rPr lang="en-US" altLang="en-US" sz="4000" baseline="-25000" dirty="0">
                <a:sym typeface="Symbol" panose="05050102010706020507" pitchFamily="18" charset="2"/>
              </a:rPr>
              <a:t>i</a:t>
            </a:r>
            <a:r>
              <a:rPr lang="en-US" altLang="en-US" sz="4000" dirty="0">
                <a:sym typeface="Symbol" panose="05050102010706020507" pitchFamily="18" charset="2"/>
              </a:rPr>
              <a:t>] = </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X</a:t>
            </a:r>
            <a:endParaRPr lang="en-US" altLang="en-US" sz="40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3569052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31</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9"/>
            <a:ext cx="11125200" cy="4827586"/>
          </a:xfrm>
        </p:spPr>
        <p:txBody>
          <a:bodyPr/>
          <a:lstStyle/>
          <a:p>
            <a:pPr algn="just">
              <a:buFont typeface="Wingdings" panose="05000000000000000000" pitchFamily="2" charset="2"/>
              <a:buChar char="§"/>
            </a:pPr>
            <a:r>
              <a:rPr lang="en-US" sz="3000" dirty="0"/>
              <a:t>Now let us do a thought experiment which is described as follows in a simple step wise manner</a:t>
            </a:r>
          </a:p>
          <a:p>
            <a:pPr algn="just">
              <a:buFont typeface="Wingdings" panose="05000000000000000000" pitchFamily="2" charset="2"/>
              <a:buChar char="§"/>
            </a:pPr>
            <a:r>
              <a:rPr lang="en-US" sz="3000" u="sng" dirty="0"/>
              <a:t>Step # 1</a:t>
            </a:r>
            <a:r>
              <a:rPr lang="en-US" sz="3000" dirty="0"/>
              <a:t>: Pick up a unit at random and observe the corresponding measurement. The first observation is denoted by X</a:t>
            </a:r>
            <a:r>
              <a:rPr lang="en-US" sz="3000" baseline="-25000" dirty="0"/>
              <a:t>1</a:t>
            </a:r>
            <a:r>
              <a:rPr lang="en-US" sz="3000" dirty="0"/>
              <a:t>, and its realized or actual values (once we observe it) can be u</a:t>
            </a:r>
            <a:r>
              <a:rPr lang="en-US" sz="3000" baseline="-25000" dirty="0"/>
              <a:t>0</a:t>
            </a:r>
            <a:r>
              <a:rPr lang="en-US" sz="3000" dirty="0"/>
              <a:t> or u</a:t>
            </a:r>
            <a:r>
              <a:rPr lang="en-US" sz="3000" baseline="-25000" dirty="0"/>
              <a:t>1</a:t>
            </a:r>
            <a:r>
              <a:rPr lang="en-US" sz="3000" dirty="0"/>
              <a:t> or… </a:t>
            </a:r>
            <a:r>
              <a:rPr lang="en-US" sz="3000" dirty="0" err="1"/>
              <a:t>u</a:t>
            </a:r>
            <a:r>
              <a:rPr lang="en-US" sz="3000" baseline="-25000" dirty="0" err="1"/>
              <a:t>k</a:t>
            </a:r>
            <a:r>
              <a:rPr lang="en-US" sz="3000" dirty="0"/>
              <a:t>.</a:t>
            </a:r>
          </a:p>
          <a:p>
            <a:pPr algn="just">
              <a:buFont typeface="Wingdings" panose="05000000000000000000" pitchFamily="2" charset="2"/>
              <a:buChar char="§"/>
            </a:pPr>
            <a:r>
              <a:rPr lang="en-US" sz="3000" u="sng" dirty="0"/>
              <a:t>Step # 2</a:t>
            </a:r>
            <a:r>
              <a:rPr lang="en-US" sz="3000" dirty="0"/>
              <a:t>: Replace the first unit back into the populations and pick up another unit again. This time denote the second unit as X</a:t>
            </a:r>
            <a:r>
              <a:rPr lang="en-US" sz="3000" baseline="-25000" dirty="0"/>
              <a:t>2</a:t>
            </a:r>
            <a:r>
              <a:rPr lang="en-US" sz="3000" dirty="0"/>
              <a:t>. Then the realized or actual values (once we observe it) can be u</a:t>
            </a:r>
            <a:r>
              <a:rPr lang="en-US" sz="3000" baseline="-25000" dirty="0"/>
              <a:t>0</a:t>
            </a:r>
            <a:r>
              <a:rPr lang="en-US" sz="3000" dirty="0"/>
              <a:t> or u</a:t>
            </a:r>
            <a:r>
              <a:rPr lang="en-US" sz="3000" baseline="-25000" dirty="0"/>
              <a:t>1</a:t>
            </a:r>
            <a:r>
              <a:rPr lang="en-US" sz="3000" dirty="0"/>
              <a:t> or… </a:t>
            </a:r>
            <a:r>
              <a:rPr lang="en-US" sz="3000" dirty="0" err="1"/>
              <a:t>u</a:t>
            </a:r>
            <a:r>
              <a:rPr lang="en-US" sz="3000" baseline="-25000" dirty="0" err="1"/>
              <a:t>k</a:t>
            </a:r>
            <a:r>
              <a:rPr lang="en-US" sz="3000" dirty="0"/>
              <a:t>.</a:t>
            </a:r>
            <a:endParaRPr lang="en-US" altLang="en-US" sz="30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1607623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32</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0896600" cy="4678361"/>
          </a:xfrm>
        </p:spPr>
        <p:txBody>
          <a:bodyPr/>
          <a:lstStyle/>
          <a:p>
            <a:pPr algn="just">
              <a:buFont typeface="Wingdings" panose="05000000000000000000" pitchFamily="2" charset="2"/>
              <a:buChar char="§"/>
            </a:pPr>
            <a:r>
              <a:rPr lang="en-US" sz="3000" u="sng" dirty="0"/>
              <a:t>Step # 3</a:t>
            </a:r>
            <a:r>
              <a:rPr lang="en-US" sz="3000" dirty="0"/>
              <a:t>: Replace the second unit back into the populations and pick up another unit again. This time denote the third unit as X</a:t>
            </a:r>
            <a:r>
              <a:rPr lang="en-US" sz="3000" baseline="-25000" dirty="0"/>
              <a:t>3</a:t>
            </a:r>
            <a:r>
              <a:rPr lang="en-US" sz="3000" dirty="0"/>
              <a:t>. Then the realized or actual values (once we observe it) can be u</a:t>
            </a:r>
            <a:r>
              <a:rPr lang="en-US" sz="3000" baseline="-25000" dirty="0"/>
              <a:t>0</a:t>
            </a:r>
            <a:r>
              <a:rPr lang="en-US" sz="3000" dirty="0"/>
              <a:t> or u</a:t>
            </a:r>
            <a:r>
              <a:rPr lang="en-US" sz="3000" baseline="-25000" dirty="0"/>
              <a:t>1</a:t>
            </a:r>
            <a:r>
              <a:rPr lang="en-US" sz="3000" dirty="0"/>
              <a:t> or… </a:t>
            </a:r>
            <a:r>
              <a:rPr lang="en-US" sz="3000" dirty="0" err="1"/>
              <a:t>u</a:t>
            </a:r>
            <a:r>
              <a:rPr lang="en-US" sz="3000" baseline="-25000" dirty="0" err="1"/>
              <a:t>k</a:t>
            </a:r>
            <a:r>
              <a:rPr lang="en-US" sz="3000" dirty="0"/>
              <a:t>.</a:t>
            </a:r>
          </a:p>
          <a:p>
            <a:pPr algn="just">
              <a:buFont typeface="Wingdings" panose="05000000000000000000" pitchFamily="2" charset="2"/>
              <a:buChar char="§"/>
            </a:pPr>
            <a:r>
              <a:rPr lang="en-US" sz="3000" dirty="0"/>
              <a:t>..</a:t>
            </a:r>
          </a:p>
          <a:p>
            <a:pPr algn="just">
              <a:buFont typeface="Wingdings" panose="05000000000000000000" pitchFamily="2" charset="2"/>
              <a:buChar char="§"/>
            </a:pPr>
            <a:r>
              <a:rPr lang="en-US" sz="3000" u="sng" dirty="0"/>
              <a:t>Step # n</a:t>
            </a:r>
            <a:r>
              <a:rPr lang="en-US" sz="3000" dirty="0"/>
              <a:t>: Replace the (n-1) unit back into the populations and pick up another unit again. This time denote the n</a:t>
            </a:r>
            <a:r>
              <a:rPr lang="en-US" sz="3000" baseline="30000" dirty="0"/>
              <a:t>th</a:t>
            </a:r>
            <a:r>
              <a:rPr lang="en-US" sz="3000" dirty="0"/>
              <a:t> unit as X</a:t>
            </a:r>
            <a:r>
              <a:rPr lang="en-US" sz="3000" baseline="-25000" dirty="0"/>
              <a:t>2</a:t>
            </a:r>
            <a:r>
              <a:rPr lang="en-US" sz="3000" dirty="0"/>
              <a:t>. Then the realized or actual values (once we observe it) can be u</a:t>
            </a:r>
            <a:r>
              <a:rPr lang="en-US" sz="3000" baseline="-25000" dirty="0"/>
              <a:t>0</a:t>
            </a:r>
            <a:r>
              <a:rPr lang="en-US" sz="3000" dirty="0"/>
              <a:t> or u</a:t>
            </a:r>
            <a:r>
              <a:rPr lang="en-US" sz="3000" baseline="-25000" dirty="0"/>
              <a:t>1</a:t>
            </a:r>
            <a:r>
              <a:rPr lang="en-US" sz="3000" dirty="0"/>
              <a:t> or… </a:t>
            </a:r>
            <a:r>
              <a:rPr lang="en-US" sz="3000" dirty="0" err="1"/>
              <a:t>u</a:t>
            </a:r>
            <a:r>
              <a:rPr lang="en-US" sz="3000" baseline="-25000" dirty="0" err="1"/>
              <a:t>k</a:t>
            </a:r>
            <a:r>
              <a:rPr lang="en-US" sz="3000" dirty="0"/>
              <a:t>.</a:t>
            </a:r>
            <a:endParaRPr lang="en-US" altLang="en-US" sz="30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5500" b="1" dirty="0">
                <a:solidFill>
                  <a:srgbClr val="FF3300"/>
                </a:solidFill>
              </a:rPr>
              <a:t>Sampling</a:t>
            </a:r>
            <a:r>
              <a:rPr lang="en-US" altLang="en-US" sz="5500" dirty="0">
                <a:solidFill>
                  <a:schemeClr val="tx1"/>
                </a:solidFill>
              </a:rPr>
              <a:t> :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p>
        </p:txBody>
      </p:sp>
    </p:spTree>
    <p:extLst>
      <p:ext uri="{BB962C8B-B14F-4D97-AF65-F5344CB8AC3E}">
        <p14:creationId xmlns:p14="http://schemas.microsoft.com/office/powerpoint/2010/main" val="1989153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33</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678361"/>
          </a:xfrm>
        </p:spPr>
        <p:txBody>
          <a:bodyPr/>
          <a:lstStyle/>
          <a:p>
            <a:pPr algn="just" eaLnBrk="1" hangingPunct="1">
              <a:lnSpc>
                <a:spcPct val="90000"/>
              </a:lnSpc>
              <a:buFont typeface="Wingdings" panose="05000000000000000000" pitchFamily="2" charset="2"/>
              <a:buChar char="§"/>
            </a:pPr>
            <a:r>
              <a:rPr lang="en-US" altLang="en-US" sz="4500" dirty="0">
                <a:sym typeface="Symbol" panose="05050102010706020507" pitchFamily="18" charset="2"/>
              </a:rPr>
              <a:t>P(X</a:t>
            </a:r>
            <a:r>
              <a:rPr lang="en-US" altLang="en-US" sz="4500" baseline="-25000" dirty="0">
                <a:sym typeface="Symbol" panose="05050102010706020507" pitchFamily="18" charset="2"/>
              </a:rPr>
              <a:t>1</a:t>
            </a:r>
            <a:r>
              <a:rPr lang="en-US" altLang="en-US" sz="4500" dirty="0">
                <a:sym typeface="Symbol" panose="05050102010706020507" pitchFamily="18" charset="2"/>
              </a:rPr>
              <a:t> = 𝑢</a:t>
            </a:r>
            <a:r>
              <a:rPr lang="en-US" altLang="en-US" sz="4500" baseline="-25000" dirty="0">
                <a:sym typeface="Symbol" panose="05050102010706020507" pitchFamily="18" charset="2"/>
              </a:rPr>
              <a:t>𝑖</a:t>
            </a:r>
            <a:r>
              <a:rPr lang="en-US" altLang="en-US" sz="4500" dirty="0">
                <a:sym typeface="Symbol" panose="05050102010706020507" pitchFamily="18" charset="2"/>
              </a:rPr>
              <a:t>) = (N𝑝</a:t>
            </a:r>
            <a:r>
              <a:rPr lang="en-US" altLang="en-US" sz="4500" baseline="-25000" dirty="0">
                <a:sym typeface="Symbol" panose="05050102010706020507" pitchFamily="18" charset="2"/>
              </a:rPr>
              <a:t>𝑖</a:t>
            </a:r>
            <a:r>
              <a:rPr lang="en-US" altLang="en-US" sz="4500" dirty="0">
                <a:sym typeface="Symbol" panose="05050102010706020507" pitchFamily="18" charset="2"/>
              </a:rPr>
              <a:t>/N)(N/N)…. (N/N) = 𝑝</a:t>
            </a:r>
            <a:r>
              <a:rPr lang="en-US" altLang="en-US" sz="4500" baseline="-25000" dirty="0">
                <a:sym typeface="Symbol" panose="05050102010706020507" pitchFamily="18" charset="2"/>
              </a:rPr>
              <a:t>𝑖</a:t>
            </a:r>
            <a:endParaRPr lang="en-US" altLang="en-US" sz="4500" dirty="0">
              <a:sym typeface="Symbol" panose="05050102010706020507" pitchFamily="18" charset="2"/>
            </a:endParaRPr>
          </a:p>
          <a:p>
            <a:pPr algn="just" eaLnBrk="1" hangingPunct="1">
              <a:lnSpc>
                <a:spcPct val="90000"/>
              </a:lnSpc>
              <a:buFont typeface="Wingdings" panose="05000000000000000000" pitchFamily="2" charset="2"/>
              <a:buChar char="§"/>
            </a:pPr>
            <a:r>
              <a:rPr lang="en-US" altLang="en-US" sz="4500" dirty="0">
                <a:sym typeface="Symbol" panose="05050102010706020507" pitchFamily="18" charset="2"/>
              </a:rPr>
              <a:t>P(X</a:t>
            </a:r>
            <a:r>
              <a:rPr lang="en-US" altLang="en-US" sz="4500" baseline="-25000" dirty="0">
                <a:sym typeface="Symbol" panose="05050102010706020507" pitchFamily="18" charset="2"/>
              </a:rPr>
              <a:t>2</a:t>
            </a:r>
            <a:r>
              <a:rPr lang="en-US" altLang="en-US" sz="4500" dirty="0">
                <a:sym typeface="Symbol" panose="05050102010706020507" pitchFamily="18" charset="2"/>
              </a:rPr>
              <a:t> = 𝑢</a:t>
            </a:r>
            <a:r>
              <a:rPr lang="en-US" altLang="en-US" sz="4500" baseline="-25000" dirty="0">
                <a:sym typeface="Symbol" panose="05050102010706020507" pitchFamily="18" charset="2"/>
              </a:rPr>
              <a:t>𝑗</a:t>
            </a:r>
            <a:r>
              <a:rPr lang="en-US" altLang="en-US" sz="4500" dirty="0">
                <a:sym typeface="Symbol" panose="05050102010706020507" pitchFamily="18" charset="2"/>
              </a:rPr>
              <a:t>) = (N/N)(N𝑝</a:t>
            </a:r>
            <a:r>
              <a:rPr lang="en-US" altLang="en-US" sz="4500" baseline="-25000" dirty="0">
                <a:sym typeface="Symbol" panose="05050102010706020507" pitchFamily="18" charset="2"/>
              </a:rPr>
              <a:t>𝑗</a:t>
            </a:r>
            <a:r>
              <a:rPr lang="en-US" altLang="en-US" sz="4500" dirty="0">
                <a:sym typeface="Symbol" panose="05050102010706020507" pitchFamily="18" charset="2"/>
              </a:rPr>
              <a:t>/N)…. (N/N) = 𝑝</a:t>
            </a:r>
            <a:r>
              <a:rPr lang="en-US" altLang="en-US" sz="4500" baseline="-25000" dirty="0">
                <a:sym typeface="Symbol" panose="05050102010706020507" pitchFamily="18" charset="2"/>
              </a:rPr>
              <a:t>𝑗</a:t>
            </a:r>
          </a:p>
          <a:p>
            <a:pPr algn="just" eaLnBrk="1" hangingPunct="1">
              <a:lnSpc>
                <a:spcPct val="90000"/>
              </a:lnSpc>
              <a:buFont typeface="Wingdings" panose="05000000000000000000" pitchFamily="2" charset="2"/>
              <a:buChar char="§"/>
            </a:pPr>
            <a:r>
              <a:rPr lang="en-US" altLang="en-US" sz="4500" dirty="0">
                <a:sym typeface="Symbol" panose="05050102010706020507" pitchFamily="18" charset="2"/>
              </a:rPr>
              <a:t>..</a:t>
            </a:r>
          </a:p>
          <a:p>
            <a:pPr algn="just" eaLnBrk="1" hangingPunct="1">
              <a:lnSpc>
                <a:spcPct val="90000"/>
              </a:lnSpc>
              <a:buFont typeface="Wingdings" panose="05000000000000000000" pitchFamily="2" charset="2"/>
              <a:buChar char="§"/>
            </a:pPr>
            <a:r>
              <a:rPr lang="en-US" altLang="en-US" sz="4500" dirty="0">
                <a:sym typeface="Symbol" panose="05050102010706020507" pitchFamily="18" charset="2"/>
              </a:rPr>
              <a:t>P(X</a:t>
            </a:r>
            <a:r>
              <a:rPr lang="en-US" altLang="en-US" sz="4500" baseline="-25000" dirty="0">
                <a:sym typeface="Symbol" panose="05050102010706020507" pitchFamily="18" charset="2"/>
              </a:rPr>
              <a:t>𝑛</a:t>
            </a:r>
            <a:r>
              <a:rPr lang="en-US" altLang="en-US" sz="4500" dirty="0">
                <a:sym typeface="Symbol" panose="05050102010706020507" pitchFamily="18" charset="2"/>
              </a:rPr>
              <a:t> = 𝑢</a:t>
            </a:r>
            <a:r>
              <a:rPr lang="en-US" altLang="en-US" sz="4500" baseline="-25000" dirty="0">
                <a:sym typeface="Symbol" panose="05050102010706020507" pitchFamily="18" charset="2"/>
              </a:rPr>
              <a:t>𝑘</a:t>
            </a:r>
            <a:r>
              <a:rPr lang="en-US" altLang="en-US" sz="4500" dirty="0">
                <a:sym typeface="Symbol" panose="05050102010706020507" pitchFamily="18" charset="2"/>
              </a:rPr>
              <a:t>) = (N/N)(N/N) ….  (N𝑝</a:t>
            </a:r>
            <a:r>
              <a:rPr lang="en-US" altLang="en-US" sz="4500" baseline="-25000" dirty="0">
                <a:sym typeface="Symbol" panose="05050102010706020507" pitchFamily="18" charset="2"/>
              </a:rPr>
              <a:t>𝑘</a:t>
            </a:r>
            <a:r>
              <a:rPr lang="en-US" altLang="en-US" sz="4500" dirty="0">
                <a:sym typeface="Symbol" panose="05050102010706020507" pitchFamily="18" charset="2"/>
              </a:rPr>
              <a:t>/N) = 𝑝</a:t>
            </a:r>
            <a:r>
              <a:rPr lang="en-US" altLang="en-US" sz="4500" baseline="-25000" dirty="0">
                <a:sym typeface="Symbol" panose="05050102010706020507" pitchFamily="18" charset="2"/>
              </a:rPr>
              <a:t>𝑘</a:t>
            </a:r>
            <a:endParaRPr lang="en-US" altLang="en-US" sz="45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3000" b="1" dirty="0">
                <a:solidFill>
                  <a:srgbClr val="FF0000"/>
                </a:solidFill>
              </a:rPr>
              <a:t>Simple random sampling with replacement (SRSWR)</a:t>
            </a:r>
          </a:p>
        </p:txBody>
      </p:sp>
    </p:spTree>
    <p:extLst>
      <p:ext uri="{BB962C8B-B14F-4D97-AF65-F5344CB8AC3E}">
        <p14:creationId xmlns:p14="http://schemas.microsoft.com/office/powerpoint/2010/main" val="2758654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34</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295400"/>
                <a:ext cx="11201400" cy="4724399"/>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altLang="en-US" sz="3500" i="1" dirty="0">
                        <a:latin typeface="Cambria Math" panose="02040503050406030204" pitchFamily="18" charset="0"/>
                        <a:sym typeface="Symbol" panose="05050102010706020507" pitchFamily="18" charset="2"/>
                      </a:rPr>
                      <m:t>𝑃</m:t>
                    </m:r>
                    <m:d>
                      <m:dPr>
                        <m:ctrlPr>
                          <a:rPr lang="en-US" altLang="en-US" sz="3500" i="1" dirty="0">
                            <a:latin typeface="Cambria Math" panose="02040503050406030204" pitchFamily="18" charset="0"/>
                            <a:sym typeface="Symbol" panose="05050102010706020507" pitchFamily="18" charset="2"/>
                          </a:rPr>
                        </m:ctrlPr>
                      </m:dPr>
                      <m:e>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𝑋</m:t>
                                </m:r>
                              </m:e>
                              <m:sub>
                                <m:r>
                                  <a:rPr lang="en-US" altLang="en-US" sz="3500" i="1" dirty="0">
                                    <a:latin typeface="Cambria Math" panose="02040503050406030204" pitchFamily="18" charset="0"/>
                                    <a:sym typeface="Symbol" panose="05050102010706020507" pitchFamily="18" charset="2"/>
                                  </a:rPr>
                                  <m:t>𝑖</m:t>
                                </m:r>
                              </m:sub>
                            </m:sSub>
                          </m:e>
                          <m:sub>
                            <m:r>
                              <a:rPr lang="en-US" altLang="en-US" sz="3500" i="1" dirty="0">
                                <a:latin typeface="Cambria Math" panose="02040503050406030204" pitchFamily="18" charset="0"/>
                                <a:sym typeface="Symbol" panose="05050102010706020507" pitchFamily="18" charset="2"/>
                              </a:rPr>
                              <m:t>1</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𝑢</m:t>
                                </m:r>
                              </m:e>
                              <m:sub>
                                <m:r>
                                  <a:rPr lang="en-US" altLang="en-US" sz="3500" i="1" dirty="0">
                                    <a:latin typeface="Cambria Math" panose="02040503050406030204" pitchFamily="18" charset="0"/>
                                    <a:sym typeface="Symbol" panose="05050102010706020507" pitchFamily="18" charset="2"/>
                                  </a:rPr>
                                  <m:t>𝑗</m:t>
                                </m:r>
                              </m:sub>
                            </m:sSub>
                          </m:e>
                          <m:sub>
                            <m:r>
                              <a:rPr lang="en-US" altLang="en-US" sz="3500" i="1" dirty="0">
                                <a:latin typeface="Cambria Math" panose="02040503050406030204" pitchFamily="18" charset="0"/>
                                <a:sym typeface="Symbol" panose="05050102010706020507" pitchFamily="18" charset="2"/>
                              </a:rPr>
                              <m:t>1</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𝑋</m:t>
                                </m:r>
                              </m:e>
                              <m:sub>
                                <m:r>
                                  <a:rPr lang="en-US" altLang="en-US" sz="3500" i="1" dirty="0">
                                    <a:latin typeface="Cambria Math" panose="02040503050406030204" pitchFamily="18" charset="0"/>
                                    <a:sym typeface="Symbol" panose="05050102010706020507" pitchFamily="18" charset="2"/>
                                  </a:rPr>
                                  <m:t>𝑖</m:t>
                                </m:r>
                              </m:sub>
                            </m:sSub>
                          </m:e>
                          <m:sub>
                            <m:r>
                              <a:rPr lang="en-US" altLang="en-US" sz="3500" i="1" dirty="0">
                                <a:latin typeface="Cambria Math" panose="02040503050406030204" pitchFamily="18" charset="0"/>
                                <a:sym typeface="Symbol" panose="05050102010706020507" pitchFamily="18" charset="2"/>
                              </a:rPr>
                              <m:t>2</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𝑢</m:t>
                                </m:r>
                              </m:e>
                              <m:sub>
                                <m:r>
                                  <a:rPr lang="en-US" altLang="en-US" sz="3500" i="1" dirty="0">
                                    <a:latin typeface="Cambria Math" panose="02040503050406030204" pitchFamily="18" charset="0"/>
                                    <a:sym typeface="Symbol" panose="05050102010706020507" pitchFamily="18" charset="2"/>
                                  </a:rPr>
                                  <m:t>𝑗</m:t>
                                </m:r>
                              </m:sub>
                            </m:sSub>
                          </m:e>
                          <m:sub>
                            <m:r>
                              <a:rPr lang="en-US" altLang="en-US" sz="3500" i="1" dirty="0">
                                <a:latin typeface="Cambria Math" panose="02040503050406030204" pitchFamily="18" charset="0"/>
                                <a:sym typeface="Symbol" panose="05050102010706020507" pitchFamily="18" charset="2"/>
                              </a:rPr>
                              <m:t>2</m:t>
                            </m:r>
                          </m:sub>
                        </m:sSub>
                      </m:e>
                    </m:d>
                    <m:r>
                      <a:rPr lang="en-US" altLang="en-US" sz="3500" i="1" dirty="0">
                        <a:latin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sym typeface="Symbol" panose="05050102010706020507" pitchFamily="18" charset="2"/>
                                      </a:rPr>
                                      <m:t>1</m:t>
                                    </m:r>
                                  </m:sub>
                                </m:sSub>
                              </m:sub>
                            </m:sSub>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sym typeface="Symbol" panose="05050102010706020507" pitchFamily="18" charset="2"/>
                                      </a:rPr>
                                      <m:t>2</m:t>
                                    </m:r>
                                  </m:sub>
                                </m:sSub>
                              </m:sub>
                            </m:sSub>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𝑁</m:t>
                            </m:r>
                          </m:num>
                          <m:den>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1</m:t>
                            </m:r>
                          </m:sub>
                        </m:sSub>
                      </m:sub>
                    </m:s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2</m:t>
                            </m:r>
                          </m:sub>
                        </m:sSub>
                      </m:sub>
                    </m:sSub>
                  </m:oMath>
                </a14:m>
                <a:r>
                  <a:rPr lang="en-US" altLang="en-US" sz="3500" dirty="0">
                    <a:sym typeface="Symbol" panose="05050102010706020507" pitchFamily="18" charset="2"/>
                  </a:rPr>
                  <a:t> for </a:t>
                </a:r>
                <a14:m>
                  <m:oMath xmlns:m="http://schemas.openxmlformats.org/officeDocument/2006/math">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𝑖</m:t>
                        </m:r>
                      </m:e>
                      <m:sub>
                        <m:r>
                          <a:rPr lang="en-US" altLang="en-US" sz="3500" i="1">
                            <a:latin typeface="Cambria Math" panose="02040503050406030204" pitchFamily="18" charset="0"/>
                            <a:sym typeface="Symbol" panose="05050102010706020507" pitchFamily="18" charset="2"/>
                          </a:rPr>
                          <m:t>1</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𝑖</m:t>
                        </m:r>
                      </m:e>
                      <m:sub>
                        <m:r>
                          <a:rPr lang="en-US" altLang="en-US" sz="3500" i="1">
                            <a:latin typeface="Cambria Math" panose="02040503050406030204" pitchFamily="18" charset="0"/>
                            <a:sym typeface="Symbol" panose="05050102010706020507" pitchFamily="18" charset="2"/>
                          </a:rPr>
                          <m:t>2</m:t>
                        </m:r>
                      </m:sub>
                    </m:sSub>
                    <m:r>
                      <a:rPr lang="en-US" altLang="en-US" sz="3500" i="1">
                        <a:latin typeface="Cambria Math" panose="02040503050406030204" pitchFamily="18" charset="0"/>
                        <a:sym typeface="Symbol" panose="05050102010706020507" pitchFamily="18" charset="2"/>
                      </a:rPr>
                      <m:t>=1,</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and </a:t>
                </a:r>
                <a14:m>
                  <m:oMath xmlns:m="http://schemas.openxmlformats.org/officeDocument/2006/math">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i="1">
                            <a:latin typeface="Cambria Math" panose="02040503050406030204" pitchFamily="18" charset="0"/>
                            <a:sym typeface="Symbol" panose="05050102010706020507" pitchFamily="18" charset="2"/>
                          </a:rPr>
                          <m:t>1</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i="1">
                            <a:latin typeface="Cambria Math" panose="02040503050406030204" pitchFamily="18" charset="0"/>
                            <a:sym typeface="Symbol" panose="05050102010706020507" pitchFamily="18" charset="2"/>
                          </a:rPr>
                          <m:t>2</m:t>
                        </m:r>
                      </m:sub>
                    </m:sSub>
                    <m:r>
                      <a:rPr lang="en-US" altLang="en-US" sz="3500" i="1">
                        <a:latin typeface="Cambria Math" panose="02040503050406030204" pitchFamily="18" charset="0"/>
                        <a:sym typeface="Symbol" panose="05050102010706020507" pitchFamily="18" charset="2"/>
                      </a:rPr>
                      <m:t>=1,</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altLang="en-US" sz="3500" i="1" dirty="0">
                        <a:latin typeface="Cambria Math" panose="02040503050406030204" pitchFamily="18" charset="0"/>
                        <a:sym typeface="Symbol" panose="05050102010706020507" pitchFamily="18" charset="2"/>
                      </a:rPr>
                      <m:t>𝑃</m:t>
                    </m:r>
                    <m:d>
                      <m:dPr>
                        <m:ctrlPr>
                          <a:rPr lang="en-US" altLang="en-US" sz="3500" i="1" dirty="0">
                            <a:latin typeface="Cambria Math" panose="02040503050406030204" pitchFamily="18" charset="0"/>
                            <a:sym typeface="Symbol" panose="05050102010706020507" pitchFamily="18" charset="2"/>
                          </a:rPr>
                        </m:ctrlPr>
                      </m:dPr>
                      <m:e>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𝑋</m:t>
                                </m:r>
                              </m:e>
                              <m:sub>
                                <m:r>
                                  <a:rPr lang="en-US" altLang="en-US" sz="3500" i="1" dirty="0">
                                    <a:latin typeface="Cambria Math" panose="02040503050406030204" pitchFamily="18" charset="0"/>
                                    <a:sym typeface="Symbol" panose="05050102010706020507" pitchFamily="18" charset="2"/>
                                  </a:rPr>
                                  <m:t>𝑖</m:t>
                                </m:r>
                              </m:sub>
                            </m:sSub>
                          </m:e>
                          <m:sub>
                            <m:r>
                              <a:rPr lang="en-US" altLang="en-US" sz="3500" i="1" dirty="0">
                                <a:latin typeface="Cambria Math" panose="02040503050406030204" pitchFamily="18" charset="0"/>
                                <a:sym typeface="Symbol" panose="05050102010706020507" pitchFamily="18" charset="2"/>
                              </a:rPr>
                              <m:t>1</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𝑢</m:t>
                                </m:r>
                              </m:e>
                              <m:sub>
                                <m:r>
                                  <a:rPr lang="en-US" altLang="en-US" sz="3500" i="1" dirty="0">
                                    <a:latin typeface="Cambria Math" panose="02040503050406030204" pitchFamily="18" charset="0"/>
                                    <a:sym typeface="Symbol" panose="05050102010706020507" pitchFamily="18" charset="2"/>
                                  </a:rPr>
                                  <m:t>𝑗</m:t>
                                </m:r>
                              </m:sub>
                            </m:sSub>
                          </m:e>
                          <m:sub>
                            <m:r>
                              <a:rPr lang="en-US" altLang="en-US" sz="3500" i="1" dirty="0">
                                <a:latin typeface="Cambria Math" panose="02040503050406030204" pitchFamily="18" charset="0"/>
                                <a:sym typeface="Symbol" panose="05050102010706020507" pitchFamily="18" charset="2"/>
                              </a:rPr>
                              <m:t>1</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𝑋</m:t>
                                </m:r>
                              </m:e>
                              <m:sub>
                                <m:r>
                                  <a:rPr lang="en-US" altLang="en-US" sz="3500" i="1" dirty="0">
                                    <a:latin typeface="Cambria Math" panose="02040503050406030204" pitchFamily="18" charset="0"/>
                                    <a:sym typeface="Symbol" panose="05050102010706020507" pitchFamily="18" charset="2"/>
                                  </a:rPr>
                                  <m:t>𝑖</m:t>
                                </m:r>
                              </m:sub>
                            </m:sSub>
                          </m:e>
                          <m:sub>
                            <m:r>
                              <a:rPr lang="en-US" altLang="en-US" sz="3500" i="1" dirty="0">
                                <a:latin typeface="Cambria Math" panose="02040503050406030204" pitchFamily="18" charset="0"/>
                                <a:sym typeface="Symbol" panose="05050102010706020507" pitchFamily="18" charset="2"/>
                              </a:rPr>
                              <m:t>2</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𝑢</m:t>
                                </m:r>
                              </m:e>
                              <m:sub>
                                <m:r>
                                  <a:rPr lang="en-US" altLang="en-US" sz="3500" i="1" dirty="0">
                                    <a:latin typeface="Cambria Math" panose="02040503050406030204" pitchFamily="18" charset="0"/>
                                    <a:sym typeface="Symbol" panose="05050102010706020507" pitchFamily="18" charset="2"/>
                                  </a:rPr>
                                  <m:t>𝑗</m:t>
                                </m:r>
                              </m:sub>
                            </m:sSub>
                          </m:e>
                          <m:sub>
                            <m:r>
                              <a:rPr lang="en-US" altLang="en-US" sz="3500" i="1" dirty="0">
                                <a:latin typeface="Cambria Math" panose="02040503050406030204" pitchFamily="18" charset="0"/>
                                <a:sym typeface="Symbol" panose="05050102010706020507" pitchFamily="18" charset="2"/>
                              </a:rPr>
                              <m:t>2</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𝑋</m:t>
                                </m:r>
                              </m:e>
                              <m:sub>
                                <m:r>
                                  <a:rPr lang="en-US" altLang="en-US" sz="3500" i="1" dirty="0">
                                    <a:latin typeface="Cambria Math" panose="02040503050406030204" pitchFamily="18" charset="0"/>
                                    <a:sym typeface="Symbol" panose="05050102010706020507" pitchFamily="18" charset="2"/>
                                  </a:rPr>
                                  <m:t>𝑖</m:t>
                                </m:r>
                              </m:sub>
                            </m:sSub>
                          </m:e>
                          <m:sub>
                            <m:r>
                              <a:rPr lang="en-US" altLang="en-US" sz="3500" i="1" dirty="0">
                                <a:latin typeface="Cambria Math" panose="02040503050406030204" pitchFamily="18" charset="0"/>
                                <a:sym typeface="Symbol" panose="05050102010706020507" pitchFamily="18" charset="2"/>
                              </a:rPr>
                              <m:t>3</m:t>
                            </m:r>
                          </m:sub>
                        </m:sSub>
                        <m:r>
                          <a:rPr lang="en-US" altLang="en-US" sz="3500" i="1" dirty="0">
                            <a:latin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sym typeface="Symbol" panose="05050102010706020507" pitchFamily="18" charset="2"/>
                              </a:rPr>
                            </m:ctrlPr>
                          </m:sSubPr>
                          <m:e>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𝑢</m:t>
                                </m:r>
                              </m:e>
                              <m:sub>
                                <m:r>
                                  <a:rPr lang="en-US" altLang="en-US" sz="3500" i="1" dirty="0">
                                    <a:latin typeface="Cambria Math" panose="02040503050406030204" pitchFamily="18" charset="0"/>
                                    <a:sym typeface="Symbol" panose="05050102010706020507" pitchFamily="18" charset="2"/>
                                  </a:rPr>
                                  <m:t>𝑗</m:t>
                                </m:r>
                              </m:sub>
                            </m:sSub>
                          </m:e>
                          <m:sub>
                            <m:r>
                              <a:rPr lang="en-US" altLang="en-US" sz="3500" i="1" dirty="0">
                                <a:latin typeface="Cambria Math" panose="02040503050406030204" pitchFamily="18" charset="0"/>
                                <a:sym typeface="Symbol" panose="05050102010706020507" pitchFamily="18" charset="2"/>
                              </a:rPr>
                              <m:t>3</m:t>
                            </m:r>
                          </m:sub>
                        </m:sSub>
                      </m:e>
                    </m:d>
                    <m:r>
                      <a:rPr lang="en-US" altLang="en-US" sz="3500" i="1" dirty="0">
                        <a:latin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sym typeface="Symbol" panose="05050102010706020507" pitchFamily="18" charset="2"/>
                                      </a:rPr>
                                      <m:t>1</m:t>
                                    </m:r>
                                  </m:sub>
                                </m:sSub>
                              </m:sub>
                            </m:sSub>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sym typeface="Symbol" panose="05050102010706020507" pitchFamily="18" charset="2"/>
                                      </a:rPr>
                                      <m:t>2</m:t>
                                    </m:r>
                                  </m:sub>
                                </m:sSub>
                              </m:sub>
                            </m:sSub>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sym typeface="Symbol" panose="05050102010706020507" pitchFamily="18" charset="2"/>
                              </a:rPr>
                              <m:t>𝑁</m:t>
                            </m:r>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sym typeface="Symbol" panose="05050102010706020507" pitchFamily="18" charset="2"/>
                                      </a:rPr>
                                      <m:t>3</m:t>
                                    </m:r>
                                  </m:sub>
                                </m:sSub>
                              </m:sub>
                            </m:sSub>
                          </m:num>
                          <m:den>
                            <m:r>
                              <a:rPr lang="en-US" altLang="en-US" sz="3500" i="1" dirty="0">
                                <a:latin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fPr>
                          <m:num>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𝑁</m:t>
                            </m:r>
                          </m:num>
                          <m:den>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𝑁</m:t>
                            </m:r>
                          </m:den>
                        </m:f>
                      </m:e>
                    </m:d>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1</m:t>
                            </m:r>
                          </m:sub>
                        </m:sSub>
                      </m:sub>
                    </m:s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2</m:t>
                            </m:r>
                          </m:sub>
                        </m:sSub>
                      </m:sub>
                    </m:s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𝑝</m:t>
                        </m:r>
                      </m:e>
                      <m:sub>
                        <m:sSub>
                          <m:sSubPr>
                            <m:ctrlPr>
                              <a:rPr lang="en-US" altLang="en-US" sz="3500" i="1" dirty="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i="1" dirty="0">
                                <a:latin typeface="Cambria Math" panose="02040503050406030204" pitchFamily="18" charset="0"/>
                                <a:ea typeface="Cambria Math" panose="02040503050406030204" pitchFamily="18" charset="0"/>
                                <a:sym typeface="Symbol" panose="05050102010706020507" pitchFamily="18" charset="2"/>
                              </a:rPr>
                              <m:t>3</m:t>
                            </m:r>
                          </m:sub>
                        </m:sSub>
                      </m:sub>
                    </m:sSub>
                  </m:oMath>
                </a14:m>
                <a:r>
                  <a:rPr lang="en-US" altLang="en-US" sz="3500" dirty="0">
                    <a:sym typeface="Symbol" panose="05050102010706020507" pitchFamily="18" charset="2"/>
                  </a:rPr>
                  <a:t>for </a:t>
                </a:r>
                <a14:m>
                  <m:oMath xmlns:m="http://schemas.openxmlformats.org/officeDocument/2006/math">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𝑖</m:t>
                        </m:r>
                      </m:e>
                      <m:sub>
                        <m:r>
                          <a:rPr lang="en-US" altLang="en-US" sz="3500" i="1">
                            <a:latin typeface="Cambria Math" panose="02040503050406030204" pitchFamily="18" charset="0"/>
                            <a:sym typeface="Symbol" panose="05050102010706020507" pitchFamily="18" charset="2"/>
                          </a:rPr>
                          <m:t>1</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𝑖</m:t>
                        </m:r>
                      </m:e>
                      <m:sub>
                        <m:r>
                          <a:rPr lang="en-US" altLang="en-US" sz="3500" i="1">
                            <a:latin typeface="Cambria Math" panose="02040503050406030204" pitchFamily="18" charset="0"/>
                            <a:sym typeface="Symbol" panose="05050102010706020507" pitchFamily="18" charset="2"/>
                          </a:rPr>
                          <m:t>2</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𝑖</m:t>
                        </m:r>
                      </m:e>
                      <m:sub>
                        <m:r>
                          <a:rPr lang="en-US" altLang="en-US" sz="3500" i="1">
                            <a:latin typeface="Cambria Math" panose="02040503050406030204" pitchFamily="18" charset="0"/>
                            <a:sym typeface="Symbol" panose="05050102010706020507" pitchFamily="18" charset="2"/>
                          </a:rPr>
                          <m:t>3</m:t>
                        </m:r>
                      </m:sub>
                    </m:sSub>
                    <m:r>
                      <a:rPr lang="en-US" altLang="en-US" sz="3500" i="1">
                        <a:latin typeface="Cambria Math" panose="02040503050406030204" pitchFamily="18" charset="0"/>
                        <a:sym typeface="Symbol" panose="05050102010706020507" pitchFamily="18" charset="2"/>
                      </a:rPr>
                      <m:t>=1,</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and </a:t>
                </a:r>
                <a14:m>
                  <m:oMath xmlns:m="http://schemas.openxmlformats.org/officeDocument/2006/math">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i="1">
                            <a:latin typeface="Cambria Math" panose="02040503050406030204" pitchFamily="18" charset="0"/>
                            <a:sym typeface="Symbol" panose="05050102010706020507" pitchFamily="18" charset="2"/>
                          </a:rPr>
                          <m:t>1</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i="1">
                            <a:latin typeface="Cambria Math" panose="02040503050406030204" pitchFamily="18" charset="0"/>
                            <a:sym typeface="Symbol" panose="05050102010706020507" pitchFamily="18" charset="2"/>
                          </a:rPr>
                          <m:t>2</m:t>
                        </m:r>
                      </m:sub>
                    </m:sSub>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i="1">
                            <a:latin typeface="Cambria Math" panose="02040503050406030204" pitchFamily="18" charset="0"/>
                            <a:sym typeface="Symbol" panose="05050102010706020507" pitchFamily="18" charset="2"/>
                          </a:rPr>
                          <m:t>3</m:t>
                        </m:r>
                      </m:sub>
                    </m:sSub>
                    <m:r>
                      <a:rPr lang="en-US" altLang="en-US" sz="3500" i="1">
                        <a:latin typeface="Cambria Math" panose="02040503050406030204" pitchFamily="18" charset="0"/>
                        <a:sym typeface="Symbol" panose="05050102010706020507" pitchFamily="18" charset="2"/>
                      </a:rPr>
                      <m:t>=1,</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609600" y="1295400"/>
                <a:ext cx="11201400" cy="4724399"/>
              </a:xfrm>
              <a:blipFill>
                <a:blip r:embed="rId2"/>
                <a:stretch>
                  <a:fillRect r="-1523"/>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 replacement (SRSWR)</a:t>
            </a:r>
            <a:r>
              <a:rPr lang="en-US" altLang="en-US" sz="2500" b="1" dirty="0">
                <a:solidFill>
                  <a:schemeClr val="tx1"/>
                </a:solidFill>
              </a:rPr>
              <a:t>: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1284231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35</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678361"/>
          </a:xfrm>
        </p:spPr>
        <p:txBody>
          <a:bodyPr/>
          <a:lstStyle/>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 </a:t>
            </a:r>
            <a:r>
              <a:rPr lang="en-US" altLang="en-US" sz="3500" dirty="0" err="1">
                <a:sym typeface="Symbol" panose="05050102010706020507" pitchFamily="18" charset="2"/>
              </a:rPr>
              <a:t>X</a:t>
            </a:r>
            <a:r>
              <a:rPr lang="en-US" altLang="en-US" sz="3500" baseline="-25000" dirty="0" err="1">
                <a:sym typeface="Symbol" panose="05050102010706020507" pitchFamily="18" charset="2"/>
              </a:rPr>
              <a:t>n</a:t>
            </a:r>
            <a:r>
              <a:rPr lang="en-US" altLang="en-US" sz="3500" dirty="0">
                <a:sym typeface="Symbol" panose="05050102010706020507" pitchFamily="18" charset="2"/>
              </a:rPr>
              <a:t> all have same probability distribution</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The common probability distribution is same as population</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 </a:t>
            </a:r>
            <a:r>
              <a:rPr lang="en-US" altLang="en-US" sz="3500" dirty="0" err="1">
                <a:sym typeface="Symbol" panose="05050102010706020507" pitchFamily="18" charset="2"/>
              </a:rPr>
              <a:t>X</a:t>
            </a:r>
            <a:r>
              <a:rPr lang="en-US" altLang="en-US" sz="3500" baseline="-25000" dirty="0" err="1">
                <a:sym typeface="Symbol" panose="05050102010706020507" pitchFamily="18" charset="2"/>
              </a:rPr>
              <a:t>n</a:t>
            </a:r>
            <a:r>
              <a:rPr lang="en-US" altLang="en-US" sz="3500" dirty="0">
                <a:sym typeface="Symbol" panose="05050102010706020507" pitchFamily="18" charset="2"/>
              </a:rPr>
              <a:t> are independent variables</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Thus for </a:t>
            </a:r>
            <a:r>
              <a:rPr lang="en-US" altLang="en-US" sz="3500" b="1" dirty="0">
                <a:solidFill>
                  <a:srgbClr val="FF0000"/>
                </a:solidFill>
                <a:sym typeface="Symbol" panose="05050102010706020507" pitchFamily="18" charset="2"/>
              </a:rPr>
              <a:t>SRSWR</a:t>
            </a:r>
            <a:r>
              <a:rPr lang="en-US" altLang="en-US" sz="3500" dirty="0">
                <a:sym typeface="Symbol" panose="05050102010706020507" pitchFamily="18" charset="2"/>
              </a:rPr>
              <a:t> </a:t>
            </a:r>
            <a:r>
              <a:rPr lang="en-US" sz="3500" dirty="0"/>
              <a:t>[unit 𝑟 is included in the sample] = 1</a:t>
            </a:r>
            <a:r>
              <a:rPr lang="en-US" sz="3500" dirty="0">
                <a:sym typeface="Symbol" panose="05050102010706020507" pitchFamily="18" charset="2"/>
              </a:rPr>
              <a:t>  </a:t>
            </a:r>
            <a:r>
              <a:rPr lang="en-US" sz="3500" dirty="0"/>
              <a:t>P[unit 𝑟 is </a:t>
            </a:r>
            <a:r>
              <a:rPr lang="en-US" sz="3500" b="1" dirty="0">
                <a:solidFill>
                  <a:srgbClr val="FF0000"/>
                </a:solidFill>
              </a:rPr>
              <a:t>not</a:t>
            </a:r>
            <a:r>
              <a:rPr lang="en-US" sz="3500" dirty="0"/>
              <a:t> included in the sample]</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Thus for </a:t>
            </a:r>
            <a:r>
              <a:rPr lang="en-US" altLang="en-US" sz="3500" b="1" dirty="0">
                <a:solidFill>
                  <a:srgbClr val="FF0000"/>
                </a:solidFill>
                <a:sym typeface="Symbol" panose="05050102010706020507" pitchFamily="18" charset="2"/>
              </a:rPr>
              <a:t>SRSWR</a:t>
            </a:r>
            <a:r>
              <a:rPr lang="en-US" altLang="en-US" sz="3500" dirty="0">
                <a:sym typeface="Symbol" panose="05050102010706020507" pitchFamily="18" charset="2"/>
              </a:rPr>
              <a:t> </a:t>
            </a:r>
            <a:r>
              <a:rPr lang="en-US" sz="3500" dirty="0"/>
              <a:t>[unit 𝑟 is included in the sample] = {1 </a:t>
            </a:r>
            <a:r>
              <a:rPr lang="en-US" sz="3500" dirty="0">
                <a:sym typeface="Symbol" panose="05050102010706020507" pitchFamily="18" charset="2"/>
              </a:rPr>
              <a:t> (N  1)</a:t>
            </a:r>
            <a:r>
              <a:rPr lang="en-US" sz="3500" baseline="30000" dirty="0">
                <a:sym typeface="Symbol" panose="05050102010706020507" pitchFamily="18" charset="2"/>
              </a:rPr>
              <a:t>𝑟</a:t>
            </a:r>
            <a:r>
              <a:rPr lang="en-US" sz="3500" dirty="0">
                <a:sym typeface="Symbol" panose="05050102010706020507" pitchFamily="18" charset="2"/>
              </a:rPr>
              <a:t>/N</a:t>
            </a:r>
            <a:r>
              <a:rPr lang="en-US" sz="3500" baseline="30000" dirty="0">
                <a:sym typeface="Symbol" panose="05050102010706020507" pitchFamily="18" charset="2"/>
              </a:rPr>
              <a:t>𝑛</a:t>
            </a:r>
            <a:r>
              <a:rPr lang="en-US" sz="3500" dirty="0">
                <a:sym typeface="Symbol" panose="05050102010706020507" pitchFamily="18" charset="2"/>
              </a:rPr>
              <a:t>}</a:t>
            </a:r>
            <a:endParaRPr lang="en-US" altLang="en-US" sz="35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 replacement (SRSWR)</a:t>
            </a:r>
            <a:r>
              <a:rPr lang="en-US" altLang="en-US" sz="2500" b="1" dirty="0">
                <a:solidFill>
                  <a:schemeClr val="tx1"/>
                </a:solidFill>
              </a:rPr>
              <a:t>: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1391871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36</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201400" cy="4602161"/>
              </a:xfrm>
            </p:spPr>
            <p:txBody>
              <a:bodyPr/>
              <a:lstStyle/>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X</a:t>
                </a:r>
                <a:r>
                  <a:rPr lang="en-US" altLang="en-US" sz="3000" baseline="-25000" dirty="0">
                    <a:sym typeface="Symbol" panose="05050102010706020507" pitchFamily="18" charset="2"/>
                  </a:rPr>
                  <a:t>1</a:t>
                </a:r>
                <a:r>
                  <a:rPr lang="en-US" altLang="en-US" sz="3000" dirty="0">
                    <a:sym typeface="Symbol" panose="05050102010706020507" pitchFamily="18" charset="2"/>
                  </a:rPr>
                  <a:t>,.., </a:t>
                </a:r>
                <a:r>
                  <a:rPr lang="en-US" altLang="en-US" sz="3000" dirty="0" err="1">
                    <a:sym typeface="Symbol" panose="05050102010706020507" pitchFamily="18" charset="2"/>
                  </a:rPr>
                  <a:t>X</a:t>
                </a:r>
                <a:r>
                  <a:rPr lang="en-US" altLang="en-US" sz="3000" baseline="-25000" dirty="0" err="1">
                    <a:sym typeface="Symbol" panose="05050102010706020507" pitchFamily="18" charset="2"/>
                  </a:rPr>
                  <a:t>n</a:t>
                </a:r>
                <a:r>
                  <a:rPr lang="en-US" altLang="en-US" sz="3000" dirty="0">
                    <a:sym typeface="Symbol" panose="05050102010706020507" pitchFamily="18" charset="2"/>
                  </a:rPr>
                  <a:t> are the observations</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E(X</a:t>
                </a:r>
                <a:r>
                  <a:rPr lang="en-US" altLang="en-US" sz="3000" baseline="-25000" dirty="0">
                    <a:sym typeface="Symbol" panose="05050102010706020507" pitchFamily="18" charset="2"/>
                  </a:rPr>
                  <a:t>𝑖</a:t>
                </a:r>
                <a:r>
                  <a:rPr lang="en-US" altLang="en-US" sz="3000" dirty="0">
                    <a:sym typeface="Symbol" panose="05050102010706020507" pitchFamily="18" charset="2"/>
                  </a:rPr>
                  <a:t>)=</a:t>
                </a:r>
              </a:p>
              <a:p>
                <a:pPr algn="just" eaLnBrk="1" hangingPunct="1">
                  <a:lnSpc>
                    <a:spcPct val="90000"/>
                  </a:lnSpc>
                  <a:buFont typeface="Wingdings" panose="05000000000000000000" pitchFamily="2" charset="2"/>
                  <a:buChar char="§"/>
                </a:pPr>
                <a:r>
                  <a:rPr lang="en-US" altLang="en-US" sz="3000" dirty="0">
                    <a:sym typeface="Symbol" panose="05050102010706020507" pitchFamily="18" charset="2"/>
                  </a:rPr>
                  <a:t>V(X</a:t>
                </a:r>
                <a:r>
                  <a:rPr lang="en-US" altLang="en-US" sz="3000" baseline="-25000" dirty="0">
                    <a:sym typeface="Symbol" panose="05050102010706020507" pitchFamily="18" charset="2"/>
                  </a:rPr>
                  <a:t>𝑖</a:t>
                </a:r>
                <a:r>
                  <a:rPr lang="en-US" altLang="en-US" sz="3000" dirty="0">
                    <a:sym typeface="Symbol" panose="05050102010706020507" pitchFamily="18" charset="2"/>
                  </a:rPr>
                  <a:t>)=</a:t>
                </a:r>
                <a:r>
                  <a:rPr lang="en-US" altLang="en-US" sz="3000" baseline="30000" dirty="0">
                    <a:sym typeface="Symbol" panose="05050102010706020507" pitchFamily="18" charset="2"/>
                  </a:rPr>
                  <a:t>2</a:t>
                </a:r>
              </a:p>
              <a:p>
                <a:pPr algn="just" eaLnBrk="1" hangingPunct="1">
                  <a:lnSpc>
                    <a:spcPct val="90000"/>
                  </a:lnSpc>
                  <a:buFont typeface="Wingdings" panose="05000000000000000000" pitchFamily="2" charset="2"/>
                  <a:buChar char="§"/>
                </a:pPr>
                <a14:m>
                  <m:oMath xmlns:m="http://schemas.openxmlformats.org/officeDocument/2006/math">
                    <m:r>
                      <a:rPr lang="en-US" altLang="en-US" sz="3000" i="1">
                        <a:latin typeface="Cambria Math" panose="02040503050406030204" pitchFamily="18" charset="0"/>
                        <a:sym typeface="Symbol" panose="05050102010706020507" pitchFamily="18" charset="2"/>
                      </a:rPr>
                      <m:t>𝐸</m:t>
                    </m:r>
                    <m:d>
                      <m:dPr>
                        <m:ctrlPr>
                          <a:rPr lang="en-US" altLang="en-US" sz="3000" i="1">
                            <a:latin typeface="Cambria Math" panose="02040503050406030204" pitchFamily="18" charset="0"/>
                            <a:sym typeface="Symbol" panose="05050102010706020507" pitchFamily="18" charset="2"/>
                          </a:rPr>
                        </m:ctrlPr>
                      </m:dPr>
                      <m:e>
                        <m:sSub>
                          <m:sSubPr>
                            <m:ctrlPr>
                              <a:rPr lang="en-US" altLang="en-US" sz="3000" i="1">
                                <a:latin typeface="Cambria Math" panose="02040503050406030204" pitchFamily="18" charset="0"/>
                                <a:sym typeface="Symbol" panose="05050102010706020507" pitchFamily="18" charset="2"/>
                              </a:rPr>
                            </m:ctrlPr>
                          </m:sSub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𝑋</m:t>
                                </m:r>
                              </m:e>
                            </m:acc>
                          </m:e>
                          <m:sub>
                            <m:r>
                              <a:rPr lang="en-US" altLang="en-US" sz="3000" i="1">
                                <a:latin typeface="Cambria Math" panose="02040503050406030204" pitchFamily="18" charset="0"/>
                                <a:sym typeface="Symbol" panose="05050102010706020507" pitchFamily="18" charset="2"/>
                              </a:rPr>
                              <m:t>𝑛</m:t>
                            </m:r>
                          </m:sub>
                        </m:sSub>
                      </m:e>
                    </m:d>
                    <m:r>
                      <a:rPr lang="en-US" altLang="en-US" sz="3000" i="1">
                        <a:latin typeface="Cambria Math" panose="02040503050406030204" pitchFamily="18" charset="0"/>
                        <a:sym typeface="Symbol" panose="05050102010706020507" pitchFamily="18" charset="2"/>
                      </a:rPr>
                      <m:t>=</m:t>
                    </m:r>
                    <m:r>
                      <m:rPr>
                        <m:sty m:val="p"/>
                      </m:rPr>
                      <a:rPr lang="en-US" altLang="en-US" sz="3000" i="1">
                        <a:latin typeface="Cambria Math" panose="02040503050406030204" pitchFamily="18" charset="0"/>
                        <a:sym typeface="Symbol" panose="05050102010706020507" pitchFamily="18" charset="2"/>
                      </a:rPr>
                      <m:t>μ</m:t>
                    </m:r>
                  </m:oMath>
                </a14:m>
                <a:endParaRPr lang="en-US" altLang="en-US" sz="3000" dirty="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altLang="en-US" sz="3000" i="1">
                        <a:latin typeface="Cambria Math" panose="02040503050406030204" pitchFamily="18" charset="0"/>
                        <a:sym typeface="Symbol" panose="05050102010706020507" pitchFamily="18" charset="2"/>
                      </a:rPr>
                      <m:t>𝑉</m:t>
                    </m:r>
                    <m:d>
                      <m:dPr>
                        <m:ctrlPr>
                          <a:rPr lang="en-US" altLang="en-US" sz="3000" i="1">
                            <a:latin typeface="Cambria Math" panose="02040503050406030204" pitchFamily="18" charset="0"/>
                            <a:sym typeface="Symbol" panose="05050102010706020507" pitchFamily="18" charset="2"/>
                          </a:rPr>
                        </m:ctrlPr>
                      </m:dPr>
                      <m:e>
                        <m:sSub>
                          <m:sSubPr>
                            <m:ctrlPr>
                              <a:rPr lang="en-US" altLang="en-US" sz="3000" i="1">
                                <a:latin typeface="Cambria Math" panose="02040503050406030204" pitchFamily="18" charset="0"/>
                                <a:sym typeface="Symbol" panose="05050102010706020507" pitchFamily="18" charset="2"/>
                              </a:rPr>
                            </m:ctrlPr>
                          </m:sSub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𝑋</m:t>
                                </m:r>
                              </m:e>
                            </m:acc>
                          </m:e>
                          <m:sub>
                            <m:r>
                              <a:rPr lang="en-US" altLang="en-US" sz="3000" i="1">
                                <a:latin typeface="Cambria Math" panose="02040503050406030204" pitchFamily="18" charset="0"/>
                                <a:sym typeface="Symbol" panose="05050102010706020507" pitchFamily="18" charset="2"/>
                              </a:rPr>
                              <m:t>𝑛</m:t>
                            </m:r>
                          </m:sub>
                        </m:sSub>
                      </m:e>
                    </m:d>
                    <m:r>
                      <a:rPr lang="en-US" altLang="en-US" sz="3000" i="1">
                        <a:latin typeface="Cambria Math" panose="02040503050406030204" pitchFamily="18" charset="0"/>
                        <a:sym typeface="Symbol" panose="05050102010706020507" pitchFamily="18" charset="2"/>
                      </a:rPr>
                      <m:t>=</m:t>
                    </m:r>
                    <m:f>
                      <m:fPr>
                        <m:ctrlPr>
                          <a:rPr lang="en-US" altLang="en-US" sz="3000" i="1">
                            <a:latin typeface="Cambria Math" panose="02040503050406030204" pitchFamily="18" charset="0"/>
                            <a:sym typeface="Symbol" panose="05050102010706020507" pitchFamily="18" charset="2"/>
                          </a:rPr>
                        </m:ctrlPr>
                      </m:fPr>
                      <m:num>
                        <m:sSup>
                          <m:sSupPr>
                            <m:ctrlPr>
                              <a:rPr lang="en-US" altLang="en-US" sz="3000" i="1">
                                <a:latin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sym typeface="Symbol" panose="05050102010706020507" pitchFamily="18" charset="2"/>
                              </a:rPr>
                              <m:t>𝜎</m:t>
                            </m:r>
                          </m:e>
                          <m:sup>
                            <m:r>
                              <a:rPr lang="en-US" altLang="en-US" sz="3000" i="1">
                                <a:latin typeface="Cambria Math" panose="02040503050406030204" pitchFamily="18" charset="0"/>
                                <a:sym typeface="Symbol" panose="05050102010706020507" pitchFamily="18" charset="2"/>
                              </a:rPr>
                              <m:t>2</m:t>
                            </m:r>
                          </m:sup>
                        </m:sSup>
                      </m:num>
                      <m:den>
                        <m:r>
                          <a:rPr lang="en-US" altLang="en-US" sz="3000" i="1">
                            <a:latin typeface="Cambria Math" panose="02040503050406030204" pitchFamily="18" charset="0"/>
                            <a:sym typeface="Symbol" panose="05050102010706020507" pitchFamily="18" charset="2"/>
                          </a:rPr>
                          <m:t>𝑛</m:t>
                        </m:r>
                      </m:den>
                    </m:f>
                  </m:oMath>
                </a14:m>
                <a:endParaRPr lang="en-US" altLang="en-US" sz="3000" dirty="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m:rPr>
                        <m:sty m:val="p"/>
                      </m:rPr>
                      <a:rPr lang="el-GR" altLang="en-US" sz="3000" i="1">
                        <a:latin typeface="Cambria Math" panose="02040503050406030204" pitchFamily="18" charset="0"/>
                        <a:ea typeface="Cambria Math" panose="02040503050406030204" pitchFamily="18" charset="0"/>
                        <a:sym typeface="Symbol" panose="05050102010706020507" pitchFamily="18" charset="2"/>
                      </a:rPr>
                      <m:t>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m>
                          <m:mPr>
                            <m:mcs>
                              <m:mc>
                                <m:mcPr>
                                  <m:count m:val="3"/>
                                  <m:mcJc m:val="center"/>
                                </m:mcPr>
                              </m:mc>
                            </m:mcs>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mPr>
                          <m:mr>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1,1</m:t>
                                  </m:r>
                                </m:sub>
                              </m:sSub>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e>
                          </m:mr>
                          <m:mr>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mr>
                          <m:mr>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e>
                          </m:mr>
                        </m:m>
                      </m:e>
                    </m:d>
                    <m:r>
                      <a:rPr lang="en-US" altLang="en-US" sz="3000" i="1">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m>
                          <m:mPr>
                            <m:mcs>
                              <m:mc>
                                <m:mcPr>
                                  <m:count m:val="3"/>
                                  <m:mcJc m:val="center"/>
                                </m:mcPr>
                              </m:mc>
                            </m:mcs>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mPr>
                          <m:mr>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𝜌</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1,1</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𝜌</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e>
                          </m:mr>
                          <m:mr>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mr>
                          <m:mr>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𝜌</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b>
                              </m:sSub>
                            </m:e>
                            <m:e>
                              <m:r>
                                <a:rPr lang="en-US" altLang="en-US" sz="3000" i="1">
                                  <a:latin typeface="Cambria Math" panose="02040503050406030204" pitchFamily="18" charset="0"/>
                                  <a:ea typeface="Cambria Math" panose="02040503050406030204" pitchFamily="18" charset="0"/>
                                  <a:sym typeface="Symbol" panose="05050102010706020507" pitchFamily="18" charset="2"/>
                                </a:rPr>
                                <m:t>⋯</m:t>
                              </m:r>
                            </m:e>
                            <m:e>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𝜌</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sub>
                              </m:sSub>
                            </m:e>
                          </m:mr>
                        </m:m>
                      </m:e>
                    </m:d>
                  </m:oMath>
                </a14:m>
                <a:endParaRPr lang="en-US" altLang="en-US" sz="30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609600" y="1417638"/>
                <a:ext cx="11201400" cy="4602161"/>
              </a:xfrm>
              <a:blipFill>
                <a:blip r:embed="rId2"/>
                <a:stretch>
                  <a:fillRect l="-1088" t="-2785"/>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 replacement (SRSWR)</a:t>
            </a:r>
            <a:r>
              <a:rPr lang="en-US" altLang="en-US" sz="2500" b="1" dirty="0">
                <a:solidFill>
                  <a:schemeClr val="tx1"/>
                </a:solidFill>
              </a:rPr>
              <a:t>: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127084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37</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295401"/>
            <a:ext cx="11125200" cy="4245770"/>
          </a:xfrm>
        </p:spPr>
        <p:txBody>
          <a:bodyPr/>
          <a:lstStyle/>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 = 𝑢</a:t>
            </a:r>
            <a:r>
              <a:rPr lang="en-US" altLang="en-US" sz="3500" baseline="-25000" dirty="0">
                <a:sym typeface="Symbol" panose="05050102010706020507" pitchFamily="18" charset="2"/>
              </a:rPr>
              <a:t>𝑖</a:t>
            </a:r>
            <a:r>
              <a:rPr lang="en-US" altLang="en-US" sz="3500" dirty="0">
                <a:sym typeface="Symbol" panose="05050102010706020507" pitchFamily="18" charset="2"/>
              </a:rPr>
              <a:t>) = (N𝑝</a:t>
            </a:r>
            <a:r>
              <a:rPr lang="en-US" altLang="en-US" sz="3500" baseline="-25000" dirty="0">
                <a:sym typeface="Symbol" panose="05050102010706020507" pitchFamily="18" charset="2"/>
              </a:rPr>
              <a:t>𝑖</a:t>
            </a:r>
            <a:r>
              <a:rPr lang="en-US" altLang="en-US" sz="3500" dirty="0">
                <a:sym typeface="Symbol" panose="05050102010706020507" pitchFamily="18" charset="2"/>
              </a:rPr>
              <a:t>/N){(N1)/(N1)}…. {(N𝑛+1)/(N𝑛+1)} = 𝑝</a:t>
            </a:r>
            <a:r>
              <a:rPr lang="en-US" altLang="en-US" sz="3500" baseline="-25000" dirty="0">
                <a:sym typeface="Symbol" panose="05050102010706020507" pitchFamily="18" charset="2"/>
              </a:rPr>
              <a:t>𝑖</a:t>
            </a:r>
            <a:endParaRPr lang="en-US" altLang="en-US" sz="3500" dirty="0">
              <a:sym typeface="Symbol" panose="05050102010706020507" pitchFamily="18" charset="2"/>
            </a:endParaRP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 = </a:t>
            </a:r>
            <a:r>
              <a:rPr lang="en-US" altLang="en-US" sz="3500" dirty="0">
                <a:solidFill>
                  <a:srgbClr val="00B050"/>
                </a:solidFill>
                <a:sym typeface="Symbol" panose="05050102010706020507" pitchFamily="18" charset="2"/>
              </a:rPr>
              <a:t>P(X</a:t>
            </a:r>
            <a:r>
              <a:rPr lang="en-US" altLang="en-US" sz="3500" baseline="-25000" dirty="0">
                <a:solidFill>
                  <a:srgbClr val="00B050"/>
                </a:solidFill>
                <a:sym typeface="Symbol" panose="05050102010706020507" pitchFamily="18" charset="2"/>
              </a:rPr>
              <a:t>1</a:t>
            </a:r>
            <a:r>
              <a:rPr lang="en-US" altLang="en-US" sz="3500" dirty="0">
                <a:solidFill>
                  <a:srgbClr val="00B050"/>
                </a:solidFill>
                <a:sym typeface="Symbol" panose="05050102010706020507" pitchFamily="18" charset="2"/>
              </a:rPr>
              <a:t>=𝑢</a:t>
            </a:r>
            <a:r>
              <a:rPr lang="en-US" altLang="en-US" sz="3500" baseline="-25000" dirty="0">
                <a:solidFill>
                  <a:srgbClr val="00B050"/>
                </a:solidFill>
                <a:sym typeface="Symbol" panose="05050102010706020507" pitchFamily="18" charset="2"/>
              </a:rPr>
              <a:t>𝑗</a:t>
            </a:r>
            <a:r>
              <a:rPr lang="en-US" altLang="en-US" sz="3500" dirty="0">
                <a:solidFill>
                  <a:srgbClr val="00B050"/>
                </a:solidFill>
                <a:sym typeface="Symbol" panose="05050102010706020507" pitchFamily="18" charset="2"/>
              </a:rPr>
              <a:t>,X</a:t>
            </a:r>
            <a:r>
              <a:rPr lang="en-US" altLang="en-US" sz="3500" baseline="-25000" dirty="0">
                <a:solidFill>
                  <a:srgbClr val="00B050"/>
                </a:solidFill>
                <a:sym typeface="Symbol" panose="05050102010706020507" pitchFamily="18" charset="2"/>
              </a:rPr>
              <a:t>2</a:t>
            </a:r>
            <a:r>
              <a:rPr lang="en-US" altLang="en-US" sz="3500" dirty="0">
                <a:solidFill>
                  <a:srgbClr val="00B050"/>
                </a:solidFill>
                <a:sym typeface="Symbol" panose="05050102010706020507" pitchFamily="18" charset="2"/>
              </a:rPr>
              <a:t>=𝑢</a:t>
            </a:r>
            <a:r>
              <a:rPr lang="en-US" altLang="en-US" sz="3500" baseline="-25000" dirty="0">
                <a:solidFill>
                  <a:srgbClr val="00B050"/>
                </a:solidFill>
                <a:sym typeface="Symbol" panose="05050102010706020507" pitchFamily="18" charset="2"/>
              </a:rPr>
              <a:t>𝑗</a:t>
            </a:r>
            <a:r>
              <a:rPr lang="en-US" altLang="en-US" sz="3500" dirty="0">
                <a:solidFill>
                  <a:srgbClr val="00B050"/>
                </a:solidFill>
                <a:sym typeface="Symbol" panose="05050102010706020507" pitchFamily="18" charset="2"/>
              </a:rPr>
              <a:t>)</a:t>
            </a:r>
            <a:r>
              <a:rPr lang="en-US" altLang="en-US" sz="3500" dirty="0">
                <a:sym typeface="Symbol" panose="05050102010706020507" pitchFamily="18" charset="2"/>
              </a:rPr>
              <a:t> + </a:t>
            </a:r>
            <a:r>
              <a:rPr lang="en-US" altLang="en-US" sz="3500" dirty="0">
                <a:solidFill>
                  <a:srgbClr val="FFC000"/>
                </a:solidFill>
                <a:sym typeface="Symbol" panose="05050102010706020507" pitchFamily="18" charset="2"/>
              </a:rPr>
              <a:t>P(X</a:t>
            </a:r>
            <a:r>
              <a:rPr lang="en-US" altLang="en-US" sz="3500" baseline="-25000" dirty="0">
                <a:solidFill>
                  <a:srgbClr val="FFC000"/>
                </a:solidFill>
                <a:sym typeface="Symbol" panose="05050102010706020507" pitchFamily="18" charset="2"/>
              </a:rPr>
              <a:t>1</a:t>
            </a:r>
            <a:r>
              <a:rPr lang="en-US" altLang="en-US" sz="3500" dirty="0">
                <a:solidFill>
                  <a:srgbClr val="FFC000"/>
                </a:solidFill>
                <a:sym typeface="Symbol" panose="05050102010706020507" pitchFamily="18" charset="2"/>
              </a:rPr>
              <a:t>𝑢</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,X</a:t>
            </a:r>
            <a:r>
              <a:rPr lang="en-US" altLang="en-US" sz="3500" baseline="-25000" dirty="0">
                <a:solidFill>
                  <a:srgbClr val="FFC000"/>
                </a:solidFill>
                <a:sym typeface="Symbol" panose="05050102010706020507" pitchFamily="18" charset="2"/>
              </a:rPr>
              <a:t>2</a:t>
            </a:r>
            <a:r>
              <a:rPr lang="en-US" altLang="en-US" sz="3500" dirty="0">
                <a:solidFill>
                  <a:srgbClr val="FFC000"/>
                </a:solidFill>
                <a:sym typeface="Symbol" panose="05050102010706020507" pitchFamily="18" charset="2"/>
              </a:rPr>
              <a:t>=𝑢</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Thus P(X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 =</a:t>
            </a:r>
          </a:p>
          <a:p>
            <a:pPr marL="0" indent="0" algn="just" eaLnBrk="1" hangingPunct="1">
              <a:lnSpc>
                <a:spcPct val="90000"/>
              </a:lnSpc>
              <a:buNone/>
            </a:pPr>
            <a:r>
              <a:rPr lang="en-US" altLang="en-US" sz="3500" dirty="0">
                <a:solidFill>
                  <a:srgbClr val="00B050"/>
                </a:solidFill>
                <a:sym typeface="Symbol" panose="05050102010706020507" pitchFamily="18" charset="2"/>
              </a:rPr>
              <a:t>(N𝑝</a:t>
            </a:r>
            <a:r>
              <a:rPr lang="en-US" altLang="en-US" sz="3500" baseline="-25000" dirty="0">
                <a:solidFill>
                  <a:srgbClr val="00B050"/>
                </a:solidFill>
                <a:sym typeface="Symbol" panose="05050102010706020507" pitchFamily="18" charset="2"/>
              </a:rPr>
              <a:t>𝑗</a:t>
            </a:r>
            <a:r>
              <a:rPr lang="en-US" altLang="en-US" sz="3500" dirty="0">
                <a:solidFill>
                  <a:srgbClr val="00B050"/>
                </a:solidFill>
                <a:sym typeface="Symbol" panose="05050102010706020507" pitchFamily="18" charset="2"/>
              </a:rPr>
              <a:t>/N){(N𝑝</a:t>
            </a:r>
            <a:r>
              <a:rPr lang="en-US" altLang="en-US" sz="3500" baseline="-25000" dirty="0">
                <a:solidFill>
                  <a:srgbClr val="00B050"/>
                </a:solidFill>
                <a:sym typeface="Symbol" panose="05050102010706020507" pitchFamily="18" charset="2"/>
              </a:rPr>
              <a:t>𝑗</a:t>
            </a:r>
            <a:r>
              <a:rPr lang="en-US" altLang="en-US" sz="3500" dirty="0">
                <a:solidFill>
                  <a:srgbClr val="00B050"/>
                </a:solidFill>
                <a:sym typeface="Symbol" panose="05050102010706020507" pitchFamily="18" charset="2"/>
              </a:rPr>
              <a:t>1)/(N1)}…. {(N𝑛+1)/(N𝑛+1)}</a:t>
            </a:r>
            <a:r>
              <a:rPr lang="en-US" altLang="en-US" sz="3500" dirty="0">
                <a:sym typeface="Symbol" panose="05050102010706020507" pitchFamily="18" charset="2"/>
              </a:rPr>
              <a:t> + </a:t>
            </a:r>
            <a:r>
              <a:rPr lang="en-US" altLang="en-US" sz="3500" dirty="0">
                <a:solidFill>
                  <a:srgbClr val="FFC000"/>
                </a:solidFill>
                <a:sym typeface="Symbol" panose="05050102010706020507" pitchFamily="18" charset="2"/>
              </a:rPr>
              <a:t>{(NN𝑝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)/N}{(N𝑝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/N1)} …. {(N𝑛+1)/(N𝑛+1)}</a:t>
            </a:r>
            <a:r>
              <a:rPr lang="en-US" altLang="en-US" sz="3500" dirty="0">
                <a:sym typeface="Symbol" panose="05050102010706020507" pitchFamily="18" charset="2"/>
              </a:rPr>
              <a:t> = 𝑝</a:t>
            </a:r>
            <a:r>
              <a:rPr lang="en-US" altLang="en-US" sz="3500" baseline="-25000" dirty="0">
                <a:sym typeface="Symbol" panose="05050102010706020507" pitchFamily="18" charset="2"/>
              </a:rPr>
              <a:t>𝑗</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Thus: P(X</a:t>
            </a:r>
            <a:r>
              <a:rPr lang="en-US" altLang="en-US" sz="3500" baseline="-25000" dirty="0">
                <a:sym typeface="Symbol" panose="05050102010706020507" pitchFamily="18" charset="2"/>
              </a:rPr>
              <a:t>𝑖</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 = 𝑝</a:t>
            </a:r>
            <a:r>
              <a:rPr lang="en-US" altLang="en-US" sz="3500" baseline="-25000" dirty="0">
                <a:sym typeface="Symbol" panose="05050102010706020507" pitchFamily="18" charset="2"/>
              </a:rPr>
              <a:t>𝑗</a:t>
            </a:r>
            <a:r>
              <a:rPr lang="en-US" altLang="en-US" sz="3500" dirty="0">
                <a:sym typeface="Symbol" panose="05050102010706020507" pitchFamily="18" charset="2"/>
              </a:rPr>
              <a:t> for 𝑖=1,…,n and 𝑗=1,.., 𝑘</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3000" b="1" dirty="0">
                <a:solidFill>
                  <a:srgbClr val="FF0000"/>
                </a:solidFill>
              </a:rPr>
              <a:t>Simple random sampling without replacement (SRSWOR)</a:t>
            </a:r>
          </a:p>
        </p:txBody>
      </p:sp>
    </p:spTree>
    <p:extLst>
      <p:ext uri="{BB962C8B-B14F-4D97-AF65-F5344CB8AC3E}">
        <p14:creationId xmlns:p14="http://schemas.microsoft.com/office/powerpoint/2010/main" val="3505417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38</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0972800" cy="4602161"/>
          </a:xfrm>
        </p:spPr>
        <p:txBody>
          <a:bodyPr/>
          <a:lstStyle/>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(N𝑝</a:t>
            </a:r>
            <a:r>
              <a:rPr lang="en-US" altLang="en-US" sz="3500" baseline="-25000" dirty="0">
                <a:solidFill>
                  <a:srgbClr val="00B050"/>
                </a:solidFill>
                <a:sym typeface="Symbol" panose="05050102010706020507" pitchFamily="18" charset="2"/>
              </a:rPr>
              <a:t>𝑖</a:t>
            </a:r>
            <a:r>
              <a:rPr lang="en-US" altLang="en-US" sz="3500" dirty="0">
                <a:solidFill>
                  <a:srgbClr val="00B050"/>
                </a:solidFill>
                <a:sym typeface="Symbol" panose="05050102010706020507" pitchFamily="18" charset="2"/>
              </a:rPr>
              <a:t>/N)</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{(N𝑝</a:t>
            </a:r>
            <a:r>
              <a:rPr lang="en-US" altLang="en-US" sz="3500" baseline="-25000" dirty="0">
                <a:solidFill>
                  <a:srgbClr val="FFC000"/>
                </a:solidFill>
                <a:sym typeface="Symbol" panose="05050102010706020507" pitchFamily="18" charset="2"/>
              </a:rPr>
              <a:t>𝑖</a:t>
            </a:r>
            <a:r>
              <a:rPr lang="en-US" altLang="en-US" sz="3500" dirty="0">
                <a:solidFill>
                  <a:srgbClr val="FFC000"/>
                </a:solidFill>
                <a:sym typeface="Symbol" panose="05050102010706020507" pitchFamily="18" charset="2"/>
              </a:rPr>
              <a:t>1)/(N1)}</a:t>
            </a:r>
            <a:r>
              <a:rPr lang="en-US" altLang="en-US" sz="3500" dirty="0">
                <a:sym typeface="Symbol" panose="05050102010706020507" pitchFamily="18" charset="2"/>
              </a:rPr>
              <a:t>{(N2)/(N2)}…. {(N𝑛+1)/(N𝑛+1)}</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𝑝</a:t>
            </a:r>
            <a:r>
              <a:rPr lang="en-US" altLang="en-US" sz="3500" baseline="-25000" dirty="0">
                <a:solidFill>
                  <a:srgbClr val="00B050"/>
                </a:solidFill>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(𝑝</a:t>
            </a:r>
            <a:r>
              <a:rPr lang="en-US" altLang="en-US" sz="3500" baseline="-25000" dirty="0">
                <a:solidFill>
                  <a:srgbClr val="FFC000"/>
                </a:solidFill>
                <a:sym typeface="Symbol" panose="05050102010706020507" pitchFamily="18" charset="2"/>
              </a:rPr>
              <a:t>𝑖 </a:t>
            </a:r>
            <a:r>
              <a:rPr lang="en-US" altLang="en-US" sz="3500" dirty="0">
                <a:solidFill>
                  <a:srgbClr val="FFC000"/>
                </a:solidFill>
                <a:sym typeface="Symbol" panose="05050102010706020507" pitchFamily="18" charset="2"/>
              </a:rPr>
              <a:t>1/N )/(11/N)</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3</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(N𝑝</a:t>
            </a:r>
            <a:r>
              <a:rPr lang="en-US" altLang="en-US" sz="3500" baseline="-25000" dirty="0">
                <a:solidFill>
                  <a:srgbClr val="00B050"/>
                </a:solidFill>
                <a:sym typeface="Symbol" panose="05050102010706020507" pitchFamily="18" charset="2"/>
              </a:rPr>
              <a:t>𝑖</a:t>
            </a:r>
            <a:r>
              <a:rPr lang="en-US" altLang="en-US" sz="3500" dirty="0">
                <a:solidFill>
                  <a:srgbClr val="00B050"/>
                </a:solidFill>
                <a:sym typeface="Symbol" panose="05050102010706020507" pitchFamily="18" charset="2"/>
              </a:rPr>
              <a:t>/N)</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{(N𝑝</a:t>
            </a:r>
            <a:r>
              <a:rPr lang="en-US" altLang="en-US" sz="3500" baseline="-25000" dirty="0">
                <a:solidFill>
                  <a:srgbClr val="FFC000"/>
                </a:solidFill>
                <a:sym typeface="Symbol" panose="05050102010706020507" pitchFamily="18" charset="2"/>
              </a:rPr>
              <a:t>𝑖</a:t>
            </a:r>
            <a:r>
              <a:rPr lang="en-US" altLang="en-US" sz="3500" dirty="0">
                <a:solidFill>
                  <a:srgbClr val="FFC000"/>
                </a:solidFill>
                <a:sym typeface="Symbol" panose="05050102010706020507" pitchFamily="18" charset="2"/>
              </a:rPr>
              <a:t>1)/(N1)}</a:t>
            </a:r>
            <a:r>
              <a:rPr lang="en-US" altLang="en-US" sz="3500" dirty="0">
                <a:sym typeface="Symbol" panose="05050102010706020507" pitchFamily="18" charset="2"/>
              </a:rPr>
              <a:t> </a:t>
            </a:r>
            <a:r>
              <a:rPr lang="en-US" altLang="en-US" sz="3500" dirty="0">
                <a:solidFill>
                  <a:srgbClr val="7030A0"/>
                </a:solidFill>
                <a:sym typeface="Symbol" panose="05050102010706020507" pitchFamily="18" charset="2"/>
              </a:rPr>
              <a:t>{(N𝑝</a:t>
            </a:r>
            <a:r>
              <a:rPr lang="en-US" altLang="en-US" sz="3500" baseline="-25000" dirty="0">
                <a:solidFill>
                  <a:srgbClr val="7030A0"/>
                </a:solidFill>
                <a:sym typeface="Symbol" panose="05050102010706020507" pitchFamily="18" charset="2"/>
              </a:rPr>
              <a:t>𝑖</a:t>
            </a:r>
            <a:r>
              <a:rPr lang="en-US" altLang="en-US" sz="3500" dirty="0">
                <a:solidFill>
                  <a:srgbClr val="7030A0"/>
                </a:solidFill>
                <a:sym typeface="Symbol" panose="05050102010706020507" pitchFamily="18" charset="2"/>
              </a:rPr>
              <a:t>2)/(N2)}</a:t>
            </a:r>
            <a:r>
              <a:rPr lang="en-US" altLang="en-US" sz="3500" dirty="0">
                <a:sym typeface="Symbol" panose="05050102010706020507" pitchFamily="18" charset="2"/>
              </a:rPr>
              <a:t>{(N3)/(N3)}…. {(N𝑛+1)/(N𝑛+1)}</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3</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𝑝</a:t>
            </a:r>
            <a:r>
              <a:rPr lang="en-US" altLang="en-US" sz="3500" baseline="-25000" dirty="0">
                <a:solidFill>
                  <a:srgbClr val="00B050"/>
                </a:solidFill>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{(𝑝</a:t>
            </a:r>
            <a:r>
              <a:rPr lang="en-US" altLang="en-US" sz="3500" baseline="-25000" dirty="0">
                <a:solidFill>
                  <a:srgbClr val="FFC000"/>
                </a:solidFill>
                <a:sym typeface="Symbol" panose="05050102010706020507" pitchFamily="18" charset="2"/>
              </a:rPr>
              <a:t>𝑖</a:t>
            </a:r>
            <a:r>
              <a:rPr lang="en-US" altLang="en-US" sz="3500" dirty="0">
                <a:solidFill>
                  <a:srgbClr val="FFC000"/>
                </a:solidFill>
                <a:sym typeface="Symbol" panose="05050102010706020507" pitchFamily="18" charset="2"/>
              </a:rPr>
              <a:t>1/N)/(11/N)}</a:t>
            </a:r>
            <a:r>
              <a:rPr lang="en-US" altLang="en-US" sz="3500" dirty="0">
                <a:sym typeface="Symbol" panose="05050102010706020507" pitchFamily="18" charset="2"/>
              </a:rPr>
              <a:t></a:t>
            </a:r>
            <a:r>
              <a:rPr lang="en-US" altLang="en-US" sz="3500" dirty="0">
                <a:solidFill>
                  <a:srgbClr val="7030A0"/>
                </a:solidFill>
                <a:sym typeface="Symbol" panose="05050102010706020507" pitchFamily="18" charset="2"/>
              </a:rPr>
              <a:t>{(𝑝</a:t>
            </a:r>
            <a:r>
              <a:rPr lang="en-US" altLang="en-US" sz="3500" baseline="-25000" dirty="0">
                <a:solidFill>
                  <a:srgbClr val="7030A0"/>
                </a:solidFill>
                <a:sym typeface="Symbol" panose="05050102010706020507" pitchFamily="18" charset="2"/>
              </a:rPr>
              <a:t>𝑖</a:t>
            </a:r>
            <a:r>
              <a:rPr lang="en-US" altLang="en-US" sz="3500" dirty="0">
                <a:solidFill>
                  <a:srgbClr val="7030A0"/>
                </a:solidFill>
                <a:sym typeface="Symbol" panose="05050102010706020507" pitchFamily="18" charset="2"/>
              </a:rPr>
              <a:t>2/N)/(12/N)}</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2610248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39</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219200"/>
            <a:ext cx="11201400" cy="5026025"/>
          </a:xfrm>
        </p:spPr>
        <p:txBody>
          <a:bodyPr/>
          <a:lstStyle/>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(N𝑝</a:t>
            </a:r>
            <a:r>
              <a:rPr lang="en-US" altLang="en-US" sz="3500" baseline="-25000" dirty="0">
                <a:solidFill>
                  <a:srgbClr val="00B050"/>
                </a:solidFill>
                <a:sym typeface="Symbol" panose="05050102010706020507" pitchFamily="18" charset="2"/>
              </a:rPr>
              <a:t>𝑖</a:t>
            </a:r>
            <a:r>
              <a:rPr lang="en-US" altLang="en-US" sz="3500" dirty="0">
                <a:solidFill>
                  <a:srgbClr val="00B050"/>
                </a:solidFill>
                <a:sym typeface="Symbol" panose="05050102010706020507" pitchFamily="18" charset="2"/>
              </a:rPr>
              <a:t>/N)</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{N𝑝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/(N1)}</a:t>
            </a:r>
            <a:r>
              <a:rPr lang="en-US" altLang="en-US" sz="3500" dirty="0">
                <a:sym typeface="Symbol" panose="05050102010706020507" pitchFamily="18" charset="2"/>
              </a:rPr>
              <a:t>{(N2)/(N2)}…. {(N𝑛+1)/(N𝑛+1)}</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𝑝</a:t>
            </a:r>
            <a:r>
              <a:rPr lang="en-US" altLang="en-US" sz="3500" baseline="-25000" dirty="0">
                <a:solidFill>
                  <a:srgbClr val="00B050"/>
                </a:solidFill>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/(11/N)}</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,X</a:t>
            </a:r>
            <a:r>
              <a:rPr lang="en-US" altLang="en-US" sz="3500" baseline="-25000" dirty="0">
                <a:sym typeface="Symbol" panose="05050102010706020507" pitchFamily="18" charset="2"/>
              </a:rPr>
              <a:t>3</a:t>
            </a:r>
            <a:r>
              <a:rPr lang="en-US" altLang="en-US" sz="3500" dirty="0">
                <a:sym typeface="Symbol" panose="05050102010706020507" pitchFamily="18" charset="2"/>
              </a:rPr>
              <a:t>=𝑢</a:t>
            </a:r>
            <a:r>
              <a:rPr lang="en-US" altLang="en-US" sz="3500" baseline="-25000" dirty="0">
                <a:sym typeface="Symbol" panose="05050102010706020507" pitchFamily="18" charset="2"/>
              </a:rPr>
              <a:t>𝑘</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(N𝑝</a:t>
            </a:r>
            <a:r>
              <a:rPr lang="en-US" altLang="en-US" sz="3500" baseline="-25000" dirty="0">
                <a:solidFill>
                  <a:srgbClr val="00B050"/>
                </a:solidFill>
                <a:sym typeface="Symbol" panose="05050102010706020507" pitchFamily="18" charset="2"/>
              </a:rPr>
              <a:t>𝑖</a:t>
            </a:r>
            <a:r>
              <a:rPr lang="en-US" altLang="en-US" sz="3500" dirty="0">
                <a:solidFill>
                  <a:srgbClr val="00B050"/>
                </a:solidFill>
                <a:sym typeface="Symbol" panose="05050102010706020507" pitchFamily="18" charset="2"/>
              </a:rPr>
              <a:t>/N)</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{N𝑝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/(N1)}</a:t>
            </a:r>
            <a:r>
              <a:rPr lang="en-US" altLang="en-US" sz="3500" dirty="0">
                <a:sym typeface="Symbol" panose="05050102010706020507" pitchFamily="18" charset="2"/>
              </a:rPr>
              <a:t></a:t>
            </a:r>
            <a:r>
              <a:rPr lang="en-US" altLang="en-US" sz="3500" dirty="0">
                <a:solidFill>
                  <a:srgbClr val="7030A0"/>
                </a:solidFill>
                <a:sym typeface="Symbol" panose="05050102010706020507" pitchFamily="18" charset="2"/>
              </a:rPr>
              <a:t>{N𝑝</a:t>
            </a:r>
            <a:r>
              <a:rPr lang="en-US" altLang="en-US" sz="3500" baseline="-25000" dirty="0">
                <a:solidFill>
                  <a:srgbClr val="7030A0"/>
                </a:solidFill>
                <a:sym typeface="Symbol" panose="05050102010706020507" pitchFamily="18" charset="2"/>
              </a:rPr>
              <a:t>𝑘</a:t>
            </a:r>
            <a:r>
              <a:rPr lang="en-US" altLang="en-US" sz="3500" dirty="0">
                <a:solidFill>
                  <a:srgbClr val="7030A0"/>
                </a:solidFill>
                <a:sym typeface="Symbol" panose="05050102010706020507" pitchFamily="18" charset="2"/>
              </a:rPr>
              <a:t>/(N2)}</a:t>
            </a:r>
            <a:r>
              <a:rPr lang="en-US" altLang="en-US" sz="3500" dirty="0">
                <a:sym typeface="Symbol" panose="05050102010706020507" pitchFamily="18" charset="2"/>
              </a:rPr>
              <a:t>{(N3)/(N3)}…. {(N𝑛+1)/(N𝑛+1)}</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,X</a:t>
            </a:r>
            <a:r>
              <a:rPr lang="en-US" altLang="en-US" sz="3500" baseline="-25000" dirty="0">
                <a:sym typeface="Symbol" panose="05050102010706020507" pitchFamily="18" charset="2"/>
              </a:rPr>
              <a:t>3</a:t>
            </a:r>
            <a:r>
              <a:rPr lang="en-US" altLang="en-US" sz="3500" dirty="0">
                <a:sym typeface="Symbol" panose="05050102010706020507" pitchFamily="18" charset="2"/>
              </a:rPr>
              <a:t>=𝑢</a:t>
            </a:r>
            <a:r>
              <a:rPr lang="en-US" altLang="en-US" sz="3500" baseline="-25000" dirty="0">
                <a:sym typeface="Symbol" panose="05050102010706020507" pitchFamily="18" charset="2"/>
              </a:rPr>
              <a:t>𝑘</a:t>
            </a:r>
            <a:r>
              <a:rPr lang="en-US" altLang="en-US" sz="3500" dirty="0">
                <a:sym typeface="Symbol" panose="05050102010706020507" pitchFamily="18" charset="2"/>
              </a:rPr>
              <a:t>)=</a:t>
            </a:r>
            <a:r>
              <a:rPr lang="en-US" altLang="en-US" sz="3500" dirty="0">
                <a:solidFill>
                  <a:srgbClr val="00B050"/>
                </a:solidFill>
                <a:sym typeface="Symbol" panose="05050102010706020507" pitchFamily="18" charset="2"/>
              </a:rPr>
              <a:t>𝑝</a:t>
            </a:r>
            <a:r>
              <a:rPr lang="en-US" altLang="en-US" sz="3500" baseline="-25000" dirty="0">
                <a:solidFill>
                  <a:srgbClr val="00B050"/>
                </a:solidFill>
                <a:sym typeface="Symbol" panose="05050102010706020507" pitchFamily="18" charset="2"/>
              </a:rPr>
              <a:t>𝑖</a:t>
            </a:r>
            <a:r>
              <a:rPr lang="en-US" altLang="en-US" sz="3500" dirty="0">
                <a:sym typeface="Symbol" panose="05050102010706020507" pitchFamily="18" charset="2"/>
              </a:rPr>
              <a:t></a:t>
            </a:r>
            <a:r>
              <a:rPr lang="en-US" altLang="en-US" sz="3500" dirty="0">
                <a:solidFill>
                  <a:srgbClr val="FFC000"/>
                </a:solidFill>
                <a:sym typeface="Symbol" panose="05050102010706020507" pitchFamily="18" charset="2"/>
              </a:rPr>
              <a:t>{𝑝</a:t>
            </a:r>
            <a:r>
              <a:rPr lang="en-US" altLang="en-US" sz="3500" baseline="-25000" dirty="0">
                <a:solidFill>
                  <a:srgbClr val="FFC000"/>
                </a:solidFill>
                <a:sym typeface="Symbol" panose="05050102010706020507" pitchFamily="18" charset="2"/>
              </a:rPr>
              <a:t>𝑗</a:t>
            </a:r>
            <a:r>
              <a:rPr lang="en-US" altLang="en-US" sz="3500" dirty="0">
                <a:solidFill>
                  <a:srgbClr val="FFC000"/>
                </a:solidFill>
                <a:sym typeface="Symbol" panose="05050102010706020507" pitchFamily="18" charset="2"/>
              </a:rPr>
              <a:t>/(11/N)}</a:t>
            </a:r>
            <a:r>
              <a:rPr lang="en-US" altLang="en-US" sz="3500" dirty="0">
                <a:sym typeface="Symbol" panose="05050102010706020507" pitchFamily="18" charset="2"/>
              </a:rPr>
              <a:t></a:t>
            </a:r>
            <a:r>
              <a:rPr lang="en-US" altLang="en-US" sz="3500" dirty="0">
                <a:solidFill>
                  <a:srgbClr val="7030A0"/>
                </a:solidFill>
                <a:sym typeface="Symbol" panose="05050102010706020507" pitchFamily="18" charset="2"/>
              </a:rPr>
              <a:t>{𝑝</a:t>
            </a:r>
            <a:r>
              <a:rPr lang="en-US" altLang="en-US" sz="3500" baseline="-25000" dirty="0">
                <a:solidFill>
                  <a:srgbClr val="7030A0"/>
                </a:solidFill>
                <a:sym typeface="Symbol" panose="05050102010706020507" pitchFamily="18" charset="2"/>
              </a:rPr>
              <a:t>𝑘</a:t>
            </a:r>
            <a:r>
              <a:rPr lang="en-US" altLang="en-US" sz="3500" dirty="0">
                <a:solidFill>
                  <a:srgbClr val="7030A0"/>
                </a:solidFill>
                <a:sym typeface="Symbol" panose="05050102010706020507" pitchFamily="18" charset="2"/>
              </a:rPr>
              <a:t>/(12/N)}</a:t>
            </a:r>
          </a:p>
          <a:p>
            <a:pPr algn="just" eaLnBrk="1" hangingPunct="1">
              <a:lnSpc>
                <a:spcPct val="90000"/>
              </a:lnSpc>
              <a:buFont typeface="Wingdings" panose="05000000000000000000" pitchFamily="2" charset="2"/>
              <a:buChar char="§"/>
            </a:pPr>
            <a:r>
              <a:rPr lang="en-US" sz="3500" dirty="0"/>
              <a:t>When N is large then we can have independence and for a sample size of 𝑛, there would be a factor 1/{1</a:t>
            </a:r>
            <a:r>
              <a:rPr lang="en-US" altLang="en-US" sz="3500" dirty="0">
                <a:sym typeface="Symbol" panose="05050102010706020507" pitchFamily="18" charset="2"/>
              </a:rPr>
              <a:t>(𝑛1)/N}</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1764097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4</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dirty="0"/>
              <a:t>Process of using data analysis to infer properties of an underlying probability distribution.</a:t>
            </a:r>
          </a:p>
          <a:p>
            <a:pPr algn="just" eaLnBrk="1" hangingPunct="1">
              <a:buFont typeface="Wingdings" panose="05000000000000000000" pitchFamily="2" charset="2"/>
              <a:buChar char="§"/>
            </a:pPr>
            <a:r>
              <a:rPr lang="en-US" altLang="en-US" dirty="0"/>
              <a:t>Using statistical analysis we intend </a:t>
            </a:r>
            <a:r>
              <a:rPr lang="en-US" altLang="en-US" dirty="0" err="1"/>
              <a:t>ot</a:t>
            </a:r>
            <a:r>
              <a:rPr lang="en-US" altLang="en-US" dirty="0"/>
              <a:t> infers properties of a population</a:t>
            </a:r>
          </a:p>
          <a:p>
            <a:pPr algn="just" eaLnBrk="1" hangingPunct="1">
              <a:buFont typeface="Wingdings" panose="05000000000000000000" pitchFamily="2" charset="2"/>
              <a:buChar char="§"/>
            </a:pPr>
            <a:r>
              <a:rPr lang="en-US" dirty="0"/>
              <a:t>The characteristic of the population which we are interested to find, may be E(X), V(X), etc., for f(𝑥;</a:t>
            </a:r>
            <a:r>
              <a:rPr lang="en-US" dirty="0">
                <a:sym typeface="Symbol" panose="05050102010706020507" pitchFamily="18" charset="2"/>
              </a:rPr>
              <a:t> )</a:t>
            </a:r>
            <a:endParaRPr lang="en-US" dirty="0"/>
          </a:p>
          <a:p>
            <a:pPr algn="just" eaLnBrk="1" hangingPunct="1">
              <a:buFont typeface="Wingdings" panose="05000000000000000000" pitchFamily="2" charset="2"/>
              <a:buChar char="§"/>
            </a:pPr>
            <a:r>
              <a:rPr lang="en-US" dirty="0"/>
              <a:t>In general the parameter(s) is/are denoted by </a:t>
            </a:r>
            <a:r>
              <a:rPr lang="en-US" dirty="0">
                <a:sym typeface="Symbol" panose="05050102010706020507" pitchFamily="18" charset="2"/>
              </a:rPr>
              <a:t></a:t>
            </a:r>
            <a:r>
              <a:rPr lang="en-US" dirty="0"/>
              <a:t> or </a:t>
            </a:r>
            <a:r>
              <a:rPr lang="en-US" b="1" dirty="0">
                <a:sym typeface="Symbol" panose="05050102010706020507" pitchFamily="18" charset="2"/>
              </a:rPr>
              <a:t></a:t>
            </a:r>
            <a:r>
              <a:rPr lang="en-US" dirty="0"/>
              <a:t> = (</a:t>
            </a:r>
            <a:r>
              <a:rPr lang="en-US" dirty="0">
                <a:sym typeface="Symbol" panose="05050102010706020507" pitchFamily="18" charset="2"/>
              </a:rPr>
              <a:t></a:t>
            </a:r>
            <a:r>
              <a:rPr lang="en-US" baseline="-25000" dirty="0"/>
              <a:t>1</a:t>
            </a:r>
            <a:r>
              <a:rPr lang="en-US" dirty="0"/>
              <a:t>, </a:t>
            </a:r>
            <a:r>
              <a:rPr lang="en-US" dirty="0">
                <a:sym typeface="Symbol" panose="05050102010706020507" pitchFamily="18" charset="2"/>
              </a:rPr>
              <a:t></a:t>
            </a:r>
            <a:r>
              <a:rPr lang="en-US" baseline="-25000" dirty="0"/>
              <a:t>2</a:t>
            </a:r>
            <a:r>
              <a:rPr lang="en-US" dirty="0"/>
              <a:t>,…,</a:t>
            </a:r>
            <a:r>
              <a:rPr lang="en-US" dirty="0">
                <a:sym typeface="Symbol" panose="05050102010706020507" pitchFamily="18" charset="2"/>
              </a:rPr>
              <a:t></a:t>
            </a:r>
            <a:r>
              <a:rPr lang="en-US" baseline="-25000" dirty="0"/>
              <a:t>k</a:t>
            </a:r>
            <a:r>
              <a:rPr lang="en-US" dirty="0"/>
              <a:t>)</a:t>
            </a:r>
            <a:endParaRPr lang="en-US" altLang="en-US" dirty="0"/>
          </a:p>
        </p:txBody>
      </p:sp>
    </p:spTree>
    <p:extLst>
      <p:ext uri="{BB962C8B-B14F-4D97-AF65-F5344CB8AC3E}">
        <p14:creationId xmlns:p14="http://schemas.microsoft.com/office/powerpoint/2010/main" val="4157704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40</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381000" y="1295400"/>
                <a:ext cx="11201400" cy="4724399"/>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r>
                      <a:rPr lang="en-US" altLang="en-US" sz="2000" i="1" dirty="0">
                        <a:latin typeface="Cambria Math" panose="02040503050406030204" pitchFamily="18" charset="0"/>
                        <a:sym typeface="Symbol" panose="05050102010706020507" pitchFamily="18" charset="2"/>
                      </a:rPr>
                      <m:t>=1−</m:t>
                    </m:r>
                    <m:d>
                      <m:dPr>
                        <m:begChr m:val="{"/>
                        <m:endChr m:val="}"/>
                        <m:ctrlPr>
                          <a:rPr lang="en-US" altLang="en-US" sz="2000" i="1" dirty="0">
                            <a:latin typeface="Cambria Math" panose="02040503050406030204" pitchFamily="18" charset="0"/>
                            <a:sym typeface="Symbol" panose="05050102010706020507" pitchFamily="18" charset="2"/>
                          </a:rPr>
                        </m:ctrlPr>
                      </m:dPr>
                      <m:e>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e>
                    </m:d>
                  </m:oMath>
                </a14:m>
                <a:endParaRPr lang="en-US" altLang="en-US" sz="2000" dirty="0">
                  <a:latin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m:t>
                                </m:r>
                              </m:sub>
                            </m:sSub>
                          </m:e>
                          <m:sub>
                            <m:r>
                              <a:rPr lang="en-US" sz="2000" i="1">
                                <a:latin typeface="Cambria Math" panose="02040503050406030204" pitchFamily="18" charset="0"/>
                              </a:rPr>
                              <m:t>2</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𝑗</m:t>
                                </m:r>
                              </m:sub>
                            </m:sSub>
                          </m:e>
                          <m:sub>
                            <m:r>
                              <a:rPr lang="en-US" sz="2000" i="1">
                                <a:latin typeface="Cambria Math" panose="02040503050406030204" pitchFamily="18" charset="0"/>
                              </a:rPr>
                              <m:t>2</m:t>
                            </m:r>
                          </m:sub>
                        </m:sSub>
                      </m:e>
                    </m:d>
                  </m:oMath>
                </a14:m>
                <a:r>
                  <a:rPr lang="en-US" altLang="en-US" sz="2000" dirty="0">
                    <a:latin typeface="Cambria Math" panose="02040503050406030204" pitchFamily="18" charset="0"/>
                    <a:sym typeface="Symbol" panose="05050102010706020507" pitchFamily="18" charset="2"/>
                  </a:rPr>
                  <a:t> consists of</a:t>
                </a:r>
              </a:p>
              <a:p>
                <a:pPr lvl="1" algn="just" eaLnBrk="1" hangingPunct="1">
                  <a:lnSpc>
                    <a:spcPct val="90000"/>
                  </a:lnSpc>
                  <a:buFont typeface="Wingdings" panose="05000000000000000000" pitchFamily="2" charset="2"/>
                  <a:buChar char="v"/>
                </a:pPr>
                <a14:m>
                  <m:oMath xmlns:m="http://schemas.openxmlformats.org/officeDocument/2006/math">
                    <m:r>
                      <a:rPr lang="en-US" altLang="en-US" sz="2000" i="1" dirty="0">
                        <a:latin typeface="Cambria Math" panose="02040503050406030204" pitchFamily="18" charset="0"/>
                        <a:sym typeface="Symbol" panose="05050102010706020507" pitchFamily="18" charset="2"/>
                      </a:rPr>
                      <m:t>1</m:t>
                    </m:r>
                    <m:r>
                      <a:rPr lang="en-US" altLang="en-US" sz="2000" i="1" baseline="30000" dirty="0">
                        <a:latin typeface="Cambria Math" panose="02040503050406030204" pitchFamily="18" charset="0"/>
                        <a:sym typeface="Symbol" panose="05050102010706020507" pitchFamily="18" charset="2"/>
                      </a:rPr>
                      <m:t>𝑠𝑡</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2000" i="1" dirty="0">
                        <a:latin typeface="Cambria Math" panose="02040503050406030204" pitchFamily="18" charset="0"/>
                        <a:sym typeface="Symbol" panose="05050102010706020507" pitchFamily="18" charset="2"/>
                      </a:rPr>
                      <m:t>2</m:t>
                    </m:r>
                    <m:r>
                      <a:rPr lang="en-US" altLang="en-US" sz="2000" i="1" baseline="30000" dirty="0">
                        <a:latin typeface="Cambria Math" panose="02040503050406030204" pitchFamily="18" charset="0"/>
                        <a:sym typeface="Symbol" panose="05050102010706020507" pitchFamily="18" charset="2"/>
                      </a:rPr>
                      <m:t>𝑛𝑑</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00B050"/>
                            </a:solidFill>
                            <a:latin typeface="Cambria Math" panose="02040503050406030204" pitchFamily="18" charset="0"/>
                            <a:sym typeface="Symbol" panose="05050102010706020507" pitchFamily="18" charset="2"/>
                          </a:rPr>
                        </m:ctrlPr>
                      </m:sSupPr>
                      <m:e>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𝑖</m:t>
                            </m:r>
                          </m:e>
                          <m:sub>
                            <m:r>
                              <a:rPr lang="en-US" altLang="en-US" sz="2000" i="1" dirty="0">
                                <a:solidFill>
                                  <a:srgbClr val="00B050"/>
                                </a:solidFill>
                                <a:latin typeface="Cambria Math" panose="02040503050406030204" pitchFamily="18" charset="0"/>
                                <a:sym typeface="Symbol" panose="05050102010706020507" pitchFamily="18" charset="2"/>
                              </a:rPr>
                              <m:t>1</m:t>
                            </m:r>
                          </m:sub>
                        </m:sSub>
                      </m:e>
                      <m:sup>
                        <m:r>
                          <a:rPr lang="en-US" altLang="en-US" sz="2000" i="1" dirty="0">
                            <a:solidFill>
                              <a:srgbClr val="00B050"/>
                            </a:solidFill>
                            <a:latin typeface="Cambria Math" panose="02040503050406030204" pitchFamily="18" charset="0"/>
                            <a:sym typeface="Symbol" panose="05050102010706020507" pitchFamily="18" charset="2"/>
                          </a:rPr>
                          <m:t>𝑡h</m:t>
                        </m:r>
                      </m:sup>
                    </m:sSup>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𝐶h𝑜𝑜𝑠𝑒</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𝑓𝑟𝑜𝑚</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𝑗</m:t>
                        </m:r>
                      </m:e>
                      <m:sub>
                        <m:r>
                          <a:rPr lang="en-US" altLang="en-US" sz="2000" i="1" dirty="0">
                            <a:solidFill>
                              <a:srgbClr val="00B050"/>
                            </a:solidFill>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FFC000"/>
                            </a:solidFill>
                            <a:latin typeface="Cambria Math" panose="02040503050406030204" pitchFamily="18" charset="0"/>
                            <a:sym typeface="Symbol" panose="05050102010706020507" pitchFamily="18" charset="2"/>
                          </a:rPr>
                        </m:ctrlPr>
                      </m:sSupPr>
                      <m:e>
                        <m:sSub>
                          <m:sSubPr>
                            <m:ctrlPr>
                              <a:rPr lang="en-US" altLang="en-US" sz="2000" i="1" dirty="0">
                                <a:solidFill>
                                  <a:srgbClr val="FFC000"/>
                                </a:solidFill>
                                <a:latin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sym typeface="Symbol" panose="05050102010706020507" pitchFamily="18" charset="2"/>
                              </a:rPr>
                              <m:t>𝑖</m:t>
                            </m:r>
                          </m:e>
                          <m:sub>
                            <m:r>
                              <a:rPr lang="en-US" altLang="en-US" sz="2000" i="1" dirty="0">
                                <a:solidFill>
                                  <a:srgbClr val="FFC000"/>
                                </a:solidFill>
                                <a:latin typeface="Cambria Math" panose="02040503050406030204" pitchFamily="18" charset="0"/>
                                <a:sym typeface="Symbol" panose="05050102010706020507" pitchFamily="18" charset="2"/>
                              </a:rPr>
                              <m:t>2</m:t>
                            </m:r>
                          </m:sub>
                        </m:sSub>
                      </m:e>
                      <m:sup>
                        <m:r>
                          <a:rPr lang="en-US" altLang="en-US" sz="2000" i="1" dirty="0">
                            <a:solidFill>
                              <a:srgbClr val="FFC000"/>
                            </a:solidFill>
                            <a:latin typeface="Cambria Math" panose="02040503050406030204" pitchFamily="18" charset="0"/>
                            <a:sym typeface="Symbol" panose="05050102010706020507" pitchFamily="18" charset="2"/>
                          </a:rPr>
                          <m:t>𝑡h</m:t>
                        </m:r>
                      </m:sup>
                    </m:sSup>
                    <m:r>
                      <a:rPr lang="en-US" altLang="en-US" sz="2000" i="1" dirty="0">
                        <a:solidFill>
                          <a:srgbClr val="FFC000"/>
                        </a:solidFill>
                        <a:latin typeface="Cambria Math" panose="02040503050406030204" pitchFamily="18" charset="0"/>
                        <a:sym typeface="Symbol" panose="05050102010706020507" pitchFamily="18" charset="2"/>
                      </a:rPr>
                      <m:t>𝐴𝑛𝑦</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𝑜𝑓</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𝑡h𝑒</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𝐶h𝑜𝑖𝑐𝑒𝑠</m:t>
                    </m:r>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𝑛</m:t>
                        </m:r>
                      </m:e>
                      <m:sup>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oMath>
                </a14:m>
                <a:endParaRPr lang="en-US" altLang="en-US" sz="2000" dirty="0">
                  <a:latin typeface="Cambria Math" panose="02040503050406030204" pitchFamily="18" charset="0"/>
                  <a:sym typeface="Symbol" panose="05050102010706020507" pitchFamily="18" charset="2"/>
                </a:endParaRPr>
              </a:p>
              <a:p>
                <a:pPr lvl="1" algn="just" eaLnBrk="1" hangingPunct="1">
                  <a:lnSpc>
                    <a:spcPct val="90000"/>
                  </a:lnSpc>
                  <a:buFont typeface="Wingdings" panose="05000000000000000000" pitchFamily="2" charset="2"/>
                  <a:buChar char="v"/>
                </a:pPr>
                <a14:m>
                  <m:oMath xmlns:m="http://schemas.openxmlformats.org/officeDocument/2006/math">
                    <m:r>
                      <a:rPr lang="en-US" altLang="en-US" sz="2000" i="1" dirty="0">
                        <a:latin typeface="Cambria Math" panose="02040503050406030204" pitchFamily="18" charset="0"/>
                        <a:sym typeface="Symbol" panose="05050102010706020507" pitchFamily="18" charset="2"/>
                      </a:rPr>
                      <m:t>1</m:t>
                    </m:r>
                    <m:r>
                      <a:rPr lang="en-US" altLang="en-US" sz="2000" i="1" baseline="30000" dirty="0">
                        <a:latin typeface="Cambria Math" panose="02040503050406030204" pitchFamily="18" charset="0"/>
                        <a:sym typeface="Symbol" panose="05050102010706020507" pitchFamily="18" charset="2"/>
                      </a:rPr>
                      <m:t>𝑠𝑡</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2000" i="1" dirty="0">
                        <a:latin typeface="Cambria Math" panose="02040503050406030204" pitchFamily="18" charset="0"/>
                        <a:sym typeface="Symbol" panose="05050102010706020507" pitchFamily="18" charset="2"/>
                      </a:rPr>
                      <m:t>2</m:t>
                    </m:r>
                    <m:r>
                      <a:rPr lang="en-US" altLang="en-US" sz="2000" i="1" baseline="30000" dirty="0">
                        <a:latin typeface="Cambria Math" panose="02040503050406030204" pitchFamily="18" charset="0"/>
                        <a:sym typeface="Symbol" panose="05050102010706020507" pitchFamily="18" charset="2"/>
                      </a:rPr>
                      <m:t>𝑛𝑑</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00B050"/>
                            </a:solidFill>
                            <a:latin typeface="Cambria Math" panose="02040503050406030204" pitchFamily="18" charset="0"/>
                            <a:sym typeface="Symbol" panose="05050102010706020507" pitchFamily="18" charset="2"/>
                          </a:rPr>
                        </m:ctrlPr>
                      </m:sSupPr>
                      <m:e>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𝑖</m:t>
                            </m:r>
                          </m:e>
                          <m:sub>
                            <m:r>
                              <a:rPr lang="en-US" altLang="en-US" sz="2000" i="1" dirty="0">
                                <a:solidFill>
                                  <a:srgbClr val="00B050"/>
                                </a:solidFill>
                                <a:latin typeface="Cambria Math" panose="02040503050406030204" pitchFamily="18" charset="0"/>
                                <a:sym typeface="Symbol" panose="05050102010706020507" pitchFamily="18" charset="2"/>
                              </a:rPr>
                              <m:t>1</m:t>
                            </m:r>
                          </m:sub>
                        </m:sSub>
                      </m:e>
                      <m:sup>
                        <m:r>
                          <a:rPr lang="en-US" altLang="en-US" sz="2000" i="1" dirty="0">
                            <a:solidFill>
                              <a:srgbClr val="00B050"/>
                            </a:solidFill>
                            <a:latin typeface="Cambria Math" panose="02040503050406030204" pitchFamily="18" charset="0"/>
                            <a:sym typeface="Symbol" panose="05050102010706020507" pitchFamily="18" charset="2"/>
                          </a:rPr>
                          <m:t>𝑡h</m:t>
                        </m:r>
                      </m:sup>
                    </m:sSup>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𝐴𝑛𝑦</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𝑜𝑓</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𝑡h𝑒</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𝐶h𝑜𝑖𝑐𝑒𝑠</m:t>
                        </m:r>
                        <m:r>
                          <a:rPr lang="en-US" altLang="en-US" sz="2000" i="1" dirty="0">
                            <a:solidFill>
                              <a:srgbClr val="00B050"/>
                            </a:solidFill>
                            <a:latin typeface="Cambria Math" panose="02040503050406030204" pitchFamily="18" charset="0"/>
                            <a:ea typeface="Cambria Math" panose="02040503050406030204" pitchFamily="18" charset="0"/>
                            <a:sym typeface="Symbol" panose="05050102010706020507" pitchFamily="18" charset="2"/>
                          </a:rPr>
                          <m:t>≠</m:t>
                        </m:r>
                        <m:r>
                          <a:rPr lang="en-US" altLang="en-US" sz="2000" i="1" dirty="0">
                            <a:solidFill>
                              <a:srgbClr val="00B050"/>
                            </a:solidFill>
                            <a:latin typeface="Cambria Math" panose="02040503050406030204" pitchFamily="18" charset="0"/>
                            <a:sym typeface="Symbol" panose="05050102010706020507" pitchFamily="18" charset="2"/>
                          </a:rPr>
                          <m:t>𝑗</m:t>
                        </m:r>
                      </m:e>
                      <m:sub>
                        <m:r>
                          <a:rPr lang="en-US" altLang="en-US" sz="2000" i="1" dirty="0">
                            <a:solidFill>
                              <a:srgbClr val="00B050"/>
                            </a:solidFill>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FFC000"/>
                            </a:solidFill>
                            <a:latin typeface="Cambria Math" panose="02040503050406030204" pitchFamily="18" charset="0"/>
                            <a:sym typeface="Symbol" panose="05050102010706020507" pitchFamily="18" charset="2"/>
                          </a:rPr>
                        </m:ctrlPr>
                      </m:sSupPr>
                      <m:e>
                        <m:sSub>
                          <m:sSubPr>
                            <m:ctrlPr>
                              <a:rPr lang="en-US" altLang="en-US" sz="2000" i="1" dirty="0">
                                <a:solidFill>
                                  <a:srgbClr val="FFC000"/>
                                </a:solidFill>
                                <a:latin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sym typeface="Symbol" panose="05050102010706020507" pitchFamily="18" charset="2"/>
                              </a:rPr>
                              <m:t>𝑖</m:t>
                            </m:r>
                          </m:e>
                          <m:sub>
                            <m:r>
                              <a:rPr lang="en-US" altLang="en-US" sz="2000" i="1" dirty="0">
                                <a:solidFill>
                                  <a:srgbClr val="FFC000"/>
                                </a:solidFill>
                                <a:latin typeface="Cambria Math" panose="02040503050406030204" pitchFamily="18" charset="0"/>
                                <a:sym typeface="Symbol" panose="05050102010706020507" pitchFamily="18" charset="2"/>
                              </a:rPr>
                              <m:t>2</m:t>
                            </m:r>
                          </m:sub>
                        </m:sSub>
                      </m:e>
                      <m:sup>
                        <m:r>
                          <a:rPr lang="en-US" altLang="en-US" sz="2000" i="1" dirty="0">
                            <a:solidFill>
                              <a:srgbClr val="FFC000"/>
                            </a:solidFill>
                            <a:latin typeface="Cambria Math" panose="02040503050406030204" pitchFamily="18" charset="0"/>
                            <a:sym typeface="Symbol" panose="05050102010706020507" pitchFamily="18" charset="2"/>
                          </a:rPr>
                          <m:t>𝑡h</m:t>
                        </m:r>
                      </m:sup>
                    </m:sSup>
                    <m:r>
                      <a:rPr lang="en-US" altLang="en-US" sz="2000" i="1" dirty="0">
                        <a:solidFill>
                          <a:srgbClr val="FFC000"/>
                        </a:solidFill>
                        <a:latin typeface="Cambria Math" panose="02040503050406030204" pitchFamily="18" charset="0"/>
                        <a:sym typeface="Symbol" panose="05050102010706020507" pitchFamily="18" charset="2"/>
                      </a:rPr>
                      <m:t>𝐶h𝑜𝑜𝑠𝑒</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𝑓𝑟𝑜𝑚</m:t>
                    </m:r>
                    <m:r>
                      <a:rPr lang="en-US" altLang="en-US" sz="2000" i="1" dirty="0">
                        <a:solidFill>
                          <a:srgbClr val="FFC000"/>
                        </a:solidFill>
                        <a:latin typeface="Cambria Math" panose="02040503050406030204" pitchFamily="18" charset="0"/>
                        <a:sym typeface="Symbol" panose="05050102010706020507" pitchFamily="18" charset="2"/>
                      </a:rPr>
                      <m:t> </m:t>
                    </m:r>
                    <m:sSub>
                      <m:sSubPr>
                        <m:ctrlP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𝑛</m:t>
                        </m:r>
                      </m:e>
                      <m:sup>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oMath>
                </a14:m>
                <a:endParaRPr lang="en-US" altLang="en-US" sz="2000" dirty="0">
                  <a:latin typeface="Cambria Math" panose="02040503050406030204" pitchFamily="18" charset="0"/>
                  <a:sym typeface="Symbol" panose="05050102010706020507" pitchFamily="18" charset="2"/>
                </a:endParaRPr>
              </a:p>
              <a:p>
                <a:pPr lvl="1" algn="just" eaLnBrk="1" hangingPunct="1">
                  <a:lnSpc>
                    <a:spcPct val="90000"/>
                  </a:lnSpc>
                  <a:buFont typeface="Wingdings" panose="05000000000000000000" pitchFamily="2" charset="2"/>
                  <a:buChar char="v"/>
                </a:pPr>
                <a14:m>
                  <m:oMath xmlns:m="http://schemas.openxmlformats.org/officeDocument/2006/math">
                    <m:r>
                      <a:rPr lang="en-US" altLang="en-US" sz="2000" i="1" dirty="0">
                        <a:latin typeface="Cambria Math" panose="02040503050406030204" pitchFamily="18" charset="0"/>
                        <a:sym typeface="Symbol" panose="05050102010706020507" pitchFamily="18" charset="2"/>
                      </a:rPr>
                      <m:t>1</m:t>
                    </m:r>
                    <m:r>
                      <a:rPr lang="en-US" altLang="en-US" sz="2000" i="1" baseline="30000" dirty="0">
                        <a:latin typeface="Cambria Math" panose="02040503050406030204" pitchFamily="18" charset="0"/>
                        <a:sym typeface="Symbol" panose="05050102010706020507" pitchFamily="18" charset="2"/>
                      </a:rPr>
                      <m:t>𝑠𝑡</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2000" i="1" dirty="0">
                        <a:latin typeface="Cambria Math" panose="02040503050406030204" pitchFamily="18" charset="0"/>
                        <a:sym typeface="Symbol" panose="05050102010706020507" pitchFamily="18" charset="2"/>
                      </a:rPr>
                      <m:t>2</m:t>
                    </m:r>
                    <m:r>
                      <a:rPr lang="en-US" altLang="en-US" sz="2000" i="1" baseline="30000" dirty="0">
                        <a:latin typeface="Cambria Math" panose="02040503050406030204" pitchFamily="18" charset="0"/>
                        <a:sym typeface="Symbol" panose="05050102010706020507" pitchFamily="18" charset="2"/>
                      </a:rPr>
                      <m:t>𝑛𝑑</m:t>
                    </m:r>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00B050"/>
                            </a:solidFill>
                            <a:latin typeface="Cambria Math" panose="02040503050406030204" pitchFamily="18" charset="0"/>
                            <a:sym typeface="Symbol" panose="05050102010706020507" pitchFamily="18" charset="2"/>
                          </a:rPr>
                        </m:ctrlPr>
                      </m:sSupPr>
                      <m:e>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𝑖</m:t>
                            </m:r>
                          </m:e>
                          <m:sub>
                            <m:r>
                              <a:rPr lang="en-US" altLang="en-US" sz="2000" i="1" dirty="0">
                                <a:solidFill>
                                  <a:srgbClr val="00B050"/>
                                </a:solidFill>
                                <a:latin typeface="Cambria Math" panose="02040503050406030204" pitchFamily="18" charset="0"/>
                                <a:sym typeface="Symbol" panose="05050102010706020507" pitchFamily="18" charset="2"/>
                              </a:rPr>
                              <m:t>1</m:t>
                            </m:r>
                          </m:sub>
                        </m:sSub>
                      </m:e>
                      <m:sup>
                        <m:r>
                          <a:rPr lang="en-US" altLang="en-US" sz="2000" i="1" dirty="0">
                            <a:solidFill>
                              <a:srgbClr val="00B050"/>
                            </a:solidFill>
                            <a:latin typeface="Cambria Math" panose="02040503050406030204" pitchFamily="18" charset="0"/>
                            <a:sym typeface="Symbol" panose="05050102010706020507" pitchFamily="18" charset="2"/>
                          </a:rPr>
                          <m:t>𝑡h</m:t>
                        </m:r>
                      </m:sup>
                    </m:sSup>
                    <m:sSub>
                      <m:sSubPr>
                        <m:ctrlPr>
                          <a:rPr lang="en-US" altLang="en-US" sz="2000" i="1" dirty="0">
                            <a:solidFill>
                              <a:srgbClr val="00B050"/>
                            </a:solidFill>
                            <a:latin typeface="Cambria Math" panose="02040503050406030204" pitchFamily="18" charset="0"/>
                            <a:sym typeface="Symbol" panose="05050102010706020507" pitchFamily="18" charset="2"/>
                          </a:rPr>
                        </m:ctrlPr>
                      </m:sSubPr>
                      <m:e>
                        <m:r>
                          <a:rPr lang="en-US" altLang="en-US" sz="2000" i="1" dirty="0">
                            <a:solidFill>
                              <a:srgbClr val="00B050"/>
                            </a:solidFill>
                            <a:latin typeface="Cambria Math" panose="02040503050406030204" pitchFamily="18" charset="0"/>
                            <a:sym typeface="Symbol" panose="05050102010706020507" pitchFamily="18" charset="2"/>
                          </a:rPr>
                          <m:t>𝐴𝑛𝑦</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𝑜𝑓</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𝑡h𝑒</m:t>
                        </m:r>
                        <m:r>
                          <a:rPr lang="en-US" altLang="en-US" sz="2000" i="1" dirty="0">
                            <a:solidFill>
                              <a:srgbClr val="00B050"/>
                            </a:solidFill>
                            <a:latin typeface="Cambria Math" panose="02040503050406030204" pitchFamily="18" charset="0"/>
                            <a:sym typeface="Symbol" panose="05050102010706020507" pitchFamily="18" charset="2"/>
                          </a:rPr>
                          <m:t> </m:t>
                        </m:r>
                        <m:r>
                          <a:rPr lang="en-US" altLang="en-US" sz="2000" i="1" dirty="0">
                            <a:solidFill>
                              <a:srgbClr val="00B050"/>
                            </a:solidFill>
                            <a:latin typeface="Cambria Math" panose="02040503050406030204" pitchFamily="18" charset="0"/>
                            <a:sym typeface="Symbol" panose="05050102010706020507" pitchFamily="18" charset="2"/>
                          </a:rPr>
                          <m:t>𝐶h𝑜𝑖𝑐𝑒𝑠</m:t>
                        </m:r>
                        <m:r>
                          <a:rPr lang="en-US" altLang="en-US" sz="2000" i="1" dirty="0">
                            <a:solidFill>
                              <a:srgbClr val="00B050"/>
                            </a:solidFill>
                            <a:latin typeface="Cambria Math" panose="02040503050406030204" pitchFamily="18" charset="0"/>
                            <a:ea typeface="Cambria Math" panose="02040503050406030204" pitchFamily="18" charset="0"/>
                            <a:sym typeface="Symbol" panose="05050102010706020507" pitchFamily="18" charset="2"/>
                          </a:rPr>
                          <m:t>≠</m:t>
                        </m:r>
                        <m:r>
                          <a:rPr lang="en-US" altLang="en-US" sz="2000" i="1" dirty="0">
                            <a:solidFill>
                              <a:srgbClr val="00B050"/>
                            </a:solidFill>
                            <a:latin typeface="Cambria Math" panose="02040503050406030204" pitchFamily="18" charset="0"/>
                            <a:sym typeface="Symbol" panose="05050102010706020507" pitchFamily="18" charset="2"/>
                          </a:rPr>
                          <m:t>𝑗</m:t>
                        </m:r>
                      </m:e>
                      <m:sub>
                        <m:r>
                          <a:rPr lang="en-US" altLang="en-US" sz="2000" i="1" dirty="0">
                            <a:solidFill>
                              <a:srgbClr val="00B050"/>
                            </a:solidFill>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1</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solidFill>
                              <a:srgbClr val="FFC000"/>
                            </a:solidFill>
                            <a:latin typeface="Cambria Math" panose="02040503050406030204" pitchFamily="18" charset="0"/>
                            <a:sym typeface="Symbol" panose="05050102010706020507" pitchFamily="18" charset="2"/>
                          </a:rPr>
                        </m:ctrlPr>
                      </m:sSupPr>
                      <m:e>
                        <m:sSub>
                          <m:sSubPr>
                            <m:ctrlPr>
                              <a:rPr lang="en-US" altLang="en-US" sz="2000" i="1" dirty="0">
                                <a:solidFill>
                                  <a:srgbClr val="FFC000"/>
                                </a:solidFill>
                                <a:latin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sym typeface="Symbol" panose="05050102010706020507" pitchFamily="18" charset="2"/>
                              </a:rPr>
                              <m:t>𝑖</m:t>
                            </m:r>
                          </m:e>
                          <m:sub>
                            <m:r>
                              <a:rPr lang="en-US" altLang="en-US" sz="2000" i="1" dirty="0">
                                <a:solidFill>
                                  <a:srgbClr val="FFC000"/>
                                </a:solidFill>
                                <a:latin typeface="Cambria Math" panose="02040503050406030204" pitchFamily="18" charset="0"/>
                                <a:sym typeface="Symbol" panose="05050102010706020507" pitchFamily="18" charset="2"/>
                              </a:rPr>
                              <m:t>2</m:t>
                            </m:r>
                          </m:sub>
                        </m:sSub>
                      </m:e>
                      <m:sup>
                        <m:r>
                          <a:rPr lang="en-US" altLang="en-US" sz="2000" i="1" dirty="0">
                            <a:solidFill>
                              <a:srgbClr val="FFC000"/>
                            </a:solidFill>
                            <a:latin typeface="Cambria Math" panose="02040503050406030204" pitchFamily="18" charset="0"/>
                            <a:sym typeface="Symbol" panose="05050102010706020507" pitchFamily="18" charset="2"/>
                          </a:rPr>
                          <m:t>𝑡h</m:t>
                        </m:r>
                      </m:sup>
                    </m:sSup>
                    <m:r>
                      <a:rPr lang="en-US" altLang="en-US" sz="2000" i="1" dirty="0">
                        <a:solidFill>
                          <a:srgbClr val="FFC000"/>
                        </a:solidFill>
                        <a:latin typeface="Cambria Math" panose="02040503050406030204" pitchFamily="18" charset="0"/>
                        <a:sym typeface="Symbol" panose="05050102010706020507" pitchFamily="18" charset="2"/>
                      </a:rPr>
                      <m:t>𝐴𝑛𝑦</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𝑜𝑓</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𝑡h𝑒</m:t>
                    </m:r>
                    <m:r>
                      <a:rPr lang="en-US" altLang="en-US" sz="2000" i="1" dirty="0">
                        <a:solidFill>
                          <a:srgbClr val="FFC000"/>
                        </a:solidFill>
                        <a:latin typeface="Cambria Math" panose="02040503050406030204" pitchFamily="18" charset="0"/>
                        <a:sym typeface="Symbol" panose="05050102010706020507" pitchFamily="18" charset="2"/>
                      </a:rPr>
                      <m:t> </m:t>
                    </m:r>
                    <m:r>
                      <a:rPr lang="en-US" altLang="en-US" sz="2000" i="1" dirty="0">
                        <a:solidFill>
                          <a:srgbClr val="FFC000"/>
                        </a:solidFill>
                        <a:latin typeface="Cambria Math" panose="02040503050406030204" pitchFamily="18" charset="0"/>
                        <a:sym typeface="Symbol" panose="05050102010706020507" pitchFamily="18" charset="2"/>
                      </a:rPr>
                      <m:t>𝐶h𝑜𝑖𝑐𝑒𝑠</m:t>
                    </m:r>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2000" i="1" dirty="0">
                            <a:solidFill>
                              <a:srgbClr val="FFC000"/>
                            </a:solidFill>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sym typeface="Symbol" panose="05050102010706020507" pitchFamily="18" charset="2"/>
                          </a:rPr>
                        </m:ctrlPr>
                      </m:sSupPr>
                      <m:e>
                        <m:d>
                          <m:dPr>
                            <m:ctrlPr>
                              <a:rPr lang="en-US" altLang="en-US" sz="2000" i="1" dirty="0">
                                <a:latin typeface="Cambria Math" panose="02040503050406030204" pitchFamily="18" charset="0"/>
                                <a:sym typeface="Symbol" panose="05050102010706020507" pitchFamily="18" charset="2"/>
                              </a:rPr>
                            </m:ctrlPr>
                          </m:dPr>
                          <m:e>
                            <m:sSub>
                              <m:sSubPr>
                                <m:ctrlPr>
                                  <a:rPr lang="en-US" altLang="en-US" sz="2000" i="1" dirty="0">
                                    <a:latin typeface="Cambria Math" panose="02040503050406030204" pitchFamily="18" charset="0"/>
                                    <a:sym typeface="Symbol" panose="05050102010706020507" pitchFamily="18" charset="2"/>
                                  </a:rPr>
                                </m:ctrlPr>
                              </m:sSubPr>
                              <m:e>
                                <m:r>
                                  <a:rPr lang="en-US" altLang="en-US" sz="2000" i="1" dirty="0">
                                    <a:latin typeface="Cambria Math" panose="02040503050406030204" pitchFamily="18" charset="0"/>
                                    <a:sym typeface="Symbol" panose="05050102010706020507" pitchFamily="18" charset="2"/>
                                  </a:rPr>
                                  <m:t>𝑖</m:t>
                                </m:r>
                              </m:e>
                              <m:sub>
                                <m:r>
                                  <a:rPr lang="en-US" altLang="en-US" sz="2000" i="1" dirty="0">
                                    <a:latin typeface="Cambria Math" panose="02040503050406030204" pitchFamily="18" charset="0"/>
                                    <a:sym typeface="Symbol" panose="05050102010706020507" pitchFamily="18" charset="2"/>
                                  </a:rPr>
                                  <m:t>2</m:t>
                                </m:r>
                              </m:sub>
                            </m:sSub>
                            <m:r>
                              <a:rPr lang="en-US" altLang="en-US" sz="2000" i="1" dirty="0">
                                <a:latin typeface="Cambria Math" panose="02040503050406030204" pitchFamily="18" charset="0"/>
                                <a:sym typeface="Symbol" panose="05050102010706020507" pitchFamily="18" charset="2"/>
                              </a:rPr>
                              <m:t>+1</m:t>
                            </m:r>
                          </m:e>
                        </m:d>
                      </m:e>
                      <m:sup>
                        <m:r>
                          <a:rPr lang="en-US" altLang="en-US" sz="2000" i="1" dirty="0">
                            <a:latin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r>
                      <a:rPr lang="en-US" altLang="en-US" sz="2000" i="1" dirty="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000" i="1" dirty="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𝑛</m:t>
                        </m:r>
                      </m:e>
                      <m:sup>
                        <m:r>
                          <a:rPr lang="en-US" altLang="en-US" sz="2000" i="1" dirty="0">
                            <a:latin typeface="Cambria Math" panose="02040503050406030204" pitchFamily="18" charset="0"/>
                            <a:ea typeface="Cambria Math" panose="02040503050406030204" pitchFamily="18" charset="0"/>
                            <a:sym typeface="Symbol" panose="05050102010706020507" pitchFamily="18" charset="2"/>
                          </a:rPr>
                          <m:t>𝑡h</m:t>
                        </m:r>
                      </m:sup>
                    </m:sSup>
                    <m:r>
                      <a:rPr lang="en-US" altLang="en-US" sz="2000" i="1" dirty="0">
                        <a:latin typeface="Cambria Math" panose="02040503050406030204" pitchFamily="18" charset="0"/>
                        <a:sym typeface="Symbol" panose="05050102010706020507" pitchFamily="18" charset="2"/>
                      </a:rPr>
                      <m:t>𝐴𝑛𝑦</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𝑜𝑓</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𝑡h𝑒</m:t>
                    </m:r>
                    <m:r>
                      <a:rPr lang="en-US" altLang="en-US" sz="2000" i="1" dirty="0">
                        <a:latin typeface="Cambria Math" panose="02040503050406030204" pitchFamily="18" charset="0"/>
                        <a:sym typeface="Symbol" panose="05050102010706020507" pitchFamily="18" charset="2"/>
                      </a:rPr>
                      <m:t> </m:t>
                    </m:r>
                    <m:r>
                      <a:rPr lang="en-US" altLang="en-US" sz="2000" i="1" dirty="0">
                        <a:latin typeface="Cambria Math" panose="02040503050406030204" pitchFamily="18" charset="0"/>
                        <a:sym typeface="Symbol" panose="05050102010706020507" pitchFamily="18" charset="2"/>
                      </a:rPr>
                      <m:t>𝐶h𝑜𝑖𝑐𝑒𝑠</m:t>
                    </m:r>
                  </m:oMath>
                </a14:m>
                <a:endParaRPr lang="en-US" altLang="en-US" sz="2000" dirty="0">
                  <a:latin typeface="Cambria Math" panose="02040503050406030204" pitchFamily="18" charset="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381000" y="1295400"/>
                <a:ext cx="11201400" cy="4724399"/>
              </a:xfrm>
              <a:blipFill>
                <a:blip r:embed="rId2"/>
                <a:stretch>
                  <a:fillRect b="-11499"/>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3066713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41</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838200" y="1417639"/>
                <a:ext cx="10820400" cy="4827586"/>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num>
                          <m:den>
                            <m:r>
                              <a:rPr lang="en-US" altLang="en-US" sz="4000" i="1" dirty="0">
                                <a:latin typeface="Cambria Math" panose="02040503050406030204" pitchFamily="18" charset="0"/>
                                <a:sym typeface="Symbol" panose="05050102010706020507" pitchFamily="18" charset="2"/>
                              </a:rPr>
                              <m:t>𝑁</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num>
                          <m:den>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den>
                        </m:f>
                      </m:e>
                    </m:d>
                  </m:oMath>
                </a14:m>
                <a:endParaRPr lang="en-US" altLang="en-US" sz="4000" i="1" dirty="0">
                  <a:latin typeface="Cambria Math" panose="02040503050406030204" pitchFamily="18" charset="0"/>
                  <a:ea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altLang="en-US" sz="4000" i="1" dirty="0">
                        <a:latin typeface="Cambria Math" panose="02040503050406030204" pitchFamily="18" charset="0"/>
                        <a:sym typeface="Symbol" panose="05050102010706020507" pitchFamily="18" charset="2"/>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oMath>
                </a14:m>
                <a:endParaRPr lang="en-US" altLang="en-US" sz="40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838200" y="1417639"/>
                <a:ext cx="10820400" cy="4827586"/>
              </a:xfrm>
              <a:blipFill>
                <a:blip r:embed="rId2"/>
                <a:stretch>
                  <a:fillRect/>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31122800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42</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678361"/>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num>
                          <m:den>
                            <m:r>
                              <a:rPr lang="en-US" altLang="en-US" sz="4000" i="1" dirty="0">
                                <a:latin typeface="Cambria Math" panose="02040503050406030204" pitchFamily="18" charset="0"/>
                                <a:sym typeface="Symbol" panose="05050102010706020507" pitchFamily="18" charset="2"/>
                              </a:rPr>
                              <m:t>𝑁</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num>
                          <m:den>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den>
                        </m:f>
                      </m:e>
                    </m:d>
                  </m:oMath>
                </a14:m>
                <a:endParaRPr lang="en-US" altLang="en-US" sz="4000" i="1" dirty="0">
                  <a:latin typeface="Cambria Math" panose="02040503050406030204" pitchFamily="18" charset="0"/>
                  <a:ea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altLang="en-US" sz="4000" i="1" dirty="0">
                        <a:latin typeface="Cambria Math" panose="02040503050406030204" pitchFamily="18" charset="0"/>
                        <a:sym typeface="Symbol" panose="05050102010706020507" pitchFamily="18" charset="2"/>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oMath>
                </a14:m>
                <a:endParaRPr lang="en-US" altLang="en-US" sz="40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609600" y="1417638"/>
                <a:ext cx="11125200" cy="4678361"/>
              </a:xfrm>
              <a:blipFill>
                <a:blip r:embed="rId2"/>
                <a:stretch>
                  <a:fillRect/>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4129144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43</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533400" y="1417638"/>
                <a:ext cx="11049000" cy="4525961"/>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num>
                          <m:den>
                            <m:r>
                              <a:rPr lang="en-US" altLang="en-US" sz="4000" i="1" dirty="0">
                                <a:latin typeface="Cambria Math" panose="02040503050406030204" pitchFamily="18" charset="0"/>
                                <a:sym typeface="Symbol" panose="05050102010706020507" pitchFamily="18" charset="2"/>
                              </a:rPr>
                              <m:t>𝑁</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−1</m:t>
                            </m:r>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1</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latin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num>
                          <m:den>
                            <m:r>
                              <a:rPr lang="en-US" altLang="en-US" sz="4000" i="1" dirty="0">
                                <a:latin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sym typeface="Symbol" panose="05050102010706020507" pitchFamily="18" charset="2"/>
                                  </a:rPr>
                                </m:ctrlPr>
                              </m:dPr>
                              <m:e>
                                <m:sSub>
                                  <m:sSubPr>
                                    <m:ctrlPr>
                                      <a:rPr lang="en-US" altLang="en-US" sz="4000" i="1" dirty="0">
                                        <a:latin typeface="Cambria Math" panose="02040503050406030204" pitchFamily="18" charset="0"/>
                                        <a:sym typeface="Symbol" panose="05050102010706020507" pitchFamily="18" charset="2"/>
                                      </a:rPr>
                                    </m:ctrlPr>
                                  </m:sSubPr>
                                  <m:e>
                                    <m:r>
                                      <a:rPr lang="en-US" altLang="en-US" sz="4000" i="1" dirty="0">
                                        <a:latin typeface="Cambria Math" panose="02040503050406030204" pitchFamily="18" charset="0"/>
                                        <a:sym typeface="Symbol" panose="05050102010706020507" pitchFamily="18" charset="2"/>
                                      </a:rPr>
                                      <m:t>𝑖</m:t>
                                    </m:r>
                                  </m:e>
                                  <m:sub>
                                    <m:r>
                                      <a:rPr lang="en-US" altLang="en-US" sz="4000" i="1" dirty="0">
                                        <a:latin typeface="Cambria Math" panose="02040503050406030204" pitchFamily="18" charset="0"/>
                                        <a:sym typeface="Symbol" panose="05050102010706020507" pitchFamily="18" charset="2"/>
                                      </a:rPr>
                                      <m:t>2</m:t>
                                    </m:r>
                                  </m:sub>
                                </m:sSub>
                                <m:r>
                                  <a:rPr lang="en-US" altLang="en-US" sz="4000" i="1" dirty="0">
                                    <a:latin typeface="Cambria Math" panose="02040503050406030204" pitchFamily="18" charset="0"/>
                                    <a:sym typeface="Symbol" panose="05050102010706020507" pitchFamily="18" charset="2"/>
                                  </a:rPr>
                                  <m:t>+1</m:t>
                                </m:r>
                              </m:e>
                            </m:d>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dirty="0">
                                <a:latin typeface="Cambria Math" panose="02040503050406030204" pitchFamily="18" charset="0"/>
                                <a:ea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num>
                          <m:den>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ea typeface="Cambria Math" panose="02040503050406030204" pitchFamily="18" charset="0"/>
                                <a:sym typeface="Symbol" panose="05050102010706020507" pitchFamily="18" charset="2"/>
                              </a:rPr>
                              <m:t>𝑛</m:t>
                            </m:r>
                          </m:den>
                        </m:f>
                      </m:e>
                    </m:d>
                  </m:oMath>
                </a14:m>
                <a:endParaRPr lang="en-US" altLang="en-US" sz="4000" i="1" dirty="0">
                  <a:latin typeface="Cambria Math" panose="02040503050406030204" pitchFamily="18" charset="0"/>
                  <a:ea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sz="4000" i="1">
                        <a:latin typeface="Cambria Math" panose="02040503050406030204" pitchFamily="18" charset="0"/>
                      </a:rPr>
                      <m:t>𝑃</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1</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𝑋</m:t>
                                </m:r>
                              </m:e>
                              <m:sub>
                                <m:r>
                                  <a:rPr lang="en-US" sz="4000" i="1">
                                    <a:latin typeface="Cambria Math" panose="02040503050406030204" pitchFamily="18" charset="0"/>
                                  </a:rPr>
                                  <m:t>𝑖</m:t>
                                </m:r>
                              </m:sub>
                            </m:sSub>
                          </m:e>
                          <m:sub>
                            <m:r>
                              <a:rPr lang="en-US" sz="4000" i="1">
                                <a:latin typeface="Cambria Math" panose="02040503050406030204" pitchFamily="18" charset="0"/>
                              </a:rPr>
                              <m:t>2</m:t>
                            </m:r>
                          </m:sub>
                        </m:sSub>
                        <m:r>
                          <a:rPr lang="en-US" sz="4000" i="1">
                            <a:latin typeface="Cambria Math" panose="02040503050406030204" pitchFamily="18" charset="0"/>
                            <a:ea typeface="Cambria Math" panose="02040503050406030204" pitchFamily="18" charset="0"/>
                          </a:rPr>
                          <m:t>≠</m:t>
                        </m:r>
                        <m:sSub>
                          <m:sSubPr>
                            <m:ctrlPr>
                              <a:rPr lang="en-US" sz="4000" i="1">
                                <a:latin typeface="Cambria Math" panose="02040503050406030204" pitchFamily="18" charset="0"/>
                              </a:rPr>
                            </m:ctrlPr>
                          </m:sSubPr>
                          <m:e>
                            <m:sSub>
                              <m:sSubPr>
                                <m:ctrlPr>
                                  <a:rPr lang="en-US" sz="4000" i="1">
                                    <a:latin typeface="Cambria Math" panose="02040503050406030204" pitchFamily="18" charset="0"/>
                                  </a:rPr>
                                </m:ctrlPr>
                              </m:sSubPr>
                              <m:e>
                                <m:r>
                                  <a:rPr lang="en-US" sz="4000" i="1">
                                    <a:latin typeface="Cambria Math" panose="02040503050406030204" pitchFamily="18" charset="0"/>
                                  </a:rPr>
                                  <m:t>𝑝</m:t>
                                </m:r>
                              </m:e>
                              <m:sub>
                                <m:r>
                                  <a:rPr lang="en-US" sz="4000" i="1">
                                    <a:latin typeface="Cambria Math" panose="02040503050406030204" pitchFamily="18" charset="0"/>
                                  </a:rPr>
                                  <m:t>𝑗</m:t>
                                </m:r>
                              </m:sub>
                            </m:sSub>
                          </m:e>
                          <m:sub>
                            <m:r>
                              <a:rPr lang="en-US" sz="4000" i="1">
                                <a:latin typeface="Cambria Math" panose="02040503050406030204" pitchFamily="18" charset="0"/>
                              </a:rPr>
                              <m:t>2</m:t>
                            </m:r>
                          </m:sub>
                        </m:sSub>
                      </m:e>
                    </m:d>
                    <m:r>
                      <a:rPr lang="en-US" sz="4000" i="1">
                        <a:latin typeface="Cambria Math" panose="02040503050406030204" pitchFamily="18" charset="0"/>
                      </a:rPr>
                      <m:t>=</m:t>
                    </m:r>
                    <m:d>
                      <m:dPr>
                        <m:ctrlPr>
                          <a:rPr lang="en-US" altLang="en-US" sz="4000" i="1" dirty="0">
                            <a:solidFill>
                              <a:srgbClr val="00B050"/>
                            </a:solidFill>
                            <a:latin typeface="Cambria Math" panose="02040503050406030204" pitchFamily="18" charset="0"/>
                            <a:sym typeface="Symbol" panose="05050102010706020507" pitchFamily="18" charset="2"/>
                          </a:rPr>
                        </m:ctrlPr>
                      </m:dPr>
                      <m:e>
                        <m:f>
                          <m:fPr>
                            <m:ctrlPr>
                              <a:rPr lang="en-US" altLang="en-US" sz="4000" i="1" dirty="0">
                                <a:solidFill>
                                  <a:srgbClr val="00B050"/>
                                </a:solidFill>
                                <a:latin typeface="Cambria Math" panose="02040503050406030204" pitchFamily="18" charset="0"/>
                                <a:sym typeface="Symbol" panose="05050102010706020507" pitchFamily="18" charset="2"/>
                              </a:rPr>
                            </m:ctrlPr>
                          </m:fPr>
                          <m:num>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r>
                              <a:rPr lang="en-US" altLang="en-US" sz="4000" i="1" dirty="0">
                                <a:solidFill>
                                  <a:srgbClr val="00B050"/>
                                </a:solidFill>
                                <a:latin typeface="Cambria Math" panose="02040503050406030204" pitchFamily="18" charset="0"/>
                                <a:sym typeface="Symbol" panose="05050102010706020507" pitchFamily="18" charset="2"/>
                              </a:rPr>
                              <m:t>𝑁</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𝑝</m:t>
                                </m:r>
                              </m:e>
                              <m:sub>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𝑗</m:t>
                                    </m:r>
                                  </m:e>
                                  <m:sub>
                                    <m:r>
                                      <a:rPr lang="en-US" altLang="en-US" sz="4000" i="1" dirty="0">
                                        <a:solidFill>
                                          <a:srgbClr val="00B050"/>
                                        </a:solidFill>
                                        <a:latin typeface="Cambria Math" panose="02040503050406030204" pitchFamily="18" charset="0"/>
                                        <a:sym typeface="Symbol" panose="05050102010706020507" pitchFamily="18" charset="2"/>
                                      </a:rPr>
                                      <m:t>1</m:t>
                                    </m:r>
                                  </m:sub>
                                </m:sSub>
                              </m:sub>
                            </m:sSub>
                          </m:num>
                          <m:den>
                            <m:r>
                              <a:rPr lang="en-US" altLang="en-US" sz="4000" i="1" dirty="0">
                                <a:solidFill>
                                  <a:srgbClr val="00B050"/>
                                </a:solidFill>
                                <a:latin typeface="Cambria Math" panose="02040503050406030204" pitchFamily="18" charset="0"/>
                                <a:sym typeface="Symbol" panose="05050102010706020507" pitchFamily="18" charset="2"/>
                              </a:rPr>
                              <m:t>𝑁</m:t>
                            </m:r>
                            <m:r>
                              <a:rPr lang="en-US" altLang="en-US" sz="4000" i="1" dirty="0">
                                <a:solidFill>
                                  <a:srgbClr val="00B050"/>
                                </a:solidFill>
                                <a:latin typeface="Cambria Math" panose="02040503050406030204" pitchFamily="18" charset="0"/>
                                <a:sym typeface="Symbol" panose="05050102010706020507" pitchFamily="18" charset="2"/>
                              </a:rPr>
                              <m:t>−</m:t>
                            </m:r>
                            <m:sSub>
                              <m:sSubPr>
                                <m:ctrlPr>
                                  <a:rPr lang="en-US" altLang="en-US" sz="4000" i="1" dirty="0">
                                    <a:solidFill>
                                      <a:srgbClr val="00B050"/>
                                    </a:solidFill>
                                    <a:latin typeface="Cambria Math" panose="02040503050406030204" pitchFamily="18" charset="0"/>
                                    <a:sym typeface="Symbol" panose="05050102010706020507" pitchFamily="18" charset="2"/>
                                  </a:rPr>
                                </m:ctrlPr>
                              </m:sSubPr>
                              <m:e>
                                <m:r>
                                  <a:rPr lang="en-US" altLang="en-US" sz="4000" i="1" dirty="0">
                                    <a:solidFill>
                                      <a:srgbClr val="00B050"/>
                                    </a:solidFill>
                                    <a:latin typeface="Cambria Math" panose="02040503050406030204" pitchFamily="18" charset="0"/>
                                    <a:sym typeface="Symbol" panose="05050102010706020507" pitchFamily="18" charset="2"/>
                                  </a:rPr>
                                  <m:t>𝑖</m:t>
                                </m:r>
                              </m:e>
                              <m:sub>
                                <m:r>
                                  <a:rPr lang="en-US" altLang="en-US" sz="4000" i="1" dirty="0">
                                    <a:solidFill>
                                      <a:srgbClr val="00B050"/>
                                    </a:solidFill>
                                    <a:latin typeface="Cambria Math" panose="02040503050406030204" pitchFamily="18" charset="0"/>
                                    <a:sym typeface="Symbol" panose="05050102010706020507" pitchFamily="18" charset="2"/>
                                  </a:rPr>
                                  <m:t>1</m:t>
                                </m:r>
                              </m:sub>
                            </m:sSub>
                          </m:den>
                        </m:f>
                      </m:e>
                    </m:d>
                    <m:r>
                      <a:rPr lang="en-US" altLang="en-US" sz="4000" i="1" dirty="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4000" i="1" dirty="0">
                            <a:solidFill>
                              <a:srgbClr val="FFC000"/>
                            </a:solidFill>
                            <a:latin typeface="Cambria Math" panose="02040503050406030204" pitchFamily="18" charset="0"/>
                            <a:sym typeface="Symbol" panose="05050102010706020507" pitchFamily="18" charset="2"/>
                          </a:rPr>
                        </m:ctrlPr>
                      </m:dPr>
                      <m:e>
                        <m:f>
                          <m:fPr>
                            <m:ctrlPr>
                              <a:rPr lang="en-US" altLang="en-US" sz="4000" i="1" dirty="0">
                                <a:solidFill>
                                  <a:srgbClr val="FFC000"/>
                                </a:solidFill>
                                <a:latin typeface="Cambria Math" panose="02040503050406030204" pitchFamily="18" charset="0"/>
                                <a:sym typeface="Symbol" panose="05050102010706020507" pitchFamily="18" charset="2"/>
                              </a:rPr>
                            </m:ctrlPr>
                          </m:fPr>
                          <m:num>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r>
                              <a:rPr lang="en-US" altLang="en-US" sz="4000" i="1" dirty="0">
                                <a:solidFill>
                                  <a:srgbClr val="FFC000"/>
                                </a:solidFill>
                                <a:latin typeface="Cambria Math" panose="02040503050406030204" pitchFamily="18" charset="0"/>
                                <a:sym typeface="Symbol" panose="05050102010706020507" pitchFamily="18" charset="2"/>
                              </a:rPr>
                              <m:t>𝑁</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𝑝</m:t>
                                </m:r>
                              </m:e>
                              <m:sub>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𝑗</m:t>
                                    </m:r>
                                  </m:e>
                                  <m:sub>
                                    <m:r>
                                      <a:rPr lang="en-US" altLang="en-US" sz="4000" i="1" dirty="0">
                                        <a:solidFill>
                                          <a:srgbClr val="FFC000"/>
                                        </a:solidFill>
                                        <a:latin typeface="Cambria Math" panose="02040503050406030204" pitchFamily="18" charset="0"/>
                                        <a:sym typeface="Symbol" panose="05050102010706020507" pitchFamily="18" charset="2"/>
                                      </a:rPr>
                                      <m:t>2</m:t>
                                    </m:r>
                                  </m:sub>
                                </m:sSub>
                              </m:sub>
                            </m:sSub>
                          </m:num>
                          <m:den>
                            <m:r>
                              <a:rPr lang="en-US" altLang="en-US" sz="4000" i="1" dirty="0">
                                <a:solidFill>
                                  <a:srgbClr val="FFC000"/>
                                </a:solidFill>
                                <a:latin typeface="Cambria Math" panose="02040503050406030204" pitchFamily="18" charset="0"/>
                                <a:sym typeface="Symbol" panose="05050102010706020507" pitchFamily="18" charset="2"/>
                              </a:rPr>
                              <m:t>𝑁</m:t>
                            </m:r>
                            <m:r>
                              <a:rPr lang="en-US" altLang="en-US" sz="4000" i="1" dirty="0">
                                <a:solidFill>
                                  <a:srgbClr val="FFC000"/>
                                </a:solidFill>
                                <a:latin typeface="Cambria Math" panose="02040503050406030204" pitchFamily="18" charset="0"/>
                                <a:sym typeface="Symbol" panose="05050102010706020507" pitchFamily="18" charset="2"/>
                              </a:rPr>
                              <m:t>−</m:t>
                            </m:r>
                            <m:sSub>
                              <m:sSubPr>
                                <m:ctrlPr>
                                  <a:rPr lang="en-US" altLang="en-US" sz="4000" i="1" dirty="0">
                                    <a:solidFill>
                                      <a:srgbClr val="FFC000"/>
                                    </a:solidFill>
                                    <a:latin typeface="Cambria Math" panose="02040503050406030204" pitchFamily="18" charset="0"/>
                                    <a:sym typeface="Symbol" panose="05050102010706020507" pitchFamily="18" charset="2"/>
                                  </a:rPr>
                                </m:ctrlPr>
                              </m:sSubPr>
                              <m:e>
                                <m:r>
                                  <a:rPr lang="en-US" altLang="en-US" sz="4000" i="1" dirty="0">
                                    <a:solidFill>
                                      <a:srgbClr val="FFC000"/>
                                    </a:solidFill>
                                    <a:latin typeface="Cambria Math" panose="02040503050406030204" pitchFamily="18" charset="0"/>
                                    <a:sym typeface="Symbol" panose="05050102010706020507" pitchFamily="18" charset="2"/>
                                  </a:rPr>
                                  <m:t>𝑖</m:t>
                                </m:r>
                              </m:e>
                              <m:sub>
                                <m:r>
                                  <a:rPr lang="en-US" altLang="en-US" sz="4000" i="1" dirty="0">
                                    <a:solidFill>
                                      <a:srgbClr val="FFC000"/>
                                    </a:solidFill>
                                    <a:latin typeface="Cambria Math" panose="02040503050406030204" pitchFamily="18" charset="0"/>
                                    <a:sym typeface="Symbol" panose="05050102010706020507" pitchFamily="18" charset="2"/>
                                  </a:rPr>
                                  <m:t>2</m:t>
                                </m:r>
                              </m:sub>
                            </m:sSub>
                          </m:den>
                        </m:f>
                      </m:e>
                    </m:d>
                  </m:oMath>
                </a14:m>
                <a:endParaRPr lang="en-US" altLang="en-US" sz="40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533400" y="1417638"/>
                <a:ext cx="11049000" cy="4525961"/>
              </a:xfrm>
              <a:blipFill>
                <a:blip r:embed="rId2"/>
                <a:stretch>
                  <a:fillRect/>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2702405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44</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201400" cy="4678361"/>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sz="4500" i="1">
                        <a:latin typeface="Cambria Math" panose="02040503050406030204" pitchFamily="18" charset="0"/>
                      </a:rPr>
                      <m:t>𝑃</m:t>
                    </m:r>
                    <m:d>
                      <m:dPr>
                        <m:ctrlPr>
                          <a:rPr lang="en-US" sz="4500" i="1">
                            <a:latin typeface="Cambria Math" panose="02040503050406030204" pitchFamily="18" charset="0"/>
                          </a:rPr>
                        </m:ctrlPr>
                      </m:dPr>
                      <m:e>
                        <m:sSub>
                          <m:sSubPr>
                            <m:ctrlPr>
                              <a:rPr lang="en-US" sz="4500" i="1">
                                <a:latin typeface="Cambria Math" panose="02040503050406030204" pitchFamily="18" charset="0"/>
                              </a:rPr>
                            </m:ctrlPr>
                          </m:sSubPr>
                          <m:e>
                            <m:sSub>
                              <m:sSubPr>
                                <m:ctrlPr>
                                  <a:rPr lang="en-US" sz="4500" i="1">
                                    <a:latin typeface="Cambria Math" panose="02040503050406030204" pitchFamily="18" charset="0"/>
                                  </a:rPr>
                                </m:ctrlPr>
                              </m:sSubPr>
                              <m:e>
                                <m:r>
                                  <a:rPr lang="en-US" sz="4500" i="1">
                                    <a:latin typeface="Cambria Math" panose="02040503050406030204" pitchFamily="18" charset="0"/>
                                  </a:rPr>
                                  <m:t>𝑋</m:t>
                                </m:r>
                              </m:e>
                              <m:sub>
                                <m:r>
                                  <a:rPr lang="en-US" sz="4500" i="1">
                                    <a:latin typeface="Cambria Math" panose="02040503050406030204" pitchFamily="18" charset="0"/>
                                  </a:rPr>
                                  <m:t>𝑖</m:t>
                                </m:r>
                              </m:sub>
                            </m:sSub>
                          </m:e>
                          <m:sub>
                            <m:r>
                              <a:rPr lang="en-US" sz="4500" i="1">
                                <a:latin typeface="Cambria Math" panose="02040503050406030204" pitchFamily="18" charset="0"/>
                              </a:rPr>
                              <m:t>1</m:t>
                            </m:r>
                          </m:sub>
                        </m:sSub>
                        <m:r>
                          <a:rPr lang="en-US" sz="4500" i="1">
                            <a:latin typeface="Cambria Math" panose="02040503050406030204" pitchFamily="18" charset="0"/>
                          </a:rPr>
                          <m:t>=</m:t>
                        </m:r>
                        <m:sSub>
                          <m:sSubPr>
                            <m:ctrlPr>
                              <a:rPr lang="en-US" sz="4500" i="1">
                                <a:latin typeface="Cambria Math" panose="02040503050406030204" pitchFamily="18" charset="0"/>
                              </a:rPr>
                            </m:ctrlPr>
                          </m:sSubPr>
                          <m:e>
                            <m:sSub>
                              <m:sSubPr>
                                <m:ctrlPr>
                                  <a:rPr lang="en-US" sz="4500" i="1">
                                    <a:latin typeface="Cambria Math" panose="02040503050406030204" pitchFamily="18" charset="0"/>
                                  </a:rPr>
                                </m:ctrlPr>
                              </m:sSubPr>
                              <m:e>
                                <m:r>
                                  <a:rPr lang="en-US" sz="4500" i="1">
                                    <a:latin typeface="Cambria Math" panose="02040503050406030204" pitchFamily="18" charset="0"/>
                                  </a:rPr>
                                  <m:t>𝑝</m:t>
                                </m:r>
                              </m:e>
                              <m:sub>
                                <m:r>
                                  <a:rPr lang="en-US" sz="4500" i="1">
                                    <a:latin typeface="Cambria Math" panose="02040503050406030204" pitchFamily="18" charset="0"/>
                                  </a:rPr>
                                  <m:t>𝑗</m:t>
                                </m:r>
                              </m:sub>
                            </m:sSub>
                          </m:e>
                          <m:sub>
                            <m:r>
                              <a:rPr lang="en-US" sz="4500" i="1">
                                <a:latin typeface="Cambria Math" panose="02040503050406030204" pitchFamily="18" charset="0"/>
                              </a:rPr>
                              <m:t>1</m:t>
                            </m:r>
                          </m:sub>
                        </m:sSub>
                        <m:r>
                          <a:rPr lang="en-US" sz="4500" i="1">
                            <a:latin typeface="Cambria Math" panose="02040503050406030204" pitchFamily="18" charset="0"/>
                          </a:rPr>
                          <m:t>,</m:t>
                        </m:r>
                        <m:sSub>
                          <m:sSubPr>
                            <m:ctrlPr>
                              <a:rPr lang="en-US" sz="4500" i="1">
                                <a:latin typeface="Cambria Math" panose="02040503050406030204" pitchFamily="18" charset="0"/>
                              </a:rPr>
                            </m:ctrlPr>
                          </m:sSubPr>
                          <m:e>
                            <m:sSub>
                              <m:sSubPr>
                                <m:ctrlPr>
                                  <a:rPr lang="en-US" sz="4500" i="1">
                                    <a:latin typeface="Cambria Math" panose="02040503050406030204" pitchFamily="18" charset="0"/>
                                  </a:rPr>
                                </m:ctrlPr>
                              </m:sSubPr>
                              <m:e>
                                <m:r>
                                  <a:rPr lang="en-US" sz="4500" i="1">
                                    <a:latin typeface="Cambria Math" panose="02040503050406030204" pitchFamily="18" charset="0"/>
                                  </a:rPr>
                                  <m:t>𝑋</m:t>
                                </m:r>
                              </m:e>
                              <m:sub>
                                <m:r>
                                  <a:rPr lang="en-US" sz="4500" i="1">
                                    <a:latin typeface="Cambria Math" panose="02040503050406030204" pitchFamily="18" charset="0"/>
                                  </a:rPr>
                                  <m:t>𝑖</m:t>
                                </m:r>
                              </m:sub>
                            </m:sSub>
                          </m:e>
                          <m:sub>
                            <m:r>
                              <a:rPr lang="en-US" sz="4500" i="1">
                                <a:latin typeface="Cambria Math" panose="02040503050406030204" pitchFamily="18" charset="0"/>
                              </a:rPr>
                              <m:t>2</m:t>
                            </m:r>
                          </m:sub>
                        </m:sSub>
                        <m:r>
                          <a:rPr lang="en-US" sz="4500" i="1">
                            <a:latin typeface="Cambria Math" panose="02040503050406030204" pitchFamily="18" charset="0"/>
                          </a:rPr>
                          <m:t>=</m:t>
                        </m:r>
                        <m:sSub>
                          <m:sSubPr>
                            <m:ctrlPr>
                              <a:rPr lang="en-US" sz="4500" i="1">
                                <a:latin typeface="Cambria Math" panose="02040503050406030204" pitchFamily="18" charset="0"/>
                              </a:rPr>
                            </m:ctrlPr>
                          </m:sSubPr>
                          <m:e>
                            <m:sSub>
                              <m:sSubPr>
                                <m:ctrlPr>
                                  <a:rPr lang="en-US" sz="4500" i="1">
                                    <a:latin typeface="Cambria Math" panose="02040503050406030204" pitchFamily="18" charset="0"/>
                                  </a:rPr>
                                </m:ctrlPr>
                              </m:sSubPr>
                              <m:e>
                                <m:r>
                                  <a:rPr lang="en-US" sz="4500" i="1">
                                    <a:latin typeface="Cambria Math" panose="02040503050406030204" pitchFamily="18" charset="0"/>
                                  </a:rPr>
                                  <m:t>𝑝</m:t>
                                </m:r>
                              </m:e>
                              <m:sub>
                                <m:r>
                                  <a:rPr lang="en-US" sz="4500" i="1">
                                    <a:latin typeface="Cambria Math" panose="02040503050406030204" pitchFamily="18" charset="0"/>
                                  </a:rPr>
                                  <m:t>𝑗</m:t>
                                </m:r>
                              </m:sub>
                            </m:sSub>
                          </m:e>
                          <m:sub>
                            <m:r>
                              <a:rPr lang="en-US" sz="4500" i="1">
                                <a:latin typeface="Cambria Math" panose="02040503050406030204" pitchFamily="18" charset="0"/>
                              </a:rPr>
                              <m:t>2</m:t>
                            </m:r>
                          </m:sub>
                        </m:sSub>
                      </m:e>
                    </m:d>
                    <m:r>
                      <a:rPr lang="en-US" altLang="en-US" sz="4500" i="1" dirty="0">
                        <a:latin typeface="Cambria Math" panose="02040503050406030204" pitchFamily="18" charset="0"/>
                        <a:sym typeface="Symbol" panose="05050102010706020507" pitchFamily="18" charset="2"/>
                      </a:rPr>
                      <m:t>=1 </m:t>
                    </m:r>
                    <m:r>
                      <a:rPr lang="en-US" sz="4500" i="1">
                        <a:latin typeface="Cambria Math" panose="02040503050406030204" pitchFamily="18" charset="0"/>
                      </a:rPr>
                      <m:t>−</m:t>
                    </m:r>
                    <m:d>
                      <m:dPr>
                        <m:begChr m:val="{"/>
                        <m:endChr m:val="}"/>
                        <m:ctrlPr>
                          <a:rPr lang="en-US" sz="4500" i="1">
                            <a:latin typeface="Cambria Math" panose="02040503050406030204" pitchFamily="18" charset="0"/>
                          </a:rPr>
                        </m:ctrlPr>
                      </m:dPr>
                      <m:e>
                        <m:d>
                          <m:dPr>
                            <m:ctrlPr>
                              <a:rPr lang="en-US" altLang="en-US" sz="4500" i="1" dirty="0">
                                <a:latin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1</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1</m:t>
                                    </m:r>
                                  </m:sub>
                                </m:sSub>
                              </m:den>
                            </m:f>
                          </m:e>
                        </m:d>
                        <m:r>
                          <a:rPr lang="en-US" altLang="en-US" sz="4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500" i="1" dirty="0">
                                <a:latin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2</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2</m:t>
                                    </m:r>
                                  </m:sub>
                                </m:sSub>
                              </m:den>
                            </m:f>
                          </m:e>
                        </m:d>
                        <m:r>
                          <a:rPr lang="en-US" altLang="en-US" sz="4500" i="1" dirty="0">
                            <a:latin typeface="Cambria Math" panose="02040503050406030204" pitchFamily="18" charset="0"/>
                            <a:sym typeface="Symbol" panose="05050102010706020507" pitchFamily="18" charset="2"/>
                          </a:rPr>
                          <m:t>+</m:t>
                        </m:r>
                        <m:d>
                          <m:dPr>
                            <m:ctrlPr>
                              <a:rPr lang="en-US" altLang="en-US" sz="4500" i="1" dirty="0">
                                <a:latin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1</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1</m:t>
                                    </m:r>
                                  </m:sub>
                                </m:sSub>
                              </m:den>
                            </m:f>
                          </m:e>
                        </m:d>
                        <m:r>
                          <a:rPr lang="en-US" altLang="en-US" sz="4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5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2</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2</m:t>
                                    </m:r>
                                  </m:sub>
                                </m:sSub>
                              </m:den>
                            </m:f>
                          </m:e>
                        </m:d>
                        <m:r>
                          <a:rPr lang="en-US" altLang="en-US" sz="4500" i="1" dirty="0">
                            <a:latin typeface="Cambria Math" panose="02040503050406030204" pitchFamily="18" charset="0"/>
                            <a:sym typeface="Symbol" panose="05050102010706020507" pitchFamily="18" charset="2"/>
                          </a:rPr>
                          <m:t>+</m:t>
                        </m:r>
                        <m:d>
                          <m:dPr>
                            <m:ctrlPr>
                              <a:rPr lang="en-US" altLang="en-US" sz="4500" i="1" dirty="0">
                                <a:latin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1</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1</m:t>
                                    </m:r>
                                  </m:sub>
                                </m:sSub>
                              </m:den>
                            </m:f>
                          </m:e>
                        </m:d>
                        <m:r>
                          <a:rPr lang="en-US" altLang="en-US" sz="4500" i="1" dirty="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500" i="1" dirty="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500" i="1" dirty="0">
                                    <a:latin typeface="Cambria Math" panose="02040503050406030204" pitchFamily="18" charset="0"/>
                                    <a:sym typeface="Symbol" panose="05050102010706020507" pitchFamily="18" charset="2"/>
                                  </a:rPr>
                                </m:ctrlPr>
                              </m:fPr>
                              <m:num>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r>
                                  <a:rPr lang="en-US" altLang="en-US" sz="4500" i="1" dirty="0">
                                    <a:latin typeface="Cambria Math" panose="02040503050406030204" pitchFamily="18" charset="0"/>
                                    <a:sym typeface="Symbol" panose="05050102010706020507" pitchFamily="18" charset="2"/>
                                  </a:rPr>
                                  <m:t>𝑁</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𝑝</m:t>
                                    </m:r>
                                  </m:e>
                                  <m:sub>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𝑗</m:t>
                                        </m:r>
                                      </m:e>
                                      <m:sub>
                                        <m:r>
                                          <a:rPr lang="en-US" altLang="en-US" sz="4500" i="1" dirty="0">
                                            <a:latin typeface="Cambria Math" panose="02040503050406030204" pitchFamily="18" charset="0"/>
                                            <a:sym typeface="Symbol" panose="05050102010706020507" pitchFamily="18" charset="2"/>
                                          </a:rPr>
                                          <m:t>2</m:t>
                                        </m:r>
                                      </m:sub>
                                    </m:sSub>
                                  </m:sub>
                                </m:sSub>
                              </m:num>
                              <m:den>
                                <m:r>
                                  <a:rPr lang="en-US" altLang="en-US" sz="4500" i="1" dirty="0">
                                    <a:latin typeface="Cambria Math" panose="02040503050406030204" pitchFamily="18" charset="0"/>
                                    <a:sym typeface="Symbol" panose="05050102010706020507" pitchFamily="18" charset="2"/>
                                  </a:rPr>
                                  <m:t>𝑁</m:t>
                                </m:r>
                                <m:r>
                                  <a:rPr lang="en-US" altLang="en-US" sz="4500" i="1" dirty="0">
                                    <a:latin typeface="Cambria Math" panose="02040503050406030204" pitchFamily="18" charset="0"/>
                                    <a:sym typeface="Symbol" panose="05050102010706020507" pitchFamily="18" charset="2"/>
                                  </a:rPr>
                                  <m:t>−</m:t>
                                </m:r>
                                <m:sSub>
                                  <m:sSubPr>
                                    <m:ctrlPr>
                                      <a:rPr lang="en-US" altLang="en-US" sz="4500" i="1" dirty="0">
                                        <a:latin typeface="Cambria Math" panose="02040503050406030204" pitchFamily="18" charset="0"/>
                                        <a:sym typeface="Symbol" panose="05050102010706020507" pitchFamily="18" charset="2"/>
                                      </a:rPr>
                                    </m:ctrlPr>
                                  </m:sSubPr>
                                  <m:e>
                                    <m:r>
                                      <a:rPr lang="en-US" altLang="en-US" sz="4500" i="1" dirty="0">
                                        <a:latin typeface="Cambria Math" panose="02040503050406030204" pitchFamily="18" charset="0"/>
                                        <a:sym typeface="Symbol" panose="05050102010706020507" pitchFamily="18" charset="2"/>
                                      </a:rPr>
                                      <m:t>𝑖</m:t>
                                    </m:r>
                                  </m:e>
                                  <m:sub>
                                    <m:r>
                                      <a:rPr lang="en-US" altLang="en-US" sz="4500" i="1" dirty="0">
                                        <a:latin typeface="Cambria Math" panose="02040503050406030204" pitchFamily="18" charset="0"/>
                                        <a:sym typeface="Symbol" panose="05050102010706020507" pitchFamily="18" charset="2"/>
                                      </a:rPr>
                                      <m:t>2</m:t>
                                    </m:r>
                                  </m:sub>
                                </m:sSub>
                              </m:den>
                            </m:f>
                          </m:e>
                        </m:d>
                      </m:e>
                    </m:d>
                  </m:oMath>
                </a14:m>
                <a:endParaRPr lang="en-US" altLang="en-US" sz="45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609600" y="1417638"/>
                <a:ext cx="11201400" cy="4678361"/>
              </a:xfrm>
              <a:blipFill>
                <a:blip r:embed="rId2"/>
                <a:stretch>
                  <a:fillRect/>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4001985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45</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417638"/>
            <a:ext cx="11125200" cy="4525961"/>
          </a:xfrm>
        </p:spPr>
        <p:txBody>
          <a:bodyPr/>
          <a:lstStyle/>
          <a:p>
            <a:pPr algn="just">
              <a:buFont typeface="Wingdings" panose="05000000000000000000" pitchFamily="2" charset="2"/>
              <a:buChar char="§"/>
            </a:pPr>
            <a:r>
              <a:rPr lang="en-US" sz="4500" dirty="0"/>
              <a:t>Thus for </a:t>
            </a:r>
            <a:r>
              <a:rPr lang="en-US" sz="4500" b="1" dirty="0">
                <a:solidFill>
                  <a:srgbClr val="FF0000"/>
                </a:solidFill>
              </a:rPr>
              <a:t>SRSWOR</a:t>
            </a:r>
            <a:r>
              <a:rPr lang="en-US" sz="4500" dirty="0"/>
              <a:t> [unit 𝑟 is included in the sample] = 1 </a:t>
            </a:r>
            <a:r>
              <a:rPr lang="en-US" sz="4500" dirty="0">
                <a:sym typeface="Symbol" panose="05050102010706020507" pitchFamily="18" charset="2"/>
              </a:rPr>
              <a:t></a:t>
            </a:r>
            <a:r>
              <a:rPr lang="en-US" sz="4500" dirty="0"/>
              <a:t> p[unit 𝑟 is </a:t>
            </a:r>
            <a:r>
              <a:rPr lang="en-US" sz="4500" b="1" dirty="0">
                <a:solidFill>
                  <a:srgbClr val="FF0000"/>
                </a:solidFill>
              </a:rPr>
              <a:t>not</a:t>
            </a:r>
            <a:r>
              <a:rPr lang="en-US" sz="4500" dirty="0"/>
              <a:t> included in the sample]</a:t>
            </a:r>
          </a:p>
          <a:p>
            <a:pPr algn="just" eaLnBrk="1" hangingPunct="1">
              <a:lnSpc>
                <a:spcPct val="90000"/>
              </a:lnSpc>
              <a:buFont typeface="Wingdings" panose="05000000000000000000" pitchFamily="2" charset="2"/>
              <a:buChar char="§"/>
            </a:pPr>
            <a:r>
              <a:rPr lang="en-US" sz="4500" dirty="0"/>
              <a:t>Thus for </a:t>
            </a:r>
            <a:r>
              <a:rPr lang="en-US" sz="4500" b="1" dirty="0">
                <a:solidFill>
                  <a:srgbClr val="FF0000"/>
                </a:solidFill>
              </a:rPr>
              <a:t>SRSWOR</a:t>
            </a:r>
            <a:r>
              <a:rPr lang="en-US" sz="4500" dirty="0"/>
              <a:t> [unit 𝑟 is included in the sample] = [1 </a:t>
            </a:r>
            <a:r>
              <a:rPr lang="en-US" sz="4500" dirty="0">
                <a:sym typeface="Symbol" panose="05050102010706020507" pitchFamily="18" charset="2"/>
              </a:rPr>
              <a:t> {(N  1)/N}{(N  2)/(N  1)}… {(N  𝑛)/(N  𝑛 +1)}] = 𝑛/N</a:t>
            </a:r>
            <a:endParaRPr lang="en-US" altLang="en-US" sz="4500" dirty="0">
              <a:sym typeface="Symbol" panose="05050102010706020507" pitchFamily="18" charset="2"/>
            </a:endParaRP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2371782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46</a:t>
            </a:fld>
            <a:endParaRPr lang="en-US" altLang="en-US" sz="1050"/>
          </a:p>
        </p:txBody>
      </p:sp>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295400"/>
            <a:ext cx="10972800" cy="4800600"/>
          </a:xfrm>
        </p:spPr>
        <p:txBody>
          <a:bodyPr/>
          <a:lstStyle/>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)=𝑝</a:t>
            </a:r>
            <a:r>
              <a:rPr lang="en-US" altLang="en-US" sz="3500" baseline="-25000" dirty="0">
                <a:sym typeface="Symbol" panose="05050102010706020507" pitchFamily="18" charset="2"/>
              </a:rPr>
              <a:t>𝑖</a:t>
            </a:r>
            <a:r>
              <a:rPr lang="en-US" altLang="en-US" sz="3500" dirty="0">
                <a:sym typeface="Symbol" panose="05050102010706020507" pitchFamily="18" charset="2"/>
              </a:rPr>
              <a:t>(𝑝</a:t>
            </a:r>
            <a:r>
              <a:rPr lang="en-US" altLang="en-US" sz="3500" baseline="-25000" dirty="0">
                <a:sym typeface="Symbol" panose="05050102010706020507" pitchFamily="18" charset="2"/>
              </a:rPr>
              <a:t>𝑖 </a:t>
            </a:r>
            <a:r>
              <a:rPr lang="en-US" altLang="en-US" sz="3500" dirty="0">
                <a:sym typeface="Symbol" panose="05050102010706020507" pitchFamily="18" charset="2"/>
              </a:rPr>
              <a:t>1/N )/(11/N)</a:t>
            </a:r>
          </a:p>
          <a:p>
            <a:pPr algn="just" eaLnBrk="1" hangingPunct="1">
              <a:lnSpc>
                <a:spcPct val="90000"/>
              </a:lnSpc>
              <a:buFont typeface="Wingdings" panose="05000000000000000000" pitchFamily="2" charset="2"/>
              <a:buChar char="§"/>
            </a:pP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)=𝑝</a:t>
            </a:r>
            <a:r>
              <a:rPr lang="en-US" altLang="en-US" sz="3500" baseline="-25000" dirty="0">
                <a:sym typeface="Symbol" panose="05050102010706020507" pitchFamily="18" charset="2"/>
              </a:rPr>
              <a:t>𝑖</a:t>
            </a:r>
            <a:r>
              <a:rPr lang="en-US" altLang="en-US" sz="3500" dirty="0">
                <a:sym typeface="Symbol" panose="05050102010706020507" pitchFamily="18" charset="2"/>
              </a:rPr>
              <a:t>{𝑝</a:t>
            </a:r>
            <a:r>
              <a:rPr lang="en-US" altLang="en-US" sz="3500" baseline="-25000" dirty="0">
                <a:sym typeface="Symbol" panose="05050102010706020507" pitchFamily="18" charset="2"/>
              </a:rPr>
              <a:t>𝑗</a:t>
            </a:r>
            <a:r>
              <a:rPr lang="en-US" altLang="en-US" sz="3500" dirty="0">
                <a:sym typeface="Symbol" panose="05050102010706020507" pitchFamily="18" charset="2"/>
              </a:rPr>
              <a:t>/(11/N)}</a:t>
            </a:r>
          </a:p>
          <a:p>
            <a:pPr algn="just" eaLnBrk="1" hangingPunct="1">
              <a:lnSpc>
                <a:spcPct val="90000"/>
              </a:lnSpc>
              <a:buFont typeface="Wingdings" panose="05000000000000000000" pitchFamily="2" charset="2"/>
              <a:buChar char="§"/>
            </a:pPr>
            <a:r>
              <a:rPr lang="en-US" altLang="en-US" sz="3500" dirty="0" err="1">
                <a:sym typeface="Symbol" panose="05050102010706020507" pitchFamily="18" charset="2"/>
              </a:rPr>
              <a:t>Cov</a:t>
            </a: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)=E(X</a:t>
            </a:r>
            <a:r>
              <a:rPr lang="en-US" altLang="en-US" sz="3500" baseline="-25000" dirty="0">
                <a:sym typeface="Symbol" panose="05050102010706020507" pitchFamily="18" charset="2"/>
              </a:rPr>
              <a:t>1</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)E(X</a:t>
            </a:r>
            <a:r>
              <a:rPr lang="en-US" altLang="en-US" sz="3500" baseline="-25000" dirty="0">
                <a:sym typeface="Symbol" panose="05050102010706020507" pitchFamily="18" charset="2"/>
              </a:rPr>
              <a:t>1</a:t>
            </a:r>
            <a:r>
              <a:rPr lang="en-US" altLang="en-US" sz="3500" dirty="0">
                <a:sym typeface="Symbol" panose="05050102010706020507" pitchFamily="18" charset="2"/>
              </a:rPr>
              <a:t>)E(X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P(X</a:t>
            </a:r>
            <a:r>
              <a:rPr lang="en-US" altLang="en-US" sz="3500" baseline="-25000" dirty="0">
                <a:sym typeface="Symbol" panose="05050102010706020507" pitchFamily="18" charset="2"/>
              </a:rPr>
              <a:t>1</a:t>
            </a:r>
            <a:r>
              <a:rPr lang="en-US" altLang="en-US" sz="3500" dirty="0">
                <a:sym typeface="Symbol" panose="05050102010706020507" pitchFamily="18" charset="2"/>
              </a:rPr>
              <a:t>=𝑢</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a:t>
            </a:r>
            <a:r>
              <a:rPr lang="en-US" altLang="en-US" sz="3500" baseline="30000" dirty="0">
                <a:sym typeface="Symbol" panose="05050102010706020507" pitchFamily="18" charset="2"/>
              </a:rPr>
              <a:t>2</a:t>
            </a:r>
          </a:p>
          <a:p>
            <a:pPr algn="just" eaLnBrk="1" hangingPunct="1">
              <a:lnSpc>
                <a:spcPct val="90000"/>
              </a:lnSpc>
              <a:buFont typeface="Wingdings" panose="05000000000000000000" pitchFamily="2" charset="2"/>
              <a:buChar char="§"/>
            </a:pPr>
            <a:r>
              <a:rPr lang="en-US" altLang="en-US" sz="3500" dirty="0" err="1">
                <a:sym typeface="Symbol" panose="05050102010706020507" pitchFamily="18" charset="2"/>
              </a:rPr>
              <a:t>Cov</a:t>
            </a: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)=𝑢</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𝑖</a:t>
            </a:r>
            <a:r>
              <a:rPr lang="en-US" altLang="en-US" sz="3500" dirty="0">
                <a:sym typeface="Symbol" panose="05050102010706020507" pitchFamily="18" charset="2"/>
              </a:rPr>
              <a:t>(N𝑝</a:t>
            </a:r>
            <a:r>
              <a:rPr lang="en-US" altLang="en-US" sz="3500" baseline="-25000" dirty="0">
                <a:sym typeface="Symbol" panose="05050102010706020507" pitchFamily="18" charset="2"/>
              </a:rPr>
              <a:t>𝑖</a:t>
            </a:r>
            <a:r>
              <a:rPr lang="en-US" altLang="en-US" sz="3500" dirty="0">
                <a:sym typeface="Symbol" panose="05050102010706020507" pitchFamily="18" charset="2"/>
              </a:rPr>
              <a:t>/N){(N𝑝</a:t>
            </a:r>
            <a:r>
              <a:rPr lang="en-US" altLang="en-US" sz="3500" baseline="-25000" dirty="0">
                <a:sym typeface="Symbol" panose="05050102010706020507" pitchFamily="18" charset="2"/>
              </a:rPr>
              <a:t>𝑖</a:t>
            </a:r>
            <a:r>
              <a:rPr lang="en-US" altLang="en-US" sz="3500" dirty="0">
                <a:sym typeface="Symbol" panose="05050102010706020507" pitchFamily="18" charset="2"/>
              </a:rPr>
              <a:t>1)/(N1)}+𝑢</a:t>
            </a:r>
            <a:r>
              <a:rPr lang="en-US" altLang="en-US" sz="3500" baseline="-25000" dirty="0">
                <a:sym typeface="Symbol" panose="05050102010706020507" pitchFamily="18" charset="2"/>
              </a:rPr>
              <a:t>𝑖</a:t>
            </a:r>
            <a:r>
              <a:rPr lang="en-US" altLang="en-US" sz="3500" dirty="0">
                <a:sym typeface="Symbol" panose="05050102010706020507" pitchFamily="18" charset="2"/>
              </a:rPr>
              <a:t>𝑢</a:t>
            </a:r>
            <a:r>
              <a:rPr lang="en-US" altLang="en-US" sz="3500" baseline="-25000" dirty="0">
                <a:sym typeface="Symbol" panose="05050102010706020507" pitchFamily="18" charset="2"/>
              </a:rPr>
              <a:t>𝑗</a:t>
            </a:r>
            <a:r>
              <a:rPr lang="en-US" altLang="en-US" sz="3500" dirty="0">
                <a:sym typeface="Symbol" panose="05050102010706020507" pitchFamily="18" charset="2"/>
              </a:rPr>
              <a:t>(N𝑝</a:t>
            </a:r>
            <a:r>
              <a:rPr lang="en-US" altLang="en-US" sz="3500" baseline="-25000" dirty="0">
                <a:sym typeface="Symbol" panose="05050102010706020507" pitchFamily="18" charset="2"/>
              </a:rPr>
              <a:t>𝑖</a:t>
            </a:r>
            <a:r>
              <a:rPr lang="en-US" altLang="en-US" sz="3500" dirty="0">
                <a:sym typeface="Symbol" panose="05050102010706020507" pitchFamily="18" charset="2"/>
              </a:rPr>
              <a:t>/N){N𝑝</a:t>
            </a:r>
            <a:r>
              <a:rPr lang="en-US" altLang="en-US" sz="3500" baseline="-25000" dirty="0">
                <a:sym typeface="Symbol" panose="05050102010706020507" pitchFamily="18" charset="2"/>
              </a:rPr>
              <a:t>j</a:t>
            </a:r>
            <a:r>
              <a:rPr lang="en-US" altLang="en-US" sz="3500" dirty="0">
                <a:sym typeface="Symbol" panose="05050102010706020507" pitchFamily="18" charset="2"/>
              </a:rPr>
              <a:t>/(N1)}</a:t>
            </a:r>
            <a:r>
              <a:rPr lang="en-US" altLang="en-US" sz="3500" baseline="30000" dirty="0">
                <a:sym typeface="Symbol" panose="05050102010706020507" pitchFamily="18" charset="2"/>
              </a:rPr>
              <a:t>2</a:t>
            </a:r>
          </a:p>
          <a:p>
            <a:pPr algn="just" eaLnBrk="1" hangingPunct="1">
              <a:lnSpc>
                <a:spcPct val="90000"/>
              </a:lnSpc>
              <a:buFont typeface="Wingdings" panose="05000000000000000000" pitchFamily="2" charset="2"/>
              <a:buChar char="§"/>
            </a:pPr>
            <a:r>
              <a:rPr lang="en-US" altLang="en-US" sz="3500" dirty="0" err="1">
                <a:sym typeface="Symbol" panose="05050102010706020507" pitchFamily="18" charset="2"/>
              </a:rPr>
              <a:t>Cov</a:t>
            </a: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,X</a:t>
            </a:r>
            <a:r>
              <a:rPr lang="en-US" altLang="en-US" sz="3500" baseline="-25000" dirty="0">
                <a:sym typeface="Symbol" panose="05050102010706020507" pitchFamily="18" charset="2"/>
              </a:rPr>
              <a:t>2</a:t>
            </a:r>
            <a:r>
              <a:rPr lang="en-US" altLang="en-US" sz="3500" dirty="0">
                <a:sym typeface="Symbol" panose="05050102010706020507" pitchFamily="18" charset="2"/>
              </a:rPr>
              <a:t>)={N</a:t>
            </a:r>
            <a:r>
              <a:rPr lang="en-US" altLang="en-US" sz="3500" baseline="30000" dirty="0">
                <a:sym typeface="Symbol" panose="05050102010706020507" pitchFamily="18" charset="2"/>
              </a:rPr>
              <a:t>2</a:t>
            </a:r>
            <a:r>
              <a:rPr lang="en-US" altLang="en-US" sz="3500" dirty="0">
                <a:sym typeface="Symbol" panose="05050102010706020507" pitchFamily="18" charset="2"/>
              </a:rPr>
              <a:t>/N(N1)}{𝑢</a:t>
            </a:r>
            <a:r>
              <a:rPr lang="en-US" altLang="en-US" sz="3500" baseline="-25000" dirty="0">
                <a:sym typeface="Symbol" panose="05050102010706020507" pitchFamily="18" charset="2"/>
              </a:rPr>
              <a:t>𝑖</a:t>
            </a:r>
            <a:r>
              <a:rPr lang="en-US" altLang="en-US" sz="3500" dirty="0">
                <a:sym typeface="Symbol" panose="05050102010706020507" pitchFamily="18" charset="2"/>
              </a:rPr>
              <a:t>𝑝</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𝑖</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dirty="0">
                <a:sym typeface="Symbol" panose="05050102010706020507" pitchFamily="18" charset="2"/>
              </a:rPr>
              <a:t>)/(N1)}</a:t>
            </a:r>
            <a:r>
              <a:rPr lang="en-US" altLang="en-US" sz="3500" baseline="30000" dirty="0">
                <a:sym typeface="Symbol" panose="05050102010706020507" pitchFamily="18" charset="2"/>
              </a:rPr>
              <a:t>2</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dirty="0">
                <a:sym typeface="Symbol" panose="05050102010706020507" pitchFamily="18" charset="2"/>
              </a:rPr>
              <a:t>/(N1)</a:t>
            </a:r>
          </a:p>
          <a:p>
            <a:pPr algn="just" eaLnBrk="1" hangingPunct="1">
              <a:lnSpc>
                <a:spcPct val="90000"/>
              </a:lnSpc>
              <a:buFont typeface="Wingdings" panose="05000000000000000000" pitchFamily="2" charset="2"/>
              <a:buChar char="§"/>
            </a:pPr>
            <a:r>
              <a:rPr lang="en-US" altLang="en-US" sz="3500" dirty="0" err="1">
                <a:sym typeface="Symbol" panose="05050102010706020507" pitchFamily="18" charset="2"/>
              </a:rPr>
              <a:t>Cov</a:t>
            </a:r>
            <a:r>
              <a:rPr lang="en-US" altLang="en-US" sz="3500" dirty="0">
                <a:sym typeface="Symbol" panose="05050102010706020507" pitchFamily="18" charset="2"/>
              </a:rPr>
              <a:t>(X</a:t>
            </a:r>
            <a:r>
              <a:rPr lang="en-US" altLang="en-US" sz="3500" baseline="-25000" dirty="0">
                <a:sym typeface="Symbol" panose="05050102010706020507" pitchFamily="18" charset="2"/>
              </a:rPr>
              <a:t>𝑖</a:t>
            </a:r>
            <a:r>
              <a:rPr lang="en-US" altLang="en-US" sz="3500" dirty="0">
                <a:sym typeface="Symbol" panose="05050102010706020507" pitchFamily="18" charset="2"/>
              </a:rPr>
              <a:t>,X</a:t>
            </a:r>
            <a:r>
              <a:rPr lang="en-US" altLang="en-US" sz="3500" baseline="-25000" dirty="0">
                <a:sym typeface="Symbol" panose="05050102010706020507" pitchFamily="18" charset="2"/>
              </a:rPr>
              <a:t>𝑗</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dirty="0">
                <a:sym typeface="Symbol" panose="05050102010706020507" pitchFamily="18" charset="2"/>
              </a:rPr>
              <a:t>/(N1), for 𝑖,𝑗=1,…, 𝑛</a:t>
            </a:r>
          </a:p>
        </p:txBody>
      </p:sp>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34475076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567C12-4F7F-4650-8A3D-579240B4A7E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AC44963-B3A5-47F0-9F29-15F76CC47587}"/>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71AA6AFC-C8C8-4802-AD94-0C03995F47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BE714D5-69ED-4F3A-A2A8-BE573B2684CA}" type="slidenum">
              <a:rPr lang="en-US" altLang="en-US" sz="1050"/>
              <a:pPr>
                <a:spcBef>
                  <a:spcPct val="0"/>
                </a:spcBef>
                <a:buFontTx/>
                <a:buNone/>
              </a:pPr>
              <a:t>47</a:t>
            </a:fld>
            <a:endParaRPr lang="en-US" altLang="en-US" sz="1050"/>
          </a:p>
        </p:txBody>
      </p:sp>
      <mc:AlternateContent xmlns:mc="http://schemas.openxmlformats.org/markup-compatibility/2006" xmlns:a14="http://schemas.microsoft.com/office/drawing/2010/main">
        <mc:Choice Requires="a14">
          <p:sp>
            <p:nvSpPr>
              <p:cNvPr id="17414" name="Rectangle 3">
                <a:extLst>
                  <a:ext uri="{FF2B5EF4-FFF2-40B4-BE49-F238E27FC236}">
                    <a16:creationId xmlns:a16="http://schemas.microsoft.com/office/drawing/2014/main" id="{206077C0-0BFD-49F0-9CF1-92DB13590AEA}"/>
                  </a:ext>
                </a:extLst>
              </p:cNvPr>
              <p:cNvSpPr>
                <a:spLocks noGrp="1" noChangeArrowheads="1"/>
              </p:cNvSpPr>
              <p:nvPr>
                <p:ph type="body" idx="1"/>
              </p:nvPr>
            </p:nvSpPr>
            <p:spPr>
              <a:xfrm>
                <a:off x="609600" y="1219200"/>
                <a:ext cx="11277600" cy="4724399"/>
              </a:xfrm>
            </p:spPr>
            <p:txBody>
              <a:bodyPr/>
              <a:lstStyle/>
              <a:p>
                <a:pPr algn="just" eaLnBrk="1" hangingPunct="1">
                  <a:lnSpc>
                    <a:spcPct val="90000"/>
                  </a:lnSpc>
                  <a:buFont typeface="Wingdings" panose="05000000000000000000" pitchFamily="2" charset="2"/>
                  <a:buChar char="§"/>
                </a:pPr>
                <a14:m>
                  <m:oMath xmlns:m="http://schemas.openxmlformats.org/officeDocument/2006/math">
                    <m:r>
                      <a:rPr lang="en-US" altLang="en-US" sz="4000" i="1">
                        <a:latin typeface="Cambria Math" panose="02040503050406030204" pitchFamily="18" charset="0"/>
                        <a:sym typeface="Symbol" panose="05050102010706020507" pitchFamily="18" charset="2"/>
                      </a:rPr>
                      <m:t>𝐸</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r>
                      <a:rPr lang="en-US" altLang="en-US" sz="4000" i="1">
                        <a:latin typeface="Cambria Math" panose="02040503050406030204" pitchFamily="18" charset="0"/>
                        <a:sym typeface="Symbol" panose="05050102010706020507" pitchFamily="18" charset="2"/>
                      </a:rPr>
                      <m:t>=</m:t>
                    </m:r>
                    <m:r>
                      <m:rPr>
                        <m:sty m:val="p"/>
                      </m:rPr>
                      <a:rPr lang="en-US" altLang="en-US" sz="4000" i="1">
                        <a:latin typeface="Cambria Math" panose="02040503050406030204" pitchFamily="18" charset="0"/>
                        <a:sym typeface="Symbol" panose="05050102010706020507" pitchFamily="18" charset="2"/>
                      </a:rPr>
                      <m:t>μ</m:t>
                    </m:r>
                  </m:oMath>
                </a14:m>
                <a:endParaRPr lang="en-US" altLang="en-US" sz="4000" dirty="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altLang="en-US" sz="4000" i="1">
                        <a:latin typeface="Cambria Math" panose="02040503050406030204" pitchFamily="18" charset="0"/>
                        <a:sym typeface="Symbol" panose="05050102010706020507" pitchFamily="18" charset="2"/>
                      </a:rPr>
                      <m:t>𝑉</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1</m:t>
                        </m:r>
                      </m:num>
                      <m:den>
                        <m:sSup>
                          <m:sSupPr>
                            <m:ctrlPr>
                              <a:rPr lang="en-US" altLang="en-US" sz="4000" i="1">
                                <a:latin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sym typeface="Symbol" panose="05050102010706020507" pitchFamily="18" charset="2"/>
                              </a:rPr>
                              <m:t>𝑛</m:t>
                            </m:r>
                          </m:e>
                          <m:sup>
                            <m:r>
                              <a:rPr lang="en-US" altLang="en-US" sz="4000" i="1">
                                <a:latin typeface="Cambria Math" panose="02040503050406030204" pitchFamily="18" charset="0"/>
                                <a:sym typeface="Symbol" panose="05050102010706020507" pitchFamily="18" charset="2"/>
                              </a:rPr>
                              <m:t>2</m:t>
                            </m:r>
                          </m:sup>
                        </m:sSup>
                      </m:den>
                    </m:f>
                    <m:d>
                      <m:dPr>
                        <m:begChr m:val="{"/>
                        <m:endChr m:val="}"/>
                        <m:ctrlPr>
                          <a:rPr lang="en-US" altLang="en-US" sz="4000" i="1">
                            <a:latin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sym typeface="Symbol" panose="05050102010706020507" pitchFamily="18" charset="2"/>
                          </a:rPr>
                          <m:t>𝑉</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1</m:t>
                                </m:r>
                              </m:sub>
                            </m:sSub>
                          </m:e>
                        </m:d>
                        <m:r>
                          <a:rPr lang="en-US" altLang="en-US" sz="4000" i="1">
                            <a:latin typeface="Cambria Math" panose="02040503050406030204" pitchFamily="18" charset="0"/>
                            <a:sym typeface="Symbol" panose="05050102010706020507" pitchFamily="18" charset="2"/>
                          </a:rPr>
                          <m:t>+</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i="1">
                            <a:latin typeface="Cambria Math" panose="02040503050406030204" pitchFamily="18" charset="0"/>
                            <a:sym typeface="Symbol" panose="05050102010706020507" pitchFamily="18" charset="2"/>
                          </a:rPr>
                          <m:t>𝑉</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𝑛</m:t>
                                </m:r>
                              </m:sub>
                            </m:sSub>
                          </m:e>
                        </m:d>
                      </m:e>
                    </m:d>
                    <m:r>
                      <a:rPr lang="en-US" altLang="en-US" sz="4000" i="1">
                        <a:latin typeface="Cambria Math" panose="02040503050406030204" pitchFamily="18" charset="0"/>
                        <a:sym typeface="Symbol" panose="05050102010706020507" pitchFamily="18" charset="2"/>
                      </a:rPr>
                      <m:t>+2</m:t>
                    </m:r>
                    <m:d>
                      <m:dPr>
                        <m:begChr m:val="{"/>
                        <m:endChr m:val="}"/>
                        <m:ctrlPr>
                          <a:rPr lang="en-US" altLang="en-US" sz="4000" i="1">
                            <a:latin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sym typeface="Symbol" panose="05050102010706020507" pitchFamily="18" charset="2"/>
                          </a:rPr>
                          <m:t>𝐶𝑜𝑣</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1</m:t>
                                </m:r>
                              </m:sub>
                            </m:sSub>
                            <m:r>
                              <a:rPr lang="en-US" altLang="en-US" sz="4000" i="1">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2</m:t>
                                </m:r>
                              </m:sub>
                            </m:sSub>
                          </m:e>
                        </m:d>
                        <m:r>
                          <a:rPr lang="en-US" altLang="en-US" sz="4000" i="1">
                            <a:latin typeface="Cambria Math" panose="02040503050406030204" pitchFamily="18" charset="0"/>
                            <a:sym typeface="Symbol" panose="05050102010706020507" pitchFamily="18" charset="2"/>
                          </a:rPr>
                          <m:t>+</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i="1">
                            <a:latin typeface="Cambria Math" panose="02040503050406030204" pitchFamily="18" charset="0"/>
                            <a:sym typeface="Symbol" panose="05050102010706020507" pitchFamily="18" charset="2"/>
                          </a:rPr>
                          <m:t>𝐶𝑜𝑣</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𝑛</m:t>
                                </m:r>
                                <m:r>
                                  <a:rPr lang="en-US" altLang="en-US" sz="4000" i="1">
                                    <a:latin typeface="Cambria Math" panose="02040503050406030204" pitchFamily="18" charset="0"/>
                                    <a:sym typeface="Symbol" panose="05050102010706020507" pitchFamily="18" charset="2"/>
                                  </a:rPr>
                                  <m:t>−1</m:t>
                                </m:r>
                              </m:sub>
                            </m:sSub>
                            <m:r>
                              <a:rPr lang="en-US" altLang="en-US" sz="4000" i="1">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𝑛</m:t>
                                </m:r>
                              </m:sub>
                            </m:sSub>
                          </m:e>
                        </m:d>
                      </m:e>
                    </m:d>
                  </m:oMath>
                </a14:m>
                <a:endParaRPr lang="en-US" altLang="en-US" sz="4000" i="1" dirty="0">
                  <a:latin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altLang="en-US" sz="4000" i="1">
                        <a:latin typeface="Cambria Math" panose="02040503050406030204" pitchFamily="18" charset="0"/>
                        <a:sym typeface="Symbol" panose="05050102010706020507" pitchFamily="18" charset="2"/>
                      </a:rPr>
                      <m:t>𝑉</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1</m:t>
                        </m:r>
                      </m:num>
                      <m:den>
                        <m:sSup>
                          <m:sSupPr>
                            <m:ctrlPr>
                              <a:rPr lang="en-US" altLang="en-US" sz="4000" i="1">
                                <a:latin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sym typeface="Symbol" panose="05050102010706020507" pitchFamily="18" charset="2"/>
                              </a:rPr>
                              <m:t>𝑛</m:t>
                            </m:r>
                          </m:e>
                          <m:sup>
                            <m:r>
                              <a:rPr lang="en-US" altLang="en-US" sz="4000" i="1">
                                <a:latin typeface="Cambria Math" panose="02040503050406030204" pitchFamily="18" charset="0"/>
                                <a:sym typeface="Symbol" panose="05050102010706020507" pitchFamily="18" charset="2"/>
                              </a:rPr>
                              <m:t>2</m:t>
                            </m:r>
                          </m:sup>
                        </m:sSup>
                      </m:den>
                    </m:f>
                    <m:d>
                      <m:dPr>
                        <m:begChr m:val="{"/>
                        <m:endChr m:val="}"/>
                        <m:ctrlPr>
                          <a:rPr lang="en-US" altLang="en-US" sz="4000" i="1">
                            <a:latin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sym typeface="Symbol" panose="05050102010706020507" pitchFamily="18" charset="2"/>
                          </a:rPr>
                          <m:t>𝑛</m:t>
                        </m:r>
                        <m:sSup>
                          <m:sSupPr>
                            <m:ctrlPr>
                              <a:rPr lang="en-US" altLang="en-US" sz="4000" i="1">
                                <a:latin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sym typeface="Symbol" panose="05050102010706020507" pitchFamily="18" charset="2"/>
                              </a:rPr>
                              <m:t>𝜎</m:t>
                            </m:r>
                          </m:e>
                          <m:sup>
                            <m:r>
                              <a:rPr lang="en-US" altLang="en-US" sz="4000" i="1">
                                <a:latin typeface="Cambria Math" panose="02040503050406030204" pitchFamily="18" charset="0"/>
                                <a:sym typeface="Symbol" panose="05050102010706020507" pitchFamily="18" charset="2"/>
                              </a:rPr>
                              <m:t>2</m:t>
                            </m:r>
                          </m:sup>
                        </m:sSup>
                        <m:r>
                          <a:rPr lang="en-US" altLang="en-US" sz="4000" i="1">
                            <a:latin typeface="Cambria Math" panose="02040503050406030204" pitchFamily="18" charset="0"/>
                            <a:sym typeface="Symbol" panose="05050102010706020507" pitchFamily="18" charset="2"/>
                          </a:rPr>
                          <m:t>+2</m:t>
                        </m:r>
                        <m:d>
                          <m:dPr>
                            <m:ctrlPr>
                              <a:rPr lang="en-US" altLang="en-US" sz="4000" i="1">
                                <a:latin typeface="Cambria Math" panose="02040503050406030204" pitchFamily="18" charset="0"/>
                                <a:sym typeface="Symbol" panose="05050102010706020507" pitchFamily="18" charset="2"/>
                              </a:rPr>
                            </m:ctrlPr>
                          </m:dPr>
                          <m:e>
                            <m:f>
                              <m:fPr>
                                <m:type m:val="noBa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𝑛</m:t>
                                </m:r>
                              </m:num>
                              <m:den>
                                <m:r>
                                  <a:rPr lang="en-US" altLang="en-US" sz="4000" i="1">
                                    <a:latin typeface="Cambria Math" panose="02040503050406030204" pitchFamily="18" charset="0"/>
                                    <a:sym typeface="Symbol" panose="05050102010706020507" pitchFamily="18" charset="2"/>
                                  </a:rPr>
                                  <m:t>2</m:t>
                                </m:r>
                              </m:den>
                            </m:f>
                          </m:e>
                        </m:d>
                        <m:r>
                          <a:rPr lang="en-US" altLang="en-US" sz="4000" i="1">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2</m:t>
                                    </m:r>
                                  </m:sup>
                                </m:sSup>
                              </m:num>
                              <m:den>
                                <m:r>
                                  <a:rPr lang="en-US" altLang="en-US" sz="4000" i="1">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a:latin typeface="Cambria Math" panose="02040503050406030204" pitchFamily="18" charset="0"/>
                                    <a:ea typeface="Cambria Math" panose="02040503050406030204" pitchFamily="18" charset="0"/>
                                    <a:sym typeface="Symbol" panose="05050102010706020507" pitchFamily="18" charset="2"/>
                                  </a:rPr>
                                  <m:t>−1</m:t>
                                </m:r>
                              </m:den>
                            </m:f>
                          </m:e>
                        </m:d>
                      </m:e>
                    </m:d>
                  </m:oMath>
                </a14:m>
                <a:endParaRPr lang="en-US" altLang="en-US" sz="4000" i="1" dirty="0">
                  <a:latin typeface="Cambria Math" panose="02040503050406030204" pitchFamily="18" charset="0"/>
                  <a:sym typeface="Symbol" panose="05050102010706020507" pitchFamily="18" charset="2"/>
                </a:endParaRPr>
              </a:p>
              <a:p>
                <a:pPr algn="just" eaLnBrk="1" hangingPunct="1">
                  <a:lnSpc>
                    <a:spcPct val="90000"/>
                  </a:lnSpc>
                  <a:buFont typeface="Wingdings" panose="05000000000000000000" pitchFamily="2" charset="2"/>
                  <a:buChar char="§"/>
                </a:pPr>
                <a14:m>
                  <m:oMath xmlns:m="http://schemas.openxmlformats.org/officeDocument/2006/math">
                    <m:r>
                      <a:rPr lang="en-US" altLang="en-US" sz="4000" i="1">
                        <a:latin typeface="Cambria Math" panose="02040503050406030204" pitchFamily="18" charset="0"/>
                        <a:sym typeface="Symbol" panose="05050102010706020507" pitchFamily="18" charset="2"/>
                      </a:rPr>
                      <m:t>𝑉</m:t>
                    </m:r>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sym typeface="Symbol" panose="05050102010706020507" pitchFamily="18" charset="2"/>
                          </a:rPr>
                        </m:ctrlPr>
                      </m:fPr>
                      <m:num>
                        <m:sSup>
                          <m:sSupPr>
                            <m:ctrlPr>
                              <a:rPr lang="en-US" altLang="en-US" sz="4000" i="1">
                                <a:latin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sym typeface="Symbol" panose="05050102010706020507" pitchFamily="18" charset="2"/>
                              </a:rPr>
                              <m:t>𝜎</m:t>
                            </m:r>
                          </m:e>
                          <m:sup>
                            <m:r>
                              <a:rPr lang="en-US" altLang="en-US" sz="4000" i="1">
                                <a:latin typeface="Cambria Math" panose="02040503050406030204" pitchFamily="18" charset="0"/>
                                <a:sym typeface="Symbol" panose="05050102010706020507" pitchFamily="18" charset="2"/>
                              </a:rPr>
                              <m:t>2</m:t>
                            </m:r>
                          </m:sup>
                        </m:sSup>
                      </m:num>
                      <m:den>
                        <m:r>
                          <a:rPr lang="en-US" altLang="en-US" sz="4000" i="1">
                            <a:latin typeface="Cambria Math" panose="02040503050406030204" pitchFamily="18" charset="0"/>
                            <a:sym typeface="Symbol" panose="05050102010706020507" pitchFamily="18" charset="2"/>
                          </a:rPr>
                          <m:t>𝑛</m:t>
                        </m:r>
                      </m:den>
                    </m:f>
                    <m:r>
                      <a:rPr lang="en-US" altLang="en-US" sz="4000" i="1">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i="1">
                                <a:latin typeface="Cambria Math" panose="02040503050406030204" pitchFamily="18" charset="0"/>
                                <a:ea typeface="Cambria Math" panose="02040503050406030204" pitchFamily="18" charset="0"/>
                                <a:sym typeface="Symbol" panose="05050102010706020507" pitchFamily="18" charset="2"/>
                              </a:rPr>
                              <m:t>𝑛</m:t>
                            </m:r>
                          </m:num>
                          <m:den>
                            <m:r>
                              <a:rPr lang="en-US" altLang="en-US" sz="4000" i="1">
                                <a:latin typeface="Cambria Math" panose="02040503050406030204" pitchFamily="18" charset="0"/>
                                <a:ea typeface="Cambria Math" panose="02040503050406030204" pitchFamily="18" charset="0"/>
                                <a:sym typeface="Symbol" panose="05050102010706020507" pitchFamily="18" charset="2"/>
                              </a:rPr>
                              <m:t>𝑁</m:t>
                            </m:r>
                            <m:r>
                              <a:rPr lang="en-US" altLang="en-US" sz="4000" i="1">
                                <a:latin typeface="Cambria Math" panose="02040503050406030204" pitchFamily="18" charset="0"/>
                                <a:ea typeface="Cambria Math" panose="02040503050406030204" pitchFamily="18" charset="0"/>
                                <a:sym typeface="Symbol" panose="05050102010706020507" pitchFamily="18" charset="2"/>
                              </a:rPr>
                              <m:t>−1</m:t>
                            </m:r>
                          </m:den>
                        </m:f>
                      </m:e>
                    </m:d>
                  </m:oMath>
                </a14:m>
                <a:endParaRPr lang="en-US" altLang="en-US" sz="4000" dirty="0">
                  <a:sym typeface="Symbol" panose="05050102010706020507" pitchFamily="18" charset="2"/>
                </a:endParaRPr>
              </a:p>
            </p:txBody>
          </p:sp>
        </mc:Choice>
        <mc:Fallback xmlns="">
          <p:sp>
            <p:nvSpPr>
              <p:cNvPr id="17414" name="Rectangle 3">
                <a:extLst>
                  <a:ext uri="{FF2B5EF4-FFF2-40B4-BE49-F238E27FC236}">
                    <a16:creationId xmlns:a16="http://schemas.microsoft.com/office/drawing/2014/main" id="{206077C0-0BFD-49F0-9CF1-92DB13590AEA}"/>
                  </a:ext>
                </a:extLst>
              </p:cNvPr>
              <p:cNvSpPr>
                <a:spLocks noGrp="1" noRot="1" noChangeAspect="1" noMove="1" noResize="1" noEditPoints="1" noAdjustHandles="1" noChangeArrowheads="1" noChangeShapeType="1" noTextEdit="1"/>
              </p:cNvSpPr>
              <p:nvPr>
                <p:ph type="body" idx="1"/>
              </p:nvPr>
            </p:nvSpPr>
            <p:spPr>
              <a:xfrm>
                <a:off x="609600" y="1219200"/>
                <a:ext cx="11277600" cy="4724399"/>
              </a:xfrm>
              <a:blipFill>
                <a:blip r:embed="rId2"/>
                <a:stretch>
                  <a:fillRect/>
                </a:stretch>
              </a:blipFill>
            </p:spPr>
            <p:txBody>
              <a:bodyPr/>
              <a:lstStyle/>
              <a:p>
                <a:r>
                  <a:rPr lang="en-US">
                    <a:noFill/>
                  </a:rPr>
                  <a:t> </a:t>
                </a:r>
              </a:p>
            </p:txBody>
          </p:sp>
        </mc:Fallback>
      </mc:AlternateContent>
      <p:sp>
        <p:nvSpPr>
          <p:cNvPr id="17413" name="Rectangle 2">
            <a:extLst>
              <a:ext uri="{FF2B5EF4-FFF2-40B4-BE49-F238E27FC236}">
                <a16:creationId xmlns:a16="http://schemas.microsoft.com/office/drawing/2014/main" id="{9B76AF0E-2E9D-4AFF-9489-CE7B41B5B223}"/>
              </a:ext>
            </a:extLst>
          </p:cNvPr>
          <p:cNvSpPr>
            <a:spLocks noGrp="1" noChangeArrowheads="1"/>
          </p:cNvSpPr>
          <p:nvPr>
            <p:ph type="title"/>
          </p:nvPr>
        </p:nvSpPr>
        <p:spPr/>
        <p:txBody>
          <a:bodyPr/>
          <a:lstStyle/>
          <a:p>
            <a:pPr eaLnBrk="1" hangingPunct="1"/>
            <a:r>
              <a:rPr lang="en-US" altLang="en-US" sz="2500" b="1" dirty="0">
                <a:solidFill>
                  <a:srgbClr val="FF0000"/>
                </a:solidFill>
              </a:rPr>
              <a:t>Simple random sampling without replacement (SRSWOR)</a:t>
            </a:r>
            <a:r>
              <a:rPr lang="en-US" altLang="en-US" sz="2500" b="1" dirty="0">
                <a:solidFill>
                  <a:schemeClr val="tx1"/>
                </a:solidFill>
              </a:rPr>
              <a:t> : </a:t>
            </a:r>
            <a:r>
              <a:rPr lang="en-US" altLang="en-US" sz="2500" b="1" dirty="0">
                <a:solidFill>
                  <a:srgbClr val="0000FF"/>
                </a:solidFill>
              </a:rPr>
              <a:t>(</a:t>
            </a:r>
            <a:r>
              <a:rPr lang="en-US" altLang="en-US" sz="2500" b="1" dirty="0" err="1">
                <a:solidFill>
                  <a:srgbClr val="0000FF"/>
                </a:solidFill>
              </a:rPr>
              <a:t>contd</a:t>
            </a:r>
            <a:r>
              <a:rPr lang="en-US" altLang="en-US" sz="2500" b="1" dirty="0">
                <a:solidFill>
                  <a:srgbClr val="0000FF"/>
                </a:solidFill>
              </a:rPr>
              <a:t>…)</a:t>
            </a:r>
          </a:p>
        </p:txBody>
      </p:sp>
    </p:spTree>
    <p:extLst>
      <p:ext uri="{BB962C8B-B14F-4D97-AF65-F5344CB8AC3E}">
        <p14:creationId xmlns:p14="http://schemas.microsoft.com/office/powerpoint/2010/main" val="1903449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05394B71-E837-4D39-B11F-1DD6E285F2A2}"/>
              </a:ext>
            </a:extLst>
          </p:cNvPr>
          <p:cNvSpPr>
            <a:spLocks noGrp="1"/>
          </p:cNvSpPr>
          <p:nvPr>
            <p:ph type="dt" sz="quarter" idx="10"/>
          </p:nvPr>
        </p:nvSpPr>
        <p:spPr/>
        <p:txBody>
          <a:bodyPr/>
          <a:lstStyle/>
          <a:p>
            <a:pPr>
              <a:defRPr/>
            </a:pPr>
            <a:r>
              <a:rPr lang="en-US"/>
              <a:t>IME602:STATISTICAL INFERENCE</a:t>
            </a:r>
          </a:p>
        </p:txBody>
      </p:sp>
      <p:sp>
        <p:nvSpPr>
          <p:cNvPr id="7" name="Footer Placeholder 6">
            <a:extLst>
              <a:ext uri="{FF2B5EF4-FFF2-40B4-BE49-F238E27FC236}">
                <a16:creationId xmlns:a16="http://schemas.microsoft.com/office/drawing/2014/main" id="{CECF0B7A-02D9-4B82-8E7D-F79CCD9B89E9}"/>
              </a:ext>
            </a:extLst>
          </p:cNvPr>
          <p:cNvSpPr>
            <a:spLocks noGrp="1"/>
          </p:cNvSpPr>
          <p:nvPr>
            <p:ph type="ftr" sz="quarter" idx="11"/>
          </p:nvPr>
        </p:nvSpPr>
        <p:spPr/>
        <p:txBody>
          <a:bodyPr/>
          <a:lstStyle/>
          <a:p>
            <a:pPr>
              <a:defRPr/>
            </a:pPr>
            <a:r>
              <a:rPr lang="en-US"/>
              <a:t>RNSengupta,IME Dept.,IIT Kanpur,INDIA</a:t>
            </a:r>
          </a:p>
        </p:txBody>
      </p:sp>
      <p:sp>
        <p:nvSpPr>
          <p:cNvPr id="6150" name="Slide Number Placeholder 7">
            <a:extLst>
              <a:ext uri="{FF2B5EF4-FFF2-40B4-BE49-F238E27FC236}">
                <a16:creationId xmlns:a16="http://schemas.microsoft.com/office/drawing/2014/main" id="{AB95E2BD-C5A4-4275-A520-E8F0E7699D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6BB508F7-302B-4D81-94A9-1D09AADD80F2}" type="slidenum">
              <a:rPr lang="en-US" altLang="en-US" sz="1400">
                <a:latin typeface="Arial" panose="020B0604020202020204" pitchFamily="34" charset="0"/>
              </a:rPr>
              <a:pPr/>
              <a:t>48</a:t>
            </a:fld>
            <a:endParaRPr lang="en-US" altLang="en-US" sz="1400">
              <a:latin typeface="Arial" panose="020B0604020202020204" pitchFamily="34" charset="0"/>
            </a:endParaRPr>
          </a:p>
        </p:txBody>
      </p:sp>
      <p:sp>
        <p:nvSpPr>
          <p:cNvPr id="6151" name="Rectangle 2">
            <a:extLst>
              <a:ext uri="{FF2B5EF4-FFF2-40B4-BE49-F238E27FC236}">
                <a16:creationId xmlns:a16="http://schemas.microsoft.com/office/drawing/2014/main" id="{B089670F-8DE3-49C2-AD0E-121F8F829465}"/>
              </a:ext>
            </a:extLst>
          </p:cNvPr>
          <p:cNvSpPr>
            <a:spLocks noGrp="1" noChangeArrowheads="1"/>
          </p:cNvSpPr>
          <p:nvPr>
            <p:ph type="title"/>
          </p:nvPr>
        </p:nvSpPr>
        <p:spPr/>
        <p:txBody>
          <a:bodyPr/>
          <a:lstStyle/>
          <a:p>
            <a:pPr eaLnBrk="1" hangingPunct="1"/>
            <a:r>
              <a:rPr lang="en-US" altLang="en-US" sz="5500" b="1" dirty="0">
                <a:solidFill>
                  <a:srgbClr val="FF0000"/>
                </a:solidFill>
              </a:rPr>
              <a:t>Some Sampling Results</a:t>
            </a:r>
          </a:p>
        </p:txBody>
      </p:sp>
      <mc:AlternateContent xmlns:mc="http://schemas.openxmlformats.org/markup-compatibility/2006" xmlns:a14="http://schemas.microsoft.com/office/drawing/2010/main">
        <mc:Choice Requires="a14">
          <p:sp>
            <p:nvSpPr>
              <p:cNvPr id="6152" name="Rectangle 3">
                <a:extLst>
                  <a:ext uri="{FF2B5EF4-FFF2-40B4-BE49-F238E27FC236}">
                    <a16:creationId xmlns:a16="http://schemas.microsoft.com/office/drawing/2014/main" id="{8116D72E-B7CC-4766-9880-E44EB08A4C70}"/>
                  </a:ext>
                </a:extLst>
              </p:cNvPr>
              <p:cNvSpPr>
                <a:spLocks noGrp="1" noChangeArrowheads="1"/>
              </p:cNvSpPr>
              <p:nvPr>
                <p:ph type="body" sz="half" idx="1"/>
              </p:nvPr>
            </p:nvSpPr>
            <p:spPr>
              <a:xfrm>
                <a:off x="609600" y="1570038"/>
                <a:ext cx="11201400" cy="4525962"/>
              </a:xfrm>
            </p:spPr>
            <p:txBody>
              <a:bodyPr/>
              <a:lstStyle/>
              <a:p>
                <a:pPr algn="just" eaLnBrk="1" hangingPunct="1">
                  <a:buFont typeface="Wingdings" panose="05000000000000000000" pitchFamily="2" charset="2"/>
                  <a:buChar char="§"/>
                </a:pPr>
                <a:r>
                  <a:rPr lang="en-US" altLang="en-US" sz="4000" dirty="0"/>
                  <a:t>If X</a:t>
                </a:r>
                <a:r>
                  <a:rPr lang="en-US" altLang="en-US" sz="4000" baseline="-25000" dirty="0"/>
                  <a:t>1</a:t>
                </a:r>
                <a:r>
                  <a:rPr lang="en-US" altLang="en-US" sz="4000" dirty="0"/>
                  <a:t>, X</a:t>
                </a:r>
                <a:r>
                  <a:rPr lang="en-US" altLang="en-US" sz="4000" baseline="-25000" dirty="0"/>
                  <a:t>2</a:t>
                </a:r>
                <a:r>
                  <a:rPr lang="en-US" altLang="en-US" sz="4000" dirty="0"/>
                  <a:t>,….., </a:t>
                </a:r>
                <a:r>
                  <a:rPr lang="en-US" altLang="en-US" sz="4000" dirty="0" err="1"/>
                  <a:t>X</a:t>
                </a:r>
                <a:r>
                  <a:rPr lang="en-US" altLang="en-US" sz="4000" baseline="-25000" dirty="0" err="1"/>
                  <a:t>n</a:t>
                </a:r>
                <a:r>
                  <a:rPr lang="en-US" altLang="en-US" sz="4000" dirty="0"/>
                  <a:t> are </a:t>
                </a:r>
                <a:r>
                  <a:rPr lang="en-US" altLang="en-US" sz="4000" dirty="0">
                    <a:sym typeface="Symbol" panose="05050102010706020507" pitchFamily="18" charset="2"/>
                  </a:rPr>
                  <a:t>n observations from X ~ N(, </a:t>
                </a:r>
                <a:r>
                  <a:rPr lang="en-US" altLang="en-US" sz="4000" baseline="30000" dirty="0">
                    <a:sym typeface="Symbol" panose="05050102010706020507" pitchFamily="18" charset="2"/>
                  </a:rPr>
                  <a:t>2</a:t>
                </a:r>
                <a:r>
                  <a:rPr lang="en-US" altLang="en-US" sz="4000" dirty="0">
                    <a:sym typeface="Symbol" panose="05050102010706020507" pitchFamily="18" charset="2"/>
                  </a:rPr>
                  <a:t>) </a:t>
                </a:r>
              </a:p>
              <a:p>
                <a:pPr algn="just" eaLnBrk="1" hangingPunct="1">
                  <a:buFont typeface="Wingdings" panose="05000000000000000000" pitchFamily="2" charset="2"/>
                  <a:buChar char="§"/>
                </a:pPr>
                <a14:m>
                  <m:oMath xmlns:m="http://schemas.openxmlformats.org/officeDocument/2006/math">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r>
                      <a:rPr lang="en-US" altLang="en-US" sz="4000" b="0" i="1" smtClean="0">
                        <a:latin typeface="Cambria Math" panose="02040503050406030204" pitchFamily="18" charset="0"/>
                        <a:sym typeface="Symbol" panose="05050102010706020507" pitchFamily="18" charset="2"/>
                      </a:rPr>
                      <m:t>=</m:t>
                    </m:r>
                    <m:f>
                      <m:fPr>
                        <m:ctrlPr>
                          <a:rPr lang="en-US" altLang="en-US" sz="4000" i="1" dirty="0" smtClean="0">
                            <a:latin typeface="Cambria Math" panose="02040503050406030204" pitchFamily="18" charset="0"/>
                            <a:sym typeface="Symbol" panose="05050102010706020507" pitchFamily="18" charset="2"/>
                          </a:rPr>
                        </m:ctrlPr>
                      </m:fPr>
                      <m:num>
                        <m:r>
                          <m:rPr>
                            <m:sty m:val="p"/>
                          </m:rPr>
                          <a:rPr lang="en-US" altLang="en-US" sz="4000" i="1" dirty="0" smtClean="0">
                            <a:latin typeface="Cambria Math" panose="02040503050406030204" pitchFamily="18" charset="0"/>
                            <a:sym typeface="Symbol" panose="05050102010706020507" pitchFamily="18" charset="2"/>
                          </a:rPr>
                          <m:t>S</m:t>
                        </m:r>
                        <m:r>
                          <a:rPr lang="en-US" altLang="en-US" sz="4000" i="1" baseline="-25000" dirty="0" smtClean="0">
                            <a:latin typeface="Cambria Math" panose="02040503050406030204" pitchFamily="18" charset="0"/>
                            <a:sym typeface="Symbol" panose="05050102010706020507" pitchFamily="18" charset="2"/>
                          </a:rPr>
                          <m:t>𝑛</m:t>
                        </m:r>
                      </m:num>
                      <m:den>
                        <m:r>
                          <a:rPr lang="en-US" altLang="en-US" sz="4000" i="1" dirty="0" smtClean="0">
                            <a:latin typeface="Cambria Math" panose="02040503050406030204" pitchFamily="18" charset="0"/>
                            <a:sym typeface="Symbol" panose="05050102010706020507" pitchFamily="18" charset="2"/>
                          </a:rPr>
                          <m:t>𝑛</m:t>
                        </m:r>
                      </m:den>
                    </m:f>
                    <m:r>
                      <a:rPr lang="en-US" altLang="en-US" sz="4000" i="1" baseline="-25000" dirty="0" smtClean="0">
                        <a:latin typeface="Cambria Math" panose="02040503050406030204" pitchFamily="18" charset="0"/>
                        <a:sym typeface="Symbol" panose="05050102010706020507" pitchFamily="18" charset="2"/>
                      </a:rPr>
                      <m:t> </m:t>
                    </m:r>
                    <m:r>
                      <a:rPr lang="en-US" altLang="en-US" sz="4000" i="1" dirty="0" smtClean="0">
                        <a:latin typeface="Cambria Math" panose="02040503050406030204" pitchFamily="18" charset="0"/>
                        <a:sym typeface="Symbol" panose="05050102010706020507" pitchFamily="18" charset="2"/>
                      </a:rPr>
                      <m:t>=</m:t>
                    </m:r>
                    <m:f>
                      <m:fPr>
                        <m:ctrlPr>
                          <a:rPr lang="en-US" altLang="en-US" sz="4000" i="1" dirty="0" smtClean="0">
                            <a:latin typeface="Cambria Math" panose="02040503050406030204" pitchFamily="18" charset="0"/>
                            <a:sym typeface="Symbol" panose="05050102010706020507" pitchFamily="18" charset="2"/>
                          </a:rPr>
                        </m:ctrlPr>
                      </m:fPr>
                      <m:num>
                        <m:r>
                          <a:rPr lang="en-US" altLang="en-US" sz="4000" i="1" dirty="0">
                            <a:latin typeface="Cambria Math" panose="02040503050406030204" pitchFamily="18" charset="0"/>
                            <a:sym typeface="Symbol" panose="05050102010706020507" pitchFamily="18" charset="2"/>
                          </a:rPr>
                          <m:t>𝑋</m:t>
                        </m:r>
                        <m:r>
                          <a:rPr lang="en-US" altLang="en-US" sz="4000" i="1" baseline="-25000" dirty="0">
                            <a:latin typeface="Cambria Math" panose="02040503050406030204" pitchFamily="18" charset="0"/>
                            <a:sym typeface="Symbol" panose="05050102010706020507" pitchFamily="18" charset="2"/>
                          </a:rPr>
                          <m:t>1</m:t>
                        </m:r>
                        <m:r>
                          <a:rPr lang="en-US" altLang="en-US" sz="4000" i="1" dirty="0">
                            <a:latin typeface="Cambria Math" panose="02040503050406030204" pitchFamily="18" charset="0"/>
                            <a:sym typeface="Symbol" panose="05050102010706020507" pitchFamily="18" charset="2"/>
                          </a:rPr>
                          <m:t>+… +</m:t>
                        </m:r>
                        <m:r>
                          <m:rPr>
                            <m:sty m:val="p"/>
                          </m:rPr>
                          <a:rPr lang="en-US" altLang="en-US" sz="4000" i="1" dirty="0">
                            <a:latin typeface="Cambria Math" panose="02040503050406030204" pitchFamily="18" charset="0"/>
                            <a:sym typeface="Symbol" panose="05050102010706020507" pitchFamily="18" charset="2"/>
                          </a:rPr>
                          <m:t>X</m:t>
                        </m:r>
                        <m:r>
                          <a:rPr lang="en-US" altLang="en-US" sz="4000" i="1" baseline="-25000" dirty="0">
                            <a:latin typeface="Cambria Math" panose="02040503050406030204" pitchFamily="18" charset="0"/>
                            <a:sym typeface="Symbol" panose="05050102010706020507" pitchFamily="18" charset="2"/>
                          </a:rPr>
                          <m:t>𝑛</m:t>
                        </m:r>
                      </m:num>
                      <m:den>
                        <m:r>
                          <a:rPr lang="en-US" altLang="en-US" sz="4000" i="1" dirty="0" smtClean="0">
                            <a:latin typeface="Cambria Math" panose="02040503050406030204" pitchFamily="18" charset="0"/>
                            <a:sym typeface="Symbol" panose="05050102010706020507" pitchFamily="18" charset="2"/>
                          </a:rPr>
                          <m:t>𝑛</m:t>
                        </m:r>
                      </m:den>
                    </m:f>
                  </m:oMath>
                </a14:m>
                <a:r>
                  <a:rPr lang="en-US" altLang="en-US" sz="4000" dirty="0">
                    <a:sym typeface="Symbol" panose="05050102010706020507" pitchFamily="18" charset="2"/>
                  </a:rPr>
                  <a:t> and , then </a:t>
                </a:r>
                <a14:m>
                  <m:oMath xmlns:m="http://schemas.openxmlformats.org/officeDocument/2006/math">
                    <m:sSub>
                      <m:sSubPr>
                        <m:ctrlPr>
                          <a:rPr lang="en-US" altLang="en-US" sz="4000" b="0" i="1" smtClean="0">
                            <a:latin typeface="Cambria Math" panose="02040503050406030204" pitchFamily="18" charset="0"/>
                            <a:sym typeface="Symbol" panose="05050102010706020507" pitchFamily="18" charset="2"/>
                          </a:rPr>
                        </m:ctrlPr>
                      </m:sSubPr>
                      <m:e>
                        <m:acc>
                          <m:accPr>
                            <m:chr m:val="̅"/>
                            <m:ctrlPr>
                              <a:rPr lang="en-US" altLang="en-US" sz="4000" b="0" i="1" smtClean="0">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b="0" i="1" smtClean="0">
                            <a:latin typeface="Cambria Math" panose="02040503050406030204" pitchFamily="18" charset="0"/>
                            <a:sym typeface="Symbol" panose="05050102010706020507" pitchFamily="18" charset="2"/>
                          </a:rPr>
                          <m:t>𝑛</m:t>
                        </m:r>
                      </m:sub>
                    </m:sSub>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𝑁</m:t>
                    </m:r>
                    <m:d>
                      <m:dPr>
                        <m:ctrlPr>
                          <a:rPr lang="en-US" altLang="en-US" sz="4000" b="0" i="1" smtClean="0">
                            <a:latin typeface="Cambria Math" panose="02040503050406030204" pitchFamily="18" charset="0"/>
                            <a:sym typeface="Symbol" panose="05050102010706020507" pitchFamily="18" charset="2"/>
                          </a:rPr>
                        </m:ctrlPr>
                      </m:dPr>
                      <m:e>
                        <m:r>
                          <a:rPr lang="en-US" altLang="en-US" sz="4000" b="0" i="1" smtClean="0">
                            <a:latin typeface="Cambria Math" panose="02040503050406030204" pitchFamily="18" charset="0"/>
                            <a:sym typeface="Symbol" panose="05050102010706020507" pitchFamily="18" charset="2"/>
                          </a:rPr>
                          <m:t>𝜇</m:t>
                        </m:r>
                        <m:r>
                          <a:rPr lang="en-US" altLang="en-US" sz="4000" b="0" i="1" smtClean="0">
                            <a:latin typeface="Cambria Math" panose="02040503050406030204" pitchFamily="18" charset="0"/>
                            <a:sym typeface="Symbol" panose="05050102010706020507" pitchFamily="18" charset="2"/>
                          </a:rPr>
                          <m:t>,</m:t>
                        </m:r>
                        <m:sSup>
                          <m:sSupPr>
                            <m:ctrlPr>
                              <a:rPr lang="en-US" altLang="en-US" sz="4000" b="0" i="1" smtClean="0">
                                <a:latin typeface="Cambria Math" panose="02040503050406030204" pitchFamily="18" charset="0"/>
                                <a:sym typeface="Symbol" panose="05050102010706020507" pitchFamily="18" charset="2"/>
                              </a:rPr>
                            </m:ctrlPr>
                          </m:sSupPr>
                          <m:e>
                            <m:r>
                              <a:rPr lang="en-US" altLang="en-US" sz="4000" b="0" i="1" smtClean="0">
                                <a:latin typeface="Cambria Math" panose="02040503050406030204" pitchFamily="18" charset="0"/>
                                <a:sym typeface="Symbol" panose="05050102010706020507" pitchFamily="18" charset="2"/>
                              </a:rPr>
                              <m:t>𝜎</m:t>
                            </m:r>
                          </m:e>
                          <m:sup>
                            <m:r>
                              <a:rPr lang="en-US" altLang="en-US" sz="4000" b="0" i="1" smtClean="0">
                                <a:latin typeface="Cambria Math" panose="02040503050406030204" pitchFamily="18" charset="0"/>
                                <a:sym typeface="Symbol" panose="05050102010706020507" pitchFamily="18" charset="2"/>
                              </a:rPr>
                              <m:t>2</m:t>
                            </m:r>
                          </m:sup>
                        </m:sSup>
                        <m:r>
                          <a:rPr lang="en-US" altLang="en-US" sz="4000" b="0" i="1" smtClean="0">
                            <a:latin typeface="Cambria Math" panose="02040503050406030204" pitchFamily="18" charset="0"/>
                            <a:sym typeface="Symbol" panose="05050102010706020507" pitchFamily="18" charset="2"/>
                          </a:rPr>
                          <m:t> </m:t>
                        </m:r>
                      </m:e>
                    </m:d>
                  </m:oMath>
                </a14:m>
                <a:endParaRPr lang="en-US" altLang="en-US" sz="4000" dirty="0">
                  <a:sym typeface="Symbol" panose="05050102010706020507" pitchFamily="18" charset="2"/>
                </a:endParaRPr>
              </a:p>
              <a:p>
                <a:pPr algn="just" eaLnBrk="1" hangingPunct="1">
                  <a:buFont typeface="Wingdings" panose="05000000000000000000" pitchFamily="2" charset="2"/>
                  <a:buChar char="§"/>
                </a:pPr>
                <a:r>
                  <a:rPr lang="en-US" altLang="en-US" sz="4000" dirty="0">
                    <a:sym typeface="Symbol" panose="05050102010706020507" pitchFamily="18" charset="2"/>
                  </a:rPr>
                  <a:t>𝑠</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𝑛</a:t>
                </a:r>
                <a:r>
                  <a:rPr lang="en-US" altLang="en-US" sz="4000" dirty="0">
                    <a:sym typeface="Symbol" panose="05050102010706020507" pitchFamily="18" charset="2"/>
                  </a:rPr>
                  <a:t>=(1/𝑛)</a:t>
                </a:r>
                <a:r>
                  <a:rPr lang="en-US" altLang="en-US" sz="4000" baseline="-25000" dirty="0">
                    <a:sym typeface="Symbol" panose="05050102010706020507" pitchFamily="18" charset="2"/>
                  </a:rPr>
                  <a:t>𝑖=1…,𝑛</a:t>
                </a:r>
                <a:r>
                  <a:rPr lang="en-US" altLang="en-US" sz="4000" dirty="0">
                    <a:sym typeface="Symbol" panose="05050102010706020507" pitchFamily="18" charset="2"/>
                  </a:rPr>
                  <a:t>(X</a:t>
                </a:r>
                <a:r>
                  <a:rPr lang="en-US" altLang="en-US" sz="4000" baseline="-25000" dirty="0">
                    <a:sym typeface="Symbol" panose="05050102010706020507" pitchFamily="18" charset="2"/>
                  </a:rPr>
                  <a:t>𝑖</a:t>
                </a:r>
                <a:r>
                  <a:rPr lang="en-US" altLang="en-US" sz="4000" dirty="0">
                    <a:sym typeface="Symbol" panose="05050102010706020507" pitchFamily="18" charset="2"/>
                  </a:rPr>
                  <a:t>  )</a:t>
                </a:r>
                <a:r>
                  <a:rPr lang="en-US" altLang="en-US" sz="4000" baseline="30000" dirty="0">
                    <a:sym typeface="Symbol" panose="05050102010706020507" pitchFamily="18" charset="2"/>
                  </a:rPr>
                  <a:t>2</a:t>
                </a:r>
              </a:p>
              <a:p>
                <a:pPr algn="just" eaLnBrk="1" hangingPunct="1">
                  <a:buFont typeface="Wingdings" panose="05000000000000000000" pitchFamily="2" charset="2"/>
                  <a:buChar char="§"/>
                </a:pPr>
                <a14:m>
                  <m:oMath xmlns:m="http://schemas.openxmlformats.org/officeDocument/2006/math">
                    <m:sSub>
                      <m:sSubPr>
                        <m:ctrlPr>
                          <a:rPr lang="en-US" altLang="en-US" sz="4000" b="0" i="1" smtClean="0">
                            <a:latin typeface="Cambria Math" panose="02040503050406030204" pitchFamily="18" charset="0"/>
                            <a:sym typeface="Symbol" panose="05050102010706020507" pitchFamily="18" charset="2"/>
                          </a:rPr>
                        </m:ctrlPr>
                      </m:sSubPr>
                      <m:e>
                        <m:r>
                          <a:rPr lang="en-US" altLang="en-US" sz="4000" b="0" i="1" smtClean="0">
                            <a:latin typeface="Cambria Math" panose="02040503050406030204" pitchFamily="18" charset="0"/>
                            <a:sym typeface="Symbol" panose="05050102010706020507" pitchFamily="18" charset="2"/>
                          </a:rPr>
                          <m:t>𝑠</m:t>
                        </m:r>
                      </m:e>
                      <m:sub>
                        <m:r>
                          <a:rPr lang="en-US" altLang="en-US" sz="4000" b="0" i="1" smtClean="0">
                            <a:latin typeface="Cambria Math" panose="02040503050406030204" pitchFamily="18" charset="0"/>
                            <a:sym typeface="Symbol" panose="05050102010706020507" pitchFamily="18" charset="2"/>
                          </a:rPr>
                          <m:t>𝑛</m:t>
                        </m:r>
                      </m:sub>
                    </m:sSub>
                    <m:r>
                      <a:rPr lang="en-US" altLang="en-US" sz="4000" b="0" i="1" smtClean="0">
                        <a:latin typeface="Cambria Math" panose="02040503050406030204" pitchFamily="18" charset="0"/>
                        <a:sym typeface="Symbol" panose="05050102010706020507" pitchFamily="18" charset="2"/>
                      </a:rPr>
                      <m:t>=</m:t>
                    </m:r>
                    <m:f>
                      <m:fPr>
                        <m:ctrlPr>
                          <a:rPr lang="en-US" altLang="en-US" sz="4000" b="0" i="1" smtClean="0">
                            <a:latin typeface="Cambria Math" panose="02040503050406030204" pitchFamily="18" charset="0"/>
                            <a:sym typeface="Symbol" panose="05050102010706020507" pitchFamily="18" charset="2"/>
                          </a:rPr>
                        </m:ctrlPr>
                      </m:fPr>
                      <m:num>
                        <m:r>
                          <a:rPr lang="en-US" altLang="en-US" sz="4000" b="0" i="1" smtClean="0">
                            <a:latin typeface="Cambria Math" panose="02040503050406030204" pitchFamily="18" charset="0"/>
                            <a:sym typeface="Symbol" panose="05050102010706020507" pitchFamily="18" charset="2"/>
                          </a:rPr>
                          <m:t>1</m:t>
                        </m:r>
                      </m:num>
                      <m:den>
                        <m:r>
                          <a:rPr lang="en-US" altLang="en-US" sz="4000" b="0" i="1" smtClean="0">
                            <a:latin typeface="Cambria Math" panose="02040503050406030204" pitchFamily="18" charset="0"/>
                            <a:sym typeface="Symbol" panose="05050102010706020507" pitchFamily="18" charset="2"/>
                          </a:rPr>
                          <m:t>𝑛</m:t>
                        </m:r>
                        <m:r>
                          <a:rPr lang="en-US" altLang="en-US" sz="4000" b="0" i="1" smtClean="0">
                            <a:latin typeface="Cambria Math" panose="02040503050406030204" pitchFamily="18" charset="0"/>
                            <a:sym typeface="Symbol" panose="05050102010706020507" pitchFamily="18" charset="2"/>
                          </a:rPr>
                          <m:t>−1</m:t>
                        </m:r>
                      </m:den>
                    </m:f>
                    <m:sSup>
                      <m:sSupPr>
                        <m:ctrlPr>
                          <a:rPr lang="en-US" altLang="en-US" sz="4000" b="0" i="1" smtClean="0">
                            <a:latin typeface="Cambria Math" panose="02040503050406030204" pitchFamily="18" charset="0"/>
                            <a:sym typeface="Symbol" panose="05050102010706020507" pitchFamily="18" charset="2"/>
                          </a:rPr>
                        </m:ctrlPr>
                      </m:sSupPr>
                      <m:e>
                        <m:nary>
                          <m:naryPr>
                            <m:chr m:val="∑"/>
                            <m:ctrlPr>
                              <a:rPr lang="en-US" altLang="en-US" sz="4000" b="0" i="1" smtClean="0">
                                <a:latin typeface="Cambria Math" panose="02040503050406030204" pitchFamily="18" charset="0"/>
                                <a:sym typeface="Symbol" panose="05050102010706020507" pitchFamily="18" charset="2"/>
                              </a:rPr>
                            </m:ctrlPr>
                          </m:naryPr>
                          <m:sub>
                            <m:r>
                              <m:rPr>
                                <m:brk m:alnAt="23"/>
                              </m:rPr>
                              <a:rPr lang="en-US" altLang="en-US" sz="4000" b="0" i="1" smtClean="0">
                                <a:latin typeface="Cambria Math" panose="02040503050406030204" pitchFamily="18" charset="0"/>
                                <a:sym typeface="Symbol" panose="05050102010706020507" pitchFamily="18" charset="2"/>
                              </a:rPr>
                              <m:t>𝑖</m:t>
                            </m:r>
                            <m:r>
                              <a:rPr lang="en-US" altLang="en-US" sz="4000" b="0" i="1" smtClean="0">
                                <a:latin typeface="Cambria Math" panose="02040503050406030204" pitchFamily="18" charset="0"/>
                                <a:sym typeface="Symbol" panose="05050102010706020507" pitchFamily="18" charset="2"/>
                              </a:rPr>
                              <m:t>=1</m:t>
                            </m:r>
                          </m:sub>
                          <m:sup>
                            <m:r>
                              <a:rPr lang="en-US" altLang="en-US" sz="4000" b="0" i="1" smtClean="0">
                                <a:latin typeface="Cambria Math" panose="02040503050406030204" pitchFamily="18" charset="0"/>
                                <a:sym typeface="Symbol" panose="05050102010706020507" pitchFamily="18" charset="2"/>
                              </a:rPr>
                              <m:t>𝑛</m:t>
                            </m:r>
                          </m:sup>
                          <m:e>
                            <m:d>
                              <m:dPr>
                                <m:ctrlPr>
                                  <a:rPr lang="en-US" altLang="en-US" sz="4000" b="0" i="1" smtClean="0">
                                    <a:latin typeface="Cambria Math" panose="02040503050406030204" pitchFamily="18" charset="0"/>
                                    <a:sym typeface="Symbol" panose="05050102010706020507" pitchFamily="18" charset="2"/>
                                  </a:rPr>
                                </m:ctrlPr>
                              </m:dPr>
                              <m:e>
                                <m:sSub>
                                  <m:sSubPr>
                                    <m:ctrlPr>
                                      <a:rPr lang="en-US" altLang="en-US" sz="4000" b="0" i="1" smtClean="0">
                                        <a:latin typeface="Cambria Math" panose="02040503050406030204" pitchFamily="18" charset="0"/>
                                        <a:sym typeface="Symbol" panose="05050102010706020507" pitchFamily="18" charset="2"/>
                                      </a:rPr>
                                    </m:ctrlPr>
                                  </m:sSubPr>
                                  <m:e>
                                    <m:r>
                                      <a:rPr lang="en-US" altLang="en-US" sz="4000" b="0" i="1" smtClean="0">
                                        <a:latin typeface="Cambria Math" panose="02040503050406030204" pitchFamily="18" charset="0"/>
                                        <a:sym typeface="Symbol" panose="05050102010706020507" pitchFamily="18" charset="2"/>
                                      </a:rPr>
                                      <m:t>𝑋</m:t>
                                    </m:r>
                                  </m:e>
                                  <m:sub>
                                    <m:r>
                                      <a:rPr lang="en-US" altLang="en-US" sz="4000" b="0" i="1" smtClean="0">
                                        <a:latin typeface="Cambria Math" panose="02040503050406030204" pitchFamily="18" charset="0"/>
                                        <a:sym typeface="Symbol" panose="05050102010706020507" pitchFamily="18" charset="2"/>
                                      </a:rPr>
                                      <m:t>𝑖</m:t>
                                    </m:r>
                                  </m:sub>
                                </m:sSub>
                                <m:r>
                                  <a:rPr lang="en-US" altLang="en-US" sz="4000" b="0" i="1" smtClean="0">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e>
                        </m:nary>
                      </m:e>
                      <m:sup>
                        <m:r>
                          <a:rPr lang="en-US" altLang="en-US" sz="4000" b="0" i="1" smtClean="0">
                            <a:latin typeface="Cambria Math" panose="02040503050406030204" pitchFamily="18" charset="0"/>
                            <a:sym typeface="Symbol" panose="05050102010706020507" pitchFamily="18" charset="2"/>
                          </a:rPr>
                          <m:t>2</m:t>
                        </m:r>
                      </m:sup>
                    </m:sSup>
                  </m:oMath>
                </a14:m>
                <a:r>
                  <a:rPr lang="en-US" altLang="en-US" sz="4000" dirty="0">
                    <a:sym typeface="Symbol" panose="05050102010706020507" pitchFamily="18" charset="2"/>
                  </a:rPr>
                  <a:t> </a:t>
                </a:r>
              </a:p>
            </p:txBody>
          </p:sp>
        </mc:Choice>
        <mc:Fallback xmlns="">
          <p:sp>
            <p:nvSpPr>
              <p:cNvPr id="6152" name="Rectangle 3">
                <a:extLst>
                  <a:ext uri="{FF2B5EF4-FFF2-40B4-BE49-F238E27FC236}">
                    <a16:creationId xmlns:a16="http://schemas.microsoft.com/office/drawing/2014/main" id="{8116D72E-B7CC-4766-9880-E44EB08A4C70}"/>
                  </a:ext>
                </a:extLst>
              </p:cNvPr>
              <p:cNvSpPr>
                <a:spLocks noGrp="1" noRot="1" noChangeAspect="1" noMove="1" noResize="1" noEditPoints="1" noAdjustHandles="1" noChangeArrowheads="1" noChangeShapeType="1" noTextEdit="1"/>
              </p:cNvSpPr>
              <p:nvPr>
                <p:ph type="body" sz="half" idx="1"/>
              </p:nvPr>
            </p:nvSpPr>
            <p:spPr>
              <a:xfrm>
                <a:off x="609600" y="1570038"/>
                <a:ext cx="11201400" cy="4525962"/>
              </a:xfrm>
              <a:blipFill>
                <a:blip r:embed="rId2"/>
                <a:stretch>
                  <a:fillRect l="-1741" t="-2561" r="-1850"/>
                </a:stretch>
              </a:blipFill>
            </p:spPr>
            <p:txBody>
              <a:bodyPr/>
              <a:lstStyle/>
              <a:p>
                <a:r>
                  <a:rPr lang="en-US">
                    <a:noFill/>
                  </a:rPr>
                  <a:t> </a:t>
                </a:r>
              </a:p>
            </p:txBody>
          </p:sp>
        </mc:Fallback>
      </mc:AlternateContent>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05394B71-E837-4D39-B11F-1DD6E285F2A2}"/>
              </a:ext>
            </a:extLst>
          </p:cNvPr>
          <p:cNvSpPr>
            <a:spLocks noGrp="1"/>
          </p:cNvSpPr>
          <p:nvPr>
            <p:ph type="dt" sz="quarter" idx="10"/>
          </p:nvPr>
        </p:nvSpPr>
        <p:spPr/>
        <p:txBody>
          <a:bodyPr/>
          <a:lstStyle/>
          <a:p>
            <a:pPr>
              <a:defRPr/>
            </a:pPr>
            <a:r>
              <a:rPr lang="en-US"/>
              <a:t>IME602:STATISTICAL INFERENCE</a:t>
            </a:r>
          </a:p>
        </p:txBody>
      </p:sp>
      <p:sp>
        <p:nvSpPr>
          <p:cNvPr id="7" name="Footer Placeholder 6">
            <a:extLst>
              <a:ext uri="{FF2B5EF4-FFF2-40B4-BE49-F238E27FC236}">
                <a16:creationId xmlns:a16="http://schemas.microsoft.com/office/drawing/2014/main" id="{CECF0B7A-02D9-4B82-8E7D-F79CCD9B89E9}"/>
              </a:ext>
            </a:extLst>
          </p:cNvPr>
          <p:cNvSpPr>
            <a:spLocks noGrp="1"/>
          </p:cNvSpPr>
          <p:nvPr>
            <p:ph type="ftr" sz="quarter" idx="11"/>
          </p:nvPr>
        </p:nvSpPr>
        <p:spPr/>
        <p:txBody>
          <a:bodyPr/>
          <a:lstStyle/>
          <a:p>
            <a:pPr>
              <a:defRPr/>
            </a:pPr>
            <a:r>
              <a:rPr lang="en-US"/>
              <a:t>RNSengupta,IME Dept.,IIT Kanpur,INDIA</a:t>
            </a:r>
          </a:p>
        </p:txBody>
      </p:sp>
      <p:sp>
        <p:nvSpPr>
          <p:cNvPr id="6150" name="Slide Number Placeholder 7">
            <a:extLst>
              <a:ext uri="{FF2B5EF4-FFF2-40B4-BE49-F238E27FC236}">
                <a16:creationId xmlns:a16="http://schemas.microsoft.com/office/drawing/2014/main" id="{AB95E2BD-C5A4-4275-A520-E8F0E7699D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6BB508F7-302B-4D81-94A9-1D09AADD80F2}" type="slidenum">
              <a:rPr lang="en-US" altLang="en-US" sz="1400">
                <a:latin typeface="Arial" panose="020B0604020202020204" pitchFamily="34" charset="0"/>
              </a:rPr>
              <a:pPr/>
              <a:t>49</a:t>
            </a:fld>
            <a:endParaRPr lang="en-US" altLang="en-US" sz="1400">
              <a:latin typeface="Arial" panose="020B0604020202020204" pitchFamily="34" charset="0"/>
            </a:endParaRPr>
          </a:p>
        </p:txBody>
      </p:sp>
      <p:sp>
        <p:nvSpPr>
          <p:cNvPr id="6151" name="Rectangle 2">
            <a:extLst>
              <a:ext uri="{FF2B5EF4-FFF2-40B4-BE49-F238E27FC236}">
                <a16:creationId xmlns:a16="http://schemas.microsoft.com/office/drawing/2014/main" id="{B089670F-8DE3-49C2-AD0E-121F8F829465}"/>
              </a:ext>
            </a:extLst>
          </p:cNvPr>
          <p:cNvSpPr>
            <a:spLocks noGrp="1" noChangeArrowheads="1"/>
          </p:cNvSpPr>
          <p:nvPr>
            <p:ph type="title"/>
          </p:nvPr>
        </p:nvSpPr>
        <p:spPr/>
        <p:txBody>
          <a:bodyPr/>
          <a:lstStyle/>
          <a:p>
            <a:pPr eaLnBrk="1" hangingPunct="1"/>
            <a:r>
              <a:rPr lang="en-US" altLang="en-US" sz="5000" b="1" dirty="0">
                <a:solidFill>
                  <a:srgbClr val="FF0000"/>
                </a:solidFill>
              </a:rPr>
              <a:t>Some Sampling Results</a:t>
            </a:r>
            <a:r>
              <a:rPr lang="en-US" altLang="en-US" sz="5000" b="1" dirty="0">
                <a:solidFill>
                  <a:schemeClr val="tx1"/>
                </a:solidFill>
              </a:rPr>
              <a:t> : </a:t>
            </a:r>
            <a:r>
              <a:rPr lang="en-US" altLang="en-US" sz="5000" b="1" dirty="0">
                <a:solidFill>
                  <a:srgbClr val="0000FF"/>
                </a:solidFill>
              </a:rPr>
              <a:t>(</a:t>
            </a:r>
            <a:r>
              <a:rPr lang="en-US" altLang="en-US" sz="5000" b="1" dirty="0" err="1">
                <a:solidFill>
                  <a:srgbClr val="0000FF"/>
                </a:solidFill>
              </a:rPr>
              <a:t>contd</a:t>
            </a:r>
            <a:r>
              <a:rPr lang="en-US" altLang="en-US" sz="5000" b="1" dirty="0">
                <a:solidFill>
                  <a:srgbClr val="0000FF"/>
                </a:solidFill>
              </a:rPr>
              <a:t>…)</a:t>
            </a:r>
            <a:endParaRPr lang="en-US" altLang="en-US" sz="5000" b="1" dirty="0">
              <a:solidFill>
                <a:srgbClr val="FF0000"/>
              </a:solidFill>
            </a:endParaRPr>
          </a:p>
        </p:txBody>
      </p:sp>
      <mc:AlternateContent xmlns:mc="http://schemas.openxmlformats.org/markup-compatibility/2006" xmlns:a14="http://schemas.microsoft.com/office/drawing/2010/main">
        <mc:Choice Requires="a14">
          <p:sp>
            <p:nvSpPr>
              <p:cNvPr id="6152" name="Rectangle 3">
                <a:extLst>
                  <a:ext uri="{FF2B5EF4-FFF2-40B4-BE49-F238E27FC236}">
                    <a16:creationId xmlns:a16="http://schemas.microsoft.com/office/drawing/2014/main" id="{8116D72E-B7CC-4766-9880-E44EB08A4C70}"/>
                  </a:ext>
                </a:extLst>
              </p:cNvPr>
              <p:cNvSpPr>
                <a:spLocks noGrp="1" noChangeArrowheads="1"/>
              </p:cNvSpPr>
              <p:nvPr>
                <p:ph type="body" sz="half" idx="1"/>
              </p:nvPr>
            </p:nvSpPr>
            <p:spPr>
              <a:xfrm>
                <a:off x="609600" y="1570038"/>
                <a:ext cx="11201400" cy="4525962"/>
              </a:xfrm>
            </p:spPr>
            <p:txBody>
              <a:bodyPr/>
              <a:lstStyle/>
              <a:p>
                <a:pPr algn="just" eaLnBrk="1" hangingPunct="1">
                  <a:buFont typeface="Wingdings" panose="05000000000000000000" pitchFamily="2" charset="2"/>
                  <a:buChar char="§"/>
                </a:pPr>
                <a:r>
                  <a:rPr lang="en-US" altLang="en-US" sz="5000" dirty="0">
                    <a:sym typeface="Symbol" panose="05050102010706020507" pitchFamily="18" charset="2"/>
                  </a:rPr>
                  <a:t>𝑛𝑠</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a:t>
                </a:r>
                <a:r>
                  <a:rPr lang="en-US" altLang="en-US" sz="5000" dirty="0">
                    <a:sym typeface="Symbol" panose="05050102010706020507" pitchFamily="18" charset="2"/>
                  </a:rPr>
                  <a:t>/</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a:t>
                </a:r>
                <a:r>
                  <a:rPr lang="en-US" altLang="en-US" sz="5000" dirty="0">
                    <a:sym typeface="Symbol" panose="05050102010706020507" pitchFamily="18" charset="2"/>
                  </a:rPr>
                  <a:t> ~ </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a:t>
                </a:r>
              </a:p>
              <a:p>
                <a:pPr algn="just" eaLnBrk="1" hangingPunct="1">
                  <a:buFont typeface="Wingdings" panose="05000000000000000000" pitchFamily="2" charset="2"/>
                  <a:buChar char="§"/>
                </a:pPr>
                <a:r>
                  <a:rPr lang="en-US" altLang="en-US" sz="5000" dirty="0">
                    <a:sym typeface="Symbol" panose="05050102010706020507" pitchFamily="18" charset="2"/>
                  </a:rPr>
                  <a:t>(𝑛1)𝑠</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a:t>
                </a:r>
                <a:r>
                  <a:rPr lang="en-US" altLang="en-US" sz="5000" dirty="0">
                    <a:sym typeface="Symbol" panose="05050102010706020507" pitchFamily="18" charset="2"/>
                  </a:rPr>
                  <a:t>/</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a:t>
                </a:r>
                <a:r>
                  <a:rPr lang="en-US" altLang="en-US" sz="5000" dirty="0">
                    <a:sym typeface="Symbol" panose="05050102010706020507" pitchFamily="18" charset="2"/>
                  </a:rPr>
                  <a:t> ~ </a:t>
                </a:r>
                <a:r>
                  <a:rPr lang="en-US" altLang="en-US" sz="5000" baseline="30000" dirty="0">
                    <a:sym typeface="Symbol" panose="05050102010706020507" pitchFamily="18" charset="2"/>
                  </a:rPr>
                  <a:t>2</a:t>
                </a:r>
                <a:r>
                  <a:rPr lang="en-US" altLang="en-US" sz="5000" baseline="-25000" dirty="0">
                    <a:sym typeface="Symbol" panose="05050102010706020507" pitchFamily="18" charset="2"/>
                  </a:rPr>
                  <a:t>𝑛1</a:t>
                </a:r>
              </a:p>
              <a:p>
                <a:pPr algn="just" eaLnBrk="1" hangingPunct="1">
                  <a:buFont typeface="Wingdings" panose="05000000000000000000" pitchFamily="2" charset="2"/>
                  <a:buChar char="§"/>
                </a:pPr>
                <a14:m>
                  <m:oMath xmlns:m="http://schemas.openxmlformats.org/officeDocument/2006/math">
                    <m:f>
                      <m:fPr>
                        <m:ctrlPr>
                          <a:rPr lang="en-US" altLang="en-US" sz="5000" b="0" i="1" smtClean="0">
                            <a:latin typeface="Cambria Math" panose="02040503050406030204" pitchFamily="18" charset="0"/>
                            <a:sym typeface="Symbol" panose="05050102010706020507" pitchFamily="18" charset="2"/>
                          </a:rPr>
                        </m:ctrlPr>
                      </m:fPr>
                      <m:num>
                        <m:sSub>
                          <m:sSubPr>
                            <m:ctrlPr>
                              <a:rPr lang="en-US" altLang="en-US" sz="5000" i="1">
                                <a:latin typeface="Cambria Math" panose="02040503050406030204" pitchFamily="18" charset="0"/>
                                <a:sym typeface="Symbol" panose="05050102010706020507" pitchFamily="18" charset="2"/>
                              </a:rPr>
                            </m:ctrlPr>
                          </m:sSubPr>
                          <m:e>
                            <m:acc>
                              <m:accPr>
                                <m:chr m:val="̅"/>
                                <m:ctrlPr>
                                  <a:rPr lang="en-US" altLang="en-US" sz="5000" i="1">
                                    <a:latin typeface="Cambria Math" panose="02040503050406030204" pitchFamily="18" charset="0"/>
                                    <a:sym typeface="Symbol" panose="05050102010706020507" pitchFamily="18" charset="2"/>
                                  </a:rPr>
                                </m:ctrlPr>
                              </m:accPr>
                              <m:e>
                                <m:r>
                                  <a:rPr lang="en-US" altLang="en-US" sz="5000" i="1">
                                    <a:latin typeface="Cambria Math" panose="02040503050406030204" pitchFamily="18" charset="0"/>
                                    <a:sym typeface="Symbol" panose="05050102010706020507" pitchFamily="18" charset="2"/>
                                  </a:rPr>
                                  <m:t>𝑋</m:t>
                                </m:r>
                              </m:e>
                            </m:acc>
                          </m:e>
                          <m:sub>
                            <m:r>
                              <a:rPr lang="en-US" altLang="en-US" sz="5000" i="1">
                                <a:latin typeface="Cambria Math" panose="02040503050406030204" pitchFamily="18" charset="0"/>
                                <a:sym typeface="Symbol" panose="05050102010706020507" pitchFamily="18" charset="2"/>
                              </a:rPr>
                              <m:t>𝑛</m:t>
                            </m:r>
                          </m:sub>
                        </m:sSub>
                        <m:r>
                          <a:rPr lang="en-US" altLang="en-US" sz="5000" i="1">
                            <a:latin typeface="Cambria Math" panose="02040503050406030204" pitchFamily="18" charset="0"/>
                            <a:sym typeface="Symbol" panose="05050102010706020507" pitchFamily="18" charset="2"/>
                          </a:rPr>
                          <m:t>−</m:t>
                        </m:r>
                        <m:r>
                          <a:rPr lang="en-US" altLang="en-US" sz="5000" b="0" i="1" smtClean="0">
                            <a:latin typeface="Cambria Math" panose="02040503050406030204" pitchFamily="18" charset="0"/>
                            <a:sym typeface="Symbol" panose="05050102010706020507" pitchFamily="18" charset="2"/>
                          </a:rPr>
                          <m:t>𝜇</m:t>
                        </m:r>
                      </m:num>
                      <m:den>
                        <m:f>
                          <m:fPr>
                            <m:ctrlPr>
                              <a:rPr lang="en-US" altLang="en-US" sz="5000" b="0" i="1" smtClean="0">
                                <a:latin typeface="Cambria Math" panose="02040503050406030204" pitchFamily="18" charset="0"/>
                                <a:sym typeface="Symbol" panose="05050102010706020507" pitchFamily="18" charset="2"/>
                              </a:rPr>
                            </m:ctrlPr>
                          </m:fPr>
                          <m:num>
                            <m:sSub>
                              <m:sSubPr>
                                <m:ctrlPr>
                                  <a:rPr lang="en-US" altLang="en-US" sz="5000" b="0" i="1" smtClean="0">
                                    <a:latin typeface="Cambria Math" panose="02040503050406030204" pitchFamily="18" charset="0"/>
                                    <a:sym typeface="Symbol" panose="05050102010706020507" pitchFamily="18" charset="2"/>
                                  </a:rPr>
                                </m:ctrlPr>
                              </m:sSubPr>
                              <m:e>
                                <m:r>
                                  <a:rPr lang="en-US" altLang="en-US" sz="5000" b="0" i="1" smtClean="0">
                                    <a:latin typeface="Cambria Math" panose="02040503050406030204" pitchFamily="18" charset="0"/>
                                    <a:sym typeface="Symbol" panose="05050102010706020507" pitchFamily="18" charset="2"/>
                                  </a:rPr>
                                  <m:t>𝑠</m:t>
                                </m:r>
                              </m:e>
                              <m:sub>
                                <m:r>
                                  <a:rPr lang="en-US" altLang="en-US" sz="5000" b="0" i="1" smtClean="0">
                                    <a:latin typeface="Cambria Math" panose="02040503050406030204" pitchFamily="18" charset="0"/>
                                    <a:sym typeface="Symbol" panose="05050102010706020507" pitchFamily="18" charset="2"/>
                                  </a:rPr>
                                  <m:t>𝑛</m:t>
                                </m:r>
                              </m:sub>
                            </m:sSub>
                          </m:num>
                          <m:den>
                            <m:rad>
                              <m:radPr>
                                <m:degHide m:val="on"/>
                                <m:ctrlPr>
                                  <a:rPr lang="en-US" altLang="en-US" sz="5000" b="0" i="1" smtClean="0">
                                    <a:latin typeface="Cambria Math" panose="02040503050406030204" pitchFamily="18" charset="0"/>
                                    <a:sym typeface="Symbol" panose="05050102010706020507" pitchFamily="18" charset="2"/>
                                  </a:rPr>
                                </m:ctrlPr>
                              </m:radPr>
                              <m:deg/>
                              <m:e>
                                <m:r>
                                  <a:rPr lang="en-US" altLang="en-US" sz="5000" b="0" i="1" smtClean="0">
                                    <a:latin typeface="Cambria Math" panose="02040503050406030204" pitchFamily="18" charset="0"/>
                                    <a:sym typeface="Symbol" panose="05050102010706020507" pitchFamily="18" charset="2"/>
                                  </a:rPr>
                                  <m:t>𝑛</m:t>
                                </m:r>
                              </m:e>
                            </m:rad>
                          </m:den>
                        </m:f>
                      </m:den>
                    </m:f>
                    <m:r>
                      <a:rPr lang="en-US" altLang="en-US" sz="5000" b="0" i="1" smtClean="0">
                        <a:latin typeface="Cambria Math" panose="02040503050406030204" pitchFamily="18" charset="0"/>
                        <a:sym typeface="Symbol" panose="05050102010706020507" pitchFamily="18" charset="2"/>
                      </a:rPr>
                      <m:t>~</m:t>
                    </m:r>
                    <m:sSub>
                      <m:sSubPr>
                        <m:ctrlPr>
                          <a:rPr lang="en-US" altLang="en-US" sz="5000" b="0" i="1" smtClean="0">
                            <a:latin typeface="Cambria Math" panose="02040503050406030204" pitchFamily="18" charset="0"/>
                            <a:sym typeface="Symbol" panose="05050102010706020507" pitchFamily="18" charset="2"/>
                          </a:rPr>
                        </m:ctrlPr>
                      </m:sSubPr>
                      <m:e>
                        <m:r>
                          <a:rPr lang="en-US" altLang="en-US" sz="5000" b="0" i="1" smtClean="0">
                            <a:latin typeface="Cambria Math" panose="02040503050406030204" pitchFamily="18" charset="0"/>
                            <a:sym typeface="Symbol" panose="05050102010706020507" pitchFamily="18" charset="2"/>
                          </a:rPr>
                          <m:t>𝑡</m:t>
                        </m:r>
                      </m:e>
                      <m:sub>
                        <m:r>
                          <a:rPr lang="en-US" altLang="en-US" sz="5000" b="0" i="1" smtClean="0">
                            <a:latin typeface="Cambria Math" panose="02040503050406030204" pitchFamily="18" charset="0"/>
                            <a:sym typeface="Symbol" panose="05050102010706020507" pitchFamily="18" charset="2"/>
                          </a:rPr>
                          <m:t>𝑛</m:t>
                        </m:r>
                        <m:r>
                          <a:rPr lang="en-US" altLang="en-US" sz="5000" b="0" i="1" smtClean="0">
                            <a:latin typeface="Cambria Math" panose="02040503050406030204" pitchFamily="18" charset="0"/>
                            <a:sym typeface="Symbol" panose="05050102010706020507" pitchFamily="18" charset="2"/>
                          </a:rPr>
                          <m:t>−1</m:t>
                        </m:r>
                      </m:sub>
                    </m:sSub>
                  </m:oMath>
                </a14:m>
                <a:endParaRPr lang="en-US" altLang="en-US" sz="5000" dirty="0">
                  <a:sym typeface="Symbol" panose="05050102010706020507" pitchFamily="18" charset="2"/>
                </a:endParaRPr>
              </a:p>
            </p:txBody>
          </p:sp>
        </mc:Choice>
        <mc:Fallback xmlns="">
          <p:sp>
            <p:nvSpPr>
              <p:cNvPr id="6152" name="Rectangle 3">
                <a:extLst>
                  <a:ext uri="{FF2B5EF4-FFF2-40B4-BE49-F238E27FC236}">
                    <a16:creationId xmlns:a16="http://schemas.microsoft.com/office/drawing/2014/main" id="{8116D72E-B7CC-4766-9880-E44EB08A4C70}"/>
                  </a:ext>
                </a:extLst>
              </p:cNvPr>
              <p:cNvSpPr>
                <a:spLocks noGrp="1" noRot="1" noChangeAspect="1" noMove="1" noResize="1" noEditPoints="1" noAdjustHandles="1" noChangeArrowheads="1" noChangeShapeType="1" noTextEdit="1"/>
              </p:cNvSpPr>
              <p:nvPr>
                <p:ph type="body" sz="half" idx="1"/>
              </p:nvPr>
            </p:nvSpPr>
            <p:spPr>
              <a:xfrm>
                <a:off x="609600" y="1570038"/>
                <a:ext cx="11201400" cy="4525962"/>
              </a:xfrm>
              <a:blipFill>
                <a:blip r:embed="rId2"/>
                <a:stretch>
                  <a:fillRect l="-2339" t="-3504"/>
                </a:stretch>
              </a:blipFill>
            </p:spPr>
            <p:txBody>
              <a:bodyPr/>
              <a:lstStyle/>
              <a:p>
                <a:r>
                  <a:rPr lang="en-US">
                    <a:noFill/>
                  </a:rPr>
                  <a:t> </a:t>
                </a:r>
              </a:p>
            </p:txBody>
          </p:sp>
        </mc:Fallback>
      </mc:AlternateContent>
    </p:spTree>
    <p:extLst>
      <p:ext uri="{BB962C8B-B14F-4D97-AF65-F5344CB8AC3E}">
        <p14:creationId xmlns:p14="http://schemas.microsoft.com/office/powerpoint/2010/main" val="2201249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5</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dirty="0"/>
              <a:t>We are interested to find the </a:t>
            </a:r>
            <a:r>
              <a:rPr lang="en-US" b="1" dirty="0">
                <a:solidFill>
                  <a:srgbClr val="FF0000"/>
                </a:solidFill>
              </a:rPr>
              <a:t>statistic</a:t>
            </a:r>
            <a:r>
              <a:rPr lang="en-US" dirty="0"/>
              <a:t>, which is the sample counterpart of the population parameter, which we can find using the observations of the sample</a:t>
            </a:r>
          </a:p>
          <a:p>
            <a:pPr algn="just" eaLnBrk="1" hangingPunct="1">
              <a:buFont typeface="Wingdings" panose="05000000000000000000" pitchFamily="2" charset="2"/>
              <a:buChar char="§"/>
            </a:pPr>
            <a:r>
              <a:rPr lang="en-US" dirty="0"/>
              <a:t>Generally as the population is very large or in some case infinite hence we have to take the recourse of studying the sample in order to draw some meaningful conclusions about the population</a:t>
            </a:r>
            <a:endParaRPr lang="en-US" altLang="en-US" dirty="0"/>
          </a:p>
        </p:txBody>
      </p:sp>
    </p:spTree>
    <p:extLst>
      <p:ext uri="{BB962C8B-B14F-4D97-AF65-F5344CB8AC3E}">
        <p14:creationId xmlns:p14="http://schemas.microsoft.com/office/powerpoint/2010/main" val="5471824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05394B71-E837-4D39-B11F-1DD6E285F2A2}"/>
              </a:ext>
            </a:extLst>
          </p:cNvPr>
          <p:cNvSpPr>
            <a:spLocks noGrp="1"/>
          </p:cNvSpPr>
          <p:nvPr>
            <p:ph type="dt" sz="quarter" idx="10"/>
          </p:nvPr>
        </p:nvSpPr>
        <p:spPr/>
        <p:txBody>
          <a:bodyPr/>
          <a:lstStyle/>
          <a:p>
            <a:pPr>
              <a:defRPr/>
            </a:pPr>
            <a:r>
              <a:rPr lang="en-US"/>
              <a:t>IME602:STATISTICAL INFERENCE</a:t>
            </a:r>
          </a:p>
        </p:txBody>
      </p:sp>
      <p:sp>
        <p:nvSpPr>
          <p:cNvPr id="7" name="Footer Placeholder 6">
            <a:extLst>
              <a:ext uri="{FF2B5EF4-FFF2-40B4-BE49-F238E27FC236}">
                <a16:creationId xmlns:a16="http://schemas.microsoft.com/office/drawing/2014/main" id="{CECF0B7A-02D9-4B82-8E7D-F79CCD9B89E9}"/>
              </a:ext>
            </a:extLst>
          </p:cNvPr>
          <p:cNvSpPr>
            <a:spLocks noGrp="1"/>
          </p:cNvSpPr>
          <p:nvPr>
            <p:ph type="ftr" sz="quarter" idx="11"/>
          </p:nvPr>
        </p:nvSpPr>
        <p:spPr/>
        <p:txBody>
          <a:bodyPr/>
          <a:lstStyle/>
          <a:p>
            <a:pPr>
              <a:defRPr/>
            </a:pPr>
            <a:r>
              <a:rPr lang="en-US"/>
              <a:t>RNSengupta,IME Dept.,IIT Kanpur,INDIA</a:t>
            </a:r>
          </a:p>
        </p:txBody>
      </p:sp>
      <p:sp>
        <p:nvSpPr>
          <p:cNvPr id="6150" name="Slide Number Placeholder 7">
            <a:extLst>
              <a:ext uri="{FF2B5EF4-FFF2-40B4-BE49-F238E27FC236}">
                <a16:creationId xmlns:a16="http://schemas.microsoft.com/office/drawing/2014/main" id="{AB95E2BD-C5A4-4275-A520-E8F0E7699D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6BB508F7-302B-4D81-94A9-1D09AADD80F2}" type="slidenum">
              <a:rPr lang="en-US" altLang="en-US" sz="1400">
                <a:latin typeface="Arial" panose="020B0604020202020204" pitchFamily="34" charset="0"/>
              </a:rPr>
              <a:pPr/>
              <a:t>50</a:t>
            </a:fld>
            <a:endParaRPr lang="en-US" altLang="en-US" sz="1400">
              <a:latin typeface="Arial" panose="020B0604020202020204" pitchFamily="34" charset="0"/>
            </a:endParaRPr>
          </a:p>
        </p:txBody>
      </p:sp>
      <p:sp>
        <p:nvSpPr>
          <p:cNvPr id="6151" name="Rectangle 2">
            <a:extLst>
              <a:ext uri="{FF2B5EF4-FFF2-40B4-BE49-F238E27FC236}">
                <a16:creationId xmlns:a16="http://schemas.microsoft.com/office/drawing/2014/main" id="{B089670F-8DE3-49C2-AD0E-121F8F829465}"/>
              </a:ext>
            </a:extLst>
          </p:cNvPr>
          <p:cNvSpPr>
            <a:spLocks noGrp="1" noChangeArrowheads="1"/>
          </p:cNvSpPr>
          <p:nvPr>
            <p:ph type="title"/>
          </p:nvPr>
        </p:nvSpPr>
        <p:spPr/>
        <p:txBody>
          <a:bodyPr/>
          <a:lstStyle/>
          <a:p>
            <a:pPr eaLnBrk="1" hangingPunct="1"/>
            <a:r>
              <a:rPr lang="en-US" altLang="en-US" sz="5000" b="1" dirty="0">
                <a:solidFill>
                  <a:srgbClr val="FF0000"/>
                </a:solidFill>
              </a:rPr>
              <a:t>Some Sampling Results</a:t>
            </a:r>
            <a:r>
              <a:rPr lang="en-US" altLang="en-US" sz="5000" b="1" dirty="0">
                <a:solidFill>
                  <a:schemeClr val="tx1"/>
                </a:solidFill>
              </a:rPr>
              <a:t> : </a:t>
            </a:r>
            <a:r>
              <a:rPr lang="en-US" altLang="en-US" sz="5000" b="1" dirty="0">
                <a:solidFill>
                  <a:srgbClr val="0000FF"/>
                </a:solidFill>
              </a:rPr>
              <a:t>(</a:t>
            </a:r>
            <a:r>
              <a:rPr lang="en-US" altLang="en-US" sz="5000" b="1" dirty="0" err="1">
                <a:solidFill>
                  <a:srgbClr val="0000FF"/>
                </a:solidFill>
              </a:rPr>
              <a:t>contd</a:t>
            </a:r>
            <a:r>
              <a:rPr lang="en-US" altLang="en-US" sz="5000" b="1" dirty="0">
                <a:solidFill>
                  <a:srgbClr val="0000FF"/>
                </a:solidFill>
              </a:rPr>
              <a:t>…)</a:t>
            </a:r>
            <a:endParaRPr lang="en-US" altLang="en-US" sz="5000" b="1" dirty="0">
              <a:solidFill>
                <a:srgbClr val="FF0000"/>
              </a:solidFill>
            </a:endParaRPr>
          </a:p>
        </p:txBody>
      </p:sp>
      <p:sp>
        <p:nvSpPr>
          <p:cNvPr id="6152" name="Rectangle 3">
            <a:extLst>
              <a:ext uri="{FF2B5EF4-FFF2-40B4-BE49-F238E27FC236}">
                <a16:creationId xmlns:a16="http://schemas.microsoft.com/office/drawing/2014/main" id="{8116D72E-B7CC-4766-9880-E44EB08A4C70}"/>
              </a:ext>
            </a:extLst>
          </p:cNvPr>
          <p:cNvSpPr>
            <a:spLocks noGrp="1" noChangeArrowheads="1"/>
          </p:cNvSpPr>
          <p:nvPr>
            <p:ph type="body" sz="half" idx="1"/>
          </p:nvPr>
        </p:nvSpPr>
        <p:spPr>
          <a:xfrm>
            <a:off x="609600" y="1570038"/>
            <a:ext cx="11201400" cy="4525962"/>
          </a:xfrm>
        </p:spPr>
        <p:txBody>
          <a:bodyPr/>
          <a:lstStyle/>
          <a:p>
            <a:pPr algn="just" eaLnBrk="1" hangingPunct="1">
              <a:buFont typeface="Wingdings" panose="05000000000000000000" pitchFamily="2" charset="2"/>
              <a:buChar char="§"/>
            </a:pPr>
            <a:r>
              <a:rPr lang="en-US" altLang="en-US" sz="4000" dirty="0"/>
              <a:t>If X</a:t>
            </a:r>
            <a:r>
              <a:rPr lang="en-US" altLang="en-US" sz="4000" baseline="-25000" dirty="0"/>
              <a:t>1</a:t>
            </a:r>
            <a:r>
              <a:rPr lang="en-US" altLang="en-US" sz="4000" dirty="0"/>
              <a:t>, X</a:t>
            </a:r>
            <a:r>
              <a:rPr lang="en-US" altLang="en-US" sz="4000" baseline="-25000" dirty="0"/>
              <a:t>2</a:t>
            </a:r>
            <a:r>
              <a:rPr lang="en-US" altLang="en-US" sz="4000" dirty="0"/>
              <a:t>,….., </a:t>
            </a:r>
            <a:r>
              <a:rPr lang="en-US" altLang="en-US" sz="4000" dirty="0" err="1"/>
              <a:t>X</a:t>
            </a:r>
            <a:r>
              <a:rPr lang="en-US" altLang="en-US" sz="4000" baseline="-25000" dirty="0" err="1"/>
              <a:t>n</a:t>
            </a:r>
            <a:r>
              <a:rPr lang="en-US" altLang="en-US" sz="4000" dirty="0"/>
              <a:t> are </a:t>
            </a:r>
            <a:r>
              <a:rPr lang="en-US" altLang="en-US" sz="4000" dirty="0">
                <a:sym typeface="Symbol" panose="05050102010706020507" pitchFamily="18" charset="2"/>
              </a:rPr>
              <a:t>𝑚 observations from X ~ N(</a:t>
            </a:r>
            <a:r>
              <a:rPr lang="en-US" altLang="en-US" sz="4000" baseline="-25000" dirty="0">
                <a:sym typeface="Symbol" panose="05050102010706020507" pitchFamily="18" charset="2"/>
              </a:rPr>
              <a:t>X</a:t>
            </a:r>
            <a:r>
              <a:rPr lang="en-US" altLang="en-US" sz="4000" dirty="0">
                <a:sym typeface="Symbol" panose="05050102010706020507" pitchFamily="18" charset="2"/>
              </a:rPr>
              <a:t>, </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X</a:t>
            </a:r>
            <a:r>
              <a:rPr lang="en-US" altLang="en-US" sz="4000" dirty="0">
                <a:sym typeface="Symbol" panose="05050102010706020507" pitchFamily="18" charset="2"/>
              </a:rPr>
              <a:t>) and </a:t>
            </a:r>
            <a:r>
              <a:rPr lang="en-US" altLang="en-US" sz="4000" dirty="0"/>
              <a:t>Y</a:t>
            </a:r>
            <a:r>
              <a:rPr lang="en-US" altLang="en-US" sz="4000" baseline="-25000" dirty="0"/>
              <a:t>1</a:t>
            </a:r>
            <a:r>
              <a:rPr lang="en-US" altLang="en-US" sz="4000" dirty="0"/>
              <a:t>, Y</a:t>
            </a:r>
            <a:r>
              <a:rPr lang="en-US" altLang="en-US" sz="4000" baseline="-25000" dirty="0"/>
              <a:t>2</a:t>
            </a:r>
            <a:r>
              <a:rPr lang="en-US" altLang="en-US" sz="4000" dirty="0"/>
              <a:t>,….., Y</a:t>
            </a:r>
            <a:r>
              <a:rPr lang="en-US" altLang="en-US" sz="4000" baseline="-25000" dirty="0"/>
              <a:t>𝑛</a:t>
            </a:r>
            <a:r>
              <a:rPr lang="en-US" altLang="en-US" sz="4000" dirty="0"/>
              <a:t> are </a:t>
            </a:r>
            <a:r>
              <a:rPr lang="en-US" altLang="en-US" sz="4000" dirty="0">
                <a:sym typeface="Symbol" panose="05050102010706020507" pitchFamily="18" charset="2"/>
              </a:rPr>
              <a:t>𝑛 observations from Y ~ N(</a:t>
            </a:r>
            <a:r>
              <a:rPr lang="en-US" altLang="en-US" sz="4000" baseline="-25000" dirty="0">
                <a:sym typeface="Symbol" panose="05050102010706020507" pitchFamily="18" charset="2"/>
              </a:rPr>
              <a:t>Y</a:t>
            </a:r>
            <a:r>
              <a:rPr lang="en-US" altLang="en-US" sz="4000" dirty="0">
                <a:sym typeface="Symbol" panose="05050102010706020507" pitchFamily="18" charset="2"/>
              </a:rPr>
              <a:t>, </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Y</a:t>
            </a:r>
            <a:r>
              <a:rPr lang="en-US" altLang="en-US" sz="4000" dirty="0">
                <a:sym typeface="Symbol" panose="05050102010706020507" pitchFamily="18" charset="2"/>
              </a:rPr>
              <a:t>) and more over these samples are independent and population means are </a:t>
            </a:r>
            <a:r>
              <a:rPr lang="en-US" altLang="en-US" sz="4000" b="1" dirty="0">
                <a:solidFill>
                  <a:srgbClr val="FF3300"/>
                </a:solidFill>
                <a:sym typeface="Symbol" panose="05050102010706020507" pitchFamily="18" charset="2"/>
              </a:rPr>
              <a:t>known</a:t>
            </a:r>
            <a:r>
              <a:rPr lang="en-US" altLang="en-US" sz="4000" dirty="0">
                <a:sym typeface="Symbol" panose="05050102010706020507" pitchFamily="18" charset="2"/>
              </a:rPr>
              <a:t>, then</a:t>
            </a:r>
          </a:p>
          <a:p>
            <a:pPr algn="just" eaLnBrk="1" hangingPunct="1">
              <a:buFont typeface="Wingdings" panose="05000000000000000000" pitchFamily="2" charset="2"/>
              <a:buChar char="§"/>
            </a:pPr>
            <a:r>
              <a:rPr lang="en-US" altLang="en-US" sz="4000" dirty="0">
                <a:sym typeface="Symbol" panose="05050102010706020507" pitchFamily="18" charset="2"/>
              </a:rPr>
              <a:t>{(𝑚𝑠</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𝑚</a:t>
            </a:r>
            <a:r>
              <a:rPr lang="en-US" altLang="en-US" sz="4000" dirty="0">
                <a:sym typeface="Symbol" panose="05050102010706020507" pitchFamily="18" charset="2"/>
              </a:rPr>
              <a:t>/</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X</a:t>
            </a:r>
            <a:r>
              <a:rPr lang="en-US" altLang="en-US" sz="4000" dirty="0">
                <a:sym typeface="Symbol" panose="05050102010706020507" pitchFamily="18" charset="2"/>
              </a:rPr>
              <a:t>)/𝑚}/{(</a:t>
            </a:r>
            <a:r>
              <a:rPr lang="en-US" altLang="en-US" sz="4000" dirty="0"/>
              <a:t>𝑛</a:t>
            </a:r>
            <a:r>
              <a:rPr lang="en-US" altLang="en-US" sz="4000" dirty="0">
                <a:sym typeface="Symbol" panose="05050102010706020507" pitchFamily="18" charset="2"/>
              </a:rPr>
              <a:t>𝑠</a:t>
            </a:r>
            <a:r>
              <a:rPr lang="en-US" altLang="en-US" sz="4000" baseline="30000" dirty="0">
                <a:sym typeface="Symbol" panose="05050102010706020507" pitchFamily="18" charset="2"/>
              </a:rPr>
              <a:t>*2</a:t>
            </a:r>
            <a:r>
              <a:rPr lang="en-US" altLang="en-US" sz="4000" baseline="-25000" dirty="0"/>
              <a:t>𝑛</a:t>
            </a:r>
            <a:r>
              <a:rPr lang="en-US" altLang="en-US" sz="4000" dirty="0">
                <a:sym typeface="Symbol" panose="05050102010706020507" pitchFamily="18" charset="2"/>
              </a:rPr>
              <a:t>/</a:t>
            </a:r>
            <a:r>
              <a:rPr lang="en-US" altLang="en-US" sz="4000" baseline="30000" dirty="0">
                <a:sym typeface="Symbol" panose="05050102010706020507" pitchFamily="18" charset="2"/>
              </a:rPr>
              <a:t>2</a:t>
            </a:r>
            <a:r>
              <a:rPr lang="en-US" altLang="en-US" sz="4000" baseline="-25000" dirty="0">
                <a:sym typeface="Symbol" panose="05050102010706020507" pitchFamily="18" charset="2"/>
              </a:rPr>
              <a:t>Y</a:t>
            </a:r>
            <a:r>
              <a:rPr lang="en-US" altLang="en-US" sz="4000" dirty="0">
                <a:sym typeface="Symbol" panose="05050102010706020507" pitchFamily="18" charset="2"/>
              </a:rPr>
              <a:t>)/</a:t>
            </a:r>
            <a:r>
              <a:rPr lang="en-US" altLang="en-US" sz="4000" dirty="0"/>
              <a:t>𝑛}</a:t>
            </a:r>
            <a:r>
              <a:rPr lang="en-US" altLang="en-US" sz="4000" dirty="0">
                <a:sym typeface="Symbol" panose="05050102010706020507" pitchFamily="18" charset="2"/>
              </a:rPr>
              <a:t>~F</a:t>
            </a:r>
            <a:r>
              <a:rPr lang="en-US" altLang="en-US" sz="4000" baseline="-25000" dirty="0">
                <a:sym typeface="Symbol" panose="05050102010706020507" pitchFamily="18" charset="2"/>
              </a:rPr>
              <a:t>𝑚,</a:t>
            </a:r>
            <a:r>
              <a:rPr lang="en-US" altLang="en-US" sz="4000" baseline="-25000" dirty="0"/>
              <a:t>𝑛</a:t>
            </a:r>
            <a:endParaRPr lang="en-US" altLang="en-US" sz="4000" baseline="-25000" dirty="0">
              <a:sym typeface="Symbol" panose="05050102010706020507" pitchFamily="18" charset="2"/>
            </a:endParaRPr>
          </a:p>
        </p:txBody>
      </p:sp>
    </p:spTree>
    <p:extLst>
      <p:ext uri="{BB962C8B-B14F-4D97-AF65-F5344CB8AC3E}">
        <p14:creationId xmlns:p14="http://schemas.microsoft.com/office/powerpoint/2010/main" val="18172655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05394B71-E837-4D39-B11F-1DD6E285F2A2}"/>
              </a:ext>
            </a:extLst>
          </p:cNvPr>
          <p:cNvSpPr>
            <a:spLocks noGrp="1"/>
          </p:cNvSpPr>
          <p:nvPr>
            <p:ph type="dt" sz="quarter" idx="10"/>
          </p:nvPr>
        </p:nvSpPr>
        <p:spPr/>
        <p:txBody>
          <a:bodyPr/>
          <a:lstStyle/>
          <a:p>
            <a:pPr>
              <a:defRPr/>
            </a:pPr>
            <a:r>
              <a:rPr lang="en-US"/>
              <a:t>IME602:STATISTICAL INFERENCE</a:t>
            </a:r>
          </a:p>
        </p:txBody>
      </p:sp>
      <p:sp>
        <p:nvSpPr>
          <p:cNvPr id="7" name="Footer Placeholder 6">
            <a:extLst>
              <a:ext uri="{FF2B5EF4-FFF2-40B4-BE49-F238E27FC236}">
                <a16:creationId xmlns:a16="http://schemas.microsoft.com/office/drawing/2014/main" id="{CECF0B7A-02D9-4B82-8E7D-F79CCD9B89E9}"/>
              </a:ext>
            </a:extLst>
          </p:cNvPr>
          <p:cNvSpPr>
            <a:spLocks noGrp="1"/>
          </p:cNvSpPr>
          <p:nvPr>
            <p:ph type="ftr" sz="quarter" idx="11"/>
          </p:nvPr>
        </p:nvSpPr>
        <p:spPr/>
        <p:txBody>
          <a:bodyPr/>
          <a:lstStyle/>
          <a:p>
            <a:pPr>
              <a:defRPr/>
            </a:pPr>
            <a:r>
              <a:rPr lang="en-US"/>
              <a:t>RNSengupta,IME Dept.,IIT Kanpur,INDIA</a:t>
            </a:r>
          </a:p>
        </p:txBody>
      </p:sp>
      <p:sp>
        <p:nvSpPr>
          <p:cNvPr id="6150" name="Slide Number Placeholder 7">
            <a:extLst>
              <a:ext uri="{FF2B5EF4-FFF2-40B4-BE49-F238E27FC236}">
                <a16:creationId xmlns:a16="http://schemas.microsoft.com/office/drawing/2014/main" id="{AB95E2BD-C5A4-4275-A520-E8F0E7699D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6BB508F7-302B-4D81-94A9-1D09AADD80F2}" type="slidenum">
              <a:rPr lang="en-US" altLang="en-US" sz="1400">
                <a:latin typeface="Arial" panose="020B0604020202020204" pitchFamily="34" charset="0"/>
              </a:rPr>
              <a:pPr/>
              <a:t>51</a:t>
            </a:fld>
            <a:endParaRPr lang="en-US" altLang="en-US" sz="1400">
              <a:latin typeface="Arial" panose="020B0604020202020204" pitchFamily="34" charset="0"/>
            </a:endParaRPr>
          </a:p>
        </p:txBody>
      </p:sp>
      <p:sp>
        <p:nvSpPr>
          <p:cNvPr id="6151" name="Rectangle 2">
            <a:extLst>
              <a:ext uri="{FF2B5EF4-FFF2-40B4-BE49-F238E27FC236}">
                <a16:creationId xmlns:a16="http://schemas.microsoft.com/office/drawing/2014/main" id="{B089670F-8DE3-49C2-AD0E-121F8F829465}"/>
              </a:ext>
            </a:extLst>
          </p:cNvPr>
          <p:cNvSpPr>
            <a:spLocks noGrp="1" noChangeArrowheads="1"/>
          </p:cNvSpPr>
          <p:nvPr>
            <p:ph type="title"/>
          </p:nvPr>
        </p:nvSpPr>
        <p:spPr/>
        <p:txBody>
          <a:bodyPr/>
          <a:lstStyle/>
          <a:p>
            <a:pPr eaLnBrk="1" hangingPunct="1"/>
            <a:r>
              <a:rPr lang="en-US" altLang="en-US" sz="5000" b="1" dirty="0">
                <a:solidFill>
                  <a:srgbClr val="FF0000"/>
                </a:solidFill>
              </a:rPr>
              <a:t>Some Sampling Results</a:t>
            </a:r>
            <a:r>
              <a:rPr lang="en-US" altLang="en-US" sz="5000" b="1" dirty="0">
                <a:solidFill>
                  <a:schemeClr val="tx1"/>
                </a:solidFill>
              </a:rPr>
              <a:t> : </a:t>
            </a:r>
            <a:r>
              <a:rPr lang="en-US" altLang="en-US" sz="5000" b="1" dirty="0">
                <a:solidFill>
                  <a:srgbClr val="0000FF"/>
                </a:solidFill>
              </a:rPr>
              <a:t>(</a:t>
            </a:r>
            <a:r>
              <a:rPr lang="en-US" altLang="en-US" sz="5000" b="1" dirty="0" err="1">
                <a:solidFill>
                  <a:srgbClr val="0000FF"/>
                </a:solidFill>
              </a:rPr>
              <a:t>contd</a:t>
            </a:r>
            <a:r>
              <a:rPr lang="en-US" altLang="en-US" sz="5000" b="1" dirty="0">
                <a:solidFill>
                  <a:srgbClr val="0000FF"/>
                </a:solidFill>
              </a:rPr>
              <a:t>…)</a:t>
            </a:r>
            <a:endParaRPr lang="en-US" altLang="en-US" sz="5000" b="1" dirty="0">
              <a:solidFill>
                <a:srgbClr val="FF0000"/>
              </a:solidFill>
            </a:endParaRPr>
          </a:p>
        </p:txBody>
      </p:sp>
      <p:sp>
        <p:nvSpPr>
          <p:cNvPr id="6152" name="Rectangle 3">
            <a:extLst>
              <a:ext uri="{FF2B5EF4-FFF2-40B4-BE49-F238E27FC236}">
                <a16:creationId xmlns:a16="http://schemas.microsoft.com/office/drawing/2014/main" id="{8116D72E-B7CC-4766-9880-E44EB08A4C70}"/>
              </a:ext>
            </a:extLst>
          </p:cNvPr>
          <p:cNvSpPr>
            <a:spLocks noGrp="1" noChangeArrowheads="1"/>
          </p:cNvSpPr>
          <p:nvPr>
            <p:ph type="body" sz="half" idx="1"/>
          </p:nvPr>
        </p:nvSpPr>
        <p:spPr>
          <a:xfrm>
            <a:off x="609600" y="1570038"/>
            <a:ext cx="11201400" cy="4525962"/>
          </a:xfrm>
        </p:spPr>
        <p:txBody>
          <a:bodyPr/>
          <a:lstStyle/>
          <a:p>
            <a:pPr algn="just" eaLnBrk="1" hangingPunct="1">
              <a:buFont typeface="Wingdings" panose="05000000000000000000" pitchFamily="2" charset="2"/>
              <a:buChar char="§"/>
            </a:pPr>
            <a:r>
              <a:rPr lang="en-US" altLang="en-US" sz="3500" dirty="0"/>
              <a:t>If X</a:t>
            </a:r>
            <a:r>
              <a:rPr lang="en-US" altLang="en-US" sz="3500" baseline="-25000" dirty="0"/>
              <a:t>1</a:t>
            </a:r>
            <a:r>
              <a:rPr lang="en-US" altLang="en-US" sz="3500" dirty="0"/>
              <a:t>, X</a:t>
            </a:r>
            <a:r>
              <a:rPr lang="en-US" altLang="en-US" sz="3500" baseline="-25000" dirty="0"/>
              <a:t>2</a:t>
            </a:r>
            <a:r>
              <a:rPr lang="en-US" altLang="en-US" sz="3500" dirty="0"/>
              <a:t>,….., </a:t>
            </a:r>
            <a:r>
              <a:rPr lang="en-US" altLang="en-US" sz="3500" dirty="0" err="1"/>
              <a:t>X</a:t>
            </a:r>
            <a:r>
              <a:rPr lang="en-US" altLang="en-US" sz="3500" baseline="-25000" dirty="0" err="1"/>
              <a:t>n</a:t>
            </a:r>
            <a:r>
              <a:rPr lang="en-US" altLang="en-US" sz="3500" dirty="0"/>
              <a:t> are </a:t>
            </a:r>
            <a:r>
              <a:rPr lang="en-US" altLang="en-US" sz="3500" dirty="0">
                <a:sym typeface="Symbol" panose="05050102010706020507" pitchFamily="18" charset="2"/>
              </a:rPr>
              <a:t>𝑚 observations from X ~ N(</a:t>
            </a:r>
            <a:r>
              <a:rPr lang="en-US" altLang="en-US" sz="3500" baseline="-25000" dirty="0">
                <a:sym typeface="Symbol" panose="05050102010706020507" pitchFamily="18" charset="2"/>
              </a:rPr>
              <a:t>X</a:t>
            </a:r>
            <a:r>
              <a:rPr lang="en-US" altLang="en-US" sz="3500" dirty="0">
                <a:sym typeface="Symbol" panose="05050102010706020507" pitchFamily="18" charset="2"/>
              </a:rPr>
              <a:t>, </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X</a:t>
            </a:r>
            <a:r>
              <a:rPr lang="en-US" altLang="en-US" sz="3500" dirty="0">
                <a:sym typeface="Symbol" panose="05050102010706020507" pitchFamily="18" charset="2"/>
              </a:rPr>
              <a:t>) and </a:t>
            </a:r>
            <a:r>
              <a:rPr lang="en-US" altLang="en-US" sz="3500" dirty="0"/>
              <a:t>Y</a:t>
            </a:r>
            <a:r>
              <a:rPr lang="en-US" altLang="en-US" sz="3500" baseline="-25000" dirty="0"/>
              <a:t>1</a:t>
            </a:r>
            <a:r>
              <a:rPr lang="en-US" altLang="en-US" sz="3500" dirty="0"/>
              <a:t>, Y</a:t>
            </a:r>
            <a:r>
              <a:rPr lang="en-US" altLang="en-US" sz="3500" baseline="-25000" dirty="0"/>
              <a:t>2</a:t>
            </a:r>
            <a:r>
              <a:rPr lang="en-US" altLang="en-US" sz="3500" dirty="0"/>
              <a:t>,….., Y</a:t>
            </a:r>
            <a:r>
              <a:rPr lang="en-US" altLang="en-US" sz="3500" baseline="-25000" dirty="0"/>
              <a:t>𝑛</a:t>
            </a:r>
            <a:r>
              <a:rPr lang="en-US" altLang="en-US" sz="3500" dirty="0"/>
              <a:t> are </a:t>
            </a:r>
            <a:r>
              <a:rPr lang="en-US" altLang="en-US" sz="3500" dirty="0">
                <a:sym typeface="Symbol" panose="05050102010706020507" pitchFamily="18" charset="2"/>
              </a:rPr>
              <a:t>𝑛 observations from Y ~ N(</a:t>
            </a:r>
            <a:r>
              <a:rPr lang="en-US" altLang="en-US" sz="3500" baseline="-25000" dirty="0">
                <a:sym typeface="Symbol" panose="05050102010706020507" pitchFamily="18" charset="2"/>
              </a:rPr>
              <a:t>Y</a:t>
            </a:r>
            <a:r>
              <a:rPr lang="en-US" altLang="en-US" sz="3500" dirty="0">
                <a:sym typeface="Symbol" panose="05050102010706020507" pitchFamily="18" charset="2"/>
              </a:rPr>
              <a:t>, </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Y</a:t>
            </a:r>
            <a:r>
              <a:rPr lang="en-US" altLang="en-US" sz="3500" dirty="0">
                <a:sym typeface="Symbol" panose="05050102010706020507" pitchFamily="18" charset="2"/>
              </a:rPr>
              <a:t>) and more over these samples are independent and population means are </a:t>
            </a:r>
            <a:r>
              <a:rPr lang="en-US" altLang="en-US" sz="3500" b="1" dirty="0">
                <a:solidFill>
                  <a:srgbClr val="FF3300"/>
                </a:solidFill>
                <a:sym typeface="Symbol" panose="05050102010706020507" pitchFamily="18" charset="2"/>
              </a:rPr>
              <a:t>unknown</a:t>
            </a:r>
            <a:r>
              <a:rPr lang="en-US" altLang="en-US" sz="3500" dirty="0">
                <a:sym typeface="Symbol" panose="05050102010706020507" pitchFamily="18" charset="2"/>
              </a:rPr>
              <a:t>, then</a:t>
            </a:r>
          </a:p>
          <a:p>
            <a:pPr algn="just" eaLnBrk="1" hangingPunct="1">
              <a:buFont typeface="Wingdings" panose="05000000000000000000" pitchFamily="2" charset="2"/>
              <a:buChar char="§"/>
            </a:pPr>
            <a:r>
              <a:rPr lang="en-US" altLang="en-US" sz="3500" dirty="0">
                <a:sym typeface="Symbol" panose="05050102010706020507" pitchFamily="18" charset="2"/>
              </a:rPr>
              <a:t>[{(𝑚1)𝑠</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𝑚</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X</a:t>
            </a:r>
            <a:r>
              <a:rPr lang="en-US" altLang="en-US" sz="3500" dirty="0">
                <a:sym typeface="Symbol" panose="05050102010706020507" pitchFamily="18" charset="2"/>
              </a:rPr>
              <a:t>}/(𝑚1)]/[{(</a:t>
            </a:r>
            <a:r>
              <a:rPr lang="en-US" altLang="en-US" sz="3500" dirty="0"/>
              <a:t>𝑛</a:t>
            </a:r>
            <a:r>
              <a:rPr lang="en-US" altLang="en-US" sz="3500" dirty="0">
                <a:sym typeface="Symbol" panose="05050102010706020507" pitchFamily="18" charset="2"/>
              </a:rPr>
              <a:t>1)</a:t>
            </a:r>
            <a:r>
              <a:rPr lang="en-US" altLang="en-US" sz="3500">
                <a:sym typeface="Symbol" panose="05050102010706020507" pitchFamily="18" charset="2"/>
              </a:rPr>
              <a:t>𝑠</a:t>
            </a:r>
            <a:r>
              <a:rPr lang="en-US" altLang="en-US" sz="3500" baseline="30000">
                <a:sym typeface="Symbol" panose="05050102010706020507" pitchFamily="18" charset="2"/>
              </a:rPr>
              <a:t>2</a:t>
            </a:r>
            <a:r>
              <a:rPr lang="en-US" altLang="en-US" sz="3500" baseline="-25000"/>
              <a:t>𝑛 </a:t>
            </a:r>
            <a:r>
              <a:rPr lang="en-US" altLang="en-US" sz="3500" dirty="0">
                <a:sym typeface="Symbol" panose="05050102010706020507" pitchFamily="18" charset="2"/>
              </a:rPr>
              <a:t>/</a:t>
            </a:r>
            <a:r>
              <a:rPr lang="en-US" altLang="en-US" sz="3500" baseline="30000" dirty="0">
                <a:sym typeface="Symbol" panose="05050102010706020507" pitchFamily="18" charset="2"/>
              </a:rPr>
              <a:t>2</a:t>
            </a:r>
            <a:r>
              <a:rPr lang="en-US" altLang="en-US" sz="3500" baseline="-25000" dirty="0">
                <a:sym typeface="Symbol" panose="05050102010706020507" pitchFamily="18" charset="2"/>
              </a:rPr>
              <a:t>Y</a:t>
            </a:r>
            <a:r>
              <a:rPr lang="en-US" altLang="en-US" sz="3500" dirty="0">
                <a:sym typeface="Symbol" panose="05050102010706020507" pitchFamily="18" charset="2"/>
              </a:rPr>
              <a:t>)}/(</a:t>
            </a:r>
            <a:r>
              <a:rPr lang="en-US" altLang="en-US" sz="3500" dirty="0"/>
              <a:t>𝑛</a:t>
            </a:r>
            <a:r>
              <a:rPr lang="en-US" altLang="en-US" sz="3500" dirty="0">
                <a:sym typeface="Symbol" panose="05050102010706020507" pitchFamily="18" charset="2"/>
              </a:rPr>
              <a:t>1)</a:t>
            </a:r>
            <a:r>
              <a:rPr lang="en-US" altLang="en-US" sz="3500" dirty="0"/>
              <a:t>]</a:t>
            </a:r>
            <a:r>
              <a:rPr lang="en-US" altLang="en-US" sz="3500" dirty="0">
                <a:sym typeface="Symbol" panose="05050102010706020507" pitchFamily="18" charset="2"/>
              </a:rPr>
              <a:t>~F</a:t>
            </a:r>
            <a:r>
              <a:rPr lang="en-US" altLang="en-US" sz="3500" baseline="-25000" dirty="0">
                <a:sym typeface="Symbol" panose="05050102010706020507" pitchFamily="18" charset="2"/>
              </a:rPr>
              <a:t>𝑚1,</a:t>
            </a:r>
            <a:r>
              <a:rPr lang="en-US" altLang="en-US" sz="3500" baseline="-25000" dirty="0"/>
              <a:t>𝑛</a:t>
            </a:r>
            <a:r>
              <a:rPr lang="en-US" altLang="en-US" sz="3500" baseline="-25000" dirty="0">
                <a:sym typeface="Symbol" panose="05050102010706020507" pitchFamily="18" charset="2"/>
              </a:rPr>
              <a:t>1</a:t>
            </a:r>
          </a:p>
        </p:txBody>
      </p:sp>
    </p:spTree>
    <p:extLst>
      <p:ext uri="{BB962C8B-B14F-4D97-AF65-F5344CB8AC3E}">
        <p14:creationId xmlns:p14="http://schemas.microsoft.com/office/powerpoint/2010/main" val="143320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5">
            <a:extLst>
              <a:ext uri="{FF2B5EF4-FFF2-40B4-BE49-F238E27FC236}">
                <a16:creationId xmlns:a16="http://schemas.microsoft.com/office/drawing/2014/main" id="{054767C7-42C8-4CF3-8F8A-C8205D54CE52}"/>
              </a:ext>
            </a:extLst>
          </p:cNvPr>
          <p:cNvSpPr>
            <a:spLocks noGrp="1"/>
          </p:cNvSpPr>
          <p:nvPr>
            <p:ph type="dt" sz="quarter" idx="10"/>
          </p:nvPr>
        </p:nvSpPr>
        <p:spPr/>
        <p:txBody>
          <a:bodyPr/>
          <a:lstStyle/>
          <a:p>
            <a:pPr>
              <a:defRPr/>
            </a:pPr>
            <a:r>
              <a:rPr lang="en-US"/>
              <a:t>IME602:STATISTICAL INFERENCE</a:t>
            </a:r>
          </a:p>
        </p:txBody>
      </p:sp>
      <p:sp>
        <p:nvSpPr>
          <p:cNvPr id="9" name="Footer Placeholder 6">
            <a:extLst>
              <a:ext uri="{FF2B5EF4-FFF2-40B4-BE49-F238E27FC236}">
                <a16:creationId xmlns:a16="http://schemas.microsoft.com/office/drawing/2014/main" id="{A896940A-B572-4F2D-8C2F-29D7DC6E9A68}"/>
              </a:ext>
            </a:extLst>
          </p:cNvPr>
          <p:cNvSpPr>
            <a:spLocks noGrp="1"/>
          </p:cNvSpPr>
          <p:nvPr>
            <p:ph type="ftr" sz="quarter" idx="11"/>
          </p:nvPr>
        </p:nvSpPr>
        <p:spPr/>
        <p:txBody>
          <a:bodyPr/>
          <a:lstStyle/>
          <a:p>
            <a:pPr>
              <a:defRPr/>
            </a:pPr>
            <a:r>
              <a:rPr lang="en-US"/>
              <a:t>RNSengupta,IME Dept.,IIT Kanpur,INDIA</a:t>
            </a:r>
          </a:p>
        </p:txBody>
      </p:sp>
      <p:sp>
        <p:nvSpPr>
          <p:cNvPr id="9224" name="Slide Number Placeholder 7">
            <a:extLst>
              <a:ext uri="{FF2B5EF4-FFF2-40B4-BE49-F238E27FC236}">
                <a16:creationId xmlns:a16="http://schemas.microsoft.com/office/drawing/2014/main" id="{3E2B1821-4C32-46FF-AB71-F7C074947AE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69E69E6A-D169-4024-B868-B4C1319D6030}" type="slidenum">
              <a:rPr lang="en-US" altLang="en-US" sz="1400">
                <a:latin typeface="Arial" panose="020B0604020202020204" pitchFamily="34" charset="0"/>
              </a:rPr>
              <a:pPr/>
              <a:t>52</a:t>
            </a:fld>
            <a:endParaRPr lang="en-US" altLang="en-US" sz="1400">
              <a:latin typeface="Arial" panose="020B0604020202020204" pitchFamily="34" charset="0"/>
            </a:endParaRPr>
          </a:p>
        </p:txBody>
      </p:sp>
      <p:sp>
        <p:nvSpPr>
          <p:cNvPr id="9225" name="Rectangle 2">
            <a:extLst>
              <a:ext uri="{FF2B5EF4-FFF2-40B4-BE49-F238E27FC236}">
                <a16:creationId xmlns:a16="http://schemas.microsoft.com/office/drawing/2014/main" id="{70721C76-0331-4A55-86B1-1653081DEA50}"/>
              </a:ext>
            </a:extLst>
          </p:cNvPr>
          <p:cNvSpPr>
            <a:spLocks noGrp="1" noChangeArrowheads="1"/>
          </p:cNvSpPr>
          <p:nvPr>
            <p:ph type="title"/>
          </p:nvPr>
        </p:nvSpPr>
        <p:spPr/>
        <p:txBody>
          <a:bodyPr/>
          <a:lstStyle/>
          <a:p>
            <a:pPr eaLnBrk="1" hangingPunct="1"/>
            <a:r>
              <a:rPr lang="en-US" altLang="en-US" sz="5000" b="1" dirty="0">
                <a:solidFill>
                  <a:srgbClr val="FF0000"/>
                </a:solidFill>
              </a:rPr>
              <a:t>Some Sampling Results</a:t>
            </a:r>
            <a:r>
              <a:rPr lang="en-US" altLang="en-US" sz="5000" b="1" dirty="0">
                <a:solidFill>
                  <a:schemeClr val="tx1"/>
                </a:solidFill>
              </a:rPr>
              <a:t> : </a:t>
            </a:r>
            <a:r>
              <a:rPr lang="en-US" altLang="en-US" sz="5000" b="1" dirty="0">
                <a:solidFill>
                  <a:srgbClr val="0000FF"/>
                </a:solidFill>
              </a:rPr>
              <a:t>(</a:t>
            </a:r>
            <a:r>
              <a:rPr lang="en-US" altLang="en-US" sz="5000" b="1" dirty="0" err="1">
                <a:solidFill>
                  <a:srgbClr val="0000FF"/>
                </a:solidFill>
              </a:rPr>
              <a:t>contd</a:t>
            </a:r>
            <a:r>
              <a:rPr lang="en-US" altLang="en-US" sz="5000" b="1" dirty="0">
                <a:solidFill>
                  <a:srgbClr val="0000FF"/>
                </a:solidFill>
              </a:rPr>
              <a:t>…)</a:t>
            </a:r>
            <a:endParaRPr lang="en-US" altLang="en-US" sz="5000" dirty="0"/>
          </a:p>
        </p:txBody>
      </p:sp>
      <mc:AlternateContent xmlns:mc="http://schemas.openxmlformats.org/markup-compatibility/2006" xmlns:a14="http://schemas.microsoft.com/office/drawing/2010/main">
        <mc:Choice Requires="a14">
          <p:sp>
            <p:nvSpPr>
              <p:cNvPr id="9226" name="Rectangle 3">
                <a:extLst>
                  <a:ext uri="{FF2B5EF4-FFF2-40B4-BE49-F238E27FC236}">
                    <a16:creationId xmlns:a16="http://schemas.microsoft.com/office/drawing/2014/main" id="{A167B797-6E68-4AA5-B501-5A7CEE33FCCA}"/>
                  </a:ext>
                </a:extLst>
              </p:cNvPr>
              <p:cNvSpPr>
                <a:spLocks noGrp="1" noChangeArrowheads="1"/>
              </p:cNvSpPr>
              <p:nvPr>
                <p:ph type="body" sz="half" idx="1"/>
              </p:nvPr>
            </p:nvSpPr>
            <p:spPr>
              <a:xfrm>
                <a:off x="685800" y="1600201"/>
                <a:ext cx="10972800" cy="4525963"/>
              </a:xfrm>
            </p:spPr>
            <p:txBody>
              <a:bodyPr/>
              <a:lstStyle/>
              <a:p>
                <a:pPr algn="just" eaLnBrk="1" hangingPunct="1">
                  <a:buFont typeface="Wingdings" panose="05000000000000000000" pitchFamily="2" charset="2"/>
                  <a:buChar char="§"/>
                </a:pPr>
                <a:r>
                  <a:rPr lang="en-US" altLang="en-US" sz="2600" dirty="0"/>
                  <a:t>X ~ UD(𝑎 , 𝑏) then, </a:t>
                </a:r>
                <a14:m>
                  <m:oMath xmlns:m="http://schemas.openxmlformats.org/officeDocument/2006/math">
                    <m:acc>
                      <m:accPr>
                        <m:chr m:val="̂"/>
                        <m:ctrlPr>
                          <a:rPr lang="en-US" altLang="en-US" sz="2600" b="0" i="1" smtClean="0">
                            <a:latin typeface="Cambria Math" panose="02040503050406030204" pitchFamily="18" charset="0"/>
                          </a:rPr>
                        </m:ctrlPr>
                      </m:accPr>
                      <m:e>
                        <m:r>
                          <a:rPr lang="en-US" altLang="en-US" sz="2600" i="1">
                            <a:latin typeface="Cambria Math" panose="02040503050406030204" pitchFamily="18" charset="0"/>
                          </a:rPr>
                          <m:t>𝑎</m:t>
                        </m:r>
                      </m:e>
                    </m:acc>
                    <m:r>
                      <a:rPr lang="en-US" altLang="en-US" sz="2600" b="0" i="1" smtClean="0">
                        <a:latin typeface="Cambria Math" panose="02040503050406030204" pitchFamily="18" charset="0"/>
                      </a:rPr>
                      <m:t>=</m:t>
                    </m:r>
                    <m:r>
                      <a:rPr lang="en-US" altLang="en-US" sz="2600" b="0" i="1" smtClean="0">
                        <a:latin typeface="Cambria Math" panose="02040503050406030204" pitchFamily="18" charset="0"/>
                      </a:rPr>
                      <m:t>𝑚𝑖𝑛</m:t>
                    </m:r>
                    <m:d>
                      <m:dPr>
                        <m:ctrlPr>
                          <a:rPr lang="en-US" altLang="en-US" sz="2600" b="0" i="1" smtClean="0">
                            <a:latin typeface="Cambria Math" panose="02040503050406030204" pitchFamily="18" charset="0"/>
                          </a:rPr>
                        </m:ctrlPr>
                      </m:dPr>
                      <m:e>
                        <m:sSub>
                          <m:sSubPr>
                            <m:ctrlPr>
                              <a:rPr lang="en-US" altLang="en-US" sz="2600" b="0" i="1" smtClean="0">
                                <a:latin typeface="Cambria Math" panose="02040503050406030204" pitchFamily="18" charset="0"/>
                              </a:rPr>
                            </m:ctrlPr>
                          </m:sSubPr>
                          <m:e>
                            <m:r>
                              <a:rPr lang="en-US" altLang="en-US" sz="2600" b="0" i="1" smtClean="0">
                                <a:latin typeface="Cambria Math" panose="02040503050406030204" pitchFamily="18" charset="0"/>
                              </a:rPr>
                              <m:t>𝑋</m:t>
                            </m:r>
                          </m:e>
                          <m:sub>
                            <m:r>
                              <a:rPr lang="en-US" altLang="en-US" sz="2600" b="0" i="1" smtClean="0">
                                <a:latin typeface="Cambria Math" panose="02040503050406030204" pitchFamily="18" charset="0"/>
                              </a:rPr>
                              <m:t>1</m:t>
                            </m:r>
                          </m:sub>
                        </m:sSub>
                        <m:r>
                          <a:rPr lang="en-US" altLang="en-US" sz="2600" b="0" i="1" smtClean="0">
                            <a:latin typeface="Cambria Math" panose="02040503050406030204" pitchFamily="18" charset="0"/>
                          </a:rPr>
                          <m:t>,</m:t>
                        </m:r>
                        <m:r>
                          <a:rPr lang="en-US" altLang="en-US" sz="2600" b="0" i="1" smtClean="0">
                            <a:latin typeface="Cambria Math" panose="02040503050406030204" pitchFamily="18" charset="0"/>
                            <a:ea typeface="Cambria Math" panose="02040503050406030204" pitchFamily="18" charset="0"/>
                          </a:rPr>
                          <m:t>⋯,</m:t>
                        </m:r>
                        <m:sSub>
                          <m:sSubPr>
                            <m:ctrlPr>
                              <a:rPr lang="en-US" altLang="en-US" sz="2600" b="0" i="1" smtClean="0">
                                <a:latin typeface="Cambria Math" panose="02040503050406030204" pitchFamily="18" charset="0"/>
                                <a:ea typeface="Cambria Math" panose="02040503050406030204" pitchFamily="18" charset="0"/>
                              </a:rPr>
                            </m:ctrlPr>
                          </m:sSubPr>
                          <m:e>
                            <m:r>
                              <a:rPr lang="en-US" altLang="en-US" sz="2600" b="0" i="1" smtClean="0">
                                <a:latin typeface="Cambria Math" panose="02040503050406030204" pitchFamily="18" charset="0"/>
                                <a:ea typeface="Cambria Math" panose="02040503050406030204" pitchFamily="18" charset="0"/>
                              </a:rPr>
                              <m:t>𝑋</m:t>
                            </m:r>
                          </m:e>
                          <m:sub>
                            <m:r>
                              <a:rPr lang="en-US" altLang="en-US" sz="2600" b="0" i="1" smtClean="0">
                                <a:latin typeface="Cambria Math" panose="02040503050406030204" pitchFamily="18" charset="0"/>
                                <a:ea typeface="Cambria Math" panose="02040503050406030204" pitchFamily="18" charset="0"/>
                              </a:rPr>
                              <m:t>𝑛</m:t>
                            </m:r>
                          </m:sub>
                        </m:sSub>
                      </m:e>
                    </m:d>
                  </m:oMath>
                </a14:m>
                <a:r>
                  <a:rPr lang="en-US" altLang="en-US" sz="2600" dirty="0"/>
                  <a:t> and </a:t>
                </a:r>
                <a14:m>
                  <m:oMath xmlns:m="http://schemas.openxmlformats.org/officeDocument/2006/math">
                    <m:acc>
                      <m:accPr>
                        <m:chr m:val="̂"/>
                        <m:ctrlPr>
                          <a:rPr lang="en-US" altLang="en-US" sz="2600" i="1">
                            <a:latin typeface="Cambria Math" panose="02040503050406030204" pitchFamily="18" charset="0"/>
                          </a:rPr>
                        </m:ctrlPr>
                      </m:accPr>
                      <m:e>
                        <m:r>
                          <a:rPr lang="en-US" altLang="en-US" sz="2600" b="0" i="1" smtClean="0">
                            <a:latin typeface="Cambria Math" panose="02040503050406030204" pitchFamily="18" charset="0"/>
                          </a:rPr>
                          <m:t>𝑏</m:t>
                        </m:r>
                      </m:e>
                    </m:acc>
                    <m:r>
                      <a:rPr lang="en-US" altLang="en-US" sz="2600" i="1">
                        <a:latin typeface="Cambria Math" panose="02040503050406030204" pitchFamily="18" charset="0"/>
                      </a:rPr>
                      <m:t>=</m:t>
                    </m:r>
                    <m:r>
                      <a:rPr lang="en-US" altLang="en-US" sz="2600" i="1">
                        <a:latin typeface="Cambria Math" panose="02040503050406030204" pitchFamily="18" charset="0"/>
                      </a:rPr>
                      <m:t>𝑚𝑎𝑥</m:t>
                    </m:r>
                    <m:d>
                      <m:dPr>
                        <m:ctrlPr>
                          <a:rPr lang="en-US" altLang="en-US" sz="2600" i="1">
                            <a:latin typeface="Cambria Math" panose="02040503050406030204" pitchFamily="18" charset="0"/>
                          </a:rPr>
                        </m:ctrlPr>
                      </m:dPr>
                      <m:e>
                        <m:sSub>
                          <m:sSubPr>
                            <m:ctrlPr>
                              <a:rPr lang="en-US" altLang="en-US" sz="2600" i="1">
                                <a:latin typeface="Cambria Math" panose="02040503050406030204" pitchFamily="18" charset="0"/>
                              </a:rPr>
                            </m:ctrlPr>
                          </m:sSubPr>
                          <m:e>
                            <m:r>
                              <a:rPr lang="en-US" altLang="en-US" sz="2600" i="1">
                                <a:latin typeface="Cambria Math" panose="02040503050406030204" pitchFamily="18" charset="0"/>
                              </a:rPr>
                              <m:t>𝑋</m:t>
                            </m:r>
                          </m:e>
                          <m:sub>
                            <m:r>
                              <a:rPr lang="en-US" altLang="en-US" sz="2600" i="1">
                                <a:latin typeface="Cambria Math" panose="02040503050406030204" pitchFamily="18" charset="0"/>
                              </a:rPr>
                              <m:t>1</m:t>
                            </m:r>
                          </m:sub>
                        </m:sSub>
                        <m:r>
                          <a:rPr lang="en-US" altLang="en-US" sz="2600" i="1">
                            <a:latin typeface="Cambria Math" panose="02040503050406030204" pitchFamily="18" charset="0"/>
                          </a:rPr>
                          <m:t>,</m:t>
                        </m:r>
                        <m:r>
                          <a:rPr lang="en-US" altLang="en-US" sz="2600" i="1">
                            <a:latin typeface="Cambria Math" panose="02040503050406030204" pitchFamily="18" charset="0"/>
                            <a:ea typeface="Cambria Math" panose="02040503050406030204" pitchFamily="18" charset="0"/>
                          </a:rPr>
                          <m:t>⋯,</m:t>
                        </m:r>
                        <m:sSub>
                          <m:sSubPr>
                            <m:ctrlPr>
                              <a:rPr lang="en-US" altLang="en-US" sz="2600" i="1">
                                <a:latin typeface="Cambria Math" panose="02040503050406030204" pitchFamily="18" charset="0"/>
                                <a:ea typeface="Cambria Math" panose="02040503050406030204" pitchFamily="18" charset="0"/>
                              </a:rPr>
                            </m:ctrlPr>
                          </m:sSubPr>
                          <m:e>
                            <m:r>
                              <a:rPr lang="en-US" altLang="en-US" sz="2600" i="1">
                                <a:latin typeface="Cambria Math" panose="02040503050406030204" pitchFamily="18" charset="0"/>
                                <a:ea typeface="Cambria Math" panose="02040503050406030204" pitchFamily="18" charset="0"/>
                              </a:rPr>
                              <m:t>𝑋</m:t>
                            </m:r>
                          </m:e>
                          <m:sub>
                            <m:r>
                              <a:rPr lang="en-US" altLang="en-US" sz="2600" i="1">
                                <a:latin typeface="Cambria Math" panose="02040503050406030204" pitchFamily="18" charset="0"/>
                                <a:ea typeface="Cambria Math" panose="02040503050406030204" pitchFamily="18" charset="0"/>
                              </a:rPr>
                              <m:t>𝑛</m:t>
                            </m:r>
                          </m:sub>
                        </m:sSub>
                      </m:e>
                    </m:d>
                  </m:oMath>
                </a14:m>
                <a:endParaRPr lang="en-US" altLang="en-US" sz="2600" dirty="0"/>
              </a:p>
              <a:p>
                <a:pPr algn="just" eaLnBrk="1" hangingPunct="1">
                  <a:buFont typeface="Wingdings" panose="05000000000000000000" pitchFamily="2" charset="2"/>
                  <a:buChar char="§"/>
                </a:pPr>
                <a:r>
                  <a:rPr lang="en-US" altLang="en-US" sz="2600" dirty="0">
                    <a:sym typeface="Symbol" panose="05050102010706020507" pitchFamily="18" charset="2"/>
                  </a:rPr>
                  <a:t>X ~ B (𝑛, 𝑝), then, </a:t>
                </a:r>
                <a14:m>
                  <m:oMath xmlns:m="http://schemas.openxmlformats.org/officeDocument/2006/math">
                    <m:acc>
                      <m:accPr>
                        <m:chr m:val="̂"/>
                        <m:ctrlPr>
                          <a:rPr lang="en-US" altLang="en-US" sz="2600" i="1" smtClean="0">
                            <a:latin typeface="Cambria Math" panose="02040503050406030204" pitchFamily="18" charset="0"/>
                            <a:sym typeface="Symbol" panose="05050102010706020507" pitchFamily="18" charset="2"/>
                          </a:rPr>
                        </m:ctrlPr>
                      </m:accPr>
                      <m:e>
                        <m:r>
                          <a:rPr lang="en-US" altLang="en-US" sz="2600" b="0" i="1" smtClean="0">
                            <a:latin typeface="Cambria Math" panose="02040503050406030204" pitchFamily="18" charset="0"/>
                            <a:sym typeface="Symbol" panose="05050102010706020507" pitchFamily="18" charset="2"/>
                          </a:rPr>
                          <m:t>𝑝</m:t>
                        </m:r>
                      </m:e>
                    </m:acc>
                    <m:r>
                      <a:rPr lang="en-US" altLang="en-US" sz="2600" b="0" i="1" smtClean="0">
                        <a:latin typeface="Cambria Math" panose="02040503050406030204" pitchFamily="18" charset="0"/>
                        <a:sym typeface="Symbol" panose="05050102010706020507" pitchFamily="18" charset="2"/>
                      </a:rPr>
                      <m:t>=#</m:t>
                    </m:r>
                    <m:f>
                      <m:fPr>
                        <m:ctrlPr>
                          <a:rPr lang="en-US" altLang="en-US" sz="2600" b="0" i="1" smtClean="0">
                            <a:latin typeface="Cambria Math" panose="02040503050406030204" pitchFamily="18" charset="0"/>
                            <a:sym typeface="Symbol" panose="05050102010706020507" pitchFamily="18" charset="2"/>
                          </a:rPr>
                        </m:ctrlPr>
                      </m:fPr>
                      <m:num>
                        <m:r>
                          <a:rPr lang="en-US" altLang="en-US" sz="2600" b="0" i="1" smtClean="0">
                            <a:latin typeface="Cambria Math" panose="02040503050406030204" pitchFamily="18" charset="0"/>
                            <a:sym typeface="Symbol" panose="05050102010706020507" pitchFamily="18" charset="2"/>
                          </a:rPr>
                          <m:t>𝐹𝑎𝑣𝑜𝑢𝑟𝑖𝑛𝑔</m:t>
                        </m:r>
                      </m:num>
                      <m:den>
                        <m:r>
                          <a:rPr lang="en-US" altLang="en-US" sz="2600" b="0" i="1" smtClean="0">
                            <a:latin typeface="Cambria Math" panose="02040503050406030204" pitchFamily="18" charset="0"/>
                            <a:sym typeface="Symbol" panose="05050102010706020507" pitchFamily="18" charset="2"/>
                          </a:rPr>
                          <m:t>𝑛</m:t>
                        </m:r>
                      </m:den>
                    </m:f>
                  </m:oMath>
                </a14:m>
                <a:endParaRPr lang="en-US" altLang="en-US" sz="2600" dirty="0">
                  <a:sym typeface="Symbol" panose="05050102010706020507" pitchFamily="18" charset="2"/>
                </a:endParaRPr>
              </a:p>
              <a:p>
                <a:pPr algn="just" eaLnBrk="1" hangingPunct="1">
                  <a:buFont typeface="Wingdings" panose="05000000000000000000" pitchFamily="2" charset="2"/>
                  <a:buChar char="§"/>
                </a:pPr>
                <a:r>
                  <a:rPr lang="en-US" altLang="en-US" sz="2600" dirty="0"/>
                  <a:t>X ~ P (</a:t>
                </a:r>
                <a:r>
                  <a:rPr lang="en-US" altLang="en-US" sz="2600" dirty="0">
                    <a:sym typeface="Symbol" panose="05050102010706020507" pitchFamily="18" charset="2"/>
                  </a:rPr>
                  <a:t>), then, </a:t>
                </a:r>
                <a14:m>
                  <m:oMath xmlns:m="http://schemas.openxmlformats.org/officeDocument/2006/math">
                    <m:acc>
                      <m:accPr>
                        <m:chr m:val="̂"/>
                        <m:ctrlPr>
                          <a:rPr lang="en-US" altLang="en-US" sz="2600" i="1" smtClean="0">
                            <a:latin typeface="Cambria Math" panose="02040503050406030204" pitchFamily="18" charset="0"/>
                            <a:sym typeface="Symbol" panose="05050102010706020507" pitchFamily="18" charset="2"/>
                          </a:rPr>
                        </m:ctrlPr>
                      </m:accPr>
                      <m:e>
                        <m:r>
                          <a:rPr lang="en-US" altLang="en-US" sz="2600" b="0" i="1" smtClean="0">
                            <a:latin typeface="Cambria Math" panose="02040503050406030204" pitchFamily="18" charset="0"/>
                            <a:sym typeface="Symbol" panose="05050102010706020507" pitchFamily="18" charset="2"/>
                          </a:rPr>
                          <m:t>𝜆</m:t>
                        </m:r>
                      </m:e>
                    </m:acc>
                    <m:r>
                      <a:rPr lang="en-US" altLang="en-US" sz="2600" b="0" i="1" smtClean="0">
                        <a:latin typeface="Cambria Math" panose="02040503050406030204" pitchFamily="18" charset="0"/>
                        <a:sym typeface="Symbol" panose="05050102010706020507" pitchFamily="18" charset="2"/>
                      </a:rPr>
                      <m:t>=</m:t>
                    </m:r>
                    <m:f>
                      <m:fPr>
                        <m:ctrlPr>
                          <a:rPr lang="en-US" altLang="en-US" sz="2600" b="0" i="1" smtClean="0">
                            <a:latin typeface="Cambria Math" panose="02040503050406030204" pitchFamily="18" charset="0"/>
                            <a:sym typeface="Symbol" panose="05050102010706020507" pitchFamily="18" charset="2"/>
                          </a:rPr>
                        </m:ctrlPr>
                      </m:fPr>
                      <m:num>
                        <m:r>
                          <a:rPr lang="en-US" altLang="en-US" sz="2600" b="0" i="1" smtClean="0">
                            <a:latin typeface="Cambria Math" panose="02040503050406030204" pitchFamily="18" charset="0"/>
                            <a:sym typeface="Symbol" panose="05050102010706020507" pitchFamily="18" charset="2"/>
                          </a:rPr>
                          <m:t>1</m:t>
                        </m:r>
                      </m:num>
                      <m:den>
                        <m:r>
                          <a:rPr lang="en-US" altLang="en-US" sz="2600" b="0" i="1" smtClean="0">
                            <a:latin typeface="Cambria Math" panose="02040503050406030204" pitchFamily="18" charset="0"/>
                            <a:sym typeface="Symbol" panose="05050102010706020507" pitchFamily="18" charset="2"/>
                          </a:rPr>
                          <m:t>𝑛</m:t>
                        </m:r>
                      </m:den>
                    </m:f>
                    <m:d>
                      <m:dPr>
                        <m:ctrlPr>
                          <a:rPr lang="en-US" altLang="en-US" sz="2600" b="0" i="1" smtClean="0">
                            <a:latin typeface="Cambria Math" panose="02040503050406030204" pitchFamily="18" charset="0"/>
                            <a:sym typeface="Symbol" panose="05050102010706020507" pitchFamily="18" charset="2"/>
                          </a:rPr>
                        </m:ctrlPr>
                      </m:dPr>
                      <m:e>
                        <m:sSub>
                          <m:sSubPr>
                            <m:ctrlPr>
                              <a:rPr lang="en-US" altLang="en-US" sz="2600" b="0" i="1" smtClean="0">
                                <a:latin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sym typeface="Symbol" panose="05050102010706020507" pitchFamily="18" charset="2"/>
                              </a:rPr>
                              <m:t>𝑋</m:t>
                            </m:r>
                          </m:e>
                          <m:sub>
                            <m:r>
                              <a:rPr lang="en-US" altLang="en-US" sz="2600" b="0" i="1" smtClean="0">
                                <a:latin typeface="Cambria Math" panose="02040503050406030204" pitchFamily="18" charset="0"/>
                                <a:sym typeface="Symbol" panose="05050102010706020507" pitchFamily="18" charset="2"/>
                              </a:rPr>
                              <m:t>1</m:t>
                            </m:r>
                          </m:sub>
                        </m:sSub>
                        <m:r>
                          <a:rPr lang="en-US" altLang="en-US" sz="2600" b="0" i="1" smtClean="0">
                            <a:latin typeface="Cambria Math" panose="02040503050406030204" pitchFamily="18" charset="0"/>
                            <a:sym typeface="Symbol" panose="05050102010706020507" pitchFamily="18" charset="2"/>
                          </a:rPr>
                          <m:t>,</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𝑛</m:t>
                            </m:r>
                          </m:sub>
                        </m:sSub>
                      </m:e>
                    </m:d>
                    <m:r>
                      <a:rPr lang="en-US" altLang="en-US" sz="2600" b="0" i="1" smtClean="0">
                        <a:latin typeface="Cambria Math" panose="02040503050406030204" pitchFamily="18" charset="0"/>
                        <a:sym typeface="Symbol" panose="05050102010706020507" pitchFamily="18" charset="2"/>
                      </a:rPr>
                      <m:t>=</m:t>
                    </m:r>
                    <m:sSub>
                      <m:sSubPr>
                        <m:ctrlPr>
                          <a:rPr lang="en-US" altLang="en-US" sz="2600" b="0" i="1" smtClean="0">
                            <a:latin typeface="Cambria Math" panose="02040503050406030204" pitchFamily="18" charset="0"/>
                            <a:sym typeface="Symbol" panose="05050102010706020507" pitchFamily="18" charset="2"/>
                          </a:rPr>
                        </m:ctrlPr>
                      </m:sSubPr>
                      <m:e>
                        <m:acc>
                          <m:accPr>
                            <m:chr m:val="̅"/>
                            <m:ctrlPr>
                              <a:rPr lang="en-US" altLang="en-US" sz="2600" b="0" i="1" smtClean="0">
                                <a:latin typeface="Cambria Math" panose="02040503050406030204" pitchFamily="18" charset="0"/>
                                <a:sym typeface="Symbol" panose="05050102010706020507" pitchFamily="18" charset="2"/>
                              </a:rPr>
                            </m:ctrlPr>
                          </m:accPr>
                          <m:e>
                            <m:r>
                              <a:rPr lang="en-US" altLang="en-US" sz="2600" b="0" i="1" smtClean="0">
                                <a:latin typeface="Cambria Math" panose="02040503050406030204" pitchFamily="18" charset="0"/>
                                <a:sym typeface="Symbol" panose="05050102010706020507" pitchFamily="18" charset="2"/>
                              </a:rPr>
                              <m:t>𝑋</m:t>
                            </m:r>
                          </m:e>
                        </m:acc>
                      </m:e>
                      <m:sub>
                        <m:r>
                          <a:rPr lang="en-US" altLang="en-US" sz="2600" b="0" i="1" smtClean="0">
                            <a:latin typeface="Cambria Math" panose="02040503050406030204" pitchFamily="18" charset="0"/>
                            <a:sym typeface="Symbol" panose="05050102010706020507" pitchFamily="18" charset="2"/>
                          </a:rPr>
                          <m:t>𝑛</m:t>
                        </m:r>
                      </m:sub>
                    </m:sSub>
                  </m:oMath>
                </a14:m>
                <a:endParaRPr lang="en-US" altLang="en-US" sz="2600" dirty="0">
                  <a:sym typeface="Symbol" panose="05050102010706020507" pitchFamily="18" charset="2"/>
                </a:endParaRPr>
              </a:p>
              <a:p>
                <a:pPr algn="just" eaLnBrk="1" hangingPunct="1">
                  <a:buFont typeface="Wingdings" panose="05000000000000000000" pitchFamily="2" charset="2"/>
                  <a:buChar char="§"/>
                </a:pPr>
                <a:r>
                  <a:rPr lang="en-US" altLang="en-US" sz="2600" dirty="0">
                    <a:sym typeface="Symbol" panose="05050102010706020507" pitchFamily="18" charset="2"/>
                  </a:rPr>
                  <a:t>X ~ E(), then, </a:t>
                </a:r>
                <a14:m>
                  <m:oMath xmlns:m="http://schemas.openxmlformats.org/officeDocument/2006/math">
                    <m:acc>
                      <m:accPr>
                        <m:chr m:val="̂"/>
                        <m:ctrlPr>
                          <a:rPr lang="en-US" altLang="en-US" sz="2600" i="1" smtClean="0">
                            <a:latin typeface="Cambria Math" panose="02040503050406030204" pitchFamily="18" charset="0"/>
                            <a:sym typeface="Symbol" panose="05050102010706020507" pitchFamily="18" charset="2"/>
                          </a:rPr>
                        </m:ctrlPr>
                      </m:accPr>
                      <m:e>
                        <m:r>
                          <a:rPr lang="en-US" altLang="en-US" sz="2600" b="0" i="1" smtClean="0">
                            <a:latin typeface="Cambria Math" panose="02040503050406030204" pitchFamily="18" charset="0"/>
                            <a:sym typeface="Symbol" panose="05050102010706020507" pitchFamily="18" charset="2"/>
                          </a:rPr>
                          <m:t>𝜃</m:t>
                        </m:r>
                      </m:e>
                    </m:acc>
                    <m:r>
                      <a:rPr lang="en-US" altLang="en-US" sz="2600" b="0" i="1" smtClean="0">
                        <a:latin typeface="Cambria Math" panose="02040503050406030204" pitchFamily="18" charset="0"/>
                        <a:sym typeface="Symbol" panose="05050102010706020507" pitchFamily="18" charset="2"/>
                      </a:rPr>
                      <m:t>=</m:t>
                    </m:r>
                    <m:f>
                      <m:fPr>
                        <m:ctrlPr>
                          <a:rPr lang="en-US" altLang="en-US" sz="2600" i="1">
                            <a:latin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sym typeface="Symbol" panose="05050102010706020507" pitchFamily="18" charset="2"/>
                          </a:rPr>
                          <m:t>1</m:t>
                        </m:r>
                      </m:num>
                      <m:den>
                        <m:r>
                          <a:rPr lang="en-US" altLang="en-US" sz="2600" i="1">
                            <a:latin typeface="Cambria Math" panose="02040503050406030204" pitchFamily="18" charset="0"/>
                            <a:sym typeface="Symbol" panose="05050102010706020507" pitchFamily="18" charset="2"/>
                          </a:rPr>
                          <m:t>𝑛</m:t>
                        </m:r>
                      </m:den>
                    </m:f>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sym typeface="Symbol" panose="05050102010706020507" pitchFamily="18" charset="2"/>
                              </a:rPr>
                              <m:t>1</m:t>
                            </m:r>
                          </m:sub>
                        </m:sSub>
                        <m:r>
                          <a:rPr lang="en-US" altLang="en-US" sz="2600" i="1">
                            <a:latin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Sub>
                      </m:e>
                    </m:d>
                    <m:r>
                      <a:rPr lang="en-US" altLang="en-US" sz="2600" i="1">
                        <a:latin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sym typeface="Symbol" panose="05050102010706020507" pitchFamily="18" charset="2"/>
                          </a:rPr>
                        </m:ctrlPr>
                      </m:sSubPr>
                      <m:e>
                        <m:acc>
                          <m:accPr>
                            <m:chr m:val="̅"/>
                            <m:ctrlPr>
                              <a:rPr lang="en-US" altLang="en-US" sz="2600" i="1">
                                <a:latin typeface="Cambria Math" panose="02040503050406030204" pitchFamily="18" charset="0"/>
                                <a:sym typeface="Symbol" panose="05050102010706020507" pitchFamily="18" charset="2"/>
                              </a:rPr>
                            </m:ctrlPr>
                          </m:accPr>
                          <m:e>
                            <m:r>
                              <a:rPr lang="en-US" altLang="en-US" sz="2600" i="1">
                                <a:latin typeface="Cambria Math" panose="02040503050406030204" pitchFamily="18" charset="0"/>
                                <a:sym typeface="Symbol" panose="05050102010706020507" pitchFamily="18" charset="2"/>
                              </a:rPr>
                              <m:t>𝑋</m:t>
                            </m:r>
                          </m:e>
                        </m:acc>
                      </m:e>
                      <m:sub>
                        <m:r>
                          <a:rPr lang="en-US" altLang="en-US" sz="2600" i="1">
                            <a:latin typeface="Cambria Math" panose="02040503050406030204" pitchFamily="18" charset="0"/>
                            <a:sym typeface="Symbol" panose="05050102010706020507" pitchFamily="18" charset="2"/>
                          </a:rPr>
                          <m:t>𝑛</m:t>
                        </m:r>
                      </m:sub>
                    </m:sSub>
                  </m:oMath>
                </a14:m>
                <a:endParaRPr lang="en-US" altLang="en-US" sz="2600" dirty="0">
                  <a:sym typeface="Symbol" panose="05050102010706020507" pitchFamily="18" charset="2"/>
                </a:endParaRPr>
              </a:p>
              <a:p>
                <a:pPr algn="just" eaLnBrk="1" hangingPunct="1">
                  <a:buFont typeface="Wingdings" panose="05000000000000000000" pitchFamily="2" charset="2"/>
                  <a:buChar char="§"/>
                </a:pPr>
                <a:r>
                  <a:rPr lang="en-US" altLang="en-US" sz="2600" dirty="0">
                    <a:sym typeface="Symbol" panose="05050102010706020507" pitchFamily="18" charset="2"/>
                  </a:rPr>
                  <a:t>X ~ N(, </a:t>
                </a:r>
                <a:r>
                  <a:rPr lang="en-US" altLang="en-US" sz="2600" baseline="30000" dirty="0">
                    <a:sym typeface="Symbol" panose="05050102010706020507" pitchFamily="18" charset="2"/>
                  </a:rPr>
                  <a:t>2</a:t>
                </a:r>
                <a:r>
                  <a:rPr lang="en-US" altLang="en-US" sz="2600" dirty="0">
                    <a:sym typeface="Symbol" panose="05050102010706020507" pitchFamily="18" charset="2"/>
                  </a:rPr>
                  <a:t>), then, </a:t>
                </a:r>
                <a14:m>
                  <m:oMath xmlns:m="http://schemas.openxmlformats.org/officeDocument/2006/math">
                    <m:acc>
                      <m:accPr>
                        <m:chr m:val="̂"/>
                        <m:ctrlPr>
                          <a:rPr lang="en-US" altLang="en-US" sz="2600" i="1" smtClean="0">
                            <a:latin typeface="Cambria Math" panose="02040503050406030204" pitchFamily="18" charset="0"/>
                            <a:sym typeface="Symbol" panose="05050102010706020507" pitchFamily="18" charset="2"/>
                          </a:rPr>
                        </m:ctrlPr>
                      </m:accPr>
                      <m:e>
                        <m:r>
                          <a:rPr lang="en-US" altLang="en-US" sz="2600" b="0" i="1" smtClean="0">
                            <a:latin typeface="Cambria Math" panose="02040503050406030204" pitchFamily="18" charset="0"/>
                            <a:sym typeface="Symbol" panose="05050102010706020507" pitchFamily="18" charset="2"/>
                          </a:rPr>
                          <m:t>𝜇</m:t>
                        </m:r>
                      </m:e>
                    </m:acc>
                    <m:r>
                      <a:rPr lang="en-US" altLang="en-US" sz="2600" b="0" i="1" smtClean="0">
                        <a:latin typeface="Cambria Math" panose="02040503050406030204" pitchFamily="18" charset="0"/>
                        <a:sym typeface="Symbol" panose="05050102010706020507" pitchFamily="18" charset="2"/>
                      </a:rPr>
                      <m:t>=</m:t>
                    </m:r>
                    <m:f>
                      <m:fPr>
                        <m:ctrlPr>
                          <a:rPr lang="en-US" altLang="en-US" sz="2600" i="1">
                            <a:latin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sym typeface="Symbol" panose="05050102010706020507" pitchFamily="18" charset="2"/>
                          </a:rPr>
                          <m:t>1</m:t>
                        </m:r>
                      </m:num>
                      <m:den>
                        <m:r>
                          <a:rPr lang="en-US" altLang="en-US" sz="2600" i="1">
                            <a:latin typeface="Cambria Math" panose="02040503050406030204" pitchFamily="18" charset="0"/>
                            <a:sym typeface="Symbol" panose="05050102010706020507" pitchFamily="18" charset="2"/>
                          </a:rPr>
                          <m:t>𝑛</m:t>
                        </m:r>
                      </m:den>
                    </m:f>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sym typeface="Symbol" panose="05050102010706020507" pitchFamily="18" charset="2"/>
                              </a:rPr>
                              <m:t>1</m:t>
                            </m:r>
                          </m:sub>
                        </m:sSub>
                        <m:r>
                          <a:rPr lang="en-US" altLang="en-US" sz="2600" i="1">
                            <a:latin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Sub>
                      </m:e>
                    </m:d>
                    <m:r>
                      <a:rPr lang="en-US" altLang="en-US" sz="2600" i="1">
                        <a:latin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sym typeface="Symbol" panose="05050102010706020507" pitchFamily="18" charset="2"/>
                          </a:rPr>
                        </m:ctrlPr>
                      </m:sSubPr>
                      <m:e>
                        <m:acc>
                          <m:accPr>
                            <m:chr m:val="̅"/>
                            <m:ctrlPr>
                              <a:rPr lang="en-US" altLang="en-US" sz="2600" i="1">
                                <a:latin typeface="Cambria Math" panose="02040503050406030204" pitchFamily="18" charset="0"/>
                                <a:sym typeface="Symbol" panose="05050102010706020507" pitchFamily="18" charset="2"/>
                              </a:rPr>
                            </m:ctrlPr>
                          </m:accPr>
                          <m:e>
                            <m:r>
                              <a:rPr lang="en-US" altLang="en-US" sz="2600" i="1">
                                <a:latin typeface="Cambria Math" panose="02040503050406030204" pitchFamily="18" charset="0"/>
                                <a:sym typeface="Symbol" panose="05050102010706020507" pitchFamily="18" charset="2"/>
                              </a:rPr>
                              <m:t>𝑋</m:t>
                            </m:r>
                          </m:e>
                        </m:acc>
                      </m:e>
                      <m:sub>
                        <m:r>
                          <a:rPr lang="en-US" altLang="en-US" sz="2600" i="1">
                            <a:latin typeface="Cambria Math" panose="02040503050406030204" pitchFamily="18" charset="0"/>
                            <a:sym typeface="Symbol" panose="05050102010706020507" pitchFamily="18" charset="2"/>
                          </a:rPr>
                          <m:t>𝑛</m:t>
                        </m:r>
                      </m:sub>
                    </m:sSub>
                  </m:oMath>
                </a14:m>
                <a:endParaRPr lang="en-US" altLang="en-US" sz="2600" dirty="0">
                  <a:sym typeface="Symbol" panose="05050102010706020507" pitchFamily="18" charset="2"/>
                </a:endParaRPr>
              </a:p>
              <a:p>
                <a:pPr algn="just" eaLnBrk="1" hangingPunct="1">
                  <a:buFont typeface="Wingdings" panose="05000000000000000000" pitchFamily="2" charset="2"/>
                  <a:buChar char="§"/>
                </a:pPr>
                <a:r>
                  <a:rPr lang="en-US" altLang="en-US" sz="2600" dirty="0">
                    <a:sym typeface="Symbol" panose="05050102010706020507" pitchFamily="18" charset="2"/>
                  </a:rPr>
                  <a:t>X ~ N(, </a:t>
                </a:r>
                <a:r>
                  <a:rPr lang="en-US" altLang="en-US" sz="2600" baseline="30000" dirty="0">
                    <a:sym typeface="Symbol" panose="05050102010706020507" pitchFamily="18" charset="2"/>
                  </a:rPr>
                  <a:t>2</a:t>
                </a:r>
                <a:r>
                  <a:rPr lang="en-US" altLang="en-US" sz="2600" dirty="0">
                    <a:sym typeface="Symbol" panose="05050102010706020507" pitchFamily="18" charset="2"/>
                  </a:rPr>
                  <a:t>), then, </a:t>
                </a:r>
                <a14:m>
                  <m:oMath xmlns:m="http://schemas.openxmlformats.org/officeDocument/2006/math">
                    <m:sSup>
                      <m:sSupPr>
                        <m:ctrlPr>
                          <a:rPr lang="en-US" altLang="en-US" sz="2600" b="0" i="1" smtClean="0">
                            <a:latin typeface="Cambria Math" panose="02040503050406030204" pitchFamily="18" charset="0"/>
                            <a:sym typeface="Symbol" panose="05050102010706020507" pitchFamily="18" charset="2"/>
                          </a:rPr>
                        </m:ctrlPr>
                      </m:sSupPr>
                      <m:e>
                        <m:acc>
                          <m:accPr>
                            <m:chr m:val="̂"/>
                            <m:ctrlPr>
                              <a:rPr lang="en-US" altLang="en-US" sz="2600" b="0" i="1" smtClean="0">
                                <a:latin typeface="Cambria Math" panose="02040503050406030204" pitchFamily="18" charset="0"/>
                                <a:sym typeface="Symbol" panose="05050102010706020507" pitchFamily="18" charset="2"/>
                              </a:rPr>
                            </m:ctrlPr>
                          </m:accPr>
                          <m:e>
                            <m:r>
                              <a:rPr lang="en-US" altLang="en-US" sz="2600" i="1">
                                <a:latin typeface="Cambria Math" panose="02040503050406030204" pitchFamily="18" charset="0"/>
                                <a:sym typeface="Symbol" panose="05050102010706020507" pitchFamily="18" charset="2"/>
                              </a:rPr>
                              <m:t>𝜎</m:t>
                            </m:r>
                          </m:e>
                        </m:acc>
                      </m:e>
                      <m:sup>
                        <m:r>
                          <a:rPr lang="en-US" altLang="en-US" sz="2600" b="0" i="1" smtClean="0">
                            <a:latin typeface="Cambria Math" panose="02040503050406030204" pitchFamily="18" charset="0"/>
                            <a:sym typeface="Symbol" panose="05050102010706020507" pitchFamily="18" charset="2"/>
                          </a:rPr>
                          <m:t>2</m:t>
                        </m:r>
                      </m:sup>
                    </m:sSup>
                    <m:r>
                      <a:rPr lang="en-US" altLang="en-US" sz="2600" i="1">
                        <a:latin typeface="Cambria Math" panose="02040503050406030204" pitchFamily="18" charset="0"/>
                        <a:sym typeface="Symbol" panose="05050102010706020507" pitchFamily="18" charset="2"/>
                      </a:rPr>
                      <m:t>=</m:t>
                    </m:r>
                    <m:sSubSup>
                      <m:sSubSupPr>
                        <m:ctrlPr>
                          <a:rPr lang="en-US" altLang="en-US" sz="2600" b="0" i="1" smtClean="0">
                            <a:latin typeface="Cambria Math" panose="02040503050406030204" pitchFamily="18" charset="0"/>
                            <a:sym typeface="Symbol" panose="05050102010706020507" pitchFamily="18" charset="2"/>
                          </a:rPr>
                        </m:ctrlPr>
                      </m:sSubSupPr>
                      <m:e>
                        <m:r>
                          <a:rPr lang="en-US" altLang="en-US" sz="2600" b="0" i="1" smtClean="0">
                            <a:latin typeface="Cambria Math" panose="02040503050406030204" pitchFamily="18" charset="0"/>
                            <a:sym typeface="Symbol" panose="05050102010706020507" pitchFamily="18" charset="2"/>
                          </a:rPr>
                          <m:t>𝑠</m:t>
                        </m:r>
                      </m:e>
                      <m:sub>
                        <m:r>
                          <a:rPr lang="en-US" altLang="en-US" sz="2600" b="0" i="1" smtClean="0">
                            <a:latin typeface="Cambria Math" panose="02040503050406030204" pitchFamily="18" charset="0"/>
                            <a:sym typeface="Symbol" panose="05050102010706020507" pitchFamily="18" charset="2"/>
                          </a:rPr>
                          <m:t>𝑛</m:t>
                        </m:r>
                      </m:sub>
                      <m:sup>
                        <m:r>
                          <a:rPr lang="en-US" altLang="en-US" sz="2600" b="0" i="1" smtClean="0">
                            <a:latin typeface="Cambria Math" panose="02040503050406030204" pitchFamily="18" charset="0"/>
                            <a:sym typeface="Symbol" panose="05050102010706020507" pitchFamily="18" charset="2"/>
                          </a:rPr>
                          <m:t>∗2</m:t>
                        </m:r>
                      </m:sup>
                    </m:sSubSup>
                    <m:r>
                      <a:rPr lang="en-US" altLang="en-US" sz="2600" b="0" i="1" smtClean="0">
                        <a:latin typeface="Cambria Math" panose="02040503050406030204" pitchFamily="18" charset="0"/>
                        <a:sym typeface="Symbol" panose="05050102010706020507" pitchFamily="18" charset="2"/>
                      </a:rPr>
                      <m:t>=</m:t>
                    </m:r>
                    <m:f>
                      <m:fPr>
                        <m:ctrlPr>
                          <a:rPr lang="en-US" altLang="en-US" sz="2600" i="1">
                            <a:latin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sym typeface="Symbol" panose="05050102010706020507" pitchFamily="18" charset="2"/>
                          </a:rPr>
                          <m:t>1</m:t>
                        </m:r>
                      </m:num>
                      <m:den>
                        <m:r>
                          <a:rPr lang="en-US" altLang="en-US" sz="2600" i="1">
                            <a:latin typeface="Cambria Math" panose="02040503050406030204" pitchFamily="18" charset="0"/>
                            <a:sym typeface="Symbol" panose="05050102010706020507" pitchFamily="18" charset="2"/>
                          </a:rPr>
                          <m:t>𝑛</m:t>
                        </m:r>
                      </m:den>
                    </m:f>
                    <m:sSup>
                      <m:sSupPr>
                        <m:ctrlPr>
                          <a:rPr lang="en-US" altLang="en-US" sz="2600" i="1">
                            <a:latin typeface="Cambria Math" panose="02040503050406030204" pitchFamily="18" charset="0"/>
                            <a:sym typeface="Symbol" panose="05050102010706020507" pitchFamily="18" charset="2"/>
                          </a:rPr>
                        </m:ctrlPr>
                      </m:sSupPr>
                      <m:e>
                        <m:nary>
                          <m:naryPr>
                            <m:chr m:val="∑"/>
                            <m:ctrlPr>
                              <a:rPr lang="en-US" altLang="en-US" sz="2600" i="1">
                                <a:latin typeface="Cambria Math" panose="02040503050406030204" pitchFamily="18" charset="0"/>
                                <a:sym typeface="Symbol" panose="05050102010706020507" pitchFamily="18" charset="2"/>
                              </a:rPr>
                            </m:ctrlPr>
                          </m:naryPr>
                          <m:sub>
                            <m:r>
                              <m:rPr>
                                <m:brk m:alnAt="23"/>
                              </m:rPr>
                              <a:rPr lang="en-US" altLang="en-US" sz="2600" i="1">
                                <a:latin typeface="Cambria Math" panose="02040503050406030204" pitchFamily="18" charset="0"/>
                                <a:sym typeface="Symbol" panose="05050102010706020507" pitchFamily="18" charset="2"/>
                              </a:rPr>
                              <m:t>𝑖</m:t>
                            </m:r>
                            <m:r>
                              <a:rPr lang="en-US" altLang="en-US" sz="2600" i="1">
                                <a:latin typeface="Cambria Math" panose="02040503050406030204" pitchFamily="18" charset="0"/>
                                <a:sym typeface="Symbol" panose="05050102010706020507" pitchFamily="18" charset="2"/>
                              </a:rPr>
                              <m:t>=1</m:t>
                            </m:r>
                          </m:sub>
                          <m:sup>
                            <m:r>
                              <a:rPr lang="en-US" altLang="en-US" sz="2600" i="1">
                                <a:latin typeface="Cambria Math" panose="02040503050406030204" pitchFamily="18" charset="0"/>
                                <a:sym typeface="Symbol" panose="05050102010706020507" pitchFamily="18" charset="2"/>
                              </a:rPr>
                              <m:t>𝑛</m:t>
                            </m:r>
                          </m:sup>
                          <m:e>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sym typeface="Symbol" panose="05050102010706020507" pitchFamily="18" charset="2"/>
                                      </a:rPr>
                                      <m:t>𝑖</m:t>
                                    </m:r>
                                  </m:sub>
                                </m:sSub>
                                <m:r>
                                  <a:rPr lang="en-US" altLang="en-US" sz="2600" i="1">
                                    <a:latin typeface="Cambria Math" panose="02040503050406030204" pitchFamily="18" charset="0"/>
                                    <a:sym typeface="Symbol" panose="05050102010706020507" pitchFamily="18" charset="2"/>
                                  </a:rPr>
                                  <m:t>−</m:t>
                                </m:r>
                                <m:r>
                                  <a:rPr lang="en-US" altLang="en-US" sz="2600" b="0" i="1" smtClean="0">
                                    <a:latin typeface="Cambria Math" panose="02040503050406030204" pitchFamily="18" charset="0"/>
                                    <a:sym typeface="Symbol" panose="05050102010706020507" pitchFamily="18" charset="2"/>
                                  </a:rPr>
                                  <m:t>𝜇</m:t>
                                </m:r>
                              </m:e>
                            </m:d>
                          </m:e>
                        </m:nary>
                      </m:e>
                      <m:sup>
                        <m:r>
                          <a:rPr lang="en-US" altLang="en-US" sz="2600" i="1">
                            <a:latin typeface="Cambria Math" panose="02040503050406030204" pitchFamily="18" charset="0"/>
                            <a:sym typeface="Symbol" panose="05050102010706020507" pitchFamily="18" charset="2"/>
                          </a:rPr>
                          <m:t>2</m:t>
                        </m:r>
                      </m:sup>
                    </m:sSup>
                  </m:oMath>
                </a14:m>
                <a:endParaRPr lang="en-US" altLang="en-US" sz="2600" dirty="0"/>
              </a:p>
              <a:p>
                <a:pPr algn="just" eaLnBrk="1" hangingPunct="1">
                  <a:buFont typeface="Wingdings" panose="05000000000000000000" pitchFamily="2" charset="2"/>
                  <a:buChar char="§"/>
                </a:pPr>
                <a:r>
                  <a:rPr lang="en-US" altLang="en-US" sz="2600" dirty="0">
                    <a:sym typeface="Symbol" panose="05050102010706020507" pitchFamily="18" charset="2"/>
                  </a:rPr>
                  <a:t>X ~ N(, </a:t>
                </a:r>
                <a:r>
                  <a:rPr lang="en-US" altLang="en-US" sz="2600" baseline="30000" dirty="0">
                    <a:sym typeface="Symbol" panose="05050102010706020507" pitchFamily="18" charset="2"/>
                  </a:rPr>
                  <a:t>2</a:t>
                </a:r>
                <a:r>
                  <a:rPr lang="en-US" altLang="en-US" sz="2600" dirty="0">
                    <a:sym typeface="Symbol" panose="05050102010706020507" pitchFamily="18" charset="2"/>
                  </a:rPr>
                  <a:t>), then, </a:t>
                </a:r>
                <a14:m>
                  <m:oMath xmlns:m="http://schemas.openxmlformats.org/officeDocument/2006/math">
                    <m:sSup>
                      <m:sSupPr>
                        <m:ctrlPr>
                          <a:rPr lang="en-US" altLang="en-US" sz="2600" i="1">
                            <a:latin typeface="Cambria Math" panose="02040503050406030204" pitchFamily="18" charset="0"/>
                            <a:sym typeface="Symbol" panose="05050102010706020507" pitchFamily="18" charset="2"/>
                          </a:rPr>
                        </m:ctrlPr>
                      </m:sSupPr>
                      <m:e>
                        <m:acc>
                          <m:accPr>
                            <m:chr m:val="̂"/>
                            <m:ctrlPr>
                              <a:rPr lang="en-US" altLang="en-US" sz="2600" i="1">
                                <a:latin typeface="Cambria Math" panose="02040503050406030204" pitchFamily="18" charset="0"/>
                                <a:sym typeface="Symbol" panose="05050102010706020507" pitchFamily="18" charset="2"/>
                              </a:rPr>
                            </m:ctrlPr>
                          </m:accPr>
                          <m:e>
                            <m:r>
                              <a:rPr lang="en-US" altLang="en-US" sz="2600" i="1">
                                <a:latin typeface="Cambria Math" panose="02040503050406030204" pitchFamily="18" charset="0"/>
                                <a:sym typeface="Symbol" panose="05050102010706020507" pitchFamily="18" charset="2"/>
                              </a:rPr>
                              <m:t>𝜎</m:t>
                            </m:r>
                          </m:e>
                        </m:acc>
                      </m:e>
                      <m:sup>
                        <m:r>
                          <a:rPr lang="en-US" altLang="en-US" sz="2600" i="1">
                            <a:latin typeface="Cambria Math" panose="02040503050406030204" pitchFamily="18" charset="0"/>
                            <a:sym typeface="Symbol" panose="05050102010706020507" pitchFamily="18" charset="2"/>
                          </a:rPr>
                          <m:t>2</m:t>
                        </m:r>
                      </m:sup>
                    </m:sSup>
                    <m:r>
                      <a:rPr lang="en-US" altLang="en-US" sz="2600" i="1">
                        <a:latin typeface="Cambria Math" panose="02040503050406030204" pitchFamily="18" charset="0"/>
                        <a:sym typeface="Symbol" panose="05050102010706020507" pitchFamily="18" charset="2"/>
                      </a:rPr>
                      <m:t>=</m:t>
                    </m:r>
                    <m:sSubSup>
                      <m:sSubSupPr>
                        <m:ctrlPr>
                          <a:rPr lang="en-US" altLang="en-US" sz="2600" i="1">
                            <a:latin typeface="Cambria Math" panose="02040503050406030204" pitchFamily="18" charset="0"/>
                            <a:sym typeface="Symbol" panose="05050102010706020507" pitchFamily="18" charset="2"/>
                          </a:rPr>
                        </m:ctrlPr>
                      </m:sSubSupPr>
                      <m:e>
                        <m:r>
                          <a:rPr lang="en-US" altLang="en-US" sz="2600" i="1">
                            <a:latin typeface="Cambria Math" panose="02040503050406030204" pitchFamily="18" charset="0"/>
                            <a:sym typeface="Symbol" panose="05050102010706020507" pitchFamily="18" charset="2"/>
                          </a:rPr>
                          <m:t>𝑠</m:t>
                        </m:r>
                      </m:e>
                      <m:sub>
                        <m:r>
                          <a:rPr lang="en-US" altLang="en-US" sz="2600" i="1">
                            <a:latin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2</m:t>
                        </m:r>
                      </m:sup>
                    </m:sSubSup>
                    <m:r>
                      <a:rPr lang="en-US" altLang="en-US" sz="2600" i="1">
                        <a:latin typeface="Cambria Math" panose="02040503050406030204" pitchFamily="18" charset="0"/>
                        <a:sym typeface="Symbol" panose="05050102010706020507" pitchFamily="18" charset="2"/>
                      </a:rPr>
                      <m:t>=</m:t>
                    </m:r>
                    <m:f>
                      <m:fPr>
                        <m:ctrlPr>
                          <a:rPr lang="en-US" altLang="en-US" sz="2600" i="1">
                            <a:latin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sym typeface="Symbol" panose="05050102010706020507" pitchFamily="18" charset="2"/>
                          </a:rPr>
                          <m:t>1</m:t>
                        </m:r>
                      </m:num>
                      <m:den>
                        <m:r>
                          <a:rPr lang="en-US" altLang="en-US" sz="2600" i="1">
                            <a:latin typeface="Cambria Math" panose="02040503050406030204" pitchFamily="18" charset="0"/>
                            <a:sym typeface="Symbol" panose="05050102010706020507" pitchFamily="18" charset="2"/>
                          </a:rPr>
                          <m:t>𝑛</m:t>
                        </m:r>
                        <m:r>
                          <a:rPr lang="en-US" altLang="en-US" sz="2600" b="0" i="1" smtClean="0">
                            <a:latin typeface="Cambria Math" panose="02040503050406030204" pitchFamily="18" charset="0"/>
                            <a:sym typeface="Symbol" panose="05050102010706020507" pitchFamily="18" charset="2"/>
                          </a:rPr>
                          <m:t>−1</m:t>
                        </m:r>
                      </m:den>
                    </m:f>
                    <m:sSup>
                      <m:sSupPr>
                        <m:ctrlPr>
                          <a:rPr lang="en-US" altLang="en-US" sz="2600" i="1">
                            <a:latin typeface="Cambria Math" panose="02040503050406030204" pitchFamily="18" charset="0"/>
                            <a:sym typeface="Symbol" panose="05050102010706020507" pitchFamily="18" charset="2"/>
                          </a:rPr>
                        </m:ctrlPr>
                      </m:sSupPr>
                      <m:e>
                        <m:nary>
                          <m:naryPr>
                            <m:chr m:val="∑"/>
                            <m:ctrlPr>
                              <a:rPr lang="en-US" altLang="en-US" sz="2600" i="1">
                                <a:latin typeface="Cambria Math" panose="02040503050406030204" pitchFamily="18" charset="0"/>
                                <a:sym typeface="Symbol" panose="05050102010706020507" pitchFamily="18" charset="2"/>
                              </a:rPr>
                            </m:ctrlPr>
                          </m:naryPr>
                          <m:sub>
                            <m:r>
                              <m:rPr>
                                <m:brk m:alnAt="23"/>
                              </m:rPr>
                              <a:rPr lang="en-US" altLang="en-US" sz="2600" i="1">
                                <a:latin typeface="Cambria Math" panose="02040503050406030204" pitchFamily="18" charset="0"/>
                                <a:sym typeface="Symbol" panose="05050102010706020507" pitchFamily="18" charset="2"/>
                              </a:rPr>
                              <m:t>𝑖</m:t>
                            </m:r>
                            <m:r>
                              <a:rPr lang="en-US" altLang="en-US" sz="2600" i="1">
                                <a:latin typeface="Cambria Math" panose="02040503050406030204" pitchFamily="18" charset="0"/>
                                <a:sym typeface="Symbol" panose="05050102010706020507" pitchFamily="18" charset="2"/>
                              </a:rPr>
                              <m:t>=1</m:t>
                            </m:r>
                          </m:sub>
                          <m:sup>
                            <m:r>
                              <a:rPr lang="en-US" altLang="en-US" sz="2600" i="1">
                                <a:latin typeface="Cambria Math" panose="02040503050406030204" pitchFamily="18" charset="0"/>
                                <a:sym typeface="Symbol" panose="05050102010706020507" pitchFamily="18" charset="2"/>
                              </a:rPr>
                              <m:t>𝑛</m:t>
                            </m:r>
                          </m:sup>
                          <m:e>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sym typeface="Symbol" panose="05050102010706020507" pitchFamily="18" charset="2"/>
                                      </a:rPr>
                                      <m:t>𝑋</m:t>
                                    </m:r>
                                  </m:e>
                                  <m:sub>
                                    <m:r>
                                      <a:rPr lang="en-US" altLang="en-US" sz="2600" i="1">
                                        <a:latin typeface="Cambria Math" panose="02040503050406030204" pitchFamily="18" charset="0"/>
                                        <a:sym typeface="Symbol" panose="05050102010706020507" pitchFamily="18" charset="2"/>
                                      </a:rPr>
                                      <m:t>𝑖</m:t>
                                    </m:r>
                                  </m:sub>
                                </m:sSub>
                                <m:r>
                                  <a:rPr lang="en-US" altLang="en-US" sz="2600" i="1">
                                    <a:latin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sym typeface="Symbol" panose="05050102010706020507" pitchFamily="18" charset="2"/>
                                      </a:rPr>
                                    </m:ctrlPr>
                                  </m:sSubPr>
                                  <m:e>
                                    <m:acc>
                                      <m:accPr>
                                        <m:chr m:val="̅"/>
                                        <m:ctrlPr>
                                          <a:rPr lang="en-US" altLang="en-US" sz="2600" i="1">
                                            <a:latin typeface="Cambria Math" panose="02040503050406030204" pitchFamily="18" charset="0"/>
                                            <a:sym typeface="Symbol" panose="05050102010706020507" pitchFamily="18" charset="2"/>
                                          </a:rPr>
                                        </m:ctrlPr>
                                      </m:accPr>
                                      <m:e>
                                        <m:r>
                                          <a:rPr lang="en-US" altLang="en-US" sz="2600" i="1">
                                            <a:latin typeface="Cambria Math" panose="02040503050406030204" pitchFamily="18" charset="0"/>
                                            <a:sym typeface="Symbol" panose="05050102010706020507" pitchFamily="18" charset="2"/>
                                          </a:rPr>
                                          <m:t>𝑋</m:t>
                                        </m:r>
                                      </m:e>
                                    </m:acc>
                                  </m:e>
                                  <m:sub>
                                    <m:r>
                                      <a:rPr lang="en-US" altLang="en-US" sz="2600" i="1">
                                        <a:latin typeface="Cambria Math" panose="02040503050406030204" pitchFamily="18" charset="0"/>
                                        <a:sym typeface="Symbol" panose="05050102010706020507" pitchFamily="18" charset="2"/>
                                      </a:rPr>
                                      <m:t>𝑛</m:t>
                                    </m:r>
                                  </m:sub>
                                </m:sSub>
                              </m:e>
                            </m:d>
                          </m:e>
                        </m:nary>
                      </m:e>
                      <m:sup>
                        <m:r>
                          <a:rPr lang="en-US" altLang="en-US" sz="2600" i="1">
                            <a:latin typeface="Cambria Math" panose="02040503050406030204" pitchFamily="18" charset="0"/>
                            <a:sym typeface="Symbol" panose="05050102010706020507" pitchFamily="18" charset="2"/>
                          </a:rPr>
                          <m:t>2</m:t>
                        </m:r>
                      </m:sup>
                    </m:sSup>
                  </m:oMath>
                </a14:m>
                <a:endParaRPr lang="en-US" altLang="en-US" sz="2600" dirty="0"/>
              </a:p>
            </p:txBody>
          </p:sp>
        </mc:Choice>
        <mc:Fallback xmlns="">
          <p:sp>
            <p:nvSpPr>
              <p:cNvPr id="9226" name="Rectangle 3">
                <a:extLst>
                  <a:ext uri="{FF2B5EF4-FFF2-40B4-BE49-F238E27FC236}">
                    <a16:creationId xmlns:a16="http://schemas.microsoft.com/office/drawing/2014/main" id="{A167B797-6E68-4AA5-B501-5A7CEE33FCCA}"/>
                  </a:ext>
                </a:extLst>
              </p:cNvPr>
              <p:cNvSpPr>
                <a:spLocks noGrp="1" noRot="1" noChangeAspect="1" noMove="1" noResize="1" noEditPoints="1" noAdjustHandles="1" noChangeArrowheads="1" noChangeShapeType="1" noTextEdit="1"/>
              </p:cNvSpPr>
              <p:nvPr>
                <p:ph type="body" sz="half" idx="1"/>
              </p:nvPr>
            </p:nvSpPr>
            <p:spPr>
              <a:xfrm>
                <a:off x="685800" y="1600201"/>
                <a:ext cx="10972800" cy="4525963"/>
              </a:xfrm>
              <a:blipFill>
                <a:blip r:embed="rId2"/>
                <a:stretch>
                  <a:fillRect l="-889" t="-943" b="-2426"/>
                </a:stretch>
              </a:blipFill>
            </p:spPr>
            <p:txBody>
              <a:bodyPr/>
              <a:lstStyle/>
              <a:p>
                <a:r>
                  <a:rPr lang="en-US">
                    <a:noFill/>
                  </a:rPr>
                  <a:t> </a:t>
                </a:r>
              </a:p>
            </p:txBody>
          </p:sp>
        </mc:Fallback>
      </mc:AlternateContent>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88041D-762E-4ECC-BAAF-1E38C159A393}"/>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27F99A03-BABA-4923-811E-315D41E363CF}"/>
              </a:ext>
            </a:extLst>
          </p:cNvPr>
          <p:cNvSpPr>
            <a:spLocks noGrp="1"/>
          </p:cNvSpPr>
          <p:nvPr>
            <p:ph type="ftr" sz="quarter" idx="11"/>
          </p:nvPr>
        </p:nvSpPr>
        <p:spPr/>
        <p:txBody>
          <a:bodyPr/>
          <a:lstStyle/>
          <a:p>
            <a:pPr>
              <a:defRPr/>
            </a:pPr>
            <a:r>
              <a:rPr lang="en-US"/>
              <a:t>RNSengupta,IME Dept.,IIT Kanpur,INDIA</a:t>
            </a:r>
          </a:p>
        </p:txBody>
      </p:sp>
      <p:sp>
        <p:nvSpPr>
          <p:cNvPr id="47108" name="Slide Number Placeholder 5">
            <a:extLst>
              <a:ext uri="{FF2B5EF4-FFF2-40B4-BE49-F238E27FC236}">
                <a16:creationId xmlns:a16="http://schemas.microsoft.com/office/drawing/2014/main" id="{D452D979-B78A-498B-86D4-965BCDB3AEB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D16FA77-300F-4C29-8C60-037231A41CAE}" type="slidenum">
              <a:rPr lang="en-US" altLang="en-US" sz="1400">
                <a:latin typeface="Arial" panose="020B0604020202020204" pitchFamily="34" charset="0"/>
              </a:rPr>
              <a:pPr/>
              <a:t>53</a:t>
            </a:fld>
            <a:endParaRPr lang="en-US" altLang="en-US" sz="1400">
              <a:latin typeface="Arial" panose="020B0604020202020204" pitchFamily="34" charset="0"/>
            </a:endParaRPr>
          </a:p>
        </p:txBody>
      </p:sp>
      <p:sp>
        <p:nvSpPr>
          <p:cNvPr id="47109" name="Rectangle 2">
            <a:extLst>
              <a:ext uri="{FF2B5EF4-FFF2-40B4-BE49-F238E27FC236}">
                <a16:creationId xmlns:a16="http://schemas.microsoft.com/office/drawing/2014/main" id="{CEB4663D-61BD-484C-A446-ECA8049F460E}"/>
              </a:ext>
            </a:extLst>
          </p:cNvPr>
          <p:cNvSpPr>
            <a:spLocks noGrp="1" noChangeArrowheads="1"/>
          </p:cNvSpPr>
          <p:nvPr>
            <p:ph type="title"/>
          </p:nvPr>
        </p:nvSpPr>
        <p:spPr/>
        <p:txBody>
          <a:bodyPr/>
          <a:lstStyle/>
          <a:p>
            <a:pPr eaLnBrk="1" hangingPunct="1"/>
            <a:r>
              <a:rPr lang="en-US" altLang="en-US" b="1" dirty="0">
                <a:solidFill>
                  <a:srgbClr val="FF0000"/>
                </a:solidFill>
              </a:rPr>
              <a:t>Some Sampling Results</a:t>
            </a:r>
            <a:r>
              <a:rPr lang="en-US" altLang="en-US" b="1" dirty="0">
                <a:solidFill>
                  <a:schemeClr val="tx1"/>
                </a:solidFill>
              </a:rPr>
              <a:t> :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US" altLang="en-US" dirty="0"/>
          </a:p>
        </p:txBody>
      </p:sp>
      <p:sp>
        <p:nvSpPr>
          <p:cNvPr id="47110" name="Rectangle 3">
            <a:extLst>
              <a:ext uri="{FF2B5EF4-FFF2-40B4-BE49-F238E27FC236}">
                <a16:creationId xmlns:a16="http://schemas.microsoft.com/office/drawing/2014/main" id="{1D933188-0F65-4895-B6F7-E53A18A0770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dirty="0"/>
              <a:t>It was found that the  respective number of members in 10 different families are 4, 5, 6, 7, 8, 3, 4, 5, 6 and 6</a:t>
            </a:r>
          </a:p>
          <a:p>
            <a:pPr algn="just" eaLnBrk="1" hangingPunct="1">
              <a:buFont typeface="Wingdings" panose="05000000000000000000" pitchFamily="2" charset="2"/>
              <a:buChar char="§"/>
            </a:pPr>
            <a:r>
              <a:rPr lang="en-US" altLang="en-US" sz="4000" dirty="0"/>
              <a:t>If we consider that the number of members in a family to be uniformly distributed</a:t>
            </a:r>
          </a:p>
          <a:p>
            <a:pPr algn="just" eaLnBrk="1" hangingPunct="1">
              <a:buFont typeface="Wingdings" panose="05000000000000000000" pitchFamily="2" charset="2"/>
              <a:buChar char="§"/>
            </a:pPr>
            <a:r>
              <a:rPr lang="en-US" altLang="en-US" sz="4000" dirty="0"/>
              <a:t>Then the estimated value of a = 3 and that of b = 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8A325A-650C-42F0-9435-0B3035809D07}"/>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B7877684-07C8-4049-BCF8-0BABD0871A4F}"/>
              </a:ext>
            </a:extLst>
          </p:cNvPr>
          <p:cNvSpPr>
            <a:spLocks noGrp="1"/>
          </p:cNvSpPr>
          <p:nvPr>
            <p:ph type="ftr" sz="quarter" idx="11"/>
          </p:nvPr>
        </p:nvSpPr>
        <p:spPr/>
        <p:txBody>
          <a:bodyPr/>
          <a:lstStyle/>
          <a:p>
            <a:pPr>
              <a:defRPr/>
            </a:pPr>
            <a:r>
              <a:rPr lang="en-US"/>
              <a:t>RNSengupta,IME Dept.,IIT Kanpur,INDIA</a:t>
            </a:r>
          </a:p>
        </p:txBody>
      </p:sp>
      <p:sp>
        <p:nvSpPr>
          <p:cNvPr id="48132" name="Slide Number Placeholder 5">
            <a:extLst>
              <a:ext uri="{FF2B5EF4-FFF2-40B4-BE49-F238E27FC236}">
                <a16:creationId xmlns:a16="http://schemas.microsoft.com/office/drawing/2014/main" id="{2DBF78E8-3D6C-41D9-B44D-08C3C769B50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44C62287-DF22-4DBD-8B38-9DDD999A465D}" type="slidenum">
              <a:rPr lang="en-US" altLang="en-US" sz="1400">
                <a:latin typeface="Arial" panose="020B0604020202020204" pitchFamily="34" charset="0"/>
              </a:rPr>
              <a:pPr/>
              <a:t>54</a:t>
            </a:fld>
            <a:endParaRPr lang="en-US" altLang="en-US" sz="1400">
              <a:latin typeface="Arial" panose="020B0604020202020204" pitchFamily="34" charset="0"/>
            </a:endParaRPr>
          </a:p>
        </p:txBody>
      </p:sp>
      <p:sp>
        <p:nvSpPr>
          <p:cNvPr id="48133" name="Rectangle 2">
            <a:extLst>
              <a:ext uri="{FF2B5EF4-FFF2-40B4-BE49-F238E27FC236}">
                <a16:creationId xmlns:a16="http://schemas.microsoft.com/office/drawing/2014/main" id="{97C56F2A-ECD1-403E-8FD9-6A0453CFF554}"/>
              </a:ext>
            </a:extLst>
          </p:cNvPr>
          <p:cNvSpPr>
            <a:spLocks noGrp="1" noChangeArrowheads="1"/>
          </p:cNvSpPr>
          <p:nvPr>
            <p:ph type="title"/>
          </p:nvPr>
        </p:nvSpPr>
        <p:spPr/>
        <p:txBody>
          <a:bodyPr/>
          <a:lstStyle/>
          <a:p>
            <a:pPr eaLnBrk="1" hangingPunct="1"/>
            <a:r>
              <a:rPr lang="en-US" altLang="en-US" sz="4500" b="1" dirty="0">
                <a:solidFill>
                  <a:srgbClr val="FF0000"/>
                </a:solidFill>
              </a:rPr>
              <a:t>Some Sampling Results</a:t>
            </a:r>
            <a:r>
              <a:rPr lang="en-US" altLang="en-US" sz="4500" b="1" dirty="0">
                <a:solidFill>
                  <a:schemeClr val="tx1"/>
                </a:solidFill>
              </a:rPr>
              <a:t> : </a:t>
            </a:r>
            <a:r>
              <a:rPr lang="en-US" altLang="en-US" sz="4500" b="1" dirty="0">
                <a:solidFill>
                  <a:srgbClr val="0000FF"/>
                </a:solidFill>
              </a:rPr>
              <a:t>(</a:t>
            </a:r>
            <a:r>
              <a:rPr lang="en-US" altLang="en-US" sz="4500" b="1" dirty="0" err="1">
                <a:solidFill>
                  <a:srgbClr val="0000FF"/>
                </a:solidFill>
              </a:rPr>
              <a:t>contd</a:t>
            </a:r>
            <a:r>
              <a:rPr lang="en-US" altLang="en-US" sz="4500" b="1" dirty="0">
                <a:solidFill>
                  <a:srgbClr val="0000FF"/>
                </a:solidFill>
              </a:rPr>
              <a:t>…)</a:t>
            </a:r>
            <a:endParaRPr lang="en-US" altLang="en-US" sz="4500" dirty="0"/>
          </a:p>
        </p:txBody>
      </p:sp>
      <p:sp>
        <p:nvSpPr>
          <p:cNvPr id="48134" name="Rectangle 3">
            <a:extLst>
              <a:ext uri="{FF2B5EF4-FFF2-40B4-BE49-F238E27FC236}">
                <a16:creationId xmlns:a16="http://schemas.microsoft.com/office/drawing/2014/main" id="{46EB8CDE-923F-4C46-8A33-27A3A0E9DD8F}"/>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dirty="0"/>
              <a:t>You are testing the components coming out of the shop floor and find that 9 out of  30 components fail</a:t>
            </a:r>
          </a:p>
          <a:p>
            <a:pPr algn="just" eaLnBrk="1" hangingPunct="1">
              <a:buFont typeface="Wingdings" panose="05000000000000000000" pitchFamily="2" charset="2"/>
              <a:buChar char="§"/>
            </a:pPr>
            <a:r>
              <a:rPr lang="en-US" altLang="en-US" sz="4000" dirty="0"/>
              <a:t>Then the estimated value of p (proportion of bad items in the population) = 9/30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9F0E03A-82D3-45B6-8278-9F0E7B6623D3}"/>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2051E03B-575B-4814-AD26-C4523DD2220D}"/>
              </a:ext>
            </a:extLst>
          </p:cNvPr>
          <p:cNvSpPr>
            <a:spLocks noGrp="1"/>
          </p:cNvSpPr>
          <p:nvPr>
            <p:ph type="ftr" sz="quarter" idx="11"/>
          </p:nvPr>
        </p:nvSpPr>
        <p:spPr/>
        <p:txBody>
          <a:bodyPr/>
          <a:lstStyle/>
          <a:p>
            <a:pPr>
              <a:defRPr/>
            </a:pPr>
            <a:r>
              <a:rPr lang="en-US"/>
              <a:t>RNSengupta,IME Dept.,IIT Kanpur,INDIA</a:t>
            </a:r>
          </a:p>
        </p:txBody>
      </p:sp>
      <p:sp>
        <p:nvSpPr>
          <p:cNvPr id="49156" name="Slide Number Placeholder 5">
            <a:extLst>
              <a:ext uri="{FF2B5EF4-FFF2-40B4-BE49-F238E27FC236}">
                <a16:creationId xmlns:a16="http://schemas.microsoft.com/office/drawing/2014/main" id="{A3D24AA7-EECB-4501-8866-ADB43D55C10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C6A18E5A-ACC0-46B9-9116-A59E25E40E09}" type="slidenum">
              <a:rPr lang="en-US" altLang="en-US" sz="1400">
                <a:latin typeface="Arial" panose="020B0604020202020204" pitchFamily="34" charset="0"/>
              </a:rPr>
              <a:pPr/>
              <a:t>55</a:t>
            </a:fld>
            <a:endParaRPr lang="en-US" altLang="en-US" sz="1400">
              <a:latin typeface="Arial" panose="020B0604020202020204" pitchFamily="34" charset="0"/>
            </a:endParaRPr>
          </a:p>
        </p:txBody>
      </p:sp>
      <p:sp>
        <p:nvSpPr>
          <p:cNvPr id="49157" name="Rectangle 2">
            <a:extLst>
              <a:ext uri="{FF2B5EF4-FFF2-40B4-BE49-F238E27FC236}">
                <a16:creationId xmlns:a16="http://schemas.microsoft.com/office/drawing/2014/main" id="{DAB7C3BD-00CE-4FCE-8F38-F68A245E6B36}"/>
              </a:ext>
            </a:extLst>
          </p:cNvPr>
          <p:cNvSpPr>
            <a:spLocks noGrp="1" noChangeArrowheads="1"/>
          </p:cNvSpPr>
          <p:nvPr>
            <p:ph type="title"/>
          </p:nvPr>
        </p:nvSpPr>
        <p:spPr/>
        <p:txBody>
          <a:bodyPr/>
          <a:lstStyle/>
          <a:p>
            <a:pPr eaLnBrk="1" hangingPunct="1"/>
            <a:r>
              <a:rPr lang="en-US" altLang="en-US" b="1" dirty="0">
                <a:solidFill>
                  <a:srgbClr val="FF0000"/>
                </a:solidFill>
              </a:rPr>
              <a:t>Some Sampling Results</a:t>
            </a:r>
            <a:r>
              <a:rPr lang="en-US" altLang="en-US" b="1" dirty="0">
                <a:solidFill>
                  <a:schemeClr val="tx1"/>
                </a:solidFill>
              </a:rPr>
              <a:t> :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US" altLang="en-US" dirty="0"/>
          </a:p>
        </p:txBody>
      </p:sp>
      <p:sp>
        <p:nvSpPr>
          <p:cNvPr id="49158" name="Rectangle 3">
            <a:extLst>
              <a:ext uri="{FF2B5EF4-FFF2-40B4-BE49-F238E27FC236}">
                <a16:creationId xmlns:a16="http://schemas.microsoft.com/office/drawing/2014/main" id="{2F0E540E-6C1D-4307-96C2-DDA31BC3A22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500" dirty="0"/>
              <a:t>At a particular teller machine in one of the bank branches it was found that the number of customers arriving in an unit  time span were 4, 6, 7, 4, 3, 5, 6, and 5</a:t>
            </a:r>
          </a:p>
          <a:p>
            <a:pPr algn="just" eaLnBrk="1" hangingPunct="1">
              <a:buFont typeface="Wingdings" panose="05000000000000000000" pitchFamily="2" charset="2"/>
              <a:buChar char="§"/>
            </a:pPr>
            <a:r>
              <a:rPr lang="en-US" altLang="en-US" sz="4500" dirty="0"/>
              <a:t>Then for this Poisson process the estimated value of </a:t>
            </a:r>
            <a:r>
              <a:rPr lang="en-US" altLang="en-US" sz="4500" dirty="0">
                <a:sym typeface="Symbol" panose="05050102010706020507" pitchFamily="18" charset="2"/>
              </a:rPr>
              <a:t> is 5</a:t>
            </a:r>
            <a:endParaRPr lang="en-US" altLang="en-US" sz="45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56</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b="1" dirty="0">
                <a:solidFill>
                  <a:srgbClr val="FF0000"/>
                </a:solidFill>
              </a:rPr>
              <a:t>Some Sampling Results</a:t>
            </a:r>
            <a:r>
              <a:rPr lang="en-US" altLang="en-US" b="1" dirty="0">
                <a:solidFill>
                  <a:schemeClr val="tx1"/>
                </a:solidFill>
              </a:rPr>
              <a:t> :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US" altLang="en-US"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eaLnBrk="1" hangingPunct="1">
              <a:buFont typeface="Wingdings" panose="05000000000000000000" pitchFamily="2" charset="2"/>
              <a:buChar char="§"/>
            </a:pPr>
            <a:r>
              <a:rPr lang="en-US" altLang="en-US" sz="3500" dirty="0"/>
              <a:t>Suppose it is known that the survival time of a particular type of bulb has the exponential distribution</a:t>
            </a:r>
          </a:p>
          <a:p>
            <a:pPr eaLnBrk="1" hangingPunct="1">
              <a:buFont typeface="Wingdings" panose="05000000000000000000" pitchFamily="2" charset="2"/>
              <a:buChar char="§"/>
            </a:pPr>
            <a:r>
              <a:rPr lang="en-US" altLang="en-US" sz="3500" dirty="0"/>
              <a:t>You test 10 such bulbs and find their respective survival times as 150, 225, 275, 300, 95, 155, 325, 75, 20 and 400 hours respectively.</a:t>
            </a:r>
          </a:p>
          <a:p>
            <a:pPr eaLnBrk="1" hangingPunct="1">
              <a:buFont typeface="Wingdings" panose="05000000000000000000" pitchFamily="2" charset="2"/>
              <a:buChar char="§"/>
            </a:pPr>
            <a:r>
              <a:rPr lang="en-US" altLang="en-US" sz="3500" dirty="0"/>
              <a:t>Then the estimated value of </a:t>
            </a:r>
            <a:r>
              <a:rPr lang="en-US" altLang="en-US" sz="3500" dirty="0">
                <a:sym typeface="Symbol" panose="05050102010706020507" pitchFamily="18" charset="2"/>
              </a:rPr>
              <a:t> = 202</a:t>
            </a:r>
            <a:endParaRPr lang="en-US" altLang="en-US" sz="35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57</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4000" b="1" dirty="0">
                <a:solidFill>
                  <a:srgbClr val="FF0000"/>
                </a:solidFill>
              </a:rPr>
              <a:t>Sampling from Discrete Distribution</a:t>
            </a:r>
            <a:endParaRPr lang="en-US" altLang="en-US" sz="40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dirty="0"/>
              <a:t>For the case of continuous distribution let us simply consider the uniform continuous distribution and then we will prove it is general for any type of continuous distribution</a:t>
            </a:r>
          </a:p>
          <a:p>
            <a:pPr algn="just" eaLnBrk="1" hangingPunct="1">
              <a:buFont typeface="Wingdings" panose="05000000000000000000" pitchFamily="2" charset="2"/>
              <a:buChar char="§"/>
            </a:pPr>
            <a:r>
              <a:rPr lang="en-US" altLang="en-US" sz="3500" dirty="0"/>
              <a:t>X~U(0,1), </a:t>
            </a:r>
            <a:r>
              <a:rPr lang="en-US" altLang="en-US" sz="3500" dirty="0" err="1"/>
              <a:t>f</a:t>
            </a:r>
            <a:r>
              <a:rPr lang="en-US" altLang="en-US" sz="3500" baseline="-25000" dirty="0" err="1"/>
              <a:t>X</a:t>
            </a:r>
            <a:r>
              <a:rPr lang="en-US" altLang="en-US" sz="3500" dirty="0"/>
              <a:t>(𝑥)=1 for 0</a:t>
            </a:r>
            <a:r>
              <a:rPr lang="en-US" altLang="en-US" sz="3500" dirty="0">
                <a:sym typeface="Symbol" panose="05050102010706020507" pitchFamily="18" charset="2"/>
              </a:rPr>
              <a:t>𝑥1, such that F</a:t>
            </a:r>
            <a:r>
              <a:rPr lang="en-US" altLang="en-US" sz="3500" baseline="-25000" dirty="0">
                <a:sym typeface="Symbol" panose="05050102010706020507" pitchFamily="18" charset="2"/>
              </a:rPr>
              <a:t>X</a:t>
            </a:r>
            <a:r>
              <a:rPr lang="en-US" altLang="en-US" sz="3500" dirty="0">
                <a:sym typeface="Symbol" panose="05050102010706020507" pitchFamily="18" charset="2"/>
              </a:rPr>
              <a:t>(𝑥) = P</a:t>
            </a:r>
            <a:r>
              <a:rPr lang="en-US" altLang="en-US" sz="3500" baseline="-25000" dirty="0">
                <a:sym typeface="Symbol" panose="05050102010706020507" pitchFamily="18" charset="2"/>
              </a:rPr>
              <a:t>X</a:t>
            </a:r>
            <a:r>
              <a:rPr lang="en-US" altLang="en-US" sz="3500" dirty="0">
                <a:sym typeface="Symbol" panose="05050102010706020507" pitchFamily="18" charset="2"/>
              </a:rPr>
              <a:t>(X𝑥) = 𝑥</a:t>
            </a:r>
          </a:p>
          <a:p>
            <a:pPr algn="just" eaLnBrk="1" hangingPunct="1">
              <a:buFont typeface="Wingdings" panose="05000000000000000000" pitchFamily="2" charset="2"/>
              <a:buChar char="§"/>
            </a:pPr>
            <a:r>
              <a:rPr lang="en-US" altLang="en-US" sz="3500" dirty="0">
                <a:sym typeface="Symbol" panose="05050102010706020507" pitchFamily="18" charset="2"/>
              </a:rPr>
              <a:t>Let us consider all points between 0 to 1 both inclusive</a:t>
            </a:r>
            <a:endParaRPr lang="en-US" altLang="en-US" sz="3500" dirty="0"/>
          </a:p>
        </p:txBody>
      </p:sp>
    </p:spTree>
    <p:extLst>
      <p:ext uri="{BB962C8B-B14F-4D97-AF65-F5344CB8AC3E}">
        <p14:creationId xmlns:p14="http://schemas.microsoft.com/office/powerpoint/2010/main" val="3699745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58</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3500" dirty="0"/>
              <a:t>Now sub-divide the interval in 10,000 intervals each of equal length and mark the end points of the intervals thus formed as 0000, 0001,…., 9999.</a:t>
            </a:r>
          </a:p>
          <a:p>
            <a:pPr algn="just" eaLnBrk="1" hangingPunct="1">
              <a:buFont typeface="Wingdings" panose="05000000000000000000" pitchFamily="2" charset="2"/>
              <a:buChar char="§"/>
            </a:pPr>
            <a:r>
              <a:rPr lang="en-US" sz="3500" dirty="0"/>
              <a:t>We now pick up one number at random from 0000, 0001,…., 9999, thus if Y (=124) is the </a:t>
            </a:r>
            <a:r>
              <a:rPr lang="en-US" sz="3500" dirty="0" err="1"/>
              <a:t>r.v.</a:t>
            </a:r>
            <a:r>
              <a:rPr lang="en-US" sz="3500" dirty="0"/>
              <a:t>, which denotes the number picked from 0000, 0001,…., 9999</a:t>
            </a:r>
            <a:endParaRPr lang="en-US" altLang="en-US" sz="3500" dirty="0"/>
          </a:p>
        </p:txBody>
      </p:sp>
    </p:spTree>
    <p:extLst>
      <p:ext uri="{BB962C8B-B14F-4D97-AF65-F5344CB8AC3E}">
        <p14:creationId xmlns:p14="http://schemas.microsoft.com/office/powerpoint/2010/main" val="2485028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59</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3000" dirty="0"/>
              <a:t>Then F</a:t>
            </a:r>
            <a:r>
              <a:rPr lang="en-US" sz="3000" baseline="-25000" dirty="0"/>
              <a:t>Y</a:t>
            </a:r>
            <a:r>
              <a:rPr lang="en-US" sz="3000" dirty="0"/>
              <a:t>(𝑦=0.0124) = P</a:t>
            </a:r>
            <a:r>
              <a:rPr lang="en-US" sz="3000" baseline="-25000" dirty="0"/>
              <a:t>Y</a:t>
            </a:r>
            <a:r>
              <a:rPr lang="en-US" sz="3000" dirty="0"/>
              <a:t>(Y</a:t>
            </a:r>
            <a:r>
              <a:rPr lang="en-US" altLang="en-US" sz="3000" dirty="0">
                <a:sym typeface="Symbol" panose="05050102010706020507" pitchFamily="18" charset="2"/>
              </a:rPr>
              <a:t>0.0124)=125/10000=0.0125 or F</a:t>
            </a:r>
            <a:r>
              <a:rPr lang="en-US" altLang="en-US" sz="3000" baseline="-25000" dirty="0">
                <a:sym typeface="Symbol" panose="05050102010706020507" pitchFamily="18" charset="2"/>
              </a:rPr>
              <a:t>Y</a:t>
            </a:r>
            <a:r>
              <a:rPr lang="en-US" altLang="en-US" sz="3000" dirty="0">
                <a:sym typeface="Symbol" panose="05050102010706020507" pitchFamily="18" charset="2"/>
              </a:rPr>
              <a:t>(𝑦=0.01247)=</a:t>
            </a:r>
            <a:r>
              <a:rPr lang="en-US" sz="3000" dirty="0"/>
              <a:t>P</a:t>
            </a:r>
            <a:r>
              <a:rPr lang="en-US" sz="3000" baseline="-25000" dirty="0"/>
              <a:t>Y</a:t>
            </a:r>
            <a:r>
              <a:rPr lang="en-US" sz="3000" dirty="0"/>
              <a:t>(Y</a:t>
            </a:r>
            <a:r>
              <a:rPr lang="en-US" altLang="en-US" sz="3000" dirty="0">
                <a:sym typeface="Symbol" panose="05050102010706020507" pitchFamily="18" charset="2"/>
              </a:rPr>
              <a:t>0.01247)=0.0125=(100000.01247+1)/10000</a:t>
            </a:r>
          </a:p>
          <a:p>
            <a:pPr algn="just" eaLnBrk="1" hangingPunct="1">
              <a:buFont typeface="Wingdings" panose="05000000000000000000" pitchFamily="2" charset="2"/>
              <a:buChar char="§"/>
            </a:pPr>
            <a:r>
              <a:rPr lang="en-US" altLang="en-US" sz="3000" dirty="0">
                <a:sym typeface="Symbol" panose="05050102010706020507" pitchFamily="18" charset="2"/>
              </a:rPr>
              <a:t>Thus for any </a:t>
            </a:r>
            <a:r>
              <a:rPr lang="en-US" altLang="en-US" dirty="0"/>
              <a:t>0</a:t>
            </a:r>
            <a:r>
              <a:rPr lang="en-US" altLang="en-US" dirty="0">
                <a:sym typeface="Symbol" panose="05050102010706020507" pitchFamily="18" charset="2"/>
              </a:rPr>
              <a:t>𝑥1, G</a:t>
            </a:r>
            <a:r>
              <a:rPr lang="en-US" altLang="en-US" baseline="-25000" dirty="0">
                <a:sym typeface="Symbol" panose="05050102010706020507" pitchFamily="18" charset="2"/>
              </a:rPr>
              <a:t>X</a:t>
            </a:r>
            <a:r>
              <a:rPr lang="en-US" altLang="en-US" dirty="0">
                <a:sym typeface="Symbol" panose="05050102010706020507" pitchFamily="18" charset="2"/>
              </a:rPr>
              <a:t>(𝑥) =</a:t>
            </a:r>
            <a:r>
              <a:rPr lang="en-US" altLang="en-US" sz="3000" dirty="0">
                <a:sym typeface="Symbol" panose="05050102010706020507" pitchFamily="18" charset="2"/>
              </a:rPr>
              <a:t> F</a:t>
            </a:r>
            <a:r>
              <a:rPr lang="en-US" altLang="en-US" sz="3000" baseline="-25000" dirty="0">
                <a:sym typeface="Symbol" panose="05050102010706020507" pitchFamily="18" charset="2"/>
              </a:rPr>
              <a:t>Y</a:t>
            </a:r>
            <a:r>
              <a:rPr lang="en-US" altLang="en-US" sz="3000" dirty="0">
                <a:sym typeface="Symbol" panose="05050102010706020507" pitchFamily="18" charset="2"/>
              </a:rPr>
              <a:t>(𝑦) = </a:t>
            </a:r>
            <a:r>
              <a:rPr lang="en-US" sz="3000" dirty="0"/>
              <a:t>P</a:t>
            </a:r>
            <a:r>
              <a:rPr lang="en-US" sz="3000" baseline="-25000" dirty="0"/>
              <a:t>Y</a:t>
            </a:r>
            <a:r>
              <a:rPr lang="en-US" sz="3000" dirty="0"/>
              <a:t>(Y </a:t>
            </a:r>
            <a:r>
              <a:rPr lang="en-US" altLang="en-US" sz="2800" dirty="0">
                <a:sym typeface="Symbol" panose="05050102010706020507" pitchFamily="18" charset="2"/>
              </a:rPr>
              <a:t> 𝑥) = {(10000</a:t>
            </a:r>
            <a:r>
              <a:rPr lang="en-US" altLang="en-US" sz="3000" dirty="0">
                <a:sym typeface="Symbol" panose="05050102010706020507" pitchFamily="18" charset="2"/>
              </a:rPr>
              <a:t></a:t>
            </a:r>
            <a:r>
              <a:rPr lang="en-US" altLang="en-US" dirty="0">
                <a:sym typeface="Symbol" panose="05050102010706020507" pitchFamily="18" charset="2"/>
              </a:rPr>
              <a:t>𝑥+1)/10000}  𝑥</a:t>
            </a:r>
          </a:p>
          <a:p>
            <a:pPr algn="just" eaLnBrk="1" hangingPunct="1">
              <a:buFont typeface="Wingdings" panose="05000000000000000000" pitchFamily="2" charset="2"/>
              <a:buChar char="§"/>
            </a:pPr>
            <a:r>
              <a:rPr lang="en-US" altLang="en-US" sz="3000" dirty="0">
                <a:sym typeface="Symbol" panose="05050102010706020507" pitchFamily="18" charset="2"/>
              </a:rPr>
              <a:t>Now if </a:t>
            </a:r>
            <a:r>
              <a:rPr lang="en-US" sz="3000" dirty="0"/>
              <a:t>F</a:t>
            </a:r>
            <a:r>
              <a:rPr lang="en-US" sz="3000" baseline="-25000" dirty="0"/>
              <a:t>X</a:t>
            </a:r>
            <a:r>
              <a:rPr lang="en-US" sz="3000" dirty="0"/>
              <a:t>(</a:t>
            </a:r>
            <a:r>
              <a:rPr lang="en-US" altLang="en-US" sz="2800" dirty="0">
                <a:sym typeface="Symbol" panose="05050102010706020507" pitchFamily="18" charset="2"/>
              </a:rPr>
              <a:t>𝑥) = P</a:t>
            </a:r>
            <a:r>
              <a:rPr lang="en-US" altLang="en-US" sz="2800" baseline="-25000" dirty="0">
                <a:sym typeface="Symbol" panose="05050102010706020507" pitchFamily="18" charset="2"/>
              </a:rPr>
              <a:t>X</a:t>
            </a:r>
            <a:r>
              <a:rPr lang="en-US" altLang="en-US" sz="2800" dirty="0">
                <a:sym typeface="Symbol" panose="05050102010706020507" pitchFamily="18" charset="2"/>
              </a:rPr>
              <a:t>(X  𝑥) = 𝑥 and G</a:t>
            </a:r>
            <a:r>
              <a:rPr lang="en-US" altLang="en-US" sz="2800" baseline="-25000" dirty="0">
                <a:sym typeface="Symbol" panose="05050102010706020507" pitchFamily="18" charset="2"/>
              </a:rPr>
              <a:t>X</a:t>
            </a:r>
            <a:r>
              <a:rPr lang="en-US" altLang="en-US" sz="2800" dirty="0">
                <a:sym typeface="Symbol" panose="05050102010706020507" pitchFamily="18" charset="2"/>
              </a:rPr>
              <a:t>(𝑥) = </a:t>
            </a:r>
            <a:r>
              <a:rPr lang="en-US" sz="2800" dirty="0"/>
              <a:t>P(Y </a:t>
            </a:r>
            <a:r>
              <a:rPr lang="en-US" altLang="en-US" sz="2400" dirty="0">
                <a:sym typeface="Symbol" panose="05050102010706020507" pitchFamily="18" charset="2"/>
              </a:rPr>
              <a:t> 𝑥)</a:t>
            </a:r>
            <a:r>
              <a:rPr lang="en-US" altLang="en-US" sz="2800" dirty="0">
                <a:sym typeface="Symbol" panose="05050102010706020507" pitchFamily="18" charset="2"/>
              </a:rPr>
              <a:t> = </a:t>
            </a:r>
            <a:r>
              <a:rPr lang="en-US" altLang="en-US" sz="2400" dirty="0">
                <a:sym typeface="Symbol" panose="05050102010706020507" pitchFamily="18" charset="2"/>
              </a:rPr>
              <a:t>{(10000</a:t>
            </a:r>
            <a:r>
              <a:rPr lang="en-US" altLang="en-US" sz="2800" dirty="0">
                <a:sym typeface="Symbol" panose="05050102010706020507" pitchFamily="18" charset="2"/>
              </a:rPr>
              <a:t>𝑥+1)/10000}  𝑥, for </a:t>
            </a:r>
            <a:r>
              <a:rPr lang="en-US" altLang="en-US" sz="2800" dirty="0"/>
              <a:t>0</a:t>
            </a:r>
            <a:r>
              <a:rPr lang="en-US" altLang="en-US" sz="2800" dirty="0">
                <a:sym typeface="Symbol" panose="05050102010706020507" pitchFamily="18" charset="2"/>
              </a:rPr>
              <a:t>𝑥1, then |</a:t>
            </a:r>
            <a:r>
              <a:rPr lang="en-US" sz="3000" dirty="0"/>
              <a:t>F</a:t>
            </a:r>
            <a:r>
              <a:rPr lang="en-US" sz="3000" baseline="-25000" dirty="0"/>
              <a:t>X</a:t>
            </a:r>
            <a:r>
              <a:rPr lang="en-US" sz="3000" dirty="0"/>
              <a:t>(</a:t>
            </a:r>
            <a:r>
              <a:rPr lang="en-US" altLang="en-US" sz="2800" dirty="0">
                <a:sym typeface="Symbol" panose="05050102010706020507" pitchFamily="18" charset="2"/>
              </a:rPr>
              <a:t>𝑥)  </a:t>
            </a:r>
            <a:r>
              <a:rPr lang="en-US" sz="3000" dirty="0"/>
              <a:t>G</a:t>
            </a:r>
            <a:r>
              <a:rPr lang="en-US" sz="3000" baseline="-25000" dirty="0"/>
              <a:t>X</a:t>
            </a:r>
            <a:r>
              <a:rPr lang="en-US" sz="3000" dirty="0"/>
              <a:t>(</a:t>
            </a:r>
            <a:r>
              <a:rPr lang="en-US" altLang="en-US" sz="2800" dirty="0">
                <a:sym typeface="Symbol" panose="05050102010706020507" pitchFamily="18" charset="2"/>
              </a:rPr>
              <a:t>𝑥)| = |P</a:t>
            </a:r>
            <a:r>
              <a:rPr lang="en-US" altLang="en-US" sz="2800" baseline="-25000" dirty="0">
                <a:sym typeface="Symbol" panose="05050102010706020507" pitchFamily="18" charset="2"/>
              </a:rPr>
              <a:t>X</a:t>
            </a:r>
            <a:r>
              <a:rPr lang="en-US" altLang="en-US" sz="2800" dirty="0">
                <a:sym typeface="Symbol" panose="05050102010706020507" pitchFamily="18" charset="2"/>
              </a:rPr>
              <a:t>(X  𝑥)  </a:t>
            </a:r>
            <a:r>
              <a:rPr lang="en-US" dirty="0"/>
              <a:t>P</a:t>
            </a:r>
            <a:r>
              <a:rPr lang="en-US" baseline="-25000" dirty="0"/>
              <a:t>Y</a:t>
            </a:r>
            <a:r>
              <a:rPr lang="en-US" dirty="0"/>
              <a:t>(Y </a:t>
            </a:r>
            <a:r>
              <a:rPr lang="en-US" altLang="en-US" sz="2800" dirty="0">
                <a:sym typeface="Symbol" panose="05050102010706020507" pitchFamily="18" charset="2"/>
              </a:rPr>
              <a:t> 𝑥)| = </a:t>
            </a:r>
            <a:r>
              <a:rPr lang="en-US" altLang="en-US" sz="2400" dirty="0">
                <a:sym typeface="Symbol" panose="05050102010706020507" pitchFamily="18" charset="2"/>
              </a:rPr>
              <a:t>{(10000</a:t>
            </a:r>
            <a:r>
              <a:rPr lang="en-US" altLang="en-US" sz="2800" dirty="0">
                <a:sym typeface="Symbol" panose="05050102010706020507" pitchFamily="18" charset="2"/>
              </a:rPr>
              <a:t>𝑥)/10000}  </a:t>
            </a:r>
            <a:r>
              <a:rPr lang="en-US" altLang="en-US" sz="2400" dirty="0">
                <a:sym typeface="Symbol" panose="05050102010706020507" pitchFamily="18" charset="2"/>
              </a:rPr>
              <a:t>{(10000</a:t>
            </a:r>
            <a:r>
              <a:rPr lang="en-US" altLang="en-US" sz="2800" dirty="0">
                <a:sym typeface="Symbol" panose="05050102010706020507" pitchFamily="18" charset="2"/>
              </a:rPr>
              <a:t>𝑥+1)/10000}  |1/10000|</a:t>
            </a:r>
            <a:endParaRPr lang="en-US" altLang="en-US" sz="3000" dirty="0">
              <a:sym typeface="Symbol" panose="05050102010706020507" pitchFamily="18" charset="2"/>
            </a:endParaRPr>
          </a:p>
          <a:p>
            <a:pPr algn="just" eaLnBrk="1" hangingPunct="1">
              <a:buFont typeface="Wingdings" panose="05000000000000000000" pitchFamily="2" charset="2"/>
              <a:buChar char="§"/>
            </a:pPr>
            <a:endParaRPr lang="en-US" altLang="en-US" sz="3000" dirty="0"/>
          </a:p>
        </p:txBody>
      </p:sp>
    </p:spTree>
    <p:extLst>
      <p:ext uri="{BB962C8B-B14F-4D97-AF65-F5344CB8AC3E}">
        <p14:creationId xmlns:p14="http://schemas.microsoft.com/office/powerpoint/2010/main" val="738046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6</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dirty="0"/>
              <a:t>As it is evident and of course very logical we all would immediately conclude that the statistic is also a </a:t>
            </a:r>
            <a:r>
              <a:rPr lang="en-US" dirty="0" err="1"/>
              <a:t>r.v.</a:t>
            </a:r>
            <a:r>
              <a:rPr lang="en-US" dirty="0"/>
              <a:t> and it depends on the sample observations, which are themselves random</a:t>
            </a:r>
          </a:p>
          <a:p>
            <a:pPr algn="just" eaLnBrk="1" hangingPunct="1">
              <a:buFont typeface="Wingdings" panose="05000000000000000000" pitchFamily="2" charset="2"/>
              <a:buChar char="§"/>
            </a:pPr>
            <a:r>
              <a:rPr lang="en-US" dirty="0"/>
              <a:t>As the statistic is random hence it will also have a distribution, which is termed as the sampling distribution and this sampling distribution would be dependent on the population distribution.</a:t>
            </a:r>
            <a:endParaRPr lang="en-US" altLang="en-US" dirty="0"/>
          </a:p>
        </p:txBody>
      </p:sp>
    </p:spTree>
    <p:extLst>
      <p:ext uri="{BB962C8B-B14F-4D97-AF65-F5344CB8AC3E}">
        <p14:creationId xmlns:p14="http://schemas.microsoft.com/office/powerpoint/2010/main" val="247853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60</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dirty="0"/>
              <a:t>If </a:t>
            </a:r>
            <a:r>
              <a:rPr lang="en-US" altLang="en-US" sz="3600" dirty="0">
                <a:sym typeface="Symbol" panose="05050102010706020507" pitchFamily="18" charset="2"/>
              </a:rPr>
              <a:t>𝑥=0.13578, then</a:t>
            </a:r>
            <a:r>
              <a:rPr lang="en-US" altLang="en-US" dirty="0">
                <a:sym typeface="Symbol" panose="05050102010706020507" pitchFamily="18" charset="2"/>
              </a:rPr>
              <a:t> {(10000</a:t>
            </a:r>
            <a:r>
              <a:rPr lang="en-US" altLang="en-US" sz="3600" dirty="0">
                <a:sym typeface="Symbol" panose="05050102010706020507" pitchFamily="18" charset="2"/>
              </a:rPr>
              <a:t> 0.13578)/10000}  </a:t>
            </a:r>
            <a:r>
              <a:rPr lang="en-US" altLang="en-US" dirty="0">
                <a:sym typeface="Symbol" panose="05050102010706020507" pitchFamily="18" charset="2"/>
              </a:rPr>
              <a:t>{(10000</a:t>
            </a:r>
            <a:r>
              <a:rPr lang="en-US" altLang="en-US" sz="3600" dirty="0">
                <a:sym typeface="Symbol" panose="05050102010706020507" pitchFamily="18" charset="2"/>
              </a:rPr>
              <a:t> 0.13578 +1)/10000} = |(0.8+1)/10000|, </a:t>
            </a:r>
            <a:r>
              <a:rPr lang="en-US" dirty="0"/>
              <a:t>which means the accuracy is determined depending on the value of </a:t>
            </a:r>
            <a:r>
              <a:rPr lang="en-US" altLang="en-US" dirty="0">
                <a:sym typeface="Symbol" panose="05050102010706020507" pitchFamily="18" charset="2"/>
              </a:rPr>
              <a:t>𝑥</a:t>
            </a:r>
          </a:p>
          <a:p>
            <a:pPr algn="just" eaLnBrk="1" hangingPunct="1">
              <a:buFont typeface="Wingdings" panose="05000000000000000000" pitchFamily="2" charset="2"/>
              <a:buChar char="§"/>
            </a:pPr>
            <a:r>
              <a:rPr lang="en-US" altLang="en-US" sz="3500" dirty="0">
                <a:sym typeface="Symbol" panose="05050102010706020507" pitchFamily="18" charset="2"/>
              </a:rPr>
              <a:t>Hence F</a:t>
            </a:r>
            <a:r>
              <a:rPr lang="en-US" altLang="en-US" sz="3500" baseline="-25000" dirty="0">
                <a:sym typeface="Symbol" panose="05050102010706020507" pitchFamily="18" charset="2"/>
              </a:rPr>
              <a:t>X</a:t>
            </a:r>
            <a:r>
              <a:rPr lang="en-US" altLang="en-US" sz="3500" dirty="0">
                <a:sym typeface="Symbol" panose="05050102010706020507" pitchFamily="18" charset="2"/>
              </a:rPr>
              <a:t>(</a:t>
            </a:r>
            <a:r>
              <a:rPr lang="en-US" altLang="en-US" dirty="0">
                <a:sym typeface="Symbol" panose="05050102010706020507" pitchFamily="18" charset="2"/>
              </a:rPr>
              <a:t>𝑥</a:t>
            </a:r>
            <a:r>
              <a:rPr lang="en-US" altLang="en-US" sz="3500" dirty="0">
                <a:sym typeface="Symbol" panose="05050102010706020507" pitchFamily="18" charset="2"/>
              </a:rPr>
              <a:t>) is a continuous distribution while G</a:t>
            </a:r>
            <a:r>
              <a:rPr lang="en-US" altLang="en-US" sz="3500" baseline="-25000" dirty="0">
                <a:sym typeface="Symbol" panose="05050102010706020507" pitchFamily="18" charset="2"/>
              </a:rPr>
              <a:t>X</a:t>
            </a:r>
            <a:r>
              <a:rPr lang="en-US" altLang="en-US" sz="3500" dirty="0">
                <a:sym typeface="Symbol" panose="05050102010706020507" pitchFamily="18" charset="2"/>
              </a:rPr>
              <a:t>(</a:t>
            </a:r>
            <a:r>
              <a:rPr lang="en-US" altLang="en-US" dirty="0">
                <a:sym typeface="Symbol" panose="05050102010706020507" pitchFamily="18" charset="2"/>
              </a:rPr>
              <a:t>𝑥</a:t>
            </a:r>
            <a:r>
              <a:rPr lang="en-US" altLang="en-US" sz="3500" dirty="0">
                <a:sym typeface="Symbol" panose="05050102010706020507" pitchFamily="18" charset="2"/>
              </a:rPr>
              <a:t>) is a discrete distribution hence instead of sampling from F</a:t>
            </a:r>
            <a:r>
              <a:rPr lang="en-US" altLang="en-US" sz="3500" baseline="-25000" dirty="0">
                <a:sym typeface="Symbol" panose="05050102010706020507" pitchFamily="18" charset="2"/>
              </a:rPr>
              <a:t>X</a:t>
            </a:r>
            <a:r>
              <a:rPr lang="en-US" altLang="en-US" sz="3500" dirty="0">
                <a:sym typeface="Symbol" panose="05050102010706020507" pitchFamily="18" charset="2"/>
              </a:rPr>
              <a:t>(</a:t>
            </a:r>
            <a:r>
              <a:rPr lang="en-US" altLang="en-US" dirty="0">
                <a:sym typeface="Symbol" panose="05050102010706020507" pitchFamily="18" charset="2"/>
              </a:rPr>
              <a:t>𝑥</a:t>
            </a:r>
            <a:r>
              <a:rPr lang="en-US" altLang="en-US" sz="3500" dirty="0">
                <a:sym typeface="Symbol" panose="05050102010706020507" pitchFamily="18" charset="2"/>
              </a:rPr>
              <a:t>) we can sample from G</a:t>
            </a:r>
            <a:r>
              <a:rPr lang="en-US" altLang="en-US" sz="3500" baseline="-25000" dirty="0">
                <a:sym typeface="Symbol" panose="05050102010706020507" pitchFamily="18" charset="2"/>
              </a:rPr>
              <a:t>X</a:t>
            </a:r>
            <a:r>
              <a:rPr lang="en-US" altLang="en-US" sz="3500" dirty="0">
                <a:sym typeface="Symbol" panose="05050102010706020507" pitchFamily="18" charset="2"/>
              </a:rPr>
              <a:t>(</a:t>
            </a:r>
            <a:r>
              <a:rPr lang="en-US" altLang="en-US" dirty="0">
                <a:sym typeface="Symbol" panose="05050102010706020507" pitchFamily="18" charset="2"/>
              </a:rPr>
              <a:t>𝑥</a:t>
            </a:r>
            <a:r>
              <a:rPr lang="en-US" altLang="en-US" sz="3500" dirty="0">
                <a:sym typeface="Symbol" panose="05050102010706020507" pitchFamily="18" charset="2"/>
              </a:rPr>
              <a:t>)</a:t>
            </a:r>
            <a:endParaRPr lang="en-US" altLang="en-US" sz="3500" dirty="0"/>
          </a:p>
        </p:txBody>
      </p:sp>
    </p:spTree>
    <p:extLst>
      <p:ext uri="{BB962C8B-B14F-4D97-AF65-F5344CB8AC3E}">
        <p14:creationId xmlns:p14="http://schemas.microsoft.com/office/powerpoint/2010/main" val="181633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61</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500" dirty="0"/>
              <a:t>Consider F</a:t>
            </a:r>
            <a:r>
              <a:rPr lang="en-US" altLang="en-US" sz="3500" baseline="-25000" dirty="0"/>
              <a:t>X</a:t>
            </a:r>
            <a:r>
              <a:rPr lang="en-US" altLang="en-US" sz="3500" dirty="0"/>
              <a:t>(𝑢) = P</a:t>
            </a:r>
            <a:r>
              <a:rPr lang="en-US" altLang="en-US" sz="3500" baseline="-25000" dirty="0"/>
              <a:t>X</a:t>
            </a:r>
            <a:r>
              <a:rPr lang="en-US" altLang="en-US" sz="3500" dirty="0"/>
              <a:t>(X </a:t>
            </a:r>
            <a:r>
              <a:rPr lang="en-US" altLang="en-US" sz="3500" dirty="0">
                <a:sym typeface="Symbol" panose="05050102010706020507" pitchFamily="18" charset="2"/>
              </a:rPr>
              <a:t> </a:t>
            </a:r>
            <a:r>
              <a:rPr lang="en-US" altLang="en-US" sz="3500" dirty="0"/>
              <a:t>𝑢) and let Z = F</a:t>
            </a:r>
            <a:r>
              <a:rPr lang="en-US" altLang="en-US" sz="3500" baseline="-25000" dirty="0"/>
              <a:t>X</a:t>
            </a:r>
            <a:r>
              <a:rPr lang="en-US" altLang="en-US" sz="3500" dirty="0"/>
              <a:t>(𝑥)</a:t>
            </a:r>
          </a:p>
          <a:p>
            <a:pPr algn="just" eaLnBrk="1" hangingPunct="1">
              <a:buFont typeface="Wingdings" panose="05000000000000000000" pitchFamily="2" charset="2"/>
              <a:buChar char="§"/>
            </a:pPr>
            <a:r>
              <a:rPr lang="en-US" dirty="0"/>
              <a:t>If we have the exponential distribution, then</a:t>
            </a:r>
            <a:r>
              <a:rPr lang="en-US" altLang="en-US" sz="3500" dirty="0"/>
              <a:t> F</a:t>
            </a:r>
            <a:r>
              <a:rPr lang="en-US" altLang="en-US" sz="3500" baseline="-25000" dirty="0"/>
              <a:t>X</a:t>
            </a:r>
            <a:r>
              <a:rPr lang="en-US" altLang="en-US" sz="3500" dirty="0"/>
              <a:t>(𝑢) = P</a:t>
            </a:r>
            <a:r>
              <a:rPr lang="en-US" altLang="en-US" sz="3500" baseline="-25000" dirty="0"/>
              <a:t>X</a:t>
            </a:r>
            <a:r>
              <a:rPr lang="en-US" altLang="en-US" sz="3500" dirty="0"/>
              <a:t>(X </a:t>
            </a:r>
            <a:r>
              <a:rPr lang="en-US" altLang="en-US" sz="3500" dirty="0">
                <a:sym typeface="Symbol" panose="05050102010706020507" pitchFamily="18" charset="2"/>
              </a:rPr>
              <a:t> </a:t>
            </a:r>
            <a:r>
              <a:rPr lang="en-US" altLang="en-US" sz="3500" dirty="0"/>
              <a:t>𝑢) = </a:t>
            </a:r>
            <a:r>
              <a:rPr lang="en-US" altLang="en-US" sz="3500" dirty="0">
                <a:sym typeface="Symbol" panose="05050102010706020507" pitchFamily="18" charset="2"/>
              </a:rPr>
              <a:t></a:t>
            </a:r>
            <a:r>
              <a:rPr lang="en-US" altLang="en-US" sz="3500" baseline="-25000" dirty="0"/>
              <a:t>𝑥=0 to 𝑢</a:t>
            </a:r>
            <a:r>
              <a:rPr lang="en-US" altLang="en-US" sz="3500" dirty="0"/>
              <a:t>(1/</a:t>
            </a:r>
            <a:r>
              <a:rPr lang="en-US" altLang="en-US" sz="3500" dirty="0">
                <a:sym typeface="Symbol" panose="05050102010706020507" pitchFamily="18" charset="2"/>
              </a:rPr>
              <a:t>)exp{(</a:t>
            </a:r>
            <a:r>
              <a:rPr lang="en-US" altLang="en-US" sz="3500" dirty="0"/>
              <a:t>𝑥/</a:t>
            </a:r>
            <a:r>
              <a:rPr lang="en-US" altLang="en-US" sz="3500" dirty="0">
                <a:sym typeface="Symbol" panose="05050102010706020507" pitchFamily="18" charset="2"/>
              </a:rPr>
              <a:t>)}d</a:t>
            </a:r>
            <a:r>
              <a:rPr lang="en-US" altLang="en-US" sz="3500" dirty="0"/>
              <a:t>𝑥 = 1 </a:t>
            </a:r>
            <a:r>
              <a:rPr lang="en-US" altLang="en-US" sz="3500" dirty="0">
                <a:sym typeface="Symbol" panose="05050102010706020507" pitchFamily="18" charset="2"/>
              </a:rPr>
              <a:t> exp{(</a:t>
            </a:r>
            <a:r>
              <a:rPr lang="en-US" altLang="en-US" sz="3500" dirty="0"/>
              <a:t>𝑢/</a:t>
            </a:r>
            <a:r>
              <a:rPr lang="en-US" altLang="en-US" sz="3500" dirty="0">
                <a:sym typeface="Symbol" panose="05050102010706020507" pitchFamily="18" charset="2"/>
              </a:rPr>
              <a:t>)}</a:t>
            </a:r>
          </a:p>
          <a:p>
            <a:pPr algn="just" eaLnBrk="1" hangingPunct="1">
              <a:buFont typeface="Wingdings" panose="05000000000000000000" pitchFamily="2" charset="2"/>
              <a:buChar char="§"/>
            </a:pPr>
            <a:r>
              <a:rPr lang="en-US" altLang="en-US" sz="3500" dirty="0">
                <a:sym typeface="Symbol" panose="05050102010706020507" pitchFamily="18" charset="2"/>
              </a:rPr>
              <a:t>Hence Z = </a:t>
            </a:r>
            <a:r>
              <a:rPr lang="en-US" altLang="en-US" sz="3500" dirty="0"/>
              <a:t>F</a:t>
            </a:r>
            <a:r>
              <a:rPr lang="en-US" altLang="en-US" sz="3500" baseline="-25000" dirty="0"/>
              <a:t>X</a:t>
            </a:r>
            <a:r>
              <a:rPr lang="en-US" altLang="en-US" sz="3500" dirty="0"/>
              <a:t>(𝑥) = 1 </a:t>
            </a:r>
            <a:r>
              <a:rPr lang="en-US" altLang="en-US" sz="3500" dirty="0">
                <a:sym typeface="Symbol" panose="05050102010706020507" pitchFamily="18" charset="2"/>
              </a:rPr>
              <a:t> exp{(</a:t>
            </a:r>
            <a:r>
              <a:rPr lang="en-US" altLang="en-US" sz="3500" dirty="0"/>
              <a:t>𝑢/</a:t>
            </a:r>
            <a:r>
              <a:rPr lang="en-US" altLang="en-US" sz="3500" dirty="0">
                <a:sym typeface="Symbol" panose="05050102010706020507" pitchFamily="18" charset="2"/>
              </a:rPr>
              <a:t>)} such that </a:t>
            </a:r>
            <a:r>
              <a:rPr lang="en-US" altLang="en-US" sz="3500" dirty="0"/>
              <a:t>𝑥 = </a:t>
            </a:r>
            <a:r>
              <a:rPr lang="en-US" altLang="en-US" sz="3500" dirty="0">
                <a:sym typeface="Symbol" panose="05050102010706020507" pitchFamily="18" charset="2"/>
              </a:rPr>
              <a:t></a:t>
            </a:r>
            <a:r>
              <a:rPr lang="en-US" altLang="en-US" sz="3500" dirty="0"/>
              <a:t>ℓ𝑜𝑔</a:t>
            </a:r>
            <a:r>
              <a:rPr lang="en-US" altLang="en-US" sz="3500" baseline="-25000" dirty="0"/>
              <a:t>𝑒</a:t>
            </a:r>
            <a:r>
              <a:rPr lang="en-US" altLang="en-US" sz="3500" dirty="0"/>
              <a:t>(1 </a:t>
            </a:r>
            <a:r>
              <a:rPr lang="en-US" altLang="en-US" sz="3500" dirty="0">
                <a:sym typeface="Symbol" panose="05050102010706020507" pitchFamily="18" charset="2"/>
              </a:rPr>
              <a:t> 𝑧)</a:t>
            </a:r>
          </a:p>
          <a:p>
            <a:pPr algn="just" eaLnBrk="1" hangingPunct="1">
              <a:buFont typeface="Wingdings" panose="05000000000000000000" pitchFamily="2" charset="2"/>
              <a:buChar char="§"/>
            </a:pPr>
            <a:r>
              <a:rPr lang="en-US" dirty="0"/>
              <a:t>Now we are interested in finding out P</a:t>
            </a:r>
            <a:r>
              <a:rPr lang="en-US" baseline="-25000" dirty="0"/>
              <a:t>Z</a:t>
            </a:r>
            <a:r>
              <a:rPr lang="en-US" dirty="0"/>
              <a:t>(Z </a:t>
            </a:r>
            <a:r>
              <a:rPr lang="en-US" dirty="0">
                <a:sym typeface="Symbol" panose="05050102010706020507" pitchFamily="18" charset="2"/>
              </a:rPr>
              <a:t> 𝑣)</a:t>
            </a:r>
            <a:r>
              <a:rPr lang="en-US" dirty="0"/>
              <a:t> so that if one considers the illustration below we can have a better understanding of the same</a:t>
            </a:r>
            <a:endParaRPr lang="en-US" altLang="en-US" sz="3500" dirty="0"/>
          </a:p>
          <a:p>
            <a:pPr marL="0" indent="0" algn="just" eaLnBrk="1" hangingPunct="1">
              <a:buNone/>
            </a:pPr>
            <a:endParaRPr lang="en-US" altLang="en-US" sz="3500" dirty="0"/>
          </a:p>
        </p:txBody>
      </p:sp>
    </p:spTree>
    <p:extLst>
      <p:ext uri="{BB962C8B-B14F-4D97-AF65-F5344CB8AC3E}">
        <p14:creationId xmlns:p14="http://schemas.microsoft.com/office/powerpoint/2010/main" val="1087493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62</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pic>
        <p:nvPicPr>
          <p:cNvPr id="3" name="Picture 2">
            <a:extLst>
              <a:ext uri="{FF2B5EF4-FFF2-40B4-BE49-F238E27FC236}">
                <a16:creationId xmlns:a16="http://schemas.microsoft.com/office/drawing/2014/main" id="{F9EBFD18-9AEE-4161-BEA0-4E48E8B58803}"/>
              </a:ext>
            </a:extLst>
          </p:cNvPr>
          <p:cNvPicPr>
            <a:picLocks noChangeAspect="1"/>
          </p:cNvPicPr>
          <p:nvPr/>
        </p:nvPicPr>
        <p:blipFill>
          <a:blip r:embed="rId2"/>
          <a:stretch>
            <a:fillRect/>
          </a:stretch>
        </p:blipFill>
        <p:spPr>
          <a:xfrm>
            <a:off x="615852" y="1645509"/>
            <a:ext cx="10960296" cy="4463621"/>
          </a:xfrm>
          <a:prstGeom prst="rect">
            <a:avLst/>
          </a:prstGeom>
        </p:spPr>
      </p:pic>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a:xfrm>
            <a:off x="615852" y="1583167"/>
            <a:ext cx="10972800" cy="4525963"/>
          </a:xfrm>
        </p:spPr>
        <p:txBody>
          <a:bodyPr/>
          <a:lstStyle/>
          <a:p>
            <a:pPr marL="0" indent="0" eaLnBrk="1" hangingPunct="1">
              <a:buNone/>
            </a:pPr>
            <a:endParaRPr lang="en-US" altLang="en-US" sz="3500" dirty="0"/>
          </a:p>
        </p:txBody>
      </p:sp>
    </p:spTree>
    <p:extLst>
      <p:ext uri="{BB962C8B-B14F-4D97-AF65-F5344CB8AC3E}">
        <p14:creationId xmlns:p14="http://schemas.microsoft.com/office/powerpoint/2010/main" val="2396361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63</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eaLnBrk="1" hangingPunct="1">
              <a:buFont typeface="Wingdings" panose="05000000000000000000" pitchFamily="2" charset="2"/>
              <a:buChar char="§"/>
            </a:pPr>
            <a:r>
              <a:rPr lang="en-US" altLang="en-US" sz="3500" dirty="0"/>
              <a:t>Thus P</a:t>
            </a:r>
            <a:r>
              <a:rPr lang="en-US" altLang="en-US" sz="3500" baseline="-25000" dirty="0"/>
              <a:t>Z</a:t>
            </a:r>
            <a:r>
              <a:rPr lang="en-US" altLang="en-US" sz="3500" dirty="0"/>
              <a:t>(Z </a:t>
            </a:r>
            <a:r>
              <a:rPr lang="en-US" altLang="en-US" sz="3500" dirty="0">
                <a:sym typeface="Symbol" panose="05050102010706020507" pitchFamily="18" charset="2"/>
              </a:rPr>
              <a:t> 𝑣) = P</a:t>
            </a:r>
            <a:r>
              <a:rPr lang="en-US" altLang="en-US" sz="3500" baseline="-25000" dirty="0">
                <a:sym typeface="Symbol" panose="05050102010706020507" pitchFamily="18" charset="2"/>
              </a:rPr>
              <a:t>Z</a:t>
            </a:r>
            <a:r>
              <a:rPr lang="en-US" altLang="en-US" sz="3500" dirty="0">
                <a:sym typeface="Symbol" panose="05050102010706020507" pitchFamily="18" charset="2"/>
              </a:rPr>
              <a:t>[F</a:t>
            </a:r>
            <a:r>
              <a:rPr lang="en-US" altLang="en-US" sz="3500" baseline="-25000" dirty="0">
                <a:sym typeface="Symbol" panose="05050102010706020507" pitchFamily="18" charset="2"/>
              </a:rPr>
              <a:t>X</a:t>
            </a:r>
            <a:r>
              <a:rPr lang="en-US" altLang="en-US" sz="3500" dirty="0">
                <a:sym typeface="Symbol" panose="05050102010706020507" pitchFamily="18" charset="2"/>
              </a:rPr>
              <a:t>(𝑥)  𝑣] = P</a:t>
            </a:r>
            <a:r>
              <a:rPr lang="en-US" altLang="en-US" sz="3500" baseline="-25000" dirty="0">
                <a:sym typeface="Symbol" panose="05050102010706020507" pitchFamily="18" charset="2"/>
              </a:rPr>
              <a:t>X</a:t>
            </a:r>
            <a:r>
              <a:rPr lang="en-US" altLang="en-US" sz="3500" dirty="0">
                <a:sym typeface="Symbol" panose="05050102010706020507" pitchFamily="18" charset="2"/>
              </a:rPr>
              <a:t>[X  𝑢</a:t>
            </a:r>
            <a:r>
              <a:rPr lang="en-US" altLang="en-US" sz="3500" baseline="-25000" dirty="0">
                <a:sym typeface="Symbol" panose="05050102010706020507" pitchFamily="18" charset="2"/>
              </a:rPr>
              <a:t>𝑣</a:t>
            </a:r>
            <a:r>
              <a:rPr lang="en-US" altLang="en-US" sz="3500" dirty="0">
                <a:sym typeface="Symbol" panose="05050102010706020507" pitchFamily="18" charset="2"/>
              </a:rPr>
              <a:t>] = F</a:t>
            </a:r>
            <a:r>
              <a:rPr lang="en-US" altLang="en-US" sz="3500" baseline="-25000" dirty="0">
                <a:sym typeface="Symbol" panose="05050102010706020507" pitchFamily="18" charset="2"/>
              </a:rPr>
              <a:t>X</a:t>
            </a:r>
            <a:r>
              <a:rPr lang="en-US" altLang="en-US" sz="3500" dirty="0">
                <a:sym typeface="Symbol" panose="05050102010706020507" pitchFamily="18" charset="2"/>
              </a:rPr>
              <a:t>(𝑢</a:t>
            </a:r>
            <a:r>
              <a:rPr lang="en-US" altLang="en-US" sz="3500" baseline="-25000" dirty="0">
                <a:sym typeface="Symbol" panose="05050102010706020507" pitchFamily="18" charset="2"/>
              </a:rPr>
              <a:t>𝑣</a:t>
            </a:r>
            <a:r>
              <a:rPr lang="en-US" altLang="en-US" sz="3500" dirty="0">
                <a:sym typeface="Symbol" panose="05050102010706020507" pitchFamily="18" charset="2"/>
              </a:rPr>
              <a:t>) = 𝑣</a:t>
            </a:r>
          </a:p>
          <a:p>
            <a:pPr eaLnBrk="1" hangingPunct="1">
              <a:buFont typeface="Wingdings" panose="05000000000000000000" pitchFamily="2" charset="2"/>
              <a:buChar char="§"/>
            </a:pPr>
            <a:r>
              <a:rPr lang="en-US" altLang="en-US" sz="3500" dirty="0">
                <a:sym typeface="Symbol" panose="05050102010706020507" pitchFamily="18" charset="2"/>
              </a:rPr>
              <a:t>Here P</a:t>
            </a:r>
            <a:r>
              <a:rPr lang="en-US" altLang="en-US" sz="3500" baseline="-25000" dirty="0">
                <a:sym typeface="Symbol" panose="05050102010706020507" pitchFamily="18" charset="2"/>
              </a:rPr>
              <a:t>X</a:t>
            </a:r>
            <a:r>
              <a:rPr lang="en-US" altLang="en-US" sz="3500" dirty="0">
                <a:sym typeface="Symbol" panose="05050102010706020507" pitchFamily="18" charset="2"/>
              </a:rPr>
              <a:t>[X  𝑢</a:t>
            </a:r>
            <a:r>
              <a:rPr lang="en-US" altLang="en-US" sz="3500" baseline="-25000" dirty="0">
                <a:sym typeface="Symbol" panose="05050102010706020507" pitchFamily="18" charset="2"/>
              </a:rPr>
              <a:t>𝑣</a:t>
            </a:r>
            <a:r>
              <a:rPr lang="en-US" altLang="en-US" sz="3500" dirty="0">
                <a:sym typeface="Symbol" panose="05050102010706020507" pitchFamily="18" charset="2"/>
              </a:rPr>
              <a:t>] </a:t>
            </a:r>
            <a:r>
              <a:rPr lang="en-US" dirty="0"/>
              <a:t>is the monotonically increasing function, where its domain is (</a:t>
            </a:r>
            <a:r>
              <a:rPr lang="en-US" dirty="0">
                <a:sym typeface="Symbol" panose="05050102010706020507" pitchFamily="18" charset="2"/>
              </a:rPr>
              <a:t>, +</a:t>
            </a:r>
            <a:r>
              <a:rPr lang="en-US" dirty="0"/>
              <a:t>)</a:t>
            </a:r>
          </a:p>
          <a:p>
            <a:pPr eaLnBrk="1" hangingPunct="1">
              <a:buFont typeface="Wingdings" panose="05000000000000000000" pitchFamily="2" charset="2"/>
              <a:buChar char="§"/>
            </a:pPr>
            <a:r>
              <a:rPr lang="en-US" dirty="0"/>
              <a:t>Thus if we summarize then for Z = F</a:t>
            </a:r>
            <a:r>
              <a:rPr lang="en-US" baseline="-25000" dirty="0"/>
              <a:t>X</a:t>
            </a:r>
            <a:r>
              <a:rPr lang="en-US" dirty="0"/>
              <a:t>(</a:t>
            </a:r>
            <a:r>
              <a:rPr lang="en-US" altLang="en-US" dirty="0">
                <a:sym typeface="Symbol" panose="05050102010706020507" pitchFamily="18" charset="2"/>
              </a:rPr>
              <a:t>𝑥</a:t>
            </a:r>
            <a:r>
              <a:rPr lang="en-US" dirty="0"/>
              <a:t>), then P</a:t>
            </a:r>
            <a:r>
              <a:rPr lang="en-US" baseline="-25000" dirty="0"/>
              <a:t>Z</a:t>
            </a:r>
            <a:r>
              <a:rPr lang="en-US" dirty="0"/>
              <a:t>(Z </a:t>
            </a:r>
            <a:r>
              <a:rPr lang="en-US" dirty="0">
                <a:sym typeface="Symbol" panose="05050102010706020507" pitchFamily="18" charset="2"/>
              </a:rPr>
              <a:t> </a:t>
            </a:r>
            <a:r>
              <a:rPr lang="en-US" altLang="en-US" sz="3500" dirty="0">
                <a:sym typeface="Symbol" panose="05050102010706020507" pitchFamily="18" charset="2"/>
              </a:rPr>
              <a:t>𝑣) = 𝑣; 𝑣 = [0,1], hence Z~U(0,1)</a:t>
            </a:r>
          </a:p>
        </p:txBody>
      </p:sp>
    </p:spTree>
    <p:extLst>
      <p:ext uri="{BB962C8B-B14F-4D97-AF65-F5344CB8AC3E}">
        <p14:creationId xmlns:p14="http://schemas.microsoft.com/office/powerpoint/2010/main" val="13289048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589EC-8482-4AE6-ACB7-05992DD0B435}"/>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1ADA2C67-5B31-4658-85DE-017BA9E92768}"/>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13426FD7-874B-4CF6-96A5-6975A54E00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2C7DD89-985B-4315-B9A6-11CE7EEC5B06}" type="slidenum">
              <a:rPr lang="en-US" altLang="en-US" sz="1400">
                <a:latin typeface="Arial" panose="020B0604020202020204" pitchFamily="34" charset="0"/>
              </a:rPr>
              <a:pPr/>
              <a:t>64</a:t>
            </a:fld>
            <a:endParaRPr lang="en-US" altLang="en-US" sz="1400">
              <a:latin typeface="Arial" panose="020B0604020202020204" pitchFamily="34" charset="0"/>
            </a:endParaRPr>
          </a:p>
        </p:txBody>
      </p:sp>
      <p:sp>
        <p:nvSpPr>
          <p:cNvPr id="50181" name="Rectangle 2">
            <a:extLst>
              <a:ext uri="{FF2B5EF4-FFF2-40B4-BE49-F238E27FC236}">
                <a16:creationId xmlns:a16="http://schemas.microsoft.com/office/drawing/2014/main" id="{431BB9B7-29BB-4C96-BF27-998FD6EA6057}"/>
              </a:ext>
            </a:extLst>
          </p:cNvPr>
          <p:cNvSpPr>
            <a:spLocks noGrp="1" noChangeArrowheads="1"/>
          </p:cNvSpPr>
          <p:nvPr>
            <p:ph type="title"/>
          </p:nvPr>
        </p:nvSpPr>
        <p:spPr/>
        <p:txBody>
          <a:bodyPr/>
          <a:lstStyle/>
          <a:p>
            <a:pPr eaLnBrk="1" hangingPunct="1"/>
            <a:r>
              <a:rPr lang="en-US" altLang="en-US" sz="3500" b="1" dirty="0">
                <a:solidFill>
                  <a:srgbClr val="FF0000"/>
                </a:solidFill>
              </a:rPr>
              <a:t>Sampling from Discrete Distribution</a:t>
            </a:r>
            <a:r>
              <a:rPr lang="en-US" altLang="en-US" sz="3500" b="1" dirty="0">
                <a:solidFill>
                  <a:schemeClr val="tx1"/>
                </a:solidFill>
              </a:rPr>
              <a:t> : </a:t>
            </a:r>
            <a:r>
              <a:rPr lang="en-US" altLang="en-US" sz="3500" b="1" dirty="0">
                <a:solidFill>
                  <a:srgbClr val="0000FF"/>
                </a:solidFill>
              </a:rPr>
              <a:t>(</a:t>
            </a:r>
            <a:r>
              <a:rPr lang="en-US" altLang="en-US" sz="3500" b="1" dirty="0" err="1">
                <a:solidFill>
                  <a:srgbClr val="0000FF"/>
                </a:solidFill>
              </a:rPr>
              <a:t>contd</a:t>
            </a:r>
            <a:r>
              <a:rPr lang="en-US" altLang="en-US" sz="3500" b="1" dirty="0">
                <a:solidFill>
                  <a:srgbClr val="0000FF"/>
                </a:solidFill>
              </a:rPr>
              <a:t>…)</a:t>
            </a:r>
            <a:endParaRPr lang="en-US" altLang="en-US" sz="3500" dirty="0"/>
          </a:p>
        </p:txBody>
      </p:sp>
      <p:sp>
        <p:nvSpPr>
          <p:cNvPr id="50182" name="Rectangle 3">
            <a:extLst>
              <a:ext uri="{FF2B5EF4-FFF2-40B4-BE49-F238E27FC236}">
                <a16:creationId xmlns:a16="http://schemas.microsoft.com/office/drawing/2014/main" id="{2B5928BE-DDEA-424A-B43A-AEE8A848369B}"/>
              </a:ext>
            </a:extLst>
          </p:cNvPr>
          <p:cNvSpPr>
            <a:spLocks noGrp="1" noChangeArrowheads="1"/>
          </p:cNvSpPr>
          <p:nvPr>
            <p:ph type="body" idx="1"/>
          </p:nvPr>
        </p:nvSpPr>
        <p:spPr/>
        <p:txBody>
          <a:bodyPr/>
          <a:lstStyle/>
          <a:p>
            <a:pPr marL="0" indent="0" algn="ctr">
              <a:buNone/>
            </a:pPr>
            <a:r>
              <a:rPr lang="en-US" sz="3500" b="1" dirty="0">
                <a:solidFill>
                  <a:srgbClr val="FF3300"/>
                </a:solidFill>
              </a:rPr>
              <a:t>Steps for sampling</a:t>
            </a:r>
          </a:p>
          <a:p>
            <a:pPr marL="514350" indent="-514350" algn="just">
              <a:buFont typeface="+mj-lt"/>
              <a:buAutoNum type="arabicParenR"/>
            </a:pPr>
            <a:r>
              <a:rPr lang="en-US" sz="3500" dirty="0"/>
              <a:t>Transform from X to Z</a:t>
            </a:r>
          </a:p>
          <a:p>
            <a:pPr marL="514350" indent="-514350" algn="just">
              <a:buFont typeface="+mj-lt"/>
              <a:buAutoNum type="arabicParenR"/>
            </a:pPr>
            <a:r>
              <a:rPr lang="en-US" sz="3500" dirty="0"/>
              <a:t>Realize Z has an uniform distribution from 0 to 1, i.e., Z ~ U(0,1)</a:t>
            </a:r>
          </a:p>
          <a:p>
            <a:pPr marL="514350" indent="-514350" algn="just">
              <a:buFont typeface="+mj-lt"/>
              <a:buAutoNum type="arabicParenR"/>
            </a:pPr>
            <a:r>
              <a:rPr lang="en-US" sz="3500" dirty="0"/>
              <a:t>Sample from Z</a:t>
            </a:r>
          </a:p>
          <a:p>
            <a:pPr marL="514350" indent="-514350" algn="just">
              <a:buFont typeface="+mj-lt"/>
              <a:buAutoNum type="arabicParenR"/>
            </a:pPr>
            <a:r>
              <a:rPr lang="en-US" sz="3500" dirty="0"/>
              <a:t>Transform observations back from Z to observations in X</a:t>
            </a:r>
          </a:p>
        </p:txBody>
      </p:sp>
    </p:spTree>
    <p:extLst>
      <p:ext uri="{BB962C8B-B14F-4D97-AF65-F5344CB8AC3E}">
        <p14:creationId xmlns:p14="http://schemas.microsoft.com/office/powerpoint/2010/main" val="20855234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A358D110-CD0C-43BE-9668-47D11804DB39}"/>
              </a:ext>
            </a:extLst>
          </p:cNvPr>
          <p:cNvSpPr>
            <a:spLocks noGrp="1"/>
          </p:cNvSpPr>
          <p:nvPr>
            <p:ph type="dt" sz="quarter" idx="10"/>
          </p:nvPr>
        </p:nvSpPr>
        <p:spPr/>
        <p:txBody>
          <a:bodyPr/>
          <a:lstStyle/>
          <a:p>
            <a:pPr>
              <a:defRPr/>
            </a:pPr>
            <a:r>
              <a:rPr lang="en-US"/>
              <a:t>IME602:STATISTICAL INFERENCE</a:t>
            </a:r>
          </a:p>
        </p:txBody>
      </p:sp>
      <p:sp>
        <p:nvSpPr>
          <p:cNvPr id="5" name="Footer Placeholder 6">
            <a:extLst>
              <a:ext uri="{FF2B5EF4-FFF2-40B4-BE49-F238E27FC236}">
                <a16:creationId xmlns:a16="http://schemas.microsoft.com/office/drawing/2014/main" id="{07290E16-8CEE-451E-8122-F0D154CBA06F}"/>
              </a:ext>
            </a:extLst>
          </p:cNvPr>
          <p:cNvSpPr>
            <a:spLocks noGrp="1"/>
          </p:cNvSpPr>
          <p:nvPr>
            <p:ph type="ftr" sz="quarter" idx="11"/>
          </p:nvPr>
        </p:nvSpPr>
        <p:spPr/>
        <p:txBody>
          <a:bodyPr/>
          <a:lstStyle/>
          <a:p>
            <a:pPr>
              <a:defRPr/>
            </a:pPr>
            <a:r>
              <a:rPr lang="en-US"/>
              <a:t>RNSengupta,IME Dept.,IIT Kanpur,INDIA</a:t>
            </a:r>
          </a:p>
        </p:txBody>
      </p:sp>
      <p:sp>
        <p:nvSpPr>
          <p:cNvPr id="51204" name="Slide Number Placeholder 7">
            <a:extLst>
              <a:ext uri="{FF2B5EF4-FFF2-40B4-BE49-F238E27FC236}">
                <a16:creationId xmlns:a16="http://schemas.microsoft.com/office/drawing/2014/main" id="{FF00F121-4C26-409D-846B-59C59DA95A4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9E224BA-63A8-43B9-A2F0-4108019162E2}" type="slidenum">
              <a:rPr lang="en-US" altLang="en-US" sz="1400">
                <a:latin typeface="Arial" panose="020B0604020202020204" pitchFamily="34" charset="0"/>
              </a:rPr>
              <a:pPr/>
              <a:t>65</a:t>
            </a:fld>
            <a:endParaRPr lang="en-US" altLang="en-US" sz="1400">
              <a:latin typeface="Arial" panose="020B0604020202020204" pitchFamily="34" charset="0"/>
            </a:endParaRPr>
          </a:p>
        </p:txBody>
      </p:sp>
      <p:sp>
        <p:nvSpPr>
          <p:cNvPr id="51205" name="Rectangle 2">
            <a:extLst>
              <a:ext uri="{FF2B5EF4-FFF2-40B4-BE49-F238E27FC236}">
                <a16:creationId xmlns:a16="http://schemas.microsoft.com/office/drawing/2014/main" id="{06B34578-5CA0-42C7-BAD9-9DBB397F7AF2}"/>
              </a:ext>
            </a:extLst>
          </p:cNvPr>
          <p:cNvSpPr>
            <a:spLocks noGrp="1" noChangeArrowheads="1"/>
          </p:cNvSpPr>
          <p:nvPr>
            <p:ph type="title"/>
          </p:nvPr>
        </p:nvSpPr>
        <p:spPr/>
        <p:txBody>
          <a:bodyPr/>
          <a:lstStyle/>
          <a:p>
            <a:r>
              <a:rPr lang="en-US" altLang="en-US" sz="6000" b="1" dirty="0">
                <a:solidFill>
                  <a:srgbClr val="FF3300"/>
                </a:solidFill>
              </a:rPr>
              <a:t>Pollen Problem</a:t>
            </a:r>
          </a:p>
        </p:txBody>
      </p:sp>
      <p:sp>
        <p:nvSpPr>
          <p:cNvPr id="51206" name="Rectangle 3">
            <a:extLst>
              <a:ext uri="{FF2B5EF4-FFF2-40B4-BE49-F238E27FC236}">
                <a16:creationId xmlns:a16="http://schemas.microsoft.com/office/drawing/2014/main" id="{0F7F114D-A07B-4480-B616-BE3950954DB9}"/>
              </a:ext>
            </a:extLst>
          </p:cNvPr>
          <p:cNvSpPr>
            <a:spLocks noGrp="1" noChangeArrowheads="1"/>
          </p:cNvSpPr>
          <p:nvPr>
            <p:ph type="body" sz="half" idx="1"/>
          </p:nvPr>
        </p:nvSpPr>
        <p:spPr>
          <a:xfrm>
            <a:off x="609600" y="1676400"/>
            <a:ext cx="11125200" cy="4191000"/>
          </a:xfrm>
        </p:spPr>
        <p:txBody>
          <a:bodyPr/>
          <a:lstStyle/>
          <a:p>
            <a:pPr algn="just">
              <a:lnSpc>
                <a:spcPct val="80000"/>
              </a:lnSpc>
              <a:buFont typeface="Wingdings" panose="05000000000000000000" pitchFamily="2" charset="2"/>
              <a:buChar char="§"/>
            </a:pPr>
            <a:r>
              <a:rPr lang="en-US" altLang="en-US" sz="2000" dirty="0">
                <a:sym typeface="Symbol" panose="05050102010706020507" pitchFamily="18" charset="2"/>
              </a:rPr>
              <a:t>URL: </a:t>
            </a:r>
            <a:r>
              <a:rPr lang="en-US" altLang="en-US" sz="2000" dirty="0">
                <a:sym typeface="Symbol" panose="05050102010706020507" pitchFamily="18" charset="2"/>
                <a:hlinkClick r:id="rId3"/>
              </a:rPr>
              <a:t>http://lib.stat.cmu.edu/datasets/</a:t>
            </a:r>
            <a:endParaRPr lang="en-US" altLang="en-US" sz="2000" dirty="0">
              <a:sym typeface="Symbol" panose="05050102010706020507" pitchFamily="18" charset="2"/>
            </a:endParaRPr>
          </a:p>
          <a:p>
            <a:pPr algn="just">
              <a:lnSpc>
                <a:spcPct val="80000"/>
              </a:lnSpc>
              <a:buFont typeface="Wingdings" panose="05000000000000000000" pitchFamily="2" charset="2"/>
              <a:buChar char="§"/>
            </a:pPr>
            <a:r>
              <a:rPr lang="en-US" altLang="en-US" sz="2000" dirty="0">
                <a:sym typeface="Symbol" panose="05050102010706020507" pitchFamily="18" charset="2"/>
              </a:rPr>
              <a:t>Synthetic dataset about the geometric features of pollen grains. There are 3848 observations on 5 variables. From the 1986. ASA Data Exposition dataset, made up by David Coleman of RCA Labs, Princeton, N.J. The first three variables are the lengths of geometric features observed sampled pollen grains in the x, y, and z dimensions: a "ridge" along x, a "nub" in the y direction, and a "crack" in along the z dimension. The fourth variable is pollen grain weight, and the fifth is density.</a:t>
            </a:r>
          </a:p>
          <a:p>
            <a:pPr algn="just">
              <a:lnSpc>
                <a:spcPct val="80000"/>
              </a:lnSpc>
              <a:buFont typeface="Wingdings" panose="05000000000000000000" pitchFamily="2" charset="2"/>
              <a:buChar char="§"/>
            </a:pPr>
            <a:r>
              <a:rPr lang="en-US" altLang="en-US" sz="2000" dirty="0">
                <a:sym typeface="Symbol" panose="05050102010706020507" pitchFamily="18" charset="2"/>
              </a:rPr>
              <a:t>For our benefit we will call the variables:</a:t>
            </a:r>
          </a:p>
          <a:p>
            <a:pPr marL="533400" indent="-533400" algn="just">
              <a:lnSpc>
                <a:spcPct val="80000"/>
              </a:lnSpc>
              <a:buFontTx/>
              <a:buAutoNum type="arabicParenR"/>
            </a:pPr>
            <a:r>
              <a:rPr lang="en-US" altLang="en-US" sz="2000" dirty="0">
                <a:sym typeface="Symbol" panose="05050102010706020507" pitchFamily="18" charset="2"/>
              </a:rPr>
              <a:t>RIDGE</a:t>
            </a:r>
          </a:p>
          <a:p>
            <a:pPr marL="533400" indent="-533400" algn="just">
              <a:lnSpc>
                <a:spcPct val="80000"/>
              </a:lnSpc>
              <a:buFontTx/>
              <a:buAutoNum type="arabicParenR"/>
            </a:pPr>
            <a:r>
              <a:rPr lang="en-US" altLang="en-US" sz="2000" dirty="0">
                <a:sym typeface="Symbol" panose="05050102010706020507" pitchFamily="18" charset="2"/>
              </a:rPr>
              <a:t>NUB</a:t>
            </a:r>
          </a:p>
          <a:p>
            <a:pPr marL="533400" indent="-533400" algn="just">
              <a:lnSpc>
                <a:spcPct val="80000"/>
              </a:lnSpc>
              <a:buFontTx/>
              <a:buAutoNum type="arabicParenR"/>
            </a:pPr>
            <a:r>
              <a:rPr lang="en-US" altLang="en-US" sz="2000" dirty="0">
                <a:sym typeface="Symbol" panose="05050102010706020507" pitchFamily="18" charset="2"/>
              </a:rPr>
              <a:t>CRACK</a:t>
            </a:r>
          </a:p>
          <a:p>
            <a:pPr marL="533400" indent="-533400" algn="just">
              <a:lnSpc>
                <a:spcPct val="80000"/>
              </a:lnSpc>
              <a:buFontTx/>
              <a:buAutoNum type="arabicParenR"/>
            </a:pPr>
            <a:r>
              <a:rPr lang="en-US" altLang="en-US" sz="2000" dirty="0">
                <a:sym typeface="Symbol" panose="05050102010706020507" pitchFamily="18" charset="2"/>
              </a:rPr>
              <a:t>WEIGHT</a:t>
            </a:r>
          </a:p>
          <a:p>
            <a:pPr marL="533400" indent="-533400" algn="just">
              <a:lnSpc>
                <a:spcPct val="80000"/>
              </a:lnSpc>
              <a:buFontTx/>
              <a:buAutoNum type="arabicParenR"/>
            </a:pPr>
            <a:r>
              <a:rPr lang="en-US" altLang="en-US" sz="2000" dirty="0">
                <a:sym typeface="Symbol" panose="05050102010706020507" pitchFamily="18" charset="2"/>
              </a:rPr>
              <a:t>DENSITY</a:t>
            </a:r>
          </a:p>
          <a:p>
            <a:pPr marL="533400" indent="-533400" algn="just">
              <a:lnSpc>
                <a:spcPct val="80000"/>
              </a:lnSpc>
              <a:buFontTx/>
              <a:buAutoNum type="arabicParenR"/>
            </a:pPr>
            <a:r>
              <a:rPr lang="en-US" altLang="en-US" sz="2000" dirty="0">
                <a:sym typeface="Symbol" panose="05050102010706020507" pitchFamily="18" charset="2"/>
              </a:rPr>
              <a:t>OBSERVATION NUMBER (for convenience)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Date Placeholder 5">
            <a:extLst>
              <a:ext uri="{FF2B5EF4-FFF2-40B4-BE49-F238E27FC236}">
                <a16:creationId xmlns:a16="http://schemas.microsoft.com/office/drawing/2014/main" id="{C3AD7F6D-88BD-4B94-A769-E025FC1AF92C}"/>
              </a:ext>
            </a:extLst>
          </p:cNvPr>
          <p:cNvSpPr>
            <a:spLocks noGrp="1"/>
          </p:cNvSpPr>
          <p:nvPr>
            <p:ph type="dt" sz="quarter" idx="10"/>
          </p:nvPr>
        </p:nvSpPr>
        <p:spPr/>
        <p:txBody>
          <a:bodyPr/>
          <a:lstStyle/>
          <a:p>
            <a:pPr>
              <a:defRPr/>
            </a:pPr>
            <a:r>
              <a:rPr lang="en-US"/>
              <a:t>IME602:STATISTICAL INFERENCE</a:t>
            </a:r>
          </a:p>
        </p:txBody>
      </p:sp>
      <p:sp>
        <p:nvSpPr>
          <p:cNvPr id="64" name="Footer Placeholder 6">
            <a:extLst>
              <a:ext uri="{FF2B5EF4-FFF2-40B4-BE49-F238E27FC236}">
                <a16:creationId xmlns:a16="http://schemas.microsoft.com/office/drawing/2014/main" id="{7121FEE0-244B-4FE3-B28C-FE7C2EA8CFF4}"/>
              </a:ext>
            </a:extLst>
          </p:cNvPr>
          <p:cNvSpPr>
            <a:spLocks noGrp="1"/>
          </p:cNvSpPr>
          <p:nvPr>
            <p:ph type="ftr" sz="quarter" idx="11"/>
          </p:nvPr>
        </p:nvSpPr>
        <p:spPr/>
        <p:txBody>
          <a:bodyPr/>
          <a:lstStyle/>
          <a:p>
            <a:pPr>
              <a:defRPr/>
            </a:pPr>
            <a:r>
              <a:rPr lang="en-US"/>
              <a:t>RNSengupta,IME Dept.,IIT Kanpur,INDIA</a:t>
            </a:r>
          </a:p>
        </p:txBody>
      </p:sp>
      <p:sp>
        <p:nvSpPr>
          <p:cNvPr id="52228" name="Slide Number Placeholder 7">
            <a:extLst>
              <a:ext uri="{FF2B5EF4-FFF2-40B4-BE49-F238E27FC236}">
                <a16:creationId xmlns:a16="http://schemas.microsoft.com/office/drawing/2014/main" id="{E6C96178-95D2-4D6C-BF64-4FC9EDF177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CDC3535E-F6FD-4C4F-B21D-927406A76DF0}" type="slidenum">
              <a:rPr lang="en-US" altLang="en-US" sz="1400">
                <a:latin typeface="Arial" panose="020B0604020202020204" pitchFamily="34" charset="0"/>
              </a:rPr>
              <a:pPr/>
              <a:t>66</a:t>
            </a:fld>
            <a:endParaRPr lang="en-US" altLang="en-US" sz="1400">
              <a:latin typeface="Arial" panose="020B0604020202020204" pitchFamily="34" charset="0"/>
            </a:endParaRPr>
          </a:p>
        </p:txBody>
      </p:sp>
      <p:sp>
        <p:nvSpPr>
          <p:cNvPr id="52229" name="Rectangle 2">
            <a:extLst>
              <a:ext uri="{FF2B5EF4-FFF2-40B4-BE49-F238E27FC236}">
                <a16:creationId xmlns:a16="http://schemas.microsoft.com/office/drawing/2014/main" id="{7EDBB57C-600D-47D7-AD05-BDA379AE8B1B}"/>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862659" name="Group 3">
            <a:extLst>
              <a:ext uri="{FF2B5EF4-FFF2-40B4-BE49-F238E27FC236}">
                <a16:creationId xmlns:a16="http://schemas.microsoft.com/office/drawing/2014/main" id="{7059AFEC-CEC8-47AE-9D15-555D26CD76C1}"/>
              </a:ext>
            </a:extLst>
          </p:cNvPr>
          <p:cNvGraphicFramePr>
            <a:graphicFrameLocks noGrp="1"/>
          </p:cNvGraphicFramePr>
          <p:nvPr>
            <p:ph sz="half" idx="1"/>
          </p:nvPr>
        </p:nvGraphicFramePr>
        <p:xfrm>
          <a:off x="1981200" y="1981200"/>
          <a:ext cx="7924800" cy="3581402"/>
        </p:xfrm>
        <a:graphic>
          <a:graphicData uri="http://schemas.openxmlformats.org/drawingml/2006/table">
            <a:tbl>
              <a:tblPr/>
              <a:tblGrid>
                <a:gridCol w="1754188">
                  <a:extLst>
                    <a:ext uri="{9D8B030D-6E8A-4147-A177-3AD203B41FA5}">
                      <a16:colId xmlns:a16="http://schemas.microsoft.com/office/drawing/2014/main" val="20000"/>
                    </a:ext>
                  </a:extLst>
                </a:gridCol>
                <a:gridCol w="1236662">
                  <a:extLst>
                    <a:ext uri="{9D8B030D-6E8A-4147-A177-3AD203B41FA5}">
                      <a16:colId xmlns:a16="http://schemas.microsoft.com/office/drawing/2014/main" val="20001"/>
                    </a:ext>
                  </a:extLst>
                </a:gridCol>
                <a:gridCol w="1233488">
                  <a:extLst>
                    <a:ext uri="{9D8B030D-6E8A-4147-A177-3AD203B41FA5}">
                      <a16:colId xmlns:a16="http://schemas.microsoft.com/office/drawing/2014/main" val="20002"/>
                    </a:ext>
                  </a:extLst>
                </a:gridCol>
                <a:gridCol w="1233487">
                  <a:extLst>
                    <a:ext uri="{9D8B030D-6E8A-4147-A177-3AD203B41FA5}">
                      <a16:colId xmlns:a16="http://schemas.microsoft.com/office/drawing/2014/main" val="20003"/>
                    </a:ext>
                  </a:extLst>
                </a:gridCol>
                <a:gridCol w="1233488">
                  <a:extLst>
                    <a:ext uri="{9D8B030D-6E8A-4147-A177-3AD203B41FA5}">
                      <a16:colId xmlns:a16="http://schemas.microsoft.com/office/drawing/2014/main" val="20004"/>
                    </a:ext>
                  </a:extLst>
                </a:gridCol>
                <a:gridCol w="1233487">
                  <a:extLst>
                    <a:ext uri="{9D8B030D-6E8A-4147-A177-3AD203B41FA5}">
                      <a16:colId xmlns:a16="http://schemas.microsoft.com/office/drawing/2014/main" val="20005"/>
                    </a:ext>
                  </a:extLst>
                </a:gridCol>
              </a:tblGrid>
              <a:tr h="9413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marL="90488" marR="90488" marT="44450" marB="44450" anchor="b"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DENSITY</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RIDGE</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NUB</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CRACK</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WEIGHT</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9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Expected Value</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0.00017</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-0.00364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0.00016</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0.00310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0.00424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9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SD(S)</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3.14439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6.39824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5.18631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7.87520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10.04309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9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SD(P)</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3.14399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6.39741</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5.18564</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7.87418</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10.04179</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9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Median</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-0.03045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-0.16385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-0.23170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-0.05615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-0.14935</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13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Maximum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10.86730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21.40660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17.25830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30.31780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35.80280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39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Minimum</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-12.03910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-23.28390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-16.39350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-31.41300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-34.03520</a:t>
                      </a:r>
                      <a:endParaRPr kumimoji="0" lang="en-US" sz="1800" b="0" i="0" u="none" strike="noStrike" cap="none" normalizeH="0" baseline="0">
                        <a:ln>
                          <a:noFill/>
                        </a:ln>
                        <a:solidFill>
                          <a:schemeClr val="tx1"/>
                        </a:solidFill>
                        <a:effectLst/>
                        <a:latin typeface="Arial" charset="0"/>
                      </a:endParaRPr>
                    </a:p>
                  </a:txBody>
                  <a:tcPr marL="90488" marR="90488" marT="44450" marB="4445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8ABF486-B572-4F92-9717-B85A2528DCCC}"/>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20E6BD4B-6078-40CF-94BF-B8F69151E970}"/>
              </a:ext>
            </a:extLst>
          </p:cNvPr>
          <p:cNvSpPr>
            <a:spLocks noGrp="1"/>
          </p:cNvSpPr>
          <p:nvPr>
            <p:ph type="ftr" sz="quarter" idx="11"/>
          </p:nvPr>
        </p:nvSpPr>
        <p:spPr/>
        <p:txBody>
          <a:bodyPr/>
          <a:lstStyle/>
          <a:p>
            <a:pPr>
              <a:defRPr/>
            </a:pPr>
            <a:r>
              <a:rPr lang="en-US"/>
              <a:t>RNSengupta,IME Dept.,IIT Kanpur,INDIA</a:t>
            </a:r>
          </a:p>
        </p:txBody>
      </p:sp>
      <p:sp>
        <p:nvSpPr>
          <p:cNvPr id="12293" name="Slide Number Placeholder 5">
            <a:extLst>
              <a:ext uri="{FF2B5EF4-FFF2-40B4-BE49-F238E27FC236}">
                <a16:creationId xmlns:a16="http://schemas.microsoft.com/office/drawing/2014/main" id="{8C83B5C5-9877-43D5-A2A9-48DB2744E1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7F0F43DD-3D60-45B8-B196-E415676C39F2}" type="slidenum">
              <a:rPr lang="en-US" altLang="en-US" sz="1400">
                <a:latin typeface="Arial" panose="020B0604020202020204" pitchFamily="34" charset="0"/>
              </a:rPr>
              <a:pPr/>
              <a:t>67</a:t>
            </a:fld>
            <a:endParaRPr lang="en-US" altLang="en-US" sz="1400">
              <a:latin typeface="Arial" panose="020B0604020202020204" pitchFamily="34" charset="0"/>
            </a:endParaRPr>
          </a:p>
        </p:txBody>
      </p:sp>
      <p:sp>
        <p:nvSpPr>
          <p:cNvPr id="12294" name="Rectangle 2">
            <a:extLst>
              <a:ext uri="{FF2B5EF4-FFF2-40B4-BE49-F238E27FC236}">
                <a16:creationId xmlns:a16="http://schemas.microsoft.com/office/drawing/2014/main" id="{0AB8AFBC-ADC5-441F-BE17-698F9081C62A}"/>
              </a:ext>
            </a:extLst>
          </p:cNvPr>
          <p:cNvSpPr>
            <a:spLocks noGrp="1" noChangeArrowheads="1"/>
          </p:cNvSpPr>
          <p:nvPr>
            <p:ph type="title"/>
          </p:nvPr>
        </p:nvSpPr>
        <p:spPr/>
        <p:txBody>
          <a:bodyPr/>
          <a:lstStyle/>
          <a:p>
            <a:r>
              <a:rPr lang="en-US" altLang="en-US" sz="4800" b="1" dirty="0">
                <a:solidFill>
                  <a:srgbClr val="FF3300"/>
                </a:solidFill>
              </a:rPr>
              <a:t>Pollen Problem</a:t>
            </a:r>
            <a:r>
              <a:rPr lang="en-US" altLang="en-US" sz="4800" b="1" dirty="0">
                <a:solidFill>
                  <a:schemeClr val="tx1"/>
                </a:solidFill>
              </a:rPr>
              <a:t> : </a:t>
            </a:r>
            <a:r>
              <a:rPr lang="en-US" altLang="en-US" sz="4800" b="1" dirty="0">
                <a:solidFill>
                  <a:srgbClr val="0000FF"/>
                </a:solidFill>
              </a:rPr>
              <a:t>(</a:t>
            </a:r>
            <a:r>
              <a:rPr lang="en-US" altLang="en-US" sz="4800" b="1" dirty="0" err="1">
                <a:solidFill>
                  <a:srgbClr val="0000FF"/>
                </a:solidFill>
              </a:rPr>
              <a:t>contd</a:t>
            </a:r>
            <a:r>
              <a:rPr lang="en-US" altLang="en-US" sz="4800" b="1" dirty="0">
                <a:solidFill>
                  <a:srgbClr val="0000FF"/>
                </a:solidFill>
              </a:rPr>
              <a:t>…)</a:t>
            </a:r>
            <a:endParaRPr lang="en-US" altLang="en-US" sz="5000" dirty="0"/>
          </a:p>
        </p:txBody>
      </p:sp>
      <p:graphicFrame>
        <p:nvGraphicFramePr>
          <p:cNvPr id="12290" name="Object 2">
            <a:extLst>
              <a:ext uri="{FF2B5EF4-FFF2-40B4-BE49-F238E27FC236}">
                <a16:creationId xmlns:a16="http://schemas.microsoft.com/office/drawing/2014/main" id="{DDC93273-2A0E-4E10-9CF3-A9F9613A420F}"/>
              </a:ext>
            </a:extLst>
          </p:cNvPr>
          <p:cNvGraphicFramePr>
            <a:graphicFrameLocks noGrp="1" noChangeAspect="1"/>
          </p:cNvGraphicFramePr>
          <p:nvPr>
            <p:ph idx="1"/>
            <p:extLst>
              <p:ext uri="{D42A27DB-BD31-4B8C-83A1-F6EECF244321}">
                <p14:modId xmlns:p14="http://schemas.microsoft.com/office/powerpoint/2010/main" val="2713635405"/>
              </p:ext>
            </p:extLst>
          </p:nvPr>
        </p:nvGraphicFramePr>
        <p:xfrm>
          <a:off x="685800" y="1295400"/>
          <a:ext cx="10972800" cy="4648200"/>
        </p:xfrm>
        <a:graphic>
          <a:graphicData uri="http://schemas.openxmlformats.org/presentationml/2006/ole">
            <mc:AlternateContent xmlns:mc="http://schemas.openxmlformats.org/markup-compatibility/2006">
              <mc:Choice xmlns:v="urn:schemas-microsoft-com:vml" Requires="v">
                <p:oleObj spid="_x0000_s12316"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295400"/>
                        <a:ext cx="10972800" cy="4648200"/>
                      </a:xfrm>
                      <a:prstGeom prst="rect">
                        <a:avLst/>
                      </a:prstGeom>
                      <a:noFill/>
                      <a:ln>
                        <a:noFill/>
                      </a:ln>
                      <a:effectLs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7ED8156-CBA2-43E8-A23B-1523E4E083D3}"/>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42E6B6D3-A1FB-4C5F-8153-01B99A4C13FE}"/>
              </a:ext>
            </a:extLst>
          </p:cNvPr>
          <p:cNvSpPr>
            <a:spLocks noGrp="1"/>
          </p:cNvSpPr>
          <p:nvPr>
            <p:ph type="ftr" sz="quarter" idx="11"/>
          </p:nvPr>
        </p:nvSpPr>
        <p:spPr/>
        <p:txBody>
          <a:bodyPr/>
          <a:lstStyle/>
          <a:p>
            <a:pPr>
              <a:defRPr/>
            </a:pPr>
            <a:r>
              <a:rPr lang="en-US"/>
              <a:t>RNSengupta,IME Dept.,IIT Kanpur,INDIA</a:t>
            </a:r>
          </a:p>
        </p:txBody>
      </p:sp>
      <p:sp>
        <p:nvSpPr>
          <p:cNvPr id="13317" name="Slide Number Placeholder 5">
            <a:extLst>
              <a:ext uri="{FF2B5EF4-FFF2-40B4-BE49-F238E27FC236}">
                <a16:creationId xmlns:a16="http://schemas.microsoft.com/office/drawing/2014/main" id="{9FABC3C2-A435-4213-AEE1-A8C1BF640B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8EA9029A-0B16-475B-8019-A8B0F8006288}" type="slidenum">
              <a:rPr lang="en-US" altLang="en-US" sz="1400">
                <a:latin typeface="Arial" panose="020B0604020202020204" pitchFamily="34" charset="0"/>
              </a:rPr>
              <a:pPr/>
              <a:t>68</a:t>
            </a:fld>
            <a:endParaRPr lang="en-US" altLang="en-US" sz="1400">
              <a:latin typeface="Arial" panose="020B0604020202020204" pitchFamily="34" charset="0"/>
            </a:endParaRPr>
          </a:p>
        </p:txBody>
      </p:sp>
      <p:sp>
        <p:nvSpPr>
          <p:cNvPr id="13318" name="Rectangle 2">
            <a:extLst>
              <a:ext uri="{FF2B5EF4-FFF2-40B4-BE49-F238E27FC236}">
                <a16:creationId xmlns:a16="http://schemas.microsoft.com/office/drawing/2014/main" id="{B61753F7-9352-44C9-81C5-64B6B3D78059}"/>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3314" name="Object 2">
            <a:extLst>
              <a:ext uri="{FF2B5EF4-FFF2-40B4-BE49-F238E27FC236}">
                <a16:creationId xmlns:a16="http://schemas.microsoft.com/office/drawing/2014/main" id="{55D18DEE-952E-4A43-A8E9-6528802848FA}"/>
              </a:ext>
            </a:extLst>
          </p:cNvPr>
          <p:cNvGraphicFramePr>
            <a:graphicFrameLocks noGrp="1" noChangeAspect="1"/>
          </p:cNvGraphicFramePr>
          <p:nvPr>
            <p:ph idx="1"/>
            <p:extLst>
              <p:ext uri="{D42A27DB-BD31-4B8C-83A1-F6EECF244321}">
                <p14:modId xmlns:p14="http://schemas.microsoft.com/office/powerpoint/2010/main" val="3896414186"/>
              </p:ext>
            </p:extLst>
          </p:nvPr>
        </p:nvGraphicFramePr>
        <p:xfrm>
          <a:off x="838200" y="1295400"/>
          <a:ext cx="10820400" cy="4800600"/>
        </p:xfrm>
        <a:graphic>
          <a:graphicData uri="http://schemas.openxmlformats.org/presentationml/2006/ole">
            <mc:AlternateContent xmlns:mc="http://schemas.openxmlformats.org/markup-compatibility/2006">
              <mc:Choice xmlns:v="urn:schemas-microsoft-com:vml" Requires="v">
                <p:oleObj spid="_x0000_s13340"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295400"/>
                        <a:ext cx="10820400" cy="4800600"/>
                      </a:xfrm>
                      <a:prstGeom prst="rect">
                        <a:avLst/>
                      </a:prstGeom>
                      <a:noFill/>
                      <a:ln>
                        <a:noFill/>
                      </a:ln>
                      <a:effectLst/>
                      <a:extLst/>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32CA0C-1054-42ED-A6BF-B051CD36DE2C}"/>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E6DEA950-7107-4D89-AAE5-1A78B708656A}"/>
              </a:ext>
            </a:extLst>
          </p:cNvPr>
          <p:cNvSpPr>
            <a:spLocks noGrp="1"/>
          </p:cNvSpPr>
          <p:nvPr>
            <p:ph type="ftr" sz="quarter" idx="11"/>
          </p:nvPr>
        </p:nvSpPr>
        <p:spPr/>
        <p:txBody>
          <a:bodyPr/>
          <a:lstStyle/>
          <a:p>
            <a:pPr>
              <a:defRPr/>
            </a:pPr>
            <a:r>
              <a:rPr lang="en-US"/>
              <a:t>RNSengupta,IME Dept.,IIT Kanpur,INDIA</a:t>
            </a:r>
          </a:p>
        </p:txBody>
      </p:sp>
      <p:sp>
        <p:nvSpPr>
          <p:cNvPr id="14341" name="Slide Number Placeholder 5">
            <a:extLst>
              <a:ext uri="{FF2B5EF4-FFF2-40B4-BE49-F238E27FC236}">
                <a16:creationId xmlns:a16="http://schemas.microsoft.com/office/drawing/2014/main" id="{2A088AB4-5B8B-4A12-995D-B1458243A6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871A7E6-DDFD-4953-BB9B-8284C8478AEC}" type="slidenum">
              <a:rPr lang="en-US" altLang="en-US" sz="1400">
                <a:latin typeface="Arial" panose="020B0604020202020204" pitchFamily="34" charset="0"/>
              </a:rPr>
              <a:pPr/>
              <a:t>69</a:t>
            </a:fld>
            <a:endParaRPr lang="en-US" altLang="en-US" sz="1400">
              <a:latin typeface="Arial" panose="020B0604020202020204" pitchFamily="34" charset="0"/>
            </a:endParaRPr>
          </a:p>
        </p:txBody>
      </p:sp>
      <p:sp>
        <p:nvSpPr>
          <p:cNvPr id="14342" name="Rectangle 2">
            <a:extLst>
              <a:ext uri="{FF2B5EF4-FFF2-40B4-BE49-F238E27FC236}">
                <a16:creationId xmlns:a16="http://schemas.microsoft.com/office/drawing/2014/main" id="{1DDA5C8C-DE98-48EE-A538-0B0BBCFF52BE}"/>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4338" name="Object 2">
            <a:extLst>
              <a:ext uri="{FF2B5EF4-FFF2-40B4-BE49-F238E27FC236}">
                <a16:creationId xmlns:a16="http://schemas.microsoft.com/office/drawing/2014/main" id="{DAACAB23-4E8A-4A3F-B62D-ED7D91AE7D60}"/>
              </a:ext>
            </a:extLst>
          </p:cNvPr>
          <p:cNvGraphicFramePr>
            <a:graphicFrameLocks noGrp="1" noChangeAspect="1"/>
          </p:cNvGraphicFramePr>
          <p:nvPr>
            <p:ph idx="1"/>
            <p:extLst>
              <p:ext uri="{D42A27DB-BD31-4B8C-83A1-F6EECF244321}">
                <p14:modId xmlns:p14="http://schemas.microsoft.com/office/powerpoint/2010/main" val="4283159322"/>
              </p:ext>
            </p:extLst>
          </p:nvPr>
        </p:nvGraphicFramePr>
        <p:xfrm>
          <a:off x="381000" y="1427016"/>
          <a:ext cx="11201400" cy="4419600"/>
        </p:xfrm>
        <a:graphic>
          <a:graphicData uri="http://schemas.openxmlformats.org/presentationml/2006/ole">
            <mc:AlternateContent xmlns:mc="http://schemas.openxmlformats.org/markup-compatibility/2006">
              <mc:Choice xmlns:v="urn:schemas-microsoft-com:vml" Requires="v">
                <p:oleObj spid="_x0000_s14364"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427016"/>
                        <a:ext cx="11201400" cy="4419600"/>
                      </a:xfrm>
                      <a:prstGeom prst="rect">
                        <a:avLst/>
                      </a:prstGeom>
                      <a:noFill/>
                      <a:ln>
                        <a:noFill/>
                      </a:ln>
                      <a:effectLs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7</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3500" dirty="0"/>
              <a:t>Consider in a box we have chits marked 1, 2, 3, 4, 4, 5, 6, 6 and if one is asked what is the average of these numbers then the obvious answer is (1 + 2+ +3 +4 + 4+ 5 +6 +6)/8</a:t>
            </a:r>
          </a:p>
          <a:p>
            <a:pPr algn="just" eaLnBrk="1" hangingPunct="1">
              <a:buFont typeface="Wingdings" panose="05000000000000000000" pitchFamily="2" charset="2"/>
              <a:buChar char="§"/>
            </a:pPr>
            <a:r>
              <a:rPr lang="en-US" sz="3500" dirty="0"/>
              <a:t>This average value is akin to the characteristics of the population or the population parameter, denoted by </a:t>
            </a:r>
            <a:r>
              <a:rPr lang="en-US" sz="3500" dirty="0">
                <a:sym typeface="Symbol" panose="05050102010706020507" pitchFamily="18" charset="2"/>
              </a:rPr>
              <a:t></a:t>
            </a:r>
            <a:r>
              <a:rPr lang="en-US" sz="3500" dirty="0"/>
              <a:t>, which we want to find out</a:t>
            </a:r>
            <a:endParaRPr lang="en-US" altLang="en-US" sz="3500" dirty="0"/>
          </a:p>
        </p:txBody>
      </p:sp>
    </p:spTree>
    <p:extLst>
      <p:ext uri="{BB962C8B-B14F-4D97-AF65-F5344CB8AC3E}">
        <p14:creationId xmlns:p14="http://schemas.microsoft.com/office/powerpoint/2010/main" val="2711936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6E17C22-CF11-4142-8845-5896F8E9902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FFF85FD-B954-47C6-A327-80A23EF8A4A5}"/>
              </a:ext>
            </a:extLst>
          </p:cNvPr>
          <p:cNvSpPr>
            <a:spLocks noGrp="1"/>
          </p:cNvSpPr>
          <p:nvPr>
            <p:ph type="ftr" sz="quarter" idx="11"/>
          </p:nvPr>
        </p:nvSpPr>
        <p:spPr/>
        <p:txBody>
          <a:bodyPr/>
          <a:lstStyle/>
          <a:p>
            <a:pPr>
              <a:defRPr/>
            </a:pPr>
            <a:r>
              <a:rPr lang="en-US"/>
              <a:t>RNSengupta,IME Dept.,IIT Kanpur,INDIA</a:t>
            </a:r>
          </a:p>
        </p:txBody>
      </p:sp>
      <p:sp>
        <p:nvSpPr>
          <p:cNvPr id="15365" name="Slide Number Placeholder 5">
            <a:extLst>
              <a:ext uri="{FF2B5EF4-FFF2-40B4-BE49-F238E27FC236}">
                <a16:creationId xmlns:a16="http://schemas.microsoft.com/office/drawing/2014/main" id="{FA1644D0-2C41-44A0-8989-03074350595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41FAAF73-2B57-4056-80E5-6E17BE15CF8D}" type="slidenum">
              <a:rPr lang="en-US" altLang="en-US" sz="1400">
                <a:latin typeface="Arial" panose="020B0604020202020204" pitchFamily="34" charset="0"/>
              </a:rPr>
              <a:pPr/>
              <a:t>70</a:t>
            </a:fld>
            <a:endParaRPr lang="en-US" altLang="en-US" sz="1400">
              <a:latin typeface="Arial" panose="020B0604020202020204" pitchFamily="34" charset="0"/>
            </a:endParaRPr>
          </a:p>
        </p:txBody>
      </p:sp>
      <p:sp>
        <p:nvSpPr>
          <p:cNvPr id="15366" name="Rectangle 2">
            <a:extLst>
              <a:ext uri="{FF2B5EF4-FFF2-40B4-BE49-F238E27FC236}">
                <a16:creationId xmlns:a16="http://schemas.microsoft.com/office/drawing/2014/main" id="{0FEDE990-E794-40CF-A2DB-DBB78EC95C48}"/>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5362" name="Object 2">
            <a:extLst>
              <a:ext uri="{FF2B5EF4-FFF2-40B4-BE49-F238E27FC236}">
                <a16:creationId xmlns:a16="http://schemas.microsoft.com/office/drawing/2014/main" id="{B6CE63A7-B8D5-4288-9704-98C94B520B95}"/>
              </a:ext>
            </a:extLst>
          </p:cNvPr>
          <p:cNvGraphicFramePr>
            <a:graphicFrameLocks noGrp="1" noChangeAspect="1"/>
          </p:cNvGraphicFramePr>
          <p:nvPr>
            <p:ph idx="1"/>
            <p:extLst>
              <p:ext uri="{D42A27DB-BD31-4B8C-83A1-F6EECF244321}">
                <p14:modId xmlns:p14="http://schemas.microsoft.com/office/powerpoint/2010/main" val="1418035763"/>
              </p:ext>
            </p:extLst>
          </p:nvPr>
        </p:nvGraphicFramePr>
        <p:xfrm>
          <a:off x="838200" y="1447800"/>
          <a:ext cx="10972800" cy="4495800"/>
        </p:xfrm>
        <a:graphic>
          <a:graphicData uri="http://schemas.openxmlformats.org/presentationml/2006/ole">
            <mc:AlternateContent xmlns:mc="http://schemas.openxmlformats.org/markup-compatibility/2006">
              <mc:Choice xmlns:v="urn:schemas-microsoft-com:vml" Requires="v">
                <p:oleObj spid="_x0000_s15388"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447800"/>
                        <a:ext cx="10972800" cy="4495800"/>
                      </a:xfrm>
                      <a:prstGeom prst="rect">
                        <a:avLst/>
                      </a:prstGeom>
                      <a:noFill/>
                      <a:ln>
                        <a:noFill/>
                      </a:ln>
                      <a:effectLst/>
                      <a:extLst/>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993E0AB-9BBC-4B0D-A5BB-2402CC599FE3}"/>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642AB8C8-5620-4806-B6EC-AD174478F5B7}"/>
              </a:ext>
            </a:extLst>
          </p:cNvPr>
          <p:cNvSpPr>
            <a:spLocks noGrp="1"/>
          </p:cNvSpPr>
          <p:nvPr>
            <p:ph type="ftr" sz="quarter" idx="11"/>
          </p:nvPr>
        </p:nvSpPr>
        <p:spPr/>
        <p:txBody>
          <a:bodyPr/>
          <a:lstStyle/>
          <a:p>
            <a:pPr>
              <a:defRPr/>
            </a:pPr>
            <a:r>
              <a:rPr lang="en-US"/>
              <a:t>RNSengupta,IME Dept.,IIT Kanpur,INDIA</a:t>
            </a:r>
          </a:p>
        </p:txBody>
      </p:sp>
      <p:sp>
        <p:nvSpPr>
          <p:cNvPr id="16389" name="Slide Number Placeholder 5">
            <a:extLst>
              <a:ext uri="{FF2B5EF4-FFF2-40B4-BE49-F238E27FC236}">
                <a16:creationId xmlns:a16="http://schemas.microsoft.com/office/drawing/2014/main" id="{C8F9B120-F66E-4D27-AF28-DDFADC69E20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D8460EA-DBC8-418F-8CFB-E04845788738}" type="slidenum">
              <a:rPr lang="en-US" altLang="en-US" sz="1400">
                <a:latin typeface="Arial" panose="020B0604020202020204" pitchFamily="34" charset="0"/>
              </a:rPr>
              <a:pPr/>
              <a:t>71</a:t>
            </a:fld>
            <a:endParaRPr lang="en-US" altLang="en-US" sz="1400">
              <a:latin typeface="Arial" panose="020B0604020202020204" pitchFamily="34" charset="0"/>
            </a:endParaRPr>
          </a:p>
        </p:txBody>
      </p:sp>
      <p:sp>
        <p:nvSpPr>
          <p:cNvPr id="16390" name="Rectangle 2">
            <a:extLst>
              <a:ext uri="{FF2B5EF4-FFF2-40B4-BE49-F238E27FC236}">
                <a16:creationId xmlns:a16="http://schemas.microsoft.com/office/drawing/2014/main" id="{3C0B3CB7-5767-4B82-9B91-FDAA57F9D4A1}"/>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6386" name="Object 2">
            <a:extLst>
              <a:ext uri="{FF2B5EF4-FFF2-40B4-BE49-F238E27FC236}">
                <a16:creationId xmlns:a16="http://schemas.microsoft.com/office/drawing/2014/main" id="{0711E92C-B3C6-4F2A-9497-ACA925E3FFE5}"/>
              </a:ext>
            </a:extLst>
          </p:cNvPr>
          <p:cNvGraphicFramePr>
            <a:graphicFrameLocks noGrp="1" noChangeAspect="1"/>
          </p:cNvGraphicFramePr>
          <p:nvPr>
            <p:ph idx="1"/>
            <p:extLst>
              <p:ext uri="{D42A27DB-BD31-4B8C-83A1-F6EECF244321}">
                <p14:modId xmlns:p14="http://schemas.microsoft.com/office/powerpoint/2010/main" val="1037093176"/>
              </p:ext>
            </p:extLst>
          </p:nvPr>
        </p:nvGraphicFramePr>
        <p:xfrm>
          <a:off x="457200" y="1371600"/>
          <a:ext cx="11125200" cy="4572000"/>
        </p:xfrm>
        <a:graphic>
          <a:graphicData uri="http://schemas.openxmlformats.org/presentationml/2006/ole">
            <mc:AlternateContent xmlns:mc="http://schemas.openxmlformats.org/markup-compatibility/2006">
              <mc:Choice xmlns:v="urn:schemas-microsoft-com:vml" Requires="v">
                <p:oleObj spid="_x0000_s16412"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371600"/>
                        <a:ext cx="11125200" cy="4572000"/>
                      </a:xfrm>
                      <a:prstGeom prst="rect">
                        <a:avLst/>
                      </a:prstGeom>
                      <a:noFill/>
                      <a:ln>
                        <a:noFill/>
                      </a:ln>
                      <a:effectLst/>
                      <a:extLst/>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46676255-21F4-463B-94FA-0EC9B074E289}"/>
              </a:ext>
            </a:extLst>
          </p:cNvPr>
          <p:cNvSpPr>
            <a:spLocks noGrp="1"/>
          </p:cNvSpPr>
          <p:nvPr>
            <p:ph type="dt" sz="quarter" idx="10"/>
          </p:nvPr>
        </p:nvSpPr>
        <p:spPr/>
        <p:txBody>
          <a:bodyPr/>
          <a:lstStyle/>
          <a:p>
            <a:pPr>
              <a:defRPr/>
            </a:pPr>
            <a:r>
              <a:rPr lang="en-US"/>
              <a:t>IME602:STATISTICAL INFERENCE</a:t>
            </a:r>
          </a:p>
        </p:txBody>
      </p:sp>
      <p:sp>
        <p:nvSpPr>
          <p:cNvPr id="5" name="Footer Placeholder 6">
            <a:extLst>
              <a:ext uri="{FF2B5EF4-FFF2-40B4-BE49-F238E27FC236}">
                <a16:creationId xmlns:a16="http://schemas.microsoft.com/office/drawing/2014/main" id="{E85997E6-0065-415E-BFBE-A287B5C4D1A7}"/>
              </a:ext>
            </a:extLst>
          </p:cNvPr>
          <p:cNvSpPr>
            <a:spLocks noGrp="1"/>
          </p:cNvSpPr>
          <p:nvPr>
            <p:ph type="ftr" sz="quarter" idx="11"/>
          </p:nvPr>
        </p:nvSpPr>
        <p:spPr/>
        <p:txBody>
          <a:bodyPr/>
          <a:lstStyle/>
          <a:p>
            <a:pPr>
              <a:defRPr/>
            </a:pPr>
            <a:r>
              <a:rPr lang="en-US"/>
              <a:t>RNSengupta,IME Dept.,IIT Kanpur,INDIA</a:t>
            </a:r>
          </a:p>
        </p:txBody>
      </p:sp>
      <p:sp>
        <p:nvSpPr>
          <p:cNvPr id="53252" name="Slide Number Placeholder 7">
            <a:extLst>
              <a:ext uri="{FF2B5EF4-FFF2-40B4-BE49-F238E27FC236}">
                <a16:creationId xmlns:a16="http://schemas.microsoft.com/office/drawing/2014/main" id="{7F838572-A2D7-4E42-A958-F9CF4C4950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7CA182B9-6AEC-49DF-8E96-31F2FBB76122}" type="slidenum">
              <a:rPr lang="en-US" altLang="en-US" sz="1400">
                <a:latin typeface="Arial" panose="020B0604020202020204" pitchFamily="34" charset="0"/>
              </a:rPr>
              <a:pPr/>
              <a:t>72</a:t>
            </a:fld>
            <a:endParaRPr lang="en-US" altLang="en-US" sz="1400">
              <a:latin typeface="Arial" panose="020B0604020202020204" pitchFamily="34" charset="0"/>
            </a:endParaRPr>
          </a:p>
        </p:txBody>
      </p:sp>
      <p:sp>
        <p:nvSpPr>
          <p:cNvPr id="53253" name="Rectangle 2">
            <a:extLst>
              <a:ext uri="{FF2B5EF4-FFF2-40B4-BE49-F238E27FC236}">
                <a16:creationId xmlns:a16="http://schemas.microsoft.com/office/drawing/2014/main" id="{0982F85E-4C6C-440A-BA85-4D0B50FC755D}"/>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sp>
        <p:nvSpPr>
          <p:cNvPr id="53254" name="Rectangle 3">
            <a:extLst>
              <a:ext uri="{FF2B5EF4-FFF2-40B4-BE49-F238E27FC236}">
                <a16:creationId xmlns:a16="http://schemas.microsoft.com/office/drawing/2014/main" id="{ADE7301A-7577-4D94-9A7B-429754BF2DD2}"/>
              </a:ext>
            </a:extLst>
          </p:cNvPr>
          <p:cNvSpPr>
            <a:spLocks noGrp="1" noChangeArrowheads="1"/>
          </p:cNvSpPr>
          <p:nvPr>
            <p:ph type="body" sz="half" idx="1"/>
          </p:nvPr>
        </p:nvSpPr>
        <p:spPr>
          <a:xfrm>
            <a:off x="609600" y="1676400"/>
            <a:ext cx="11201400" cy="4191000"/>
          </a:xfrm>
        </p:spPr>
        <p:txBody>
          <a:bodyPr/>
          <a:lstStyle/>
          <a:p>
            <a:pPr marL="533400" indent="-533400" algn="just">
              <a:buNone/>
            </a:pPr>
            <a:r>
              <a:rPr lang="en-US" altLang="en-US" sz="2500" dirty="0">
                <a:sym typeface="Symbol" panose="05050102010706020507" pitchFamily="18" charset="2"/>
              </a:rPr>
              <a:t>Expected values, SD(S), SD(P), % Error for density</a:t>
            </a:r>
          </a:p>
          <a:p>
            <a:pPr marL="533400" indent="-533400" algn="just">
              <a:buNone/>
            </a:pPr>
            <a:r>
              <a:rPr lang="en-US" altLang="en-US" sz="2500" dirty="0">
                <a:sym typeface="Symbol" panose="05050102010706020507" pitchFamily="18" charset="2"/>
              </a:rPr>
              <a:t>For n = 500</a:t>
            </a:r>
          </a:p>
          <a:p>
            <a:pPr marL="533400" indent="-533400" algn="just">
              <a:buNone/>
            </a:pPr>
            <a:r>
              <a:rPr lang="en-US" altLang="en-US" sz="2500" u="sng" dirty="0">
                <a:sym typeface="Symbol" panose="05050102010706020507" pitchFamily="18" charset="2"/>
              </a:rPr>
              <a:t>Expected Value	SD(S)			SD(P)			% Error</a:t>
            </a:r>
          </a:p>
          <a:p>
            <a:pPr marL="533400" indent="-533400" algn="just">
              <a:buNone/>
            </a:pPr>
            <a:r>
              <a:rPr lang="en-US" altLang="en-US" sz="2500" dirty="0">
                <a:sym typeface="Symbol" panose="05050102010706020507" pitchFamily="18" charset="2"/>
              </a:rPr>
              <a:t>-0.0550528		3.162053622	3.158889986	-0.10015025</a:t>
            </a:r>
          </a:p>
          <a:p>
            <a:pPr marL="533400" indent="-533400" algn="just">
              <a:buNone/>
            </a:pPr>
            <a:endParaRPr lang="en-US" altLang="en-US" sz="2500" dirty="0">
              <a:sym typeface="Symbol" panose="05050102010706020507" pitchFamily="18" charset="2"/>
            </a:endParaRPr>
          </a:p>
          <a:p>
            <a:pPr marL="533400" indent="-533400" algn="just">
              <a:buNone/>
            </a:pPr>
            <a:r>
              <a:rPr lang="en-US" altLang="en-US" sz="2500" dirty="0">
                <a:sym typeface="Symbol" panose="05050102010706020507" pitchFamily="18" charset="2"/>
              </a:rPr>
              <a:t>For n = 1000</a:t>
            </a:r>
          </a:p>
          <a:p>
            <a:pPr marL="533400" indent="-533400" algn="just">
              <a:buNone/>
            </a:pPr>
            <a:r>
              <a:rPr lang="en-US" altLang="en-US" sz="2500" u="sng" dirty="0">
                <a:sym typeface="Symbol" panose="05050102010706020507" pitchFamily="18" charset="2"/>
              </a:rPr>
              <a:t>Expected Value	SD(S)			SD(P)			% Error</a:t>
            </a:r>
          </a:p>
          <a:p>
            <a:pPr marL="533400" indent="-533400" algn="just">
              <a:buNone/>
            </a:pPr>
            <a:r>
              <a:rPr lang="en-US" altLang="en-US" sz="2500" dirty="0">
                <a:sym typeface="Symbol" panose="05050102010706020507" pitchFamily="18" charset="2"/>
              </a:rPr>
              <a:t>-0.1031154		3.164329725	3.162747164	-0.050037531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18283277-DAEB-4619-BD02-4579E7ABDFAC}"/>
              </a:ext>
            </a:extLst>
          </p:cNvPr>
          <p:cNvSpPr>
            <a:spLocks noGrp="1"/>
          </p:cNvSpPr>
          <p:nvPr>
            <p:ph type="dt" sz="quarter" idx="10"/>
          </p:nvPr>
        </p:nvSpPr>
        <p:spPr/>
        <p:txBody>
          <a:bodyPr/>
          <a:lstStyle/>
          <a:p>
            <a:pPr>
              <a:defRPr/>
            </a:pPr>
            <a:r>
              <a:rPr lang="en-US"/>
              <a:t>IME602:STATISTICAL INFERENCE</a:t>
            </a:r>
          </a:p>
        </p:txBody>
      </p:sp>
      <p:sp>
        <p:nvSpPr>
          <p:cNvPr id="5" name="Footer Placeholder 6">
            <a:extLst>
              <a:ext uri="{FF2B5EF4-FFF2-40B4-BE49-F238E27FC236}">
                <a16:creationId xmlns:a16="http://schemas.microsoft.com/office/drawing/2014/main" id="{4E1DC98B-7235-4AC5-9DCA-502DB060B65D}"/>
              </a:ext>
            </a:extLst>
          </p:cNvPr>
          <p:cNvSpPr>
            <a:spLocks noGrp="1"/>
          </p:cNvSpPr>
          <p:nvPr>
            <p:ph type="ftr" sz="quarter" idx="11"/>
          </p:nvPr>
        </p:nvSpPr>
        <p:spPr/>
        <p:txBody>
          <a:bodyPr/>
          <a:lstStyle/>
          <a:p>
            <a:pPr>
              <a:defRPr/>
            </a:pPr>
            <a:r>
              <a:rPr lang="en-US"/>
              <a:t>RNSengupta,IME Dept.,IIT Kanpur,INDIA</a:t>
            </a:r>
          </a:p>
        </p:txBody>
      </p:sp>
      <p:sp>
        <p:nvSpPr>
          <p:cNvPr id="54276" name="Slide Number Placeholder 7">
            <a:extLst>
              <a:ext uri="{FF2B5EF4-FFF2-40B4-BE49-F238E27FC236}">
                <a16:creationId xmlns:a16="http://schemas.microsoft.com/office/drawing/2014/main" id="{33B3D452-8F5C-42D5-B6B2-AF5D27B652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917F6C8-C740-4459-8802-421AACAC4ADD}" type="slidenum">
              <a:rPr lang="en-US" altLang="en-US" sz="1400">
                <a:latin typeface="Arial" panose="020B0604020202020204" pitchFamily="34" charset="0"/>
              </a:rPr>
              <a:pPr/>
              <a:t>73</a:t>
            </a:fld>
            <a:endParaRPr lang="en-US" altLang="en-US" sz="1400">
              <a:latin typeface="Arial" panose="020B0604020202020204" pitchFamily="34" charset="0"/>
            </a:endParaRPr>
          </a:p>
        </p:txBody>
      </p:sp>
      <p:sp>
        <p:nvSpPr>
          <p:cNvPr id="54277" name="Rectangle 2">
            <a:extLst>
              <a:ext uri="{FF2B5EF4-FFF2-40B4-BE49-F238E27FC236}">
                <a16:creationId xmlns:a16="http://schemas.microsoft.com/office/drawing/2014/main" id="{E1786418-20FA-4DA2-8DBE-46D75B395AB5}"/>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sp>
        <p:nvSpPr>
          <p:cNvPr id="54278" name="Rectangle 3">
            <a:extLst>
              <a:ext uri="{FF2B5EF4-FFF2-40B4-BE49-F238E27FC236}">
                <a16:creationId xmlns:a16="http://schemas.microsoft.com/office/drawing/2014/main" id="{C7B80298-8E21-42C7-AFF0-00D85AFAB877}"/>
              </a:ext>
            </a:extLst>
          </p:cNvPr>
          <p:cNvSpPr>
            <a:spLocks noGrp="1" noChangeArrowheads="1"/>
          </p:cNvSpPr>
          <p:nvPr>
            <p:ph type="body" sz="half" idx="1"/>
          </p:nvPr>
        </p:nvSpPr>
        <p:spPr>
          <a:xfrm>
            <a:off x="762000" y="1417638"/>
            <a:ext cx="10820400" cy="4449762"/>
          </a:xfrm>
        </p:spPr>
        <p:txBody>
          <a:bodyPr/>
          <a:lstStyle/>
          <a:p>
            <a:pPr marL="533400" indent="-533400">
              <a:buNone/>
            </a:pPr>
            <a:r>
              <a:rPr lang="en-US" altLang="en-US" sz="2500" dirty="0">
                <a:sym typeface="Symbol" panose="05050102010706020507" pitchFamily="18" charset="2"/>
              </a:rPr>
              <a:t>Expected values, SD(S), SD(P), % Error for density</a:t>
            </a:r>
          </a:p>
          <a:p>
            <a:pPr marL="533400" indent="-533400">
              <a:buNone/>
            </a:pPr>
            <a:r>
              <a:rPr lang="en-US" altLang="en-US" sz="2500" dirty="0">
                <a:sym typeface="Symbol" panose="05050102010706020507" pitchFamily="18" charset="2"/>
              </a:rPr>
              <a:t>For n = 1500</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-0.073460533	3.140692676	3.139645604	-0.033350009</a:t>
            </a:r>
          </a:p>
          <a:p>
            <a:pPr marL="533400" indent="-533400">
              <a:buNone/>
            </a:pPr>
            <a:endParaRPr lang="en-US" altLang="en-US" sz="2500" dirty="0">
              <a:sym typeface="Symbol" panose="05050102010706020507" pitchFamily="18" charset="2"/>
            </a:endParaRPr>
          </a:p>
          <a:p>
            <a:pPr marL="533400" indent="-533400">
              <a:buNone/>
            </a:pPr>
            <a:r>
              <a:rPr lang="en-US" altLang="en-US" sz="2500" dirty="0">
                <a:sym typeface="Symbol" panose="05050102010706020507" pitchFamily="18" charset="2"/>
              </a:rPr>
              <a:t>For n = 2000</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-0.0250194		3.120122829	3.1193427		-0.025009379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BD7A0126-B7EB-44B0-953E-DB4D78E3A5E5}"/>
              </a:ext>
            </a:extLst>
          </p:cNvPr>
          <p:cNvSpPr>
            <a:spLocks noGrp="1"/>
          </p:cNvSpPr>
          <p:nvPr>
            <p:ph type="dt" sz="quarter" idx="10"/>
          </p:nvPr>
        </p:nvSpPr>
        <p:spPr/>
        <p:txBody>
          <a:bodyPr/>
          <a:lstStyle/>
          <a:p>
            <a:pPr>
              <a:defRPr/>
            </a:pPr>
            <a:r>
              <a:rPr lang="en-US"/>
              <a:t>IME602:STATISTICAL INFERENCE</a:t>
            </a:r>
          </a:p>
        </p:txBody>
      </p:sp>
      <p:sp>
        <p:nvSpPr>
          <p:cNvPr id="5" name="Footer Placeholder 6">
            <a:extLst>
              <a:ext uri="{FF2B5EF4-FFF2-40B4-BE49-F238E27FC236}">
                <a16:creationId xmlns:a16="http://schemas.microsoft.com/office/drawing/2014/main" id="{DA62E8C4-435F-4504-BABE-D4E442313D83}"/>
              </a:ext>
            </a:extLst>
          </p:cNvPr>
          <p:cNvSpPr>
            <a:spLocks noGrp="1"/>
          </p:cNvSpPr>
          <p:nvPr>
            <p:ph type="ftr" sz="quarter" idx="11"/>
          </p:nvPr>
        </p:nvSpPr>
        <p:spPr/>
        <p:txBody>
          <a:bodyPr/>
          <a:lstStyle/>
          <a:p>
            <a:pPr>
              <a:defRPr/>
            </a:pPr>
            <a:r>
              <a:rPr lang="en-US"/>
              <a:t>RNSengupta,IME Dept.,IIT Kanpur,INDIA</a:t>
            </a:r>
          </a:p>
        </p:txBody>
      </p:sp>
      <p:sp>
        <p:nvSpPr>
          <p:cNvPr id="55300" name="Slide Number Placeholder 7">
            <a:extLst>
              <a:ext uri="{FF2B5EF4-FFF2-40B4-BE49-F238E27FC236}">
                <a16:creationId xmlns:a16="http://schemas.microsoft.com/office/drawing/2014/main" id="{09B2DE5E-1616-4695-9702-8025938D151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70AF36E-5606-47EA-8078-F6753447250E}" type="slidenum">
              <a:rPr lang="en-US" altLang="en-US" sz="1400">
                <a:latin typeface="Arial" panose="020B0604020202020204" pitchFamily="34" charset="0"/>
              </a:rPr>
              <a:pPr/>
              <a:t>74</a:t>
            </a:fld>
            <a:endParaRPr lang="en-US" altLang="en-US" sz="1400">
              <a:latin typeface="Arial" panose="020B0604020202020204" pitchFamily="34" charset="0"/>
            </a:endParaRPr>
          </a:p>
        </p:txBody>
      </p:sp>
      <p:sp>
        <p:nvSpPr>
          <p:cNvPr id="55301" name="Rectangle 2">
            <a:extLst>
              <a:ext uri="{FF2B5EF4-FFF2-40B4-BE49-F238E27FC236}">
                <a16:creationId xmlns:a16="http://schemas.microsoft.com/office/drawing/2014/main" id="{FE4F7C3A-C961-4B53-BF36-99837BBABEB0}"/>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sp>
        <p:nvSpPr>
          <p:cNvPr id="55302" name="Rectangle 3">
            <a:extLst>
              <a:ext uri="{FF2B5EF4-FFF2-40B4-BE49-F238E27FC236}">
                <a16:creationId xmlns:a16="http://schemas.microsoft.com/office/drawing/2014/main" id="{FF1BC838-D3F6-42CF-AF4D-31A06A349323}"/>
              </a:ext>
            </a:extLst>
          </p:cNvPr>
          <p:cNvSpPr>
            <a:spLocks noGrp="1" noChangeArrowheads="1"/>
          </p:cNvSpPr>
          <p:nvPr>
            <p:ph type="body" sz="half" idx="1"/>
          </p:nvPr>
        </p:nvSpPr>
        <p:spPr>
          <a:xfrm>
            <a:off x="609600" y="1676400"/>
            <a:ext cx="10972800" cy="4191000"/>
          </a:xfrm>
        </p:spPr>
        <p:txBody>
          <a:bodyPr/>
          <a:lstStyle/>
          <a:p>
            <a:pPr marL="533400" indent="-533400">
              <a:buNone/>
            </a:pPr>
            <a:r>
              <a:rPr lang="en-US" altLang="en-US" sz="2500" dirty="0">
                <a:sym typeface="Symbol" panose="05050102010706020507" pitchFamily="18" charset="2"/>
              </a:rPr>
              <a:t>Expected values, SD(S), SD(P), % Error for density</a:t>
            </a:r>
          </a:p>
          <a:p>
            <a:pPr marL="533400" indent="-533400">
              <a:buNone/>
            </a:pPr>
            <a:r>
              <a:rPr lang="en-US" altLang="en-US" sz="2500" dirty="0">
                <a:sym typeface="Symbol" panose="05050102010706020507" pitchFamily="18" charset="2"/>
              </a:rPr>
              <a:t>For n = 2500</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-0.03709728		3.127875617	3.127249979	-0.020006002</a:t>
            </a:r>
          </a:p>
          <a:p>
            <a:pPr marL="533400" indent="-533400">
              <a:buNone/>
            </a:pPr>
            <a:endParaRPr lang="en-US" altLang="en-US" sz="2500" dirty="0">
              <a:sym typeface="Symbol" panose="05050102010706020507" pitchFamily="18" charset="2"/>
            </a:endParaRPr>
          </a:p>
          <a:p>
            <a:pPr marL="533400" indent="-533400">
              <a:buNone/>
            </a:pPr>
            <a:r>
              <a:rPr lang="en-US" altLang="en-US" sz="2500" dirty="0">
                <a:sym typeface="Symbol" panose="05050102010706020507" pitchFamily="18" charset="2"/>
              </a:rPr>
              <a:t>For n = 3000</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0.001982233	3.122482427	3.12196197		-0.016670834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DF9BA532-9EE3-4F86-A15E-11A67554A5CF}"/>
              </a:ext>
            </a:extLst>
          </p:cNvPr>
          <p:cNvSpPr>
            <a:spLocks noGrp="1"/>
          </p:cNvSpPr>
          <p:nvPr>
            <p:ph type="dt" sz="quarter" idx="10"/>
          </p:nvPr>
        </p:nvSpPr>
        <p:spPr/>
        <p:txBody>
          <a:bodyPr/>
          <a:lstStyle/>
          <a:p>
            <a:pPr>
              <a:defRPr/>
            </a:pPr>
            <a:r>
              <a:rPr lang="en-US"/>
              <a:t>IME602:STATISTICAL INFERENCE</a:t>
            </a:r>
          </a:p>
        </p:txBody>
      </p:sp>
      <p:sp>
        <p:nvSpPr>
          <p:cNvPr id="5" name="Footer Placeholder 6">
            <a:extLst>
              <a:ext uri="{FF2B5EF4-FFF2-40B4-BE49-F238E27FC236}">
                <a16:creationId xmlns:a16="http://schemas.microsoft.com/office/drawing/2014/main" id="{8E1121BB-773F-466E-A614-2C878264BB30}"/>
              </a:ext>
            </a:extLst>
          </p:cNvPr>
          <p:cNvSpPr>
            <a:spLocks noGrp="1"/>
          </p:cNvSpPr>
          <p:nvPr>
            <p:ph type="ftr" sz="quarter" idx="11"/>
          </p:nvPr>
        </p:nvSpPr>
        <p:spPr/>
        <p:txBody>
          <a:bodyPr/>
          <a:lstStyle/>
          <a:p>
            <a:pPr>
              <a:defRPr/>
            </a:pPr>
            <a:r>
              <a:rPr lang="en-US"/>
              <a:t>RNSengupta,IME Dept.,IIT Kanpur,INDIA</a:t>
            </a:r>
          </a:p>
        </p:txBody>
      </p:sp>
      <p:sp>
        <p:nvSpPr>
          <p:cNvPr id="56324" name="Slide Number Placeholder 7">
            <a:extLst>
              <a:ext uri="{FF2B5EF4-FFF2-40B4-BE49-F238E27FC236}">
                <a16:creationId xmlns:a16="http://schemas.microsoft.com/office/drawing/2014/main" id="{934A4431-B497-469F-9D67-E9B73242DD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CB8D3F6-6043-4139-92A0-4FCA5F2DD20A}" type="slidenum">
              <a:rPr lang="en-US" altLang="en-US" sz="1400">
                <a:latin typeface="Arial" panose="020B0604020202020204" pitchFamily="34" charset="0"/>
              </a:rPr>
              <a:pPr/>
              <a:t>75</a:t>
            </a:fld>
            <a:endParaRPr lang="en-US" altLang="en-US" sz="1400">
              <a:latin typeface="Arial" panose="020B0604020202020204" pitchFamily="34" charset="0"/>
            </a:endParaRPr>
          </a:p>
        </p:txBody>
      </p:sp>
      <p:sp>
        <p:nvSpPr>
          <p:cNvPr id="56325" name="Rectangle 2">
            <a:extLst>
              <a:ext uri="{FF2B5EF4-FFF2-40B4-BE49-F238E27FC236}">
                <a16:creationId xmlns:a16="http://schemas.microsoft.com/office/drawing/2014/main" id="{F24FDC43-8D36-430D-B865-69AA0CB489A6}"/>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sp>
        <p:nvSpPr>
          <p:cNvPr id="56326" name="Rectangle 3">
            <a:extLst>
              <a:ext uri="{FF2B5EF4-FFF2-40B4-BE49-F238E27FC236}">
                <a16:creationId xmlns:a16="http://schemas.microsoft.com/office/drawing/2014/main" id="{BA98EED2-2FC9-4BDC-9C24-948D22ED99A7}"/>
              </a:ext>
            </a:extLst>
          </p:cNvPr>
          <p:cNvSpPr>
            <a:spLocks noGrp="1" noChangeArrowheads="1"/>
          </p:cNvSpPr>
          <p:nvPr>
            <p:ph type="body" sz="half" idx="1"/>
          </p:nvPr>
        </p:nvSpPr>
        <p:spPr>
          <a:xfrm>
            <a:off x="609600" y="1676400"/>
            <a:ext cx="11125200" cy="4191000"/>
          </a:xfrm>
        </p:spPr>
        <p:txBody>
          <a:bodyPr/>
          <a:lstStyle/>
          <a:p>
            <a:pPr marL="533400" indent="-533400">
              <a:buNone/>
            </a:pPr>
            <a:r>
              <a:rPr lang="en-US" altLang="en-US" sz="2500" dirty="0">
                <a:sym typeface="Symbol" panose="05050102010706020507" pitchFamily="18" charset="2"/>
              </a:rPr>
              <a:t>Expected values, SD(S), SD(P), % Error for density</a:t>
            </a:r>
          </a:p>
          <a:p>
            <a:pPr marL="533400" indent="-533400">
              <a:buNone/>
            </a:pPr>
            <a:r>
              <a:rPr lang="en-US" altLang="en-US" sz="2500" dirty="0">
                <a:sym typeface="Symbol" panose="05050102010706020507" pitchFamily="18" charset="2"/>
              </a:rPr>
              <a:t>For n = 3500</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0.000891371	3.128506056	3.128059095	-0.014288776</a:t>
            </a:r>
          </a:p>
          <a:p>
            <a:pPr marL="533400" indent="-533400">
              <a:buNone/>
            </a:pPr>
            <a:endParaRPr lang="en-US" altLang="en-US" sz="2500" dirty="0">
              <a:sym typeface="Symbol" panose="05050102010706020507" pitchFamily="18" charset="2"/>
            </a:endParaRPr>
          </a:p>
          <a:p>
            <a:pPr marL="533400" indent="-533400">
              <a:buNone/>
            </a:pPr>
            <a:r>
              <a:rPr lang="en-US" altLang="en-US" sz="2500" dirty="0">
                <a:sym typeface="Symbol" panose="05050102010706020507" pitchFamily="18" charset="2"/>
              </a:rPr>
              <a:t>For n = 3848</a:t>
            </a:r>
          </a:p>
          <a:p>
            <a:pPr marL="533400" indent="-533400">
              <a:buNone/>
            </a:pPr>
            <a:r>
              <a:rPr lang="en-US" altLang="en-US" sz="2500" u="sng" dirty="0">
                <a:sym typeface="Symbol" panose="05050102010706020507" pitchFamily="18" charset="2"/>
              </a:rPr>
              <a:t>Expected Value	SD(S)			SD(P)			% Error</a:t>
            </a:r>
          </a:p>
          <a:p>
            <a:pPr marL="533400" indent="-533400">
              <a:buNone/>
            </a:pPr>
            <a:r>
              <a:rPr lang="en-US" altLang="en-US" sz="2500" dirty="0">
                <a:sym typeface="Symbol" panose="05050102010706020507" pitchFamily="18" charset="2"/>
              </a:rPr>
              <a:t>0.000166294	3.14439459		3.143985989	-0.012996296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6F0DB5A-5BE6-4B29-9E82-609BF7F8710F}"/>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BE33E6B-42AD-477A-8B8D-9571F5D0DB86}"/>
              </a:ext>
            </a:extLst>
          </p:cNvPr>
          <p:cNvSpPr>
            <a:spLocks noGrp="1"/>
          </p:cNvSpPr>
          <p:nvPr>
            <p:ph type="ftr" sz="quarter" idx="11"/>
          </p:nvPr>
        </p:nvSpPr>
        <p:spPr/>
        <p:txBody>
          <a:bodyPr/>
          <a:lstStyle/>
          <a:p>
            <a:pPr>
              <a:defRPr/>
            </a:pPr>
            <a:r>
              <a:rPr lang="en-US"/>
              <a:t>RNSengupta,IME Dept.,IIT Kanpur,INDIA</a:t>
            </a:r>
          </a:p>
        </p:txBody>
      </p:sp>
      <p:sp>
        <p:nvSpPr>
          <p:cNvPr id="17413" name="Slide Number Placeholder 5">
            <a:extLst>
              <a:ext uri="{FF2B5EF4-FFF2-40B4-BE49-F238E27FC236}">
                <a16:creationId xmlns:a16="http://schemas.microsoft.com/office/drawing/2014/main" id="{4CC3831C-FA6A-4EEA-B75F-81637148A6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E80D6992-0620-4871-B240-81767A74ACCA}" type="slidenum">
              <a:rPr lang="en-US" altLang="en-US" sz="1400">
                <a:latin typeface="Arial" panose="020B0604020202020204" pitchFamily="34" charset="0"/>
              </a:rPr>
              <a:pPr/>
              <a:t>76</a:t>
            </a:fld>
            <a:endParaRPr lang="en-US" altLang="en-US" sz="1400">
              <a:latin typeface="Arial" panose="020B0604020202020204" pitchFamily="34" charset="0"/>
            </a:endParaRPr>
          </a:p>
        </p:txBody>
      </p:sp>
      <p:sp>
        <p:nvSpPr>
          <p:cNvPr id="17414" name="Rectangle 2">
            <a:extLst>
              <a:ext uri="{FF2B5EF4-FFF2-40B4-BE49-F238E27FC236}">
                <a16:creationId xmlns:a16="http://schemas.microsoft.com/office/drawing/2014/main" id="{32635C80-FB24-4E52-BCBA-59B3F996B8FF}"/>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7410" name="Object 2">
            <a:extLst>
              <a:ext uri="{FF2B5EF4-FFF2-40B4-BE49-F238E27FC236}">
                <a16:creationId xmlns:a16="http://schemas.microsoft.com/office/drawing/2014/main" id="{74E25CFF-AE87-4D3E-90DC-20490E341D50}"/>
              </a:ext>
            </a:extLst>
          </p:cNvPr>
          <p:cNvGraphicFramePr>
            <a:graphicFrameLocks noGrp="1" noChangeAspect="1"/>
          </p:cNvGraphicFramePr>
          <p:nvPr>
            <p:ph idx="1"/>
            <p:extLst>
              <p:ext uri="{D42A27DB-BD31-4B8C-83A1-F6EECF244321}">
                <p14:modId xmlns:p14="http://schemas.microsoft.com/office/powerpoint/2010/main" val="1030548911"/>
              </p:ext>
            </p:extLst>
          </p:nvPr>
        </p:nvGraphicFramePr>
        <p:xfrm>
          <a:off x="762000" y="1447800"/>
          <a:ext cx="10972800" cy="4572000"/>
        </p:xfrm>
        <a:graphic>
          <a:graphicData uri="http://schemas.openxmlformats.org/presentationml/2006/ole">
            <mc:AlternateContent xmlns:mc="http://schemas.openxmlformats.org/markup-compatibility/2006">
              <mc:Choice xmlns:v="urn:schemas-microsoft-com:vml" Requires="v">
                <p:oleObj spid="_x0000_s17435"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47800"/>
                        <a:ext cx="10972800" cy="4572000"/>
                      </a:xfrm>
                      <a:prstGeom prst="rect">
                        <a:avLst/>
                      </a:prstGeom>
                      <a:noFill/>
                      <a:ln>
                        <a:noFill/>
                      </a:ln>
                      <a:effectLst/>
                      <a:extLst/>
                    </p:spPr>
                  </p:pic>
                </p:oleObj>
              </mc:Fallback>
            </mc:AlternateContent>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753737-5BB4-4F76-A615-67D68A8122D1}"/>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39224FD5-F7FD-4939-BBF9-FB8DFD209429}"/>
              </a:ext>
            </a:extLst>
          </p:cNvPr>
          <p:cNvSpPr>
            <a:spLocks noGrp="1"/>
          </p:cNvSpPr>
          <p:nvPr>
            <p:ph type="ftr" sz="quarter" idx="11"/>
          </p:nvPr>
        </p:nvSpPr>
        <p:spPr/>
        <p:txBody>
          <a:bodyPr/>
          <a:lstStyle/>
          <a:p>
            <a:pPr>
              <a:defRPr/>
            </a:pPr>
            <a:r>
              <a:rPr lang="en-US"/>
              <a:t>RNSengupta,IME Dept.,IIT Kanpur,INDIA</a:t>
            </a:r>
          </a:p>
        </p:txBody>
      </p:sp>
      <p:sp>
        <p:nvSpPr>
          <p:cNvPr id="18437" name="Slide Number Placeholder 5">
            <a:extLst>
              <a:ext uri="{FF2B5EF4-FFF2-40B4-BE49-F238E27FC236}">
                <a16:creationId xmlns:a16="http://schemas.microsoft.com/office/drawing/2014/main" id="{FE082598-C07E-44D1-9050-7BE461F7E5E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8A8AA07E-7D46-4E1B-A677-7EB3AF37A9D5}" type="slidenum">
              <a:rPr lang="en-US" altLang="en-US" sz="1400">
                <a:latin typeface="Arial" panose="020B0604020202020204" pitchFamily="34" charset="0"/>
              </a:rPr>
              <a:pPr/>
              <a:t>77</a:t>
            </a:fld>
            <a:endParaRPr lang="en-US" altLang="en-US" sz="1400">
              <a:latin typeface="Arial" panose="020B0604020202020204" pitchFamily="34" charset="0"/>
            </a:endParaRPr>
          </a:p>
        </p:txBody>
      </p:sp>
      <p:sp>
        <p:nvSpPr>
          <p:cNvPr id="18438" name="Rectangle 2">
            <a:extLst>
              <a:ext uri="{FF2B5EF4-FFF2-40B4-BE49-F238E27FC236}">
                <a16:creationId xmlns:a16="http://schemas.microsoft.com/office/drawing/2014/main" id="{C42643DE-DF8D-474C-8D12-D3F635EC2FF0}"/>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8434" name="Object 2">
            <a:extLst>
              <a:ext uri="{FF2B5EF4-FFF2-40B4-BE49-F238E27FC236}">
                <a16:creationId xmlns:a16="http://schemas.microsoft.com/office/drawing/2014/main" id="{A265AF41-CB24-4C88-97F6-194AE046FB0D}"/>
              </a:ext>
            </a:extLst>
          </p:cNvPr>
          <p:cNvGraphicFramePr>
            <a:graphicFrameLocks noGrp="1" noChangeAspect="1"/>
          </p:cNvGraphicFramePr>
          <p:nvPr>
            <p:ph idx="1"/>
            <p:extLst>
              <p:ext uri="{D42A27DB-BD31-4B8C-83A1-F6EECF244321}">
                <p14:modId xmlns:p14="http://schemas.microsoft.com/office/powerpoint/2010/main" val="1540888863"/>
              </p:ext>
            </p:extLst>
          </p:nvPr>
        </p:nvGraphicFramePr>
        <p:xfrm>
          <a:off x="609600" y="1371600"/>
          <a:ext cx="11125200" cy="4648200"/>
        </p:xfrm>
        <a:graphic>
          <a:graphicData uri="http://schemas.openxmlformats.org/presentationml/2006/ole">
            <mc:AlternateContent xmlns:mc="http://schemas.openxmlformats.org/markup-compatibility/2006">
              <mc:Choice xmlns:v="urn:schemas-microsoft-com:vml" Requires="v">
                <p:oleObj spid="_x0000_s18459"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371600"/>
                        <a:ext cx="11125200" cy="4648200"/>
                      </a:xfrm>
                      <a:prstGeom prst="rect">
                        <a:avLst/>
                      </a:prstGeom>
                      <a:noFill/>
                      <a:ln>
                        <a:noFill/>
                      </a:ln>
                      <a:effectLs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B6A03D0-5B1B-4551-89D2-C0D56B58DD39}"/>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638C8227-6D7A-46CB-AAF9-F67ECFA5D1D2}"/>
              </a:ext>
            </a:extLst>
          </p:cNvPr>
          <p:cNvSpPr>
            <a:spLocks noGrp="1"/>
          </p:cNvSpPr>
          <p:nvPr>
            <p:ph type="ftr" sz="quarter" idx="11"/>
          </p:nvPr>
        </p:nvSpPr>
        <p:spPr/>
        <p:txBody>
          <a:bodyPr/>
          <a:lstStyle/>
          <a:p>
            <a:pPr>
              <a:defRPr/>
            </a:pPr>
            <a:r>
              <a:rPr lang="en-US"/>
              <a:t>RNSengupta,IME Dept.,IIT Kanpur,INDIA</a:t>
            </a:r>
          </a:p>
        </p:txBody>
      </p:sp>
      <p:sp>
        <p:nvSpPr>
          <p:cNvPr id="19461" name="Slide Number Placeholder 5">
            <a:extLst>
              <a:ext uri="{FF2B5EF4-FFF2-40B4-BE49-F238E27FC236}">
                <a16:creationId xmlns:a16="http://schemas.microsoft.com/office/drawing/2014/main" id="{6A0E04B2-5081-4AE2-9B94-34DC8041D4E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EEAD1230-4F7E-4136-AE75-81772E4B8D83}" type="slidenum">
              <a:rPr lang="en-US" altLang="en-US" sz="1400">
                <a:latin typeface="Arial" panose="020B0604020202020204" pitchFamily="34" charset="0"/>
              </a:rPr>
              <a:pPr/>
              <a:t>78</a:t>
            </a:fld>
            <a:endParaRPr lang="en-US" altLang="en-US" sz="1400">
              <a:latin typeface="Arial" panose="020B0604020202020204" pitchFamily="34" charset="0"/>
            </a:endParaRPr>
          </a:p>
        </p:txBody>
      </p:sp>
      <p:sp>
        <p:nvSpPr>
          <p:cNvPr id="19462" name="Rectangle 2">
            <a:extLst>
              <a:ext uri="{FF2B5EF4-FFF2-40B4-BE49-F238E27FC236}">
                <a16:creationId xmlns:a16="http://schemas.microsoft.com/office/drawing/2014/main" id="{CE905BE6-E986-42AE-9D5E-8F33ED1E79FC}"/>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19458" name="Object 2">
            <a:extLst>
              <a:ext uri="{FF2B5EF4-FFF2-40B4-BE49-F238E27FC236}">
                <a16:creationId xmlns:a16="http://schemas.microsoft.com/office/drawing/2014/main" id="{4CF46BC3-ACB1-4426-90AD-0C04097E6A58}"/>
              </a:ext>
            </a:extLst>
          </p:cNvPr>
          <p:cNvGraphicFramePr>
            <a:graphicFrameLocks noGrp="1" noChangeAspect="1"/>
          </p:cNvGraphicFramePr>
          <p:nvPr>
            <p:ph idx="1"/>
            <p:extLst>
              <p:ext uri="{D42A27DB-BD31-4B8C-83A1-F6EECF244321}">
                <p14:modId xmlns:p14="http://schemas.microsoft.com/office/powerpoint/2010/main" val="927178571"/>
              </p:ext>
            </p:extLst>
          </p:nvPr>
        </p:nvGraphicFramePr>
        <p:xfrm>
          <a:off x="685800" y="1600200"/>
          <a:ext cx="10972800" cy="4267200"/>
        </p:xfrm>
        <a:graphic>
          <a:graphicData uri="http://schemas.openxmlformats.org/presentationml/2006/ole">
            <mc:AlternateContent xmlns:mc="http://schemas.openxmlformats.org/markup-compatibility/2006">
              <mc:Choice xmlns:v="urn:schemas-microsoft-com:vml" Requires="v">
                <p:oleObj spid="_x0000_s19483"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600200"/>
                        <a:ext cx="10972800" cy="4267200"/>
                      </a:xfrm>
                      <a:prstGeom prst="rect">
                        <a:avLst/>
                      </a:prstGeom>
                      <a:noFill/>
                      <a:ln>
                        <a:noFill/>
                      </a:ln>
                      <a:effectLst/>
                      <a:ex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3B7E89-502F-49C2-8EFA-A6B6C092FC9B}"/>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4397DF12-7B69-4F74-BE47-E20ACFA0C10A}"/>
              </a:ext>
            </a:extLst>
          </p:cNvPr>
          <p:cNvSpPr>
            <a:spLocks noGrp="1"/>
          </p:cNvSpPr>
          <p:nvPr>
            <p:ph type="ftr" sz="quarter" idx="11"/>
          </p:nvPr>
        </p:nvSpPr>
        <p:spPr/>
        <p:txBody>
          <a:bodyPr/>
          <a:lstStyle/>
          <a:p>
            <a:pPr>
              <a:defRPr/>
            </a:pPr>
            <a:r>
              <a:rPr lang="en-US"/>
              <a:t>RNSengupta,IME Dept.,IIT Kanpur,INDIA</a:t>
            </a:r>
          </a:p>
        </p:txBody>
      </p:sp>
      <p:sp>
        <p:nvSpPr>
          <p:cNvPr id="20485" name="Slide Number Placeholder 5">
            <a:extLst>
              <a:ext uri="{FF2B5EF4-FFF2-40B4-BE49-F238E27FC236}">
                <a16:creationId xmlns:a16="http://schemas.microsoft.com/office/drawing/2014/main" id="{716EB9F2-9D5B-4307-84DE-3AEB3449F35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594B5A84-747D-4BAC-BD6D-61B66409277F}" type="slidenum">
              <a:rPr lang="en-US" altLang="en-US" sz="1400">
                <a:latin typeface="Arial" panose="020B0604020202020204" pitchFamily="34" charset="0"/>
              </a:rPr>
              <a:pPr/>
              <a:t>79</a:t>
            </a:fld>
            <a:endParaRPr lang="en-US" altLang="en-US" sz="1400">
              <a:latin typeface="Arial" panose="020B0604020202020204" pitchFamily="34" charset="0"/>
            </a:endParaRPr>
          </a:p>
        </p:txBody>
      </p:sp>
      <p:sp>
        <p:nvSpPr>
          <p:cNvPr id="20486" name="Rectangle 2">
            <a:extLst>
              <a:ext uri="{FF2B5EF4-FFF2-40B4-BE49-F238E27FC236}">
                <a16:creationId xmlns:a16="http://schemas.microsoft.com/office/drawing/2014/main" id="{F45C9E09-47B7-4C03-85F3-7164919EED73}"/>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20482" name="Object 2">
            <a:extLst>
              <a:ext uri="{FF2B5EF4-FFF2-40B4-BE49-F238E27FC236}">
                <a16:creationId xmlns:a16="http://schemas.microsoft.com/office/drawing/2014/main" id="{E3A5B2FF-F115-47D5-A0D0-2650336782E8}"/>
              </a:ext>
            </a:extLst>
          </p:cNvPr>
          <p:cNvGraphicFramePr>
            <a:graphicFrameLocks noGrp="1" noChangeAspect="1"/>
          </p:cNvGraphicFramePr>
          <p:nvPr>
            <p:ph idx="1"/>
            <p:extLst>
              <p:ext uri="{D42A27DB-BD31-4B8C-83A1-F6EECF244321}">
                <p14:modId xmlns:p14="http://schemas.microsoft.com/office/powerpoint/2010/main" val="220165513"/>
              </p:ext>
            </p:extLst>
          </p:nvPr>
        </p:nvGraphicFramePr>
        <p:xfrm>
          <a:off x="609600" y="1447800"/>
          <a:ext cx="10972800" cy="4572000"/>
        </p:xfrm>
        <a:graphic>
          <a:graphicData uri="http://schemas.openxmlformats.org/presentationml/2006/ole">
            <mc:AlternateContent xmlns:mc="http://schemas.openxmlformats.org/markup-compatibility/2006">
              <mc:Choice xmlns:v="urn:schemas-microsoft-com:vml" Requires="v">
                <p:oleObj spid="_x0000_s20507"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447800"/>
                        <a:ext cx="10972800" cy="4572000"/>
                      </a:xfrm>
                      <a:prstGeom prst="rect">
                        <a:avLst/>
                      </a:prstGeom>
                      <a:noFill/>
                      <a:ln>
                        <a:noFill/>
                      </a:ln>
                      <a:effectLs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8</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3000" dirty="0"/>
              <a:t>But due to some constraints we take a part of the population, called the sample and use this sample to draw some meaningful conclusion about the population parameter, </a:t>
            </a:r>
            <a:r>
              <a:rPr lang="en-US" sz="3000" dirty="0">
                <a:sym typeface="Symbol" panose="05050102010706020507" pitchFamily="18" charset="2"/>
              </a:rPr>
              <a:t></a:t>
            </a:r>
          </a:p>
          <a:p>
            <a:pPr algn="just" eaLnBrk="1" hangingPunct="1">
              <a:buFont typeface="Wingdings" panose="05000000000000000000" pitchFamily="2" charset="2"/>
              <a:buChar char="§"/>
            </a:pPr>
            <a:r>
              <a:rPr lang="en-US" sz="3000" dirty="0"/>
              <a:t>Generally the population size is denoted by N, which is all practical cases will be considered as infinite, while the size of the sample, i.e., the number of observations is </a:t>
            </a:r>
            <a:r>
              <a:rPr lang="en-US" sz="3000" i="1" dirty="0"/>
              <a:t>n</a:t>
            </a:r>
            <a:r>
              <a:rPr lang="en-US" sz="3000" dirty="0"/>
              <a:t>.</a:t>
            </a:r>
          </a:p>
          <a:p>
            <a:pPr algn="just" eaLnBrk="1" hangingPunct="1">
              <a:buFont typeface="Wingdings" panose="05000000000000000000" pitchFamily="2" charset="2"/>
              <a:buChar char="§"/>
            </a:pPr>
            <a:r>
              <a:rPr lang="en-US" sz="3000" dirty="0"/>
              <a:t>Thus for the above example N = 8, while the n can be 2 or 3 as we may wish</a:t>
            </a:r>
            <a:endParaRPr lang="en-US" altLang="en-US" sz="3000" dirty="0"/>
          </a:p>
        </p:txBody>
      </p:sp>
    </p:spTree>
    <p:extLst>
      <p:ext uri="{BB962C8B-B14F-4D97-AF65-F5344CB8AC3E}">
        <p14:creationId xmlns:p14="http://schemas.microsoft.com/office/powerpoint/2010/main" val="32859070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14B7B2-3C9C-4114-8071-2C0480C475C2}"/>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43A247C3-8155-40E3-ADA6-5D680D042D31}"/>
              </a:ext>
            </a:extLst>
          </p:cNvPr>
          <p:cNvSpPr>
            <a:spLocks noGrp="1"/>
          </p:cNvSpPr>
          <p:nvPr>
            <p:ph type="ftr" sz="quarter" idx="11"/>
          </p:nvPr>
        </p:nvSpPr>
        <p:spPr/>
        <p:txBody>
          <a:bodyPr/>
          <a:lstStyle/>
          <a:p>
            <a:pPr>
              <a:defRPr/>
            </a:pPr>
            <a:r>
              <a:rPr lang="en-US"/>
              <a:t>RNSengupta,IME Dept.,IIT Kanpur,INDIA</a:t>
            </a:r>
          </a:p>
        </p:txBody>
      </p:sp>
      <p:sp>
        <p:nvSpPr>
          <p:cNvPr id="21509" name="Slide Number Placeholder 5">
            <a:extLst>
              <a:ext uri="{FF2B5EF4-FFF2-40B4-BE49-F238E27FC236}">
                <a16:creationId xmlns:a16="http://schemas.microsoft.com/office/drawing/2014/main" id="{5E6BF011-C84F-4D44-86D6-134F7B5FF8C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910FA76-E35F-49EF-BFE7-A5E4D0E6E92A}" type="slidenum">
              <a:rPr lang="en-US" altLang="en-US" sz="1400">
                <a:latin typeface="Arial" panose="020B0604020202020204" pitchFamily="34" charset="0"/>
              </a:rPr>
              <a:pPr/>
              <a:t>80</a:t>
            </a:fld>
            <a:endParaRPr lang="en-US" altLang="en-US" sz="1400">
              <a:latin typeface="Arial" panose="020B0604020202020204" pitchFamily="34" charset="0"/>
            </a:endParaRPr>
          </a:p>
        </p:txBody>
      </p:sp>
      <p:sp>
        <p:nvSpPr>
          <p:cNvPr id="21510" name="Rectangle 2">
            <a:extLst>
              <a:ext uri="{FF2B5EF4-FFF2-40B4-BE49-F238E27FC236}">
                <a16:creationId xmlns:a16="http://schemas.microsoft.com/office/drawing/2014/main" id="{49F485BC-AF17-422C-BB85-EA65B1453A62}"/>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21506" name="Object 2">
            <a:extLst>
              <a:ext uri="{FF2B5EF4-FFF2-40B4-BE49-F238E27FC236}">
                <a16:creationId xmlns:a16="http://schemas.microsoft.com/office/drawing/2014/main" id="{B0CA004C-F634-4A2A-93E6-24C4C89FB753}"/>
              </a:ext>
            </a:extLst>
          </p:cNvPr>
          <p:cNvGraphicFramePr>
            <a:graphicFrameLocks noGrp="1" noChangeAspect="1"/>
          </p:cNvGraphicFramePr>
          <p:nvPr>
            <p:ph idx="1"/>
            <p:extLst>
              <p:ext uri="{D42A27DB-BD31-4B8C-83A1-F6EECF244321}">
                <p14:modId xmlns:p14="http://schemas.microsoft.com/office/powerpoint/2010/main" val="1278331728"/>
              </p:ext>
            </p:extLst>
          </p:nvPr>
        </p:nvGraphicFramePr>
        <p:xfrm>
          <a:off x="685800" y="1447800"/>
          <a:ext cx="10972800" cy="4572000"/>
        </p:xfrm>
        <a:graphic>
          <a:graphicData uri="http://schemas.openxmlformats.org/presentationml/2006/ole">
            <mc:AlternateContent xmlns:mc="http://schemas.openxmlformats.org/markup-compatibility/2006">
              <mc:Choice xmlns:v="urn:schemas-microsoft-com:vml" Requires="v">
                <p:oleObj spid="_x0000_s21531" name="Chart" r:id="rId4" imgW="4667402" imgH="2514600" progId="Excel.Chart.8">
                  <p:embed/>
                </p:oleObj>
              </mc:Choice>
              <mc:Fallback>
                <p:oleObj name="Chart" r:id="rId4" imgW="4667402" imgH="2514600" progId="Excel.Char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47800"/>
                        <a:ext cx="10972800" cy="4572000"/>
                      </a:xfrm>
                      <a:prstGeom prst="rect">
                        <a:avLst/>
                      </a:prstGeom>
                      <a:noFill/>
                      <a:ln>
                        <a:noFill/>
                      </a:ln>
                      <a:effectLs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46397F5-E68C-4CD5-8F45-A13269E438D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0B22E02F-7BF5-438D-A0E2-167DB5C35D89}"/>
              </a:ext>
            </a:extLst>
          </p:cNvPr>
          <p:cNvSpPr>
            <a:spLocks noGrp="1"/>
          </p:cNvSpPr>
          <p:nvPr>
            <p:ph type="ftr" sz="quarter" idx="11"/>
          </p:nvPr>
        </p:nvSpPr>
        <p:spPr/>
        <p:txBody>
          <a:bodyPr/>
          <a:lstStyle/>
          <a:p>
            <a:pPr>
              <a:defRPr/>
            </a:pPr>
            <a:r>
              <a:rPr lang="en-US"/>
              <a:t>RNSengupta,IME Dept.,IIT Kanpur,INDIA</a:t>
            </a:r>
          </a:p>
        </p:txBody>
      </p:sp>
      <p:sp>
        <p:nvSpPr>
          <p:cNvPr id="22533" name="Slide Number Placeholder 5">
            <a:extLst>
              <a:ext uri="{FF2B5EF4-FFF2-40B4-BE49-F238E27FC236}">
                <a16:creationId xmlns:a16="http://schemas.microsoft.com/office/drawing/2014/main" id="{E255B2FC-1659-4854-9D68-7F8C44D4A01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F7A3346-EB8C-43A8-A01B-43EAE5CC825C}" type="slidenum">
              <a:rPr lang="en-US" altLang="en-US" sz="1400">
                <a:latin typeface="Arial" panose="020B0604020202020204" pitchFamily="34" charset="0"/>
              </a:rPr>
              <a:pPr/>
              <a:t>81</a:t>
            </a:fld>
            <a:endParaRPr lang="en-US" altLang="en-US" sz="1400">
              <a:latin typeface="Arial" panose="020B0604020202020204" pitchFamily="34" charset="0"/>
            </a:endParaRPr>
          </a:p>
        </p:txBody>
      </p:sp>
      <p:sp>
        <p:nvSpPr>
          <p:cNvPr id="22534" name="Rectangle 2">
            <a:extLst>
              <a:ext uri="{FF2B5EF4-FFF2-40B4-BE49-F238E27FC236}">
                <a16:creationId xmlns:a16="http://schemas.microsoft.com/office/drawing/2014/main" id="{3759D881-5679-4CB3-BD6D-1E5CC9C0CADF}"/>
              </a:ext>
            </a:extLst>
          </p:cNvPr>
          <p:cNvSpPr>
            <a:spLocks noGrp="1" noChangeArrowheads="1"/>
          </p:cNvSpPr>
          <p:nvPr>
            <p:ph type="title"/>
          </p:nvPr>
        </p:nvSpPr>
        <p:spPr/>
        <p:txBody>
          <a:bodyPr/>
          <a:lstStyle/>
          <a:p>
            <a:r>
              <a:rPr lang="en-US" altLang="en-US" sz="5400" b="1" dirty="0">
                <a:solidFill>
                  <a:srgbClr val="FF3300"/>
                </a:solidFill>
              </a:rPr>
              <a:t>Pollen Problem</a:t>
            </a:r>
            <a:r>
              <a:rPr lang="en-US" altLang="en-US" sz="5400" b="1" dirty="0">
                <a:solidFill>
                  <a:schemeClr val="tx1"/>
                </a:solidFill>
              </a:rPr>
              <a:t> : </a:t>
            </a:r>
            <a:r>
              <a:rPr lang="en-US" altLang="en-US" sz="5400" b="1" dirty="0">
                <a:solidFill>
                  <a:srgbClr val="0000FF"/>
                </a:solidFill>
              </a:rPr>
              <a:t>(</a:t>
            </a:r>
            <a:r>
              <a:rPr lang="en-US" altLang="en-US" sz="5400" b="1" dirty="0" err="1">
                <a:solidFill>
                  <a:srgbClr val="0000FF"/>
                </a:solidFill>
              </a:rPr>
              <a:t>contd</a:t>
            </a:r>
            <a:r>
              <a:rPr lang="en-US" altLang="en-US" sz="5400" b="1" dirty="0">
                <a:solidFill>
                  <a:srgbClr val="0000FF"/>
                </a:solidFill>
              </a:rPr>
              <a:t>…)</a:t>
            </a:r>
            <a:endParaRPr lang="en-US" altLang="en-US" sz="5000" dirty="0"/>
          </a:p>
        </p:txBody>
      </p:sp>
      <p:graphicFrame>
        <p:nvGraphicFramePr>
          <p:cNvPr id="22530" name="Object 2">
            <a:extLst>
              <a:ext uri="{FF2B5EF4-FFF2-40B4-BE49-F238E27FC236}">
                <a16:creationId xmlns:a16="http://schemas.microsoft.com/office/drawing/2014/main" id="{2F36B9D3-DB6B-4773-81EB-A16DFBE11243}"/>
              </a:ext>
            </a:extLst>
          </p:cNvPr>
          <p:cNvGraphicFramePr>
            <a:graphicFrameLocks noGrp="1" noChangeAspect="1"/>
          </p:cNvGraphicFramePr>
          <p:nvPr>
            <p:ph idx="1"/>
            <p:extLst>
              <p:ext uri="{D42A27DB-BD31-4B8C-83A1-F6EECF244321}">
                <p14:modId xmlns:p14="http://schemas.microsoft.com/office/powerpoint/2010/main" val="209817859"/>
              </p:ext>
            </p:extLst>
          </p:nvPr>
        </p:nvGraphicFramePr>
        <p:xfrm>
          <a:off x="762000" y="1524000"/>
          <a:ext cx="10972800" cy="4495800"/>
        </p:xfrm>
        <a:graphic>
          <a:graphicData uri="http://schemas.openxmlformats.org/presentationml/2006/ole">
            <mc:AlternateContent xmlns:mc="http://schemas.openxmlformats.org/markup-compatibility/2006">
              <mc:Choice xmlns:v="urn:schemas-microsoft-com:vml" Requires="v">
                <p:oleObj spid="_x0000_s22555" name="Chart" r:id="rId4" imgW="4676851" imgH="2524049" progId="Excel.Chart.8">
                  <p:embed/>
                </p:oleObj>
              </mc:Choice>
              <mc:Fallback>
                <p:oleObj name="Chart" r:id="rId4" imgW="4676851" imgH="2524049" progId="Excel.Chart.8">
                  <p:embed/>
                  <p:pic>
                    <p:nvPicPr>
                      <p:cNvPr id="0" name="Object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524000"/>
                        <a:ext cx="10972800" cy="4495800"/>
                      </a:xfrm>
                      <a:prstGeom prst="rect">
                        <a:avLst/>
                      </a:prstGeom>
                      <a:noFill/>
                      <a:ln>
                        <a:noFill/>
                      </a:ln>
                      <a:effectLs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IME602:STATISTICAL INFERENCE</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9</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Sampling</a:t>
            </a:r>
            <a:r>
              <a:rPr lang="en-US" altLang="en-US" sz="6000" dirty="0">
                <a:solidFill>
                  <a:schemeClr val="tx1"/>
                </a:solidFill>
              </a:rPr>
              <a:t> :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sz="2500" dirty="0"/>
              <a:t>Hence if n = 2, we can choose he sample as (1, 2) or ( 1, 1), etc. or if n = 3, then the sample can be chosen as (1, 1, 1) or (1, 4, 6)</a:t>
            </a:r>
          </a:p>
          <a:p>
            <a:pPr algn="just" eaLnBrk="1" hangingPunct="1">
              <a:buFont typeface="Wingdings" panose="05000000000000000000" pitchFamily="2" charset="2"/>
              <a:buChar char="§"/>
            </a:pPr>
            <a:r>
              <a:rPr lang="en-US" sz="2500" dirty="0"/>
              <a:t>For our discussion we will always consider that we do the sampling or the choosing of the observations with replacement</a:t>
            </a:r>
          </a:p>
          <a:p>
            <a:pPr algn="just" eaLnBrk="1" hangingPunct="1">
              <a:buFont typeface="Wingdings" panose="05000000000000000000" pitchFamily="2" charset="2"/>
              <a:buChar char="§"/>
            </a:pPr>
            <a:r>
              <a:rPr lang="en-US" sz="2500" dirty="0"/>
              <a:t>Anther important thing to note is that, that sampling would result in a so called  average value and a variance for the samples thus considered, which in other words means that there would be a mean and variance for the sampling distribution which we would denote as the sample mean (the counter part of the population mean or expected value) and the standard error (the counter part of the population standard deviation)</a:t>
            </a:r>
            <a:endParaRPr lang="en-US" altLang="en-US" sz="2500" dirty="0"/>
          </a:p>
        </p:txBody>
      </p:sp>
    </p:spTree>
    <p:extLst>
      <p:ext uri="{BB962C8B-B14F-4D97-AF65-F5344CB8AC3E}">
        <p14:creationId xmlns:p14="http://schemas.microsoft.com/office/powerpoint/2010/main" val="95641998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13207</TotalTime>
  <Words>7133</Words>
  <Application>Microsoft Office PowerPoint</Application>
  <PresentationFormat>Widescreen</PresentationFormat>
  <Paragraphs>625</Paragraphs>
  <Slides>81</Slides>
  <Notes>18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88" baseType="lpstr">
      <vt:lpstr>Arial</vt:lpstr>
      <vt:lpstr>Cambria Math</vt:lpstr>
      <vt:lpstr>SAS Monospace</vt:lpstr>
      <vt:lpstr>Symbol</vt:lpstr>
      <vt:lpstr>Wingdings</vt:lpstr>
      <vt:lpstr>Default Design</vt:lpstr>
      <vt:lpstr>Chart</vt:lpstr>
      <vt:lpstr>IME602: Probability and Statistics-STATISTICAL INFERENCE</vt:lpstr>
      <vt:lpstr>Coverage</vt:lpstr>
      <vt:lpstr>Coverage : (contd…)</vt:lpstr>
      <vt:lpstr>Sampling : (contd…)</vt:lpstr>
      <vt:lpstr>Sampling : (contd…)</vt:lpstr>
      <vt:lpstr>Sampling : (contd…)</vt:lpstr>
      <vt:lpstr>Sampling : (contd…)</vt:lpstr>
      <vt:lpstr>Sampling : (contd…)</vt:lpstr>
      <vt:lpstr>Sampling : (contd…)</vt:lpstr>
      <vt:lpstr>Statistical Inference</vt:lpstr>
      <vt:lpstr>Point Estimation</vt:lpstr>
      <vt:lpstr>Point Estimation : (contd…)</vt:lpstr>
      <vt:lpstr>Point Estimation : (contd…)</vt:lpstr>
      <vt:lpstr>Estimators and their properties</vt:lpstr>
      <vt:lpstr>Interval Estimation</vt:lpstr>
      <vt:lpstr>Interval Estimation : (contd…)</vt:lpstr>
      <vt:lpstr>Interval Estimation : (contd…)</vt:lpstr>
      <vt:lpstr>Interval Estimation : (contd…)</vt:lpstr>
      <vt:lpstr>Hypothesis Testing</vt:lpstr>
      <vt:lpstr>Hypothesis Testing : (contd…)</vt:lpstr>
      <vt:lpstr>Sampling</vt:lpstr>
      <vt:lpstr>Sampling : (contd…)</vt:lpstr>
      <vt:lpstr>Sampling : (contd…)</vt:lpstr>
      <vt:lpstr>Sampling : (contd…)</vt:lpstr>
      <vt:lpstr>Sampling : (contd…)</vt:lpstr>
      <vt:lpstr>Sampling : (contd…)</vt:lpstr>
      <vt:lpstr>Sampling : (contd…)</vt:lpstr>
      <vt:lpstr>Sampling : (contd…)</vt:lpstr>
      <vt:lpstr>Sampling : (contd…)</vt:lpstr>
      <vt:lpstr>Sampling : (contd…)</vt:lpstr>
      <vt:lpstr>Sampling : (contd…)</vt:lpstr>
      <vt:lpstr>Sampling : (contd…)</vt:lpstr>
      <vt:lpstr>Simple random sampling with replacement (SRSWR)</vt:lpstr>
      <vt:lpstr>Simple random sampling with replacement (SRSWR): (contd…)</vt:lpstr>
      <vt:lpstr>Simple random sampling with replacement (SRSWR): (contd…)</vt:lpstr>
      <vt:lpstr>Simple random sampling with replacement (SRSWR): (contd…)</vt:lpstr>
      <vt:lpstr>Simple random sampling without replacement (SRSWOR)</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Simple random sampling without replacement (SRSWOR) : (contd…)</vt:lpstr>
      <vt:lpstr>Some Sampling Results</vt:lpstr>
      <vt:lpstr>Some Sampling Results : (contd…)</vt:lpstr>
      <vt:lpstr>Some Sampling Results : (contd…)</vt:lpstr>
      <vt:lpstr>Some Sampling Results : (contd…)</vt:lpstr>
      <vt:lpstr>Some Sampling Results : (contd…)</vt:lpstr>
      <vt:lpstr>Some Sampling Results : (contd…)</vt:lpstr>
      <vt:lpstr>Some Sampling Results : (contd…)</vt:lpstr>
      <vt:lpstr>Some Sampling Results : (contd…)</vt:lpstr>
      <vt:lpstr>Some Sampling Results : (contd…)</vt:lpstr>
      <vt:lpstr>Sampling from Discrete Distribution</vt:lpstr>
      <vt:lpstr>Sampling from Discrete Distribution : (contd…)</vt:lpstr>
      <vt:lpstr>Sampling from Discrete Distribution : (contd…)</vt:lpstr>
      <vt:lpstr>Sampling from Discrete Distribution : (contd…)</vt:lpstr>
      <vt:lpstr>Sampling from Discrete Distribution : (contd…)</vt:lpstr>
      <vt:lpstr>Sampling from Discrete Distribution : (contd…)</vt:lpstr>
      <vt:lpstr>Sampling from Discrete Distribution : (contd…)</vt:lpstr>
      <vt:lpstr>Sampling from Discrete Distribution : (contd…)</vt:lpstr>
      <vt:lpstr>Pollen Problem</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lpstr>Pollen Problem :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976</cp:revision>
  <dcterms:created xsi:type="dcterms:W3CDTF">2004-10-10T19:44:16Z</dcterms:created>
  <dcterms:modified xsi:type="dcterms:W3CDTF">2025-10-26T19:40:37Z</dcterms:modified>
</cp:coreProperties>
</file>