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5"/>
  </p:notesMasterIdLst>
  <p:handoutMasterIdLst>
    <p:handoutMasterId r:id="rId46"/>
  </p:handoutMasterIdLst>
  <p:sldIdLst>
    <p:sldId id="269" r:id="rId2"/>
    <p:sldId id="434" r:id="rId3"/>
    <p:sldId id="767" r:id="rId4"/>
    <p:sldId id="768" r:id="rId5"/>
    <p:sldId id="769" r:id="rId6"/>
    <p:sldId id="770" r:id="rId7"/>
    <p:sldId id="839" r:id="rId8"/>
    <p:sldId id="840" r:id="rId9"/>
    <p:sldId id="849" r:id="rId10"/>
    <p:sldId id="841" r:id="rId11"/>
    <p:sldId id="842" r:id="rId12"/>
    <p:sldId id="850" r:id="rId13"/>
    <p:sldId id="843" r:id="rId14"/>
    <p:sldId id="844" r:id="rId15"/>
    <p:sldId id="851" r:id="rId16"/>
    <p:sldId id="845" r:id="rId17"/>
    <p:sldId id="852" r:id="rId18"/>
    <p:sldId id="853" r:id="rId19"/>
    <p:sldId id="854" r:id="rId20"/>
    <p:sldId id="846" r:id="rId21"/>
    <p:sldId id="855" r:id="rId22"/>
    <p:sldId id="847" r:id="rId23"/>
    <p:sldId id="848" r:id="rId24"/>
    <p:sldId id="814" r:id="rId25"/>
    <p:sldId id="815" r:id="rId26"/>
    <p:sldId id="835" r:id="rId27"/>
    <p:sldId id="818" r:id="rId28"/>
    <p:sldId id="775" r:id="rId29"/>
    <p:sldId id="816" r:id="rId30"/>
    <p:sldId id="817" r:id="rId31"/>
    <p:sldId id="819" r:id="rId32"/>
    <p:sldId id="823" r:id="rId33"/>
    <p:sldId id="774" r:id="rId34"/>
    <p:sldId id="824" r:id="rId35"/>
    <p:sldId id="825" r:id="rId36"/>
    <p:sldId id="776" r:id="rId37"/>
    <p:sldId id="820" r:id="rId38"/>
    <p:sldId id="836" r:id="rId39"/>
    <p:sldId id="822" r:id="rId40"/>
    <p:sldId id="597" r:id="rId41"/>
    <p:sldId id="778" r:id="rId42"/>
    <p:sldId id="837" r:id="rId43"/>
    <p:sldId id="838" r:id="rId44"/>
  </p:sldIdLst>
  <p:sldSz cx="12192000" cy="6858000"/>
  <p:notesSz cx="7315200" cy="9601200"/>
  <p:defaultTextStyle>
    <a:defPPr>
      <a:defRPr lang="en-US"/>
    </a:defPPr>
    <a:lvl1pPr algn="l" rtl="0" eaLnBrk="0" fontAlgn="base" hangingPunct="0">
      <a:spcBef>
        <a:spcPct val="0"/>
      </a:spcBef>
      <a:spcAft>
        <a:spcPct val="0"/>
      </a:spcAft>
      <a:defRPr sz="800" kern="1200">
        <a:solidFill>
          <a:schemeClr val="tx1"/>
        </a:solidFill>
        <a:latin typeface="SAS Monospace"/>
        <a:ea typeface="+mn-ea"/>
        <a:cs typeface="+mn-cs"/>
      </a:defRPr>
    </a:lvl1pPr>
    <a:lvl2pPr marL="457200" algn="l" rtl="0" eaLnBrk="0" fontAlgn="base" hangingPunct="0">
      <a:spcBef>
        <a:spcPct val="0"/>
      </a:spcBef>
      <a:spcAft>
        <a:spcPct val="0"/>
      </a:spcAft>
      <a:defRPr sz="800" kern="1200">
        <a:solidFill>
          <a:schemeClr val="tx1"/>
        </a:solidFill>
        <a:latin typeface="SAS Monospace"/>
        <a:ea typeface="+mn-ea"/>
        <a:cs typeface="+mn-cs"/>
      </a:defRPr>
    </a:lvl2pPr>
    <a:lvl3pPr marL="914400" algn="l" rtl="0" eaLnBrk="0" fontAlgn="base" hangingPunct="0">
      <a:spcBef>
        <a:spcPct val="0"/>
      </a:spcBef>
      <a:spcAft>
        <a:spcPct val="0"/>
      </a:spcAft>
      <a:defRPr sz="800" kern="1200">
        <a:solidFill>
          <a:schemeClr val="tx1"/>
        </a:solidFill>
        <a:latin typeface="SAS Monospace"/>
        <a:ea typeface="+mn-ea"/>
        <a:cs typeface="+mn-cs"/>
      </a:defRPr>
    </a:lvl3pPr>
    <a:lvl4pPr marL="1371600" algn="l" rtl="0" eaLnBrk="0" fontAlgn="base" hangingPunct="0">
      <a:spcBef>
        <a:spcPct val="0"/>
      </a:spcBef>
      <a:spcAft>
        <a:spcPct val="0"/>
      </a:spcAft>
      <a:defRPr sz="800" kern="1200">
        <a:solidFill>
          <a:schemeClr val="tx1"/>
        </a:solidFill>
        <a:latin typeface="SAS Monospace"/>
        <a:ea typeface="+mn-ea"/>
        <a:cs typeface="+mn-cs"/>
      </a:defRPr>
    </a:lvl4pPr>
    <a:lvl5pPr marL="1828800" algn="l" rtl="0" eaLnBrk="0" fontAlgn="base" hangingPunct="0">
      <a:spcBef>
        <a:spcPct val="0"/>
      </a:spcBef>
      <a:spcAft>
        <a:spcPct val="0"/>
      </a:spcAft>
      <a:defRPr sz="800" kern="1200">
        <a:solidFill>
          <a:schemeClr val="tx1"/>
        </a:solidFill>
        <a:latin typeface="SAS Monospace"/>
        <a:ea typeface="+mn-ea"/>
        <a:cs typeface="+mn-cs"/>
      </a:defRPr>
    </a:lvl5pPr>
    <a:lvl6pPr marL="2286000" algn="l" defTabSz="914400" rtl="0" eaLnBrk="1" latinLnBrk="0" hangingPunct="1">
      <a:defRPr sz="800" kern="1200">
        <a:solidFill>
          <a:schemeClr val="tx1"/>
        </a:solidFill>
        <a:latin typeface="SAS Monospace"/>
        <a:ea typeface="+mn-ea"/>
        <a:cs typeface="+mn-cs"/>
      </a:defRPr>
    </a:lvl6pPr>
    <a:lvl7pPr marL="2743200" algn="l" defTabSz="914400" rtl="0" eaLnBrk="1" latinLnBrk="0" hangingPunct="1">
      <a:defRPr sz="800" kern="1200">
        <a:solidFill>
          <a:schemeClr val="tx1"/>
        </a:solidFill>
        <a:latin typeface="SAS Monospace"/>
        <a:ea typeface="+mn-ea"/>
        <a:cs typeface="+mn-cs"/>
      </a:defRPr>
    </a:lvl7pPr>
    <a:lvl8pPr marL="3200400" algn="l" defTabSz="914400" rtl="0" eaLnBrk="1" latinLnBrk="0" hangingPunct="1">
      <a:defRPr sz="800" kern="1200">
        <a:solidFill>
          <a:schemeClr val="tx1"/>
        </a:solidFill>
        <a:latin typeface="SAS Monospace"/>
        <a:ea typeface="+mn-ea"/>
        <a:cs typeface="+mn-cs"/>
      </a:defRPr>
    </a:lvl8pPr>
    <a:lvl9pPr marL="3657600" algn="l" defTabSz="914400" rtl="0" eaLnBrk="1" latinLnBrk="0" hangingPunct="1">
      <a:defRPr sz="800" kern="1200">
        <a:solidFill>
          <a:schemeClr val="tx1"/>
        </a:solidFill>
        <a:latin typeface="SAS Monospace"/>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00"/>
    <a:srgbClr val="0066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581" autoAdjust="0"/>
  </p:normalViewPr>
  <p:slideViewPr>
    <p:cSldViewPr>
      <p:cViewPr varScale="1">
        <p:scale>
          <a:sx n="68" d="100"/>
          <a:sy n="68" d="100"/>
        </p:scale>
        <p:origin x="792"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784"/>
    </p:cViewPr>
  </p:sorterViewPr>
  <p:notesViewPr>
    <p:cSldViewPr>
      <p:cViewPr varScale="1">
        <p:scale>
          <a:sx n="58" d="100"/>
          <a:sy n="58" d="100"/>
        </p:scale>
        <p:origin x="-178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2EDA448B-39D7-4349-B389-DEE32D463D21}"/>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AB061409-6DB1-4682-86FD-F5EC1594A6EA}"/>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FE55CEF1-9F0D-45AB-B8D2-17A892C0E38E}"/>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0274CF81-B66E-438B-826C-165E6098BB8C}"/>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a:latin typeface="Arial" panose="020B0604020202020204" pitchFamily="34" charset="0"/>
              </a:defRPr>
            </a:lvl1pPr>
          </a:lstStyle>
          <a:p>
            <a:fld id="{81BF654E-724D-4043-B66B-0EA00A7EAC70}"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A45D1E14-B708-4FB3-ADFC-9B77962F38E8}"/>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033BDC6B-7D34-41E2-893C-C996E92902B7}"/>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91140" name="Rectangle 4">
            <a:extLst>
              <a:ext uri="{FF2B5EF4-FFF2-40B4-BE49-F238E27FC236}">
                <a16:creationId xmlns:a16="http://schemas.microsoft.com/office/drawing/2014/main" id="{AD4D4B6B-9144-42AE-ACDD-9830F61DE007}"/>
              </a:ext>
            </a:extLst>
          </p:cNvPr>
          <p:cNvSpPr>
            <a:spLocks noGrp="1" noRot="1" noChangeAspect="1" noChangeArrowheads="1" noTextEdit="1"/>
          </p:cNvSpPr>
          <p:nvPr>
            <p:ph type="sldImg" idx="2"/>
          </p:nvPr>
        </p:nvSpPr>
        <p:spPr bwMode="auto">
          <a:xfrm>
            <a:off x="460375" y="720725"/>
            <a:ext cx="6396038"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7A8B53E5-7A9D-4EB1-87C0-0E179312D845}"/>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B8BF2B6F-ADAE-4E71-8908-9FB86F98F9C0}"/>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7ECD3E3C-BFA0-4C08-9995-547D983E937C}"/>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a:latin typeface="Arial" panose="020B0604020202020204" pitchFamily="34" charset="0"/>
              </a:defRPr>
            </a:lvl1pPr>
          </a:lstStyle>
          <a:p>
            <a:fld id="{34BB7058-981F-4934-9341-A9C7E0CB5E5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F81CED3E-021B-4BE7-A74F-3034E16D706F}"/>
              </a:ext>
            </a:extLst>
          </p:cNvPr>
          <p:cNvSpPr>
            <a:spLocks noGrp="1" noRot="1" noChangeAspect="1" noChangeArrowheads="1" noTextEdit="1"/>
          </p:cNvSpPr>
          <p:nvPr>
            <p:ph type="sldImg"/>
          </p:nvPr>
        </p:nvSpPr>
        <p:spPr>
          <a:xfrm>
            <a:off x="460375" y="720725"/>
            <a:ext cx="6396038" cy="3598863"/>
          </a:xfrm>
          <a:ln/>
        </p:spPr>
      </p:sp>
      <p:sp>
        <p:nvSpPr>
          <p:cNvPr id="92163" name="Rectangle 3">
            <a:extLst>
              <a:ext uri="{FF2B5EF4-FFF2-40B4-BE49-F238E27FC236}">
                <a16:creationId xmlns:a16="http://schemas.microsoft.com/office/drawing/2014/main" id="{7BAABDDC-7A84-41CC-BE00-CC61A41809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3EC43436-2735-4258-A8A0-27EC3F737D96}"/>
              </a:ext>
            </a:extLst>
          </p:cNvPr>
          <p:cNvSpPr>
            <a:spLocks noGrp="1" noRot="1" noChangeAspect="1" noChangeArrowheads="1" noTextEdit="1"/>
          </p:cNvSpPr>
          <p:nvPr>
            <p:ph type="sldImg"/>
          </p:nvPr>
        </p:nvSpPr>
        <p:spPr>
          <a:xfrm>
            <a:off x="469900" y="727075"/>
            <a:ext cx="6375400" cy="3586163"/>
          </a:xfrm>
          <a:ln/>
        </p:spPr>
      </p:sp>
      <p:sp>
        <p:nvSpPr>
          <p:cNvPr id="110595" name="Rectangle 3">
            <a:extLst>
              <a:ext uri="{FF2B5EF4-FFF2-40B4-BE49-F238E27FC236}">
                <a16:creationId xmlns:a16="http://schemas.microsoft.com/office/drawing/2014/main" id="{9A6489DE-979F-42BB-B6A8-614152EBA365}"/>
              </a:ext>
            </a:extLst>
          </p:cNvPr>
          <p:cNvSpPr>
            <a:spLocks noGrp="1" noChangeArrowheads="1"/>
          </p:cNvSpPr>
          <p:nvPr>
            <p:ph type="body" idx="1"/>
          </p:nvPr>
        </p:nvSpPr>
        <p:spPr>
          <a:xfrm>
            <a:off x="974725" y="4560888"/>
            <a:ext cx="5365750" cy="43195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sz="240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2EF8C7B2-6941-4969-82DE-91574F99E51C}"/>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5" name="Rectangle 5">
            <a:extLst>
              <a:ext uri="{FF2B5EF4-FFF2-40B4-BE49-F238E27FC236}">
                <a16:creationId xmlns:a16="http://schemas.microsoft.com/office/drawing/2014/main" id="{0C465B8A-E803-4A1F-B71D-717A6ED2E8D3}"/>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3624E1CB-87FF-4A61-9ED5-7D5F3BDFEB87}"/>
              </a:ext>
            </a:extLst>
          </p:cNvPr>
          <p:cNvSpPr>
            <a:spLocks noGrp="1" noChangeArrowheads="1"/>
          </p:cNvSpPr>
          <p:nvPr>
            <p:ph type="sldNum" sz="quarter" idx="12"/>
          </p:nvPr>
        </p:nvSpPr>
        <p:spPr>
          <a:ln/>
        </p:spPr>
        <p:txBody>
          <a:bodyPr/>
          <a:lstStyle>
            <a:lvl1pPr>
              <a:defRPr/>
            </a:lvl1pPr>
          </a:lstStyle>
          <a:p>
            <a:fld id="{D748A256-CE29-4D0D-97FA-31303F74A64E}" type="slidenum">
              <a:rPr lang="en-US" altLang="en-US"/>
              <a:pPr/>
              <a:t>‹#›</a:t>
            </a:fld>
            <a:endParaRPr lang="en-US" altLang="en-US"/>
          </a:p>
        </p:txBody>
      </p:sp>
    </p:spTree>
    <p:extLst>
      <p:ext uri="{BB962C8B-B14F-4D97-AF65-F5344CB8AC3E}">
        <p14:creationId xmlns:p14="http://schemas.microsoft.com/office/powerpoint/2010/main" val="88422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572C7EFB-BEF5-4D06-83B0-6091DC64543B}"/>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5" name="Rectangle 5">
            <a:extLst>
              <a:ext uri="{FF2B5EF4-FFF2-40B4-BE49-F238E27FC236}">
                <a16:creationId xmlns:a16="http://schemas.microsoft.com/office/drawing/2014/main" id="{49DA67D8-92FD-49EB-B7EC-D44B3564073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60B4BBE6-C955-493E-8624-95CA7B71F454}"/>
              </a:ext>
            </a:extLst>
          </p:cNvPr>
          <p:cNvSpPr>
            <a:spLocks noGrp="1" noChangeArrowheads="1"/>
          </p:cNvSpPr>
          <p:nvPr>
            <p:ph type="sldNum" sz="quarter" idx="12"/>
          </p:nvPr>
        </p:nvSpPr>
        <p:spPr>
          <a:ln/>
        </p:spPr>
        <p:txBody>
          <a:bodyPr/>
          <a:lstStyle>
            <a:lvl1pPr>
              <a:defRPr/>
            </a:lvl1pPr>
          </a:lstStyle>
          <a:p>
            <a:fld id="{EB295E24-EEA5-415C-93D3-43FFAF9AEF2D}" type="slidenum">
              <a:rPr lang="en-US" altLang="en-US"/>
              <a:pPr/>
              <a:t>‹#›</a:t>
            </a:fld>
            <a:endParaRPr lang="en-US" altLang="en-US"/>
          </a:p>
        </p:txBody>
      </p:sp>
    </p:spTree>
    <p:extLst>
      <p:ext uri="{BB962C8B-B14F-4D97-AF65-F5344CB8AC3E}">
        <p14:creationId xmlns:p14="http://schemas.microsoft.com/office/powerpoint/2010/main" val="197482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C99349D9-C395-49F1-9351-43780DFB3A3E}"/>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5" name="Rectangle 5">
            <a:extLst>
              <a:ext uri="{FF2B5EF4-FFF2-40B4-BE49-F238E27FC236}">
                <a16:creationId xmlns:a16="http://schemas.microsoft.com/office/drawing/2014/main" id="{4F78D8E7-6E22-4C9A-90F1-CD2B13418C81}"/>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CA0BFFA5-35BC-4771-B7BF-382D3525FB8B}"/>
              </a:ext>
            </a:extLst>
          </p:cNvPr>
          <p:cNvSpPr>
            <a:spLocks noGrp="1" noChangeArrowheads="1"/>
          </p:cNvSpPr>
          <p:nvPr>
            <p:ph type="sldNum" sz="quarter" idx="12"/>
          </p:nvPr>
        </p:nvSpPr>
        <p:spPr>
          <a:ln/>
        </p:spPr>
        <p:txBody>
          <a:bodyPr/>
          <a:lstStyle>
            <a:lvl1pPr>
              <a:defRPr/>
            </a:lvl1pPr>
          </a:lstStyle>
          <a:p>
            <a:fld id="{625497BA-3FD4-4992-8D93-0772410B8685}" type="slidenum">
              <a:rPr lang="en-US" altLang="en-US"/>
              <a:pPr/>
              <a:t>‹#›</a:t>
            </a:fld>
            <a:endParaRPr lang="en-US" altLang="en-US"/>
          </a:p>
        </p:txBody>
      </p:sp>
    </p:spTree>
    <p:extLst>
      <p:ext uri="{BB962C8B-B14F-4D97-AF65-F5344CB8AC3E}">
        <p14:creationId xmlns:p14="http://schemas.microsoft.com/office/powerpoint/2010/main" val="3631387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DEDE5E51-C802-499B-B59D-DC14A83E1419}"/>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6" name="Rectangle 5">
            <a:extLst>
              <a:ext uri="{FF2B5EF4-FFF2-40B4-BE49-F238E27FC236}">
                <a16:creationId xmlns:a16="http://schemas.microsoft.com/office/drawing/2014/main" id="{2C74A3FF-9EB7-44C6-AE92-3F3F30C9744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C41A6B9D-FFC2-4839-B32B-0A040F0351D2}"/>
              </a:ext>
            </a:extLst>
          </p:cNvPr>
          <p:cNvSpPr>
            <a:spLocks noGrp="1" noChangeArrowheads="1"/>
          </p:cNvSpPr>
          <p:nvPr>
            <p:ph type="sldNum" sz="quarter" idx="12"/>
          </p:nvPr>
        </p:nvSpPr>
        <p:spPr>
          <a:ln/>
        </p:spPr>
        <p:txBody>
          <a:bodyPr/>
          <a:lstStyle>
            <a:lvl1pPr>
              <a:defRPr/>
            </a:lvl1pPr>
          </a:lstStyle>
          <a:p>
            <a:fld id="{263994C7-9925-4FB8-B346-FF56C7D51C4D}" type="slidenum">
              <a:rPr lang="en-US" altLang="en-US"/>
              <a:pPr/>
              <a:t>‹#›</a:t>
            </a:fld>
            <a:endParaRPr lang="en-US" altLang="en-US"/>
          </a:p>
        </p:txBody>
      </p:sp>
    </p:spTree>
    <p:extLst>
      <p:ext uri="{BB962C8B-B14F-4D97-AF65-F5344CB8AC3E}">
        <p14:creationId xmlns:p14="http://schemas.microsoft.com/office/powerpoint/2010/main" val="2606427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4C161A1A-C6DE-42F7-AB3D-F9CC7F37393E}"/>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7" name="Rectangle 5">
            <a:extLst>
              <a:ext uri="{FF2B5EF4-FFF2-40B4-BE49-F238E27FC236}">
                <a16:creationId xmlns:a16="http://schemas.microsoft.com/office/drawing/2014/main" id="{A62FB1D0-C0A5-4B96-AB35-FAA516FAC19B}"/>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8" name="Rectangle 6">
            <a:extLst>
              <a:ext uri="{FF2B5EF4-FFF2-40B4-BE49-F238E27FC236}">
                <a16:creationId xmlns:a16="http://schemas.microsoft.com/office/drawing/2014/main" id="{06B2BEF8-35FC-4F8E-8B8E-DF0719A9B9A8}"/>
              </a:ext>
            </a:extLst>
          </p:cNvPr>
          <p:cNvSpPr>
            <a:spLocks noGrp="1" noChangeArrowheads="1"/>
          </p:cNvSpPr>
          <p:nvPr>
            <p:ph type="sldNum" sz="quarter" idx="12"/>
          </p:nvPr>
        </p:nvSpPr>
        <p:spPr>
          <a:ln/>
        </p:spPr>
        <p:txBody>
          <a:bodyPr/>
          <a:lstStyle>
            <a:lvl1pPr>
              <a:defRPr/>
            </a:lvl1pPr>
          </a:lstStyle>
          <a:p>
            <a:fld id="{455778E2-ACB6-446E-88F0-CAE41BECBFA5}" type="slidenum">
              <a:rPr lang="en-US" altLang="en-US"/>
              <a:pPr/>
              <a:t>‹#›</a:t>
            </a:fld>
            <a:endParaRPr lang="en-US" altLang="en-US"/>
          </a:p>
        </p:txBody>
      </p:sp>
    </p:spTree>
    <p:extLst>
      <p:ext uri="{BB962C8B-B14F-4D97-AF65-F5344CB8AC3E}">
        <p14:creationId xmlns:p14="http://schemas.microsoft.com/office/powerpoint/2010/main" val="381165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DF3975F9-597C-4543-99FF-BC4999486BF2}"/>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5" name="Rectangle 5">
            <a:extLst>
              <a:ext uri="{FF2B5EF4-FFF2-40B4-BE49-F238E27FC236}">
                <a16:creationId xmlns:a16="http://schemas.microsoft.com/office/drawing/2014/main" id="{4075DF14-4491-4412-B753-79304C66F722}"/>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5D6603D5-3D32-4EB7-AFC3-10AC042302A3}"/>
              </a:ext>
            </a:extLst>
          </p:cNvPr>
          <p:cNvSpPr>
            <a:spLocks noGrp="1" noChangeArrowheads="1"/>
          </p:cNvSpPr>
          <p:nvPr>
            <p:ph type="sldNum" sz="quarter" idx="12"/>
          </p:nvPr>
        </p:nvSpPr>
        <p:spPr>
          <a:ln/>
        </p:spPr>
        <p:txBody>
          <a:bodyPr/>
          <a:lstStyle>
            <a:lvl1pPr>
              <a:defRPr/>
            </a:lvl1pPr>
          </a:lstStyle>
          <a:p>
            <a:fld id="{DDCAA2FA-AEED-431B-BA2D-0D748DA82F9C}" type="slidenum">
              <a:rPr lang="en-US" altLang="en-US"/>
              <a:pPr/>
              <a:t>‹#›</a:t>
            </a:fld>
            <a:endParaRPr lang="en-US" altLang="en-US"/>
          </a:p>
        </p:txBody>
      </p:sp>
    </p:spTree>
    <p:extLst>
      <p:ext uri="{BB962C8B-B14F-4D97-AF65-F5344CB8AC3E}">
        <p14:creationId xmlns:p14="http://schemas.microsoft.com/office/powerpoint/2010/main" val="3140783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A0520AF-E1FF-4609-8579-8EA432453940}"/>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5" name="Rectangle 5">
            <a:extLst>
              <a:ext uri="{FF2B5EF4-FFF2-40B4-BE49-F238E27FC236}">
                <a16:creationId xmlns:a16="http://schemas.microsoft.com/office/drawing/2014/main" id="{E9A5F3CD-22D9-45C8-836F-F03351B1F215}"/>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23E3BF0D-31F2-4D7A-B8B6-3333C40177B9}"/>
              </a:ext>
            </a:extLst>
          </p:cNvPr>
          <p:cNvSpPr>
            <a:spLocks noGrp="1" noChangeArrowheads="1"/>
          </p:cNvSpPr>
          <p:nvPr>
            <p:ph type="sldNum" sz="quarter" idx="12"/>
          </p:nvPr>
        </p:nvSpPr>
        <p:spPr>
          <a:ln/>
        </p:spPr>
        <p:txBody>
          <a:bodyPr/>
          <a:lstStyle>
            <a:lvl1pPr>
              <a:defRPr/>
            </a:lvl1pPr>
          </a:lstStyle>
          <a:p>
            <a:fld id="{49530011-973E-4234-86D6-42C879A6309D}" type="slidenum">
              <a:rPr lang="en-US" altLang="en-US"/>
              <a:pPr/>
              <a:t>‹#›</a:t>
            </a:fld>
            <a:endParaRPr lang="en-US" altLang="en-US"/>
          </a:p>
        </p:txBody>
      </p:sp>
    </p:spTree>
    <p:extLst>
      <p:ext uri="{BB962C8B-B14F-4D97-AF65-F5344CB8AC3E}">
        <p14:creationId xmlns:p14="http://schemas.microsoft.com/office/powerpoint/2010/main" val="3858124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F2CB231B-0FC0-40FF-BB1A-B8F936339F95}"/>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6" name="Rectangle 5">
            <a:extLst>
              <a:ext uri="{FF2B5EF4-FFF2-40B4-BE49-F238E27FC236}">
                <a16:creationId xmlns:a16="http://schemas.microsoft.com/office/drawing/2014/main" id="{AD2F4FFF-2E43-4649-8DA2-DCF13B399C9D}"/>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52586CC2-C9FD-48AE-B36D-3F9AB03C549D}"/>
              </a:ext>
            </a:extLst>
          </p:cNvPr>
          <p:cNvSpPr>
            <a:spLocks noGrp="1" noChangeArrowheads="1"/>
          </p:cNvSpPr>
          <p:nvPr>
            <p:ph type="sldNum" sz="quarter" idx="12"/>
          </p:nvPr>
        </p:nvSpPr>
        <p:spPr>
          <a:ln/>
        </p:spPr>
        <p:txBody>
          <a:bodyPr/>
          <a:lstStyle>
            <a:lvl1pPr>
              <a:defRPr/>
            </a:lvl1pPr>
          </a:lstStyle>
          <a:p>
            <a:fld id="{7DEDDC44-65E3-4C8B-93AA-0DAAAAD7F981}" type="slidenum">
              <a:rPr lang="en-US" altLang="en-US"/>
              <a:pPr/>
              <a:t>‹#›</a:t>
            </a:fld>
            <a:endParaRPr lang="en-US" altLang="en-US"/>
          </a:p>
        </p:txBody>
      </p:sp>
    </p:spTree>
    <p:extLst>
      <p:ext uri="{BB962C8B-B14F-4D97-AF65-F5344CB8AC3E}">
        <p14:creationId xmlns:p14="http://schemas.microsoft.com/office/powerpoint/2010/main" val="458609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10016F4A-FFA0-4863-8F4E-D05990201328}"/>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8" name="Rectangle 5">
            <a:extLst>
              <a:ext uri="{FF2B5EF4-FFF2-40B4-BE49-F238E27FC236}">
                <a16:creationId xmlns:a16="http://schemas.microsoft.com/office/drawing/2014/main" id="{73315920-E377-4622-878F-BD094F059328}"/>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9" name="Rectangle 6">
            <a:extLst>
              <a:ext uri="{FF2B5EF4-FFF2-40B4-BE49-F238E27FC236}">
                <a16:creationId xmlns:a16="http://schemas.microsoft.com/office/drawing/2014/main" id="{CBD61C53-7343-4B9C-BF71-7EF09C77A67A}"/>
              </a:ext>
            </a:extLst>
          </p:cNvPr>
          <p:cNvSpPr>
            <a:spLocks noGrp="1" noChangeArrowheads="1"/>
          </p:cNvSpPr>
          <p:nvPr>
            <p:ph type="sldNum" sz="quarter" idx="12"/>
          </p:nvPr>
        </p:nvSpPr>
        <p:spPr>
          <a:ln/>
        </p:spPr>
        <p:txBody>
          <a:bodyPr/>
          <a:lstStyle>
            <a:lvl1pPr>
              <a:defRPr/>
            </a:lvl1pPr>
          </a:lstStyle>
          <a:p>
            <a:fld id="{100F340C-DC23-4E34-A5A0-478263412BF3}" type="slidenum">
              <a:rPr lang="en-US" altLang="en-US"/>
              <a:pPr/>
              <a:t>‹#›</a:t>
            </a:fld>
            <a:endParaRPr lang="en-US" altLang="en-US"/>
          </a:p>
        </p:txBody>
      </p:sp>
    </p:spTree>
    <p:extLst>
      <p:ext uri="{BB962C8B-B14F-4D97-AF65-F5344CB8AC3E}">
        <p14:creationId xmlns:p14="http://schemas.microsoft.com/office/powerpoint/2010/main" val="1794124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6B317FAC-0AE2-4375-892D-54E4BD706566}"/>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4" name="Rectangle 5">
            <a:extLst>
              <a:ext uri="{FF2B5EF4-FFF2-40B4-BE49-F238E27FC236}">
                <a16:creationId xmlns:a16="http://schemas.microsoft.com/office/drawing/2014/main" id="{D2315F1D-F2B7-420A-836A-B7BE061FC578}"/>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5" name="Rectangle 6">
            <a:extLst>
              <a:ext uri="{FF2B5EF4-FFF2-40B4-BE49-F238E27FC236}">
                <a16:creationId xmlns:a16="http://schemas.microsoft.com/office/drawing/2014/main" id="{F13E1AD8-CC76-4574-93E1-0FDFD86EE822}"/>
              </a:ext>
            </a:extLst>
          </p:cNvPr>
          <p:cNvSpPr>
            <a:spLocks noGrp="1" noChangeArrowheads="1"/>
          </p:cNvSpPr>
          <p:nvPr>
            <p:ph type="sldNum" sz="quarter" idx="12"/>
          </p:nvPr>
        </p:nvSpPr>
        <p:spPr>
          <a:ln/>
        </p:spPr>
        <p:txBody>
          <a:bodyPr/>
          <a:lstStyle>
            <a:lvl1pPr>
              <a:defRPr/>
            </a:lvl1pPr>
          </a:lstStyle>
          <a:p>
            <a:fld id="{6C718861-838E-4422-8605-177C37C52614}" type="slidenum">
              <a:rPr lang="en-US" altLang="en-US"/>
              <a:pPr/>
              <a:t>‹#›</a:t>
            </a:fld>
            <a:endParaRPr lang="en-US" altLang="en-US"/>
          </a:p>
        </p:txBody>
      </p:sp>
    </p:spTree>
    <p:extLst>
      <p:ext uri="{BB962C8B-B14F-4D97-AF65-F5344CB8AC3E}">
        <p14:creationId xmlns:p14="http://schemas.microsoft.com/office/powerpoint/2010/main" val="2959017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4308F5B-D5F5-4F63-A7F9-DCEE27168DE6}"/>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3" name="Rectangle 5">
            <a:extLst>
              <a:ext uri="{FF2B5EF4-FFF2-40B4-BE49-F238E27FC236}">
                <a16:creationId xmlns:a16="http://schemas.microsoft.com/office/drawing/2014/main" id="{2F15475F-33DB-43DD-9BCC-709EF32EDB97}"/>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4" name="Rectangle 6">
            <a:extLst>
              <a:ext uri="{FF2B5EF4-FFF2-40B4-BE49-F238E27FC236}">
                <a16:creationId xmlns:a16="http://schemas.microsoft.com/office/drawing/2014/main" id="{37569C06-05F1-46C6-B29E-F2259E558A18}"/>
              </a:ext>
            </a:extLst>
          </p:cNvPr>
          <p:cNvSpPr>
            <a:spLocks noGrp="1" noChangeArrowheads="1"/>
          </p:cNvSpPr>
          <p:nvPr>
            <p:ph type="sldNum" sz="quarter" idx="12"/>
          </p:nvPr>
        </p:nvSpPr>
        <p:spPr>
          <a:ln/>
        </p:spPr>
        <p:txBody>
          <a:bodyPr/>
          <a:lstStyle>
            <a:lvl1pPr>
              <a:defRPr/>
            </a:lvl1pPr>
          </a:lstStyle>
          <a:p>
            <a:fld id="{72A9CC25-0DC4-4997-809C-9ED7B9C93FC9}" type="slidenum">
              <a:rPr lang="en-US" altLang="en-US"/>
              <a:pPr/>
              <a:t>‹#›</a:t>
            </a:fld>
            <a:endParaRPr lang="en-US" altLang="en-US"/>
          </a:p>
        </p:txBody>
      </p:sp>
    </p:spTree>
    <p:extLst>
      <p:ext uri="{BB962C8B-B14F-4D97-AF65-F5344CB8AC3E}">
        <p14:creationId xmlns:p14="http://schemas.microsoft.com/office/powerpoint/2010/main" val="3176599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3926BBB-0D85-49F8-AA11-F80CA85A3941}"/>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6" name="Rectangle 5">
            <a:extLst>
              <a:ext uri="{FF2B5EF4-FFF2-40B4-BE49-F238E27FC236}">
                <a16:creationId xmlns:a16="http://schemas.microsoft.com/office/drawing/2014/main" id="{A7312053-5A92-41FA-853A-7FB137C9D0EE}"/>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78F49FAD-99E1-4538-8008-44D828A926E5}"/>
              </a:ext>
            </a:extLst>
          </p:cNvPr>
          <p:cNvSpPr>
            <a:spLocks noGrp="1" noChangeArrowheads="1"/>
          </p:cNvSpPr>
          <p:nvPr>
            <p:ph type="sldNum" sz="quarter" idx="12"/>
          </p:nvPr>
        </p:nvSpPr>
        <p:spPr>
          <a:ln/>
        </p:spPr>
        <p:txBody>
          <a:bodyPr/>
          <a:lstStyle>
            <a:lvl1pPr>
              <a:defRPr/>
            </a:lvl1pPr>
          </a:lstStyle>
          <a:p>
            <a:fld id="{49ACB045-3FBA-40C6-8177-E1FDF6EDDCCE}" type="slidenum">
              <a:rPr lang="en-US" altLang="en-US"/>
              <a:pPr/>
              <a:t>‹#›</a:t>
            </a:fld>
            <a:endParaRPr lang="en-US" altLang="en-US"/>
          </a:p>
        </p:txBody>
      </p:sp>
    </p:spTree>
    <p:extLst>
      <p:ext uri="{BB962C8B-B14F-4D97-AF65-F5344CB8AC3E}">
        <p14:creationId xmlns:p14="http://schemas.microsoft.com/office/powerpoint/2010/main" val="561509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F286E3A-04FC-4336-B1FD-313255FE2BBE}"/>
              </a:ext>
            </a:extLst>
          </p:cNvPr>
          <p:cNvSpPr>
            <a:spLocks noGrp="1" noChangeArrowheads="1"/>
          </p:cNvSpPr>
          <p:nvPr>
            <p:ph type="dt" sz="half" idx="10"/>
          </p:nvPr>
        </p:nvSpPr>
        <p:spPr>
          <a:ln/>
        </p:spPr>
        <p:txBody>
          <a:bodyPr/>
          <a:lstStyle>
            <a:lvl1pPr>
              <a:defRPr/>
            </a:lvl1pPr>
          </a:lstStyle>
          <a:p>
            <a:pPr>
              <a:defRPr/>
            </a:pPr>
            <a:r>
              <a:rPr lang="en-US"/>
              <a:t>IME602: POINT ESTIMATION</a:t>
            </a:r>
          </a:p>
        </p:txBody>
      </p:sp>
      <p:sp>
        <p:nvSpPr>
          <p:cNvPr id="6" name="Rectangle 5">
            <a:extLst>
              <a:ext uri="{FF2B5EF4-FFF2-40B4-BE49-F238E27FC236}">
                <a16:creationId xmlns:a16="http://schemas.microsoft.com/office/drawing/2014/main" id="{0A39FA78-5A95-4380-B868-246873A75D13}"/>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EFDA24A2-A73B-45C4-B7B0-589158EE336D}"/>
              </a:ext>
            </a:extLst>
          </p:cNvPr>
          <p:cNvSpPr>
            <a:spLocks noGrp="1" noChangeArrowheads="1"/>
          </p:cNvSpPr>
          <p:nvPr>
            <p:ph type="sldNum" sz="quarter" idx="12"/>
          </p:nvPr>
        </p:nvSpPr>
        <p:spPr>
          <a:ln/>
        </p:spPr>
        <p:txBody>
          <a:bodyPr/>
          <a:lstStyle>
            <a:lvl1pPr>
              <a:defRPr/>
            </a:lvl1pPr>
          </a:lstStyle>
          <a:p>
            <a:fld id="{46B223BA-B947-439D-B34C-4BD057F21F9D}" type="slidenum">
              <a:rPr lang="en-US" altLang="en-US"/>
              <a:pPr/>
              <a:t>‹#›</a:t>
            </a:fld>
            <a:endParaRPr lang="en-US" altLang="en-US"/>
          </a:p>
        </p:txBody>
      </p:sp>
    </p:spTree>
    <p:extLst>
      <p:ext uri="{BB962C8B-B14F-4D97-AF65-F5344CB8AC3E}">
        <p14:creationId xmlns:p14="http://schemas.microsoft.com/office/powerpoint/2010/main" val="1632713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7375FDD4-B750-46D0-995C-7B16B81297C6}"/>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4819" name="Rectangle 3">
            <a:extLst>
              <a:ext uri="{FF2B5EF4-FFF2-40B4-BE49-F238E27FC236}">
                <a16:creationId xmlns:a16="http://schemas.microsoft.com/office/drawing/2014/main" id="{D35D5CF1-32ED-4767-8F12-1107FFE5788C}"/>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F1FC410-7489-4622-9718-C109EA9E8B88}"/>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r>
              <a:rPr lang="en-US"/>
              <a:t>IME602: POINT ESTIMATION</a:t>
            </a:r>
          </a:p>
        </p:txBody>
      </p:sp>
      <p:sp>
        <p:nvSpPr>
          <p:cNvPr id="1029" name="Rectangle 5">
            <a:extLst>
              <a:ext uri="{FF2B5EF4-FFF2-40B4-BE49-F238E27FC236}">
                <a16:creationId xmlns:a16="http://schemas.microsoft.com/office/drawing/2014/main" id="{DF8AA536-2CB7-4AC6-8176-E8EEAF8DA85B}"/>
              </a:ext>
            </a:extLst>
          </p:cNvPr>
          <p:cNvSpPr>
            <a:spLocks noGrp="1" noChangeArrowheads="1"/>
          </p:cNvSpPr>
          <p:nvPr>
            <p:ph type="ftr" sz="quarter" idx="3"/>
          </p:nvPr>
        </p:nvSpPr>
        <p:spPr bwMode="auto">
          <a:xfrm>
            <a:off x="4165600" y="6245225"/>
            <a:ext cx="3860800" cy="47625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t>RNSengupta,IME Dept.,IIT Kanpur,INDIA</a:t>
            </a:r>
          </a:p>
        </p:txBody>
      </p:sp>
      <p:sp>
        <p:nvSpPr>
          <p:cNvPr id="1030" name="Rectangle 6">
            <a:extLst>
              <a:ext uri="{FF2B5EF4-FFF2-40B4-BE49-F238E27FC236}">
                <a16:creationId xmlns:a16="http://schemas.microsoft.com/office/drawing/2014/main" id="{8A0BDE5E-FC4D-417B-8452-2D741C0F5895}"/>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fld id="{71215A69-4935-4547-BD00-CD0BD48939ED}" type="slidenum">
              <a:rPr lang="en-US" altLang="en-US"/>
              <a:pPr/>
              <a:t>‹#›</a:t>
            </a:fld>
            <a:endParaRPr lang="en-US" altLang="en-US"/>
          </a:p>
        </p:txBody>
      </p:sp>
      <p:pic>
        <p:nvPicPr>
          <p:cNvPr id="34823" name="Picture 7" descr="iitlogo">
            <a:extLst>
              <a:ext uri="{FF2B5EF4-FFF2-40B4-BE49-F238E27FC236}">
                <a16:creationId xmlns:a16="http://schemas.microsoft.com/office/drawing/2014/main" id="{CC668AAF-A1C2-4A16-9C28-2BFAE57B7BB6}"/>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668000" y="62484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A175CF7E-6392-40DD-8E7D-3C1475906C60}"/>
              </a:ext>
            </a:extLst>
          </p:cNvPr>
          <p:cNvSpPr>
            <a:spLocks noGrp="1"/>
          </p:cNvSpPr>
          <p:nvPr>
            <p:ph type="dt" sz="quarter" idx="10"/>
          </p:nvPr>
        </p:nvSpPr>
        <p:spPr/>
        <p:txBody>
          <a:bodyPr/>
          <a:lstStyle/>
          <a:p>
            <a:pPr>
              <a:defRPr/>
            </a:pPr>
            <a:r>
              <a:rPr lang="en-US"/>
              <a:t>IME602: POINT ESTIMATION</a:t>
            </a:r>
          </a:p>
        </p:txBody>
      </p:sp>
      <p:sp>
        <p:nvSpPr>
          <p:cNvPr id="6" name="Footer Placeholder 4">
            <a:extLst>
              <a:ext uri="{FF2B5EF4-FFF2-40B4-BE49-F238E27FC236}">
                <a16:creationId xmlns:a16="http://schemas.microsoft.com/office/drawing/2014/main" id="{45C406B8-54E3-4C21-9417-ECFC5E8B6F9E}"/>
              </a:ext>
            </a:extLst>
          </p:cNvPr>
          <p:cNvSpPr>
            <a:spLocks noGrp="1"/>
          </p:cNvSpPr>
          <p:nvPr>
            <p:ph type="ftr" sz="quarter" idx="11"/>
          </p:nvPr>
        </p:nvSpPr>
        <p:spPr/>
        <p:txBody>
          <a:bodyPr/>
          <a:lstStyle/>
          <a:p>
            <a:pPr>
              <a:defRPr/>
            </a:pPr>
            <a:r>
              <a:rPr lang="en-US"/>
              <a:t>RNSengupta,IME Dept.,IIT Kanpur,INDIA</a:t>
            </a:r>
          </a:p>
        </p:txBody>
      </p:sp>
      <p:sp>
        <p:nvSpPr>
          <p:cNvPr id="36868" name="Slide Number Placeholder 5">
            <a:extLst>
              <a:ext uri="{FF2B5EF4-FFF2-40B4-BE49-F238E27FC236}">
                <a16:creationId xmlns:a16="http://schemas.microsoft.com/office/drawing/2014/main" id="{F751B115-0310-4A0E-80BC-34E9C23CA33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39627FE-9D9D-4C77-BAEF-3D7A68467C17}" type="slidenum">
              <a:rPr lang="en-US" altLang="en-US" sz="1400">
                <a:latin typeface="Arial" panose="020B0604020202020204" pitchFamily="34" charset="0"/>
              </a:rPr>
              <a:pPr/>
              <a:t>1</a:t>
            </a:fld>
            <a:endParaRPr lang="en-US" altLang="en-US" sz="1400">
              <a:latin typeface="Arial" panose="020B0604020202020204" pitchFamily="34" charset="0"/>
            </a:endParaRPr>
          </a:p>
        </p:txBody>
      </p:sp>
      <p:sp>
        <p:nvSpPr>
          <p:cNvPr id="36869" name="Rectangle 2">
            <a:extLst>
              <a:ext uri="{FF2B5EF4-FFF2-40B4-BE49-F238E27FC236}">
                <a16:creationId xmlns:a16="http://schemas.microsoft.com/office/drawing/2014/main" id="{67CD198D-2A10-458F-9C91-2DF0F6993A4F}"/>
              </a:ext>
            </a:extLst>
          </p:cNvPr>
          <p:cNvSpPr>
            <a:spLocks noGrp="1" noChangeArrowheads="1"/>
          </p:cNvSpPr>
          <p:nvPr>
            <p:ph type="title"/>
          </p:nvPr>
        </p:nvSpPr>
        <p:spPr>
          <a:xfrm>
            <a:off x="609600" y="533400"/>
            <a:ext cx="11430000" cy="1905000"/>
          </a:xfrm>
        </p:spPr>
        <p:txBody>
          <a:bodyPr/>
          <a:lstStyle/>
          <a:p>
            <a:pPr eaLnBrk="1" hangingPunct="1"/>
            <a:r>
              <a:rPr lang="en-IN" altLang="en-US" sz="4000" b="1" dirty="0">
                <a:solidFill>
                  <a:srgbClr val="FF0000"/>
                </a:solidFill>
              </a:rPr>
              <a:t>IME602: Probability and Statistics-</a:t>
            </a:r>
            <a:r>
              <a:rPr lang="en-IN" altLang="en-US" sz="4000" b="1" dirty="0">
                <a:solidFill>
                  <a:srgbClr val="0000FF"/>
                </a:solidFill>
              </a:rPr>
              <a:t>POINT ESTIMATION</a:t>
            </a:r>
            <a:endParaRPr lang="en-US" altLang="en-US" sz="4000" b="1" dirty="0">
              <a:solidFill>
                <a:srgbClr val="0000FF"/>
              </a:solidFill>
            </a:endParaRPr>
          </a:p>
        </p:txBody>
      </p:sp>
      <p:sp>
        <p:nvSpPr>
          <p:cNvPr id="36870" name="Rectangle 3">
            <a:extLst>
              <a:ext uri="{FF2B5EF4-FFF2-40B4-BE49-F238E27FC236}">
                <a16:creationId xmlns:a16="http://schemas.microsoft.com/office/drawing/2014/main" id="{443D64F6-0C78-4EE5-9492-6BA7A12B2A95}"/>
              </a:ext>
            </a:extLst>
          </p:cNvPr>
          <p:cNvSpPr>
            <a:spLocks noGrp="1" noChangeArrowheads="1"/>
          </p:cNvSpPr>
          <p:nvPr>
            <p:ph type="body" idx="1"/>
          </p:nvPr>
        </p:nvSpPr>
        <p:spPr>
          <a:xfrm>
            <a:off x="1981200" y="2667000"/>
            <a:ext cx="8229600" cy="1905000"/>
          </a:xfrm>
        </p:spPr>
        <p:txBody>
          <a:bodyPr/>
          <a:lstStyle/>
          <a:p>
            <a:pPr algn="ctr" eaLnBrk="1" hangingPunct="1">
              <a:lnSpc>
                <a:spcPct val="90000"/>
              </a:lnSpc>
              <a:buFontTx/>
              <a:buNone/>
            </a:pPr>
            <a:r>
              <a:rPr lang="en-US" altLang="en-US" sz="3000" b="1">
                <a:solidFill>
                  <a:srgbClr val="0000FF"/>
                </a:solidFill>
              </a:rPr>
              <a:t>Raghu Nandan Sengupta</a:t>
            </a:r>
          </a:p>
          <a:p>
            <a:pPr algn="ctr" eaLnBrk="1" hangingPunct="1">
              <a:lnSpc>
                <a:spcPct val="90000"/>
              </a:lnSpc>
              <a:buFontTx/>
              <a:buNone/>
            </a:pPr>
            <a:r>
              <a:rPr lang="en-US" altLang="en-US" sz="3000" b="1">
                <a:solidFill>
                  <a:srgbClr val="0000FF"/>
                </a:solidFill>
              </a:rPr>
              <a:t>Industrial &amp; Management Engineering Department</a:t>
            </a:r>
          </a:p>
          <a:p>
            <a:pPr algn="ctr" eaLnBrk="1" hangingPunct="1">
              <a:lnSpc>
                <a:spcPct val="90000"/>
              </a:lnSpc>
              <a:buFontTx/>
              <a:buNone/>
            </a:pPr>
            <a:r>
              <a:rPr lang="en-US" altLang="en-US" sz="3000" b="1">
                <a:solidFill>
                  <a:srgbClr val="0000FF"/>
                </a:solidFill>
              </a:rPr>
              <a:t>Indian Institute of Technology Kanpur</a:t>
            </a:r>
          </a:p>
        </p:txBody>
      </p:sp>
      <p:pic>
        <p:nvPicPr>
          <p:cNvPr id="36871" name="Picture 4" descr="iitlogo">
            <a:extLst>
              <a:ext uri="{FF2B5EF4-FFF2-40B4-BE49-F238E27FC236}">
                <a16:creationId xmlns:a16="http://schemas.microsoft.com/office/drawing/2014/main" id="{BA66B670-3891-4E48-A2A7-D3FBEFA5CF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8006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mc:AlternateContent xmlns:mc="http://schemas.openxmlformats.org/markup-compatibility/2006">
        <mc:Choice xmlns:a14="http://schemas.microsoft.com/office/drawing/2010/main" Requires="a14">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altLang="en-US" sz="4000" dirty="0"/>
                  <a:t>X~P(</a:t>
                </a:r>
                <a:r>
                  <a:rPr lang="en-US" altLang="en-US" sz="4000" dirty="0">
                    <a:sym typeface="Symbol" panose="05050102010706020507" pitchFamily="18" charset="2"/>
                  </a:rPr>
                  <a:t></a:t>
                </a:r>
                <a:r>
                  <a:rPr lang="en-US" altLang="en-US" sz="4000" dirty="0"/>
                  <a:t>), then </a:t>
                </a:r>
                <a:r>
                  <a:rPr lang="en-US" sz="4000" dirty="0"/>
                  <a:t>L(</a:t>
                </a:r>
                <a:r>
                  <a:rPr lang="en-US" sz="4000" dirty="0">
                    <a:sym typeface="Symbol" panose="05050102010706020507" pitchFamily="18" charset="2"/>
                  </a:rPr>
                  <a:t>𝑥</a:t>
                </a:r>
                <a:r>
                  <a:rPr lang="en-US" altLang="en-US" sz="4000" baseline="-25000" dirty="0"/>
                  <a:t>1</a:t>
                </a:r>
                <a:r>
                  <a:rPr lang="en-US" altLang="en-US" sz="4000" dirty="0"/>
                  <a:t>,…, </a:t>
                </a:r>
                <a:r>
                  <a:rPr lang="en-US" sz="4000" dirty="0">
                    <a:sym typeface="Symbol" panose="05050102010706020507" pitchFamily="18" charset="2"/>
                  </a:rPr>
                  <a:t>𝑥</a:t>
                </a:r>
                <a:r>
                  <a:rPr lang="en-US" altLang="en-US" sz="4000" baseline="-25000" dirty="0"/>
                  <a:t>𝑛</a:t>
                </a:r>
                <a:r>
                  <a:rPr lang="en-US" sz="4000" dirty="0"/>
                  <a:t>; </a:t>
                </a:r>
                <a:r>
                  <a:rPr lang="en-US" sz="4000" dirty="0">
                    <a:sym typeface="Symbol" panose="05050102010706020507" pitchFamily="18" charset="2"/>
                  </a:rPr>
                  <a:t>) = exp(𝑛</a:t>
                </a:r>
                <a:r>
                  <a:rPr lang="en-US" altLang="en-US" sz="4000" dirty="0">
                    <a:sym typeface="Symbol" panose="05050102010706020507" pitchFamily="18" charset="2"/>
                  </a:rPr>
                  <a:t></a:t>
                </a:r>
                <a:r>
                  <a:rPr lang="en-US" sz="4000" dirty="0">
                    <a:sym typeface="Symbol" panose="05050102010706020507" pitchFamily="18" charset="2"/>
                  </a:rPr>
                  <a:t>){</a:t>
                </a:r>
                <a:r>
                  <a:rPr lang="en-US" altLang="en-US" sz="4000" dirty="0">
                    <a:sym typeface="Symbol" panose="05050102010706020507" pitchFamily="18" charset="2"/>
                  </a:rPr>
                  <a:t></a:t>
                </a:r>
                <a:r>
                  <a:rPr lang="en-US" altLang="en-US" sz="4000" baseline="30000" dirty="0">
                    <a:sym typeface="Symbol" panose="05050102010706020507" pitchFamily="18" charset="2"/>
                  </a:rPr>
                  <a:t></a:t>
                </a:r>
                <a:r>
                  <a:rPr lang="en-US" sz="4000" baseline="30000" dirty="0">
                    <a:sym typeface="Symbol" panose="05050102010706020507" pitchFamily="18" charset="2"/>
                  </a:rPr>
                  <a:t>𝑥𝑖</a:t>
                </a:r>
                <a:r>
                  <a:rPr lang="en-US" sz="4000" dirty="0">
                    <a:sym typeface="Symbol" panose="05050102010706020507" pitchFamily="18" charset="2"/>
                  </a:rPr>
                  <a:t>}/(𝑥</a:t>
                </a:r>
                <a:r>
                  <a:rPr lang="en-US" sz="4000" baseline="-25000" dirty="0">
                    <a:sym typeface="Symbol" panose="05050102010706020507" pitchFamily="18" charset="2"/>
                  </a:rPr>
                  <a:t>1</a:t>
                </a:r>
                <a:r>
                  <a:rPr lang="en-US" sz="4000" dirty="0">
                    <a:sym typeface="Symbol" panose="05050102010706020507" pitchFamily="18" charset="2"/>
                  </a:rPr>
                  <a:t>!.... 𝑥</a:t>
                </a:r>
                <a:r>
                  <a:rPr lang="en-US" sz="4000" baseline="-25000" dirty="0">
                    <a:sym typeface="Symbol" panose="05050102010706020507" pitchFamily="18" charset="2"/>
                  </a:rPr>
                  <a:t>𝑛</a:t>
                </a:r>
                <a:r>
                  <a:rPr lang="en-US" sz="4000" dirty="0">
                    <a:sym typeface="Symbol" panose="05050102010706020507" pitchFamily="18" charset="2"/>
                  </a:rPr>
                  <a:t>!)</a:t>
                </a:r>
              </a:p>
              <a:p>
                <a:pPr algn="just">
                  <a:buFont typeface="Wingdings" panose="05000000000000000000" pitchFamily="2" charset="2"/>
                  <a:buChar char="§"/>
                </a:pPr>
                <a:r>
                  <a:rPr lang="en-US" sz="4000" dirty="0">
                    <a:sym typeface="Symbol" panose="05050102010706020507" pitchFamily="18" charset="2"/>
                  </a:rPr>
                  <a:t>ℓ𝑜𝑔</a:t>
                </a:r>
                <a:r>
                  <a:rPr lang="en-US" sz="4000" baseline="-25000" dirty="0">
                    <a:sym typeface="Symbol" panose="05050102010706020507" pitchFamily="18" charset="2"/>
                  </a:rPr>
                  <a:t>𝑒</a:t>
                </a:r>
                <a:r>
                  <a:rPr lang="en-US" sz="4000" dirty="0">
                    <a:sym typeface="Symbol" panose="05050102010706020507" pitchFamily="18" charset="2"/>
                  </a:rPr>
                  <a:t>{</a:t>
                </a:r>
                <a:r>
                  <a:rPr lang="en-US" sz="4000" dirty="0"/>
                  <a:t>L(</a:t>
                </a:r>
                <a:r>
                  <a:rPr lang="en-US" sz="4000" dirty="0">
                    <a:sym typeface="Symbol" panose="05050102010706020507" pitchFamily="18" charset="2"/>
                  </a:rPr>
                  <a:t>𝑥</a:t>
                </a:r>
                <a:r>
                  <a:rPr lang="en-US" altLang="en-US" sz="4000" baseline="-25000" dirty="0"/>
                  <a:t>1</a:t>
                </a:r>
                <a:r>
                  <a:rPr lang="en-US" altLang="en-US" sz="4000" dirty="0"/>
                  <a:t>,…, </a:t>
                </a:r>
                <a:r>
                  <a:rPr lang="en-US" sz="4000" dirty="0">
                    <a:sym typeface="Symbol" panose="05050102010706020507" pitchFamily="18" charset="2"/>
                  </a:rPr>
                  <a:t>𝑥</a:t>
                </a:r>
                <a:r>
                  <a:rPr lang="en-US" altLang="en-US" sz="4000" baseline="-25000" dirty="0"/>
                  <a:t>𝑛</a:t>
                </a:r>
                <a:r>
                  <a:rPr lang="en-US" sz="4000" dirty="0"/>
                  <a:t>; </a:t>
                </a:r>
                <a:r>
                  <a:rPr lang="en-US" sz="4000" dirty="0">
                    <a:sym typeface="Symbol" panose="05050102010706020507" pitchFamily="18" charset="2"/>
                  </a:rPr>
                  <a:t>)} = 𝑛</a:t>
                </a:r>
                <a:r>
                  <a:rPr lang="en-US" altLang="en-US" sz="4000" dirty="0">
                    <a:sym typeface="Symbol" panose="05050102010706020507" pitchFamily="18" charset="2"/>
                  </a:rPr>
                  <a:t> + </a:t>
                </a:r>
                <a:r>
                  <a:rPr lang="en-US" sz="4000" dirty="0">
                    <a:sym typeface="Symbol" panose="05050102010706020507" pitchFamily="18" charset="2"/>
                  </a:rPr>
                  <a:t>𝑥</a:t>
                </a:r>
                <a:r>
                  <a:rPr lang="en-US" sz="4000" baseline="-25000" dirty="0">
                    <a:sym typeface="Symbol" panose="05050102010706020507" pitchFamily="18" charset="2"/>
                  </a:rPr>
                  <a:t>𝑖</a:t>
                </a:r>
                <a:r>
                  <a:rPr lang="en-US" sz="4000" dirty="0">
                    <a:sym typeface="Symbol" panose="05050102010706020507" pitchFamily="18" charset="2"/>
                  </a:rPr>
                  <a:t>ℓ𝑜𝑔</a:t>
                </a:r>
                <a:r>
                  <a:rPr lang="en-US" sz="4000" baseline="-25000" dirty="0">
                    <a:sym typeface="Symbol" panose="05050102010706020507" pitchFamily="18" charset="2"/>
                  </a:rPr>
                  <a:t>𝑒</a:t>
                </a:r>
                <a:r>
                  <a:rPr lang="en-US" altLang="en-US" sz="4000" dirty="0">
                    <a:sym typeface="Symbol" panose="05050102010706020507" pitchFamily="18" charset="2"/>
                  </a:rPr>
                  <a:t> </a:t>
                </a:r>
                <a:r>
                  <a:rPr lang="en-US" sz="4000" dirty="0">
                    <a:sym typeface="Symbol" panose="05050102010706020507" pitchFamily="18" charset="2"/>
                  </a:rPr>
                  <a:t> ℓ𝑜𝑔</a:t>
                </a:r>
                <a:r>
                  <a:rPr lang="en-US" sz="4000" baseline="-25000" dirty="0">
                    <a:sym typeface="Symbol" panose="05050102010706020507" pitchFamily="18" charset="2"/>
                  </a:rPr>
                  <a:t>𝑒</a:t>
                </a:r>
                <a:r>
                  <a:rPr lang="en-US" sz="4000" dirty="0">
                    <a:sym typeface="Symbol" panose="05050102010706020507" pitchFamily="18" charset="2"/>
                  </a:rPr>
                  <a:t>(𝑥</a:t>
                </a:r>
                <a:r>
                  <a:rPr lang="en-US" sz="4000" baseline="-25000" dirty="0">
                    <a:sym typeface="Symbol" panose="05050102010706020507" pitchFamily="18" charset="2"/>
                  </a:rPr>
                  <a:t>1</a:t>
                </a:r>
                <a:r>
                  <a:rPr lang="en-US" sz="4000" dirty="0">
                    <a:sym typeface="Symbol" panose="05050102010706020507" pitchFamily="18" charset="2"/>
                  </a:rPr>
                  <a:t>!.... 𝑥</a:t>
                </a:r>
                <a:r>
                  <a:rPr lang="en-US" sz="4000" baseline="-25000" dirty="0">
                    <a:sym typeface="Symbol" panose="05050102010706020507" pitchFamily="18" charset="2"/>
                  </a:rPr>
                  <a:t>𝑛</a:t>
                </a:r>
                <a:r>
                  <a:rPr lang="en-US" sz="4000" dirty="0">
                    <a:sym typeface="Symbol" panose="05050102010706020507" pitchFamily="18" charset="2"/>
                  </a:rPr>
                  <a:t>!)</a:t>
                </a:r>
              </a:p>
              <a:p>
                <a:pPr algn="just">
                  <a:buFont typeface="Wingdings" panose="05000000000000000000" pitchFamily="2" charset="2"/>
                  <a:buChar char="§"/>
                </a:pPr>
                <a:r>
                  <a:rPr lang="en-US" sz="4000" dirty="0">
                    <a:sym typeface="Symbol" panose="05050102010706020507" pitchFamily="18" charset="2"/>
                  </a:rPr>
                  <a:t>dℓ𝑜𝑔</a:t>
                </a:r>
                <a:r>
                  <a:rPr lang="en-US" sz="4000" baseline="-25000" dirty="0">
                    <a:sym typeface="Symbol" panose="05050102010706020507" pitchFamily="18" charset="2"/>
                  </a:rPr>
                  <a:t>𝑒</a:t>
                </a:r>
                <a:r>
                  <a:rPr lang="en-US" sz="4000" dirty="0">
                    <a:sym typeface="Symbol" panose="05050102010706020507" pitchFamily="18" charset="2"/>
                  </a:rPr>
                  <a:t>{</a:t>
                </a:r>
                <a:r>
                  <a:rPr lang="en-US" sz="4000" dirty="0"/>
                  <a:t>L(</a:t>
                </a:r>
                <a:r>
                  <a:rPr lang="en-US" sz="4000" dirty="0">
                    <a:sym typeface="Symbol" panose="05050102010706020507" pitchFamily="18" charset="2"/>
                  </a:rPr>
                  <a:t>𝑥</a:t>
                </a:r>
                <a:r>
                  <a:rPr lang="en-US" altLang="en-US" sz="4000" baseline="-25000" dirty="0"/>
                  <a:t>1</a:t>
                </a:r>
                <a:r>
                  <a:rPr lang="en-US" altLang="en-US" sz="4000" dirty="0"/>
                  <a:t>,…, </a:t>
                </a:r>
                <a:r>
                  <a:rPr lang="en-US" sz="4000" dirty="0">
                    <a:sym typeface="Symbol" panose="05050102010706020507" pitchFamily="18" charset="2"/>
                  </a:rPr>
                  <a:t>𝑥</a:t>
                </a:r>
                <a:r>
                  <a:rPr lang="en-US" altLang="en-US" sz="4000" baseline="-25000" dirty="0"/>
                  <a:t>𝑛</a:t>
                </a:r>
                <a:r>
                  <a:rPr lang="en-US" sz="4000" dirty="0"/>
                  <a:t>; </a:t>
                </a:r>
                <a:r>
                  <a:rPr lang="en-US" sz="4000" dirty="0">
                    <a:sym typeface="Symbol" panose="05050102010706020507" pitchFamily="18" charset="2"/>
                  </a:rPr>
                  <a:t>)}/d = 𝑛</a:t>
                </a:r>
                <a:r>
                  <a:rPr lang="en-US" altLang="en-US" sz="4000" dirty="0">
                    <a:sym typeface="Symbol" panose="05050102010706020507" pitchFamily="18" charset="2"/>
                  </a:rPr>
                  <a:t> + (1/)(</a:t>
                </a:r>
                <a:r>
                  <a:rPr lang="en-US" sz="4000" dirty="0">
                    <a:sym typeface="Symbol" panose="05050102010706020507" pitchFamily="18" charset="2"/>
                  </a:rPr>
                  <a:t>𝑥</a:t>
                </a:r>
                <a:r>
                  <a:rPr lang="en-US" sz="4000" baseline="-25000" dirty="0">
                    <a:sym typeface="Symbol" panose="05050102010706020507" pitchFamily="18" charset="2"/>
                  </a:rPr>
                  <a:t>𝑖</a:t>
                </a:r>
                <a:r>
                  <a:rPr lang="en-US" sz="4000" dirty="0">
                    <a:sym typeface="Symbol" panose="05050102010706020507" pitchFamily="18" charset="2"/>
                  </a:rPr>
                  <a:t>)</a:t>
                </a:r>
              </a:p>
              <a:p>
                <a:pPr algn="just">
                  <a:buFont typeface="Wingdings" panose="05000000000000000000" pitchFamily="2" charset="2"/>
                  <a:buChar char="§"/>
                </a:pPr>
                <a14:m>
                  <m:oMath xmlns:m="http://schemas.openxmlformats.org/officeDocument/2006/math">
                    <m:acc>
                      <m:accPr>
                        <m:chr m:val="̂"/>
                        <m:ctrlPr>
                          <a:rPr lang="en-US" altLang="en-US" sz="4000" i="1" smtClean="0">
                            <a:latin typeface="Cambria Math" panose="02040503050406030204" pitchFamily="18" charset="0"/>
                            <a:sym typeface="Symbol" panose="05050102010706020507" pitchFamily="18" charset="2"/>
                          </a:rPr>
                        </m:ctrlPr>
                      </m:accPr>
                      <m:e>
                        <m:r>
                          <a:rPr lang="en-US" altLang="en-US" sz="4000" b="0" i="1" smtClean="0">
                            <a:latin typeface="Cambria Math" panose="02040503050406030204" pitchFamily="18" charset="0"/>
                            <a:sym typeface="Symbol" panose="05050102010706020507" pitchFamily="18" charset="2"/>
                          </a:rPr>
                          <m:t>𝜃</m:t>
                        </m:r>
                      </m:e>
                    </m:acc>
                    <m:r>
                      <a:rPr lang="en-US" altLang="en-US" sz="4000" b="0" i="1" smtClean="0">
                        <a:latin typeface="Cambria Math" panose="02040503050406030204" pitchFamily="18" charset="0"/>
                        <a:sym typeface="Symbol" panose="05050102010706020507" pitchFamily="18" charset="2"/>
                      </a:rPr>
                      <m:t>=</m:t>
                    </m:r>
                    <m:f>
                      <m:fPr>
                        <m:ctrlPr>
                          <a:rPr lang="en-US" altLang="en-US" sz="4000" b="0" i="1" smtClean="0">
                            <a:latin typeface="Cambria Math" panose="02040503050406030204" pitchFamily="18" charset="0"/>
                            <a:sym typeface="Symbol" panose="05050102010706020507" pitchFamily="18" charset="2"/>
                          </a:rPr>
                        </m:ctrlPr>
                      </m:fPr>
                      <m:num>
                        <m:r>
                          <a:rPr lang="en-US" altLang="en-US" sz="4000" b="0" i="1" smtClean="0">
                            <a:latin typeface="Cambria Math" panose="02040503050406030204" pitchFamily="18" charset="0"/>
                            <a:sym typeface="Symbol" panose="05050102010706020507" pitchFamily="18" charset="2"/>
                          </a:rPr>
                          <m:t>1</m:t>
                        </m:r>
                      </m:num>
                      <m:den>
                        <m:r>
                          <a:rPr lang="en-US" altLang="en-US" sz="4000" b="0" i="1" smtClean="0">
                            <a:latin typeface="Cambria Math" panose="02040503050406030204" pitchFamily="18" charset="0"/>
                            <a:sym typeface="Symbol" panose="05050102010706020507" pitchFamily="18" charset="2"/>
                          </a:rPr>
                          <m:t>𝑛</m:t>
                        </m:r>
                      </m:den>
                    </m:f>
                    <m:nary>
                      <m:naryPr>
                        <m:chr m:val="∑"/>
                        <m:limLoc m:val="subSup"/>
                        <m:ctrlPr>
                          <a:rPr lang="en-US" altLang="en-US" sz="4000" b="0" i="1" smtClean="0">
                            <a:latin typeface="Cambria Math" panose="02040503050406030204" pitchFamily="18" charset="0"/>
                            <a:sym typeface="Symbol" panose="05050102010706020507" pitchFamily="18" charset="2"/>
                          </a:rPr>
                        </m:ctrlPr>
                      </m:naryPr>
                      <m:sub>
                        <m:r>
                          <m:rPr>
                            <m:brk m:alnAt="25"/>
                          </m:rPr>
                          <a:rPr lang="en-US" altLang="en-US" sz="4000" b="0" i="1" smtClean="0">
                            <a:latin typeface="Cambria Math" panose="02040503050406030204" pitchFamily="18" charset="0"/>
                            <a:sym typeface="Symbol" panose="05050102010706020507" pitchFamily="18" charset="2"/>
                          </a:rPr>
                          <m:t>𝑖</m:t>
                        </m:r>
                        <m:r>
                          <a:rPr lang="en-US" altLang="en-US" sz="4000" b="0" i="1" smtClean="0">
                            <a:latin typeface="Cambria Math" panose="02040503050406030204" pitchFamily="18" charset="0"/>
                            <a:sym typeface="Symbol" panose="05050102010706020507" pitchFamily="18" charset="2"/>
                          </a:rPr>
                          <m:t>=1</m:t>
                        </m:r>
                      </m:sub>
                      <m:sup>
                        <m:r>
                          <a:rPr lang="en-US" altLang="en-US" sz="4000" b="0" i="1" smtClean="0">
                            <a:latin typeface="Cambria Math" panose="02040503050406030204" pitchFamily="18" charset="0"/>
                            <a:sym typeface="Symbol" panose="05050102010706020507" pitchFamily="18" charset="2"/>
                          </a:rPr>
                          <m:t>𝑛</m:t>
                        </m:r>
                      </m:sup>
                      <m:e>
                        <m:sSub>
                          <m:sSubPr>
                            <m:ctrlPr>
                              <a:rPr lang="en-US" altLang="en-US" sz="4000" b="0" i="1" smtClean="0">
                                <a:latin typeface="Cambria Math" panose="02040503050406030204" pitchFamily="18" charset="0"/>
                                <a:sym typeface="Symbol" panose="05050102010706020507" pitchFamily="18" charset="2"/>
                              </a:rPr>
                            </m:ctrlPr>
                          </m:sSubPr>
                          <m:e>
                            <m:r>
                              <a:rPr lang="en-US" altLang="en-US" sz="4000" b="0" i="1" smtClean="0">
                                <a:latin typeface="Cambria Math" panose="02040503050406030204" pitchFamily="18" charset="0"/>
                                <a:sym typeface="Symbol" panose="05050102010706020507" pitchFamily="18" charset="2"/>
                              </a:rPr>
                              <m:t>𝑋</m:t>
                            </m:r>
                          </m:e>
                          <m:sub>
                            <m:r>
                              <a:rPr lang="en-US" altLang="en-US" sz="4000" b="0" i="1" smtClean="0">
                                <a:latin typeface="Cambria Math" panose="02040503050406030204" pitchFamily="18" charset="0"/>
                                <a:sym typeface="Symbol" panose="05050102010706020507" pitchFamily="18" charset="2"/>
                              </a:rPr>
                              <m:t>𝑖</m:t>
                            </m:r>
                          </m:sub>
                        </m:sSub>
                      </m:e>
                    </m:nary>
                    <m:r>
                      <a:rPr lang="en-US" altLang="en-US" sz="4000" b="0" i="1" smtClean="0">
                        <a:latin typeface="Cambria Math" panose="02040503050406030204" pitchFamily="18" charset="0"/>
                        <a:sym typeface="Symbol" panose="05050102010706020507" pitchFamily="18" charset="2"/>
                      </a:rPr>
                      <m:t>=</m:t>
                    </m:r>
                    <m:sSub>
                      <m:sSubPr>
                        <m:ctrlPr>
                          <a:rPr lang="en-US" altLang="en-US" sz="4000" b="0" i="1" smtClean="0">
                            <a:latin typeface="Cambria Math" panose="02040503050406030204" pitchFamily="18" charset="0"/>
                            <a:sym typeface="Symbol" panose="05050102010706020507" pitchFamily="18" charset="2"/>
                          </a:rPr>
                        </m:ctrlPr>
                      </m:sSubPr>
                      <m:e>
                        <m:acc>
                          <m:accPr>
                            <m:chr m:val="̅"/>
                            <m:ctrlPr>
                              <a:rPr lang="en-US" altLang="en-US" sz="4000" b="0" i="1" smtClean="0">
                                <a:latin typeface="Cambria Math" panose="02040503050406030204" pitchFamily="18" charset="0"/>
                                <a:sym typeface="Symbol" panose="05050102010706020507" pitchFamily="18" charset="2"/>
                              </a:rPr>
                            </m:ctrlPr>
                          </m:accPr>
                          <m:e>
                            <m:r>
                              <a:rPr lang="en-US" altLang="en-US" sz="4000" b="0" i="1" smtClean="0">
                                <a:latin typeface="Cambria Math" panose="02040503050406030204" pitchFamily="18" charset="0"/>
                                <a:sym typeface="Symbol" panose="05050102010706020507" pitchFamily="18" charset="2"/>
                              </a:rPr>
                              <m:t>𝑋</m:t>
                            </m:r>
                          </m:e>
                        </m:acc>
                      </m:e>
                      <m:sub>
                        <m:r>
                          <a:rPr lang="en-US" altLang="en-US" sz="4000" b="0" i="1" smtClean="0">
                            <a:latin typeface="Cambria Math" panose="02040503050406030204" pitchFamily="18" charset="0"/>
                            <a:sym typeface="Symbol" panose="05050102010706020507" pitchFamily="18" charset="2"/>
                          </a:rPr>
                          <m:t>𝑛</m:t>
                        </m:r>
                      </m:sub>
                    </m:sSub>
                  </m:oMath>
                </a14:m>
                <a:endParaRPr lang="en-US" altLang="en-US" sz="4000" dirty="0">
                  <a:sym typeface="Symbol" panose="05050102010706020507" pitchFamily="18" charset="2"/>
                </a:endParaRPr>
              </a:p>
            </p:txBody>
          </p:sp>
        </mc:Choice>
        <mc:Fallback>
          <p:sp>
            <p:nvSpPr>
              <p:cNvPr id="65539" name="Content Placeholder 2">
                <a:extLst>
                  <a:ext uri="{FF2B5EF4-FFF2-40B4-BE49-F238E27FC236}">
                    <a16:creationId xmlns:a16="http://schemas.microsoft.com/office/drawing/2014/main" id="{F82FD365-2071-4A7F-89D5-40CA4B2CC3AC}"/>
                  </a:ext>
                </a:extLst>
              </p:cNvPr>
              <p:cNvSpPr>
                <a:spLocks noGrp="1" noRot="1" noChangeAspect="1" noMove="1" noResize="1" noEditPoints="1" noAdjustHandles="1" noChangeArrowheads="1" noChangeShapeType="1" noTextEdit="1"/>
              </p:cNvSpPr>
              <p:nvPr>
                <p:ph idx="1"/>
              </p:nvPr>
            </p:nvSpPr>
            <p:spPr>
              <a:blipFill>
                <a:blip r:embed="rId2"/>
                <a:stretch>
                  <a:fillRect l="-1778" t="-2561" r="-194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10</a:t>
            </a:fld>
            <a:endParaRPr lang="en-US" altLang="en-US" sz="1400">
              <a:latin typeface="Arial" panose="020B0604020202020204" pitchFamily="34" charset="0"/>
            </a:endParaRPr>
          </a:p>
        </p:txBody>
      </p:sp>
    </p:spTree>
    <p:extLst>
      <p:ext uri="{BB962C8B-B14F-4D97-AF65-F5344CB8AC3E}">
        <p14:creationId xmlns:p14="http://schemas.microsoft.com/office/powerpoint/2010/main" val="939881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mc:AlternateContent xmlns:mc="http://schemas.openxmlformats.org/markup-compatibility/2006">
        <mc:Choice xmlns:a14="http://schemas.microsoft.com/office/drawing/2010/main" Requires="a14">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sz="3700" dirty="0">
                    <a:sym typeface="Symbol" panose="05050102010706020507" pitchFamily="18" charset="2"/>
                  </a:rPr>
                  <a:t>X</a:t>
                </a:r>
                <a:r>
                  <a:rPr lang="en-US" sz="3700" baseline="-25000" dirty="0">
                    <a:sym typeface="Symbol" panose="05050102010706020507" pitchFamily="18" charset="2"/>
                  </a:rPr>
                  <a:t>𝑖</a:t>
                </a:r>
                <a:r>
                  <a:rPr lang="en-US" sz="3700" dirty="0">
                    <a:sym typeface="Symbol" panose="05050102010706020507" pitchFamily="18" charset="2"/>
                  </a:rPr>
                  <a:t> = 0 (if FALSE) or 1 (if TRUE)</a:t>
                </a:r>
              </a:p>
              <a:p>
                <a:pPr algn="just">
                  <a:buFont typeface="Wingdings" panose="05000000000000000000" pitchFamily="2" charset="2"/>
                  <a:buChar char="§"/>
                </a:pPr>
                <a:r>
                  <a:rPr lang="en-US" sz="3700" dirty="0">
                    <a:sym typeface="Symbol" panose="05050102010706020507" pitchFamily="18" charset="2"/>
                  </a:rPr>
                  <a:t>ℓ𝑜𝑔</a:t>
                </a:r>
                <a:r>
                  <a:rPr lang="en-US" sz="3700" baseline="-25000" dirty="0">
                    <a:sym typeface="Symbol" panose="05050102010706020507" pitchFamily="18" charset="2"/>
                  </a:rPr>
                  <a:t>𝑒</a:t>
                </a:r>
                <a:r>
                  <a:rPr lang="en-US" sz="3700" dirty="0">
                    <a:sym typeface="Symbol" panose="05050102010706020507" pitchFamily="18" charset="2"/>
                  </a:rPr>
                  <a:t>{</a:t>
                </a:r>
                <a:r>
                  <a:rPr lang="en-US" sz="3700" dirty="0"/>
                  <a:t>L(</a:t>
                </a:r>
                <a:r>
                  <a:rPr lang="en-US" sz="3700" dirty="0">
                    <a:sym typeface="Symbol" panose="05050102010706020507" pitchFamily="18" charset="2"/>
                  </a:rPr>
                  <a:t>𝑥</a:t>
                </a:r>
                <a:r>
                  <a:rPr lang="en-US" altLang="en-US" sz="3700" baseline="-25000" dirty="0"/>
                  <a:t>1</a:t>
                </a:r>
                <a:r>
                  <a:rPr lang="en-US" altLang="en-US" sz="3700" dirty="0"/>
                  <a:t>,…, </a:t>
                </a:r>
                <a:r>
                  <a:rPr lang="en-US" sz="3700" dirty="0">
                    <a:sym typeface="Symbol" panose="05050102010706020507" pitchFamily="18" charset="2"/>
                  </a:rPr>
                  <a:t>𝑥</a:t>
                </a:r>
                <a:r>
                  <a:rPr lang="en-US" altLang="en-US" sz="3700" baseline="-25000" dirty="0"/>
                  <a:t>𝑛</a:t>
                </a:r>
                <a:r>
                  <a:rPr lang="en-US" sz="3700" dirty="0"/>
                  <a:t>; </a:t>
                </a:r>
                <a:r>
                  <a:rPr lang="en-US" sz="3700" dirty="0">
                    <a:sym typeface="Symbol" panose="05050102010706020507" pitchFamily="18" charset="2"/>
                  </a:rPr>
                  <a:t>)} = ℓ𝑜𝑔</a:t>
                </a:r>
                <a:r>
                  <a:rPr lang="en-US" sz="3700" baseline="-25000" dirty="0">
                    <a:sym typeface="Symbol" panose="05050102010706020507" pitchFamily="18" charset="2"/>
                  </a:rPr>
                  <a:t>𝑒</a:t>
                </a:r>
                <a:r>
                  <a:rPr lang="en-US" sz="3700" dirty="0">
                    <a:sym typeface="Symbol" panose="05050102010706020507" pitchFamily="18" charset="2"/>
                  </a:rPr>
                  <a:t>(</a:t>
                </a:r>
                <a:r>
                  <a:rPr lang="en-US" altLang="en-US" sz="3700" dirty="0">
                    <a:sym typeface="Symbol" panose="05050102010706020507" pitchFamily="18" charset="2"/>
                  </a:rPr>
                  <a:t></a:t>
                </a:r>
                <a:r>
                  <a:rPr lang="en-US" sz="3700" dirty="0">
                    <a:sym typeface="Symbol" panose="05050102010706020507" pitchFamily="18" charset="2"/>
                  </a:rPr>
                  <a:t>𝑥</a:t>
                </a:r>
                <a:r>
                  <a:rPr lang="en-US" sz="3700" baseline="-25000" dirty="0">
                    <a:sym typeface="Symbol" panose="05050102010706020507" pitchFamily="18" charset="2"/>
                  </a:rPr>
                  <a:t>𝑖</a:t>
                </a:r>
                <a:r>
                  <a:rPr lang="en-US" sz="3700" dirty="0">
                    <a:sym typeface="Symbol" panose="05050102010706020507" pitchFamily="18" charset="2"/>
                  </a:rPr>
                  <a:t>) +(</a:t>
                </a:r>
                <a:r>
                  <a:rPr lang="en-US" altLang="en-US" sz="3700" dirty="0"/>
                  <a:t>𝑛 </a:t>
                </a:r>
                <a:r>
                  <a:rPr lang="en-US" altLang="en-US" sz="3700" dirty="0">
                    <a:sym typeface="Symbol" panose="05050102010706020507" pitchFamily="18" charset="2"/>
                  </a:rPr>
                  <a:t> </a:t>
                </a:r>
                <a:r>
                  <a:rPr lang="en-US" sz="3700" dirty="0">
                    <a:sym typeface="Symbol" panose="05050102010706020507" pitchFamily="18" charset="2"/>
                  </a:rPr>
                  <a:t>𝑥</a:t>
                </a:r>
                <a:r>
                  <a:rPr lang="en-US" sz="3700" baseline="-25000" dirty="0">
                    <a:sym typeface="Symbol" panose="05050102010706020507" pitchFamily="18" charset="2"/>
                  </a:rPr>
                  <a:t>𝑖</a:t>
                </a:r>
                <a:r>
                  <a:rPr lang="en-US" sz="3700" dirty="0">
                    <a:sym typeface="Symbol" panose="05050102010706020507" pitchFamily="18" charset="2"/>
                  </a:rPr>
                  <a:t>)ℓ𝑜𝑔</a:t>
                </a:r>
                <a:r>
                  <a:rPr lang="en-US" sz="3700" baseline="-25000" dirty="0">
                    <a:sym typeface="Symbol" panose="05050102010706020507" pitchFamily="18" charset="2"/>
                  </a:rPr>
                  <a:t>𝑒</a:t>
                </a:r>
                <a:r>
                  <a:rPr lang="en-US" sz="3700" dirty="0">
                    <a:sym typeface="Symbol" panose="05050102010706020507" pitchFamily="18" charset="2"/>
                  </a:rPr>
                  <a:t>(1 )</a:t>
                </a:r>
              </a:p>
              <a:p>
                <a:pPr algn="just">
                  <a:buFont typeface="Wingdings" panose="05000000000000000000" pitchFamily="2" charset="2"/>
                  <a:buChar char="§"/>
                </a:pPr>
                <a:r>
                  <a:rPr lang="en-US" sz="3700" dirty="0">
                    <a:sym typeface="Symbol" panose="05050102010706020507" pitchFamily="18" charset="2"/>
                  </a:rPr>
                  <a:t>dℓ𝑜𝑔</a:t>
                </a:r>
                <a:r>
                  <a:rPr lang="en-US" sz="3700" baseline="-25000" dirty="0">
                    <a:sym typeface="Symbol" panose="05050102010706020507" pitchFamily="18" charset="2"/>
                  </a:rPr>
                  <a:t>𝑒</a:t>
                </a:r>
                <a:r>
                  <a:rPr lang="en-US" sz="3700" dirty="0">
                    <a:sym typeface="Symbol" panose="05050102010706020507" pitchFamily="18" charset="2"/>
                  </a:rPr>
                  <a:t>{</a:t>
                </a:r>
                <a:r>
                  <a:rPr lang="en-US" sz="3700" dirty="0"/>
                  <a:t>L(</a:t>
                </a:r>
                <a:r>
                  <a:rPr lang="en-US" sz="3700" dirty="0">
                    <a:sym typeface="Symbol" panose="05050102010706020507" pitchFamily="18" charset="2"/>
                  </a:rPr>
                  <a:t>𝑥</a:t>
                </a:r>
                <a:r>
                  <a:rPr lang="en-US" altLang="en-US" sz="3700" baseline="-25000" dirty="0"/>
                  <a:t>1</a:t>
                </a:r>
                <a:r>
                  <a:rPr lang="en-US" altLang="en-US" sz="3700" dirty="0"/>
                  <a:t>,…, </a:t>
                </a:r>
                <a:r>
                  <a:rPr lang="en-US" sz="3700" dirty="0">
                    <a:sym typeface="Symbol" panose="05050102010706020507" pitchFamily="18" charset="2"/>
                  </a:rPr>
                  <a:t>𝑥</a:t>
                </a:r>
                <a:r>
                  <a:rPr lang="en-US" altLang="en-US" sz="3700" baseline="-25000" dirty="0"/>
                  <a:t>𝑛</a:t>
                </a:r>
                <a:r>
                  <a:rPr lang="en-US" sz="3700" dirty="0"/>
                  <a:t>; </a:t>
                </a:r>
                <a:r>
                  <a:rPr lang="en-US" sz="3700" dirty="0">
                    <a:sym typeface="Symbol" panose="05050102010706020507" pitchFamily="18" charset="2"/>
                  </a:rPr>
                  <a:t>)}/d = (1/)</a:t>
                </a:r>
                <a:r>
                  <a:rPr lang="en-US" altLang="en-US" sz="3700" dirty="0">
                    <a:sym typeface="Symbol" panose="05050102010706020507" pitchFamily="18" charset="2"/>
                  </a:rPr>
                  <a:t></a:t>
                </a:r>
                <a:r>
                  <a:rPr lang="en-US" sz="3700" dirty="0">
                    <a:sym typeface="Symbol" panose="05050102010706020507" pitchFamily="18" charset="2"/>
                  </a:rPr>
                  <a:t>𝑖</a:t>
                </a:r>
                <a:r>
                  <a:rPr lang="en-US" altLang="en-US" sz="3700" dirty="0">
                    <a:sym typeface="Symbol" panose="05050102010706020507" pitchFamily="18" charset="2"/>
                  </a:rPr>
                  <a:t>  {1/</a:t>
                </a:r>
                <a:r>
                  <a:rPr lang="en-US" sz="3700" dirty="0">
                    <a:sym typeface="Symbol" panose="05050102010706020507" pitchFamily="18" charset="2"/>
                  </a:rPr>
                  <a:t>(1  )}(</a:t>
                </a:r>
                <a:r>
                  <a:rPr lang="en-US" altLang="en-US" sz="3700" dirty="0"/>
                  <a:t>𝑛 </a:t>
                </a:r>
                <a:r>
                  <a:rPr lang="en-US" sz="3700" dirty="0">
                    <a:sym typeface="Symbol" panose="05050102010706020507" pitchFamily="18" charset="2"/>
                  </a:rPr>
                  <a:t> </a:t>
                </a:r>
                <a:r>
                  <a:rPr lang="en-US" altLang="en-US" sz="3700" dirty="0">
                    <a:sym typeface="Symbol" panose="05050102010706020507" pitchFamily="18" charset="2"/>
                  </a:rPr>
                  <a:t></a:t>
                </a:r>
                <a:r>
                  <a:rPr lang="en-US" sz="3700" dirty="0">
                    <a:sym typeface="Symbol" panose="05050102010706020507" pitchFamily="18" charset="2"/>
                  </a:rPr>
                  <a:t>𝑖)</a:t>
                </a:r>
              </a:p>
              <a:p>
                <a:pPr algn="just">
                  <a:buFont typeface="Wingdings" panose="05000000000000000000" pitchFamily="2" charset="2"/>
                  <a:buChar char="§"/>
                </a:pPr>
                <a14:m>
                  <m:oMath xmlns:m="http://schemas.openxmlformats.org/officeDocument/2006/math">
                    <m:acc>
                      <m:accPr>
                        <m:chr m:val="̂"/>
                        <m:ctrlPr>
                          <a:rPr lang="en-US" altLang="en-US" sz="3700" i="1" smtClean="0">
                            <a:latin typeface="Cambria Math" panose="02040503050406030204" pitchFamily="18" charset="0"/>
                          </a:rPr>
                        </m:ctrlPr>
                      </m:accPr>
                      <m:e>
                        <m:r>
                          <a:rPr lang="en-US" altLang="en-US" sz="3700" b="0" i="1" smtClean="0">
                            <a:latin typeface="Cambria Math" panose="02040503050406030204" pitchFamily="18" charset="0"/>
                          </a:rPr>
                          <m:t>𝜃</m:t>
                        </m:r>
                      </m:e>
                    </m:acc>
                    <m:r>
                      <a:rPr lang="en-US" altLang="en-US" sz="3700" b="0" i="1" smtClean="0">
                        <a:latin typeface="Cambria Math" panose="02040503050406030204" pitchFamily="18" charset="0"/>
                      </a:rPr>
                      <m:t>=</m:t>
                    </m:r>
                    <m:f>
                      <m:fPr>
                        <m:ctrlPr>
                          <a:rPr lang="en-US" altLang="en-US" sz="3700" b="0" i="1" smtClean="0">
                            <a:latin typeface="Cambria Math" panose="02040503050406030204" pitchFamily="18" charset="0"/>
                          </a:rPr>
                        </m:ctrlPr>
                      </m:fPr>
                      <m:num>
                        <m:r>
                          <a:rPr lang="en-US" altLang="en-US" sz="3700" b="0" i="1" smtClean="0">
                            <a:latin typeface="Cambria Math" panose="02040503050406030204" pitchFamily="18" charset="0"/>
                          </a:rPr>
                          <m:t>1</m:t>
                        </m:r>
                      </m:num>
                      <m:den>
                        <m:r>
                          <a:rPr lang="en-US" altLang="en-US" sz="3700" b="0" i="1" smtClean="0">
                            <a:latin typeface="Cambria Math" panose="02040503050406030204" pitchFamily="18" charset="0"/>
                          </a:rPr>
                          <m:t>𝑛</m:t>
                        </m:r>
                      </m:den>
                    </m:f>
                    <m:nary>
                      <m:naryPr>
                        <m:chr m:val="∑"/>
                        <m:ctrlPr>
                          <a:rPr lang="en-US" altLang="en-US" sz="3700" b="0" i="1" smtClean="0">
                            <a:latin typeface="Cambria Math" panose="02040503050406030204" pitchFamily="18" charset="0"/>
                          </a:rPr>
                        </m:ctrlPr>
                      </m:naryPr>
                      <m:sub>
                        <m:r>
                          <m:rPr>
                            <m:brk m:alnAt="23"/>
                          </m:rPr>
                          <a:rPr lang="en-US" altLang="en-US" sz="3700" b="0" i="1" smtClean="0">
                            <a:latin typeface="Cambria Math" panose="02040503050406030204" pitchFamily="18" charset="0"/>
                          </a:rPr>
                          <m:t>𝑖</m:t>
                        </m:r>
                        <m:r>
                          <a:rPr lang="en-US" altLang="en-US" sz="3700" b="0" i="1" smtClean="0">
                            <a:latin typeface="Cambria Math" panose="02040503050406030204" pitchFamily="18" charset="0"/>
                          </a:rPr>
                          <m:t>=1</m:t>
                        </m:r>
                      </m:sub>
                      <m:sup>
                        <m:r>
                          <a:rPr lang="en-US" altLang="en-US" sz="3700" b="0" i="1" smtClean="0">
                            <a:latin typeface="Cambria Math" panose="02040503050406030204" pitchFamily="18" charset="0"/>
                          </a:rPr>
                          <m:t>𝑛</m:t>
                        </m:r>
                      </m:sup>
                      <m:e>
                        <m:r>
                          <a:rPr lang="en-US" altLang="en-US" sz="3700" b="0" i="1" smtClean="0">
                            <a:latin typeface="Cambria Math" panose="02040503050406030204" pitchFamily="18" charset="0"/>
                          </a:rPr>
                          <m:t>𝑖</m:t>
                        </m:r>
                      </m:e>
                    </m:nary>
                    <m:r>
                      <a:rPr lang="en-US" altLang="en-US" sz="3700" b="0" i="1" smtClean="0">
                        <a:latin typeface="Cambria Math" panose="02040503050406030204" pitchFamily="18" charset="0"/>
                      </a:rPr>
                      <m:t>=</m:t>
                    </m:r>
                    <m:sSub>
                      <m:sSubPr>
                        <m:ctrlPr>
                          <a:rPr lang="en-US" altLang="en-US" sz="3700" b="0" i="1" smtClean="0">
                            <a:latin typeface="Cambria Math" panose="02040503050406030204" pitchFamily="18" charset="0"/>
                          </a:rPr>
                        </m:ctrlPr>
                      </m:sSubPr>
                      <m:e>
                        <m:r>
                          <a:rPr lang="en-US" altLang="en-US" sz="3700" b="0" i="1" smtClean="0">
                            <a:latin typeface="Cambria Math" panose="02040503050406030204" pitchFamily="18" charset="0"/>
                          </a:rPr>
                          <m:t>𝑝</m:t>
                        </m:r>
                      </m:e>
                      <m:sub>
                        <m:r>
                          <a:rPr lang="en-US" altLang="en-US" sz="3700" b="0" i="1" smtClean="0">
                            <a:latin typeface="Cambria Math" panose="02040503050406030204" pitchFamily="18" charset="0"/>
                          </a:rPr>
                          <m:t>𝑛</m:t>
                        </m:r>
                      </m:sub>
                    </m:sSub>
                  </m:oMath>
                </a14:m>
                <a:r>
                  <a:rPr lang="en-US" altLang="en-US" sz="3700" dirty="0"/>
                  <a:t>, where 𝑝</a:t>
                </a:r>
                <a:r>
                  <a:rPr lang="en-US" altLang="en-US" sz="3700" baseline="-25000" dirty="0"/>
                  <a:t>𝑛</a:t>
                </a:r>
                <a:r>
                  <a:rPr lang="en-US" altLang="en-US" sz="3700" dirty="0"/>
                  <a:t> is the proportion of TRUE or FALSE as the case may be </a:t>
                </a:r>
              </a:p>
            </p:txBody>
          </p:sp>
        </mc:Choice>
        <mc:Fallback>
          <p:sp>
            <p:nvSpPr>
              <p:cNvPr id="65539" name="Content Placeholder 2">
                <a:extLst>
                  <a:ext uri="{FF2B5EF4-FFF2-40B4-BE49-F238E27FC236}">
                    <a16:creationId xmlns:a16="http://schemas.microsoft.com/office/drawing/2014/main" id="{F82FD365-2071-4A7F-89D5-40CA4B2CC3AC}"/>
                  </a:ext>
                </a:extLst>
              </p:cNvPr>
              <p:cNvSpPr>
                <a:spLocks noGrp="1" noRot="1" noChangeAspect="1" noMove="1" noResize="1" noEditPoints="1" noAdjustHandles="1" noChangeArrowheads="1" noChangeShapeType="1" noTextEdit="1"/>
              </p:cNvSpPr>
              <p:nvPr>
                <p:ph idx="1"/>
              </p:nvPr>
            </p:nvSpPr>
            <p:spPr>
              <a:blipFill>
                <a:blip r:embed="rId2"/>
                <a:stretch>
                  <a:fillRect l="-1556" t="-2156" r="-1722" b="-8086"/>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11</a:t>
            </a:fld>
            <a:endParaRPr lang="en-US" altLang="en-US" sz="1400">
              <a:latin typeface="Arial" panose="020B0604020202020204" pitchFamily="34" charset="0"/>
            </a:endParaRPr>
          </a:p>
        </p:txBody>
      </p:sp>
    </p:spTree>
    <p:extLst>
      <p:ext uri="{BB962C8B-B14F-4D97-AF65-F5344CB8AC3E}">
        <p14:creationId xmlns:p14="http://schemas.microsoft.com/office/powerpoint/2010/main" val="841225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mc:AlternateContent xmlns:mc="http://schemas.openxmlformats.org/markup-compatibility/2006">
        <mc:Choice xmlns:a14="http://schemas.microsoft.com/office/drawing/2010/main" Requires="a14">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altLang="en-US" sz="4000" dirty="0">
                    <a:sym typeface="Symbol" panose="05050102010706020507" pitchFamily="18" charset="2"/>
                  </a:rPr>
                  <a:t>For X ~ E(), we have </a:t>
                </a:r>
                <a14:m>
                  <m:oMath xmlns:m="http://schemas.openxmlformats.org/officeDocument/2006/math">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𝜃</m:t>
                        </m:r>
                      </m:e>
                    </m:acc>
                    <m:r>
                      <a:rPr lang="en-US" altLang="en-US" sz="4000" i="1">
                        <a:latin typeface="Cambria Math" panose="02040503050406030204" pitchFamily="18" charset="0"/>
                        <a:sym typeface="Symbol" panose="05050102010706020507" pitchFamily="18" charset="2"/>
                      </a:rPr>
                      <m:t>=</m:t>
                    </m:r>
                    <m:f>
                      <m:fPr>
                        <m:ctrlPr>
                          <a:rPr lang="en-US" altLang="en-US" sz="4000" i="1">
                            <a:latin typeface="Cambria Math" panose="02040503050406030204" pitchFamily="18" charset="0"/>
                          </a:rPr>
                        </m:ctrlPr>
                      </m:fPr>
                      <m:num>
                        <m:r>
                          <a:rPr lang="en-US" altLang="en-US" sz="4000" i="1">
                            <a:latin typeface="Cambria Math" panose="02040503050406030204" pitchFamily="18" charset="0"/>
                          </a:rPr>
                          <m:t>1</m:t>
                        </m:r>
                      </m:num>
                      <m:den>
                        <m:r>
                          <a:rPr lang="en-US" altLang="en-US" sz="4000" i="1">
                            <a:latin typeface="Cambria Math" panose="02040503050406030204" pitchFamily="18" charset="0"/>
                          </a:rPr>
                          <m:t>𝑛</m:t>
                        </m:r>
                      </m:den>
                    </m:f>
                    <m:nary>
                      <m:naryPr>
                        <m:chr m:val="∑"/>
                        <m:ctrlPr>
                          <a:rPr lang="en-US" altLang="en-US" sz="4000" i="1">
                            <a:latin typeface="Cambria Math" panose="02040503050406030204" pitchFamily="18" charset="0"/>
                          </a:rPr>
                        </m:ctrlPr>
                      </m:naryPr>
                      <m:sub>
                        <m:r>
                          <m:rPr>
                            <m:brk m:alnAt="23"/>
                          </m:rPr>
                          <a:rPr lang="en-US" altLang="en-US" sz="4000" i="1">
                            <a:latin typeface="Cambria Math" panose="02040503050406030204" pitchFamily="18" charset="0"/>
                          </a:rPr>
                          <m:t>𝑖</m:t>
                        </m:r>
                        <m:r>
                          <a:rPr lang="en-US" altLang="en-US" sz="4000" i="1">
                            <a:latin typeface="Cambria Math" panose="02040503050406030204" pitchFamily="18" charset="0"/>
                          </a:rPr>
                          <m:t>=1</m:t>
                        </m:r>
                      </m:sub>
                      <m:sup>
                        <m:r>
                          <a:rPr lang="en-US" altLang="en-US" sz="4000" i="1">
                            <a:latin typeface="Cambria Math" panose="02040503050406030204" pitchFamily="18" charset="0"/>
                          </a:rPr>
                          <m:t>𝑛</m:t>
                        </m:r>
                      </m:sup>
                      <m:e>
                        <m:sSub>
                          <m:sSubPr>
                            <m:ctrlPr>
                              <a:rPr lang="en-US" altLang="en-US" sz="4000" i="1">
                                <a:latin typeface="Cambria Math" panose="02040503050406030204" pitchFamily="18" charset="0"/>
                              </a:rPr>
                            </m:ctrlPr>
                          </m:sSubPr>
                          <m:e>
                            <m:r>
                              <a:rPr lang="en-US" altLang="en-US" sz="4000" i="1">
                                <a:latin typeface="Cambria Math" panose="02040503050406030204" pitchFamily="18" charset="0"/>
                              </a:rPr>
                              <m:t>𝑋</m:t>
                            </m:r>
                          </m:e>
                          <m:sub>
                            <m:r>
                              <a:rPr lang="en-US" altLang="en-US" sz="4000" i="1">
                                <a:latin typeface="Cambria Math" panose="02040503050406030204" pitchFamily="18" charset="0"/>
                              </a:rPr>
                              <m:t>𝑖</m:t>
                            </m:r>
                          </m:sub>
                        </m:sSub>
                      </m:e>
                    </m:nary>
                    <m:r>
                      <a:rPr lang="en-US" altLang="en-US" sz="4000" i="1">
                        <a:latin typeface="Cambria Math" panose="02040503050406030204" pitchFamily="18" charset="0"/>
                        <a:sym typeface="Symbol" panose="05050102010706020507" pitchFamily="18" charset="2"/>
                      </a:rPr>
                      <m:t>=</m:t>
                    </m:r>
                    <m:sSub>
                      <m:sSubPr>
                        <m:ctrlPr>
                          <a:rPr lang="en-US" altLang="en-US" sz="4000" i="1">
                            <a:latin typeface="Cambria Math" panose="02040503050406030204" pitchFamily="18" charset="0"/>
                            <a:sym typeface="Symbol" panose="05050102010706020507" pitchFamily="18" charset="2"/>
                          </a:rPr>
                        </m:ctrlPr>
                      </m:sSubPr>
                      <m:e>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𝑋</m:t>
                            </m:r>
                          </m:e>
                        </m:acc>
                      </m:e>
                      <m:sub>
                        <m:r>
                          <a:rPr lang="en-US" altLang="en-US" sz="4000" i="1">
                            <a:latin typeface="Cambria Math" panose="02040503050406030204" pitchFamily="18" charset="0"/>
                            <a:sym typeface="Symbol" panose="05050102010706020507" pitchFamily="18" charset="2"/>
                          </a:rPr>
                          <m:t>𝑛</m:t>
                        </m:r>
                      </m:sub>
                    </m:sSub>
                  </m:oMath>
                </a14:m>
                <a:endParaRPr lang="en-US" altLang="en-US" sz="4000" dirty="0"/>
              </a:p>
              <a:p>
                <a:pPr algn="just">
                  <a:buFont typeface="Wingdings" panose="05000000000000000000" pitchFamily="2" charset="2"/>
                  <a:buChar char="§"/>
                </a:pPr>
                <a:r>
                  <a:rPr lang="en-US" altLang="en-US" sz="4000" dirty="0"/>
                  <a:t>For X ~ UD(𝑎 , 𝑏) we have </a:t>
                </a:r>
                <a14:m>
                  <m:oMath xmlns:m="http://schemas.openxmlformats.org/officeDocument/2006/math">
                    <m:acc>
                      <m:accPr>
                        <m:chr m:val="̂"/>
                        <m:ctrlPr>
                          <a:rPr lang="en-US" altLang="en-US" sz="4000" i="1">
                            <a:latin typeface="Cambria Math" panose="02040503050406030204" pitchFamily="18" charset="0"/>
                          </a:rPr>
                        </m:ctrlPr>
                      </m:accPr>
                      <m:e>
                        <m:r>
                          <a:rPr lang="en-US" altLang="en-US" sz="4000" i="1">
                            <a:latin typeface="Cambria Math" panose="02040503050406030204" pitchFamily="18" charset="0"/>
                          </a:rPr>
                          <m:t>𝑎</m:t>
                        </m:r>
                      </m:e>
                    </m:acc>
                    <m:r>
                      <a:rPr lang="en-US" altLang="en-US" sz="4000" i="1">
                        <a:latin typeface="Cambria Math" panose="02040503050406030204" pitchFamily="18" charset="0"/>
                      </a:rPr>
                      <m:t>=</m:t>
                    </m:r>
                    <m:r>
                      <a:rPr lang="en-US" altLang="en-US" sz="4000" i="1">
                        <a:latin typeface="Cambria Math" panose="02040503050406030204" pitchFamily="18" charset="0"/>
                      </a:rPr>
                      <m:t>𝑚𝑖𝑛</m:t>
                    </m:r>
                    <m:d>
                      <m:dPr>
                        <m:ctrlPr>
                          <a:rPr lang="en-US" altLang="en-US" sz="4000" i="1">
                            <a:latin typeface="Cambria Math" panose="02040503050406030204" pitchFamily="18" charset="0"/>
                          </a:rPr>
                        </m:ctrlPr>
                      </m:dPr>
                      <m:e>
                        <m:sSub>
                          <m:sSubPr>
                            <m:ctrlPr>
                              <a:rPr lang="en-US" altLang="en-US" sz="4000" i="1">
                                <a:latin typeface="Cambria Math" panose="02040503050406030204" pitchFamily="18" charset="0"/>
                              </a:rPr>
                            </m:ctrlPr>
                          </m:sSubPr>
                          <m:e>
                            <m:r>
                              <a:rPr lang="en-US" altLang="en-US" sz="4000" i="1">
                                <a:latin typeface="Cambria Math" panose="02040503050406030204" pitchFamily="18" charset="0"/>
                              </a:rPr>
                              <m:t>𝑋</m:t>
                            </m:r>
                          </m:e>
                          <m:sub>
                            <m:r>
                              <a:rPr lang="en-US" altLang="en-US" sz="4000" i="1">
                                <a:latin typeface="Cambria Math" panose="02040503050406030204" pitchFamily="18" charset="0"/>
                              </a:rPr>
                              <m:t>1</m:t>
                            </m:r>
                          </m:sub>
                        </m:sSub>
                        <m:r>
                          <a:rPr lang="en-US" altLang="en-US" sz="4000" i="1">
                            <a:latin typeface="Cambria Math" panose="02040503050406030204" pitchFamily="18" charset="0"/>
                          </a:rPr>
                          <m:t>,</m:t>
                        </m:r>
                        <m:r>
                          <a:rPr lang="en-US" altLang="en-US" sz="4000" i="1">
                            <a:latin typeface="Cambria Math" panose="02040503050406030204" pitchFamily="18" charset="0"/>
                            <a:ea typeface="Cambria Math" panose="02040503050406030204" pitchFamily="18" charset="0"/>
                          </a:rPr>
                          <m:t>⋯,</m:t>
                        </m:r>
                        <m:sSub>
                          <m:sSubPr>
                            <m:ctrlPr>
                              <a:rPr lang="en-US" altLang="en-US" sz="4000" i="1">
                                <a:latin typeface="Cambria Math" panose="02040503050406030204" pitchFamily="18" charset="0"/>
                                <a:ea typeface="Cambria Math" panose="02040503050406030204" pitchFamily="18" charset="0"/>
                              </a:rPr>
                            </m:ctrlPr>
                          </m:sSubPr>
                          <m:e>
                            <m:r>
                              <a:rPr lang="en-US" altLang="en-US" sz="4000" i="1">
                                <a:latin typeface="Cambria Math" panose="02040503050406030204" pitchFamily="18" charset="0"/>
                                <a:ea typeface="Cambria Math" panose="02040503050406030204" pitchFamily="18" charset="0"/>
                              </a:rPr>
                              <m:t>𝑋</m:t>
                            </m:r>
                          </m:e>
                          <m:sub>
                            <m:r>
                              <a:rPr lang="en-US" altLang="en-US" sz="4000" i="1">
                                <a:latin typeface="Cambria Math" panose="02040503050406030204" pitchFamily="18" charset="0"/>
                                <a:ea typeface="Cambria Math" panose="02040503050406030204" pitchFamily="18" charset="0"/>
                              </a:rPr>
                              <m:t>𝑛</m:t>
                            </m:r>
                          </m:sub>
                        </m:sSub>
                      </m:e>
                    </m:d>
                  </m:oMath>
                </a14:m>
                <a:endParaRPr lang="en-US" altLang="en-US" sz="4000" dirty="0"/>
              </a:p>
              <a:p>
                <a:pPr algn="just">
                  <a:buFont typeface="Wingdings" panose="05000000000000000000" pitchFamily="2" charset="2"/>
                  <a:buChar char="§"/>
                </a:pPr>
                <a:r>
                  <a:rPr lang="en-US" altLang="en-US" sz="4000" dirty="0"/>
                  <a:t>For X ~ UD(𝑎 , 𝑏) we have </a:t>
                </a:r>
                <a14:m>
                  <m:oMath xmlns:m="http://schemas.openxmlformats.org/officeDocument/2006/math">
                    <m:acc>
                      <m:accPr>
                        <m:chr m:val="̂"/>
                        <m:ctrlPr>
                          <a:rPr lang="en-US" altLang="en-US" sz="4000" i="1">
                            <a:latin typeface="Cambria Math" panose="02040503050406030204" pitchFamily="18" charset="0"/>
                          </a:rPr>
                        </m:ctrlPr>
                      </m:accPr>
                      <m:e>
                        <m:r>
                          <a:rPr lang="en-US" altLang="en-US" sz="4000" i="1">
                            <a:latin typeface="Cambria Math" panose="02040503050406030204" pitchFamily="18" charset="0"/>
                          </a:rPr>
                          <m:t>𝑏</m:t>
                        </m:r>
                      </m:e>
                    </m:acc>
                    <m:r>
                      <a:rPr lang="en-US" altLang="en-US" sz="4000" i="1">
                        <a:latin typeface="Cambria Math" panose="02040503050406030204" pitchFamily="18" charset="0"/>
                      </a:rPr>
                      <m:t>=</m:t>
                    </m:r>
                    <m:r>
                      <a:rPr lang="en-US" altLang="en-US" sz="4000" i="1">
                        <a:latin typeface="Cambria Math" panose="02040503050406030204" pitchFamily="18" charset="0"/>
                      </a:rPr>
                      <m:t>𝑚𝑎𝑥</m:t>
                    </m:r>
                    <m:d>
                      <m:dPr>
                        <m:ctrlPr>
                          <a:rPr lang="en-US" altLang="en-US" sz="4000" i="1">
                            <a:latin typeface="Cambria Math" panose="02040503050406030204" pitchFamily="18" charset="0"/>
                          </a:rPr>
                        </m:ctrlPr>
                      </m:dPr>
                      <m:e>
                        <m:sSub>
                          <m:sSubPr>
                            <m:ctrlPr>
                              <a:rPr lang="en-US" altLang="en-US" sz="4000" i="1">
                                <a:latin typeface="Cambria Math" panose="02040503050406030204" pitchFamily="18" charset="0"/>
                              </a:rPr>
                            </m:ctrlPr>
                          </m:sSubPr>
                          <m:e>
                            <m:r>
                              <a:rPr lang="en-US" altLang="en-US" sz="4000" i="1">
                                <a:latin typeface="Cambria Math" panose="02040503050406030204" pitchFamily="18" charset="0"/>
                              </a:rPr>
                              <m:t>𝑋</m:t>
                            </m:r>
                          </m:e>
                          <m:sub>
                            <m:r>
                              <a:rPr lang="en-US" altLang="en-US" sz="4000" i="1">
                                <a:latin typeface="Cambria Math" panose="02040503050406030204" pitchFamily="18" charset="0"/>
                              </a:rPr>
                              <m:t>1</m:t>
                            </m:r>
                          </m:sub>
                        </m:sSub>
                        <m:r>
                          <a:rPr lang="en-US" altLang="en-US" sz="4000" i="1">
                            <a:latin typeface="Cambria Math" panose="02040503050406030204" pitchFamily="18" charset="0"/>
                          </a:rPr>
                          <m:t>,</m:t>
                        </m:r>
                        <m:r>
                          <a:rPr lang="en-US" altLang="en-US" sz="4000" i="1">
                            <a:latin typeface="Cambria Math" panose="02040503050406030204" pitchFamily="18" charset="0"/>
                            <a:ea typeface="Cambria Math" panose="02040503050406030204" pitchFamily="18" charset="0"/>
                          </a:rPr>
                          <m:t>⋯,</m:t>
                        </m:r>
                        <m:sSub>
                          <m:sSubPr>
                            <m:ctrlPr>
                              <a:rPr lang="en-US" altLang="en-US" sz="4000" i="1">
                                <a:latin typeface="Cambria Math" panose="02040503050406030204" pitchFamily="18" charset="0"/>
                                <a:ea typeface="Cambria Math" panose="02040503050406030204" pitchFamily="18" charset="0"/>
                              </a:rPr>
                            </m:ctrlPr>
                          </m:sSubPr>
                          <m:e>
                            <m:r>
                              <a:rPr lang="en-US" altLang="en-US" sz="4000" i="1">
                                <a:latin typeface="Cambria Math" panose="02040503050406030204" pitchFamily="18" charset="0"/>
                                <a:ea typeface="Cambria Math" panose="02040503050406030204" pitchFamily="18" charset="0"/>
                              </a:rPr>
                              <m:t>𝑋</m:t>
                            </m:r>
                          </m:e>
                          <m:sub>
                            <m:r>
                              <a:rPr lang="en-US" altLang="en-US" sz="4000" i="1">
                                <a:latin typeface="Cambria Math" panose="02040503050406030204" pitchFamily="18" charset="0"/>
                                <a:ea typeface="Cambria Math" panose="02040503050406030204" pitchFamily="18" charset="0"/>
                              </a:rPr>
                              <m:t>𝑛</m:t>
                            </m:r>
                          </m:sub>
                        </m:sSub>
                      </m:e>
                    </m:d>
                  </m:oMath>
                </a14:m>
                <a:endParaRPr lang="en-US" altLang="en-US" sz="4000" dirty="0"/>
              </a:p>
              <a:p>
                <a:pPr algn="just">
                  <a:buFont typeface="Wingdings" panose="05000000000000000000" pitchFamily="2" charset="2"/>
                  <a:buChar char="§"/>
                </a:pPr>
                <a:r>
                  <a:rPr lang="en-US" altLang="en-US" sz="4000" dirty="0"/>
                  <a:t>For </a:t>
                </a:r>
                <a:r>
                  <a:rPr lang="en-US" altLang="en-US" sz="4000" dirty="0">
                    <a:sym typeface="Symbol" panose="05050102010706020507" pitchFamily="18" charset="2"/>
                  </a:rPr>
                  <a:t>X ~ B (𝑛, 𝑝), we have </a:t>
                </a:r>
                <a14:m>
                  <m:oMath xmlns:m="http://schemas.openxmlformats.org/officeDocument/2006/math">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𝑝</m:t>
                        </m:r>
                      </m:e>
                    </m:acc>
                    <m:r>
                      <a:rPr lang="en-US" altLang="en-US" sz="4000" i="1">
                        <a:latin typeface="Cambria Math" panose="02040503050406030204" pitchFamily="18" charset="0"/>
                        <a:sym typeface="Symbol" panose="05050102010706020507" pitchFamily="18" charset="2"/>
                      </a:rPr>
                      <m:t>=#</m:t>
                    </m:r>
                    <m:f>
                      <m:fPr>
                        <m:ctrlPr>
                          <a:rPr lang="en-US" altLang="en-US" sz="4000" i="1">
                            <a:latin typeface="Cambria Math" panose="02040503050406030204" pitchFamily="18" charset="0"/>
                            <a:sym typeface="Symbol" panose="05050102010706020507" pitchFamily="18" charset="2"/>
                          </a:rPr>
                        </m:ctrlPr>
                      </m:fPr>
                      <m:num>
                        <m:r>
                          <a:rPr lang="en-US" altLang="en-US" sz="4000" i="1">
                            <a:latin typeface="Cambria Math" panose="02040503050406030204" pitchFamily="18" charset="0"/>
                            <a:sym typeface="Symbol" panose="05050102010706020507" pitchFamily="18" charset="2"/>
                          </a:rPr>
                          <m:t>𝐹𝑎𝑣𝑜𝑢𝑟𝑖𝑛𝑔</m:t>
                        </m:r>
                      </m:num>
                      <m:den>
                        <m:r>
                          <a:rPr lang="en-US" altLang="en-US" sz="4000" i="1">
                            <a:latin typeface="Cambria Math" panose="02040503050406030204" pitchFamily="18" charset="0"/>
                            <a:sym typeface="Symbol" panose="05050102010706020507" pitchFamily="18" charset="2"/>
                          </a:rPr>
                          <m:t>𝑛</m:t>
                        </m:r>
                      </m:den>
                    </m:f>
                  </m:oMath>
                </a14:m>
                <a:endParaRPr lang="en-US" altLang="en-US" sz="4000" dirty="0"/>
              </a:p>
            </p:txBody>
          </p:sp>
        </mc:Choice>
        <mc:Fallback>
          <p:sp>
            <p:nvSpPr>
              <p:cNvPr id="65539" name="Content Placeholder 2">
                <a:extLst>
                  <a:ext uri="{FF2B5EF4-FFF2-40B4-BE49-F238E27FC236}">
                    <a16:creationId xmlns:a16="http://schemas.microsoft.com/office/drawing/2014/main" id="{F82FD365-2071-4A7F-89D5-40CA4B2CC3AC}"/>
                  </a:ext>
                </a:extLst>
              </p:cNvPr>
              <p:cNvSpPr>
                <a:spLocks noGrp="1" noRot="1" noChangeAspect="1" noMove="1" noResize="1" noEditPoints="1" noAdjustHandles="1" noChangeArrowheads="1" noChangeShapeType="1" noTextEdit="1"/>
              </p:cNvSpPr>
              <p:nvPr>
                <p:ph idx="1"/>
              </p:nvPr>
            </p:nvSpPr>
            <p:spPr>
              <a:blipFill>
                <a:blip r:embed="rId2"/>
                <a:stretch>
                  <a:fillRect l="-1778" t="-135"/>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12</a:t>
            </a:fld>
            <a:endParaRPr lang="en-US" altLang="en-US" sz="1400">
              <a:latin typeface="Arial" panose="020B0604020202020204" pitchFamily="34" charset="0"/>
            </a:endParaRPr>
          </a:p>
        </p:txBody>
      </p:sp>
    </p:spTree>
    <p:extLst>
      <p:ext uri="{BB962C8B-B14F-4D97-AF65-F5344CB8AC3E}">
        <p14:creationId xmlns:p14="http://schemas.microsoft.com/office/powerpoint/2010/main" val="3076348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mc:AlternateContent xmlns:mc="http://schemas.openxmlformats.org/markup-compatibility/2006">
        <mc:Choice xmlns:a14="http://schemas.microsoft.com/office/drawing/2010/main" Requires="a14">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altLang="en-US" sz="3000" dirty="0"/>
                  <a:t>For X~N(</a:t>
                </a:r>
                <a:r>
                  <a:rPr lang="en-US" altLang="en-US" sz="3000" dirty="0">
                    <a:sym typeface="Symbol" panose="05050102010706020507" pitchFamily="18" charset="2"/>
                  </a:rPr>
                  <a:t>, </a:t>
                </a:r>
                <a:r>
                  <a:rPr lang="en-US" altLang="en-US" sz="3000" baseline="30000" dirty="0"/>
                  <a:t>2</a:t>
                </a:r>
                <a:r>
                  <a:rPr lang="en-US" altLang="en-US" sz="3000" dirty="0">
                    <a:sym typeface="Symbol" panose="05050102010706020507" pitchFamily="18" charset="2"/>
                  </a:rPr>
                  <a:t> </a:t>
                </a:r>
                <a:r>
                  <a:rPr lang="en-US" altLang="en-US" sz="3000" dirty="0"/>
                  <a:t>), f(x) = {1/(</a:t>
                </a:r>
                <a:r>
                  <a:rPr lang="en-US" altLang="en-US" sz="3000" dirty="0">
                    <a:sym typeface="Symbol" panose="05050102010706020507" pitchFamily="18" charset="2"/>
                  </a:rPr>
                  <a:t>2</a:t>
                </a:r>
                <a:r>
                  <a:rPr lang="el-GR" altLang="en-US" sz="3000" dirty="0">
                    <a:sym typeface="Symbol" panose="05050102010706020507" pitchFamily="18" charset="2"/>
                  </a:rPr>
                  <a:t>π</a:t>
                </a:r>
                <a:r>
                  <a:rPr lang="en-US" altLang="en-US" sz="3000" dirty="0">
                    <a:sym typeface="Symbol" panose="05050102010706020507" pitchFamily="18" charset="2"/>
                  </a:rPr>
                  <a:t></a:t>
                </a:r>
                <a:r>
                  <a:rPr lang="en-US" altLang="en-US" sz="3000" baseline="30000" dirty="0"/>
                  <a:t>2</a:t>
                </a:r>
                <a:r>
                  <a:rPr lang="en-US" altLang="en-US" sz="3000" dirty="0"/>
                  <a:t>)}exp[(x </a:t>
                </a:r>
                <a:r>
                  <a:rPr lang="en-US" altLang="en-US" sz="3000" dirty="0">
                    <a:sym typeface="Symbol" panose="05050102010706020507" pitchFamily="18" charset="2"/>
                  </a:rPr>
                  <a:t> )</a:t>
                </a:r>
                <a:r>
                  <a:rPr lang="en-US" altLang="en-US" sz="3000" baseline="30000" dirty="0">
                    <a:sym typeface="Symbol" panose="05050102010706020507" pitchFamily="18" charset="2"/>
                  </a:rPr>
                  <a:t>2</a:t>
                </a:r>
                <a:r>
                  <a:rPr lang="en-US" altLang="en-US" sz="3000" dirty="0">
                    <a:sym typeface="Symbol" panose="05050102010706020507" pitchFamily="18" charset="2"/>
                  </a:rPr>
                  <a:t>/2</a:t>
                </a:r>
                <a:r>
                  <a:rPr lang="en-US" altLang="en-US" sz="3000" baseline="30000" dirty="0"/>
                  <a:t>2</a:t>
                </a:r>
                <a:r>
                  <a:rPr lang="en-US" altLang="en-US" sz="3000" dirty="0"/>
                  <a:t>] we have </a:t>
                </a:r>
                <a14:m>
                  <m:oMath xmlns:m="http://schemas.openxmlformats.org/officeDocument/2006/math">
                    <m:acc>
                      <m:accPr>
                        <m:chr m:val="̂"/>
                        <m:ctrlPr>
                          <a:rPr lang="en-US" altLang="en-US" sz="3000" i="1" smtClean="0">
                            <a:latin typeface="Cambria Math" panose="02040503050406030204" pitchFamily="18" charset="0"/>
                          </a:rPr>
                        </m:ctrlPr>
                      </m:accPr>
                      <m:e>
                        <m:r>
                          <a:rPr lang="en-US" altLang="en-US" sz="3000" b="0" i="1" smtClean="0">
                            <a:latin typeface="Cambria Math" panose="02040503050406030204" pitchFamily="18" charset="0"/>
                          </a:rPr>
                          <m:t>𝜇</m:t>
                        </m:r>
                      </m:e>
                    </m:acc>
                    <m:r>
                      <a:rPr lang="en-US" altLang="en-US" sz="3000" b="0" i="1" smtClean="0">
                        <a:latin typeface="Cambria Math" panose="02040503050406030204" pitchFamily="18" charset="0"/>
                      </a:rPr>
                      <m:t>=</m:t>
                    </m:r>
                    <m:f>
                      <m:fPr>
                        <m:ctrlPr>
                          <a:rPr lang="en-US" altLang="en-US" sz="3000" b="0" i="1" smtClean="0">
                            <a:latin typeface="Cambria Math" panose="02040503050406030204" pitchFamily="18" charset="0"/>
                          </a:rPr>
                        </m:ctrlPr>
                      </m:fPr>
                      <m:num>
                        <m:r>
                          <a:rPr lang="en-US" altLang="en-US" sz="3000" b="0" i="1" smtClean="0">
                            <a:latin typeface="Cambria Math" panose="02040503050406030204" pitchFamily="18" charset="0"/>
                          </a:rPr>
                          <m:t>1</m:t>
                        </m:r>
                      </m:num>
                      <m:den>
                        <m:r>
                          <a:rPr lang="en-US" altLang="en-US" sz="3000" b="0" i="1" smtClean="0">
                            <a:latin typeface="Cambria Math" panose="02040503050406030204" pitchFamily="18" charset="0"/>
                          </a:rPr>
                          <m:t>𝑛</m:t>
                        </m:r>
                      </m:den>
                    </m:f>
                    <m:nary>
                      <m:naryPr>
                        <m:chr m:val="∑"/>
                        <m:ctrlPr>
                          <a:rPr lang="en-US" altLang="en-US" sz="3000" b="0" i="1" smtClean="0">
                            <a:latin typeface="Cambria Math" panose="02040503050406030204" pitchFamily="18" charset="0"/>
                          </a:rPr>
                        </m:ctrlPr>
                      </m:naryPr>
                      <m:sub>
                        <m:r>
                          <m:rPr>
                            <m:brk m:alnAt="23"/>
                          </m:rPr>
                          <a:rPr lang="en-US" altLang="en-US" sz="3000" b="0" i="1" smtClean="0">
                            <a:latin typeface="Cambria Math" panose="02040503050406030204" pitchFamily="18" charset="0"/>
                          </a:rPr>
                          <m:t>𝑖</m:t>
                        </m:r>
                        <m:r>
                          <a:rPr lang="en-US" altLang="en-US" sz="3000" b="0" i="1" smtClean="0">
                            <a:latin typeface="Cambria Math" panose="02040503050406030204" pitchFamily="18" charset="0"/>
                          </a:rPr>
                          <m:t>=1</m:t>
                        </m:r>
                      </m:sub>
                      <m:sup>
                        <m:r>
                          <a:rPr lang="en-US" altLang="en-US" sz="3000" b="0" i="1" smtClean="0">
                            <a:latin typeface="Cambria Math" panose="02040503050406030204" pitchFamily="18" charset="0"/>
                          </a:rPr>
                          <m:t>𝑛</m:t>
                        </m:r>
                      </m:sup>
                      <m:e>
                        <m:sSub>
                          <m:sSubPr>
                            <m:ctrlPr>
                              <a:rPr lang="en-US" altLang="en-US" sz="3000" b="0" i="1" smtClean="0">
                                <a:latin typeface="Cambria Math" panose="02040503050406030204" pitchFamily="18" charset="0"/>
                              </a:rPr>
                            </m:ctrlPr>
                          </m:sSubPr>
                          <m:e>
                            <m:r>
                              <a:rPr lang="en-US" altLang="en-US" sz="3000" b="0" i="1" smtClean="0">
                                <a:latin typeface="Cambria Math" panose="02040503050406030204" pitchFamily="18" charset="0"/>
                              </a:rPr>
                              <m:t>𝑋</m:t>
                            </m:r>
                          </m:e>
                          <m:sub>
                            <m:r>
                              <a:rPr lang="en-US" altLang="en-US" sz="3000" b="0" i="1" smtClean="0">
                                <a:latin typeface="Cambria Math" panose="02040503050406030204" pitchFamily="18" charset="0"/>
                              </a:rPr>
                              <m:t>𝑖</m:t>
                            </m:r>
                          </m:sub>
                        </m:sSub>
                      </m:e>
                    </m:nary>
                    <m:r>
                      <a:rPr lang="en-US" altLang="en-US" sz="3000" b="0" i="1" smtClean="0">
                        <a:latin typeface="Cambria Math" panose="02040503050406030204" pitchFamily="18" charset="0"/>
                      </a:rPr>
                      <m:t>=</m:t>
                    </m:r>
                    <m:sSub>
                      <m:sSubPr>
                        <m:ctrlPr>
                          <a:rPr lang="en-US" altLang="en-US" sz="3000" b="0" i="1" smtClean="0">
                            <a:latin typeface="Cambria Math" panose="02040503050406030204" pitchFamily="18" charset="0"/>
                          </a:rPr>
                        </m:ctrlPr>
                      </m:sSubPr>
                      <m:e>
                        <m:acc>
                          <m:accPr>
                            <m:chr m:val="̅"/>
                            <m:ctrlPr>
                              <a:rPr lang="en-US" altLang="en-US" sz="3000" b="0" i="1" smtClean="0">
                                <a:latin typeface="Cambria Math" panose="02040503050406030204" pitchFamily="18" charset="0"/>
                              </a:rPr>
                            </m:ctrlPr>
                          </m:accPr>
                          <m:e>
                            <m:r>
                              <a:rPr lang="en-US" altLang="en-US" sz="3000" b="0" i="1" smtClean="0">
                                <a:latin typeface="Cambria Math" panose="02040503050406030204" pitchFamily="18" charset="0"/>
                              </a:rPr>
                              <m:t>𝑋</m:t>
                            </m:r>
                          </m:e>
                        </m:acc>
                      </m:e>
                      <m:sub>
                        <m:r>
                          <a:rPr lang="en-US" altLang="en-US" sz="3000" b="0" i="1" smtClean="0">
                            <a:latin typeface="Cambria Math" panose="02040503050406030204" pitchFamily="18" charset="0"/>
                          </a:rPr>
                          <m:t>𝑛</m:t>
                        </m:r>
                      </m:sub>
                    </m:sSub>
                  </m:oMath>
                </a14:m>
                <a:r>
                  <a:rPr lang="en-US" altLang="en-US" sz="3000" dirty="0"/>
                  <a:t> when </a:t>
                </a:r>
                <a:r>
                  <a:rPr lang="en-US" altLang="en-US" sz="3000" dirty="0">
                    <a:sym typeface="Symbol" panose="05050102010706020507" pitchFamily="18" charset="2"/>
                  </a:rPr>
                  <a:t></a:t>
                </a:r>
                <a:r>
                  <a:rPr lang="en-US" altLang="en-US" sz="3000" baseline="30000" dirty="0"/>
                  <a:t>2</a:t>
                </a:r>
                <a:r>
                  <a:rPr lang="en-US" altLang="en-US" sz="3000" dirty="0"/>
                  <a:t> is </a:t>
                </a:r>
                <a:r>
                  <a:rPr lang="en-US" altLang="en-US" sz="3000" b="1" dirty="0">
                    <a:solidFill>
                      <a:srgbClr val="FF0000"/>
                    </a:solidFill>
                  </a:rPr>
                  <a:t>known</a:t>
                </a:r>
                <a:r>
                  <a:rPr lang="en-US" altLang="en-US" sz="3000" dirty="0"/>
                  <a:t> or </a:t>
                </a:r>
                <a:r>
                  <a:rPr lang="en-US" altLang="en-US" sz="3000" b="1" dirty="0">
                    <a:solidFill>
                      <a:srgbClr val="FF0000"/>
                    </a:solidFill>
                  </a:rPr>
                  <a:t>unknown</a:t>
                </a:r>
              </a:p>
              <a:p>
                <a:pPr algn="just">
                  <a:buFont typeface="Wingdings" panose="05000000000000000000" pitchFamily="2" charset="2"/>
                  <a:buChar char="§"/>
                </a:pPr>
                <a:r>
                  <a:rPr lang="en-US" altLang="en-US" sz="3000" dirty="0"/>
                  <a:t>For X~N(</a:t>
                </a:r>
                <a:r>
                  <a:rPr lang="en-US" altLang="en-US" sz="3000" dirty="0">
                    <a:sym typeface="Symbol" panose="05050102010706020507" pitchFamily="18" charset="2"/>
                  </a:rPr>
                  <a:t>, </a:t>
                </a:r>
                <a:r>
                  <a:rPr lang="en-US" altLang="en-US" sz="3000" baseline="30000" dirty="0"/>
                  <a:t>2</a:t>
                </a:r>
                <a:r>
                  <a:rPr lang="en-US" altLang="en-US" sz="3000" dirty="0">
                    <a:sym typeface="Symbol" panose="05050102010706020507" pitchFamily="18" charset="2"/>
                  </a:rPr>
                  <a:t> </a:t>
                </a:r>
                <a:r>
                  <a:rPr lang="en-US" altLang="en-US" sz="3000" dirty="0"/>
                  <a:t>), f(x) = {1/(</a:t>
                </a:r>
                <a:r>
                  <a:rPr lang="en-US" altLang="en-US" sz="3000" dirty="0">
                    <a:sym typeface="Symbol" panose="05050102010706020507" pitchFamily="18" charset="2"/>
                  </a:rPr>
                  <a:t>2</a:t>
                </a:r>
                <a:r>
                  <a:rPr lang="el-GR" altLang="en-US" sz="3000" dirty="0">
                    <a:sym typeface="Symbol" panose="05050102010706020507" pitchFamily="18" charset="2"/>
                  </a:rPr>
                  <a:t>π</a:t>
                </a:r>
                <a:r>
                  <a:rPr lang="en-US" altLang="en-US" sz="3000" dirty="0">
                    <a:sym typeface="Symbol" panose="05050102010706020507" pitchFamily="18" charset="2"/>
                  </a:rPr>
                  <a:t></a:t>
                </a:r>
                <a:r>
                  <a:rPr lang="en-US" altLang="en-US" sz="3000" baseline="30000" dirty="0"/>
                  <a:t>2</a:t>
                </a:r>
                <a:r>
                  <a:rPr lang="en-US" altLang="en-US" sz="3000" dirty="0"/>
                  <a:t>)}exp[(x </a:t>
                </a:r>
                <a:r>
                  <a:rPr lang="en-US" altLang="en-US" sz="3000" dirty="0">
                    <a:sym typeface="Symbol" panose="05050102010706020507" pitchFamily="18" charset="2"/>
                  </a:rPr>
                  <a:t> )</a:t>
                </a:r>
                <a:r>
                  <a:rPr lang="en-US" altLang="en-US" sz="3000" baseline="30000" dirty="0">
                    <a:sym typeface="Symbol" panose="05050102010706020507" pitchFamily="18" charset="2"/>
                  </a:rPr>
                  <a:t>2</a:t>
                </a:r>
                <a:r>
                  <a:rPr lang="en-US" altLang="en-US" sz="3000" dirty="0">
                    <a:sym typeface="Symbol" panose="05050102010706020507" pitchFamily="18" charset="2"/>
                  </a:rPr>
                  <a:t>/2</a:t>
                </a:r>
                <a:r>
                  <a:rPr lang="en-US" altLang="en-US" sz="3000" baseline="30000" dirty="0"/>
                  <a:t>2</a:t>
                </a:r>
                <a:r>
                  <a:rPr lang="en-US" altLang="en-US" sz="3000" dirty="0"/>
                  <a:t>] we have </a:t>
                </a:r>
                <a14:m>
                  <m:oMath xmlns:m="http://schemas.openxmlformats.org/officeDocument/2006/math">
                    <m:sSup>
                      <m:sSupPr>
                        <m:ctrlPr>
                          <a:rPr lang="en-US" altLang="en-US" sz="3000" i="1">
                            <a:latin typeface="Cambria Math" panose="02040503050406030204" pitchFamily="18" charset="0"/>
                            <a:sym typeface="Symbol" panose="05050102010706020507" pitchFamily="18" charset="2"/>
                          </a:rPr>
                        </m:ctrlPr>
                      </m:sSupPr>
                      <m:e>
                        <m:acc>
                          <m:accPr>
                            <m:chr m:val="̂"/>
                            <m:ctrlPr>
                              <a:rPr lang="en-US" altLang="en-US" sz="3000" i="1">
                                <a:latin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sym typeface="Symbol" panose="05050102010706020507" pitchFamily="18" charset="2"/>
                              </a:rPr>
                              <m:t>𝜎</m:t>
                            </m:r>
                          </m:e>
                        </m:acc>
                      </m:e>
                      <m:sup>
                        <m:r>
                          <a:rPr lang="en-US" altLang="en-US" sz="3000" i="1">
                            <a:latin typeface="Cambria Math" panose="02040503050406030204" pitchFamily="18" charset="0"/>
                            <a:sym typeface="Symbol" panose="05050102010706020507" pitchFamily="18" charset="2"/>
                          </a:rPr>
                          <m:t>2</m:t>
                        </m:r>
                      </m:sup>
                    </m:sSup>
                    <m:r>
                      <a:rPr lang="en-US" altLang="en-US" sz="3000" i="1">
                        <a:latin typeface="Cambria Math" panose="02040503050406030204" pitchFamily="18" charset="0"/>
                        <a:sym typeface="Symbol" panose="05050102010706020507" pitchFamily="18" charset="2"/>
                      </a:rPr>
                      <m:t>=</m:t>
                    </m:r>
                    <m:sSubSup>
                      <m:sSubSupPr>
                        <m:ctrlPr>
                          <a:rPr lang="en-US" altLang="en-US" sz="3000" i="1">
                            <a:latin typeface="Cambria Math" panose="02040503050406030204" pitchFamily="18" charset="0"/>
                            <a:sym typeface="Symbol" panose="05050102010706020507" pitchFamily="18" charset="2"/>
                          </a:rPr>
                        </m:ctrlPr>
                      </m:sSubSupPr>
                      <m:e>
                        <m:r>
                          <a:rPr lang="en-US" altLang="en-US" sz="3000" i="1">
                            <a:latin typeface="Cambria Math" panose="02040503050406030204" pitchFamily="18" charset="0"/>
                            <a:sym typeface="Symbol" panose="05050102010706020507" pitchFamily="18" charset="2"/>
                          </a:rPr>
                          <m:t>𝑠</m:t>
                        </m:r>
                      </m:e>
                      <m:sub>
                        <m:r>
                          <a:rPr lang="en-US" altLang="en-US" sz="3000" i="1">
                            <a:latin typeface="Cambria Math" panose="02040503050406030204" pitchFamily="18" charset="0"/>
                            <a:sym typeface="Symbol" panose="05050102010706020507" pitchFamily="18" charset="2"/>
                          </a:rPr>
                          <m:t>𝑛</m:t>
                        </m:r>
                      </m:sub>
                      <m:sup>
                        <m:r>
                          <a:rPr lang="en-US" altLang="en-US" sz="3000" i="1">
                            <a:latin typeface="Cambria Math" panose="02040503050406030204" pitchFamily="18" charset="0"/>
                            <a:sym typeface="Symbol" panose="05050102010706020507" pitchFamily="18" charset="2"/>
                          </a:rPr>
                          <m:t>∗2</m:t>
                        </m:r>
                      </m:sup>
                    </m:sSubSup>
                    <m:r>
                      <a:rPr lang="en-US" altLang="en-US" sz="3000" i="1">
                        <a:latin typeface="Cambria Math" panose="02040503050406030204" pitchFamily="18" charset="0"/>
                        <a:sym typeface="Symbol" panose="05050102010706020507" pitchFamily="18" charset="2"/>
                      </a:rPr>
                      <m:t>=</m:t>
                    </m:r>
                    <m:f>
                      <m:fPr>
                        <m:ctrlPr>
                          <a:rPr lang="en-US" altLang="en-US" sz="3000" i="1">
                            <a:latin typeface="Cambria Math" panose="02040503050406030204" pitchFamily="18" charset="0"/>
                            <a:sym typeface="Symbol" panose="05050102010706020507" pitchFamily="18" charset="2"/>
                          </a:rPr>
                        </m:ctrlPr>
                      </m:fPr>
                      <m:num>
                        <m:r>
                          <a:rPr lang="en-US" altLang="en-US" sz="3000" i="1">
                            <a:latin typeface="Cambria Math" panose="02040503050406030204" pitchFamily="18" charset="0"/>
                            <a:sym typeface="Symbol" panose="05050102010706020507" pitchFamily="18" charset="2"/>
                          </a:rPr>
                          <m:t>1</m:t>
                        </m:r>
                      </m:num>
                      <m:den>
                        <m:r>
                          <a:rPr lang="en-US" altLang="en-US" sz="3000" i="1">
                            <a:latin typeface="Cambria Math" panose="02040503050406030204" pitchFamily="18" charset="0"/>
                            <a:sym typeface="Symbol" panose="05050102010706020507" pitchFamily="18" charset="2"/>
                          </a:rPr>
                          <m:t>𝑛</m:t>
                        </m:r>
                      </m:den>
                    </m:f>
                    <m:sSup>
                      <m:sSupPr>
                        <m:ctrlPr>
                          <a:rPr lang="en-US" altLang="en-US" sz="3000" i="1">
                            <a:latin typeface="Cambria Math" panose="02040503050406030204" pitchFamily="18" charset="0"/>
                            <a:sym typeface="Symbol" panose="05050102010706020507" pitchFamily="18" charset="2"/>
                          </a:rPr>
                        </m:ctrlPr>
                      </m:sSupPr>
                      <m:e>
                        <m:nary>
                          <m:naryPr>
                            <m:chr m:val="∑"/>
                            <m:ctrlPr>
                              <a:rPr lang="en-US" altLang="en-US" sz="3000" i="1">
                                <a:latin typeface="Cambria Math" panose="02040503050406030204" pitchFamily="18" charset="0"/>
                                <a:sym typeface="Symbol" panose="05050102010706020507" pitchFamily="18" charset="2"/>
                              </a:rPr>
                            </m:ctrlPr>
                          </m:naryPr>
                          <m:sub>
                            <m:r>
                              <m:rPr>
                                <m:brk m:alnAt="23"/>
                              </m:rPr>
                              <a:rPr lang="en-US" altLang="en-US" sz="3000" i="1">
                                <a:latin typeface="Cambria Math" panose="02040503050406030204" pitchFamily="18" charset="0"/>
                                <a:sym typeface="Symbol" panose="05050102010706020507" pitchFamily="18" charset="2"/>
                              </a:rPr>
                              <m:t>𝑖</m:t>
                            </m:r>
                            <m:r>
                              <a:rPr lang="en-US" altLang="en-US" sz="3000" i="1">
                                <a:latin typeface="Cambria Math" panose="02040503050406030204" pitchFamily="18" charset="0"/>
                                <a:sym typeface="Symbol" panose="05050102010706020507" pitchFamily="18" charset="2"/>
                              </a:rPr>
                              <m:t>=1</m:t>
                            </m:r>
                          </m:sub>
                          <m:sup>
                            <m:r>
                              <a:rPr lang="en-US" altLang="en-US" sz="3000" i="1">
                                <a:latin typeface="Cambria Math" panose="02040503050406030204" pitchFamily="18" charset="0"/>
                                <a:sym typeface="Symbol" panose="05050102010706020507" pitchFamily="18" charset="2"/>
                              </a:rPr>
                              <m:t>𝑛</m:t>
                            </m:r>
                          </m:sup>
                          <m:e>
                            <m:d>
                              <m:dPr>
                                <m:ctrlPr>
                                  <a:rPr lang="en-US" altLang="en-US" sz="3000" i="1">
                                    <a:latin typeface="Cambria Math" panose="02040503050406030204" pitchFamily="18" charset="0"/>
                                    <a:sym typeface="Symbol" panose="05050102010706020507" pitchFamily="18" charset="2"/>
                                  </a:rPr>
                                </m:ctrlPr>
                              </m:dPr>
                              <m:e>
                                <m:sSub>
                                  <m:sSubPr>
                                    <m:ctrlPr>
                                      <a:rPr lang="en-US" altLang="en-US" sz="3000" i="1">
                                        <a:latin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sym typeface="Symbol" panose="05050102010706020507" pitchFamily="18" charset="2"/>
                                      </a:rPr>
                                      <m:t>𝑋</m:t>
                                    </m:r>
                                  </m:e>
                                  <m:sub>
                                    <m:r>
                                      <a:rPr lang="en-US" altLang="en-US" sz="3000" i="1">
                                        <a:latin typeface="Cambria Math" panose="02040503050406030204" pitchFamily="18" charset="0"/>
                                        <a:sym typeface="Symbol" panose="05050102010706020507" pitchFamily="18" charset="2"/>
                                      </a:rPr>
                                      <m:t>𝑖</m:t>
                                    </m:r>
                                  </m:sub>
                                </m:sSub>
                                <m:r>
                                  <a:rPr lang="en-US" altLang="en-US" sz="3000" i="1">
                                    <a:latin typeface="Cambria Math" panose="02040503050406030204" pitchFamily="18" charset="0"/>
                                    <a:sym typeface="Symbol" panose="05050102010706020507" pitchFamily="18" charset="2"/>
                                  </a:rPr>
                                  <m:t>−</m:t>
                                </m:r>
                                <m:r>
                                  <a:rPr lang="en-US" altLang="en-US" sz="3000" i="1">
                                    <a:latin typeface="Cambria Math" panose="02040503050406030204" pitchFamily="18" charset="0"/>
                                    <a:sym typeface="Symbol" panose="05050102010706020507" pitchFamily="18" charset="2"/>
                                  </a:rPr>
                                  <m:t>𝜇</m:t>
                                </m:r>
                              </m:e>
                            </m:d>
                          </m:e>
                        </m:nary>
                      </m:e>
                      <m:sup>
                        <m:r>
                          <a:rPr lang="en-US" altLang="en-US" sz="3000" i="1">
                            <a:latin typeface="Cambria Math" panose="02040503050406030204" pitchFamily="18" charset="0"/>
                            <a:sym typeface="Symbol" panose="05050102010706020507" pitchFamily="18" charset="2"/>
                          </a:rPr>
                          <m:t>2</m:t>
                        </m:r>
                      </m:sup>
                    </m:sSup>
                  </m:oMath>
                </a14:m>
                <a:r>
                  <a:rPr lang="en-US" altLang="en-US" sz="3000" dirty="0"/>
                  <a:t> when </a:t>
                </a:r>
                <a:r>
                  <a:rPr lang="en-US" altLang="en-US" sz="3000" dirty="0">
                    <a:sym typeface="Symbol" panose="05050102010706020507" pitchFamily="18" charset="2"/>
                  </a:rPr>
                  <a:t></a:t>
                </a:r>
                <a:r>
                  <a:rPr lang="en-US" altLang="en-US" sz="3000" dirty="0"/>
                  <a:t> is </a:t>
                </a:r>
                <a:r>
                  <a:rPr lang="en-US" altLang="en-US" sz="3000" b="1" dirty="0">
                    <a:solidFill>
                      <a:srgbClr val="FF0000"/>
                    </a:solidFill>
                  </a:rPr>
                  <a:t>known</a:t>
                </a:r>
              </a:p>
              <a:p>
                <a:pPr algn="just">
                  <a:buFont typeface="Wingdings" panose="05000000000000000000" pitchFamily="2" charset="2"/>
                  <a:buChar char="§"/>
                </a:pPr>
                <a:r>
                  <a:rPr lang="en-US" altLang="en-US" sz="3000" dirty="0"/>
                  <a:t>For X~N(</a:t>
                </a:r>
                <a:r>
                  <a:rPr lang="en-US" altLang="en-US" sz="3000" dirty="0">
                    <a:sym typeface="Symbol" panose="05050102010706020507" pitchFamily="18" charset="2"/>
                  </a:rPr>
                  <a:t>, </a:t>
                </a:r>
                <a:r>
                  <a:rPr lang="en-US" altLang="en-US" sz="3000" baseline="30000" dirty="0"/>
                  <a:t>2</a:t>
                </a:r>
                <a:r>
                  <a:rPr lang="en-US" altLang="en-US" sz="3000" dirty="0">
                    <a:sym typeface="Symbol" panose="05050102010706020507" pitchFamily="18" charset="2"/>
                  </a:rPr>
                  <a:t> </a:t>
                </a:r>
                <a:r>
                  <a:rPr lang="en-US" altLang="en-US" sz="3000" dirty="0"/>
                  <a:t>), f(x) = {1/(</a:t>
                </a:r>
                <a:r>
                  <a:rPr lang="en-US" altLang="en-US" sz="3000" dirty="0">
                    <a:sym typeface="Symbol" panose="05050102010706020507" pitchFamily="18" charset="2"/>
                  </a:rPr>
                  <a:t>2</a:t>
                </a:r>
                <a:r>
                  <a:rPr lang="el-GR" altLang="en-US" sz="3000" dirty="0">
                    <a:sym typeface="Symbol" panose="05050102010706020507" pitchFamily="18" charset="2"/>
                  </a:rPr>
                  <a:t>π</a:t>
                </a:r>
                <a:r>
                  <a:rPr lang="en-US" altLang="en-US" sz="3000" dirty="0">
                    <a:sym typeface="Symbol" panose="05050102010706020507" pitchFamily="18" charset="2"/>
                  </a:rPr>
                  <a:t></a:t>
                </a:r>
                <a:r>
                  <a:rPr lang="en-US" altLang="en-US" sz="3000" baseline="30000" dirty="0"/>
                  <a:t>2</a:t>
                </a:r>
                <a:r>
                  <a:rPr lang="en-US" altLang="en-US" sz="3000" dirty="0"/>
                  <a:t>)}exp[(x </a:t>
                </a:r>
                <a:r>
                  <a:rPr lang="en-US" altLang="en-US" sz="3000" dirty="0">
                    <a:sym typeface="Symbol" panose="05050102010706020507" pitchFamily="18" charset="2"/>
                  </a:rPr>
                  <a:t> )</a:t>
                </a:r>
                <a:r>
                  <a:rPr lang="en-US" altLang="en-US" sz="3000" baseline="30000" dirty="0">
                    <a:sym typeface="Symbol" panose="05050102010706020507" pitchFamily="18" charset="2"/>
                  </a:rPr>
                  <a:t>2</a:t>
                </a:r>
                <a:r>
                  <a:rPr lang="en-US" altLang="en-US" sz="3000" dirty="0">
                    <a:sym typeface="Symbol" panose="05050102010706020507" pitchFamily="18" charset="2"/>
                  </a:rPr>
                  <a:t>/2</a:t>
                </a:r>
                <a:r>
                  <a:rPr lang="en-US" altLang="en-US" sz="3000" baseline="30000" dirty="0"/>
                  <a:t>2</a:t>
                </a:r>
                <a:r>
                  <a:rPr lang="en-US" altLang="en-US" sz="3000" dirty="0"/>
                  <a:t>] we have </a:t>
                </a:r>
                <a14:m>
                  <m:oMath xmlns:m="http://schemas.openxmlformats.org/officeDocument/2006/math">
                    <m:sSup>
                      <m:sSupPr>
                        <m:ctrlPr>
                          <a:rPr lang="en-US" altLang="en-US" sz="3000" i="1">
                            <a:latin typeface="Cambria Math" panose="02040503050406030204" pitchFamily="18" charset="0"/>
                            <a:sym typeface="Symbol" panose="05050102010706020507" pitchFamily="18" charset="2"/>
                          </a:rPr>
                        </m:ctrlPr>
                      </m:sSupPr>
                      <m:e>
                        <m:acc>
                          <m:accPr>
                            <m:chr m:val="̂"/>
                            <m:ctrlPr>
                              <a:rPr lang="en-US" altLang="en-US" sz="3000" i="1">
                                <a:latin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sym typeface="Symbol" panose="05050102010706020507" pitchFamily="18" charset="2"/>
                              </a:rPr>
                              <m:t>𝜎</m:t>
                            </m:r>
                          </m:e>
                        </m:acc>
                      </m:e>
                      <m:sup>
                        <m:r>
                          <a:rPr lang="en-US" altLang="en-US" sz="3000" i="1">
                            <a:latin typeface="Cambria Math" panose="02040503050406030204" pitchFamily="18" charset="0"/>
                            <a:sym typeface="Symbol" panose="05050102010706020507" pitchFamily="18" charset="2"/>
                          </a:rPr>
                          <m:t>2</m:t>
                        </m:r>
                      </m:sup>
                    </m:sSup>
                    <m:r>
                      <a:rPr lang="en-US" altLang="en-US" sz="3000" i="1">
                        <a:latin typeface="Cambria Math" panose="02040503050406030204" pitchFamily="18" charset="0"/>
                        <a:sym typeface="Symbol" panose="05050102010706020507" pitchFamily="18" charset="2"/>
                      </a:rPr>
                      <m:t>=</m:t>
                    </m:r>
                    <m:sSubSup>
                      <m:sSubSupPr>
                        <m:ctrlPr>
                          <a:rPr lang="en-US" altLang="en-US" sz="3000" i="1">
                            <a:latin typeface="Cambria Math" panose="02040503050406030204" pitchFamily="18" charset="0"/>
                            <a:sym typeface="Symbol" panose="05050102010706020507" pitchFamily="18" charset="2"/>
                          </a:rPr>
                        </m:ctrlPr>
                      </m:sSubSupPr>
                      <m:e>
                        <m:r>
                          <a:rPr lang="en-US" altLang="en-US" sz="3000" i="1">
                            <a:latin typeface="Cambria Math" panose="02040503050406030204" pitchFamily="18" charset="0"/>
                            <a:sym typeface="Symbol" panose="05050102010706020507" pitchFamily="18" charset="2"/>
                          </a:rPr>
                          <m:t>𝑠</m:t>
                        </m:r>
                      </m:e>
                      <m:sub>
                        <m:r>
                          <a:rPr lang="en-US" altLang="en-US" sz="3000" i="1">
                            <a:latin typeface="Cambria Math" panose="02040503050406030204" pitchFamily="18" charset="0"/>
                            <a:sym typeface="Symbol" panose="05050102010706020507" pitchFamily="18" charset="2"/>
                          </a:rPr>
                          <m:t>𝑛</m:t>
                        </m:r>
                      </m:sub>
                      <m:sup>
                        <m:r>
                          <a:rPr lang="en-US" altLang="en-US" sz="3000" i="1">
                            <a:latin typeface="Cambria Math" panose="02040503050406030204" pitchFamily="18" charset="0"/>
                            <a:sym typeface="Symbol" panose="05050102010706020507" pitchFamily="18" charset="2"/>
                          </a:rPr>
                          <m:t>2</m:t>
                        </m:r>
                      </m:sup>
                    </m:sSubSup>
                    <m:r>
                      <a:rPr lang="en-US" altLang="en-US" sz="3000" i="1">
                        <a:latin typeface="Cambria Math" panose="02040503050406030204" pitchFamily="18" charset="0"/>
                        <a:sym typeface="Symbol" panose="05050102010706020507" pitchFamily="18" charset="2"/>
                      </a:rPr>
                      <m:t>=</m:t>
                    </m:r>
                    <m:f>
                      <m:fPr>
                        <m:ctrlPr>
                          <a:rPr lang="en-US" altLang="en-US" sz="3000" i="1">
                            <a:latin typeface="Cambria Math" panose="02040503050406030204" pitchFamily="18" charset="0"/>
                            <a:sym typeface="Symbol" panose="05050102010706020507" pitchFamily="18" charset="2"/>
                          </a:rPr>
                        </m:ctrlPr>
                      </m:fPr>
                      <m:num>
                        <m:r>
                          <a:rPr lang="en-US" altLang="en-US" sz="3000" i="1">
                            <a:latin typeface="Cambria Math" panose="02040503050406030204" pitchFamily="18" charset="0"/>
                            <a:sym typeface="Symbol" panose="05050102010706020507" pitchFamily="18" charset="2"/>
                          </a:rPr>
                          <m:t>1</m:t>
                        </m:r>
                      </m:num>
                      <m:den>
                        <m:r>
                          <a:rPr lang="en-US" altLang="en-US" sz="3000" i="1">
                            <a:latin typeface="Cambria Math" panose="02040503050406030204" pitchFamily="18" charset="0"/>
                            <a:sym typeface="Symbol" panose="05050102010706020507" pitchFamily="18" charset="2"/>
                          </a:rPr>
                          <m:t>𝑛</m:t>
                        </m:r>
                        <m:r>
                          <a:rPr lang="en-US" altLang="en-US" sz="3000" i="1">
                            <a:latin typeface="Cambria Math" panose="02040503050406030204" pitchFamily="18" charset="0"/>
                            <a:sym typeface="Symbol" panose="05050102010706020507" pitchFamily="18" charset="2"/>
                          </a:rPr>
                          <m:t>−1</m:t>
                        </m:r>
                      </m:den>
                    </m:f>
                    <m:sSup>
                      <m:sSupPr>
                        <m:ctrlPr>
                          <a:rPr lang="en-US" altLang="en-US" sz="3000" i="1">
                            <a:latin typeface="Cambria Math" panose="02040503050406030204" pitchFamily="18" charset="0"/>
                            <a:sym typeface="Symbol" panose="05050102010706020507" pitchFamily="18" charset="2"/>
                          </a:rPr>
                        </m:ctrlPr>
                      </m:sSupPr>
                      <m:e>
                        <m:nary>
                          <m:naryPr>
                            <m:chr m:val="∑"/>
                            <m:ctrlPr>
                              <a:rPr lang="en-US" altLang="en-US" sz="3000" i="1">
                                <a:latin typeface="Cambria Math" panose="02040503050406030204" pitchFamily="18" charset="0"/>
                                <a:sym typeface="Symbol" panose="05050102010706020507" pitchFamily="18" charset="2"/>
                              </a:rPr>
                            </m:ctrlPr>
                          </m:naryPr>
                          <m:sub>
                            <m:r>
                              <m:rPr>
                                <m:brk m:alnAt="23"/>
                              </m:rPr>
                              <a:rPr lang="en-US" altLang="en-US" sz="3000" i="1">
                                <a:latin typeface="Cambria Math" panose="02040503050406030204" pitchFamily="18" charset="0"/>
                                <a:sym typeface="Symbol" panose="05050102010706020507" pitchFamily="18" charset="2"/>
                              </a:rPr>
                              <m:t>𝑖</m:t>
                            </m:r>
                            <m:r>
                              <a:rPr lang="en-US" altLang="en-US" sz="3000" i="1">
                                <a:latin typeface="Cambria Math" panose="02040503050406030204" pitchFamily="18" charset="0"/>
                                <a:sym typeface="Symbol" panose="05050102010706020507" pitchFamily="18" charset="2"/>
                              </a:rPr>
                              <m:t>=1</m:t>
                            </m:r>
                          </m:sub>
                          <m:sup>
                            <m:r>
                              <a:rPr lang="en-US" altLang="en-US" sz="3000" i="1">
                                <a:latin typeface="Cambria Math" panose="02040503050406030204" pitchFamily="18" charset="0"/>
                                <a:sym typeface="Symbol" panose="05050102010706020507" pitchFamily="18" charset="2"/>
                              </a:rPr>
                              <m:t>𝑛</m:t>
                            </m:r>
                          </m:sup>
                          <m:e>
                            <m:d>
                              <m:dPr>
                                <m:ctrlPr>
                                  <a:rPr lang="en-US" altLang="en-US" sz="3000" i="1">
                                    <a:latin typeface="Cambria Math" panose="02040503050406030204" pitchFamily="18" charset="0"/>
                                    <a:sym typeface="Symbol" panose="05050102010706020507" pitchFamily="18" charset="2"/>
                                  </a:rPr>
                                </m:ctrlPr>
                              </m:dPr>
                              <m:e>
                                <m:sSub>
                                  <m:sSubPr>
                                    <m:ctrlPr>
                                      <a:rPr lang="en-US" altLang="en-US" sz="3000" i="1">
                                        <a:latin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sym typeface="Symbol" panose="05050102010706020507" pitchFamily="18" charset="2"/>
                                      </a:rPr>
                                      <m:t>𝑋</m:t>
                                    </m:r>
                                  </m:e>
                                  <m:sub>
                                    <m:r>
                                      <a:rPr lang="en-US" altLang="en-US" sz="3000" i="1">
                                        <a:latin typeface="Cambria Math" panose="02040503050406030204" pitchFamily="18" charset="0"/>
                                        <a:sym typeface="Symbol" panose="05050102010706020507" pitchFamily="18" charset="2"/>
                                      </a:rPr>
                                      <m:t>𝑖</m:t>
                                    </m:r>
                                  </m:sub>
                                </m:sSub>
                                <m:r>
                                  <a:rPr lang="en-US" altLang="en-US" sz="3000" i="1">
                                    <a:latin typeface="Cambria Math" panose="02040503050406030204" pitchFamily="18" charset="0"/>
                                    <a:sym typeface="Symbol" panose="05050102010706020507" pitchFamily="18" charset="2"/>
                                  </a:rPr>
                                  <m:t>−</m:t>
                                </m:r>
                                <m:sSub>
                                  <m:sSubPr>
                                    <m:ctrlPr>
                                      <a:rPr lang="en-US" altLang="en-US" sz="3000" i="1">
                                        <a:latin typeface="Cambria Math" panose="02040503050406030204" pitchFamily="18" charset="0"/>
                                        <a:sym typeface="Symbol" panose="05050102010706020507" pitchFamily="18" charset="2"/>
                                      </a:rPr>
                                    </m:ctrlPr>
                                  </m:sSubPr>
                                  <m:e>
                                    <m:acc>
                                      <m:accPr>
                                        <m:chr m:val="̅"/>
                                        <m:ctrlPr>
                                          <a:rPr lang="en-US" altLang="en-US" sz="3000" i="1">
                                            <a:latin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sym typeface="Symbol" panose="05050102010706020507" pitchFamily="18" charset="2"/>
                                          </a:rPr>
                                          <m:t>𝑋</m:t>
                                        </m:r>
                                      </m:e>
                                    </m:acc>
                                  </m:e>
                                  <m:sub>
                                    <m:r>
                                      <a:rPr lang="en-US" altLang="en-US" sz="3000" i="1">
                                        <a:latin typeface="Cambria Math" panose="02040503050406030204" pitchFamily="18" charset="0"/>
                                        <a:sym typeface="Symbol" panose="05050102010706020507" pitchFamily="18" charset="2"/>
                                      </a:rPr>
                                      <m:t>𝑛</m:t>
                                    </m:r>
                                  </m:sub>
                                </m:sSub>
                              </m:e>
                            </m:d>
                          </m:e>
                        </m:nary>
                      </m:e>
                      <m:sup>
                        <m:r>
                          <a:rPr lang="en-US" altLang="en-US" sz="3000" i="1">
                            <a:latin typeface="Cambria Math" panose="02040503050406030204" pitchFamily="18" charset="0"/>
                            <a:sym typeface="Symbol" panose="05050102010706020507" pitchFamily="18" charset="2"/>
                          </a:rPr>
                          <m:t>2</m:t>
                        </m:r>
                      </m:sup>
                    </m:sSup>
                  </m:oMath>
                </a14:m>
                <a:r>
                  <a:rPr lang="en-US" altLang="en-US" sz="3000" dirty="0"/>
                  <a:t>when </a:t>
                </a:r>
                <a:r>
                  <a:rPr lang="en-US" altLang="en-US" sz="3000" dirty="0">
                    <a:sym typeface="Symbol" panose="05050102010706020507" pitchFamily="18" charset="2"/>
                  </a:rPr>
                  <a:t></a:t>
                </a:r>
                <a:r>
                  <a:rPr lang="en-US" altLang="en-US" sz="3000" dirty="0"/>
                  <a:t> is </a:t>
                </a:r>
                <a:r>
                  <a:rPr lang="en-US" altLang="en-US" sz="3000" b="1" dirty="0">
                    <a:solidFill>
                      <a:srgbClr val="FF0000"/>
                    </a:solidFill>
                  </a:rPr>
                  <a:t>unknown</a:t>
                </a:r>
              </a:p>
            </p:txBody>
          </p:sp>
        </mc:Choice>
        <mc:Fallback>
          <p:sp>
            <p:nvSpPr>
              <p:cNvPr id="65539" name="Content Placeholder 2">
                <a:extLst>
                  <a:ext uri="{FF2B5EF4-FFF2-40B4-BE49-F238E27FC236}">
                    <a16:creationId xmlns:a16="http://schemas.microsoft.com/office/drawing/2014/main" id="{F82FD365-2071-4A7F-89D5-40CA4B2CC3AC}"/>
                  </a:ext>
                </a:extLst>
              </p:cNvPr>
              <p:cNvSpPr>
                <a:spLocks noGrp="1" noRot="1" noChangeAspect="1" noMove="1" noResize="1" noEditPoints="1" noAdjustHandles="1" noChangeArrowheads="1" noChangeShapeType="1" noTextEdit="1"/>
              </p:cNvSpPr>
              <p:nvPr>
                <p:ph idx="1"/>
              </p:nvPr>
            </p:nvSpPr>
            <p:spPr>
              <a:blipFill>
                <a:blip r:embed="rId2"/>
                <a:stretch>
                  <a:fillRect l="-1111" t="-1752" r="-127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13</a:t>
            </a:fld>
            <a:endParaRPr lang="en-US" altLang="en-US" sz="1400">
              <a:latin typeface="Arial" panose="020B0604020202020204" pitchFamily="34" charset="0"/>
            </a:endParaRPr>
          </a:p>
        </p:txBody>
      </p:sp>
    </p:spTree>
    <p:extLst>
      <p:ext uri="{BB962C8B-B14F-4D97-AF65-F5344CB8AC3E}">
        <p14:creationId xmlns:p14="http://schemas.microsoft.com/office/powerpoint/2010/main" val="687247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altLang="en-US" sz="3000" dirty="0"/>
              <a:t>Desirable properties: </a:t>
            </a:r>
            <a:r>
              <a:rPr lang="en-US" dirty="0"/>
              <a:t>We have been deriving many of the estimators using MLE method, but have not thought about whether the estimators found out really fit our bill in the sense whether they do have some desirable properties which is wanted of them</a:t>
            </a:r>
          </a:p>
          <a:p>
            <a:pPr algn="just">
              <a:buFont typeface="Wingdings" panose="05000000000000000000" pitchFamily="2" charset="2"/>
              <a:buChar char="§"/>
            </a:pPr>
            <a:r>
              <a:rPr lang="en-US" dirty="0"/>
              <a:t>More over if you have more than one estimator for the same case, then which is the so called best is of concern to us</a:t>
            </a:r>
          </a:p>
        </p:txBody>
      </p:sp>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14</a:t>
            </a:fld>
            <a:endParaRPr lang="en-US" altLang="en-US" sz="1400">
              <a:latin typeface="Arial" panose="020B0604020202020204" pitchFamily="34" charset="0"/>
            </a:endParaRPr>
          </a:p>
        </p:txBody>
      </p:sp>
    </p:spTree>
    <p:extLst>
      <p:ext uri="{BB962C8B-B14F-4D97-AF65-F5344CB8AC3E}">
        <p14:creationId xmlns:p14="http://schemas.microsoft.com/office/powerpoint/2010/main" val="916233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sz="3500" dirty="0"/>
              <a:t>In other words given an estimator we do not know how close that estimator is to the population parameter</a:t>
            </a:r>
          </a:p>
          <a:p>
            <a:pPr algn="just">
              <a:buFont typeface="Wingdings" panose="05000000000000000000" pitchFamily="2" charset="2"/>
              <a:buChar char="§"/>
            </a:pPr>
            <a:r>
              <a:rPr lang="en-US" sz="3500" dirty="0"/>
              <a:t>The two most important property which is wanted of the estimators are</a:t>
            </a:r>
          </a:p>
          <a:p>
            <a:pPr lvl="1" algn="just" eaLnBrk="1" hangingPunct="1">
              <a:buClr>
                <a:schemeClr val="tx1"/>
              </a:buClr>
              <a:buFont typeface="Wingdings" panose="05000000000000000000" pitchFamily="2" charset="2"/>
              <a:buChar char="v"/>
            </a:pPr>
            <a:r>
              <a:rPr lang="en-US" altLang="en-US" sz="3500" b="1" dirty="0">
                <a:solidFill>
                  <a:srgbClr val="FF0000"/>
                </a:solidFill>
              </a:rPr>
              <a:t>Unbiasedness</a:t>
            </a:r>
            <a:r>
              <a:rPr lang="en-US" altLang="en-US" sz="3500" dirty="0"/>
              <a:t>: E</a:t>
            </a:r>
            <a:r>
              <a:rPr lang="en-US" altLang="en-US" sz="3500" baseline="-25000" dirty="0">
                <a:sym typeface="Symbol" panose="05050102010706020507" pitchFamily="18" charset="2"/>
              </a:rPr>
              <a:t> </a:t>
            </a:r>
            <a:r>
              <a:rPr lang="en-US" altLang="en-US" sz="3500" dirty="0"/>
              <a:t>(</a:t>
            </a:r>
            <a:r>
              <a:rPr lang="en-US" altLang="en-US" sz="3500" dirty="0" err="1"/>
              <a:t>t</a:t>
            </a:r>
            <a:r>
              <a:rPr lang="en-US" altLang="en-US" sz="3500" baseline="-25000" dirty="0" err="1"/>
              <a:t>n</a:t>
            </a:r>
            <a:r>
              <a:rPr lang="en-US" altLang="en-US" sz="3500" dirty="0"/>
              <a:t>) = </a:t>
            </a:r>
            <a:r>
              <a:rPr lang="en-US" altLang="en-US" sz="3500" dirty="0">
                <a:sym typeface="Symbol" panose="05050102010706020507" pitchFamily="18" charset="2"/>
              </a:rPr>
              <a:t></a:t>
            </a:r>
          </a:p>
          <a:p>
            <a:pPr lvl="1" algn="just" eaLnBrk="1" hangingPunct="1">
              <a:buClr>
                <a:schemeClr val="tx1"/>
              </a:buClr>
              <a:buFont typeface="Wingdings" panose="05000000000000000000" pitchFamily="2" charset="2"/>
              <a:buChar char="v"/>
            </a:pPr>
            <a:r>
              <a:rPr lang="en-US" altLang="en-US" sz="3500" b="1" dirty="0">
                <a:solidFill>
                  <a:srgbClr val="FF0000"/>
                </a:solidFill>
                <a:sym typeface="Symbol" panose="05050102010706020507" pitchFamily="18" charset="2"/>
              </a:rPr>
              <a:t>Consistency</a:t>
            </a:r>
            <a:r>
              <a:rPr lang="en-US" altLang="en-US" sz="3500" dirty="0">
                <a:sym typeface="Symbol" panose="05050102010706020507" pitchFamily="18" charset="2"/>
              </a:rPr>
              <a:t>: Lt</a:t>
            </a:r>
            <a:r>
              <a:rPr lang="en-US" altLang="en-US" sz="3500" baseline="-25000" dirty="0">
                <a:sym typeface="Symbol" panose="05050102010706020507" pitchFamily="18" charset="2"/>
              </a:rPr>
              <a:t>𝑛</a:t>
            </a:r>
            <a:r>
              <a:rPr lang="en-US" altLang="en-US" sz="3500" dirty="0">
                <a:sym typeface="Symbol" panose="05050102010706020507" pitchFamily="18" charset="2"/>
              </a:rPr>
              <a:t> P[|t</a:t>
            </a:r>
            <a:r>
              <a:rPr lang="en-US" altLang="en-US" sz="3500" baseline="-25000" dirty="0">
                <a:sym typeface="Symbol" panose="05050102010706020507" pitchFamily="18" charset="2"/>
              </a:rPr>
              <a:t>𝑛</a:t>
            </a:r>
            <a:r>
              <a:rPr lang="en-US" altLang="en-US" sz="3500" dirty="0">
                <a:sym typeface="Symbol" panose="05050102010706020507" pitchFamily="18" charset="2"/>
              </a:rPr>
              <a:t>  | &lt; ] = 1</a:t>
            </a:r>
            <a:endParaRPr lang="en-US" altLang="en-US" sz="3500" dirty="0"/>
          </a:p>
        </p:txBody>
      </p:sp>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15</a:t>
            </a:fld>
            <a:endParaRPr lang="en-US" altLang="en-US" sz="1400">
              <a:latin typeface="Arial" panose="020B0604020202020204" pitchFamily="34" charset="0"/>
            </a:endParaRPr>
          </a:p>
        </p:txBody>
      </p:sp>
    </p:spTree>
    <p:extLst>
      <p:ext uri="{BB962C8B-B14F-4D97-AF65-F5344CB8AC3E}">
        <p14:creationId xmlns:p14="http://schemas.microsoft.com/office/powerpoint/2010/main" val="598711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5500" b="1" dirty="0">
                <a:solidFill>
                  <a:srgbClr val="FF3300"/>
                </a:solidFill>
              </a:rPr>
              <a:t>Unbiased Estimates</a:t>
            </a:r>
            <a:endParaRPr lang="en-IN" altLang="en-US" sz="5500" dirty="0">
              <a:solidFill>
                <a:srgbClr val="0000FF"/>
              </a:solidFill>
            </a:endParaRPr>
          </a:p>
        </p:txBody>
      </p:sp>
      <mc:AlternateContent xmlns:mc="http://schemas.openxmlformats.org/markup-compatibility/2006">
        <mc:Choice xmlns:a14="http://schemas.microsoft.com/office/drawing/2010/main" Requires="a14">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altLang="en-US" sz="3500" dirty="0"/>
                  <a:t>Consider </a:t>
                </a:r>
                <a14:m>
                  <m:oMath xmlns:m="http://schemas.openxmlformats.org/officeDocument/2006/math">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𝑡</m:t>
                        </m:r>
                      </m:e>
                      <m:sub>
                        <m:r>
                          <a:rPr lang="en-US" altLang="en-US" sz="3500" i="1">
                            <a:latin typeface="Cambria Math" panose="02040503050406030204" pitchFamily="18" charset="0"/>
                          </a:rPr>
                          <m:t>1,</m:t>
                        </m:r>
                        <m:r>
                          <a:rPr lang="en-US" altLang="en-US" sz="3500" i="1">
                            <a:latin typeface="Cambria Math" panose="02040503050406030204" pitchFamily="18" charset="0"/>
                          </a:rPr>
                          <m:t>𝑛</m:t>
                        </m:r>
                      </m:sub>
                    </m:sSub>
                    <m:r>
                      <a:rPr lang="en-US" altLang="en-US" sz="3500" i="1">
                        <a:latin typeface="Cambria Math" panose="02040503050406030204" pitchFamily="18" charset="0"/>
                      </a:rPr>
                      <m:t>=</m:t>
                    </m:r>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𝑋</m:t>
                        </m:r>
                      </m:e>
                      <m:sub>
                        <m:r>
                          <a:rPr lang="en-US" altLang="en-US" sz="3500" i="1">
                            <a:latin typeface="Cambria Math" panose="02040503050406030204" pitchFamily="18" charset="0"/>
                          </a:rPr>
                          <m:t>𝑛</m:t>
                        </m:r>
                      </m:sub>
                    </m:sSub>
                    <m:r>
                      <a:rPr lang="en-US" altLang="en-US" sz="3500" b="0" i="1" smtClean="0">
                        <a:latin typeface="Cambria Math" panose="02040503050406030204" pitchFamily="18" charset="0"/>
                      </a:rPr>
                      <m:t>=</m:t>
                    </m:r>
                    <m:f>
                      <m:fPr>
                        <m:ctrlPr>
                          <a:rPr lang="en-US" altLang="en-US" sz="3500" i="1">
                            <a:latin typeface="Cambria Math" panose="02040503050406030204" pitchFamily="18" charset="0"/>
                          </a:rPr>
                        </m:ctrlPr>
                      </m:fPr>
                      <m:num>
                        <m:r>
                          <a:rPr lang="en-US" altLang="en-US" sz="3500" i="1">
                            <a:latin typeface="Cambria Math" panose="02040503050406030204" pitchFamily="18" charset="0"/>
                          </a:rPr>
                          <m:t>1</m:t>
                        </m:r>
                      </m:num>
                      <m:den>
                        <m:r>
                          <a:rPr lang="en-US" altLang="en-US" sz="3500" i="1">
                            <a:latin typeface="Cambria Math" panose="02040503050406030204" pitchFamily="18" charset="0"/>
                          </a:rPr>
                          <m:t>𝑛</m:t>
                        </m:r>
                      </m:den>
                    </m:f>
                    <m:nary>
                      <m:naryPr>
                        <m:chr m:val="∑"/>
                        <m:ctrlPr>
                          <a:rPr lang="en-US" altLang="en-US" sz="3500" i="1">
                            <a:latin typeface="Cambria Math" panose="02040503050406030204" pitchFamily="18" charset="0"/>
                          </a:rPr>
                        </m:ctrlPr>
                      </m:naryPr>
                      <m:sub>
                        <m:r>
                          <m:rPr>
                            <m:brk m:alnAt="23"/>
                          </m:rPr>
                          <a:rPr lang="en-US" altLang="en-US" sz="3500" i="1">
                            <a:latin typeface="Cambria Math" panose="02040503050406030204" pitchFamily="18" charset="0"/>
                          </a:rPr>
                          <m:t>𝑖</m:t>
                        </m:r>
                        <m:r>
                          <a:rPr lang="en-US" altLang="en-US" sz="3500" i="1">
                            <a:latin typeface="Cambria Math" panose="02040503050406030204" pitchFamily="18" charset="0"/>
                          </a:rPr>
                          <m:t>=1</m:t>
                        </m:r>
                      </m:sub>
                      <m:sup>
                        <m:r>
                          <a:rPr lang="en-US" altLang="en-US" sz="3500" i="1">
                            <a:latin typeface="Cambria Math" panose="02040503050406030204" pitchFamily="18" charset="0"/>
                          </a:rPr>
                          <m:t>𝑛</m:t>
                        </m:r>
                      </m:sup>
                      <m:e>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𝑋</m:t>
                            </m:r>
                          </m:e>
                          <m:sub>
                            <m:r>
                              <a:rPr lang="en-US" altLang="en-US" sz="3500" i="1">
                                <a:latin typeface="Cambria Math" panose="02040503050406030204" pitchFamily="18" charset="0"/>
                              </a:rPr>
                              <m:t>𝑖</m:t>
                            </m:r>
                          </m:sub>
                        </m:sSub>
                      </m:e>
                    </m:nary>
                  </m:oMath>
                </a14:m>
                <a:r>
                  <a:rPr lang="en-US" altLang="en-US" sz="3500" dirty="0"/>
                  <a:t>, </a:t>
                </a:r>
                <a14:m>
                  <m:oMath xmlns:m="http://schemas.openxmlformats.org/officeDocument/2006/math">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𝑡</m:t>
                        </m:r>
                      </m:e>
                      <m:sub>
                        <m:r>
                          <a:rPr lang="en-US" altLang="en-US" sz="3500" b="0" i="1" smtClean="0">
                            <a:latin typeface="Cambria Math" panose="02040503050406030204" pitchFamily="18" charset="0"/>
                          </a:rPr>
                          <m:t>2</m:t>
                        </m:r>
                        <m:r>
                          <a:rPr lang="en-US" altLang="en-US" sz="3500" i="1">
                            <a:latin typeface="Cambria Math" panose="02040503050406030204" pitchFamily="18" charset="0"/>
                          </a:rPr>
                          <m:t>,</m:t>
                        </m:r>
                        <m:r>
                          <a:rPr lang="en-US" altLang="en-US" sz="3500" i="1">
                            <a:latin typeface="Cambria Math" panose="02040503050406030204" pitchFamily="18" charset="0"/>
                          </a:rPr>
                          <m:t>𝑛</m:t>
                        </m:r>
                      </m:sub>
                    </m:sSub>
                    <m:r>
                      <a:rPr lang="en-US" altLang="en-US" sz="3500" i="1">
                        <a:latin typeface="Cambria Math" panose="02040503050406030204" pitchFamily="18" charset="0"/>
                      </a:rPr>
                      <m:t>=</m:t>
                    </m:r>
                    <m:f>
                      <m:fPr>
                        <m:ctrlPr>
                          <a:rPr lang="en-US" altLang="en-US" sz="3500" i="1">
                            <a:latin typeface="Cambria Math" panose="02040503050406030204" pitchFamily="18" charset="0"/>
                          </a:rPr>
                        </m:ctrlPr>
                      </m:fPr>
                      <m:num>
                        <m:r>
                          <a:rPr lang="en-US" altLang="en-US" sz="3500" i="1">
                            <a:latin typeface="Cambria Math" panose="02040503050406030204" pitchFamily="18" charset="0"/>
                          </a:rPr>
                          <m:t>1</m:t>
                        </m:r>
                      </m:num>
                      <m:den>
                        <m:r>
                          <a:rPr lang="en-US" altLang="en-US" sz="3500" b="0" i="1" smtClean="0">
                            <a:latin typeface="Cambria Math" panose="02040503050406030204" pitchFamily="18" charset="0"/>
                          </a:rPr>
                          <m:t>1+</m:t>
                        </m:r>
                        <m:r>
                          <a:rPr lang="en-US" altLang="en-US" sz="3500" b="0" i="1" smtClean="0">
                            <a:latin typeface="Cambria Math" panose="02040503050406030204" pitchFamily="18" charset="0"/>
                            <a:ea typeface="Cambria Math" panose="02040503050406030204" pitchFamily="18" charset="0"/>
                          </a:rPr>
                          <m:t>⋯</m:t>
                        </m:r>
                        <m:r>
                          <a:rPr lang="en-US" altLang="en-US" sz="3500" b="0" i="1" smtClean="0">
                            <a:latin typeface="Cambria Math" panose="02040503050406030204" pitchFamily="18" charset="0"/>
                            <a:ea typeface="Cambria Math" panose="02040503050406030204" pitchFamily="18" charset="0"/>
                          </a:rPr>
                          <m:t>𝑛</m:t>
                        </m:r>
                      </m:den>
                    </m:f>
                    <m:nary>
                      <m:naryPr>
                        <m:chr m:val="∑"/>
                        <m:ctrlPr>
                          <a:rPr lang="en-US" altLang="en-US" sz="3500" i="1">
                            <a:latin typeface="Cambria Math" panose="02040503050406030204" pitchFamily="18" charset="0"/>
                          </a:rPr>
                        </m:ctrlPr>
                      </m:naryPr>
                      <m:sub>
                        <m:r>
                          <m:rPr>
                            <m:brk m:alnAt="23"/>
                          </m:rPr>
                          <a:rPr lang="en-US" altLang="en-US" sz="3500" i="1">
                            <a:latin typeface="Cambria Math" panose="02040503050406030204" pitchFamily="18" charset="0"/>
                          </a:rPr>
                          <m:t>𝑖</m:t>
                        </m:r>
                        <m:r>
                          <a:rPr lang="en-US" altLang="en-US" sz="3500" i="1">
                            <a:latin typeface="Cambria Math" panose="02040503050406030204" pitchFamily="18" charset="0"/>
                          </a:rPr>
                          <m:t>=1</m:t>
                        </m:r>
                      </m:sub>
                      <m:sup>
                        <m:r>
                          <a:rPr lang="en-US" altLang="en-US" sz="3500" i="1">
                            <a:latin typeface="Cambria Math" panose="02040503050406030204" pitchFamily="18" charset="0"/>
                          </a:rPr>
                          <m:t>𝑛</m:t>
                        </m:r>
                      </m:sup>
                      <m:e>
                        <m:r>
                          <a:rPr lang="en-US" altLang="en-US" sz="3500" b="0" i="1" smtClean="0">
                            <a:latin typeface="Cambria Math" panose="02040503050406030204" pitchFamily="18" charset="0"/>
                          </a:rPr>
                          <m:t>𝑖</m:t>
                        </m:r>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𝑋</m:t>
                            </m:r>
                          </m:e>
                          <m:sub>
                            <m:r>
                              <a:rPr lang="en-US" altLang="en-US" sz="3500" i="1">
                                <a:latin typeface="Cambria Math" panose="02040503050406030204" pitchFamily="18" charset="0"/>
                              </a:rPr>
                              <m:t>𝑖</m:t>
                            </m:r>
                          </m:sub>
                        </m:sSub>
                      </m:e>
                    </m:nary>
                  </m:oMath>
                </a14:m>
                <a:r>
                  <a:rPr lang="en-US" altLang="en-US" sz="3500" dirty="0"/>
                  <a:t> and </a:t>
                </a:r>
                <a14:m>
                  <m:oMath xmlns:m="http://schemas.openxmlformats.org/officeDocument/2006/math">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𝑡</m:t>
                        </m:r>
                      </m:e>
                      <m:sub>
                        <m:r>
                          <a:rPr lang="en-US" altLang="en-US" sz="3500" b="0" i="1" smtClean="0">
                            <a:latin typeface="Cambria Math" panose="02040503050406030204" pitchFamily="18" charset="0"/>
                          </a:rPr>
                          <m:t>3</m:t>
                        </m:r>
                        <m:r>
                          <a:rPr lang="en-US" altLang="en-US" sz="3500" i="1">
                            <a:latin typeface="Cambria Math" panose="02040503050406030204" pitchFamily="18" charset="0"/>
                          </a:rPr>
                          <m:t>,</m:t>
                        </m:r>
                        <m:r>
                          <a:rPr lang="en-US" altLang="en-US" sz="3500" i="1">
                            <a:latin typeface="Cambria Math" panose="02040503050406030204" pitchFamily="18" charset="0"/>
                          </a:rPr>
                          <m:t>𝑛</m:t>
                        </m:r>
                      </m:sub>
                    </m:sSub>
                    <m:r>
                      <a:rPr lang="en-US" altLang="en-US" sz="3500" i="1">
                        <a:latin typeface="Cambria Math" panose="02040503050406030204" pitchFamily="18" charset="0"/>
                      </a:rPr>
                      <m:t>=</m:t>
                    </m:r>
                    <m:f>
                      <m:fPr>
                        <m:ctrlPr>
                          <a:rPr lang="en-US" altLang="en-US" sz="3500" i="1">
                            <a:latin typeface="Cambria Math" panose="02040503050406030204" pitchFamily="18" charset="0"/>
                          </a:rPr>
                        </m:ctrlPr>
                      </m:fPr>
                      <m:num>
                        <m:r>
                          <a:rPr lang="en-US" altLang="en-US" sz="3500" i="1">
                            <a:latin typeface="Cambria Math" panose="02040503050406030204" pitchFamily="18" charset="0"/>
                          </a:rPr>
                          <m:t>1</m:t>
                        </m:r>
                      </m:num>
                      <m:den>
                        <m:r>
                          <a:rPr lang="en-US" altLang="en-US" sz="3500" b="0" i="1" smtClean="0">
                            <a:latin typeface="Cambria Math" panose="02040503050406030204" pitchFamily="18" charset="0"/>
                          </a:rPr>
                          <m:t>2</m:t>
                        </m:r>
                        <m:r>
                          <a:rPr lang="en-US" altLang="en-US" sz="3500" i="1">
                            <a:latin typeface="Cambria Math" panose="02040503050406030204" pitchFamily="18" charset="0"/>
                          </a:rPr>
                          <m:t>+</m:t>
                        </m:r>
                        <m:r>
                          <a:rPr lang="en-US" altLang="en-US" sz="3500" i="1">
                            <a:latin typeface="Cambria Math" panose="02040503050406030204" pitchFamily="18" charset="0"/>
                            <a:ea typeface="Cambria Math" panose="02040503050406030204" pitchFamily="18" charset="0"/>
                          </a:rPr>
                          <m:t>⋯</m:t>
                        </m:r>
                        <m:r>
                          <a:rPr lang="en-US" altLang="en-US" sz="3500" b="0" i="1" smtClean="0">
                            <a:latin typeface="Cambria Math" panose="02040503050406030204" pitchFamily="18" charset="0"/>
                            <a:ea typeface="Cambria Math" panose="02040503050406030204" pitchFamily="18" charset="0"/>
                          </a:rPr>
                          <m:t>+</m:t>
                        </m:r>
                        <m:d>
                          <m:dPr>
                            <m:ctrlPr>
                              <a:rPr lang="en-US" altLang="en-US" sz="3500" i="1" smtClean="0">
                                <a:latin typeface="Cambria Math" panose="02040503050406030204" pitchFamily="18" charset="0"/>
                                <a:ea typeface="Cambria Math" panose="02040503050406030204" pitchFamily="18" charset="0"/>
                              </a:rPr>
                            </m:ctrlPr>
                          </m:dPr>
                          <m:e>
                            <m:r>
                              <a:rPr lang="en-US" altLang="en-US" sz="3500" i="1">
                                <a:latin typeface="Cambria Math" panose="02040503050406030204" pitchFamily="18" charset="0"/>
                                <a:ea typeface="Cambria Math" panose="02040503050406030204" pitchFamily="18" charset="0"/>
                              </a:rPr>
                              <m:t>𝑛</m:t>
                            </m:r>
                            <m:r>
                              <a:rPr lang="en-US" altLang="en-US" sz="3500" i="1">
                                <a:latin typeface="Cambria Math" panose="02040503050406030204" pitchFamily="18" charset="0"/>
                                <a:ea typeface="Cambria Math" panose="02040503050406030204" pitchFamily="18" charset="0"/>
                              </a:rPr>
                              <m:t>+1</m:t>
                            </m:r>
                          </m:e>
                        </m:d>
                      </m:den>
                    </m:f>
                    <m:nary>
                      <m:naryPr>
                        <m:chr m:val="∑"/>
                        <m:ctrlPr>
                          <a:rPr lang="en-US" altLang="en-US" sz="3500" i="1">
                            <a:latin typeface="Cambria Math" panose="02040503050406030204" pitchFamily="18" charset="0"/>
                          </a:rPr>
                        </m:ctrlPr>
                      </m:naryPr>
                      <m:sub>
                        <m:r>
                          <m:rPr>
                            <m:brk m:alnAt="23"/>
                          </m:rPr>
                          <a:rPr lang="en-US" altLang="en-US" sz="3500" i="1">
                            <a:latin typeface="Cambria Math" panose="02040503050406030204" pitchFamily="18" charset="0"/>
                          </a:rPr>
                          <m:t>𝑖</m:t>
                        </m:r>
                        <m:r>
                          <a:rPr lang="en-US" altLang="en-US" sz="3500" i="1">
                            <a:latin typeface="Cambria Math" panose="02040503050406030204" pitchFamily="18" charset="0"/>
                          </a:rPr>
                          <m:t>=1</m:t>
                        </m:r>
                      </m:sub>
                      <m:sup>
                        <m:r>
                          <a:rPr lang="en-US" altLang="en-US" sz="3500" i="1">
                            <a:latin typeface="Cambria Math" panose="02040503050406030204" pitchFamily="18" charset="0"/>
                          </a:rPr>
                          <m:t>𝑛</m:t>
                        </m:r>
                      </m:sup>
                      <m:e>
                        <m:r>
                          <a:rPr lang="en-US" altLang="en-US" sz="3500" i="1">
                            <a:latin typeface="Cambria Math" panose="02040503050406030204" pitchFamily="18" charset="0"/>
                          </a:rPr>
                          <m:t>𝑖</m:t>
                        </m:r>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𝑋</m:t>
                            </m:r>
                          </m:e>
                          <m:sub>
                            <m:r>
                              <a:rPr lang="en-US" altLang="en-US" sz="3500" i="1">
                                <a:latin typeface="Cambria Math" panose="02040503050406030204" pitchFamily="18" charset="0"/>
                              </a:rPr>
                              <m:t>𝑖</m:t>
                            </m:r>
                          </m:sub>
                        </m:sSub>
                      </m:e>
                    </m:nary>
                  </m:oMath>
                </a14:m>
                <a:endParaRPr lang="en-US" altLang="en-US" sz="3500" dirty="0"/>
              </a:p>
              <a:p>
                <a:pPr algn="just">
                  <a:buFont typeface="Wingdings" panose="05000000000000000000" pitchFamily="2" charset="2"/>
                  <a:buChar char="§"/>
                </a:pPr>
                <a14:m>
                  <m:oMath xmlns:m="http://schemas.openxmlformats.org/officeDocument/2006/math">
                    <m:r>
                      <a:rPr lang="en-US" altLang="en-US" sz="3500" b="0" i="1" smtClean="0">
                        <a:latin typeface="Cambria Math" panose="02040503050406030204" pitchFamily="18" charset="0"/>
                      </a:rPr>
                      <m:t>𝐸</m:t>
                    </m:r>
                    <m:d>
                      <m:dPr>
                        <m:ctrlPr>
                          <a:rPr lang="en-US" altLang="en-US" sz="3500" b="0" i="1" smtClean="0">
                            <a:latin typeface="Cambria Math" panose="02040503050406030204" pitchFamily="18" charset="0"/>
                          </a:rPr>
                        </m:ctrlPr>
                      </m:dPr>
                      <m:e>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𝑡</m:t>
                            </m:r>
                          </m:e>
                          <m:sub>
                            <m:r>
                              <a:rPr lang="en-US" altLang="en-US" sz="3500" i="1">
                                <a:latin typeface="Cambria Math" panose="02040503050406030204" pitchFamily="18" charset="0"/>
                              </a:rPr>
                              <m:t>1,</m:t>
                            </m:r>
                            <m:r>
                              <a:rPr lang="en-US" altLang="en-US" sz="3500" i="1">
                                <a:latin typeface="Cambria Math" panose="02040503050406030204" pitchFamily="18" charset="0"/>
                              </a:rPr>
                              <m:t>𝑛</m:t>
                            </m:r>
                          </m:sub>
                        </m:sSub>
                      </m:e>
                    </m:d>
                    <m:r>
                      <a:rPr lang="en-US" altLang="en-US" sz="3500" i="1">
                        <a:latin typeface="Cambria Math" panose="02040503050406030204" pitchFamily="18" charset="0"/>
                      </a:rPr>
                      <m:t>=</m:t>
                    </m:r>
                    <m:r>
                      <a:rPr lang="en-US" altLang="en-US" sz="3500" b="0" i="1" smtClean="0">
                        <a:latin typeface="Cambria Math" panose="02040503050406030204" pitchFamily="18" charset="0"/>
                      </a:rPr>
                      <m:t>𝜇</m:t>
                    </m:r>
                  </m:oMath>
                </a14:m>
                <a:r>
                  <a:rPr lang="en-US" altLang="en-US" sz="3500" dirty="0"/>
                  <a:t> and </a:t>
                </a:r>
                <a14:m>
                  <m:oMath xmlns:m="http://schemas.openxmlformats.org/officeDocument/2006/math">
                    <m:r>
                      <m:rPr>
                        <m:sty m:val="p"/>
                      </m:rPr>
                      <a:rPr lang="en-US" altLang="en-US" sz="3500" b="0" i="0" smtClean="0">
                        <a:latin typeface="Cambria Math" panose="02040503050406030204" pitchFamily="18" charset="0"/>
                      </a:rPr>
                      <m:t>E</m:t>
                    </m:r>
                    <m:d>
                      <m:dPr>
                        <m:ctrlPr>
                          <a:rPr lang="en-US" altLang="en-US" sz="3500" b="0" i="1" smtClean="0">
                            <a:latin typeface="Cambria Math" panose="02040503050406030204" pitchFamily="18" charset="0"/>
                          </a:rPr>
                        </m:ctrlPr>
                      </m:dPr>
                      <m:e>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𝑡</m:t>
                            </m:r>
                          </m:e>
                          <m:sub>
                            <m:r>
                              <a:rPr lang="en-US" altLang="en-US" sz="3500" i="1">
                                <a:latin typeface="Cambria Math" panose="02040503050406030204" pitchFamily="18" charset="0"/>
                              </a:rPr>
                              <m:t>2,</m:t>
                            </m:r>
                            <m:r>
                              <a:rPr lang="en-US" altLang="en-US" sz="3500" i="1">
                                <a:latin typeface="Cambria Math" panose="02040503050406030204" pitchFamily="18" charset="0"/>
                              </a:rPr>
                              <m:t>𝑛</m:t>
                            </m:r>
                          </m:sub>
                        </m:sSub>
                      </m:e>
                    </m:d>
                    <m:r>
                      <a:rPr lang="en-US" altLang="en-US" sz="3500" i="1">
                        <a:latin typeface="Cambria Math" panose="02040503050406030204" pitchFamily="18" charset="0"/>
                      </a:rPr>
                      <m:t>=</m:t>
                    </m:r>
                    <m:r>
                      <a:rPr lang="en-US" altLang="en-US" sz="3500" b="0" i="1" smtClean="0">
                        <a:latin typeface="Cambria Math" panose="02040503050406030204" pitchFamily="18" charset="0"/>
                      </a:rPr>
                      <m:t>𝜇</m:t>
                    </m:r>
                  </m:oMath>
                </a14:m>
                <a:r>
                  <a:rPr lang="en-US" altLang="en-US" sz="3500" dirty="0"/>
                  <a:t> but </a:t>
                </a:r>
                <a14:m>
                  <m:oMath xmlns:m="http://schemas.openxmlformats.org/officeDocument/2006/math">
                    <m:r>
                      <m:rPr>
                        <m:sty m:val="p"/>
                      </m:rPr>
                      <a:rPr lang="en-US" altLang="en-US" sz="3500">
                        <a:latin typeface="Cambria Math" panose="02040503050406030204" pitchFamily="18" charset="0"/>
                      </a:rPr>
                      <m:t>E</m:t>
                    </m:r>
                    <m:d>
                      <m:dPr>
                        <m:ctrlPr>
                          <a:rPr lang="en-US" altLang="en-US" sz="3500" i="1">
                            <a:latin typeface="Cambria Math" panose="02040503050406030204" pitchFamily="18" charset="0"/>
                          </a:rPr>
                        </m:ctrlPr>
                      </m:dPr>
                      <m:e>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𝑡</m:t>
                            </m:r>
                          </m:e>
                          <m:sub>
                            <m:r>
                              <a:rPr lang="en-US" altLang="en-US" sz="3500" b="0" i="1" smtClean="0">
                                <a:latin typeface="Cambria Math" panose="02040503050406030204" pitchFamily="18" charset="0"/>
                              </a:rPr>
                              <m:t>3</m:t>
                            </m:r>
                            <m:r>
                              <a:rPr lang="en-US" altLang="en-US" sz="3500" i="1">
                                <a:latin typeface="Cambria Math" panose="02040503050406030204" pitchFamily="18" charset="0"/>
                              </a:rPr>
                              <m:t>,</m:t>
                            </m:r>
                            <m:r>
                              <a:rPr lang="en-US" altLang="en-US" sz="3500" i="1">
                                <a:latin typeface="Cambria Math" panose="02040503050406030204" pitchFamily="18" charset="0"/>
                              </a:rPr>
                              <m:t>𝑛</m:t>
                            </m:r>
                          </m:sub>
                        </m:sSub>
                      </m:e>
                    </m:d>
                    <m:r>
                      <a:rPr lang="en-US" altLang="en-US" sz="3500" i="1" smtClean="0">
                        <a:latin typeface="Cambria Math" panose="02040503050406030204" pitchFamily="18" charset="0"/>
                        <a:ea typeface="Cambria Math" panose="02040503050406030204" pitchFamily="18" charset="0"/>
                      </a:rPr>
                      <m:t>≠</m:t>
                    </m:r>
                    <m:r>
                      <a:rPr lang="en-US" altLang="en-US" sz="3500" i="1">
                        <a:latin typeface="Cambria Math" panose="02040503050406030204" pitchFamily="18" charset="0"/>
                      </a:rPr>
                      <m:t>𝜇</m:t>
                    </m:r>
                  </m:oMath>
                </a14:m>
                <a:endParaRPr lang="en-US" altLang="en-US" sz="3500" dirty="0"/>
              </a:p>
              <a:p>
                <a:pPr algn="just">
                  <a:buFont typeface="Wingdings" panose="05000000000000000000" pitchFamily="2" charset="2"/>
                  <a:buChar char="§"/>
                </a:pPr>
                <a:r>
                  <a:rPr lang="en-US" altLang="en-US" sz="3500" dirty="0">
                    <a:sym typeface="Symbol" panose="05050102010706020507" pitchFamily="18" charset="2"/>
                  </a:rPr>
                  <a:t>For X ~ E(), we have </a:t>
                </a:r>
                <a14:m>
                  <m:oMath xmlns:m="http://schemas.openxmlformats.org/officeDocument/2006/math">
                    <m:acc>
                      <m:accPr>
                        <m:chr m:val="̂"/>
                        <m:ctrlPr>
                          <a:rPr lang="en-US" altLang="en-US" sz="3500" i="1">
                            <a:latin typeface="Cambria Math" panose="02040503050406030204" pitchFamily="18" charset="0"/>
                            <a:sym typeface="Symbol" panose="05050102010706020507" pitchFamily="18" charset="2"/>
                          </a:rPr>
                        </m:ctrlPr>
                      </m:accPr>
                      <m:e>
                        <m:r>
                          <a:rPr lang="en-US" altLang="en-US" sz="3500" i="1">
                            <a:latin typeface="Cambria Math" panose="02040503050406030204" pitchFamily="18" charset="0"/>
                            <a:sym typeface="Symbol" panose="05050102010706020507" pitchFamily="18" charset="2"/>
                          </a:rPr>
                          <m:t>𝜃</m:t>
                        </m:r>
                      </m:e>
                    </m:acc>
                    <m:r>
                      <a:rPr lang="en-US" altLang="en-US" sz="3500" i="1">
                        <a:latin typeface="Cambria Math" panose="02040503050406030204" pitchFamily="18" charset="0"/>
                        <a:sym typeface="Symbol" panose="05050102010706020507" pitchFamily="18" charset="2"/>
                      </a:rPr>
                      <m:t>=</m:t>
                    </m:r>
                    <m:f>
                      <m:fPr>
                        <m:ctrlPr>
                          <a:rPr lang="en-US" altLang="en-US" sz="3500" i="1">
                            <a:latin typeface="Cambria Math" panose="02040503050406030204" pitchFamily="18" charset="0"/>
                          </a:rPr>
                        </m:ctrlPr>
                      </m:fPr>
                      <m:num>
                        <m:r>
                          <a:rPr lang="en-US" altLang="en-US" sz="3500" i="1">
                            <a:latin typeface="Cambria Math" panose="02040503050406030204" pitchFamily="18" charset="0"/>
                          </a:rPr>
                          <m:t>1</m:t>
                        </m:r>
                      </m:num>
                      <m:den>
                        <m:r>
                          <a:rPr lang="en-US" altLang="en-US" sz="3500" i="1">
                            <a:latin typeface="Cambria Math" panose="02040503050406030204" pitchFamily="18" charset="0"/>
                          </a:rPr>
                          <m:t>𝑛</m:t>
                        </m:r>
                      </m:den>
                    </m:f>
                    <m:nary>
                      <m:naryPr>
                        <m:chr m:val="∑"/>
                        <m:ctrlPr>
                          <a:rPr lang="en-US" altLang="en-US" sz="3500" i="1">
                            <a:latin typeface="Cambria Math" panose="02040503050406030204" pitchFamily="18" charset="0"/>
                          </a:rPr>
                        </m:ctrlPr>
                      </m:naryPr>
                      <m:sub>
                        <m:r>
                          <m:rPr>
                            <m:brk m:alnAt="23"/>
                          </m:rPr>
                          <a:rPr lang="en-US" altLang="en-US" sz="3500" i="1">
                            <a:latin typeface="Cambria Math" panose="02040503050406030204" pitchFamily="18" charset="0"/>
                          </a:rPr>
                          <m:t>𝑖</m:t>
                        </m:r>
                        <m:r>
                          <a:rPr lang="en-US" altLang="en-US" sz="3500" i="1">
                            <a:latin typeface="Cambria Math" panose="02040503050406030204" pitchFamily="18" charset="0"/>
                          </a:rPr>
                          <m:t>=1</m:t>
                        </m:r>
                      </m:sub>
                      <m:sup>
                        <m:r>
                          <a:rPr lang="en-US" altLang="en-US" sz="3500" i="1">
                            <a:latin typeface="Cambria Math" panose="02040503050406030204" pitchFamily="18" charset="0"/>
                          </a:rPr>
                          <m:t>𝑛</m:t>
                        </m:r>
                      </m:sup>
                      <m:e>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𝑋</m:t>
                            </m:r>
                          </m:e>
                          <m:sub>
                            <m:r>
                              <a:rPr lang="en-US" altLang="en-US" sz="3500" i="1">
                                <a:latin typeface="Cambria Math" panose="02040503050406030204" pitchFamily="18" charset="0"/>
                              </a:rPr>
                              <m:t>𝑖</m:t>
                            </m:r>
                          </m:sub>
                        </m:sSub>
                      </m:e>
                    </m:nary>
                    <m:r>
                      <a:rPr lang="en-US" altLang="en-US" sz="3500" i="1">
                        <a:latin typeface="Cambria Math" panose="02040503050406030204" pitchFamily="18" charset="0"/>
                        <a:sym typeface="Symbol" panose="05050102010706020507" pitchFamily="18" charset="2"/>
                      </a:rPr>
                      <m:t>=</m:t>
                    </m:r>
                    <m:sSub>
                      <m:sSubPr>
                        <m:ctrlPr>
                          <a:rPr lang="en-US" altLang="en-US" sz="3500" i="1">
                            <a:latin typeface="Cambria Math" panose="02040503050406030204" pitchFamily="18" charset="0"/>
                            <a:sym typeface="Symbol" panose="05050102010706020507" pitchFamily="18" charset="2"/>
                          </a:rPr>
                        </m:ctrlPr>
                      </m:sSubPr>
                      <m:e>
                        <m:acc>
                          <m:accPr>
                            <m:chr m:val="̅"/>
                            <m:ctrlPr>
                              <a:rPr lang="en-US" altLang="en-US" sz="3500" i="1">
                                <a:latin typeface="Cambria Math" panose="02040503050406030204" pitchFamily="18" charset="0"/>
                                <a:sym typeface="Symbol" panose="05050102010706020507" pitchFamily="18" charset="2"/>
                              </a:rPr>
                            </m:ctrlPr>
                          </m:accPr>
                          <m:e>
                            <m:r>
                              <a:rPr lang="en-US" altLang="en-US" sz="3500" i="1">
                                <a:latin typeface="Cambria Math" panose="02040503050406030204" pitchFamily="18" charset="0"/>
                                <a:sym typeface="Symbol" panose="05050102010706020507" pitchFamily="18" charset="2"/>
                              </a:rPr>
                              <m:t>𝑋</m:t>
                            </m:r>
                          </m:e>
                        </m:acc>
                      </m:e>
                      <m:sub>
                        <m:r>
                          <a:rPr lang="en-US" altLang="en-US" sz="3500" i="1">
                            <a:latin typeface="Cambria Math" panose="02040503050406030204" pitchFamily="18" charset="0"/>
                            <a:sym typeface="Symbol" panose="05050102010706020507" pitchFamily="18" charset="2"/>
                          </a:rPr>
                          <m:t>𝑛</m:t>
                        </m:r>
                      </m:sub>
                    </m:sSub>
                  </m:oMath>
                </a14:m>
                <a:r>
                  <a:rPr lang="en-US" altLang="en-US" sz="3500" dirty="0"/>
                  <a:t> as </a:t>
                </a:r>
                <a:r>
                  <a:rPr lang="en-US" altLang="en-US" sz="3500" b="1" dirty="0">
                    <a:solidFill>
                      <a:srgbClr val="FF0000"/>
                    </a:solidFill>
                  </a:rPr>
                  <a:t>unbiased</a:t>
                </a:r>
                <a:r>
                  <a:rPr lang="en-US" altLang="en-US" sz="3500" dirty="0"/>
                  <a:t> estimate as </a:t>
                </a:r>
                <a14:m>
                  <m:oMath xmlns:m="http://schemas.openxmlformats.org/officeDocument/2006/math">
                    <m:r>
                      <m:rPr>
                        <m:sty m:val="p"/>
                      </m:rPr>
                      <a:rPr lang="en-US" altLang="en-US" sz="3500" b="0" i="0" smtClean="0">
                        <a:latin typeface="Cambria Math" panose="02040503050406030204" pitchFamily="18" charset="0"/>
                        <a:sym typeface="Symbol" panose="05050102010706020507" pitchFamily="18" charset="2"/>
                      </a:rPr>
                      <m:t>E</m:t>
                    </m:r>
                    <m:d>
                      <m:dPr>
                        <m:ctrlPr>
                          <a:rPr lang="en-US" altLang="en-US" sz="3500" b="0" i="1" smtClean="0">
                            <a:latin typeface="Cambria Math" panose="02040503050406030204" pitchFamily="18" charset="0"/>
                            <a:sym typeface="Symbol" panose="05050102010706020507" pitchFamily="18" charset="2"/>
                          </a:rPr>
                        </m:ctrlPr>
                      </m:dPr>
                      <m:e>
                        <m:acc>
                          <m:accPr>
                            <m:chr m:val="̂"/>
                            <m:ctrlPr>
                              <a:rPr lang="en-US" altLang="en-US" sz="3500" i="1">
                                <a:latin typeface="Cambria Math" panose="02040503050406030204" pitchFamily="18" charset="0"/>
                                <a:sym typeface="Symbol" panose="05050102010706020507" pitchFamily="18" charset="2"/>
                              </a:rPr>
                            </m:ctrlPr>
                          </m:accPr>
                          <m:e>
                            <m:r>
                              <a:rPr lang="en-US" altLang="en-US" sz="3500" i="1">
                                <a:latin typeface="Cambria Math" panose="02040503050406030204" pitchFamily="18" charset="0"/>
                                <a:sym typeface="Symbol" panose="05050102010706020507" pitchFamily="18" charset="2"/>
                              </a:rPr>
                              <m:t>𝜃</m:t>
                            </m:r>
                          </m:e>
                        </m:acc>
                      </m:e>
                    </m:d>
                    <m:r>
                      <a:rPr lang="en-US" altLang="en-US" sz="3500" b="0" i="1" smtClean="0">
                        <a:latin typeface="Cambria Math" panose="02040503050406030204" pitchFamily="18" charset="0"/>
                        <a:sym typeface="Symbol" panose="05050102010706020507" pitchFamily="18" charset="2"/>
                      </a:rPr>
                      <m:t>=</m:t>
                    </m:r>
                    <m:r>
                      <m:rPr>
                        <m:sty m:val="p"/>
                      </m:rPr>
                      <a:rPr lang="en-US" altLang="en-US" sz="3500">
                        <a:latin typeface="Cambria Math" panose="02040503050406030204" pitchFamily="18" charset="0"/>
                        <a:sym typeface="Symbol" panose="05050102010706020507" pitchFamily="18" charset="2"/>
                      </a:rPr>
                      <m:t>E</m:t>
                    </m:r>
                    <m:d>
                      <m:dPr>
                        <m:ctrlPr>
                          <a:rPr lang="en-US" altLang="en-US" sz="3500" i="1">
                            <a:latin typeface="Cambria Math" panose="02040503050406030204" pitchFamily="18" charset="0"/>
                            <a:sym typeface="Symbol" panose="05050102010706020507" pitchFamily="18" charset="2"/>
                          </a:rPr>
                        </m:ctrlPr>
                      </m:dPr>
                      <m:e>
                        <m:f>
                          <m:fPr>
                            <m:ctrlPr>
                              <a:rPr lang="en-US" altLang="en-US" sz="3500" i="1">
                                <a:latin typeface="Cambria Math" panose="02040503050406030204" pitchFamily="18" charset="0"/>
                              </a:rPr>
                            </m:ctrlPr>
                          </m:fPr>
                          <m:num>
                            <m:r>
                              <a:rPr lang="en-US" altLang="en-US" sz="3500" i="1">
                                <a:latin typeface="Cambria Math" panose="02040503050406030204" pitchFamily="18" charset="0"/>
                              </a:rPr>
                              <m:t>1</m:t>
                            </m:r>
                          </m:num>
                          <m:den>
                            <m:r>
                              <a:rPr lang="en-US" altLang="en-US" sz="3500" i="1">
                                <a:latin typeface="Cambria Math" panose="02040503050406030204" pitchFamily="18" charset="0"/>
                              </a:rPr>
                              <m:t>𝑛</m:t>
                            </m:r>
                          </m:den>
                        </m:f>
                        <m:nary>
                          <m:naryPr>
                            <m:chr m:val="∑"/>
                            <m:ctrlPr>
                              <a:rPr lang="en-US" altLang="en-US" sz="3500" i="1">
                                <a:latin typeface="Cambria Math" panose="02040503050406030204" pitchFamily="18" charset="0"/>
                              </a:rPr>
                            </m:ctrlPr>
                          </m:naryPr>
                          <m:sub>
                            <m:r>
                              <m:rPr>
                                <m:brk m:alnAt="23"/>
                              </m:rPr>
                              <a:rPr lang="en-US" altLang="en-US" sz="3500" i="1">
                                <a:latin typeface="Cambria Math" panose="02040503050406030204" pitchFamily="18" charset="0"/>
                              </a:rPr>
                              <m:t>𝑖</m:t>
                            </m:r>
                            <m:r>
                              <a:rPr lang="en-US" altLang="en-US" sz="3500" i="1">
                                <a:latin typeface="Cambria Math" panose="02040503050406030204" pitchFamily="18" charset="0"/>
                              </a:rPr>
                              <m:t>=1</m:t>
                            </m:r>
                          </m:sub>
                          <m:sup>
                            <m:r>
                              <a:rPr lang="en-US" altLang="en-US" sz="3500" i="1">
                                <a:latin typeface="Cambria Math" panose="02040503050406030204" pitchFamily="18" charset="0"/>
                              </a:rPr>
                              <m:t>𝑛</m:t>
                            </m:r>
                          </m:sup>
                          <m:e>
                            <m:sSub>
                              <m:sSubPr>
                                <m:ctrlPr>
                                  <a:rPr lang="en-US" altLang="en-US" sz="3500" i="1">
                                    <a:latin typeface="Cambria Math" panose="02040503050406030204" pitchFamily="18" charset="0"/>
                                  </a:rPr>
                                </m:ctrlPr>
                              </m:sSubPr>
                              <m:e>
                                <m:r>
                                  <a:rPr lang="en-US" altLang="en-US" sz="3500" i="1">
                                    <a:latin typeface="Cambria Math" panose="02040503050406030204" pitchFamily="18" charset="0"/>
                                  </a:rPr>
                                  <m:t>𝑋</m:t>
                                </m:r>
                              </m:e>
                              <m:sub>
                                <m:r>
                                  <a:rPr lang="en-US" altLang="en-US" sz="3500" i="1">
                                    <a:latin typeface="Cambria Math" panose="02040503050406030204" pitchFamily="18" charset="0"/>
                                  </a:rPr>
                                  <m:t>𝑖</m:t>
                                </m:r>
                              </m:sub>
                            </m:sSub>
                          </m:e>
                        </m:nary>
                      </m:e>
                    </m:d>
                    <m:r>
                      <a:rPr lang="en-US" altLang="en-US" sz="3500" b="0" i="1" smtClean="0">
                        <a:latin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sym typeface="Symbol" panose="05050102010706020507" pitchFamily="18" charset="2"/>
                      </a:rPr>
                      <m:t>𝐸</m:t>
                    </m:r>
                    <m:d>
                      <m:dPr>
                        <m:ctrlPr>
                          <a:rPr lang="en-US" altLang="en-US" sz="3500" b="0" i="1" smtClean="0">
                            <a:latin typeface="Cambria Math" panose="02040503050406030204" pitchFamily="18" charset="0"/>
                            <a:sym typeface="Symbol" panose="05050102010706020507" pitchFamily="18" charset="2"/>
                          </a:rPr>
                        </m:ctrlPr>
                      </m:dPr>
                      <m:e>
                        <m:sSub>
                          <m:sSubPr>
                            <m:ctrlPr>
                              <a:rPr lang="en-US" altLang="en-US" sz="3500" i="1">
                                <a:latin typeface="Cambria Math" panose="02040503050406030204" pitchFamily="18" charset="0"/>
                                <a:sym typeface="Symbol" panose="05050102010706020507" pitchFamily="18" charset="2"/>
                              </a:rPr>
                            </m:ctrlPr>
                          </m:sSubPr>
                          <m:e>
                            <m:acc>
                              <m:accPr>
                                <m:chr m:val="̅"/>
                                <m:ctrlPr>
                                  <a:rPr lang="en-US" altLang="en-US" sz="3500" i="1">
                                    <a:latin typeface="Cambria Math" panose="02040503050406030204" pitchFamily="18" charset="0"/>
                                    <a:sym typeface="Symbol" panose="05050102010706020507" pitchFamily="18" charset="2"/>
                                  </a:rPr>
                                </m:ctrlPr>
                              </m:accPr>
                              <m:e>
                                <m:r>
                                  <a:rPr lang="en-US" altLang="en-US" sz="3500" i="1">
                                    <a:latin typeface="Cambria Math" panose="02040503050406030204" pitchFamily="18" charset="0"/>
                                    <a:sym typeface="Symbol" panose="05050102010706020507" pitchFamily="18" charset="2"/>
                                  </a:rPr>
                                  <m:t>𝑋</m:t>
                                </m:r>
                              </m:e>
                            </m:acc>
                          </m:e>
                          <m:sub>
                            <m:r>
                              <a:rPr lang="en-US" altLang="en-US" sz="3500" i="1">
                                <a:latin typeface="Cambria Math" panose="02040503050406030204" pitchFamily="18" charset="0"/>
                                <a:sym typeface="Symbol" panose="05050102010706020507" pitchFamily="18" charset="2"/>
                              </a:rPr>
                              <m:t>𝑛</m:t>
                            </m:r>
                          </m:sub>
                        </m:sSub>
                      </m:e>
                    </m:d>
                    <m:r>
                      <a:rPr lang="en-US" altLang="en-US" sz="3500" b="0" i="1" smtClean="0">
                        <a:latin typeface="Cambria Math" panose="02040503050406030204" pitchFamily="18" charset="0"/>
                        <a:sym typeface="Symbol" panose="05050102010706020507" pitchFamily="18" charset="2"/>
                      </a:rPr>
                      <m:t>=</m:t>
                    </m:r>
                    <m:r>
                      <a:rPr lang="en-US" altLang="en-US" sz="3500" b="0" i="1" smtClean="0">
                        <a:latin typeface="Cambria Math" panose="02040503050406030204" pitchFamily="18" charset="0"/>
                        <a:sym typeface="Symbol" panose="05050102010706020507" pitchFamily="18" charset="2"/>
                      </a:rPr>
                      <m:t>𝜃</m:t>
                    </m:r>
                  </m:oMath>
                </a14:m>
                <a:endParaRPr lang="en-US" altLang="en-US" sz="3500" dirty="0"/>
              </a:p>
            </p:txBody>
          </p:sp>
        </mc:Choice>
        <mc:Fallback>
          <p:sp>
            <p:nvSpPr>
              <p:cNvPr id="65539" name="Content Placeholder 2">
                <a:extLst>
                  <a:ext uri="{FF2B5EF4-FFF2-40B4-BE49-F238E27FC236}">
                    <a16:creationId xmlns:a16="http://schemas.microsoft.com/office/drawing/2014/main" id="{F82FD365-2071-4A7F-89D5-40CA4B2CC3AC}"/>
                  </a:ext>
                </a:extLst>
              </p:cNvPr>
              <p:cNvSpPr>
                <a:spLocks noGrp="1" noRot="1" noChangeAspect="1" noMove="1" noResize="1" noEditPoints="1" noAdjustHandles="1" noChangeArrowheads="1" noChangeShapeType="1" noTextEdit="1"/>
              </p:cNvSpPr>
              <p:nvPr>
                <p:ph idx="1"/>
              </p:nvPr>
            </p:nvSpPr>
            <p:spPr>
              <a:blipFill>
                <a:blip r:embed="rId2"/>
                <a:stretch>
                  <a:fillRect l="-1444" r="-1611" b="-94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16</a:t>
            </a:fld>
            <a:endParaRPr lang="en-US" altLang="en-US" sz="1400">
              <a:latin typeface="Arial" panose="020B0604020202020204" pitchFamily="34" charset="0"/>
            </a:endParaRPr>
          </a:p>
        </p:txBody>
      </p:sp>
    </p:spTree>
    <p:extLst>
      <p:ext uri="{BB962C8B-B14F-4D97-AF65-F5344CB8AC3E}">
        <p14:creationId xmlns:p14="http://schemas.microsoft.com/office/powerpoint/2010/main" val="1901300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5500" b="1" dirty="0">
                <a:solidFill>
                  <a:srgbClr val="FF3300"/>
                </a:solidFill>
              </a:rPr>
              <a:t>Unbiased Estimates</a:t>
            </a:r>
            <a:r>
              <a:rPr lang="en-IN" altLang="en-US" sz="5500" b="1" dirty="0">
                <a:solidFill>
                  <a:schemeClr val="tx1"/>
                </a:solidFill>
              </a:rPr>
              <a:t>:</a:t>
            </a:r>
            <a:r>
              <a:rPr lang="en-IN" altLang="en-US" sz="5500" b="1" dirty="0">
                <a:solidFill>
                  <a:srgbClr val="FF3300"/>
                </a:solidFill>
              </a:rPr>
              <a:t> </a:t>
            </a:r>
            <a:r>
              <a:rPr lang="en-IN" altLang="en-US" sz="5500" b="1" dirty="0">
                <a:solidFill>
                  <a:srgbClr val="0000FF"/>
                </a:solidFill>
              </a:rPr>
              <a:t>(</a:t>
            </a:r>
            <a:r>
              <a:rPr lang="en-IN" altLang="en-US" sz="5500" b="1" dirty="0" err="1">
                <a:solidFill>
                  <a:srgbClr val="0000FF"/>
                </a:solidFill>
              </a:rPr>
              <a:t>contd</a:t>
            </a:r>
            <a:r>
              <a:rPr lang="en-IN" altLang="en-US" sz="5500" b="1" dirty="0">
                <a:solidFill>
                  <a:srgbClr val="0000FF"/>
                </a:solidFill>
              </a:rPr>
              <a:t>…)</a:t>
            </a:r>
            <a:endParaRPr lang="en-IN" altLang="en-US" sz="5500" dirty="0">
              <a:solidFill>
                <a:srgbClr val="0000FF"/>
              </a:solidFill>
            </a:endParaRPr>
          </a:p>
        </p:txBody>
      </p:sp>
      <mc:AlternateContent xmlns:mc="http://schemas.openxmlformats.org/markup-compatibility/2006">
        <mc:Choice xmlns:a14="http://schemas.microsoft.com/office/drawing/2010/main" Requires="a14">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altLang="en-US" sz="4500" dirty="0"/>
                  <a:t>For X~N(</a:t>
                </a:r>
                <a:r>
                  <a:rPr lang="en-US" altLang="en-US" sz="4500" dirty="0">
                    <a:sym typeface="Symbol" panose="05050102010706020507" pitchFamily="18" charset="2"/>
                  </a:rPr>
                  <a:t>, </a:t>
                </a:r>
                <a:r>
                  <a:rPr lang="en-US" altLang="en-US" sz="4500" baseline="30000" dirty="0"/>
                  <a:t>2</a:t>
                </a:r>
                <a:r>
                  <a:rPr lang="en-US" altLang="en-US" sz="4500" dirty="0">
                    <a:sym typeface="Symbol" panose="05050102010706020507" pitchFamily="18" charset="2"/>
                  </a:rPr>
                  <a:t> </a:t>
                </a:r>
                <a:r>
                  <a:rPr lang="en-US" altLang="en-US" sz="4500" dirty="0"/>
                  <a:t>), f(x) = {1/(</a:t>
                </a:r>
                <a:r>
                  <a:rPr lang="en-US" altLang="en-US" sz="4500" dirty="0">
                    <a:sym typeface="Symbol" panose="05050102010706020507" pitchFamily="18" charset="2"/>
                  </a:rPr>
                  <a:t>2</a:t>
                </a:r>
                <a:r>
                  <a:rPr lang="el-GR" altLang="en-US" sz="4500" dirty="0">
                    <a:sym typeface="Symbol" panose="05050102010706020507" pitchFamily="18" charset="2"/>
                  </a:rPr>
                  <a:t>π</a:t>
                </a:r>
                <a:r>
                  <a:rPr lang="en-US" altLang="en-US" sz="4500" dirty="0">
                    <a:sym typeface="Symbol" panose="05050102010706020507" pitchFamily="18" charset="2"/>
                  </a:rPr>
                  <a:t></a:t>
                </a:r>
                <a:r>
                  <a:rPr lang="en-US" altLang="en-US" sz="4500" baseline="30000" dirty="0"/>
                  <a:t>2</a:t>
                </a:r>
                <a:r>
                  <a:rPr lang="en-US" altLang="en-US" sz="4500" dirty="0"/>
                  <a:t>)}exp[(x </a:t>
                </a:r>
                <a:r>
                  <a:rPr lang="en-US" altLang="en-US" sz="4500" dirty="0">
                    <a:sym typeface="Symbol" panose="05050102010706020507" pitchFamily="18" charset="2"/>
                  </a:rPr>
                  <a:t> )</a:t>
                </a:r>
                <a:r>
                  <a:rPr lang="en-US" altLang="en-US" sz="4500" baseline="30000" dirty="0">
                    <a:sym typeface="Symbol" panose="05050102010706020507" pitchFamily="18" charset="2"/>
                  </a:rPr>
                  <a:t>2</a:t>
                </a:r>
                <a:r>
                  <a:rPr lang="en-US" altLang="en-US" sz="4500" dirty="0">
                    <a:sym typeface="Symbol" panose="05050102010706020507" pitchFamily="18" charset="2"/>
                  </a:rPr>
                  <a:t>/2</a:t>
                </a:r>
                <a:r>
                  <a:rPr lang="en-US" altLang="en-US" sz="4500" baseline="30000" dirty="0"/>
                  <a:t>2</a:t>
                </a:r>
                <a:r>
                  <a:rPr lang="en-US" altLang="en-US" sz="4500" dirty="0"/>
                  <a:t>] we have </a:t>
                </a:r>
                <a14:m>
                  <m:oMath xmlns:m="http://schemas.openxmlformats.org/officeDocument/2006/math">
                    <m:acc>
                      <m:accPr>
                        <m:chr m:val="̂"/>
                        <m:ctrlPr>
                          <a:rPr lang="en-US" altLang="en-US" sz="4500" i="1">
                            <a:latin typeface="Cambria Math" panose="02040503050406030204" pitchFamily="18" charset="0"/>
                          </a:rPr>
                        </m:ctrlPr>
                      </m:accPr>
                      <m:e>
                        <m:r>
                          <a:rPr lang="en-US" altLang="en-US" sz="4500" i="1">
                            <a:latin typeface="Cambria Math" panose="02040503050406030204" pitchFamily="18" charset="0"/>
                          </a:rPr>
                          <m:t>𝜇</m:t>
                        </m:r>
                      </m:e>
                    </m:acc>
                    <m:r>
                      <a:rPr lang="en-US" altLang="en-US" sz="4500" i="1">
                        <a:latin typeface="Cambria Math" panose="02040503050406030204" pitchFamily="18" charset="0"/>
                      </a:rPr>
                      <m:t>=</m:t>
                    </m:r>
                    <m:f>
                      <m:fPr>
                        <m:ctrlPr>
                          <a:rPr lang="en-US" altLang="en-US" sz="4500" i="1">
                            <a:latin typeface="Cambria Math" panose="02040503050406030204" pitchFamily="18" charset="0"/>
                          </a:rPr>
                        </m:ctrlPr>
                      </m:fPr>
                      <m:num>
                        <m:r>
                          <a:rPr lang="en-US" altLang="en-US" sz="4500" i="1">
                            <a:latin typeface="Cambria Math" panose="02040503050406030204" pitchFamily="18" charset="0"/>
                          </a:rPr>
                          <m:t>1</m:t>
                        </m:r>
                      </m:num>
                      <m:den>
                        <m:r>
                          <a:rPr lang="en-US" altLang="en-US" sz="4500" i="1">
                            <a:latin typeface="Cambria Math" panose="02040503050406030204" pitchFamily="18" charset="0"/>
                          </a:rPr>
                          <m:t>𝑛</m:t>
                        </m:r>
                      </m:den>
                    </m:f>
                    <m:nary>
                      <m:naryPr>
                        <m:chr m:val="∑"/>
                        <m:ctrlPr>
                          <a:rPr lang="en-US" altLang="en-US" sz="4500" i="1">
                            <a:latin typeface="Cambria Math" panose="02040503050406030204" pitchFamily="18" charset="0"/>
                          </a:rPr>
                        </m:ctrlPr>
                      </m:naryPr>
                      <m:sub>
                        <m:r>
                          <m:rPr>
                            <m:brk m:alnAt="23"/>
                          </m:rPr>
                          <a:rPr lang="en-US" altLang="en-US" sz="4500" i="1">
                            <a:latin typeface="Cambria Math" panose="02040503050406030204" pitchFamily="18" charset="0"/>
                          </a:rPr>
                          <m:t>𝑖</m:t>
                        </m:r>
                        <m:r>
                          <a:rPr lang="en-US" altLang="en-US" sz="4500" i="1">
                            <a:latin typeface="Cambria Math" panose="02040503050406030204" pitchFamily="18" charset="0"/>
                          </a:rPr>
                          <m:t>=1</m:t>
                        </m:r>
                      </m:sub>
                      <m:sup>
                        <m:r>
                          <a:rPr lang="en-US" altLang="en-US" sz="4500" i="1">
                            <a:latin typeface="Cambria Math" panose="02040503050406030204" pitchFamily="18" charset="0"/>
                          </a:rPr>
                          <m:t>𝑛</m:t>
                        </m:r>
                      </m:sup>
                      <m:e>
                        <m:sSub>
                          <m:sSubPr>
                            <m:ctrlPr>
                              <a:rPr lang="en-US" altLang="en-US" sz="4500" i="1">
                                <a:latin typeface="Cambria Math" panose="02040503050406030204" pitchFamily="18" charset="0"/>
                              </a:rPr>
                            </m:ctrlPr>
                          </m:sSubPr>
                          <m:e>
                            <m:r>
                              <a:rPr lang="en-US" altLang="en-US" sz="4500" i="1">
                                <a:latin typeface="Cambria Math" panose="02040503050406030204" pitchFamily="18" charset="0"/>
                              </a:rPr>
                              <m:t>𝑋</m:t>
                            </m:r>
                          </m:e>
                          <m:sub>
                            <m:r>
                              <a:rPr lang="en-US" altLang="en-US" sz="4500" i="1">
                                <a:latin typeface="Cambria Math" panose="02040503050406030204" pitchFamily="18" charset="0"/>
                              </a:rPr>
                              <m:t>𝑖</m:t>
                            </m:r>
                          </m:sub>
                        </m:sSub>
                      </m:e>
                    </m:nary>
                    <m:r>
                      <a:rPr lang="en-US" altLang="en-US" sz="4500" i="1">
                        <a:latin typeface="Cambria Math" panose="02040503050406030204" pitchFamily="18" charset="0"/>
                      </a:rPr>
                      <m:t>=</m:t>
                    </m:r>
                    <m:sSub>
                      <m:sSubPr>
                        <m:ctrlPr>
                          <a:rPr lang="en-US" altLang="en-US" sz="4500" i="1">
                            <a:latin typeface="Cambria Math" panose="02040503050406030204" pitchFamily="18" charset="0"/>
                          </a:rPr>
                        </m:ctrlPr>
                      </m:sSubPr>
                      <m:e>
                        <m:acc>
                          <m:accPr>
                            <m:chr m:val="̅"/>
                            <m:ctrlPr>
                              <a:rPr lang="en-US" altLang="en-US" sz="4500" i="1">
                                <a:latin typeface="Cambria Math" panose="02040503050406030204" pitchFamily="18" charset="0"/>
                              </a:rPr>
                            </m:ctrlPr>
                          </m:accPr>
                          <m:e>
                            <m:r>
                              <a:rPr lang="en-US" altLang="en-US" sz="4500" i="1">
                                <a:latin typeface="Cambria Math" panose="02040503050406030204" pitchFamily="18" charset="0"/>
                              </a:rPr>
                              <m:t>𝑋</m:t>
                            </m:r>
                          </m:e>
                        </m:acc>
                      </m:e>
                      <m:sub>
                        <m:r>
                          <a:rPr lang="en-US" altLang="en-US" sz="4500" i="1">
                            <a:latin typeface="Cambria Math" panose="02040503050406030204" pitchFamily="18" charset="0"/>
                          </a:rPr>
                          <m:t>𝑛</m:t>
                        </m:r>
                      </m:sub>
                    </m:sSub>
                  </m:oMath>
                </a14:m>
                <a:r>
                  <a:rPr lang="en-US" altLang="en-US" sz="4500" dirty="0"/>
                  <a:t> when </a:t>
                </a:r>
                <a:r>
                  <a:rPr lang="en-US" altLang="en-US" sz="4500" dirty="0">
                    <a:sym typeface="Symbol" panose="05050102010706020507" pitchFamily="18" charset="2"/>
                  </a:rPr>
                  <a:t></a:t>
                </a:r>
                <a:r>
                  <a:rPr lang="en-US" altLang="en-US" sz="4500" baseline="30000" dirty="0"/>
                  <a:t>2</a:t>
                </a:r>
                <a:r>
                  <a:rPr lang="en-US" altLang="en-US" sz="4500" dirty="0"/>
                  <a:t> is </a:t>
                </a:r>
                <a:r>
                  <a:rPr lang="en-US" altLang="en-US" sz="4500" b="1" dirty="0">
                    <a:solidFill>
                      <a:srgbClr val="FF0000"/>
                    </a:solidFill>
                  </a:rPr>
                  <a:t>known</a:t>
                </a:r>
                <a:r>
                  <a:rPr lang="en-US" altLang="en-US" sz="4500" dirty="0"/>
                  <a:t> or </a:t>
                </a:r>
                <a:r>
                  <a:rPr lang="en-US" altLang="en-US" sz="4500" b="1" dirty="0">
                    <a:solidFill>
                      <a:srgbClr val="FF0000"/>
                    </a:solidFill>
                  </a:rPr>
                  <a:t>unknown</a:t>
                </a:r>
                <a:r>
                  <a:rPr lang="en-US" altLang="en-US" sz="4500" dirty="0"/>
                  <a:t> and it is </a:t>
                </a:r>
                <a:r>
                  <a:rPr lang="en-US" altLang="en-US" sz="4500" b="1" dirty="0">
                    <a:solidFill>
                      <a:srgbClr val="FF0000"/>
                    </a:solidFill>
                  </a:rPr>
                  <a:t>unbiased</a:t>
                </a:r>
                <a:r>
                  <a:rPr lang="en-US" altLang="en-US" sz="4800" dirty="0"/>
                  <a:t> estimate as </a:t>
                </a:r>
                <a14:m>
                  <m:oMath xmlns:m="http://schemas.openxmlformats.org/officeDocument/2006/math">
                    <m:r>
                      <m:rPr>
                        <m:sty m:val="p"/>
                      </m:rPr>
                      <a:rPr lang="en-US" altLang="en-US" sz="4800">
                        <a:latin typeface="Cambria Math" panose="02040503050406030204" pitchFamily="18" charset="0"/>
                        <a:sym typeface="Symbol" panose="05050102010706020507" pitchFamily="18" charset="2"/>
                      </a:rPr>
                      <m:t>E</m:t>
                    </m:r>
                    <m:d>
                      <m:dPr>
                        <m:ctrlPr>
                          <a:rPr lang="en-US" altLang="en-US" sz="4800" i="1">
                            <a:latin typeface="Cambria Math" panose="02040503050406030204" pitchFamily="18" charset="0"/>
                            <a:sym typeface="Symbol" panose="05050102010706020507" pitchFamily="18" charset="2"/>
                          </a:rPr>
                        </m:ctrlPr>
                      </m:dPr>
                      <m:e>
                        <m:acc>
                          <m:accPr>
                            <m:chr m:val="̂"/>
                            <m:ctrlPr>
                              <a:rPr lang="en-US" altLang="en-US" sz="4800" i="1">
                                <a:latin typeface="Cambria Math" panose="02040503050406030204" pitchFamily="18" charset="0"/>
                              </a:rPr>
                            </m:ctrlPr>
                          </m:accPr>
                          <m:e>
                            <m:r>
                              <a:rPr lang="en-US" altLang="en-US" sz="4800" i="1">
                                <a:latin typeface="Cambria Math" panose="02040503050406030204" pitchFamily="18" charset="0"/>
                              </a:rPr>
                              <m:t>𝜇</m:t>
                            </m:r>
                          </m:e>
                        </m:acc>
                      </m:e>
                    </m:d>
                    <m:r>
                      <a:rPr lang="en-US" altLang="en-US" sz="4800" i="1">
                        <a:latin typeface="Cambria Math" panose="02040503050406030204" pitchFamily="18" charset="0"/>
                        <a:sym typeface="Symbol" panose="05050102010706020507" pitchFamily="18" charset="2"/>
                      </a:rPr>
                      <m:t>=</m:t>
                    </m:r>
                    <m:r>
                      <m:rPr>
                        <m:sty m:val="p"/>
                      </m:rPr>
                      <a:rPr lang="en-US" altLang="en-US" sz="4800">
                        <a:latin typeface="Cambria Math" panose="02040503050406030204" pitchFamily="18" charset="0"/>
                        <a:sym typeface="Symbol" panose="05050102010706020507" pitchFamily="18" charset="2"/>
                      </a:rPr>
                      <m:t>E</m:t>
                    </m:r>
                    <m:d>
                      <m:dPr>
                        <m:ctrlPr>
                          <a:rPr lang="en-US" altLang="en-US" sz="4800" i="1">
                            <a:latin typeface="Cambria Math" panose="02040503050406030204" pitchFamily="18" charset="0"/>
                            <a:sym typeface="Symbol" panose="05050102010706020507" pitchFamily="18" charset="2"/>
                          </a:rPr>
                        </m:ctrlPr>
                      </m:dPr>
                      <m:e>
                        <m:f>
                          <m:fPr>
                            <m:ctrlPr>
                              <a:rPr lang="en-US" altLang="en-US" sz="4800" i="1">
                                <a:latin typeface="Cambria Math" panose="02040503050406030204" pitchFamily="18" charset="0"/>
                              </a:rPr>
                            </m:ctrlPr>
                          </m:fPr>
                          <m:num>
                            <m:r>
                              <a:rPr lang="en-US" altLang="en-US" sz="4800" i="1">
                                <a:latin typeface="Cambria Math" panose="02040503050406030204" pitchFamily="18" charset="0"/>
                              </a:rPr>
                              <m:t>1</m:t>
                            </m:r>
                          </m:num>
                          <m:den>
                            <m:r>
                              <a:rPr lang="en-US" altLang="en-US" sz="4800" i="1">
                                <a:latin typeface="Cambria Math" panose="02040503050406030204" pitchFamily="18" charset="0"/>
                              </a:rPr>
                              <m:t>𝑛</m:t>
                            </m:r>
                          </m:den>
                        </m:f>
                        <m:nary>
                          <m:naryPr>
                            <m:chr m:val="∑"/>
                            <m:ctrlPr>
                              <a:rPr lang="en-US" altLang="en-US" sz="4800" i="1">
                                <a:latin typeface="Cambria Math" panose="02040503050406030204" pitchFamily="18" charset="0"/>
                              </a:rPr>
                            </m:ctrlPr>
                          </m:naryPr>
                          <m:sub>
                            <m:r>
                              <m:rPr>
                                <m:brk m:alnAt="23"/>
                              </m:rPr>
                              <a:rPr lang="en-US" altLang="en-US" sz="4800" i="1">
                                <a:latin typeface="Cambria Math" panose="02040503050406030204" pitchFamily="18" charset="0"/>
                              </a:rPr>
                              <m:t>𝑖</m:t>
                            </m:r>
                            <m:r>
                              <a:rPr lang="en-US" altLang="en-US" sz="4800" i="1">
                                <a:latin typeface="Cambria Math" panose="02040503050406030204" pitchFamily="18" charset="0"/>
                              </a:rPr>
                              <m:t>=1</m:t>
                            </m:r>
                          </m:sub>
                          <m:sup>
                            <m:r>
                              <a:rPr lang="en-US" altLang="en-US" sz="4800" i="1">
                                <a:latin typeface="Cambria Math" panose="02040503050406030204" pitchFamily="18" charset="0"/>
                              </a:rPr>
                              <m:t>𝑛</m:t>
                            </m:r>
                          </m:sup>
                          <m:e>
                            <m:sSub>
                              <m:sSubPr>
                                <m:ctrlPr>
                                  <a:rPr lang="en-US" altLang="en-US" sz="4800" i="1">
                                    <a:latin typeface="Cambria Math" panose="02040503050406030204" pitchFamily="18" charset="0"/>
                                  </a:rPr>
                                </m:ctrlPr>
                              </m:sSubPr>
                              <m:e>
                                <m:r>
                                  <a:rPr lang="en-US" altLang="en-US" sz="4800" i="1">
                                    <a:latin typeface="Cambria Math" panose="02040503050406030204" pitchFamily="18" charset="0"/>
                                  </a:rPr>
                                  <m:t>𝑋</m:t>
                                </m:r>
                              </m:e>
                              <m:sub>
                                <m:r>
                                  <a:rPr lang="en-US" altLang="en-US" sz="4800" i="1">
                                    <a:latin typeface="Cambria Math" panose="02040503050406030204" pitchFamily="18" charset="0"/>
                                  </a:rPr>
                                  <m:t>𝑖</m:t>
                                </m:r>
                              </m:sub>
                            </m:sSub>
                          </m:e>
                        </m:nary>
                      </m:e>
                    </m:d>
                    <m:r>
                      <a:rPr lang="en-US" altLang="en-US" sz="4800" i="1">
                        <a:latin typeface="Cambria Math" panose="02040503050406030204" pitchFamily="18" charset="0"/>
                        <a:sym typeface="Symbol" panose="05050102010706020507" pitchFamily="18" charset="2"/>
                      </a:rPr>
                      <m:t>=</m:t>
                    </m:r>
                    <m:r>
                      <a:rPr lang="en-US" altLang="en-US" sz="4800" i="1">
                        <a:latin typeface="Cambria Math" panose="02040503050406030204" pitchFamily="18" charset="0"/>
                        <a:sym typeface="Symbol" panose="05050102010706020507" pitchFamily="18" charset="2"/>
                      </a:rPr>
                      <m:t>𝐸</m:t>
                    </m:r>
                    <m:d>
                      <m:dPr>
                        <m:ctrlPr>
                          <a:rPr lang="en-US" altLang="en-US" sz="4800" i="1">
                            <a:latin typeface="Cambria Math" panose="02040503050406030204" pitchFamily="18" charset="0"/>
                            <a:sym typeface="Symbol" panose="05050102010706020507" pitchFamily="18" charset="2"/>
                          </a:rPr>
                        </m:ctrlPr>
                      </m:dPr>
                      <m:e>
                        <m:sSub>
                          <m:sSubPr>
                            <m:ctrlPr>
                              <a:rPr lang="en-US" altLang="en-US" sz="4800" i="1">
                                <a:latin typeface="Cambria Math" panose="02040503050406030204" pitchFamily="18" charset="0"/>
                                <a:sym typeface="Symbol" panose="05050102010706020507" pitchFamily="18" charset="2"/>
                              </a:rPr>
                            </m:ctrlPr>
                          </m:sSubPr>
                          <m:e>
                            <m:acc>
                              <m:accPr>
                                <m:chr m:val="̅"/>
                                <m:ctrlPr>
                                  <a:rPr lang="en-US" altLang="en-US" sz="4800" i="1">
                                    <a:latin typeface="Cambria Math" panose="02040503050406030204" pitchFamily="18" charset="0"/>
                                    <a:sym typeface="Symbol" panose="05050102010706020507" pitchFamily="18" charset="2"/>
                                  </a:rPr>
                                </m:ctrlPr>
                              </m:accPr>
                              <m:e>
                                <m:r>
                                  <a:rPr lang="en-US" altLang="en-US" sz="4800" i="1">
                                    <a:latin typeface="Cambria Math" panose="02040503050406030204" pitchFamily="18" charset="0"/>
                                    <a:sym typeface="Symbol" panose="05050102010706020507" pitchFamily="18" charset="2"/>
                                  </a:rPr>
                                  <m:t>𝑋</m:t>
                                </m:r>
                              </m:e>
                            </m:acc>
                          </m:e>
                          <m:sub>
                            <m:r>
                              <a:rPr lang="en-US" altLang="en-US" sz="4800" i="1">
                                <a:latin typeface="Cambria Math" panose="02040503050406030204" pitchFamily="18" charset="0"/>
                                <a:sym typeface="Symbol" panose="05050102010706020507" pitchFamily="18" charset="2"/>
                              </a:rPr>
                              <m:t>𝑛</m:t>
                            </m:r>
                          </m:sub>
                        </m:sSub>
                      </m:e>
                    </m:d>
                    <m:r>
                      <a:rPr lang="en-US" altLang="en-US" sz="4800" i="1">
                        <a:latin typeface="Cambria Math" panose="02040503050406030204" pitchFamily="18" charset="0"/>
                        <a:sym typeface="Symbol" panose="05050102010706020507" pitchFamily="18" charset="2"/>
                      </a:rPr>
                      <m:t>=</m:t>
                    </m:r>
                    <m:r>
                      <a:rPr lang="en-US" altLang="en-US" sz="4800" b="0" i="1" smtClean="0">
                        <a:latin typeface="Cambria Math" panose="02040503050406030204" pitchFamily="18" charset="0"/>
                        <a:sym typeface="Symbol" panose="05050102010706020507" pitchFamily="18" charset="2"/>
                      </a:rPr>
                      <m:t>𝜇</m:t>
                    </m:r>
                  </m:oMath>
                </a14:m>
                <a:endParaRPr lang="en-US" altLang="en-US" sz="4500" b="1" dirty="0">
                  <a:solidFill>
                    <a:srgbClr val="FF0000"/>
                  </a:solidFill>
                </a:endParaRPr>
              </a:p>
            </p:txBody>
          </p:sp>
        </mc:Choice>
        <mc:Fallback>
          <p:sp>
            <p:nvSpPr>
              <p:cNvPr id="65539" name="Content Placeholder 2">
                <a:extLst>
                  <a:ext uri="{FF2B5EF4-FFF2-40B4-BE49-F238E27FC236}">
                    <a16:creationId xmlns:a16="http://schemas.microsoft.com/office/drawing/2014/main" id="{F82FD365-2071-4A7F-89D5-40CA4B2CC3AC}"/>
                  </a:ext>
                </a:extLst>
              </p:cNvPr>
              <p:cNvSpPr>
                <a:spLocks noGrp="1" noRot="1" noChangeAspect="1" noMove="1" noResize="1" noEditPoints="1" noAdjustHandles="1" noChangeArrowheads="1" noChangeShapeType="1" noTextEdit="1"/>
              </p:cNvSpPr>
              <p:nvPr>
                <p:ph idx="1"/>
              </p:nvPr>
            </p:nvSpPr>
            <p:spPr>
              <a:blipFill>
                <a:blip r:embed="rId2"/>
                <a:stretch>
                  <a:fillRect l="-2056" t="-3235" r="-2333"/>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17</a:t>
            </a:fld>
            <a:endParaRPr lang="en-US" altLang="en-US" sz="1400">
              <a:latin typeface="Arial" panose="020B0604020202020204" pitchFamily="34" charset="0"/>
            </a:endParaRPr>
          </a:p>
        </p:txBody>
      </p:sp>
    </p:spTree>
    <p:extLst>
      <p:ext uri="{BB962C8B-B14F-4D97-AF65-F5344CB8AC3E}">
        <p14:creationId xmlns:p14="http://schemas.microsoft.com/office/powerpoint/2010/main" val="1237083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5500" b="1" dirty="0">
                <a:solidFill>
                  <a:srgbClr val="FF3300"/>
                </a:solidFill>
              </a:rPr>
              <a:t>Unbiased Estimates</a:t>
            </a:r>
            <a:r>
              <a:rPr lang="en-IN" altLang="en-US" sz="5500" b="1" dirty="0">
                <a:solidFill>
                  <a:schemeClr val="tx1"/>
                </a:solidFill>
              </a:rPr>
              <a:t>:</a:t>
            </a:r>
            <a:r>
              <a:rPr lang="en-IN" altLang="en-US" sz="5500" b="1" dirty="0">
                <a:solidFill>
                  <a:srgbClr val="FF3300"/>
                </a:solidFill>
              </a:rPr>
              <a:t> </a:t>
            </a:r>
            <a:r>
              <a:rPr lang="en-IN" altLang="en-US" sz="5500" b="1" dirty="0">
                <a:solidFill>
                  <a:srgbClr val="0000FF"/>
                </a:solidFill>
              </a:rPr>
              <a:t>(</a:t>
            </a:r>
            <a:r>
              <a:rPr lang="en-IN" altLang="en-US" sz="5500" b="1" dirty="0" err="1">
                <a:solidFill>
                  <a:srgbClr val="0000FF"/>
                </a:solidFill>
              </a:rPr>
              <a:t>contd</a:t>
            </a:r>
            <a:r>
              <a:rPr lang="en-IN" altLang="en-US" sz="5500" b="1" dirty="0">
                <a:solidFill>
                  <a:srgbClr val="0000FF"/>
                </a:solidFill>
              </a:rPr>
              <a:t>…)</a:t>
            </a:r>
            <a:endParaRPr lang="en-IN" altLang="en-US" sz="5500" dirty="0">
              <a:solidFill>
                <a:srgbClr val="0000FF"/>
              </a:solidFill>
            </a:endParaRPr>
          </a:p>
        </p:txBody>
      </p:sp>
      <mc:AlternateContent xmlns:mc="http://schemas.openxmlformats.org/markup-compatibility/2006">
        <mc:Choice xmlns:a14="http://schemas.microsoft.com/office/drawing/2010/main" Requires="a14">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altLang="en-US" sz="3000" dirty="0"/>
                  <a:t>For X~N(</a:t>
                </a:r>
                <a:r>
                  <a:rPr lang="en-US" altLang="en-US" sz="3000" dirty="0">
                    <a:sym typeface="Symbol" panose="05050102010706020507" pitchFamily="18" charset="2"/>
                  </a:rPr>
                  <a:t>, </a:t>
                </a:r>
                <a:r>
                  <a:rPr lang="en-US" altLang="en-US" sz="3000" baseline="30000" dirty="0"/>
                  <a:t>2</a:t>
                </a:r>
                <a:r>
                  <a:rPr lang="en-US" altLang="en-US" sz="3000" dirty="0">
                    <a:sym typeface="Symbol" panose="05050102010706020507" pitchFamily="18" charset="2"/>
                  </a:rPr>
                  <a:t> </a:t>
                </a:r>
                <a:r>
                  <a:rPr lang="en-US" altLang="en-US" sz="3000" dirty="0"/>
                  <a:t>), f(x) = {1/(</a:t>
                </a:r>
                <a:r>
                  <a:rPr lang="en-US" altLang="en-US" sz="3000" dirty="0">
                    <a:sym typeface="Symbol" panose="05050102010706020507" pitchFamily="18" charset="2"/>
                  </a:rPr>
                  <a:t>2</a:t>
                </a:r>
                <a:r>
                  <a:rPr lang="el-GR" altLang="en-US" sz="3000" dirty="0">
                    <a:sym typeface="Symbol" panose="05050102010706020507" pitchFamily="18" charset="2"/>
                  </a:rPr>
                  <a:t>π</a:t>
                </a:r>
                <a:r>
                  <a:rPr lang="en-US" altLang="en-US" sz="3000" dirty="0">
                    <a:sym typeface="Symbol" panose="05050102010706020507" pitchFamily="18" charset="2"/>
                  </a:rPr>
                  <a:t></a:t>
                </a:r>
                <a:r>
                  <a:rPr lang="en-US" altLang="en-US" sz="3000" baseline="30000" dirty="0"/>
                  <a:t>2</a:t>
                </a:r>
                <a:r>
                  <a:rPr lang="en-US" altLang="en-US" sz="3000" dirty="0"/>
                  <a:t>)}exp[(x </a:t>
                </a:r>
                <a:r>
                  <a:rPr lang="en-US" altLang="en-US" sz="3000" dirty="0">
                    <a:sym typeface="Symbol" panose="05050102010706020507" pitchFamily="18" charset="2"/>
                  </a:rPr>
                  <a:t> )</a:t>
                </a:r>
                <a:r>
                  <a:rPr lang="en-US" altLang="en-US" sz="3000" baseline="30000" dirty="0">
                    <a:sym typeface="Symbol" panose="05050102010706020507" pitchFamily="18" charset="2"/>
                  </a:rPr>
                  <a:t>2</a:t>
                </a:r>
                <a:r>
                  <a:rPr lang="en-US" altLang="en-US" sz="3000" dirty="0">
                    <a:sym typeface="Symbol" panose="05050102010706020507" pitchFamily="18" charset="2"/>
                  </a:rPr>
                  <a:t>/2</a:t>
                </a:r>
                <a:r>
                  <a:rPr lang="en-US" altLang="en-US" sz="3000" baseline="30000" dirty="0"/>
                  <a:t>2</a:t>
                </a:r>
                <a:r>
                  <a:rPr lang="en-US" altLang="en-US" sz="3000" dirty="0"/>
                  <a:t>] we have </a:t>
                </a:r>
                <a14:m>
                  <m:oMath xmlns:m="http://schemas.openxmlformats.org/officeDocument/2006/math">
                    <m:sSup>
                      <m:sSupPr>
                        <m:ctrlPr>
                          <a:rPr lang="en-US" altLang="en-US" sz="3000" i="1">
                            <a:latin typeface="Cambria Math" panose="02040503050406030204" pitchFamily="18" charset="0"/>
                            <a:sym typeface="Symbol" panose="05050102010706020507" pitchFamily="18" charset="2"/>
                          </a:rPr>
                        </m:ctrlPr>
                      </m:sSupPr>
                      <m:e>
                        <m:acc>
                          <m:accPr>
                            <m:chr m:val="̂"/>
                            <m:ctrlPr>
                              <a:rPr lang="en-US" altLang="en-US" sz="3000" i="1">
                                <a:latin typeface="Cambria Math" panose="02040503050406030204" pitchFamily="18" charset="0"/>
                                <a:sym typeface="Symbol" panose="05050102010706020507" pitchFamily="18" charset="2"/>
                              </a:rPr>
                            </m:ctrlPr>
                          </m:accPr>
                          <m:e>
                            <m:r>
                              <a:rPr lang="en-US" altLang="en-US" sz="3000" i="1">
                                <a:latin typeface="Cambria Math" panose="02040503050406030204" pitchFamily="18" charset="0"/>
                                <a:sym typeface="Symbol" panose="05050102010706020507" pitchFamily="18" charset="2"/>
                              </a:rPr>
                              <m:t>𝜎</m:t>
                            </m:r>
                          </m:e>
                        </m:acc>
                      </m:e>
                      <m:sup>
                        <m:r>
                          <a:rPr lang="en-US" altLang="en-US" sz="3000" i="1">
                            <a:latin typeface="Cambria Math" panose="02040503050406030204" pitchFamily="18" charset="0"/>
                            <a:sym typeface="Symbol" panose="05050102010706020507" pitchFamily="18" charset="2"/>
                          </a:rPr>
                          <m:t>2</m:t>
                        </m:r>
                      </m:sup>
                    </m:sSup>
                    <m:r>
                      <a:rPr lang="en-US" altLang="en-US" sz="3000" i="1">
                        <a:latin typeface="Cambria Math" panose="02040503050406030204" pitchFamily="18" charset="0"/>
                        <a:sym typeface="Symbol" panose="05050102010706020507" pitchFamily="18" charset="2"/>
                      </a:rPr>
                      <m:t>=</m:t>
                    </m:r>
                    <m:sSubSup>
                      <m:sSubSupPr>
                        <m:ctrlPr>
                          <a:rPr lang="en-US" altLang="en-US" sz="3000" i="1">
                            <a:latin typeface="Cambria Math" panose="02040503050406030204" pitchFamily="18" charset="0"/>
                            <a:sym typeface="Symbol" panose="05050102010706020507" pitchFamily="18" charset="2"/>
                          </a:rPr>
                        </m:ctrlPr>
                      </m:sSubSupPr>
                      <m:e>
                        <m:r>
                          <a:rPr lang="en-US" altLang="en-US" sz="3000" i="1">
                            <a:latin typeface="Cambria Math" panose="02040503050406030204" pitchFamily="18" charset="0"/>
                            <a:sym typeface="Symbol" panose="05050102010706020507" pitchFamily="18" charset="2"/>
                          </a:rPr>
                          <m:t>𝑠</m:t>
                        </m:r>
                      </m:e>
                      <m:sub>
                        <m:r>
                          <a:rPr lang="en-US" altLang="en-US" sz="3000" i="1">
                            <a:latin typeface="Cambria Math" panose="02040503050406030204" pitchFamily="18" charset="0"/>
                            <a:sym typeface="Symbol" panose="05050102010706020507" pitchFamily="18" charset="2"/>
                          </a:rPr>
                          <m:t>𝑛</m:t>
                        </m:r>
                      </m:sub>
                      <m:sup>
                        <m:r>
                          <a:rPr lang="en-US" altLang="en-US" sz="3000" i="1">
                            <a:latin typeface="Cambria Math" panose="02040503050406030204" pitchFamily="18" charset="0"/>
                            <a:sym typeface="Symbol" panose="05050102010706020507" pitchFamily="18" charset="2"/>
                          </a:rPr>
                          <m:t>∗2</m:t>
                        </m:r>
                      </m:sup>
                    </m:sSubSup>
                    <m:r>
                      <a:rPr lang="en-US" altLang="en-US" sz="3000" i="1">
                        <a:latin typeface="Cambria Math" panose="02040503050406030204" pitchFamily="18" charset="0"/>
                        <a:sym typeface="Symbol" panose="05050102010706020507" pitchFamily="18" charset="2"/>
                      </a:rPr>
                      <m:t>=</m:t>
                    </m:r>
                    <m:f>
                      <m:fPr>
                        <m:ctrlPr>
                          <a:rPr lang="en-US" altLang="en-US" sz="3000" i="1">
                            <a:latin typeface="Cambria Math" panose="02040503050406030204" pitchFamily="18" charset="0"/>
                            <a:sym typeface="Symbol" panose="05050102010706020507" pitchFamily="18" charset="2"/>
                          </a:rPr>
                        </m:ctrlPr>
                      </m:fPr>
                      <m:num>
                        <m:r>
                          <a:rPr lang="en-US" altLang="en-US" sz="3000" i="1">
                            <a:latin typeface="Cambria Math" panose="02040503050406030204" pitchFamily="18" charset="0"/>
                            <a:sym typeface="Symbol" panose="05050102010706020507" pitchFamily="18" charset="2"/>
                          </a:rPr>
                          <m:t>1</m:t>
                        </m:r>
                      </m:num>
                      <m:den>
                        <m:r>
                          <a:rPr lang="en-US" altLang="en-US" sz="3000" i="1">
                            <a:latin typeface="Cambria Math" panose="02040503050406030204" pitchFamily="18" charset="0"/>
                            <a:sym typeface="Symbol" panose="05050102010706020507" pitchFamily="18" charset="2"/>
                          </a:rPr>
                          <m:t>𝑛</m:t>
                        </m:r>
                      </m:den>
                    </m:f>
                    <m:sSup>
                      <m:sSupPr>
                        <m:ctrlPr>
                          <a:rPr lang="en-US" altLang="en-US" sz="3000" i="1">
                            <a:latin typeface="Cambria Math" panose="02040503050406030204" pitchFamily="18" charset="0"/>
                            <a:sym typeface="Symbol" panose="05050102010706020507" pitchFamily="18" charset="2"/>
                          </a:rPr>
                        </m:ctrlPr>
                      </m:sSupPr>
                      <m:e>
                        <m:nary>
                          <m:naryPr>
                            <m:chr m:val="∑"/>
                            <m:ctrlPr>
                              <a:rPr lang="en-US" altLang="en-US" sz="3000" i="1">
                                <a:latin typeface="Cambria Math" panose="02040503050406030204" pitchFamily="18" charset="0"/>
                                <a:sym typeface="Symbol" panose="05050102010706020507" pitchFamily="18" charset="2"/>
                              </a:rPr>
                            </m:ctrlPr>
                          </m:naryPr>
                          <m:sub>
                            <m:r>
                              <m:rPr>
                                <m:brk m:alnAt="23"/>
                              </m:rPr>
                              <a:rPr lang="en-US" altLang="en-US" sz="3000" i="1">
                                <a:latin typeface="Cambria Math" panose="02040503050406030204" pitchFamily="18" charset="0"/>
                                <a:sym typeface="Symbol" panose="05050102010706020507" pitchFamily="18" charset="2"/>
                              </a:rPr>
                              <m:t>𝑖</m:t>
                            </m:r>
                            <m:r>
                              <a:rPr lang="en-US" altLang="en-US" sz="3000" i="1">
                                <a:latin typeface="Cambria Math" panose="02040503050406030204" pitchFamily="18" charset="0"/>
                                <a:sym typeface="Symbol" panose="05050102010706020507" pitchFamily="18" charset="2"/>
                              </a:rPr>
                              <m:t>=1</m:t>
                            </m:r>
                          </m:sub>
                          <m:sup>
                            <m:r>
                              <a:rPr lang="en-US" altLang="en-US" sz="3000" i="1">
                                <a:latin typeface="Cambria Math" panose="02040503050406030204" pitchFamily="18" charset="0"/>
                                <a:sym typeface="Symbol" panose="05050102010706020507" pitchFamily="18" charset="2"/>
                              </a:rPr>
                              <m:t>𝑛</m:t>
                            </m:r>
                          </m:sup>
                          <m:e>
                            <m:d>
                              <m:dPr>
                                <m:ctrlPr>
                                  <a:rPr lang="en-US" altLang="en-US" sz="3000" i="1">
                                    <a:latin typeface="Cambria Math" panose="02040503050406030204" pitchFamily="18" charset="0"/>
                                    <a:sym typeface="Symbol" panose="05050102010706020507" pitchFamily="18" charset="2"/>
                                  </a:rPr>
                                </m:ctrlPr>
                              </m:dPr>
                              <m:e>
                                <m:sSub>
                                  <m:sSubPr>
                                    <m:ctrlPr>
                                      <a:rPr lang="en-US" altLang="en-US" sz="3000" i="1">
                                        <a:latin typeface="Cambria Math" panose="02040503050406030204" pitchFamily="18" charset="0"/>
                                        <a:sym typeface="Symbol" panose="05050102010706020507" pitchFamily="18" charset="2"/>
                                      </a:rPr>
                                    </m:ctrlPr>
                                  </m:sSubPr>
                                  <m:e>
                                    <m:r>
                                      <a:rPr lang="en-US" altLang="en-US" sz="3000" i="1">
                                        <a:latin typeface="Cambria Math" panose="02040503050406030204" pitchFamily="18" charset="0"/>
                                        <a:sym typeface="Symbol" panose="05050102010706020507" pitchFamily="18" charset="2"/>
                                      </a:rPr>
                                      <m:t>𝑋</m:t>
                                    </m:r>
                                  </m:e>
                                  <m:sub>
                                    <m:r>
                                      <a:rPr lang="en-US" altLang="en-US" sz="3000" i="1">
                                        <a:latin typeface="Cambria Math" panose="02040503050406030204" pitchFamily="18" charset="0"/>
                                        <a:sym typeface="Symbol" panose="05050102010706020507" pitchFamily="18" charset="2"/>
                                      </a:rPr>
                                      <m:t>𝑖</m:t>
                                    </m:r>
                                  </m:sub>
                                </m:sSub>
                                <m:r>
                                  <a:rPr lang="en-US" altLang="en-US" sz="3000" i="1">
                                    <a:latin typeface="Cambria Math" panose="02040503050406030204" pitchFamily="18" charset="0"/>
                                    <a:sym typeface="Symbol" panose="05050102010706020507" pitchFamily="18" charset="2"/>
                                  </a:rPr>
                                  <m:t>−</m:t>
                                </m:r>
                                <m:r>
                                  <a:rPr lang="en-US" altLang="en-US" sz="3000" i="1">
                                    <a:latin typeface="Cambria Math" panose="02040503050406030204" pitchFamily="18" charset="0"/>
                                    <a:sym typeface="Symbol" panose="05050102010706020507" pitchFamily="18" charset="2"/>
                                  </a:rPr>
                                  <m:t>𝜇</m:t>
                                </m:r>
                              </m:e>
                            </m:d>
                          </m:e>
                        </m:nary>
                      </m:e>
                      <m:sup>
                        <m:r>
                          <a:rPr lang="en-US" altLang="en-US" sz="3000" i="1">
                            <a:latin typeface="Cambria Math" panose="02040503050406030204" pitchFamily="18" charset="0"/>
                            <a:sym typeface="Symbol" panose="05050102010706020507" pitchFamily="18" charset="2"/>
                          </a:rPr>
                          <m:t>2</m:t>
                        </m:r>
                      </m:sup>
                    </m:sSup>
                  </m:oMath>
                </a14:m>
                <a:r>
                  <a:rPr lang="en-US" altLang="en-US" sz="3000" dirty="0"/>
                  <a:t> when </a:t>
                </a:r>
                <a:r>
                  <a:rPr lang="en-US" altLang="en-US" sz="3000" dirty="0">
                    <a:sym typeface="Symbol" panose="05050102010706020507" pitchFamily="18" charset="2"/>
                  </a:rPr>
                  <a:t></a:t>
                </a:r>
                <a:r>
                  <a:rPr lang="en-US" altLang="en-US" sz="3000" dirty="0"/>
                  <a:t> is </a:t>
                </a:r>
                <a:r>
                  <a:rPr lang="en-US" altLang="en-US" sz="3000" b="1" dirty="0">
                    <a:solidFill>
                      <a:srgbClr val="FF0000"/>
                    </a:solidFill>
                  </a:rPr>
                  <a:t>known</a:t>
                </a:r>
                <a:r>
                  <a:rPr lang="en-US" altLang="en-US" dirty="0"/>
                  <a:t> and it is </a:t>
                </a:r>
                <a:r>
                  <a:rPr lang="en-US" altLang="en-US" b="1" dirty="0">
                    <a:solidFill>
                      <a:srgbClr val="FF0000"/>
                    </a:solidFill>
                  </a:rPr>
                  <a:t>biased</a:t>
                </a:r>
                <a:r>
                  <a:rPr lang="en-US" altLang="en-US" dirty="0"/>
                  <a:t> as </a:t>
                </a:r>
                <a14:m>
                  <m:oMath xmlns:m="http://schemas.openxmlformats.org/officeDocument/2006/math">
                    <m:r>
                      <m:rPr>
                        <m:sty m:val="p"/>
                      </m:rPr>
                      <a:rPr lang="en-US" altLang="en-US" b="0" i="0" smtClean="0">
                        <a:latin typeface="Cambria Math" panose="02040503050406030204" pitchFamily="18" charset="0"/>
                        <a:sym typeface="Symbol" panose="05050102010706020507" pitchFamily="18" charset="2"/>
                      </a:rPr>
                      <m:t>E</m:t>
                    </m:r>
                    <m:d>
                      <m:dPr>
                        <m:ctrlPr>
                          <a:rPr lang="en-US" altLang="en-US" b="0" i="1" smtClean="0">
                            <a:latin typeface="Cambria Math" panose="02040503050406030204" pitchFamily="18" charset="0"/>
                            <a:sym typeface="Symbol" panose="05050102010706020507" pitchFamily="18" charset="2"/>
                          </a:rPr>
                        </m:ctrlPr>
                      </m:dPr>
                      <m:e>
                        <m:sSubSup>
                          <m:sSubSupPr>
                            <m:ctrlPr>
                              <a:rPr lang="en-US" altLang="en-US" i="1">
                                <a:latin typeface="Cambria Math" panose="02040503050406030204" pitchFamily="18" charset="0"/>
                                <a:sym typeface="Symbol" panose="05050102010706020507" pitchFamily="18" charset="2"/>
                              </a:rPr>
                            </m:ctrlPr>
                          </m:sSubSupPr>
                          <m:e>
                            <m:r>
                              <a:rPr lang="en-US" altLang="en-US" i="1">
                                <a:latin typeface="Cambria Math" panose="02040503050406030204" pitchFamily="18" charset="0"/>
                                <a:sym typeface="Symbol" panose="05050102010706020507" pitchFamily="18" charset="2"/>
                              </a:rPr>
                              <m:t>𝑠</m:t>
                            </m:r>
                          </m:e>
                          <m:sub>
                            <m:r>
                              <a:rPr lang="en-US" altLang="en-US" i="1">
                                <a:latin typeface="Cambria Math" panose="02040503050406030204" pitchFamily="18" charset="0"/>
                                <a:sym typeface="Symbol" panose="05050102010706020507" pitchFamily="18" charset="2"/>
                              </a:rPr>
                              <m:t>𝑛</m:t>
                            </m:r>
                          </m:sub>
                          <m:sup>
                            <m:r>
                              <a:rPr lang="en-US" altLang="en-US" i="1">
                                <a:latin typeface="Cambria Math" panose="02040503050406030204" pitchFamily="18" charset="0"/>
                                <a:sym typeface="Symbol" panose="05050102010706020507" pitchFamily="18" charset="2"/>
                              </a:rPr>
                              <m:t>∗2</m:t>
                            </m:r>
                          </m:sup>
                        </m:sSubSup>
                      </m:e>
                    </m:d>
                    <m:r>
                      <a:rPr lang="en-US" altLang="en-US" i="1">
                        <a:latin typeface="Cambria Math" panose="02040503050406030204" pitchFamily="18" charset="0"/>
                        <a:sym typeface="Symbol" panose="05050102010706020507" pitchFamily="18" charset="2"/>
                      </a:rPr>
                      <m:t>=</m:t>
                    </m:r>
                    <m:r>
                      <a:rPr lang="en-US" altLang="en-US" b="0" i="1" smtClean="0">
                        <a:latin typeface="Cambria Math" panose="02040503050406030204" pitchFamily="18" charset="0"/>
                        <a:sym typeface="Symbol" panose="05050102010706020507" pitchFamily="18" charset="2"/>
                      </a:rPr>
                      <m:t>𝐸</m:t>
                    </m:r>
                    <m:d>
                      <m:dPr>
                        <m:begChr m:val="{"/>
                        <m:endChr m:val="}"/>
                        <m:ctrlPr>
                          <a:rPr lang="en-US" altLang="en-US" b="0" i="1" smtClean="0">
                            <a:latin typeface="Cambria Math" panose="02040503050406030204" pitchFamily="18" charset="0"/>
                            <a:sym typeface="Symbol" panose="05050102010706020507" pitchFamily="18" charset="2"/>
                          </a:rPr>
                        </m:ctrlPr>
                      </m:dPr>
                      <m:e>
                        <m:f>
                          <m:fPr>
                            <m:ctrlPr>
                              <a:rPr lang="en-US" altLang="en-US" i="1">
                                <a:latin typeface="Cambria Math" panose="02040503050406030204" pitchFamily="18" charset="0"/>
                                <a:sym typeface="Symbol" panose="05050102010706020507" pitchFamily="18" charset="2"/>
                              </a:rPr>
                            </m:ctrlPr>
                          </m:fPr>
                          <m:num>
                            <m:r>
                              <a:rPr lang="en-US" altLang="en-US" i="1">
                                <a:latin typeface="Cambria Math" panose="02040503050406030204" pitchFamily="18" charset="0"/>
                                <a:sym typeface="Symbol" panose="05050102010706020507" pitchFamily="18" charset="2"/>
                              </a:rPr>
                              <m:t>1</m:t>
                            </m:r>
                          </m:num>
                          <m:den>
                            <m:r>
                              <a:rPr lang="en-US" altLang="en-US" i="1">
                                <a:latin typeface="Cambria Math" panose="02040503050406030204" pitchFamily="18" charset="0"/>
                                <a:sym typeface="Symbol" panose="05050102010706020507" pitchFamily="18" charset="2"/>
                              </a:rPr>
                              <m:t>𝑛</m:t>
                            </m:r>
                          </m:den>
                        </m:f>
                        <m:sSup>
                          <m:sSupPr>
                            <m:ctrlPr>
                              <a:rPr lang="en-US" altLang="en-US" i="1">
                                <a:latin typeface="Cambria Math" panose="02040503050406030204" pitchFamily="18" charset="0"/>
                                <a:sym typeface="Symbol" panose="05050102010706020507" pitchFamily="18" charset="2"/>
                              </a:rPr>
                            </m:ctrlPr>
                          </m:sSupPr>
                          <m:e>
                            <m:nary>
                              <m:naryPr>
                                <m:chr m:val="∑"/>
                                <m:ctrlPr>
                                  <a:rPr lang="en-US" altLang="en-US" i="1">
                                    <a:latin typeface="Cambria Math" panose="02040503050406030204" pitchFamily="18" charset="0"/>
                                    <a:sym typeface="Symbol" panose="05050102010706020507" pitchFamily="18" charset="2"/>
                                  </a:rPr>
                                </m:ctrlPr>
                              </m:naryPr>
                              <m:sub>
                                <m:r>
                                  <m:rPr>
                                    <m:brk m:alnAt="23"/>
                                  </m:rPr>
                                  <a:rPr lang="en-US" altLang="en-US" i="1">
                                    <a:latin typeface="Cambria Math" panose="02040503050406030204" pitchFamily="18" charset="0"/>
                                    <a:sym typeface="Symbol" panose="05050102010706020507" pitchFamily="18" charset="2"/>
                                  </a:rPr>
                                  <m:t>𝑖</m:t>
                                </m:r>
                                <m:r>
                                  <a:rPr lang="en-US" altLang="en-US" i="1">
                                    <a:latin typeface="Cambria Math" panose="02040503050406030204" pitchFamily="18" charset="0"/>
                                    <a:sym typeface="Symbol" panose="05050102010706020507" pitchFamily="18" charset="2"/>
                                  </a:rPr>
                                  <m:t>=1</m:t>
                                </m:r>
                              </m:sub>
                              <m:sup>
                                <m:r>
                                  <a:rPr lang="en-US" altLang="en-US" i="1">
                                    <a:latin typeface="Cambria Math" panose="02040503050406030204" pitchFamily="18" charset="0"/>
                                    <a:sym typeface="Symbol" panose="05050102010706020507" pitchFamily="18" charset="2"/>
                                  </a:rPr>
                                  <m:t>𝑛</m:t>
                                </m:r>
                              </m:sup>
                              <m:e>
                                <m:d>
                                  <m:dPr>
                                    <m:ctrlPr>
                                      <a:rPr lang="en-US" altLang="en-US" i="1">
                                        <a:latin typeface="Cambria Math" panose="02040503050406030204" pitchFamily="18" charset="0"/>
                                        <a:sym typeface="Symbol" panose="05050102010706020507" pitchFamily="18" charset="2"/>
                                      </a:rPr>
                                    </m:ctrlPr>
                                  </m:dPr>
                                  <m:e>
                                    <m:sSub>
                                      <m:sSubPr>
                                        <m:ctrlPr>
                                          <a:rPr lang="en-US" altLang="en-US" i="1">
                                            <a:latin typeface="Cambria Math" panose="02040503050406030204" pitchFamily="18" charset="0"/>
                                            <a:sym typeface="Symbol" panose="05050102010706020507" pitchFamily="18" charset="2"/>
                                          </a:rPr>
                                        </m:ctrlPr>
                                      </m:sSubPr>
                                      <m:e>
                                        <m:r>
                                          <a:rPr lang="en-US" altLang="en-US" i="1">
                                            <a:latin typeface="Cambria Math" panose="02040503050406030204" pitchFamily="18" charset="0"/>
                                            <a:sym typeface="Symbol" panose="05050102010706020507" pitchFamily="18" charset="2"/>
                                          </a:rPr>
                                          <m:t>𝑋</m:t>
                                        </m:r>
                                      </m:e>
                                      <m:sub>
                                        <m:r>
                                          <a:rPr lang="en-US" altLang="en-US" i="1">
                                            <a:latin typeface="Cambria Math" panose="02040503050406030204" pitchFamily="18" charset="0"/>
                                            <a:sym typeface="Symbol" panose="05050102010706020507" pitchFamily="18" charset="2"/>
                                          </a:rPr>
                                          <m:t>𝑖</m:t>
                                        </m:r>
                                      </m:sub>
                                    </m:sSub>
                                    <m:r>
                                      <a:rPr lang="en-US" altLang="en-US" i="1">
                                        <a:latin typeface="Cambria Math" panose="02040503050406030204" pitchFamily="18" charset="0"/>
                                        <a:sym typeface="Symbol" panose="05050102010706020507" pitchFamily="18" charset="2"/>
                                      </a:rPr>
                                      <m:t>−</m:t>
                                    </m:r>
                                    <m:r>
                                      <a:rPr lang="en-US" altLang="en-US" i="1">
                                        <a:latin typeface="Cambria Math" panose="02040503050406030204" pitchFamily="18" charset="0"/>
                                        <a:sym typeface="Symbol" panose="05050102010706020507" pitchFamily="18" charset="2"/>
                                      </a:rPr>
                                      <m:t>𝜇</m:t>
                                    </m:r>
                                  </m:e>
                                </m:d>
                              </m:e>
                            </m:nary>
                          </m:e>
                          <m:sup>
                            <m:r>
                              <a:rPr lang="en-US" altLang="en-US" i="1">
                                <a:latin typeface="Cambria Math" panose="02040503050406030204" pitchFamily="18" charset="0"/>
                                <a:sym typeface="Symbol" panose="05050102010706020507" pitchFamily="18" charset="2"/>
                              </a:rPr>
                              <m:t>2</m:t>
                            </m:r>
                          </m:sup>
                        </m:sSup>
                      </m:e>
                    </m:d>
                    <m:r>
                      <a:rPr lang="en-US" altLang="en-US" b="0" i="1" smtClean="0">
                        <a:latin typeface="Cambria Math" panose="02040503050406030204" pitchFamily="18" charset="0"/>
                        <a:sym typeface="Symbol" panose="05050102010706020507" pitchFamily="18" charset="2"/>
                      </a:rPr>
                      <m:t>=</m:t>
                    </m:r>
                    <m:d>
                      <m:dPr>
                        <m:ctrlPr>
                          <a:rPr lang="en-US" altLang="en-US" b="0" i="1" smtClean="0">
                            <a:latin typeface="Cambria Math" panose="02040503050406030204" pitchFamily="18" charset="0"/>
                            <a:sym typeface="Symbol" panose="05050102010706020507" pitchFamily="18" charset="2"/>
                          </a:rPr>
                        </m:ctrlPr>
                      </m:dPr>
                      <m:e>
                        <m:f>
                          <m:fPr>
                            <m:ctrlPr>
                              <a:rPr lang="en-US" altLang="en-US" i="1">
                                <a:latin typeface="Cambria Math" panose="02040503050406030204" pitchFamily="18" charset="0"/>
                                <a:sym typeface="Symbol" panose="05050102010706020507" pitchFamily="18" charset="2"/>
                              </a:rPr>
                            </m:ctrlPr>
                          </m:fPr>
                          <m:num>
                            <m:r>
                              <a:rPr lang="en-US" altLang="en-US" i="1">
                                <a:latin typeface="Cambria Math" panose="02040503050406030204" pitchFamily="18" charset="0"/>
                                <a:sym typeface="Symbol" panose="05050102010706020507" pitchFamily="18" charset="2"/>
                              </a:rPr>
                              <m:t>𝑛</m:t>
                            </m:r>
                            <m:r>
                              <a:rPr lang="en-US" altLang="en-US" i="1">
                                <a:latin typeface="Cambria Math" panose="02040503050406030204" pitchFamily="18" charset="0"/>
                                <a:sym typeface="Symbol" panose="05050102010706020507" pitchFamily="18" charset="2"/>
                              </a:rPr>
                              <m:t>−1</m:t>
                            </m:r>
                          </m:num>
                          <m:den>
                            <m:r>
                              <a:rPr lang="en-US" altLang="en-US" i="1">
                                <a:latin typeface="Cambria Math" panose="02040503050406030204" pitchFamily="18" charset="0"/>
                                <a:sym typeface="Symbol" panose="05050102010706020507" pitchFamily="18" charset="2"/>
                              </a:rPr>
                              <m:t>𝑛</m:t>
                            </m:r>
                          </m:den>
                        </m:f>
                      </m:e>
                    </m:d>
                    <m:sSup>
                      <m:sSupPr>
                        <m:ctrlPr>
                          <a:rPr lang="en-US" altLang="en-US" b="0" i="1" smtClean="0">
                            <a:latin typeface="Cambria Math" panose="02040503050406030204" pitchFamily="18" charset="0"/>
                            <a:sym typeface="Symbol" panose="05050102010706020507" pitchFamily="18" charset="2"/>
                          </a:rPr>
                        </m:ctrlPr>
                      </m:sSupPr>
                      <m:e>
                        <m:r>
                          <a:rPr lang="en-US" altLang="en-US" b="0" i="1" smtClean="0">
                            <a:latin typeface="Cambria Math" panose="02040503050406030204" pitchFamily="18" charset="0"/>
                            <a:sym typeface="Symbol" panose="05050102010706020507" pitchFamily="18" charset="2"/>
                          </a:rPr>
                          <m:t>𝜎</m:t>
                        </m:r>
                      </m:e>
                      <m:sup>
                        <m:r>
                          <a:rPr lang="en-US" altLang="en-US" b="0" i="1" smtClean="0">
                            <a:latin typeface="Cambria Math" panose="02040503050406030204" pitchFamily="18" charset="0"/>
                            <a:sym typeface="Symbol" panose="05050102010706020507" pitchFamily="18" charset="2"/>
                          </a:rPr>
                          <m:t>2</m:t>
                        </m:r>
                      </m:sup>
                    </m:sSup>
                  </m:oMath>
                </a14:m>
                <a:endParaRPr lang="en-US" altLang="en-US" dirty="0"/>
              </a:p>
              <a:p>
                <a:pPr algn="just">
                  <a:buFont typeface="Wingdings" panose="05000000000000000000" pitchFamily="2" charset="2"/>
                  <a:buChar char="§"/>
                </a:pPr>
                <a:r>
                  <a:rPr lang="en-US" altLang="en-US" dirty="0"/>
                  <a:t>The </a:t>
                </a:r>
                <a:r>
                  <a:rPr lang="en-US" altLang="en-US" b="1" dirty="0">
                    <a:solidFill>
                      <a:srgbClr val="FF0000"/>
                    </a:solidFill>
                  </a:rPr>
                  <a:t>unbiased</a:t>
                </a:r>
                <a:r>
                  <a:rPr lang="en-US" altLang="en-US" dirty="0"/>
                  <a:t> estimate is </a:t>
                </a:r>
                <a14:m>
                  <m:oMath xmlns:m="http://schemas.openxmlformats.org/officeDocument/2006/math">
                    <m:d>
                      <m:dPr>
                        <m:ctrlPr>
                          <a:rPr lang="en-US" altLang="en-US" i="1">
                            <a:latin typeface="Cambria Math" panose="02040503050406030204" pitchFamily="18" charset="0"/>
                            <a:sym typeface="Symbol" panose="05050102010706020507" pitchFamily="18" charset="2"/>
                          </a:rPr>
                        </m:ctrlPr>
                      </m:dPr>
                      <m:e>
                        <m:f>
                          <m:fPr>
                            <m:ctrlPr>
                              <a:rPr lang="en-US" altLang="en-US" i="1">
                                <a:latin typeface="Cambria Math" panose="02040503050406030204" pitchFamily="18" charset="0"/>
                                <a:sym typeface="Symbol" panose="05050102010706020507" pitchFamily="18" charset="2"/>
                              </a:rPr>
                            </m:ctrlPr>
                          </m:fPr>
                          <m:num>
                            <m:r>
                              <a:rPr lang="en-US" altLang="en-US" i="1">
                                <a:latin typeface="Cambria Math" panose="02040503050406030204" pitchFamily="18" charset="0"/>
                                <a:sym typeface="Symbol" panose="05050102010706020507" pitchFamily="18" charset="2"/>
                              </a:rPr>
                              <m:t>𝑛</m:t>
                            </m:r>
                            <m:r>
                              <a:rPr lang="en-US" altLang="en-US" i="1">
                                <a:latin typeface="Cambria Math" panose="02040503050406030204" pitchFamily="18" charset="0"/>
                                <a:sym typeface="Symbol" panose="05050102010706020507" pitchFamily="18" charset="2"/>
                              </a:rPr>
                              <m:t>−1</m:t>
                            </m:r>
                          </m:num>
                          <m:den>
                            <m:r>
                              <a:rPr lang="en-US" altLang="en-US" i="1">
                                <a:latin typeface="Cambria Math" panose="02040503050406030204" pitchFamily="18" charset="0"/>
                                <a:sym typeface="Symbol" panose="05050102010706020507" pitchFamily="18" charset="2"/>
                              </a:rPr>
                              <m:t>𝑛</m:t>
                            </m:r>
                            <m:r>
                              <a:rPr lang="en-US" altLang="en-US" i="1">
                                <a:latin typeface="Cambria Math" panose="02040503050406030204" pitchFamily="18" charset="0"/>
                                <a:sym typeface="Symbol" panose="05050102010706020507" pitchFamily="18" charset="2"/>
                              </a:rPr>
                              <m:t>−1</m:t>
                            </m:r>
                          </m:den>
                        </m:f>
                      </m:e>
                    </m:d>
                    <m:d>
                      <m:dPr>
                        <m:ctrlPr>
                          <a:rPr lang="en-US" altLang="en-US" i="1">
                            <a:latin typeface="Cambria Math" panose="02040503050406030204" pitchFamily="18" charset="0"/>
                            <a:sym typeface="Symbol" panose="05050102010706020507" pitchFamily="18" charset="2"/>
                          </a:rPr>
                        </m:ctrlPr>
                      </m:dPr>
                      <m:e>
                        <m:sSubSup>
                          <m:sSubSupPr>
                            <m:ctrlPr>
                              <a:rPr lang="en-US" altLang="en-US" i="1">
                                <a:latin typeface="Cambria Math" panose="02040503050406030204" pitchFamily="18" charset="0"/>
                                <a:sym typeface="Symbol" panose="05050102010706020507" pitchFamily="18" charset="2"/>
                              </a:rPr>
                            </m:ctrlPr>
                          </m:sSubSupPr>
                          <m:e>
                            <m:r>
                              <a:rPr lang="en-US" altLang="en-US" i="1">
                                <a:latin typeface="Cambria Math" panose="02040503050406030204" pitchFamily="18" charset="0"/>
                                <a:sym typeface="Symbol" panose="05050102010706020507" pitchFamily="18" charset="2"/>
                              </a:rPr>
                              <m:t>𝑠</m:t>
                            </m:r>
                          </m:e>
                          <m:sub>
                            <m:r>
                              <a:rPr lang="en-US" altLang="en-US" i="1">
                                <a:latin typeface="Cambria Math" panose="02040503050406030204" pitchFamily="18" charset="0"/>
                                <a:sym typeface="Symbol" panose="05050102010706020507" pitchFamily="18" charset="2"/>
                              </a:rPr>
                              <m:t>𝑛</m:t>
                            </m:r>
                          </m:sub>
                          <m:sup>
                            <m:r>
                              <a:rPr lang="en-US" altLang="en-US" i="1">
                                <a:latin typeface="Cambria Math" panose="02040503050406030204" pitchFamily="18" charset="0"/>
                                <a:sym typeface="Symbol" panose="05050102010706020507" pitchFamily="18" charset="2"/>
                              </a:rPr>
                              <m:t>∗2</m:t>
                            </m:r>
                          </m:sup>
                        </m:sSubSup>
                      </m:e>
                    </m:d>
                  </m:oMath>
                </a14:m>
                <a:r>
                  <a:rPr lang="en-US" altLang="en-US" dirty="0"/>
                  <a:t> as </a:t>
                </a:r>
                <a14:m>
                  <m:oMath xmlns:m="http://schemas.openxmlformats.org/officeDocument/2006/math">
                    <m:r>
                      <m:rPr>
                        <m:sty m:val="p"/>
                      </m:rPr>
                      <a:rPr lang="en-US" altLang="en-US" sz="2800">
                        <a:latin typeface="Cambria Math" panose="02040503050406030204" pitchFamily="18" charset="0"/>
                        <a:sym typeface="Symbol" panose="05050102010706020507" pitchFamily="18" charset="2"/>
                      </a:rPr>
                      <m:t>E</m:t>
                    </m:r>
                    <m:d>
                      <m:dPr>
                        <m:begChr m:val="{"/>
                        <m:endChr m:val="}"/>
                        <m:ctrlPr>
                          <a:rPr lang="en-US" altLang="en-US" sz="2800" i="1" smtClean="0">
                            <a:latin typeface="Cambria Math" panose="02040503050406030204" pitchFamily="18" charset="0"/>
                            <a:sym typeface="Symbol" panose="05050102010706020507" pitchFamily="18" charset="2"/>
                          </a:rPr>
                        </m:ctrlPr>
                      </m:dPr>
                      <m:e>
                        <m:d>
                          <m:dPr>
                            <m:ctrlPr>
                              <a:rPr lang="en-US" altLang="en-US" sz="2800" i="1">
                                <a:latin typeface="Cambria Math" panose="02040503050406030204" pitchFamily="18" charset="0"/>
                                <a:sym typeface="Symbol" panose="05050102010706020507" pitchFamily="18" charset="2"/>
                              </a:rPr>
                            </m:ctrlPr>
                          </m:dPr>
                          <m:e>
                            <m:f>
                              <m:fPr>
                                <m:ctrlPr>
                                  <a:rPr lang="en-US" altLang="en-US" sz="2800" i="1">
                                    <a:latin typeface="Cambria Math" panose="02040503050406030204" pitchFamily="18" charset="0"/>
                                    <a:sym typeface="Symbol" panose="05050102010706020507" pitchFamily="18" charset="2"/>
                                  </a:rPr>
                                </m:ctrlPr>
                              </m:fPr>
                              <m:num>
                                <m:r>
                                  <a:rPr lang="en-US" altLang="en-US" sz="2800" i="1">
                                    <a:latin typeface="Cambria Math" panose="02040503050406030204" pitchFamily="18" charset="0"/>
                                    <a:sym typeface="Symbol" panose="05050102010706020507" pitchFamily="18" charset="2"/>
                                  </a:rPr>
                                  <m:t>𝑛</m:t>
                                </m:r>
                                <m:r>
                                  <a:rPr lang="en-US" altLang="en-US" sz="2800" i="1">
                                    <a:latin typeface="Cambria Math" panose="02040503050406030204" pitchFamily="18" charset="0"/>
                                    <a:sym typeface="Symbol" panose="05050102010706020507" pitchFamily="18" charset="2"/>
                                  </a:rPr>
                                  <m:t>−1</m:t>
                                </m:r>
                              </m:num>
                              <m:den>
                                <m:r>
                                  <a:rPr lang="en-US" altLang="en-US" sz="2800" i="1">
                                    <a:latin typeface="Cambria Math" panose="02040503050406030204" pitchFamily="18" charset="0"/>
                                    <a:sym typeface="Symbol" panose="05050102010706020507" pitchFamily="18" charset="2"/>
                                  </a:rPr>
                                  <m:t>𝑛</m:t>
                                </m:r>
                                <m:r>
                                  <a:rPr lang="en-US" altLang="en-US" sz="2800" i="1">
                                    <a:latin typeface="Cambria Math" panose="02040503050406030204" pitchFamily="18" charset="0"/>
                                    <a:sym typeface="Symbol" panose="05050102010706020507" pitchFamily="18" charset="2"/>
                                  </a:rPr>
                                  <m:t>−1</m:t>
                                </m:r>
                              </m:den>
                            </m:f>
                          </m:e>
                        </m:d>
                        <m:d>
                          <m:dPr>
                            <m:ctrlPr>
                              <a:rPr lang="en-US" altLang="en-US" sz="2800" i="1">
                                <a:latin typeface="Cambria Math" panose="02040503050406030204" pitchFamily="18" charset="0"/>
                                <a:sym typeface="Symbol" panose="05050102010706020507" pitchFamily="18" charset="2"/>
                              </a:rPr>
                            </m:ctrlPr>
                          </m:dPr>
                          <m:e>
                            <m:sSubSup>
                              <m:sSubSupPr>
                                <m:ctrlPr>
                                  <a:rPr lang="en-US" altLang="en-US" sz="2800" i="1">
                                    <a:latin typeface="Cambria Math" panose="02040503050406030204" pitchFamily="18" charset="0"/>
                                    <a:sym typeface="Symbol" panose="05050102010706020507" pitchFamily="18" charset="2"/>
                                  </a:rPr>
                                </m:ctrlPr>
                              </m:sSubSupPr>
                              <m:e>
                                <m:r>
                                  <a:rPr lang="en-US" altLang="en-US" sz="2800" i="1">
                                    <a:latin typeface="Cambria Math" panose="02040503050406030204" pitchFamily="18" charset="0"/>
                                    <a:sym typeface="Symbol" panose="05050102010706020507" pitchFamily="18" charset="2"/>
                                  </a:rPr>
                                  <m:t>𝑠</m:t>
                                </m:r>
                              </m:e>
                              <m:sub>
                                <m:r>
                                  <a:rPr lang="en-US" altLang="en-US" sz="2800" i="1">
                                    <a:latin typeface="Cambria Math" panose="02040503050406030204" pitchFamily="18" charset="0"/>
                                    <a:sym typeface="Symbol" panose="05050102010706020507" pitchFamily="18" charset="2"/>
                                  </a:rPr>
                                  <m:t>𝑛</m:t>
                                </m:r>
                              </m:sub>
                              <m:sup>
                                <m:r>
                                  <a:rPr lang="en-US" altLang="en-US" sz="2800" i="1">
                                    <a:latin typeface="Cambria Math" panose="02040503050406030204" pitchFamily="18" charset="0"/>
                                    <a:sym typeface="Symbol" panose="05050102010706020507" pitchFamily="18" charset="2"/>
                                  </a:rPr>
                                  <m:t>∗2</m:t>
                                </m:r>
                              </m:sup>
                            </m:sSubSup>
                          </m:e>
                        </m:d>
                      </m:e>
                    </m:d>
                    <m:r>
                      <a:rPr lang="en-US" altLang="en-US" sz="2800" i="1">
                        <a:latin typeface="Cambria Math" panose="02040503050406030204" pitchFamily="18" charset="0"/>
                        <a:sym typeface="Symbol" panose="05050102010706020507" pitchFamily="18" charset="2"/>
                      </a:rPr>
                      <m:t>=</m:t>
                    </m:r>
                    <m:r>
                      <a:rPr lang="en-US" altLang="en-US" sz="2800" i="1">
                        <a:latin typeface="Cambria Math" panose="02040503050406030204" pitchFamily="18" charset="0"/>
                        <a:sym typeface="Symbol" panose="05050102010706020507" pitchFamily="18" charset="2"/>
                      </a:rPr>
                      <m:t>𝐸</m:t>
                    </m:r>
                    <m:d>
                      <m:dPr>
                        <m:begChr m:val="["/>
                        <m:endChr m:val="]"/>
                        <m:ctrlPr>
                          <a:rPr lang="en-US" altLang="en-US" sz="2800" i="1" smtClean="0">
                            <a:latin typeface="Cambria Math" panose="02040503050406030204" pitchFamily="18" charset="0"/>
                            <a:sym typeface="Symbol" panose="05050102010706020507" pitchFamily="18" charset="2"/>
                          </a:rPr>
                        </m:ctrlPr>
                      </m:dPr>
                      <m:e>
                        <m:d>
                          <m:dPr>
                            <m:ctrlPr>
                              <a:rPr lang="en-US" altLang="en-US" sz="2800" i="1">
                                <a:latin typeface="Cambria Math" panose="02040503050406030204" pitchFamily="18" charset="0"/>
                                <a:sym typeface="Symbol" panose="05050102010706020507" pitchFamily="18" charset="2"/>
                              </a:rPr>
                            </m:ctrlPr>
                          </m:dPr>
                          <m:e>
                            <m:f>
                              <m:fPr>
                                <m:ctrlPr>
                                  <a:rPr lang="en-US" altLang="en-US" sz="2800" i="1">
                                    <a:latin typeface="Cambria Math" panose="02040503050406030204" pitchFamily="18" charset="0"/>
                                    <a:sym typeface="Symbol" panose="05050102010706020507" pitchFamily="18" charset="2"/>
                                  </a:rPr>
                                </m:ctrlPr>
                              </m:fPr>
                              <m:num>
                                <m:r>
                                  <a:rPr lang="en-US" altLang="en-US" sz="2800" i="1">
                                    <a:latin typeface="Cambria Math" panose="02040503050406030204" pitchFamily="18" charset="0"/>
                                    <a:sym typeface="Symbol" panose="05050102010706020507" pitchFamily="18" charset="2"/>
                                  </a:rPr>
                                  <m:t>𝑛</m:t>
                                </m:r>
                                <m:r>
                                  <a:rPr lang="en-US" altLang="en-US" sz="2800" i="1">
                                    <a:latin typeface="Cambria Math" panose="02040503050406030204" pitchFamily="18" charset="0"/>
                                    <a:sym typeface="Symbol" panose="05050102010706020507" pitchFamily="18" charset="2"/>
                                  </a:rPr>
                                  <m:t>−1</m:t>
                                </m:r>
                              </m:num>
                              <m:den>
                                <m:r>
                                  <a:rPr lang="en-US" altLang="en-US" sz="2800" i="1">
                                    <a:latin typeface="Cambria Math" panose="02040503050406030204" pitchFamily="18" charset="0"/>
                                    <a:sym typeface="Symbol" panose="05050102010706020507" pitchFamily="18" charset="2"/>
                                  </a:rPr>
                                  <m:t>𝑛</m:t>
                                </m:r>
                                <m:r>
                                  <a:rPr lang="en-US" altLang="en-US" sz="2800" i="1">
                                    <a:latin typeface="Cambria Math" panose="02040503050406030204" pitchFamily="18" charset="0"/>
                                    <a:sym typeface="Symbol" panose="05050102010706020507" pitchFamily="18" charset="2"/>
                                  </a:rPr>
                                  <m:t>−1</m:t>
                                </m:r>
                              </m:den>
                            </m:f>
                          </m:e>
                        </m:d>
                        <m:d>
                          <m:dPr>
                            <m:begChr m:val="{"/>
                            <m:endChr m:val="}"/>
                            <m:ctrlPr>
                              <a:rPr lang="en-US" altLang="en-US" sz="2800" i="1">
                                <a:latin typeface="Cambria Math" panose="02040503050406030204" pitchFamily="18" charset="0"/>
                                <a:sym typeface="Symbol" panose="05050102010706020507" pitchFamily="18" charset="2"/>
                              </a:rPr>
                            </m:ctrlPr>
                          </m:dPr>
                          <m:e>
                            <m:f>
                              <m:fPr>
                                <m:ctrlPr>
                                  <a:rPr lang="en-US" altLang="en-US" sz="2800" i="1">
                                    <a:latin typeface="Cambria Math" panose="02040503050406030204" pitchFamily="18" charset="0"/>
                                    <a:sym typeface="Symbol" panose="05050102010706020507" pitchFamily="18" charset="2"/>
                                  </a:rPr>
                                </m:ctrlPr>
                              </m:fPr>
                              <m:num>
                                <m:r>
                                  <a:rPr lang="en-US" altLang="en-US" sz="2800" i="1">
                                    <a:latin typeface="Cambria Math" panose="02040503050406030204" pitchFamily="18" charset="0"/>
                                    <a:sym typeface="Symbol" panose="05050102010706020507" pitchFamily="18" charset="2"/>
                                  </a:rPr>
                                  <m:t>1</m:t>
                                </m:r>
                              </m:num>
                              <m:den>
                                <m:r>
                                  <a:rPr lang="en-US" altLang="en-US" sz="2800" i="1">
                                    <a:latin typeface="Cambria Math" panose="02040503050406030204" pitchFamily="18" charset="0"/>
                                    <a:sym typeface="Symbol" panose="05050102010706020507" pitchFamily="18" charset="2"/>
                                  </a:rPr>
                                  <m:t>𝑛</m:t>
                                </m:r>
                              </m:den>
                            </m:f>
                            <m:sSup>
                              <m:sSupPr>
                                <m:ctrlPr>
                                  <a:rPr lang="en-US" altLang="en-US" sz="2800" i="1">
                                    <a:latin typeface="Cambria Math" panose="02040503050406030204" pitchFamily="18" charset="0"/>
                                    <a:sym typeface="Symbol" panose="05050102010706020507" pitchFamily="18" charset="2"/>
                                  </a:rPr>
                                </m:ctrlPr>
                              </m:sSupPr>
                              <m:e>
                                <m:nary>
                                  <m:naryPr>
                                    <m:chr m:val="∑"/>
                                    <m:ctrlPr>
                                      <a:rPr lang="en-US" altLang="en-US" sz="2800" i="1">
                                        <a:latin typeface="Cambria Math" panose="02040503050406030204" pitchFamily="18" charset="0"/>
                                        <a:sym typeface="Symbol" panose="05050102010706020507" pitchFamily="18" charset="2"/>
                                      </a:rPr>
                                    </m:ctrlPr>
                                  </m:naryPr>
                                  <m:sub>
                                    <m:r>
                                      <m:rPr>
                                        <m:brk m:alnAt="23"/>
                                      </m:rPr>
                                      <a:rPr lang="en-US" altLang="en-US" sz="2800" i="1">
                                        <a:latin typeface="Cambria Math" panose="02040503050406030204" pitchFamily="18" charset="0"/>
                                        <a:sym typeface="Symbol" panose="05050102010706020507" pitchFamily="18" charset="2"/>
                                      </a:rPr>
                                      <m:t>𝑖</m:t>
                                    </m:r>
                                    <m:r>
                                      <a:rPr lang="en-US" altLang="en-US" sz="2800" i="1">
                                        <a:latin typeface="Cambria Math" panose="02040503050406030204" pitchFamily="18" charset="0"/>
                                        <a:sym typeface="Symbol" panose="05050102010706020507" pitchFamily="18" charset="2"/>
                                      </a:rPr>
                                      <m:t>=1</m:t>
                                    </m:r>
                                  </m:sub>
                                  <m:sup>
                                    <m:r>
                                      <a:rPr lang="en-US" altLang="en-US" sz="2800" i="1">
                                        <a:latin typeface="Cambria Math" panose="02040503050406030204" pitchFamily="18" charset="0"/>
                                        <a:sym typeface="Symbol" panose="05050102010706020507" pitchFamily="18" charset="2"/>
                                      </a:rPr>
                                      <m:t>𝑛</m:t>
                                    </m:r>
                                  </m:sup>
                                  <m:e>
                                    <m:d>
                                      <m:dPr>
                                        <m:ctrlPr>
                                          <a:rPr lang="en-US" altLang="en-US" sz="2800" i="1">
                                            <a:latin typeface="Cambria Math" panose="02040503050406030204" pitchFamily="18" charset="0"/>
                                            <a:sym typeface="Symbol" panose="05050102010706020507" pitchFamily="18" charset="2"/>
                                          </a:rPr>
                                        </m:ctrlPr>
                                      </m:dPr>
                                      <m:e>
                                        <m:sSub>
                                          <m:sSubPr>
                                            <m:ctrlPr>
                                              <a:rPr lang="en-US" altLang="en-US" sz="2800" i="1">
                                                <a:latin typeface="Cambria Math" panose="02040503050406030204" pitchFamily="18" charset="0"/>
                                                <a:sym typeface="Symbol" panose="05050102010706020507" pitchFamily="18" charset="2"/>
                                              </a:rPr>
                                            </m:ctrlPr>
                                          </m:sSubPr>
                                          <m:e>
                                            <m:r>
                                              <a:rPr lang="en-US" altLang="en-US" sz="2800" i="1">
                                                <a:latin typeface="Cambria Math" panose="02040503050406030204" pitchFamily="18" charset="0"/>
                                                <a:sym typeface="Symbol" panose="05050102010706020507" pitchFamily="18" charset="2"/>
                                              </a:rPr>
                                              <m:t>𝑋</m:t>
                                            </m:r>
                                          </m:e>
                                          <m:sub>
                                            <m:r>
                                              <a:rPr lang="en-US" altLang="en-US" sz="2800" i="1">
                                                <a:latin typeface="Cambria Math" panose="02040503050406030204" pitchFamily="18" charset="0"/>
                                                <a:sym typeface="Symbol" panose="05050102010706020507" pitchFamily="18" charset="2"/>
                                              </a:rPr>
                                              <m:t>𝑖</m:t>
                                            </m:r>
                                          </m:sub>
                                        </m:sSub>
                                        <m:r>
                                          <a:rPr lang="en-US" altLang="en-US" sz="2800" i="1">
                                            <a:latin typeface="Cambria Math" panose="02040503050406030204" pitchFamily="18" charset="0"/>
                                            <a:sym typeface="Symbol" panose="05050102010706020507" pitchFamily="18" charset="2"/>
                                          </a:rPr>
                                          <m:t>−</m:t>
                                        </m:r>
                                        <m:r>
                                          <a:rPr lang="en-US" altLang="en-US" sz="2800" i="1">
                                            <a:latin typeface="Cambria Math" panose="02040503050406030204" pitchFamily="18" charset="0"/>
                                            <a:sym typeface="Symbol" panose="05050102010706020507" pitchFamily="18" charset="2"/>
                                          </a:rPr>
                                          <m:t>𝜇</m:t>
                                        </m:r>
                                      </m:e>
                                    </m:d>
                                  </m:e>
                                </m:nary>
                              </m:e>
                              <m:sup>
                                <m:r>
                                  <a:rPr lang="en-US" altLang="en-US" sz="2800" i="1">
                                    <a:latin typeface="Cambria Math" panose="02040503050406030204" pitchFamily="18" charset="0"/>
                                    <a:sym typeface="Symbol" panose="05050102010706020507" pitchFamily="18" charset="2"/>
                                  </a:rPr>
                                  <m:t>2</m:t>
                                </m:r>
                              </m:sup>
                            </m:sSup>
                          </m:e>
                        </m:d>
                      </m:e>
                    </m:d>
                    <m:r>
                      <a:rPr lang="en-US" altLang="en-US" sz="2800" i="1">
                        <a:latin typeface="Cambria Math" panose="02040503050406030204" pitchFamily="18" charset="0"/>
                        <a:sym typeface="Symbol" panose="05050102010706020507" pitchFamily="18" charset="2"/>
                      </a:rPr>
                      <m:t>=</m:t>
                    </m:r>
                    <m:sSup>
                      <m:sSupPr>
                        <m:ctrlPr>
                          <a:rPr lang="en-US" altLang="en-US" sz="2800" i="1">
                            <a:latin typeface="Cambria Math" panose="02040503050406030204" pitchFamily="18" charset="0"/>
                            <a:sym typeface="Symbol" panose="05050102010706020507" pitchFamily="18" charset="2"/>
                          </a:rPr>
                        </m:ctrlPr>
                      </m:sSupPr>
                      <m:e>
                        <m:r>
                          <a:rPr lang="en-US" altLang="en-US" sz="2800" i="1">
                            <a:latin typeface="Cambria Math" panose="02040503050406030204" pitchFamily="18" charset="0"/>
                            <a:sym typeface="Symbol" panose="05050102010706020507" pitchFamily="18" charset="2"/>
                          </a:rPr>
                          <m:t>𝜎</m:t>
                        </m:r>
                      </m:e>
                      <m:sup>
                        <m:r>
                          <a:rPr lang="en-US" altLang="en-US" sz="2800" i="1">
                            <a:latin typeface="Cambria Math" panose="02040503050406030204" pitchFamily="18" charset="0"/>
                            <a:sym typeface="Symbol" panose="05050102010706020507" pitchFamily="18" charset="2"/>
                          </a:rPr>
                          <m:t>2</m:t>
                        </m:r>
                      </m:sup>
                    </m:sSup>
                  </m:oMath>
                </a14:m>
                <a:endParaRPr lang="en-US" altLang="en-US" sz="3000" dirty="0"/>
              </a:p>
            </p:txBody>
          </p:sp>
        </mc:Choice>
        <mc:Fallback>
          <p:sp>
            <p:nvSpPr>
              <p:cNvPr id="65539" name="Content Placeholder 2">
                <a:extLst>
                  <a:ext uri="{FF2B5EF4-FFF2-40B4-BE49-F238E27FC236}">
                    <a16:creationId xmlns:a16="http://schemas.microsoft.com/office/drawing/2014/main" id="{F82FD365-2071-4A7F-89D5-40CA4B2CC3AC}"/>
                  </a:ext>
                </a:extLst>
              </p:cNvPr>
              <p:cNvSpPr>
                <a:spLocks noGrp="1" noRot="1" noChangeAspect="1" noMove="1" noResize="1" noEditPoints="1" noAdjustHandles="1" noChangeArrowheads="1" noChangeShapeType="1" noTextEdit="1"/>
              </p:cNvSpPr>
              <p:nvPr>
                <p:ph idx="1"/>
              </p:nvPr>
            </p:nvSpPr>
            <p:spPr>
              <a:blipFill>
                <a:blip r:embed="rId2"/>
                <a:stretch>
                  <a:fillRect l="-1111" t="-1752" r="-1389"/>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18</a:t>
            </a:fld>
            <a:endParaRPr lang="en-US" altLang="en-US" sz="1400">
              <a:latin typeface="Arial" panose="020B0604020202020204" pitchFamily="34" charset="0"/>
            </a:endParaRPr>
          </a:p>
        </p:txBody>
      </p:sp>
    </p:spTree>
    <p:extLst>
      <p:ext uri="{BB962C8B-B14F-4D97-AF65-F5344CB8AC3E}">
        <p14:creationId xmlns:p14="http://schemas.microsoft.com/office/powerpoint/2010/main" val="4088419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5500" b="1" dirty="0">
                <a:solidFill>
                  <a:srgbClr val="FF3300"/>
                </a:solidFill>
              </a:rPr>
              <a:t>Unbiased Estimates</a:t>
            </a:r>
            <a:r>
              <a:rPr lang="en-IN" altLang="en-US" sz="5500" b="1" dirty="0">
                <a:solidFill>
                  <a:schemeClr val="tx1"/>
                </a:solidFill>
              </a:rPr>
              <a:t>:</a:t>
            </a:r>
            <a:r>
              <a:rPr lang="en-IN" altLang="en-US" sz="5500" b="1" dirty="0">
                <a:solidFill>
                  <a:srgbClr val="FF3300"/>
                </a:solidFill>
              </a:rPr>
              <a:t> </a:t>
            </a:r>
            <a:r>
              <a:rPr lang="en-IN" altLang="en-US" sz="5500" b="1" dirty="0">
                <a:solidFill>
                  <a:srgbClr val="0000FF"/>
                </a:solidFill>
              </a:rPr>
              <a:t>(</a:t>
            </a:r>
            <a:r>
              <a:rPr lang="en-IN" altLang="en-US" sz="5500" b="1" dirty="0" err="1">
                <a:solidFill>
                  <a:srgbClr val="0000FF"/>
                </a:solidFill>
              </a:rPr>
              <a:t>contd</a:t>
            </a:r>
            <a:r>
              <a:rPr lang="en-IN" altLang="en-US" sz="5500" b="1" dirty="0">
                <a:solidFill>
                  <a:srgbClr val="0000FF"/>
                </a:solidFill>
              </a:rPr>
              <a:t>…)</a:t>
            </a:r>
            <a:endParaRPr lang="en-IN" altLang="en-US" sz="5500" dirty="0">
              <a:solidFill>
                <a:srgbClr val="0000FF"/>
              </a:solidFill>
            </a:endParaRPr>
          </a:p>
        </p:txBody>
      </p:sp>
      <mc:AlternateContent xmlns:mc="http://schemas.openxmlformats.org/markup-compatibility/2006">
        <mc:Choice xmlns:a14="http://schemas.microsoft.com/office/drawing/2010/main" Requires="a14">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altLang="en-US" sz="4000" dirty="0"/>
                  <a:t>For X~N(</a:t>
                </a:r>
                <a:r>
                  <a:rPr lang="en-US" altLang="en-US" sz="4000" dirty="0">
                    <a:sym typeface="Symbol" panose="05050102010706020507" pitchFamily="18" charset="2"/>
                  </a:rPr>
                  <a:t>, </a:t>
                </a:r>
                <a:r>
                  <a:rPr lang="en-US" altLang="en-US" sz="4000" baseline="30000" dirty="0"/>
                  <a:t>2</a:t>
                </a:r>
                <a:r>
                  <a:rPr lang="en-US" altLang="en-US" sz="4000" dirty="0">
                    <a:sym typeface="Symbol" panose="05050102010706020507" pitchFamily="18" charset="2"/>
                  </a:rPr>
                  <a:t> </a:t>
                </a:r>
                <a:r>
                  <a:rPr lang="en-US" altLang="en-US" sz="4000" dirty="0"/>
                  <a:t>), f(x) = {1/(</a:t>
                </a:r>
                <a:r>
                  <a:rPr lang="en-US" altLang="en-US" sz="4000" dirty="0">
                    <a:sym typeface="Symbol" panose="05050102010706020507" pitchFamily="18" charset="2"/>
                  </a:rPr>
                  <a:t>2</a:t>
                </a:r>
                <a:r>
                  <a:rPr lang="el-GR" altLang="en-US" sz="4000" dirty="0">
                    <a:sym typeface="Symbol" panose="05050102010706020507" pitchFamily="18" charset="2"/>
                  </a:rPr>
                  <a:t>π</a:t>
                </a:r>
                <a:r>
                  <a:rPr lang="en-US" altLang="en-US" sz="4000" dirty="0">
                    <a:sym typeface="Symbol" panose="05050102010706020507" pitchFamily="18" charset="2"/>
                  </a:rPr>
                  <a:t></a:t>
                </a:r>
                <a:r>
                  <a:rPr lang="en-US" altLang="en-US" sz="4000" baseline="30000" dirty="0"/>
                  <a:t>2</a:t>
                </a:r>
                <a:r>
                  <a:rPr lang="en-US" altLang="en-US" sz="4000" dirty="0"/>
                  <a:t>)}exp[(x </a:t>
                </a:r>
                <a:r>
                  <a:rPr lang="en-US" altLang="en-US" sz="4000" dirty="0">
                    <a:sym typeface="Symbol" panose="05050102010706020507" pitchFamily="18" charset="2"/>
                  </a:rPr>
                  <a:t> )</a:t>
                </a:r>
                <a:r>
                  <a:rPr lang="en-US" altLang="en-US" sz="4000" baseline="30000" dirty="0">
                    <a:sym typeface="Symbol" panose="05050102010706020507" pitchFamily="18" charset="2"/>
                  </a:rPr>
                  <a:t>2</a:t>
                </a:r>
                <a:r>
                  <a:rPr lang="en-US" altLang="en-US" sz="4000" dirty="0">
                    <a:sym typeface="Symbol" panose="05050102010706020507" pitchFamily="18" charset="2"/>
                  </a:rPr>
                  <a:t>/2</a:t>
                </a:r>
                <a:r>
                  <a:rPr lang="en-US" altLang="en-US" sz="4000" baseline="30000" dirty="0"/>
                  <a:t>2</a:t>
                </a:r>
                <a:r>
                  <a:rPr lang="en-US" altLang="en-US" sz="4000" dirty="0"/>
                  <a:t>] we have </a:t>
                </a:r>
                <a14:m>
                  <m:oMath xmlns:m="http://schemas.openxmlformats.org/officeDocument/2006/math">
                    <m:sSup>
                      <m:sSupPr>
                        <m:ctrlPr>
                          <a:rPr lang="en-US" altLang="en-US" sz="4000" i="1">
                            <a:latin typeface="Cambria Math" panose="02040503050406030204" pitchFamily="18" charset="0"/>
                            <a:sym typeface="Symbol" panose="05050102010706020507" pitchFamily="18" charset="2"/>
                          </a:rPr>
                        </m:ctrlPr>
                      </m:sSupPr>
                      <m:e>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𝜎</m:t>
                            </m:r>
                          </m:e>
                        </m:acc>
                      </m:e>
                      <m:sup>
                        <m:r>
                          <a:rPr lang="en-US" altLang="en-US" sz="4000" i="1">
                            <a:latin typeface="Cambria Math" panose="02040503050406030204" pitchFamily="18" charset="0"/>
                            <a:sym typeface="Symbol" panose="05050102010706020507" pitchFamily="18" charset="2"/>
                          </a:rPr>
                          <m:t>2</m:t>
                        </m:r>
                      </m:sup>
                    </m:sSup>
                    <m:r>
                      <a:rPr lang="en-US" altLang="en-US" sz="4000" i="1">
                        <a:latin typeface="Cambria Math" panose="02040503050406030204" pitchFamily="18" charset="0"/>
                        <a:sym typeface="Symbol" panose="05050102010706020507" pitchFamily="18" charset="2"/>
                      </a:rPr>
                      <m:t>=</m:t>
                    </m:r>
                    <m:sSubSup>
                      <m:sSubSupPr>
                        <m:ctrlPr>
                          <a:rPr lang="en-US" altLang="en-US" sz="4000" i="1">
                            <a:latin typeface="Cambria Math" panose="02040503050406030204" pitchFamily="18" charset="0"/>
                            <a:sym typeface="Symbol" panose="05050102010706020507" pitchFamily="18" charset="2"/>
                          </a:rPr>
                        </m:ctrlPr>
                      </m:sSubSupPr>
                      <m:e>
                        <m:r>
                          <a:rPr lang="en-US" altLang="en-US" sz="4000" i="1">
                            <a:latin typeface="Cambria Math" panose="02040503050406030204" pitchFamily="18" charset="0"/>
                            <a:sym typeface="Symbol" panose="05050102010706020507" pitchFamily="18" charset="2"/>
                          </a:rPr>
                          <m:t>𝑠</m:t>
                        </m:r>
                      </m:e>
                      <m:sub>
                        <m:r>
                          <a:rPr lang="en-US" altLang="en-US" sz="4000" i="1">
                            <a:latin typeface="Cambria Math" panose="02040503050406030204" pitchFamily="18" charset="0"/>
                            <a:sym typeface="Symbol" panose="05050102010706020507" pitchFamily="18" charset="2"/>
                          </a:rPr>
                          <m:t>𝑛</m:t>
                        </m:r>
                      </m:sub>
                      <m:sup>
                        <m:r>
                          <a:rPr lang="en-US" altLang="en-US" sz="4000" i="1">
                            <a:latin typeface="Cambria Math" panose="02040503050406030204" pitchFamily="18" charset="0"/>
                            <a:sym typeface="Symbol" panose="05050102010706020507" pitchFamily="18" charset="2"/>
                          </a:rPr>
                          <m:t>2</m:t>
                        </m:r>
                      </m:sup>
                    </m:sSubSup>
                    <m:r>
                      <a:rPr lang="en-US" altLang="en-US" sz="4000" i="1">
                        <a:latin typeface="Cambria Math" panose="02040503050406030204" pitchFamily="18" charset="0"/>
                        <a:sym typeface="Symbol" panose="05050102010706020507" pitchFamily="18" charset="2"/>
                      </a:rPr>
                      <m:t>=</m:t>
                    </m:r>
                    <m:f>
                      <m:fPr>
                        <m:ctrlPr>
                          <a:rPr lang="en-US" altLang="en-US" sz="4000" i="1">
                            <a:latin typeface="Cambria Math" panose="02040503050406030204" pitchFamily="18" charset="0"/>
                            <a:sym typeface="Symbol" panose="05050102010706020507" pitchFamily="18" charset="2"/>
                          </a:rPr>
                        </m:ctrlPr>
                      </m:fPr>
                      <m:num>
                        <m:r>
                          <a:rPr lang="en-US" altLang="en-US" sz="4000" i="1">
                            <a:latin typeface="Cambria Math" panose="02040503050406030204" pitchFamily="18" charset="0"/>
                            <a:sym typeface="Symbol" panose="05050102010706020507" pitchFamily="18" charset="2"/>
                          </a:rPr>
                          <m:t>1</m:t>
                        </m:r>
                      </m:num>
                      <m:den>
                        <m:r>
                          <a:rPr lang="en-US" altLang="en-US" sz="4000" i="1">
                            <a:latin typeface="Cambria Math" panose="02040503050406030204" pitchFamily="18" charset="0"/>
                            <a:sym typeface="Symbol" panose="05050102010706020507" pitchFamily="18" charset="2"/>
                          </a:rPr>
                          <m:t>𝑛</m:t>
                        </m:r>
                        <m:r>
                          <a:rPr lang="en-US" altLang="en-US" sz="4000" i="1">
                            <a:latin typeface="Cambria Math" panose="02040503050406030204" pitchFamily="18" charset="0"/>
                            <a:sym typeface="Symbol" panose="05050102010706020507" pitchFamily="18" charset="2"/>
                          </a:rPr>
                          <m:t>−1</m:t>
                        </m:r>
                      </m:den>
                    </m:f>
                    <m:sSup>
                      <m:sSupPr>
                        <m:ctrlPr>
                          <a:rPr lang="en-US" altLang="en-US" sz="4000" i="1">
                            <a:latin typeface="Cambria Math" panose="02040503050406030204" pitchFamily="18" charset="0"/>
                            <a:sym typeface="Symbol" panose="05050102010706020507" pitchFamily="18" charset="2"/>
                          </a:rPr>
                        </m:ctrlPr>
                      </m:sSupPr>
                      <m:e>
                        <m:nary>
                          <m:naryPr>
                            <m:chr m:val="∑"/>
                            <m:ctrlPr>
                              <a:rPr lang="en-US" altLang="en-US" sz="4000" i="1">
                                <a:latin typeface="Cambria Math" panose="02040503050406030204" pitchFamily="18" charset="0"/>
                                <a:sym typeface="Symbol" panose="05050102010706020507" pitchFamily="18" charset="2"/>
                              </a:rPr>
                            </m:ctrlPr>
                          </m:naryPr>
                          <m:sub>
                            <m:r>
                              <m:rPr>
                                <m:brk m:alnAt="23"/>
                              </m:rPr>
                              <a:rPr lang="en-US" altLang="en-US" sz="4000" i="1">
                                <a:latin typeface="Cambria Math" panose="02040503050406030204" pitchFamily="18" charset="0"/>
                                <a:sym typeface="Symbol" panose="05050102010706020507" pitchFamily="18" charset="2"/>
                              </a:rPr>
                              <m:t>𝑖</m:t>
                            </m:r>
                            <m:r>
                              <a:rPr lang="en-US" altLang="en-US" sz="4000" i="1">
                                <a:latin typeface="Cambria Math" panose="02040503050406030204" pitchFamily="18" charset="0"/>
                                <a:sym typeface="Symbol" panose="05050102010706020507" pitchFamily="18" charset="2"/>
                              </a:rPr>
                              <m:t>=1</m:t>
                            </m:r>
                          </m:sub>
                          <m:sup>
                            <m:r>
                              <a:rPr lang="en-US" altLang="en-US" sz="4000" i="1">
                                <a:latin typeface="Cambria Math" panose="02040503050406030204" pitchFamily="18" charset="0"/>
                                <a:sym typeface="Symbol" panose="05050102010706020507" pitchFamily="18" charset="2"/>
                              </a:rPr>
                              <m:t>𝑛</m:t>
                            </m:r>
                          </m:sup>
                          <m:e>
                            <m:d>
                              <m:dPr>
                                <m:ctrlPr>
                                  <a:rPr lang="en-US" altLang="en-US" sz="4000" i="1">
                                    <a:latin typeface="Cambria Math" panose="02040503050406030204" pitchFamily="18" charset="0"/>
                                    <a:sym typeface="Symbol" panose="05050102010706020507" pitchFamily="18" charset="2"/>
                                  </a:rPr>
                                </m:ctrlPr>
                              </m:dPr>
                              <m:e>
                                <m:sSub>
                                  <m:sSubPr>
                                    <m:ctrlPr>
                                      <a:rPr lang="en-US" altLang="en-US" sz="4000" i="1">
                                        <a:latin typeface="Cambria Math" panose="02040503050406030204" pitchFamily="18" charset="0"/>
                                        <a:sym typeface="Symbol" panose="05050102010706020507" pitchFamily="18" charset="2"/>
                                      </a:rPr>
                                    </m:ctrlPr>
                                  </m:sSubPr>
                                  <m:e>
                                    <m:r>
                                      <a:rPr lang="en-US" altLang="en-US" sz="4000" i="1">
                                        <a:latin typeface="Cambria Math" panose="02040503050406030204" pitchFamily="18" charset="0"/>
                                        <a:sym typeface="Symbol" panose="05050102010706020507" pitchFamily="18" charset="2"/>
                                      </a:rPr>
                                      <m:t>𝑋</m:t>
                                    </m:r>
                                  </m:e>
                                  <m:sub>
                                    <m:r>
                                      <a:rPr lang="en-US" altLang="en-US" sz="4000" i="1">
                                        <a:latin typeface="Cambria Math" panose="02040503050406030204" pitchFamily="18" charset="0"/>
                                        <a:sym typeface="Symbol" panose="05050102010706020507" pitchFamily="18" charset="2"/>
                                      </a:rPr>
                                      <m:t>𝑖</m:t>
                                    </m:r>
                                  </m:sub>
                                </m:sSub>
                                <m:r>
                                  <a:rPr lang="en-US" altLang="en-US" sz="4000" i="1">
                                    <a:latin typeface="Cambria Math" panose="02040503050406030204" pitchFamily="18" charset="0"/>
                                    <a:sym typeface="Symbol" panose="05050102010706020507" pitchFamily="18" charset="2"/>
                                  </a:rPr>
                                  <m:t>−</m:t>
                                </m:r>
                                <m:sSub>
                                  <m:sSubPr>
                                    <m:ctrlPr>
                                      <a:rPr lang="en-US" altLang="en-US" sz="4000" i="1">
                                        <a:latin typeface="Cambria Math" panose="02040503050406030204" pitchFamily="18" charset="0"/>
                                        <a:sym typeface="Symbol" panose="05050102010706020507" pitchFamily="18" charset="2"/>
                                      </a:rPr>
                                    </m:ctrlPr>
                                  </m:sSubPr>
                                  <m:e>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𝑋</m:t>
                                        </m:r>
                                      </m:e>
                                    </m:acc>
                                  </m:e>
                                  <m:sub>
                                    <m:r>
                                      <a:rPr lang="en-US" altLang="en-US" sz="4000" i="1">
                                        <a:latin typeface="Cambria Math" panose="02040503050406030204" pitchFamily="18" charset="0"/>
                                        <a:sym typeface="Symbol" panose="05050102010706020507" pitchFamily="18" charset="2"/>
                                      </a:rPr>
                                      <m:t>𝑛</m:t>
                                    </m:r>
                                  </m:sub>
                                </m:sSub>
                              </m:e>
                            </m:d>
                          </m:e>
                        </m:nary>
                      </m:e>
                      <m:sup>
                        <m:r>
                          <a:rPr lang="en-US" altLang="en-US" sz="4000" i="1">
                            <a:latin typeface="Cambria Math" panose="02040503050406030204" pitchFamily="18" charset="0"/>
                            <a:sym typeface="Symbol" panose="05050102010706020507" pitchFamily="18" charset="2"/>
                          </a:rPr>
                          <m:t>2</m:t>
                        </m:r>
                      </m:sup>
                    </m:sSup>
                  </m:oMath>
                </a14:m>
                <a:r>
                  <a:rPr lang="en-US" altLang="en-US" sz="4000" dirty="0"/>
                  <a:t>when </a:t>
                </a:r>
                <a:r>
                  <a:rPr lang="en-US" altLang="en-US" sz="4000" dirty="0">
                    <a:sym typeface="Symbol" panose="05050102010706020507" pitchFamily="18" charset="2"/>
                  </a:rPr>
                  <a:t></a:t>
                </a:r>
                <a:r>
                  <a:rPr lang="en-US" altLang="en-US" sz="4000" dirty="0"/>
                  <a:t> is </a:t>
                </a:r>
                <a:r>
                  <a:rPr lang="en-US" altLang="en-US" sz="4000" b="1" dirty="0">
                    <a:solidFill>
                      <a:srgbClr val="FF0000"/>
                    </a:solidFill>
                  </a:rPr>
                  <a:t>unknown</a:t>
                </a:r>
                <a:r>
                  <a:rPr lang="en-US" altLang="en-US" sz="4000" dirty="0"/>
                  <a:t> as </a:t>
                </a:r>
                <a:r>
                  <a:rPr lang="en-US" altLang="en-US" sz="4000" b="1" dirty="0">
                    <a:solidFill>
                      <a:srgbClr val="FF0000"/>
                    </a:solidFill>
                  </a:rPr>
                  <a:t>unbiased</a:t>
                </a:r>
                <a:r>
                  <a:rPr lang="en-US" altLang="en-US" sz="4000" dirty="0"/>
                  <a:t> estimate as </a:t>
                </a:r>
                <a14:m>
                  <m:oMath xmlns:m="http://schemas.openxmlformats.org/officeDocument/2006/math">
                    <m:r>
                      <m:rPr>
                        <m:sty m:val="p"/>
                      </m:rPr>
                      <a:rPr lang="en-US" altLang="en-US" sz="4000" b="0" i="0" smtClean="0">
                        <a:latin typeface="Cambria Math" panose="02040503050406030204" pitchFamily="18" charset="0"/>
                        <a:sym typeface="Symbol" panose="05050102010706020507" pitchFamily="18" charset="2"/>
                      </a:rPr>
                      <m:t>E</m:t>
                    </m:r>
                    <m:d>
                      <m:dPr>
                        <m:ctrlPr>
                          <a:rPr lang="en-US" altLang="en-US" sz="4000" b="0" i="1" smtClean="0">
                            <a:latin typeface="Cambria Math" panose="02040503050406030204" pitchFamily="18" charset="0"/>
                            <a:sym typeface="Symbol" panose="05050102010706020507" pitchFamily="18" charset="2"/>
                          </a:rPr>
                        </m:ctrlPr>
                      </m:dPr>
                      <m:e>
                        <m:sSubSup>
                          <m:sSubSupPr>
                            <m:ctrlPr>
                              <a:rPr lang="en-US" altLang="en-US" sz="4000" i="1">
                                <a:latin typeface="Cambria Math" panose="02040503050406030204" pitchFamily="18" charset="0"/>
                                <a:sym typeface="Symbol" panose="05050102010706020507" pitchFamily="18" charset="2"/>
                              </a:rPr>
                            </m:ctrlPr>
                          </m:sSubSupPr>
                          <m:e>
                            <m:r>
                              <a:rPr lang="en-US" altLang="en-US" sz="4000" i="1">
                                <a:latin typeface="Cambria Math" panose="02040503050406030204" pitchFamily="18" charset="0"/>
                                <a:sym typeface="Symbol" panose="05050102010706020507" pitchFamily="18" charset="2"/>
                              </a:rPr>
                              <m:t>𝑠</m:t>
                            </m:r>
                          </m:e>
                          <m:sub>
                            <m:r>
                              <a:rPr lang="en-US" altLang="en-US" sz="4000" i="1">
                                <a:latin typeface="Cambria Math" panose="02040503050406030204" pitchFamily="18" charset="0"/>
                                <a:sym typeface="Symbol" panose="05050102010706020507" pitchFamily="18" charset="2"/>
                              </a:rPr>
                              <m:t>𝑛</m:t>
                            </m:r>
                          </m:sub>
                          <m:sup>
                            <m:r>
                              <a:rPr lang="en-US" altLang="en-US" sz="4000" i="1">
                                <a:latin typeface="Cambria Math" panose="02040503050406030204" pitchFamily="18" charset="0"/>
                                <a:sym typeface="Symbol" panose="05050102010706020507" pitchFamily="18" charset="2"/>
                              </a:rPr>
                              <m:t>2</m:t>
                            </m:r>
                          </m:sup>
                        </m:sSubSup>
                      </m:e>
                    </m:d>
                    <m:r>
                      <a:rPr lang="en-US" altLang="en-US" sz="4000" i="1">
                        <a:latin typeface="Cambria Math" panose="02040503050406030204" pitchFamily="18" charset="0"/>
                        <a:sym typeface="Symbol" panose="05050102010706020507" pitchFamily="18" charset="2"/>
                      </a:rPr>
                      <m:t>=</m:t>
                    </m:r>
                    <m:r>
                      <a:rPr lang="en-US" altLang="en-US" sz="4000" b="0" i="1" smtClean="0">
                        <a:latin typeface="Cambria Math" panose="02040503050406030204" pitchFamily="18" charset="0"/>
                        <a:sym typeface="Symbol" panose="05050102010706020507" pitchFamily="18" charset="2"/>
                      </a:rPr>
                      <m:t>𝐸</m:t>
                    </m:r>
                    <m:d>
                      <m:dPr>
                        <m:begChr m:val="{"/>
                        <m:endChr m:val="}"/>
                        <m:ctrlPr>
                          <a:rPr lang="en-US" altLang="en-US" sz="4000" b="0" i="1" smtClean="0">
                            <a:latin typeface="Cambria Math" panose="02040503050406030204" pitchFamily="18" charset="0"/>
                            <a:sym typeface="Symbol" panose="05050102010706020507" pitchFamily="18" charset="2"/>
                          </a:rPr>
                        </m:ctrlPr>
                      </m:dPr>
                      <m:e>
                        <m:f>
                          <m:fPr>
                            <m:ctrlPr>
                              <a:rPr lang="en-US" altLang="en-US" sz="4000" i="1">
                                <a:latin typeface="Cambria Math" panose="02040503050406030204" pitchFamily="18" charset="0"/>
                                <a:sym typeface="Symbol" panose="05050102010706020507" pitchFamily="18" charset="2"/>
                              </a:rPr>
                            </m:ctrlPr>
                          </m:fPr>
                          <m:num>
                            <m:r>
                              <a:rPr lang="en-US" altLang="en-US" sz="4000" i="1">
                                <a:latin typeface="Cambria Math" panose="02040503050406030204" pitchFamily="18" charset="0"/>
                                <a:sym typeface="Symbol" panose="05050102010706020507" pitchFamily="18" charset="2"/>
                              </a:rPr>
                              <m:t>1</m:t>
                            </m:r>
                          </m:num>
                          <m:den>
                            <m:r>
                              <a:rPr lang="en-US" altLang="en-US" sz="4000" i="1">
                                <a:latin typeface="Cambria Math" panose="02040503050406030204" pitchFamily="18" charset="0"/>
                                <a:sym typeface="Symbol" panose="05050102010706020507" pitchFamily="18" charset="2"/>
                              </a:rPr>
                              <m:t>𝑛</m:t>
                            </m:r>
                            <m:r>
                              <a:rPr lang="en-US" altLang="en-US" sz="4000" i="1">
                                <a:latin typeface="Cambria Math" panose="02040503050406030204" pitchFamily="18" charset="0"/>
                                <a:sym typeface="Symbol" panose="05050102010706020507" pitchFamily="18" charset="2"/>
                              </a:rPr>
                              <m:t>−1</m:t>
                            </m:r>
                          </m:den>
                        </m:f>
                        <m:sSup>
                          <m:sSupPr>
                            <m:ctrlPr>
                              <a:rPr lang="en-US" altLang="en-US" sz="4000" i="1">
                                <a:latin typeface="Cambria Math" panose="02040503050406030204" pitchFamily="18" charset="0"/>
                                <a:sym typeface="Symbol" panose="05050102010706020507" pitchFamily="18" charset="2"/>
                              </a:rPr>
                            </m:ctrlPr>
                          </m:sSupPr>
                          <m:e>
                            <m:nary>
                              <m:naryPr>
                                <m:chr m:val="∑"/>
                                <m:ctrlPr>
                                  <a:rPr lang="en-US" altLang="en-US" sz="4000" i="1">
                                    <a:latin typeface="Cambria Math" panose="02040503050406030204" pitchFamily="18" charset="0"/>
                                    <a:sym typeface="Symbol" panose="05050102010706020507" pitchFamily="18" charset="2"/>
                                  </a:rPr>
                                </m:ctrlPr>
                              </m:naryPr>
                              <m:sub>
                                <m:r>
                                  <m:rPr>
                                    <m:brk m:alnAt="23"/>
                                  </m:rPr>
                                  <a:rPr lang="en-US" altLang="en-US" sz="4000" i="1">
                                    <a:latin typeface="Cambria Math" panose="02040503050406030204" pitchFamily="18" charset="0"/>
                                    <a:sym typeface="Symbol" panose="05050102010706020507" pitchFamily="18" charset="2"/>
                                  </a:rPr>
                                  <m:t>𝑖</m:t>
                                </m:r>
                                <m:r>
                                  <a:rPr lang="en-US" altLang="en-US" sz="4000" i="1">
                                    <a:latin typeface="Cambria Math" panose="02040503050406030204" pitchFamily="18" charset="0"/>
                                    <a:sym typeface="Symbol" panose="05050102010706020507" pitchFamily="18" charset="2"/>
                                  </a:rPr>
                                  <m:t>=1</m:t>
                                </m:r>
                              </m:sub>
                              <m:sup>
                                <m:r>
                                  <a:rPr lang="en-US" altLang="en-US" sz="4000" i="1">
                                    <a:latin typeface="Cambria Math" panose="02040503050406030204" pitchFamily="18" charset="0"/>
                                    <a:sym typeface="Symbol" panose="05050102010706020507" pitchFamily="18" charset="2"/>
                                  </a:rPr>
                                  <m:t>𝑛</m:t>
                                </m:r>
                              </m:sup>
                              <m:e>
                                <m:d>
                                  <m:dPr>
                                    <m:ctrlPr>
                                      <a:rPr lang="en-US" altLang="en-US" sz="4000" i="1">
                                        <a:latin typeface="Cambria Math" panose="02040503050406030204" pitchFamily="18" charset="0"/>
                                        <a:sym typeface="Symbol" panose="05050102010706020507" pitchFamily="18" charset="2"/>
                                      </a:rPr>
                                    </m:ctrlPr>
                                  </m:dPr>
                                  <m:e>
                                    <m:sSub>
                                      <m:sSubPr>
                                        <m:ctrlPr>
                                          <a:rPr lang="en-US" altLang="en-US" sz="4000" i="1">
                                            <a:latin typeface="Cambria Math" panose="02040503050406030204" pitchFamily="18" charset="0"/>
                                            <a:sym typeface="Symbol" panose="05050102010706020507" pitchFamily="18" charset="2"/>
                                          </a:rPr>
                                        </m:ctrlPr>
                                      </m:sSubPr>
                                      <m:e>
                                        <m:r>
                                          <a:rPr lang="en-US" altLang="en-US" sz="4000" i="1">
                                            <a:latin typeface="Cambria Math" panose="02040503050406030204" pitchFamily="18" charset="0"/>
                                            <a:sym typeface="Symbol" panose="05050102010706020507" pitchFamily="18" charset="2"/>
                                          </a:rPr>
                                          <m:t>𝑋</m:t>
                                        </m:r>
                                      </m:e>
                                      <m:sub>
                                        <m:r>
                                          <a:rPr lang="en-US" altLang="en-US" sz="4000" i="1">
                                            <a:latin typeface="Cambria Math" panose="02040503050406030204" pitchFamily="18" charset="0"/>
                                            <a:sym typeface="Symbol" panose="05050102010706020507" pitchFamily="18" charset="2"/>
                                          </a:rPr>
                                          <m:t>𝑖</m:t>
                                        </m:r>
                                      </m:sub>
                                    </m:sSub>
                                    <m:r>
                                      <a:rPr lang="en-US" altLang="en-US" sz="4000" i="1">
                                        <a:latin typeface="Cambria Math" panose="02040503050406030204" pitchFamily="18" charset="0"/>
                                        <a:sym typeface="Symbol" panose="05050102010706020507" pitchFamily="18" charset="2"/>
                                      </a:rPr>
                                      <m:t>−</m:t>
                                    </m:r>
                                    <m:sSub>
                                      <m:sSubPr>
                                        <m:ctrlPr>
                                          <a:rPr lang="en-US" altLang="en-US" sz="4000" i="1">
                                            <a:latin typeface="Cambria Math" panose="02040503050406030204" pitchFamily="18" charset="0"/>
                                            <a:sym typeface="Symbol" panose="05050102010706020507" pitchFamily="18" charset="2"/>
                                          </a:rPr>
                                        </m:ctrlPr>
                                      </m:sSubPr>
                                      <m:e>
                                        <m:acc>
                                          <m:accPr>
                                            <m:chr m:val="̅"/>
                                            <m:ctrlPr>
                                              <a:rPr lang="en-US" altLang="en-US" sz="4000" i="1">
                                                <a:latin typeface="Cambria Math" panose="02040503050406030204" pitchFamily="18" charset="0"/>
                                                <a:sym typeface="Symbol" panose="05050102010706020507" pitchFamily="18" charset="2"/>
                                              </a:rPr>
                                            </m:ctrlPr>
                                          </m:accPr>
                                          <m:e>
                                            <m:r>
                                              <a:rPr lang="en-US" altLang="en-US" sz="4000" i="1">
                                                <a:latin typeface="Cambria Math" panose="02040503050406030204" pitchFamily="18" charset="0"/>
                                                <a:sym typeface="Symbol" panose="05050102010706020507" pitchFamily="18" charset="2"/>
                                              </a:rPr>
                                              <m:t>𝑋</m:t>
                                            </m:r>
                                          </m:e>
                                        </m:acc>
                                      </m:e>
                                      <m:sub>
                                        <m:r>
                                          <a:rPr lang="en-US" altLang="en-US" sz="4000" i="1">
                                            <a:latin typeface="Cambria Math" panose="02040503050406030204" pitchFamily="18" charset="0"/>
                                            <a:sym typeface="Symbol" panose="05050102010706020507" pitchFamily="18" charset="2"/>
                                          </a:rPr>
                                          <m:t>𝑛</m:t>
                                        </m:r>
                                      </m:sub>
                                    </m:sSub>
                                  </m:e>
                                </m:d>
                              </m:e>
                            </m:nary>
                          </m:e>
                          <m:sup>
                            <m:r>
                              <a:rPr lang="en-US" altLang="en-US" sz="4000" i="1">
                                <a:latin typeface="Cambria Math" panose="02040503050406030204" pitchFamily="18" charset="0"/>
                                <a:sym typeface="Symbol" panose="05050102010706020507" pitchFamily="18" charset="2"/>
                              </a:rPr>
                              <m:t>2</m:t>
                            </m:r>
                          </m:sup>
                        </m:sSup>
                      </m:e>
                    </m:d>
                    <m:r>
                      <a:rPr lang="en-US" altLang="en-US" sz="4000" b="0" i="1" smtClean="0">
                        <a:latin typeface="Cambria Math" panose="02040503050406030204" pitchFamily="18" charset="0"/>
                        <a:sym typeface="Symbol" panose="05050102010706020507" pitchFamily="18" charset="2"/>
                      </a:rPr>
                      <m:t>=</m:t>
                    </m:r>
                    <m:sSup>
                      <m:sSupPr>
                        <m:ctrlPr>
                          <a:rPr lang="en-US" altLang="en-US" sz="4000" b="0" i="1" smtClean="0">
                            <a:latin typeface="Cambria Math" panose="02040503050406030204" pitchFamily="18" charset="0"/>
                            <a:sym typeface="Symbol" panose="05050102010706020507" pitchFamily="18" charset="2"/>
                          </a:rPr>
                        </m:ctrlPr>
                      </m:sSupPr>
                      <m:e>
                        <m:r>
                          <a:rPr lang="en-US" altLang="en-US" sz="4000" b="0" i="1" smtClean="0">
                            <a:latin typeface="Cambria Math" panose="02040503050406030204" pitchFamily="18" charset="0"/>
                            <a:sym typeface="Symbol" panose="05050102010706020507" pitchFamily="18" charset="2"/>
                          </a:rPr>
                          <m:t>𝜎</m:t>
                        </m:r>
                      </m:e>
                      <m:sup>
                        <m:r>
                          <a:rPr lang="en-US" altLang="en-US" sz="4000" b="0" i="1" smtClean="0">
                            <a:latin typeface="Cambria Math" panose="02040503050406030204" pitchFamily="18" charset="0"/>
                            <a:sym typeface="Symbol" panose="05050102010706020507" pitchFamily="18" charset="2"/>
                          </a:rPr>
                          <m:t>2</m:t>
                        </m:r>
                      </m:sup>
                    </m:sSup>
                  </m:oMath>
                </a14:m>
                <a:endParaRPr lang="en-US" altLang="en-US" sz="4000" b="1" dirty="0">
                  <a:solidFill>
                    <a:srgbClr val="FF0000"/>
                  </a:solidFill>
                </a:endParaRPr>
              </a:p>
            </p:txBody>
          </p:sp>
        </mc:Choice>
        <mc:Fallback>
          <p:sp>
            <p:nvSpPr>
              <p:cNvPr id="65539" name="Content Placeholder 2">
                <a:extLst>
                  <a:ext uri="{FF2B5EF4-FFF2-40B4-BE49-F238E27FC236}">
                    <a16:creationId xmlns:a16="http://schemas.microsoft.com/office/drawing/2014/main" id="{F82FD365-2071-4A7F-89D5-40CA4B2CC3AC}"/>
                  </a:ext>
                </a:extLst>
              </p:cNvPr>
              <p:cNvSpPr>
                <a:spLocks noGrp="1" noRot="1" noChangeAspect="1" noMove="1" noResize="1" noEditPoints="1" noAdjustHandles="1" noChangeArrowheads="1" noChangeShapeType="1" noTextEdit="1"/>
              </p:cNvSpPr>
              <p:nvPr>
                <p:ph idx="1"/>
              </p:nvPr>
            </p:nvSpPr>
            <p:spPr>
              <a:blipFill>
                <a:blip r:embed="rId2"/>
                <a:stretch>
                  <a:fillRect l="-1778" t="-2561" r="-1944"/>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19</a:t>
            </a:fld>
            <a:endParaRPr lang="en-US" altLang="en-US" sz="1400">
              <a:latin typeface="Arial" panose="020B0604020202020204" pitchFamily="34" charset="0"/>
            </a:endParaRPr>
          </a:p>
        </p:txBody>
      </p:sp>
    </p:spTree>
    <p:extLst>
      <p:ext uri="{BB962C8B-B14F-4D97-AF65-F5344CB8AC3E}">
        <p14:creationId xmlns:p14="http://schemas.microsoft.com/office/powerpoint/2010/main" val="2033005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A4B6C4-0F57-4270-843E-BF46FDDA3960}"/>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F2AE0C38-9DDA-4696-AE61-B2772B9137A4}"/>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5F87EC73-6279-4146-AFD0-1702782D8F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957E9A-3B37-4238-8FD0-75C0A24F88C3}" type="slidenum">
              <a:rPr lang="en-US" altLang="en-US" sz="1400">
                <a:latin typeface="Arial" panose="020B0604020202020204" pitchFamily="34" charset="0"/>
              </a:rPr>
              <a:pPr/>
              <a:t>2</a:t>
            </a:fld>
            <a:endParaRPr lang="en-US" altLang="en-US" sz="1400">
              <a:latin typeface="Arial" panose="020B0604020202020204" pitchFamily="34" charset="0"/>
            </a:endParaRPr>
          </a:p>
        </p:txBody>
      </p:sp>
      <p:sp>
        <p:nvSpPr>
          <p:cNvPr id="37893" name="Rectangle 2">
            <a:extLst>
              <a:ext uri="{FF2B5EF4-FFF2-40B4-BE49-F238E27FC236}">
                <a16:creationId xmlns:a16="http://schemas.microsoft.com/office/drawing/2014/main" id="{7AF876E4-355F-4E1F-8971-0670F8F81F64}"/>
              </a:ext>
            </a:extLst>
          </p:cNvPr>
          <p:cNvSpPr>
            <a:spLocks noGrp="1" noChangeArrowheads="1"/>
          </p:cNvSpPr>
          <p:nvPr>
            <p:ph type="title"/>
          </p:nvPr>
        </p:nvSpPr>
        <p:spPr/>
        <p:txBody>
          <a:bodyPr/>
          <a:lstStyle/>
          <a:p>
            <a:pPr eaLnBrk="1" hangingPunct="1"/>
            <a:r>
              <a:rPr lang="en-US" altLang="en-US" sz="5500" b="1" dirty="0">
                <a:solidFill>
                  <a:srgbClr val="FF0000"/>
                </a:solidFill>
              </a:rPr>
              <a:t>Coverage</a:t>
            </a:r>
          </a:p>
        </p:txBody>
      </p:sp>
      <p:sp>
        <p:nvSpPr>
          <p:cNvPr id="37894" name="Rectangle 3">
            <a:extLst>
              <a:ext uri="{FF2B5EF4-FFF2-40B4-BE49-F238E27FC236}">
                <a16:creationId xmlns:a16="http://schemas.microsoft.com/office/drawing/2014/main" id="{DEFDDF34-8FEC-46DD-B2B4-EEA2E8A3CE13}"/>
              </a:ext>
            </a:extLst>
          </p:cNvPr>
          <p:cNvSpPr>
            <a:spLocks noGrp="1" noChangeArrowheads="1"/>
          </p:cNvSpPr>
          <p:nvPr>
            <p:ph type="body" idx="1"/>
          </p:nvPr>
        </p:nvSpPr>
        <p:spPr/>
        <p:txBody>
          <a:bodyPr/>
          <a:lstStyle/>
          <a:p>
            <a:pPr marL="0" indent="0" eaLnBrk="1" hangingPunct="1">
              <a:buNone/>
            </a:pPr>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6500" b="1" dirty="0">
                <a:solidFill>
                  <a:srgbClr val="FF3300"/>
                </a:solidFill>
              </a:rPr>
              <a:t>Consistency</a:t>
            </a:r>
            <a:endParaRPr lang="en-IN" altLang="en-US" sz="6500" dirty="0">
              <a:solidFill>
                <a:srgbClr val="0000FF"/>
              </a:solidFill>
            </a:endParaRPr>
          </a:p>
        </p:txBody>
      </p:sp>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altLang="en-US" sz="3000" dirty="0"/>
              <a:t>Suppose </a:t>
            </a:r>
          </a:p>
        </p:txBody>
      </p:sp>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20</a:t>
            </a:fld>
            <a:endParaRPr lang="en-US" altLang="en-US" sz="1400">
              <a:latin typeface="Arial" panose="020B0604020202020204" pitchFamily="34" charset="0"/>
            </a:endParaRPr>
          </a:p>
        </p:txBody>
      </p:sp>
    </p:spTree>
    <p:extLst>
      <p:ext uri="{BB962C8B-B14F-4D97-AF65-F5344CB8AC3E}">
        <p14:creationId xmlns:p14="http://schemas.microsoft.com/office/powerpoint/2010/main" val="3186457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6500" b="1" dirty="0">
                <a:solidFill>
                  <a:srgbClr val="FF3300"/>
                </a:solidFill>
              </a:rPr>
              <a:t>Consistency</a:t>
            </a:r>
            <a:r>
              <a:rPr lang="en-IN" altLang="en-US" sz="6500" b="1" dirty="0">
                <a:solidFill>
                  <a:schemeClr val="tx1"/>
                </a:solidFill>
              </a:rPr>
              <a:t>:</a:t>
            </a:r>
            <a:r>
              <a:rPr lang="en-IN" altLang="en-US" sz="6500" b="1" dirty="0">
                <a:solidFill>
                  <a:srgbClr val="FF3300"/>
                </a:solidFill>
              </a:rPr>
              <a:t> </a:t>
            </a:r>
            <a:r>
              <a:rPr lang="en-IN" altLang="en-US" sz="6500" b="1" dirty="0">
                <a:solidFill>
                  <a:srgbClr val="0000FF"/>
                </a:solidFill>
              </a:rPr>
              <a:t>(</a:t>
            </a:r>
            <a:r>
              <a:rPr lang="en-IN" altLang="en-US" sz="6500" b="1" dirty="0" err="1">
                <a:solidFill>
                  <a:srgbClr val="0000FF"/>
                </a:solidFill>
              </a:rPr>
              <a:t>contd</a:t>
            </a:r>
            <a:r>
              <a:rPr lang="en-IN" altLang="en-US" sz="6500" b="1" dirty="0">
                <a:solidFill>
                  <a:srgbClr val="0000FF"/>
                </a:solidFill>
              </a:rPr>
              <a:t>…)</a:t>
            </a:r>
            <a:endParaRPr lang="en-IN" altLang="en-US" sz="6500" dirty="0">
              <a:solidFill>
                <a:srgbClr val="0000FF"/>
              </a:solidFill>
            </a:endParaRPr>
          </a:p>
        </p:txBody>
      </p:sp>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endParaRPr lang="en-US" altLang="en-US" sz="3000" dirty="0"/>
          </a:p>
        </p:txBody>
      </p:sp>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21</a:t>
            </a:fld>
            <a:endParaRPr lang="en-US" altLang="en-US" sz="1400">
              <a:latin typeface="Arial" panose="020B0604020202020204" pitchFamily="34" charset="0"/>
            </a:endParaRPr>
          </a:p>
        </p:txBody>
      </p:sp>
    </p:spTree>
    <p:extLst>
      <p:ext uri="{BB962C8B-B14F-4D97-AF65-F5344CB8AC3E}">
        <p14:creationId xmlns:p14="http://schemas.microsoft.com/office/powerpoint/2010/main" val="2628984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endParaRPr lang="en-US" altLang="en-US" sz="3000" dirty="0"/>
          </a:p>
        </p:txBody>
      </p:sp>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22</a:t>
            </a:fld>
            <a:endParaRPr lang="en-US" altLang="en-US" sz="1400">
              <a:latin typeface="Arial" panose="020B0604020202020204" pitchFamily="34" charset="0"/>
            </a:endParaRPr>
          </a:p>
        </p:txBody>
      </p:sp>
    </p:spTree>
    <p:extLst>
      <p:ext uri="{BB962C8B-B14F-4D97-AF65-F5344CB8AC3E}">
        <p14:creationId xmlns:p14="http://schemas.microsoft.com/office/powerpoint/2010/main" val="2853880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endParaRPr lang="en-US" altLang="en-US" sz="3000" dirty="0"/>
          </a:p>
        </p:txBody>
      </p:sp>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23</a:t>
            </a:fld>
            <a:endParaRPr lang="en-US" altLang="en-US" sz="1400">
              <a:latin typeface="Arial" panose="020B0604020202020204" pitchFamily="34" charset="0"/>
            </a:endParaRPr>
          </a:p>
        </p:txBody>
      </p:sp>
    </p:spTree>
    <p:extLst>
      <p:ext uri="{BB962C8B-B14F-4D97-AF65-F5344CB8AC3E}">
        <p14:creationId xmlns:p14="http://schemas.microsoft.com/office/powerpoint/2010/main" val="1059481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a:extLst>
              <a:ext uri="{FF2B5EF4-FFF2-40B4-BE49-F238E27FC236}">
                <a16:creationId xmlns:a16="http://schemas.microsoft.com/office/drawing/2014/main" id="{C10EF8F4-BFCA-420E-9447-63B5BC608081}"/>
              </a:ext>
            </a:extLst>
          </p:cNvPr>
          <p:cNvSpPr>
            <a:spLocks noGrp="1" noChangeArrowheads="1"/>
          </p:cNvSpPr>
          <p:nvPr>
            <p:ph type="title"/>
          </p:nvPr>
        </p:nvSpPr>
        <p:spPr/>
        <p:txBody>
          <a:bodyPr/>
          <a:lstStyle/>
          <a:p>
            <a:r>
              <a:rPr lang="en-IN" altLang="en-US" sz="3000"/>
              <a:t>Statistical Inference: Interval Estimation (Example for mean with SD/variance </a:t>
            </a:r>
            <a:r>
              <a:rPr lang="en-IN" altLang="en-US" sz="3000" b="1">
                <a:solidFill>
                  <a:srgbClr val="FF0000"/>
                </a:solidFill>
              </a:rPr>
              <a:t>known</a:t>
            </a:r>
            <a:r>
              <a:rPr lang="en-IN" altLang="en-US" sz="3000"/>
              <a:t>)</a:t>
            </a:r>
          </a:p>
        </p:txBody>
      </p:sp>
      <p:sp>
        <p:nvSpPr>
          <p:cNvPr id="4" name="Date Placeholder 3">
            <a:extLst>
              <a:ext uri="{FF2B5EF4-FFF2-40B4-BE49-F238E27FC236}">
                <a16:creationId xmlns:a16="http://schemas.microsoft.com/office/drawing/2014/main" id="{BFE32E7D-57C1-4372-BD63-E60BBC3B19A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9D306381-B0F4-4554-BC1A-54E9577B53A1}"/>
              </a:ext>
            </a:extLst>
          </p:cNvPr>
          <p:cNvSpPr>
            <a:spLocks noGrp="1"/>
          </p:cNvSpPr>
          <p:nvPr>
            <p:ph type="ftr" sz="quarter" idx="11"/>
          </p:nvPr>
        </p:nvSpPr>
        <p:spPr/>
        <p:txBody>
          <a:bodyPr/>
          <a:lstStyle/>
          <a:p>
            <a:pPr>
              <a:defRPr/>
            </a:pPr>
            <a:r>
              <a:rPr lang="en-US"/>
              <a:t>RNSengupta,IME Dept.,IIT Kanpur,INDIA</a:t>
            </a:r>
          </a:p>
        </p:txBody>
      </p:sp>
      <p:sp>
        <p:nvSpPr>
          <p:cNvPr id="70661" name="Slide Number Placeholder 5">
            <a:extLst>
              <a:ext uri="{FF2B5EF4-FFF2-40B4-BE49-F238E27FC236}">
                <a16:creationId xmlns:a16="http://schemas.microsoft.com/office/drawing/2014/main" id="{FA188F87-87A1-4013-992C-31A9A239D8C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7223D58A-4BA3-4B7C-A750-27B856BB784E}" type="slidenum">
              <a:rPr lang="en-US" altLang="en-US" sz="1400">
                <a:latin typeface="Arial" panose="020B0604020202020204" pitchFamily="34" charset="0"/>
              </a:rPr>
              <a:pPr/>
              <a:t>24</a:t>
            </a:fld>
            <a:endParaRPr lang="en-US" altLang="en-US" sz="1400">
              <a:latin typeface="Arial" panose="020B0604020202020204" pitchFamily="34" charset="0"/>
            </a:endParaRPr>
          </a:p>
        </p:txBody>
      </p:sp>
      <p:sp>
        <p:nvSpPr>
          <p:cNvPr id="70662" name="Content Placeholder 8">
            <a:extLst>
              <a:ext uri="{FF2B5EF4-FFF2-40B4-BE49-F238E27FC236}">
                <a16:creationId xmlns:a16="http://schemas.microsoft.com/office/drawing/2014/main" id="{2BA2CCC8-281F-4AC3-8DA7-47470B704F7E}"/>
              </a:ext>
            </a:extLst>
          </p:cNvPr>
          <p:cNvSpPr>
            <a:spLocks noGrp="1" noChangeArrowheads="1"/>
          </p:cNvSpPr>
          <p:nvPr>
            <p:ph idx="1"/>
          </p:nvPr>
        </p:nvSpPr>
        <p:spPr/>
        <p:txBody>
          <a:bodyPr/>
          <a:lstStyle/>
          <a:p>
            <a:pPr algn="just">
              <a:buFontTx/>
              <a:buNone/>
            </a:pPr>
            <a:r>
              <a:rPr lang="en-IN" altLang="en-US" sz="2700"/>
              <a:t>	The height, X, of boy studying in class II of any school in the city of Bhopal, is normally distributed with mean </a:t>
            </a:r>
            <a:r>
              <a:rPr lang="en-IN" altLang="en-US" sz="2700">
                <a:sym typeface="Symbol" panose="05050102010706020507" pitchFamily="18" charset="2"/>
              </a:rPr>
              <a:t></a:t>
            </a:r>
            <a:r>
              <a:rPr lang="en-IN" altLang="en-US" sz="2700"/>
              <a:t>=125 cms and </a:t>
            </a:r>
            <a:r>
              <a:rPr lang="en-IN" altLang="en-US" sz="2700" b="1">
                <a:solidFill>
                  <a:srgbClr val="FF0000"/>
                </a:solidFill>
              </a:rPr>
              <a:t>variance </a:t>
            </a:r>
            <a:r>
              <a:rPr lang="en-IN" altLang="en-US" sz="2700" b="1">
                <a:solidFill>
                  <a:srgbClr val="FF0000"/>
                </a:solidFill>
                <a:sym typeface="Symbol" panose="05050102010706020507" pitchFamily="18" charset="2"/>
              </a:rPr>
              <a:t></a:t>
            </a:r>
            <a:r>
              <a:rPr lang="en-IN" altLang="en-US" sz="2700" b="1" baseline="30000">
                <a:solidFill>
                  <a:srgbClr val="FF0000"/>
                </a:solidFill>
              </a:rPr>
              <a:t>2</a:t>
            </a:r>
            <a:r>
              <a:rPr lang="en-IN" altLang="en-US" sz="2700" b="1">
                <a:solidFill>
                  <a:srgbClr val="FF0000"/>
                </a:solidFill>
              </a:rPr>
              <a:t>=100 cms</a:t>
            </a:r>
            <a:r>
              <a:rPr lang="en-IN" altLang="en-US" sz="2700" b="1" baseline="30000">
                <a:solidFill>
                  <a:srgbClr val="FF0000"/>
                </a:solidFill>
              </a:rPr>
              <a:t>2</a:t>
            </a:r>
            <a:r>
              <a:rPr lang="en-IN" altLang="en-US" sz="2700"/>
              <a:t>. We also know the heights (in cms) of 5 such boys who have been selected as the sample are, 120, 100, 110, 140 and 130, then what is the probability that the height of any boy selected at random ((i) from the whole population and (ii) from this sample) will be between 120 cms and 130 cms.</a:t>
            </a:r>
            <a:endParaRPr lang="en-IN" altLang="en-US" sz="2700" b="1">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a:extLst>
              <a:ext uri="{FF2B5EF4-FFF2-40B4-BE49-F238E27FC236}">
                <a16:creationId xmlns:a16="http://schemas.microsoft.com/office/drawing/2014/main" id="{997B7343-891F-4807-8233-437FBD68483C}"/>
              </a:ext>
            </a:extLst>
          </p:cNvPr>
          <p:cNvSpPr>
            <a:spLocks noGrp="1" noChangeArrowheads="1"/>
          </p:cNvSpPr>
          <p:nvPr>
            <p:ph type="title"/>
          </p:nvPr>
        </p:nvSpPr>
        <p:spPr/>
        <p:txBody>
          <a:bodyPr/>
          <a:lstStyle/>
          <a:p>
            <a:r>
              <a:rPr lang="en-IN" altLang="en-US" sz="3000"/>
              <a:t>Statistical Inference: Interval Estimation (Example for mean with SD/variance </a:t>
            </a:r>
            <a:r>
              <a:rPr lang="en-IN" altLang="en-US" sz="3000" b="1">
                <a:solidFill>
                  <a:srgbClr val="FF0000"/>
                </a:solidFill>
              </a:rPr>
              <a:t>known</a:t>
            </a:r>
            <a:r>
              <a:rPr lang="en-IN" altLang="en-US" sz="3000"/>
              <a:t> contd…)</a:t>
            </a:r>
          </a:p>
        </p:txBody>
      </p:sp>
      <p:sp>
        <p:nvSpPr>
          <p:cNvPr id="4" name="Date Placeholder 3">
            <a:extLst>
              <a:ext uri="{FF2B5EF4-FFF2-40B4-BE49-F238E27FC236}">
                <a16:creationId xmlns:a16="http://schemas.microsoft.com/office/drawing/2014/main" id="{E861946F-477C-44FB-B359-A435169DEC3D}"/>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92509D45-C7DA-4386-A89F-DE1C7ABE7270}"/>
              </a:ext>
            </a:extLst>
          </p:cNvPr>
          <p:cNvSpPr>
            <a:spLocks noGrp="1"/>
          </p:cNvSpPr>
          <p:nvPr>
            <p:ph type="ftr" sz="quarter" idx="11"/>
          </p:nvPr>
        </p:nvSpPr>
        <p:spPr/>
        <p:txBody>
          <a:bodyPr/>
          <a:lstStyle/>
          <a:p>
            <a:pPr>
              <a:defRPr/>
            </a:pPr>
            <a:r>
              <a:rPr lang="en-US"/>
              <a:t>RNSengupta,IME Dept.,IIT Kanpur,INDIA</a:t>
            </a:r>
          </a:p>
        </p:txBody>
      </p:sp>
      <p:sp>
        <p:nvSpPr>
          <p:cNvPr id="71685" name="Slide Number Placeholder 5">
            <a:extLst>
              <a:ext uri="{FF2B5EF4-FFF2-40B4-BE49-F238E27FC236}">
                <a16:creationId xmlns:a16="http://schemas.microsoft.com/office/drawing/2014/main" id="{0D57C363-EDAC-4D4E-B650-60FAE172A67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513C94AC-C79F-49A7-AA42-0E81A0A48B18}" type="slidenum">
              <a:rPr lang="en-US" altLang="en-US" sz="1400">
                <a:latin typeface="Arial" panose="020B0604020202020204" pitchFamily="34" charset="0"/>
              </a:rPr>
              <a:pPr/>
              <a:t>25</a:t>
            </a:fld>
            <a:endParaRPr lang="en-US" altLang="en-US" sz="1400">
              <a:latin typeface="Arial" panose="020B0604020202020204" pitchFamily="34" charset="0"/>
            </a:endParaRPr>
          </a:p>
        </p:txBody>
      </p:sp>
      <p:sp>
        <p:nvSpPr>
          <p:cNvPr id="71686" name="Content Placeholder 8">
            <a:extLst>
              <a:ext uri="{FF2B5EF4-FFF2-40B4-BE49-F238E27FC236}">
                <a16:creationId xmlns:a16="http://schemas.microsoft.com/office/drawing/2014/main" id="{D5C46B91-BCE8-4F2E-B86B-54F8E6CA6C98}"/>
              </a:ext>
            </a:extLst>
          </p:cNvPr>
          <p:cNvSpPr>
            <a:spLocks noGrp="1" noChangeArrowheads="1"/>
          </p:cNvSpPr>
          <p:nvPr>
            <p:ph idx="1"/>
          </p:nvPr>
        </p:nvSpPr>
        <p:spPr/>
        <p:txBody>
          <a:bodyPr/>
          <a:lstStyle/>
          <a:p>
            <a:pPr algn="just">
              <a:buFont typeface="Wingdings" panose="05000000000000000000" pitchFamily="2" charset="2"/>
              <a:buChar char="§"/>
            </a:pPr>
            <a:r>
              <a:rPr lang="en-IN" altLang="en-US" sz="2800"/>
              <a:t>X~N(μ=125,σ</a:t>
            </a:r>
            <a:r>
              <a:rPr lang="en-IN" altLang="en-US" sz="2800" baseline="30000"/>
              <a:t>2</a:t>
            </a:r>
            <a:r>
              <a:rPr lang="en-IN" altLang="en-US" sz="2800"/>
              <a:t>=100)</a:t>
            </a:r>
          </a:p>
          <a:p>
            <a:pPr algn="just">
              <a:buFont typeface="Wingdings" panose="05000000000000000000" pitchFamily="2" charset="2"/>
              <a:buChar char="§"/>
            </a:pPr>
            <a:r>
              <a:rPr lang="en-IN" altLang="en-US" sz="2800"/>
              <a:t>X</a:t>
            </a:r>
            <a:r>
              <a:rPr lang="en-IN" altLang="en-US" sz="2800" baseline="-25000"/>
              <a:t>mean,5</a:t>
            </a:r>
            <a:r>
              <a:rPr lang="en-IN" altLang="en-US" sz="2800"/>
              <a:t>~N(μ=125,σ</a:t>
            </a:r>
            <a:r>
              <a:rPr lang="en-IN" altLang="en-US" sz="2800" baseline="30000"/>
              <a:t>2</a:t>
            </a:r>
            <a:r>
              <a:rPr lang="en-IN" altLang="en-US" sz="2800"/>
              <a:t>/5=20), where n=5, x</a:t>
            </a:r>
            <a:r>
              <a:rPr lang="en-IN" altLang="en-US" sz="2800" baseline="-25000"/>
              <a:t>mean,5</a:t>
            </a:r>
            <a:r>
              <a:rPr lang="en-IN" altLang="en-US" sz="2800"/>
              <a:t>=125</a:t>
            </a:r>
          </a:p>
          <a:p>
            <a:pPr algn="just">
              <a:buFontTx/>
              <a:buNone/>
            </a:pPr>
            <a:r>
              <a:rPr lang="en-IN" altLang="en-US" sz="2800"/>
              <a:t>Thus from the given information we know that</a:t>
            </a:r>
          </a:p>
          <a:p>
            <a:pPr algn="just">
              <a:buFontTx/>
              <a:buNone/>
            </a:pPr>
            <a:r>
              <a:rPr lang="en-IN" altLang="en-US" sz="2800"/>
              <a:t>Pr{a</a:t>
            </a:r>
            <a:r>
              <a:rPr lang="en-IN" altLang="en-US" sz="2800">
                <a:sym typeface="Symbol" panose="05050102010706020507" pitchFamily="18" charset="2"/>
              </a:rPr>
              <a:t>Xb}</a:t>
            </a:r>
          </a:p>
          <a:p>
            <a:pPr algn="just">
              <a:buFontTx/>
              <a:buNone/>
            </a:pPr>
            <a:r>
              <a:rPr lang="en-IN" altLang="en-US" sz="2800"/>
              <a:t>i.e., Pr{(a-</a:t>
            </a:r>
            <a:r>
              <a:rPr lang="en-IN" altLang="en-US" sz="2800">
                <a:sym typeface="Symbol" panose="05050102010706020507" pitchFamily="18" charset="2"/>
              </a:rPr>
              <a:t></a:t>
            </a:r>
            <a:r>
              <a:rPr lang="en-IN" altLang="en-US" sz="2800"/>
              <a:t>)/σ</a:t>
            </a:r>
            <a:r>
              <a:rPr lang="en-IN" altLang="en-US" sz="2800">
                <a:sym typeface="Symbol" panose="05050102010706020507" pitchFamily="18" charset="2"/>
              </a:rPr>
              <a:t>X </a:t>
            </a:r>
            <a:r>
              <a:rPr lang="en-IN" altLang="en-US" sz="2800"/>
              <a:t>(b-</a:t>
            </a:r>
            <a:r>
              <a:rPr lang="en-IN" altLang="en-US" sz="2800">
                <a:sym typeface="Symbol" panose="05050102010706020507" pitchFamily="18" charset="2"/>
              </a:rPr>
              <a:t></a:t>
            </a:r>
            <a:r>
              <a:rPr lang="en-IN" altLang="en-US" sz="2800"/>
              <a:t>)/σ}=Pr{z</a:t>
            </a:r>
            <a:r>
              <a:rPr lang="en-IN" altLang="en-US" sz="2800" baseline="-25000"/>
              <a:t>1</a:t>
            </a:r>
            <a:r>
              <a:rPr lang="en-IN" altLang="en-US" sz="2800">
                <a:sym typeface="Symbol" panose="05050102010706020507" pitchFamily="18" charset="2"/>
              </a:rPr>
              <a:t>Z</a:t>
            </a:r>
            <a:r>
              <a:rPr lang="en-IN" altLang="en-US" sz="2800"/>
              <a:t>z</a:t>
            </a:r>
            <a:r>
              <a:rPr lang="en-IN" altLang="en-US" sz="2800" baseline="-25000"/>
              <a:t>2</a:t>
            </a:r>
            <a:r>
              <a:rPr lang="en-IN" altLang="en-US" sz="2800"/>
              <a:t>}</a:t>
            </a:r>
          </a:p>
          <a:p>
            <a:pPr algn="just">
              <a:buFontTx/>
              <a:buNone/>
            </a:pPr>
            <a:r>
              <a:rPr lang="en-US" altLang="en-US" sz="2800"/>
              <a:t>i.e., </a:t>
            </a:r>
            <a:r>
              <a:rPr lang="en-IN" altLang="en-US" sz="2800"/>
              <a:t>Pr{120</a:t>
            </a:r>
            <a:r>
              <a:rPr lang="en-IN" altLang="en-US" sz="2800">
                <a:sym typeface="Symbol" panose="05050102010706020507" pitchFamily="18" charset="2"/>
              </a:rPr>
              <a:t>X130}</a:t>
            </a:r>
          </a:p>
          <a:p>
            <a:pPr algn="just">
              <a:buFontTx/>
              <a:buNone/>
            </a:pPr>
            <a:r>
              <a:rPr lang="en-IN" altLang="en-US" sz="2800">
                <a:sym typeface="Symbol" panose="05050102010706020507" pitchFamily="18" charset="2"/>
              </a:rPr>
              <a:t>i.e., </a:t>
            </a:r>
            <a:r>
              <a:rPr lang="en-IN" altLang="en-US" sz="2800"/>
              <a:t>Pr{(120-</a:t>
            </a:r>
            <a:r>
              <a:rPr lang="en-IN" altLang="en-US" sz="2800">
                <a:sym typeface="Symbol" panose="05050102010706020507" pitchFamily="18" charset="2"/>
              </a:rPr>
              <a:t>125</a:t>
            </a:r>
            <a:r>
              <a:rPr lang="en-IN" altLang="en-US" sz="2800"/>
              <a:t>)/10</a:t>
            </a:r>
            <a:r>
              <a:rPr lang="en-IN" altLang="en-US" sz="2800">
                <a:sym typeface="Symbol" panose="05050102010706020507" pitchFamily="18" charset="2"/>
              </a:rPr>
              <a:t>X </a:t>
            </a:r>
            <a:r>
              <a:rPr lang="en-IN" altLang="en-US" sz="2800"/>
              <a:t>(130-</a:t>
            </a:r>
            <a:r>
              <a:rPr lang="en-IN" altLang="en-US" sz="2800">
                <a:sym typeface="Symbol" panose="05050102010706020507" pitchFamily="18" charset="2"/>
              </a:rPr>
              <a:t>125</a:t>
            </a:r>
            <a:r>
              <a:rPr lang="en-IN" altLang="en-US" sz="2800"/>
              <a:t>)/10}</a:t>
            </a:r>
          </a:p>
          <a:p>
            <a:pPr algn="just">
              <a:buFontTx/>
              <a:buNone/>
            </a:pPr>
            <a:r>
              <a:rPr lang="en-IN" altLang="en-US" sz="2800"/>
              <a:t>i.e., Pr{{-0.5</a:t>
            </a:r>
            <a:r>
              <a:rPr lang="en-IN" altLang="en-US" sz="2800">
                <a:sym typeface="Symbol" panose="05050102010706020507" pitchFamily="18" charset="2"/>
              </a:rPr>
              <a:t>Z+0.5</a:t>
            </a:r>
            <a:r>
              <a:rPr lang="en-IN" altLang="en-US" sz="2800"/>
              <a:t>}</a:t>
            </a:r>
            <a:r>
              <a:rPr lang="en-IN" altLang="en-US" sz="2800">
                <a:sym typeface="Symbol" panose="05050102010706020507" pitchFamily="18" charset="2"/>
              </a:rPr>
              <a:t>=0.3830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a:extLst>
              <a:ext uri="{FF2B5EF4-FFF2-40B4-BE49-F238E27FC236}">
                <a16:creationId xmlns:a16="http://schemas.microsoft.com/office/drawing/2014/main" id="{CCF8E404-E37E-40A6-BD7C-A0D5B694C6EB}"/>
              </a:ext>
            </a:extLst>
          </p:cNvPr>
          <p:cNvSpPr>
            <a:spLocks noGrp="1" noChangeArrowheads="1"/>
          </p:cNvSpPr>
          <p:nvPr>
            <p:ph type="title"/>
          </p:nvPr>
        </p:nvSpPr>
        <p:spPr/>
        <p:txBody>
          <a:bodyPr/>
          <a:lstStyle/>
          <a:p>
            <a:r>
              <a:rPr lang="en-IN" altLang="en-US" sz="3000"/>
              <a:t>Statistical Inference: Interval Estimation (Example for mean with SD/variance </a:t>
            </a:r>
            <a:r>
              <a:rPr lang="en-IN" altLang="en-US" sz="3000" b="1">
                <a:solidFill>
                  <a:srgbClr val="FF0000"/>
                </a:solidFill>
              </a:rPr>
              <a:t>known</a:t>
            </a:r>
            <a:r>
              <a:rPr lang="en-IN" altLang="en-US" sz="3000"/>
              <a:t> contd…)</a:t>
            </a:r>
          </a:p>
        </p:txBody>
      </p:sp>
      <p:sp>
        <p:nvSpPr>
          <p:cNvPr id="4" name="Date Placeholder 3">
            <a:extLst>
              <a:ext uri="{FF2B5EF4-FFF2-40B4-BE49-F238E27FC236}">
                <a16:creationId xmlns:a16="http://schemas.microsoft.com/office/drawing/2014/main" id="{9B594D3E-EA78-41B3-BDA4-74074951D49C}"/>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490D6DD6-3A2C-435C-AEF7-6A34ACDD6BCD}"/>
              </a:ext>
            </a:extLst>
          </p:cNvPr>
          <p:cNvSpPr>
            <a:spLocks noGrp="1"/>
          </p:cNvSpPr>
          <p:nvPr>
            <p:ph type="ftr" sz="quarter" idx="11"/>
          </p:nvPr>
        </p:nvSpPr>
        <p:spPr/>
        <p:txBody>
          <a:bodyPr/>
          <a:lstStyle/>
          <a:p>
            <a:pPr>
              <a:defRPr/>
            </a:pPr>
            <a:r>
              <a:rPr lang="en-US"/>
              <a:t>RNSengupta,IME Dept.,IIT Kanpur,INDIA</a:t>
            </a:r>
          </a:p>
        </p:txBody>
      </p:sp>
      <p:sp>
        <p:nvSpPr>
          <p:cNvPr id="72709" name="Slide Number Placeholder 5">
            <a:extLst>
              <a:ext uri="{FF2B5EF4-FFF2-40B4-BE49-F238E27FC236}">
                <a16:creationId xmlns:a16="http://schemas.microsoft.com/office/drawing/2014/main" id="{E8E4BCF2-9720-4901-834C-AB7521A9463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ADB5A7E8-EFDB-41DE-B53E-4E9421137AC4}" type="slidenum">
              <a:rPr lang="en-US" altLang="en-US" sz="1400">
                <a:latin typeface="Arial" panose="020B0604020202020204" pitchFamily="34" charset="0"/>
              </a:rPr>
              <a:pPr/>
              <a:t>26</a:t>
            </a:fld>
            <a:endParaRPr lang="en-US" altLang="en-US" sz="1400">
              <a:latin typeface="Arial" panose="020B0604020202020204" pitchFamily="34" charset="0"/>
            </a:endParaRPr>
          </a:p>
        </p:txBody>
      </p:sp>
      <p:sp>
        <p:nvSpPr>
          <p:cNvPr id="72710" name="Content Placeholder 8">
            <a:extLst>
              <a:ext uri="{FF2B5EF4-FFF2-40B4-BE49-F238E27FC236}">
                <a16:creationId xmlns:a16="http://schemas.microsoft.com/office/drawing/2014/main" id="{42FB97B3-E7B6-4526-8C66-53A626C90402}"/>
              </a:ext>
            </a:extLst>
          </p:cNvPr>
          <p:cNvSpPr>
            <a:spLocks noGrp="1" noChangeArrowheads="1"/>
          </p:cNvSpPr>
          <p:nvPr>
            <p:ph idx="1"/>
          </p:nvPr>
        </p:nvSpPr>
        <p:spPr/>
        <p:txBody>
          <a:bodyPr/>
          <a:lstStyle/>
          <a:p>
            <a:pPr algn="just">
              <a:buFont typeface="Wingdings" panose="05000000000000000000" pitchFamily="2" charset="2"/>
              <a:buChar char="§"/>
            </a:pPr>
            <a:r>
              <a:rPr lang="en-IN" altLang="en-US" sz="2700"/>
              <a:t>X~N(μ=125,σ</a:t>
            </a:r>
            <a:r>
              <a:rPr lang="en-IN" altLang="en-US" sz="2700" baseline="30000"/>
              <a:t>2</a:t>
            </a:r>
            <a:r>
              <a:rPr lang="en-IN" altLang="en-US" sz="2700"/>
              <a:t>=100)</a:t>
            </a:r>
          </a:p>
          <a:p>
            <a:pPr algn="just">
              <a:buFont typeface="Wingdings" panose="05000000000000000000" pitchFamily="2" charset="2"/>
              <a:buChar char="§"/>
            </a:pPr>
            <a:r>
              <a:rPr lang="en-IN" altLang="en-US" sz="2700"/>
              <a:t>X</a:t>
            </a:r>
            <a:r>
              <a:rPr lang="en-IN" altLang="en-US" sz="2700" baseline="-25000"/>
              <a:t>mean,5</a:t>
            </a:r>
            <a:r>
              <a:rPr lang="en-IN" altLang="en-US" sz="2700"/>
              <a:t>~N(μ=125,σ</a:t>
            </a:r>
            <a:r>
              <a:rPr lang="en-IN" altLang="en-US" sz="2700" baseline="30000"/>
              <a:t>2</a:t>
            </a:r>
            <a:r>
              <a:rPr lang="en-IN" altLang="en-US" sz="2700"/>
              <a:t>/5=20), where n=5, x</a:t>
            </a:r>
            <a:r>
              <a:rPr lang="en-IN" altLang="en-US" sz="2700" baseline="-25000"/>
              <a:t>mean,5</a:t>
            </a:r>
            <a:r>
              <a:rPr lang="en-IN" altLang="en-US" sz="2700"/>
              <a:t>=125</a:t>
            </a:r>
          </a:p>
          <a:p>
            <a:pPr algn="just">
              <a:buFontTx/>
              <a:buNone/>
            </a:pPr>
            <a:r>
              <a:rPr lang="en-IN" altLang="en-US" sz="2700"/>
              <a:t>Thus from the given information we know that</a:t>
            </a:r>
          </a:p>
          <a:p>
            <a:pPr algn="just">
              <a:buFontTx/>
              <a:buNone/>
            </a:pPr>
            <a:r>
              <a:rPr lang="en-IN" altLang="en-US" sz="2700"/>
              <a:t>Pr{a</a:t>
            </a:r>
            <a:r>
              <a:rPr lang="en-IN" altLang="en-US" sz="2700">
                <a:sym typeface="Symbol" panose="05050102010706020507" pitchFamily="18" charset="2"/>
              </a:rPr>
              <a:t></a:t>
            </a:r>
            <a:r>
              <a:rPr lang="en-IN" altLang="en-US" sz="2700"/>
              <a:t> X</a:t>
            </a:r>
            <a:r>
              <a:rPr lang="en-IN" altLang="en-US" sz="2700" baseline="-25000"/>
              <a:t>mean,5 </a:t>
            </a:r>
            <a:r>
              <a:rPr lang="en-IN" altLang="en-US" sz="2700">
                <a:sym typeface="Symbol" panose="05050102010706020507" pitchFamily="18" charset="2"/>
              </a:rPr>
              <a:t>b}</a:t>
            </a:r>
          </a:p>
          <a:p>
            <a:pPr algn="just">
              <a:buFontTx/>
              <a:buNone/>
            </a:pPr>
            <a:r>
              <a:rPr lang="en-US" altLang="en-US" sz="2700"/>
              <a:t>i.e.,</a:t>
            </a:r>
            <a:r>
              <a:rPr lang="en-IN" altLang="en-US" sz="2700"/>
              <a:t> Pr{(a-</a:t>
            </a:r>
            <a:r>
              <a:rPr lang="en-IN" altLang="en-US" sz="2700">
                <a:sym typeface="Symbol" panose="05050102010706020507" pitchFamily="18" charset="2"/>
              </a:rPr>
              <a:t></a:t>
            </a:r>
            <a:r>
              <a:rPr lang="en-IN" altLang="en-US" sz="2700"/>
              <a:t>)/(σ/</a:t>
            </a:r>
            <a:r>
              <a:rPr lang="en-IN" altLang="en-US" sz="2700">
                <a:sym typeface="Symbol" panose="05050102010706020507" pitchFamily="18" charset="2"/>
              </a:rPr>
              <a:t></a:t>
            </a:r>
            <a:r>
              <a:rPr lang="en-IN" altLang="en-US" sz="2700"/>
              <a:t>n)</a:t>
            </a:r>
            <a:r>
              <a:rPr lang="en-IN" altLang="en-US" sz="2700">
                <a:sym typeface="Symbol" panose="05050102010706020507" pitchFamily="18" charset="2"/>
              </a:rPr>
              <a:t></a:t>
            </a:r>
            <a:r>
              <a:rPr lang="en-IN" altLang="en-US" sz="2700"/>
              <a:t>X</a:t>
            </a:r>
            <a:r>
              <a:rPr lang="en-IN" altLang="en-US" sz="2700" baseline="-25000"/>
              <a:t>mean,5</a:t>
            </a:r>
            <a:r>
              <a:rPr lang="en-IN" altLang="en-US" sz="2700">
                <a:sym typeface="Symbol" panose="05050102010706020507" pitchFamily="18" charset="2"/>
              </a:rPr>
              <a:t></a:t>
            </a:r>
            <a:r>
              <a:rPr lang="en-IN" altLang="en-US" sz="2700"/>
              <a:t>(b-</a:t>
            </a:r>
            <a:r>
              <a:rPr lang="en-IN" altLang="en-US" sz="2700">
                <a:sym typeface="Symbol" panose="05050102010706020507" pitchFamily="18" charset="2"/>
              </a:rPr>
              <a:t></a:t>
            </a:r>
            <a:r>
              <a:rPr lang="en-IN" altLang="en-US" sz="2700"/>
              <a:t>)/(σ/</a:t>
            </a:r>
            <a:r>
              <a:rPr lang="en-IN" altLang="en-US" sz="2700">
                <a:sym typeface="Symbol" panose="05050102010706020507" pitchFamily="18" charset="2"/>
              </a:rPr>
              <a:t></a:t>
            </a:r>
            <a:r>
              <a:rPr lang="en-IN" altLang="en-US" sz="2700"/>
              <a:t>n)}=Pr{z</a:t>
            </a:r>
            <a:r>
              <a:rPr lang="en-IN" altLang="en-US" sz="2700" baseline="-25000"/>
              <a:t>1</a:t>
            </a:r>
            <a:r>
              <a:rPr lang="en-IN" altLang="en-US" sz="2700">
                <a:sym typeface="Symbol" panose="05050102010706020507" pitchFamily="18" charset="2"/>
              </a:rPr>
              <a:t>Z</a:t>
            </a:r>
            <a:r>
              <a:rPr lang="en-IN" altLang="en-US" sz="2700"/>
              <a:t>z</a:t>
            </a:r>
            <a:r>
              <a:rPr lang="en-IN" altLang="en-US" sz="2700" baseline="-25000"/>
              <a:t>2</a:t>
            </a:r>
            <a:r>
              <a:rPr lang="en-IN" altLang="en-US" sz="2700"/>
              <a:t>}</a:t>
            </a:r>
          </a:p>
          <a:p>
            <a:pPr algn="just">
              <a:buFontTx/>
              <a:buNone/>
            </a:pPr>
            <a:r>
              <a:rPr lang="en-US" altLang="en-US" sz="2700"/>
              <a:t>i.e., </a:t>
            </a:r>
            <a:r>
              <a:rPr lang="en-IN" altLang="en-US" sz="2700"/>
              <a:t>Pr{120</a:t>
            </a:r>
            <a:r>
              <a:rPr lang="en-IN" altLang="en-US" sz="2700">
                <a:sym typeface="Symbol" panose="05050102010706020507" pitchFamily="18" charset="2"/>
              </a:rPr>
              <a:t></a:t>
            </a:r>
            <a:r>
              <a:rPr lang="en-IN" altLang="en-US" sz="2700"/>
              <a:t>X</a:t>
            </a:r>
            <a:r>
              <a:rPr lang="en-IN" altLang="en-US" sz="2700" baseline="-25000"/>
              <a:t>mean,5</a:t>
            </a:r>
            <a:r>
              <a:rPr lang="en-IN" altLang="en-US" sz="2700">
                <a:sym typeface="Symbol" panose="05050102010706020507" pitchFamily="18" charset="2"/>
              </a:rPr>
              <a:t>130}</a:t>
            </a:r>
          </a:p>
          <a:p>
            <a:pPr algn="just">
              <a:buFontTx/>
              <a:buNone/>
            </a:pPr>
            <a:r>
              <a:rPr lang="en-IN" altLang="en-US" sz="2700">
                <a:sym typeface="Symbol" panose="05050102010706020507" pitchFamily="18" charset="2"/>
              </a:rPr>
              <a:t>i.e., </a:t>
            </a:r>
            <a:r>
              <a:rPr lang="en-IN" altLang="en-US" sz="2700"/>
              <a:t>Pr{(120-</a:t>
            </a:r>
            <a:r>
              <a:rPr lang="en-IN" altLang="en-US" sz="2700">
                <a:sym typeface="Symbol" panose="05050102010706020507" pitchFamily="18" charset="2"/>
              </a:rPr>
              <a:t>125</a:t>
            </a:r>
            <a:r>
              <a:rPr lang="en-IN" altLang="en-US" sz="2700"/>
              <a:t>)/(10/</a:t>
            </a:r>
            <a:r>
              <a:rPr lang="en-IN" altLang="en-US" sz="2700">
                <a:sym typeface="Symbol" panose="05050102010706020507" pitchFamily="18" charset="2"/>
              </a:rPr>
              <a:t></a:t>
            </a:r>
            <a:r>
              <a:rPr lang="en-IN" altLang="en-US" sz="2700"/>
              <a:t>5)</a:t>
            </a:r>
            <a:r>
              <a:rPr lang="en-IN" altLang="en-US" sz="2700">
                <a:sym typeface="Symbol" panose="05050102010706020507" pitchFamily="18" charset="2"/>
              </a:rPr>
              <a:t></a:t>
            </a:r>
            <a:r>
              <a:rPr lang="en-IN" altLang="en-US" sz="2700"/>
              <a:t>X</a:t>
            </a:r>
            <a:r>
              <a:rPr lang="en-IN" altLang="en-US" sz="2700" baseline="-25000"/>
              <a:t>mean,5</a:t>
            </a:r>
            <a:r>
              <a:rPr lang="en-IN" altLang="en-US" sz="2700">
                <a:sym typeface="Symbol" panose="05050102010706020507" pitchFamily="18" charset="2"/>
              </a:rPr>
              <a:t></a:t>
            </a:r>
            <a:r>
              <a:rPr lang="en-IN" altLang="en-US" sz="2700"/>
              <a:t>(130-</a:t>
            </a:r>
            <a:r>
              <a:rPr lang="en-IN" altLang="en-US" sz="2700">
                <a:sym typeface="Symbol" panose="05050102010706020507" pitchFamily="18" charset="2"/>
              </a:rPr>
              <a:t>125</a:t>
            </a:r>
            <a:r>
              <a:rPr lang="en-IN" altLang="en-US" sz="2700"/>
              <a:t>)/(10/</a:t>
            </a:r>
            <a:r>
              <a:rPr lang="en-IN" altLang="en-US" sz="2700">
                <a:sym typeface="Symbol" panose="05050102010706020507" pitchFamily="18" charset="2"/>
              </a:rPr>
              <a:t></a:t>
            </a:r>
            <a:r>
              <a:rPr lang="en-IN" altLang="en-US" sz="2700"/>
              <a:t>5)}</a:t>
            </a:r>
          </a:p>
          <a:p>
            <a:pPr algn="just">
              <a:buFontTx/>
              <a:buNone/>
            </a:pPr>
            <a:r>
              <a:rPr lang="en-IN" altLang="en-US" sz="2700"/>
              <a:t>i.e., Pr{-1.12</a:t>
            </a:r>
            <a:r>
              <a:rPr lang="en-IN" altLang="en-US" sz="2700">
                <a:sym typeface="Symbol" panose="05050102010706020507" pitchFamily="18" charset="2"/>
              </a:rPr>
              <a:t></a:t>
            </a:r>
            <a:r>
              <a:rPr lang="en-IN" altLang="en-US" sz="2700"/>
              <a:t>Z</a:t>
            </a:r>
            <a:r>
              <a:rPr lang="en-IN" altLang="en-US" sz="2700">
                <a:sym typeface="Symbol" panose="05050102010706020507" pitchFamily="18" charset="2"/>
              </a:rPr>
              <a:t>+1.12}=0.7372</a:t>
            </a:r>
            <a:endParaRPr lang="en-IN" altLang="en-US" sz="27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Date Placeholder 2">
            <a:extLst>
              <a:ext uri="{FF2B5EF4-FFF2-40B4-BE49-F238E27FC236}">
                <a16:creationId xmlns:a16="http://schemas.microsoft.com/office/drawing/2014/main" id="{FC5F3BB2-7C67-43ED-AB0A-A099FC936AA0}"/>
              </a:ext>
            </a:extLst>
          </p:cNvPr>
          <p:cNvSpPr>
            <a:spLocks noGrp="1"/>
          </p:cNvSpPr>
          <p:nvPr>
            <p:ph type="dt" sz="quarter" idx="10"/>
          </p:nvPr>
        </p:nvSpPr>
        <p:spPr/>
        <p:txBody>
          <a:bodyPr/>
          <a:lstStyle/>
          <a:p>
            <a:pPr>
              <a:defRPr/>
            </a:pPr>
            <a:r>
              <a:rPr lang="en-US"/>
              <a:t>IME602: POINT ESTIMATION</a:t>
            </a:r>
          </a:p>
        </p:txBody>
      </p:sp>
      <p:sp>
        <p:nvSpPr>
          <p:cNvPr id="101" name="Footer Placeholder 3">
            <a:extLst>
              <a:ext uri="{FF2B5EF4-FFF2-40B4-BE49-F238E27FC236}">
                <a16:creationId xmlns:a16="http://schemas.microsoft.com/office/drawing/2014/main" id="{77C84264-5A69-4A29-84CA-6EC3082F7CD7}"/>
              </a:ext>
            </a:extLst>
          </p:cNvPr>
          <p:cNvSpPr>
            <a:spLocks noGrp="1"/>
          </p:cNvSpPr>
          <p:nvPr>
            <p:ph type="ftr" sz="quarter" idx="11"/>
          </p:nvPr>
        </p:nvSpPr>
        <p:spPr/>
        <p:txBody>
          <a:bodyPr/>
          <a:lstStyle/>
          <a:p>
            <a:pPr>
              <a:defRPr/>
            </a:pPr>
            <a:r>
              <a:rPr lang="en-US"/>
              <a:t>RNSengupta,IME Dept.,IIT Kanpur,INDIA</a:t>
            </a:r>
          </a:p>
        </p:txBody>
      </p:sp>
      <p:sp>
        <p:nvSpPr>
          <p:cNvPr id="73732" name="Slide Number Placeholder 4">
            <a:extLst>
              <a:ext uri="{FF2B5EF4-FFF2-40B4-BE49-F238E27FC236}">
                <a16:creationId xmlns:a16="http://schemas.microsoft.com/office/drawing/2014/main" id="{6BF4D3E1-0D11-4FB0-B661-498D349FC38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F0046331-0928-4385-ADFB-67C2AFF225E3}" type="slidenum">
              <a:rPr lang="en-US" altLang="en-US" sz="1400">
                <a:latin typeface="Arial" panose="020B0604020202020204" pitchFamily="34" charset="0"/>
              </a:rPr>
              <a:pPr/>
              <a:t>27</a:t>
            </a:fld>
            <a:endParaRPr lang="en-US" altLang="en-US" sz="1400">
              <a:latin typeface="Arial" panose="020B0604020202020204" pitchFamily="34" charset="0"/>
            </a:endParaRPr>
          </a:p>
        </p:txBody>
      </p:sp>
      <p:sp>
        <p:nvSpPr>
          <p:cNvPr id="73733" name="Rectangle 2">
            <a:extLst>
              <a:ext uri="{FF2B5EF4-FFF2-40B4-BE49-F238E27FC236}">
                <a16:creationId xmlns:a16="http://schemas.microsoft.com/office/drawing/2014/main" id="{559A80B9-57B3-4963-83CB-F41B94645244}"/>
              </a:ext>
            </a:extLst>
          </p:cNvPr>
          <p:cNvSpPr>
            <a:spLocks noChangeArrowheads="1"/>
          </p:cNvSpPr>
          <p:nvPr/>
        </p:nvSpPr>
        <p:spPr bwMode="auto">
          <a:xfrm>
            <a:off x="4954588" y="1906588"/>
            <a:ext cx="5588000" cy="4102100"/>
          </a:xfrm>
          <a:prstGeom prst="rect">
            <a:avLst/>
          </a:prstGeom>
          <a:solidFill>
            <a:srgbClr val="FFFFFF"/>
          </a:solidFill>
          <a:ln w="12700">
            <a:solidFill>
              <a:schemeClr val="tx1"/>
            </a:solidFill>
            <a:miter lim="800000"/>
            <a:headEnd/>
            <a:tailEnd/>
          </a:ln>
        </p:spPr>
        <p:txBody>
          <a:bodyPr wrap="none" anchor="ct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endParaRPr lang="en-IN" altLang="en-US"/>
          </a:p>
        </p:txBody>
      </p:sp>
      <p:sp>
        <p:nvSpPr>
          <p:cNvPr id="370691" name="Rectangle 3">
            <a:extLst>
              <a:ext uri="{FF2B5EF4-FFF2-40B4-BE49-F238E27FC236}">
                <a16:creationId xmlns:a16="http://schemas.microsoft.com/office/drawing/2014/main" id="{A758E995-F135-4116-9EFD-C4F909CB82F6}"/>
              </a:ext>
            </a:extLst>
          </p:cNvPr>
          <p:cNvSpPr>
            <a:spLocks noChangeArrowheads="1"/>
          </p:cNvSpPr>
          <p:nvPr/>
        </p:nvSpPr>
        <p:spPr bwMode="auto">
          <a:xfrm>
            <a:off x="8550276" y="1914526"/>
            <a:ext cx="415925" cy="2117725"/>
          </a:xfrm>
          <a:prstGeom prst="rect">
            <a:avLst/>
          </a:prstGeom>
          <a:gradFill rotWithShape="0">
            <a:gsLst>
              <a:gs pos="0">
                <a:schemeClr val="hlink">
                  <a:gamma/>
                  <a:tint val="0"/>
                  <a:invGamma/>
                </a:schemeClr>
              </a:gs>
              <a:gs pos="50000">
                <a:schemeClr val="hlink"/>
              </a:gs>
              <a:gs pos="100000">
                <a:schemeClr val="hlink">
                  <a:gamma/>
                  <a:tint val="0"/>
                  <a:invGamma/>
                </a:schemeClr>
              </a:gs>
            </a:gsLst>
            <a:lin ang="0" scaled="1"/>
          </a:gradFill>
          <a:ln w="12700">
            <a:solidFill>
              <a:schemeClr val="tx1"/>
            </a:solidFill>
            <a:miter lim="800000"/>
            <a:headEnd/>
            <a:tailEnd/>
          </a:ln>
          <a:effectLst/>
        </p:spPr>
        <p:txBody>
          <a:bodyPr wrap="none" anchor="ctr"/>
          <a:lstStyle/>
          <a:p>
            <a:pPr>
              <a:defRPr/>
            </a:pPr>
            <a:endParaRPr lang="en-IN">
              <a:latin typeface="SAS Monospace" pitchFamily="49" charset="0"/>
            </a:endParaRPr>
          </a:p>
        </p:txBody>
      </p:sp>
      <p:sp>
        <p:nvSpPr>
          <p:cNvPr id="370692" name="Rectangle 4">
            <a:extLst>
              <a:ext uri="{FF2B5EF4-FFF2-40B4-BE49-F238E27FC236}">
                <a16:creationId xmlns:a16="http://schemas.microsoft.com/office/drawing/2014/main" id="{2D9756CA-2D39-45FD-8DBB-11390C109343}"/>
              </a:ext>
            </a:extLst>
          </p:cNvPr>
          <p:cNvSpPr>
            <a:spLocks noChangeArrowheads="1"/>
          </p:cNvSpPr>
          <p:nvPr/>
        </p:nvSpPr>
        <p:spPr bwMode="auto">
          <a:xfrm>
            <a:off x="4954589" y="3921126"/>
            <a:ext cx="4008437" cy="130175"/>
          </a:xfrm>
          <a:prstGeom prst="rect">
            <a:avLst/>
          </a:prstGeom>
          <a:gradFill rotWithShape="0">
            <a:gsLst>
              <a:gs pos="0">
                <a:schemeClr val="hlink">
                  <a:gamma/>
                  <a:tint val="0"/>
                  <a:invGamma/>
                </a:schemeClr>
              </a:gs>
              <a:gs pos="50000">
                <a:schemeClr val="hlink"/>
              </a:gs>
              <a:gs pos="100000">
                <a:schemeClr val="hlink">
                  <a:gamma/>
                  <a:tint val="0"/>
                  <a:invGamma/>
                </a:schemeClr>
              </a:gs>
            </a:gsLst>
            <a:lin ang="5400000" scaled="1"/>
          </a:gradFill>
          <a:ln w="12700">
            <a:solidFill>
              <a:schemeClr val="tx1"/>
            </a:solidFill>
            <a:miter lim="800000"/>
            <a:headEnd/>
            <a:tailEnd/>
          </a:ln>
          <a:effectLst/>
        </p:spPr>
        <p:txBody>
          <a:bodyPr wrap="none" anchor="ctr"/>
          <a:lstStyle/>
          <a:p>
            <a:pPr>
              <a:defRPr/>
            </a:pPr>
            <a:endParaRPr lang="en-IN">
              <a:latin typeface="SAS Monospace" pitchFamily="49" charset="0"/>
            </a:endParaRPr>
          </a:p>
        </p:txBody>
      </p:sp>
      <p:sp>
        <p:nvSpPr>
          <p:cNvPr id="73736" name="Rectangle 5">
            <a:extLst>
              <a:ext uri="{FF2B5EF4-FFF2-40B4-BE49-F238E27FC236}">
                <a16:creationId xmlns:a16="http://schemas.microsoft.com/office/drawing/2014/main" id="{B4FA2357-4A59-48A1-89BF-AFACCE1F8993}"/>
              </a:ext>
            </a:extLst>
          </p:cNvPr>
          <p:cNvSpPr>
            <a:spLocks noChangeArrowheads="1"/>
          </p:cNvSpPr>
          <p:nvPr/>
        </p:nvSpPr>
        <p:spPr bwMode="auto">
          <a:xfrm>
            <a:off x="4895850" y="1939925"/>
            <a:ext cx="5638800" cy="412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defTabSz="514350">
              <a:defRPr sz="800">
                <a:solidFill>
                  <a:schemeClr val="tx1"/>
                </a:solidFill>
                <a:latin typeface="SAS Monospace"/>
              </a:defRPr>
            </a:lvl1pPr>
            <a:lvl2pPr marL="742950" indent="-285750" defTabSz="514350">
              <a:defRPr sz="800">
                <a:solidFill>
                  <a:schemeClr val="tx1"/>
                </a:solidFill>
                <a:latin typeface="SAS Monospace"/>
              </a:defRPr>
            </a:lvl2pPr>
            <a:lvl3pPr marL="1143000" indent="-228600" defTabSz="514350">
              <a:defRPr sz="800">
                <a:solidFill>
                  <a:schemeClr val="tx1"/>
                </a:solidFill>
                <a:latin typeface="SAS Monospace"/>
              </a:defRPr>
            </a:lvl3pPr>
            <a:lvl4pPr marL="1600200" indent="-228600" defTabSz="514350">
              <a:defRPr sz="800">
                <a:solidFill>
                  <a:schemeClr val="tx1"/>
                </a:solidFill>
                <a:latin typeface="SAS Monospace"/>
              </a:defRPr>
            </a:lvl4pPr>
            <a:lvl5pPr marL="2057400" indent="-228600" defTabSz="514350">
              <a:defRPr sz="800">
                <a:solidFill>
                  <a:schemeClr val="tx1"/>
                </a:solidFill>
                <a:latin typeface="SAS Monospace"/>
              </a:defRPr>
            </a:lvl5pPr>
            <a:lvl6pPr marL="2514600" indent="-228600" defTabSz="514350" eaLnBrk="0" fontAlgn="base" hangingPunct="0">
              <a:spcBef>
                <a:spcPct val="0"/>
              </a:spcBef>
              <a:spcAft>
                <a:spcPct val="0"/>
              </a:spcAft>
              <a:defRPr sz="800">
                <a:solidFill>
                  <a:schemeClr val="tx1"/>
                </a:solidFill>
                <a:latin typeface="SAS Monospace"/>
              </a:defRPr>
            </a:lvl6pPr>
            <a:lvl7pPr marL="2971800" indent="-228600" defTabSz="514350" eaLnBrk="0" fontAlgn="base" hangingPunct="0">
              <a:spcBef>
                <a:spcPct val="0"/>
              </a:spcBef>
              <a:spcAft>
                <a:spcPct val="0"/>
              </a:spcAft>
              <a:defRPr sz="800">
                <a:solidFill>
                  <a:schemeClr val="tx1"/>
                </a:solidFill>
                <a:latin typeface="SAS Monospace"/>
              </a:defRPr>
            </a:lvl7pPr>
            <a:lvl8pPr marL="3429000" indent="-228600" defTabSz="514350" eaLnBrk="0" fontAlgn="base" hangingPunct="0">
              <a:spcBef>
                <a:spcPct val="0"/>
              </a:spcBef>
              <a:spcAft>
                <a:spcPct val="0"/>
              </a:spcAft>
              <a:defRPr sz="800">
                <a:solidFill>
                  <a:schemeClr val="tx1"/>
                </a:solidFill>
                <a:latin typeface="SAS Monospace"/>
              </a:defRPr>
            </a:lvl8pPr>
            <a:lvl9pPr marL="3886200" indent="-228600" defTabSz="514350" eaLnBrk="0" fontAlgn="base" hangingPunct="0">
              <a:spcBef>
                <a:spcPct val="0"/>
              </a:spcBef>
              <a:spcAft>
                <a:spcPct val="0"/>
              </a:spcAft>
              <a:defRPr sz="800">
                <a:solidFill>
                  <a:schemeClr val="tx1"/>
                </a:solidFill>
                <a:latin typeface="SAS Monospace"/>
              </a:defRPr>
            </a:lvl9pPr>
          </a:lstStyle>
          <a:p>
            <a:r>
              <a:rPr lang="en-US" altLang="en-US" b="1"/>
              <a:t>z	.00	.01	.02	.03	.04	.05	</a:t>
            </a:r>
            <a:r>
              <a:rPr lang="en-US" altLang="en-US" b="1">
                <a:solidFill>
                  <a:srgbClr val="FF3300"/>
                </a:solidFill>
              </a:rPr>
              <a:t>.06</a:t>
            </a:r>
            <a:r>
              <a:rPr lang="en-US" altLang="en-US" b="1"/>
              <a:t>	.07	.08	.09</a:t>
            </a:r>
          </a:p>
          <a:p>
            <a:r>
              <a:rPr lang="en-US" altLang="en-US"/>
              <a:t>0.0	0.0000	0.0040	0.0080	0.0120	0.0160	0.0199	0.0239	0.0279	0.0319	0.0359</a:t>
            </a:r>
          </a:p>
          <a:p>
            <a:r>
              <a:rPr lang="en-US" altLang="en-US"/>
              <a:t>0.1	0.0398	0.0438	0.0478	0.0517	0.0557	0.0596	0.0636	0.0675	0.0714	0.0753</a:t>
            </a:r>
          </a:p>
          <a:p>
            <a:r>
              <a:rPr lang="en-US" altLang="en-US"/>
              <a:t>0.2	0.0793	0.0832	0.0871	0.0910	0.0948	0.0987	0.1026	0.1064	0.1103	0.1141</a:t>
            </a:r>
          </a:p>
          <a:p>
            <a:r>
              <a:rPr lang="en-US" altLang="en-US"/>
              <a:t>0.3	0.1179	0.1217	0.1255	0.1293	0.1331	0.1368	0.1406	0.1443	0.1480	0.1517</a:t>
            </a:r>
          </a:p>
          <a:p>
            <a:r>
              <a:rPr lang="en-US" altLang="en-US"/>
              <a:t>0.4	0.1554	0.1591	0.1628	0.1664	0.1700	0.1736	0.1772	0.1808	0.1844	0.1879</a:t>
            </a:r>
          </a:p>
          <a:p>
            <a:r>
              <a:rPr lang="en-US" altLang="en-US"/>
              <a:t>0.5	0.1915	0.1950	0.1985	0.2019	0.2054	0.2088	0.2123	0.2157	0.2190	0.2224</a:t>
            </a:r>
          </a:p>
          <a:p>
            <a:r>
              <a:rPr lang="en-US" altLang="en-US"/>
              <a:t>0.6	0.2257	0.2291	0.2324	0.2357	0.2389	0.2422	0.2454	0.2486	0.2517	0.2549</a:t>
            </a:r>
          </a:p>
          <a:p>
            <a:r>
              <a:rPr lang="en-US" altLang="en-US"/>
              <a:t>0.7	0.2580	0.2611	0.2642	0.2673	0.2704	0.2734	0.2764	0.2794	0.2823	0.2852</a:t>
            </a:r>
          </a:p>
          <a:p>
            <a:r>
              <a:rPr lang="en-US" altLang="en-US"/>
              <a:t>0.8	0.2881	0.2910	0.2939	0.2967	0.2995	0.3023	0.3051	0.3078	0.3106	0.3133</a:t>
            </a:r>
          </a:p>
          <a:p>
            <a:r>
              <a:rPr lang="en-US" altLang="en-US"/>
              <a:t>0.9	0.3159	0.3186	0.3212	0.3238	0.3264	0.3289	0.3315	0.3340	0.3365	0.3389</a:t>
            </a:r>
          </a:p>
          <a:p>
            <a:r>
              <a:rPr lang="en-US" altLang="en-US"/>
              <a:t>1.0	0.3413	0.3438	0.3461	0.3485	0.3508	0.3531	0.3554	0.3577	0.3599	0.3621</a:t>
            </a:r>
          </a:p>
          <a:p>
            <a:r>
              <a:rPr lang="en-US" altLang="en-US"/>
              <a:t>1.1	0.3643	0.3665	0.3686	0.3708	0.3729	0.3749	0.3770	0.3790	0.3810	0.3830</a:t>
            </a:r>
          </a:p>
          <a:p>
            <a:r>
              <a:rPr lang="en-US" altLang="en-US"/>
              <a:t>1.2	0.3849	0.3869	0.3888	0.3907	0.3925	0.3944	0.3962	0.3980	0.3997	0.4015</a:t>
            </a:r>
          </a:p>
          <a:p>
            <a:r>
              <a:rPr lang="en-US" altLang="en-US"/>
              <a:t>1.3	0.4032	0.4049	0.4066	0.4082	0.4099	0.4115	0.4131	0.4147	0.4162	0.4177</a:t>
            </a:r>
          </a:p>
          <a:p>
            <a:r>
              <a:rPr lang="en-US" altLang="en-US"/>
              <a:t>1.4	0.4192	0.4207	0.4222	0.4236	0.4251	0.4265	0.4279	0.4292	0.4306	0.4319</a:t>
            </a:r>
          </a:p>
          <a:p>
            <a:r>
              <a:rPr lang="en-US" altLang="en-US">
                <a:solidFill>
                  <a:srgbClr val="FF3300"/>
                </a:solidFill>
              </a:rPr>
              <a:t>1.5</a:t>
            </a:r>
            <a:r>
              <a:rPr lang="en-US" altLang="en-US"/>
              <a:t>	0.4332	0.4345	0.4357	0.4370	0.4382	0.4394	</a:t>
            </a:r>
            <a:r>
              <a:rPr lang="en-US" altLang="en-US">
                <a:solidFill>
                  <a:srgbClr val="790015"/>
                </a:solidFill>
              </a:rPr>
              <a:t>0.4406	</a:t>
            </a:r>
            <a:r>
              <a:rPr lang="en-US" altLang="en-US"/>
              <a:t>0.4418	0.4429	0.4441</a:t>
            </a:r>
          </a:p>
          <a:p>
            <a:r>
              <a:rPr lang="en-US" altLang="en-US"/>
              <a:t>1.6	0.4452	0.4463	0.4474	0.4484	0.4495	0.4505	0.4515	0.4525	0.4535	0.4545</a:t>
            </a:r>
          </a:p>
          <a:p>
            <a:r>
              <a:rPr lang="en-US" altLang="en-US"/>
              <a:t>1.7	0.4554	0.4564	0.4573	0.4582	0.4591	0.4599	0.4608	0.4616	0.4625	0.4633</a:t>
            </a:r>
          </a:p>
          <a:p>
            <a:r>
              <a:rPr lang="en-US" altLang="en-US"/>
              <a:t>1.8	0.4641	0.4649	0.4656	0.4664	0.4671	0.4678	0.4686	0.4693	0.4699	0.4706</a:t>
            </a:r>
          </a:p>
          <a:p>
            <a:r>
              <a:rPr lang="en-US" altLang="en-US"/>
              <a:t>1.9	0.4713	0.4719	0.4726	0.4732	0.4738	0.4744	0.4750	0.4756	0.4761	0.4767</a:t>
            </a:r>
          </a:p>
          <a:p>
            <a:r>
              <a:rPr lang="en-US" altLang="en-US"/>
              <a:t>2.0	0.4772	0.4778	0.4783	0.4788	0.4793	0.4798	0.4803	0.4808	0.4812	0.4817</a:t>
            </a:r>
          </a:p>
          <a:p>
            <a:r>
              <a:rPr lang="en-US" altLang="en-US"/>
              <a:t>2.1	0.4821	0.4826	0.4830	0.4834	0.4838	0.4842	0.4846	0.4850	0.4854	0.4857</a:t>
            </a:r>
          </a:p>
          <a:p>
            <a:r>
              <a:rPr lang="en-US" altLang="en-US"/>
              <a:t>2.2	0.4861	0.4864	0.4868	0.4871	0.4875	0.4878	0.4881	0.4884	0.4887	0.4890</a:t>
            </a:r>
          </a:p>
          <a:p>
            <a:r>
              <a:rPr lang="en-US" altLang="en-US"/>
              <a:t>2.3	0.4893	0.4896	0.4898	0.4901	0.4904	0.4906	0.4909	0.4911	0.4913	0.4916</a:t>
            </a:r>
          </a:p>
          <a:p>
            <a:r>
              <a:rPr lang="en-US" altLang="en-US"/>
              <a:t>2.4	0.4918	0.4920	0.4922	0.4925	0.4927	0.4929	0.4931	0.4932	0.4934	0.4936</a:t>
            </a:r>
          </a:p>
          <a:p>
            <a:r>
              <a:rPr lang="en-US" altLang="en-US"/>
              <a:t>2.5	0.4938	0.4940	0.4941	0.4943	0.4945	0.4946	0.4948	0.4949	0.4951	0.4952</a:t>
            </a:r>
          </a:p>
          <a:p>
            <a:r>
              <a:rPr lang="en-US" altLang="en-US"/>
              <a:t>2.6	0.4953	0.4955	0.4956	0.4957	0.4959	0.4960	0.4961	0.4962	0.4963	0.4964</a:t>
            </a:r>
          </a:p>
          <a:p>
            <a:r>
              <a:rPr lang="en-US" altLang="en-US"/>
              <a:t>2.7	0.4965	0.4966	0.4967	0.4968	0.4969	0.4970	0.4971	0.4972	0.4973	0.4974</a:t>
            </a:r>
          </a:p>
          <a:p>
            <a:r>
              <a:rPr lang="en-US" altLang="en-US"/>
              <a:t>2.8	0.4974	0.4975	0.4976	0.4977	0.4977	0.4978	0.4979	0.4979	0.4980	0.4981</a:t>
            </a:r>
          </a:p>
          <a:p>
            <a:r>
              <a:rPr lang="en-US" altLang="en-US"/>
              <a:t>2.9	0.4981	0.4982	0.4982	0.4983	0.4984	0.4984	0.4985	0.4985	0.4986	0.4986</a:t>
            </a:r>
          </a:p>
          <a:p>
            <a:r>
              <a:rPr lang="en-US" altLang="en-US"/>
              <a:t>3.0	0.4987	0.4987	0.4987	0.4988	0.4988	0.4989	0.4989	0.4989	0.4990	0.4990</a:t>
            </a:r>
          </a:p>
          <a:p>
            <a:pPr eaLnBrk="1"/>
            <a:endParaRPr lang="en-US" altLang="en-US"/>
          </a:p>
        </p:txBody>
      </p:sp>
      <p:grpSp>
        <p:nvGrpSpPr>
          <p:cNvPr id="73737" name="Group 6">
            <a:extLst>
              <a:ext uri="{FF2B5EF4-FFF2-40B4-BE49-F238E27FC236}">
                <a16:creationId xmlns:a16="http://schemas.microsoft.com/office/drawing/2014/main" id="{6573329B-1B68-4FB3-8F6F-A4B9DD3524C2}"/>
              </a:ext>
            </a:extLst>
          </p:cNvPr>
          <p:cNvGrpSpPr>
            <a:grpSpLocks/>
          </p:cNvGrpSpPr>
          <p:nvPr/>
        </p:nvGrpSpPr>
        <p:grpSpPr bwMode="auto">
          <a:xfrm>
            <a:off x="1752600" y="1981201"/>
            <a:ext cx="3030538" cy="2265363"/>
            <a:chOff x="135" y="1194"/>
            <a:chExt cx="1909" cy="1427"/>
          </a:xfrm>
        </p:grpSpPr>
        <p:sp>
          <p:nvSpPr>
            <p:cNvPr id="73742" name="Freeform 7">
              <a:extLst>
                <a:ext uri="{FF2B5EF4-FFF2-40B4-BE49-F238E27FC236}">
                  <a16:creationId xmlns:a16="http://schemas.microsoft.com/office/drawing/2014/main" id="{DEA40C91-FF3D-42AE-B782-EC7013DAEC2E}"/>
                </a:ext>
              </a:extLst>
            </p:cNvPr>
            <p:cNvSpPr>
              <a:spLocks/>
            </p:cNvSpPr>
            <p:nvPr/>
          </p:nvSpPr>
          <p:spPr bwMode="auto">
            <a:xfrm>
              <a:off x="135" y="1194"/>
              <a:ext cx="1909" cy="1427"/>
            </a:xfrm>
            <a:custGeom>
              <a:avLst/>
              <a:gdLst>
                <a:gd name="T0" fmla="*/ 0 w 1909"/>
                <a:gd name="T1" fmla="*/ 1426 h 1427"/>
                <a:gd name="T2" fmla="*/ 1908 w 1909"/>
                <a:gd name="T3" fmla="*/ 1426 h 1427"/>
                <a:gd name="T4" fmla="*/ 1908 w 1909"/>
                <a:gd name="T5" fmla="*/ 0 h 1427"/>
                <a:gd name="T6" fmla="*/ 0 w 1909"/>
                <a:gd name="T7" fmla="*/ 0 h 1427"/>
                <a:gd name="T8" fmla="*/ 0 w 1909"/>
                <a:gd name="T9" fmla="*/ 1426 h 1427"/>
                <a:gd name="T10" fmla="*/ 0 60000 65536"/>
                <a:gd name="T11" fmla="*/ 0 60000 65536"/>
                <a:gd name="T12" fmla="*/ 0 60000 65536"/>
                <a:gd name="T13" fmla="*/ 0 60000 65536"/>
                <a:gd name="T14" fmla="*/ 0 60000 65536"/>
                <a:gd name="T15" fmla="*/ 0 w 1909"/>
                <a:gd name="T16" fmla="*/ 0 h 1427"/>
                <a:gd name="T17" fmla="*/ 1909 w 1909"/>
                <a:gd name="T18" fmla="*/ 1427 h 1427"/>
              </a:gdLst>
              <a:ahLst/>
              <a:cxnLst>
                <a:cxn ang="T10">
                  <a:pos x="T0" y="T1"/>
                </a:cxn>
                <a:cxn ang="T11">
                  <a:pos x="T2" y="T3"/>
                </a:cxn>
                <a:cxn ang="T12">
                  <a:pos x="T4" y="T5"/>
                </a:cxn>
                <a:cxn ang="T13">
                  <a:pos x="T6" y="T7"/>
                </a:cxn>
                <a:cxn ang="T14">
                  <a:pos x="T8" y="T9"/>
                </a:cxn>
              </a:cxnLst>
              <a:rect l="T15" t="T16" r="T17" b="T18"/>
              <a:pathLst>
                <a:path w="1909" h="1427">
                  <a:moveTo>
                    <a:pt x="0" y="1426"/>
                  </a:moveTo>
                  <a:lnTo>
                    <a:pt x="1908" y="1426"/>
                  </a:lnTo>
                  <a:lnTo>
                    <a:pt x="1908" y="0"/>
                  </a:lnTo>
                  <a:lnTo>
                    <a:pt x="0" y="0"/>
                  </a:lnTo>
                  <a:lnTo>
                    <a:pt x="0" y="142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743" name="Freeform 8">
              <a:extLst>
                <a:ext uri="{FF2B5EF4-FFF2-40B4-BE49-F238E27FC236}">
                  <a16:creationId xmlns:a16="http://schemas.microsoft.com/office/drawing/2014/main" id="{6C63E333-17F3-4A1D-BB31-680EB5E7AA34}"/>
                </a:ext>
              </a:extLst>
            </p:cNvPr>
            <p:cNvSpPr>
              <a:spLocks/>
            </p:cNvSpPr>
            <p:nvPr/>
          </p:nvSpPr>
          <p:spPr bwMode="auto">
            <a:xfrm>
              <a:off x="1217" y="1462"/>
              <a:ext cx="219" cy="864"/>
            </a:xfrm>
            <a:custGeom>
              <a:avLst/>
              <a:gdLst>
                <a:gd name="T0" fmla="*/ 0 w 170"/>
                <a:gd name="T1" fmla="*/ 0 h 819"/>
                <a:gd name="T2" fmla="*/ 1720 w 170"/>
                <a:gd name="T3" fmla="*/ 4 h 819"/>
                <a:gd name="T4" fmla="*/ 3362 w 170"/>
                <a:gd name="T5" fmla="*/ 42 h 819"/>
                <a:gd name="T6" fmla="*/ 5059 w 170"/>
                <a:gd name="T7" fmla="*/ 110 h 819"/>
                <a:gd name="T8" fmla="*/ 6643 w 170"/>
                <a:gd name="T9" fmla="*/ 189 h 819"/>
                <a:gd name="T10" fmla="*/ 8395 w 170"/>
                <a:gd name="T11" fmla="*/ 275 h 819"/>
                <a:gd name="T12" fmla="*/ 9955 w 170"/>
                <a:gd name="T13" fmla="*/ 401 h 819"/>
                <a:gd name="T14" fmla="*/ 11653 w 170"/>
                <a:gd name="T15" fmla="*/ 524 h 819"/>
                <a:gd name="T16" fmla="*/ 13932 w 170"/>
                <a:gd name="T17" fmla="*/ 651 h 819"/>
                <a:gd name="T18" fmla="*/ 15506 w 170"/>
                <a:gd name="T19" fmla="*/ 803 h 819"/>
                <a:gd name="T20" fmla="*/ 17193 w 170"/>
                <a:gd name="T21" fmla="*/ 946 h 819"/>
                <a:gd name="T22" fmla="*/ 18780 w 170"/>
                <a:gd name="T23" fmla="*/ 1087 h 819"/>
                <a:gd name="T24" fmla="*/ 20554 w 170"/>
                <a:gd name="T25" fmla="*/ 1235 h 819"/>
                <a:gd name="T26" fmla="*/ 22330 w 170"/>
                <a:gd name="T27" fmla="*/ 1363 h 819"/>
                <a:gd name="T28" fmla="*/ 23925 w 170"/>
                <a:gd name="T29" fmla="*/ 1498 h 819"/>
                <a:gd name="T30" fmla="*/ 25733 w 170"/>
                <a:gd name="T31" fmla="*/ 1620 h 819"/>
                <a:gd name="T32" fmla="*/ 26808 w 170"/>
                <a:gd name="T33" fmla="*/ 2385 h 819"/>
                <a:gd name="T34" fmla="*/ 25149 w 170"/>
                <a:gd name="T35" fmla="*/ 2385 h 819"/>
                <a:gd name="T36" fmla="*/ 22928 w 170"/>
                <a:gd name="T37" fmla="*/ 2385 h 819"/>
                <a:gd name="T38" fmla="*/ 20975 w 170"/>
                <a:gd name="T39" fmla="*/ 2385 h 819"/>
                <a:gd name="T40" fmla="*/ 19522 w 170"/>
                <a:gd name="T41" fmla="*/ 2385 h 819"/>
                <a:gd name="T42" fmla="*/ 17798 w 170"/>
                <a:gd name="T43" fmla="*/ 2385 h 819"/>
                <a:gd name="T44" fmla="*/ 16154 w 170"/>
                <a:gd name="T45" fmla="*/ 2385 h 819"/>
                <a:gd name="T46" fmla="*/ 14417 w 170"/>
                <a:gd name="T47" fmla="*/ 2385 h 819"/>
                <a:gd name="T48" fmla="*/ 12639 w 170"/>
                <a:gd name="T49" fmla="*/ 2385 h 819"/>
                <a:gd name="T50" fmla="*/ 11025 w 170"/>
                <a:gd name="T51" fmla="*/ 2385 h 819"/>
                <a:gd name="T52" fmla="*/ 9344 w 170"/>
                <a:gd name="T53" fmla="*/ 2385 h 819"/>
                <a:gd name="T54" fmla="*/ 7728 w 170"/>
                <a:gd name="T55" fmla="*/ 2385 h 819"/>
                <a:gd name="T56" fmla="*/ 5999 w 170"/>
                <a:gd name="T57" fmla="*/ 2385 h 819"/>
                <a:gd name="T58" fmla="*/ 4370 w 170"/>
                <a:gd name="T59" fmla="*/ 2385 h 819"/>
                <a:gd name="T60" fmla="*/ 2633 w 170"/>
                <a:gd name="T61" fmla="*/ 2385 h 819"/>
                <a:gd name="T62" fmla="*/ 1082 w 170"/>
                <a:gd name="T63" fmla="*/ 2385 h 819"/>
                <a:gd name="T64" fmla="*/ 0 w 170"/>
                <a:gd name="T65" fmla="*/ 0 h 8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0"/>
                <a:gd name="T100" fmla="*/ 0 h 819"/>
                <a:gd name="T101" fmla="*/ 170 w 170"/>
                <a:gd name="T102" fmla="*/ 819 h 81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0" h="819">
                  <a:moveTo>
                    <a:pt x="0" y="0"/>
                  </a:moveTo>
                  <a:lnTo>
                    <a:pt x="0" y="0"/>
                  </a:lnTo>
                  <a:lnTo>
                    <a:pt x="7" y="0"/>
                  </a:lnTo>
                  <a:lnTo>
                    <a:pt x="11" y="4"/>
                  </a:lnTo>
                  <a:lnTo>
                    <a:pt x="17" y="8"/>
                  </a:lnTo>
                  <a:lnTo>
                    <a:pt x="21" y="15"/>
                  </a:lnTo>
                  <a:lnTo>
                    <a:pt x="28" y="26"/>
                  </a:lnTo>
                  <a:lnTo>
                    <a:pt x="32" y="38"/>
                  </a:lnTo>
                  <a:lnTo>
                    <a:pt x="38" y="49"/>
                  </a:lnTo>
                  <a:lnTo>
                    <a:pt x="42" y="65"/>
                  </a:lnTo>
                  <a:lnTo>
                    <a:pt x="49" y="80"/>
                  </a:lnTo>
                  <a:lnTo>
                    <a:pt x="53" y="95"/>
                  </a:lnTo>
                  <a:lnTo>
                    <a:pt x="59" y="114"/>
                  </a:lnTo>
                  <a:lnTo>
                    <a:pt x="63" y="137"/>
                  </a:lnTo>
                  <a:lnTo>
                    <a:pt x="70" y="156"/>
                  </a:lnTo>
                  <a:lnTo>
                    <a:pt x="74" y="179"/>
                  </a:lnTo>
                  <a:lnTo>
                    <a:pt x="80" y="202"/>
                  </a:lnTo>
                  <a:lnTo>
                    <a:pt x="88" y="224"/>
                  </a:lnTo>
                  <a:lnTo>
                    <a:pt x="91" y="247"/>
                  </a:lnTo>
                  <a:lnTo>
                    <a:pt x="98" y="274"/>
                  </a:lnTo>
                  <a:lnTo>
                    <a:pt x="102" y="296"/>
                  </a:lnTo>
                  <a:lnTo>
                    <a:pt x="109" y="324"/>
                  </a:lnTo>
                  <a:lnTo>
                    <a:pt x="112" y="346"/>
                  </a:lnTo>
                  <a:lnTo>
                    <a:pt x="119" y="373"/>
                  </a:lnTo>
                  <a:lnTo>
                    <a:pt x="123" y="395"/>
                  </a:lnTo>
                  <a:lnTo>
                    <a:pt x="130" y="423"/>
                  </a:lnTo>
                  <a:lnTo>
                    <a:pt x="133" y="445"/>
                  </a:lnTo>
                  <a:lnTo>
                    <a:pt x="141" y="468"/>
                  </a:lnTo>
                  <a:lnTo>
                    <a:pt x="144" y="491"/>
                  </a:lnTo>
                  <a:lnTo>
                    <a:pt x="151" y="514"/>
                  </a:lnTo>
                  <a:lnTo>
                    <a:pt x="158" y="533"/>
                  </a:lnTo>
                  <a:lnTo>
                    <a:pt x="162" y="556"/>
                  </a:lnTo>
                  <a:lnTo>
                    <a:pt x="169" y="574"/>
                  </a:lnTo>
                  <a:lnTo>
                    <a:pt x="169" y="818"/>
                  </a:lnTo>
                  <a:lnTo>
                    <a:pt x="162" y="818"/>
                  </a:lnTo>
                  <a:lnTo>
                    <a:pt x="158" y="818"/>
                  </a:lnTo>
                  <a:lnTo>
                    <a:pt x="151" y="818"/>
                  </a:lnTo>
                  <a:lnTo>
                    <a:pt x="144" y="818"/>
                  </a:lnTo>
                  <a:lnTo>
                    <a:pt x="141" y="818"/>
                  </a:lnTo>
                  <a:lnTo>
                    <a:pt x="133" y="818"/>
                  </a:lnTo>
                  <a:lnTo>
                    <a:pt x="130" y="818"/>
                  </a:lnTo>
                  <a:lnTo>
                    <a:pt x="123" y="818"/>
                  </a:lnTo>
                  <a:lnTo>
                    <a:pt x="119" y="818"/>
                  </a:lnTo>
                  <a:lnTo>
                    <a:pt x="112" y="818"/>
                  </a:lnTo>
                  <a:lnTo>
                    <a:pt x="109" y="818"/>
                  </a:lnTo>
                  <a:lnTo>
                    <a:pt x="102" y="818"/>
                  </a:lnTo>
                  <a:lnTo>
                    <a:pt x="98" y="818"/>
                  </a:lnTo>
                  <a:lnTo>
                    <a:pt x="91" y="818"/>
                  </a:lnTo>
                  <a:lnTo>
                    <a:pt x="88" y="818"/>
                  </a:lnTo>
                  <a:lnTo>
                    <a:pt x="80" y="818"/>
                  </a:lnTo>
                  <a:lnTo>
                    <a:pt x="74" y="818"/>
                  </a:lnTo>
                  <a:lnTo>
                    <a:pt x="70" y="818"/>
                  </a:lnTo>
                  <a:lnTo>
                    <a:pt x="63" y="818"/>
                  </a:lnTo>
                  <a:lnTo>
                    <a:pt x="59" y="818"/>
                  </a:lnTo>
                  <a:lnTo>
                    <a:pt x="53" y="818"/>
                  </a:lnTo>
                  <a:lnTo>
                    <a:pt x="49" y="818"/>
                  </a:lnTo>
                  <a:lnTo>
                    <a:pt x="42" y="818"/>
                  </a:lnTo>
                  <a:lnTo>
                    <a:pt x="38" y="818"/>
                  </a:lnTo>
                  <a:lnTo>
                    <a:pt x="32" y="818"/>
                  </a:lnTo>
                  <a:lnTo>
                    <a:pt x="28" y="818"/>
                  </a:lnTo>
                  <a:lnTo>
                    <a:pt x="21" y="818"/>
                  </a:lnTo>
                  <a:lnTo>
                    <a:pt x="17" y="818"/>
                  </a:lnTo>
                  <a:lnTo>
                    <a:pt x="11" y="818"/>
                  </a:lnTo>
                  <a:lnTo>
                    <a:pt x="7" y="818"/>
                  </a:lnTo>
                  <a:lnTo>
                    <a:pt x="0" y="818"/>
                  </a:lnTo>
                  <a:lnTo>
                    <a:pt x="0" y="0"/>
                  </a:lnTo>
                </a:path>
              </a:pathLst>
            </a:custGeom>
            <a:solidFill>
              <a:srgbClr val="99CCFF"/>
            </a:solidFill>
            <a:ln>
              <a:noFill/>
            </a:ln>
            <a:extLst>
              <a:ext uri="{91240B29-F687-4F45-9708-019B960494DF}">
                <a14:hiddenLine xmlns:a14="http://schemas.microsoft.com/office/drawing/2010/main" w="12700" cap="rnd">
                  <a:solidFill>
                    <a:srgbClr val="000000"/>
                  </a:solidFill>
                  <a:round/>
                  <a:headEnd/>
                  <a:tailEnd/>
                </a14:hiddenLine>
              </a:ext>
            </a:extLst>
          </p:spPr>
          <p:txBody>
            <a:bodyPr/>
            <a:lstStyle/>
            <a:p>
              <a:endParaRPr lang="en-US"/>
            </a:p>
          </p:txBody>
        </p:sp>
        <p:sp>
          <p:nvSpPr>
            <p:cNvPr id="73744" name="Freeform 9">
              <a:extLst>
                <a:ext uri="{FF2B5EF4-FFF2-40B4-BE49-F238E27FC236}">
                  <a16:creationId xmlns:a16="http://schemas.microsoft.com/office/drawing/2014/main" id="{2A1413D7-9142-4B01-AAA4-E4CC98CE75F9}"/>
                </a:ext>
              </a:extLst>
            </p:cNvPr>
            <p:cNvSpPr>
              <a:spLocks/>
            </p:cNvSpPr>
            <p:nvPr/>
          </p:nvSpPr>
          <p:spPr bwMode="auto">
            <a:xfrm>
              <a:off x="1217" y="1462"/>
              <a:ext cx="224" cy="870"/>
            </a:xfrm>
            <a:custGeom>
              <a:avLst/>
              <a:gdLst>
                <a:gd name="T0" fmla="*/ 0 w 174"/>
                <a:gd name="T1" fmla="*/ 0 h 825"/>
                <a:gd name="T2" fmla="*/ 1699 w 174"/>
                <a:gd name="T3" fmla="*/ 4 h 825"/>
                <a:gd name="T4" fmla="*/ 3357 w 174"/>
                <a:gd name="T5" fmla="*/ 42 h 825"/>
                <a:gd name="T6" fmla="*/ 4992 w 174"/>
                <a:gd name="T7" fmla="*/ 109 h 825"/>
                <a:gd name="T8" fmla="*/ 6669 w 174"/>
                <a:gd name="T9" fmla="*/ 188 h 825"/>
                <a:gd name="T10" fmla="*/ 8479 w 174"/>
                <a:gd name="T11" fmla="*/ 272 h 825"/>
                <a:gd name="T12" fmla="*/ 10141 w 174"/>
                <a:gd name="T13" fmla="*/ 402 h 825"/>
                <a:gd name="T14" fmla="*/ 11871 w 174"/>
                <a:gd name="T15" fmla="*/ 524 h 825"/>
                <a:gd name="T16" fmla="*/ 14051 w 174"/>
                <a:gd name="T17" fmla="*/ 653 h 825"/>
                <a:gd name="T18" fmla="*/ 15787 w 174"/>
                <a:gd name="T19" fmla="*/ 801 h 825"/>
                <a:gd name="T20" fmla="*/ 17360 w 174"/>
                <a:gd name="T21" fmla="*/ 944 h 825"/>
                <a:gd name="T22" fmla="*/ 19050 w 174"/>
                <a:gd name="T23" fmla="*/ 1086 h 825"/>
                <a:gd name="T24" fmla="*/ 20761 w 174"/>
                <a:gd name="T25" fmla="*/ 1230 h 825"/>
                <a:gd name="T26" fmla="*/ 22445 w 174"/>
                <a:gd name="T27" fmla="*/ 1365 h 825"/>
                <a:gd name="T28" fmla="*/ 24224 w 174"/>
                <a:gd name="T29" fmla="*/ 1497 h 825"/>
                <a:gd name="T30" fmla="*/ 25963 w 174"/>
                <a:gd name="T31" fmla="*/ 1622 h 825"/>
                <a:gd name="T32" fmla="*/ 27013 w 174"/>
                <a:gd name="T33" fmla="*/ 2387 h 825"/>
                <a:gd name="T34" fmla="*/ 25326 w 174"/>
                <a:gd name="T35" fmla="*/ 2387 h 825"/>
                <a:gd name="T36" fmla="*/ 22921 w 174"/>
                <a:gd name="T37" fmla="*/ 2387 h 825"/>
                <a:gd name="T38" fmla="*/ 21236 w 174"/>
                <a:gd name="T39" fmla="*/ 2387 h 825"/>
                <a:gd name="T40" fmla="*/ 19673 w 174"/>
                <a:gd name="T41" fmla="*/ 2387 h 825"/>
                <a:gd name="T42" fmla="*/ 18024 w 174"/>
                <a:gd name="T43" fmla="*/ 2387 h 825"/>
                <a:gd name="T44" fmla="*/ 16299 w 174"/>
                <a:gd name="T45" fmla="*/ 2387 h 825"/>
                <a:gd name="T46" fmla="*/ 14493 w 174"/>
                <a:gd name="T47" fmla="*/ 2387 h 825"/>
                <a:gd name="T48" fmla="*/ 12814 w 174"/>
                <a:gd name="T49" fmla="*/ 2387 h 825"/>
                <a:gd name="T50" fmla="*/ 11258 w 174"/>
                <a:gd name="T51" fmla="*/ 2387 h 825"/>
                <a:gd name="T52" fmla="*/ 9660 w 174"/>
                <a:gd name="T53" fmla="*/ 2387 h 825"/>
                <a:gd name="T54" fmla="*/ 7732 w 174"/>
                <a:gd name="T55" fmla="*/ 2387 h 825"/>
                <a:gd name="T56" fmla="*/ 6006 w 174"/>
                <a:gd name="T57" fmla="*/ 2387 h 825"/>
                <a:gd name="T58" fmla="*/ 4322 w 174"/>
                <a:gd name="T59" fmla="*/ 2387 h 825"/>
                <a:gd name="T60" fmla="*/ 2608 w 174"/>
                <a:gd name="T61" fmla="*/ 2387 h 825"/>
                <a:gd name="T62" fmla="*/ 1059 w 174"/>
                <a:gd name="T63" fmla="*/ 2387 h 825"/>
                <a:gd name="T64" fmla="*/ 0 w 174"/>
                <a:gd name="T65" fmla="*/ 0 h 8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74"/>
                <a:gd name="T100" fmla="*/ 0 h 825"/>
                <a:gd name="T101" fmla="*/ 174 w 174"/>
                <a:gd name="T102" fmla="*/ 825 h 82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74" h="825">
                  <a:moveTo>
                    <a:pt x="0" y="0"/>
                  </a:moveTo>
                  <a:lnTo>
                    <a:pt x="0" y="0"/>
                  </a:lnTo>
                  <a:lnTo>
                    <a:pt x="7" y="0"/>
                  </a:lnTo>
                  <a:lnTo>
                    <a:pt x="11" y="4"/>
                  </a:lnTo>
                  <a:lnTo>
                    <a:pt x="17" y="8"/>
                  </a:lnTo>
                  <a:lnTo>
                    <a:pt x="22" y="15"/>
                  </a:lnTo>
                  <a:lnTo>
                    <a:pt x="28" y="26"/>
                  </a:lnTo>
                  <a:lnTo>
                    <a:pt x="32" y="38"/>
                  </a:lnTo>
                  <a:lnTo>
                    <a:pt x="39" y="49"/>
                  </a:lnTo>
                  <a:lnTo>
                    <a:pt x="43" y="65"/>
                  </a:lnTo>
                  <a:lnTo>
                    <a:pt x="50" y="80"/>
                  </a:lnTo>
                  <a:lnTo>
                    <a:pt x="54" y="95"/>
                  </a:lnTo>
                  <a:lnTo>
                    <a:pt x="61" y="115"/>
                  </a:lnTo>
                  <a:lnTo>
                    <a:pt x="65" y="138"/>
                  </a:lnTo>
                  <a:lnTo>
                    <a:pt x="72" y="157"/>
                  </a:lnTo>
                  <a:lnTo>
                    <a:pt x="76" y="180"/>
                  </a:lnTo>
                  <a:lnTo>
                    <a:pt x="82" y="203"/>
                  </a:lnTo>
                  <a:lnTo>
                    <a:pt x="90" y="226"/>
                  </a:lnTo>
                  <a:lnTo>
                    <a:pt x="93" y="249"/>
                  </a:lnTo>
                  <a:lnTo>
                    <a:pt x="101" y="276"/>
                  </a:lnTo>
                  <a:lnTo>
                    <a:pt x="104" y="299"/>
                  </a:lnTo>
                  <a:lnTo>
                    <a:pt x="111" y="326"/>
                  </a:lnTo>
                  <a:lnTo>
                    <a:pt x="115" y="349"/>
                  </a:lnTo>
                  <a:lnTo>
                    <a:pt x="122" y="375"/>
                  </a:lnTo>
                  <a:lnTo>
                    <a:pt x="126" y="398"/>
                  </a:lnTo>
                  <a:lnTo>
                    <a:pt x="133" y="426"/>
                  </a:lnTo>
                  <a:lnTo>
                    <a:pt x="136" y="449"/>
                  </a:lnTo>
                  <a:lnTo>
                    <a:pt x="144" y="472"/>
                  </a:lnTo>
                  <a:lnTo>
                    <a:pt x="147" y="495"/>
                  </a:lnTo>
                  <a:lnTo>
                    <a:pt x="155" y="518"/>
                  </a:lnTo>
                  <a:lnTo>
                    <a:pt x="162" y="537"/>
                  </a:lnTo>
                  <a:lnTo>
                    <a:pt x="166" y="560"/>
                  </a:lnTo>
                  <a:lnTo>
                    <a:pt x="173" y="578"/>
                  </a:lnTo>
                  <a:lnTo>
                    <a:pt x="173" y="824"/>
                  </a:lnTo>
                  <a:lnTo>
                    <a:pt x="166" y="824"/>
                  </a:lnTo>
                  <a:lnTo>
                    <a:pt x="162" y="824"/>
                  </a:lnTo>
                  <a:lnTo>
                    <a:pt x="155" y="824"/>
                  </a:lnTo>
                  <a:lnTo>
                    <a:pt x="147" y="824"/>
                  </a:lnTo>
                  <a:lnTo>
                    <a:pt x="144" y="824"/>
                  </a:lnTo>
                  <a:lnTo>
                    <a:pt x="136" y="824"/>
                  </a:lnTo>
                  <a:lnTo>
                    <a:pt x="133" y="824"/>
                  </a:lnTo>
                  <a:lnTo>
                    <a:pt x="126" y="824"/>
                  </a:lnTo>
                  <a:lnTo>
                    <a:pt x="122" y="824"/>
                  </a:lnTo>
                  <a:lnTo>
                    <a:pt x="115" y="824"/>
                  </a:lnTo>
                  <a:lnTo>
                    <a:pt x="111" y="824"/>
                  </a:lnTo>
                  <a:lnTo>
                    <a:pt x="104" y="824"/>
                  </a:lnTo>
                  <a:lnTo>
                    <a:pt x="101" y="824"/>
                  </a:lnTo>
                  <a:lnTo>
                    <a:pt x="93" y="824"/>
                  </a:lnTo>
                  <a:lnTo>
                    <a:pt x="90" y="824"/>
                  </a:lnTo>
                  <a:lnTo>
                    <a:pt x="82" y="824"/>
                  </a:lnTo>
                  <a:lnTo>
                    <a:pt x="76" y="824"/>
                  </a:lnTo>
                  <a:lnTo>
                    <a:pt x="72" y="824"/>
                  </a:lnTo>
                  <a:lnTo>
                    <a:pt x="65" y="824"/>
                  </a:lnTo>
                  <a:lnTo>
                    <a:pt x="61" y="824"/>
                  </a:lnTo>
                  <a:lnTo>
                    <a:pt x="54" y="824"/>
                  </a:lnTo>
                  <a:lnTo>
                    <a:pt x="50" y="824"/>
                  </a:lnTo>
                  <a:lnTo>
                    <a:pt x="43" y="824"/>
                  </a:lnTo>
                  <a:lnTo>
                    <a:pt x="39" y="824"/>
                  </a:lnTo>
                  <a:lnTo>
                    <a:pt x="32" y="824"/>
                  </a:lnTo>
                  <a:lnTo>
                    <a:pt x="28" y="824"/>
                  </a:lnTo>
                  <a:lnTo>
                    <a:pt x="22" y="824"/>
                  </a:lnTo>
                  <a:lnTo>
                    <a:pt x="17" y="824"/>
                  </a:lnTo>
                  <a:lnTo>
                    <a:pt x="11" y="824"/>
                  </a:lnTo>
                  <a:lnTo>
                    <a:pt x="7" y="824"/>
                  </a:lnTo>
                  <a:lnTo>
                    <a:pt x="0" y="824"/>
                  </a:lnTo>
                  <a:lnTo>
                    <a:pt x="0" y="0"/>
                  </a:lnTo>
                </a:path>
              </a:pathLst>
            </a:custGeom>
            <a:solidFill>
              <a:srgbClr val="FF99CC"/>
            </a:solidFill>
            <a:ln w="12700" cap="rnd">
              <a:solidFill>
                <a:srgbClr val="000000"/>
              </a:solidFill>
              <a:round/>
              <a:headEnd/>
              <a:tailEnd/>
            </a:ln>
          </p:spPr>
          <p:txBody>
            <a:bodyPr/>
            <a:lstStyle/>
            <a:p>
              <a:endParaRPr lang="en-US"/>
            </a:p>
          </p:txBody>
        </p:sp>
        <p:sp>
          <p:nvSpPr>
            <p:cNvPr id="73745" name="Freeform 10">
              <a:extLst>
                <a:ext uri="{FF2B5EF4-FFF2-40B4-BE49-F238E27FC236}">
                  <a16:creationId xmlns:a16="http://schemas.microsoft.com/office/drawing/2014/main" id="{67A8A3BF-D95A-4944-861A-10ED2EE85179}"/>
                </a:ext>
              </a:extLst>
            </p:cNvPr>
            <p:cNvSpPr>
              <a:spLocks/>
            </p:cNvSpPr>
            <p:nvPr/>
          </p:nvSpPr>
          <p:spPr bwMode="auto">
            <a:xfrm>
              <a:off x="484" y="1446"/>
              <a:ext cx="1473" cy="902"/>
            </a:xfrm>
            <a:custGeom>
              <a:avLst/>
              <a:gdLst>
                <a:gd name="T0" fmla="*/ 0 w 1145"/>
                <a:gd name="T1" fmla="*/ 2490 h 855"/>
                <a:gd name="T2" fmla="*/ 176435 w 1145"/>
                <a:gd name="T3" fmla="*/ 2490 h 855"/>
                <a:gd name="T4" fmla="*/ 176435 w 1145"/>
                <a:gd name="T5" fmla="*/ 0 h 855"/>
                <a:gd name="T6" fmla="*/ 0 w 1145"/>
                <a:gd name="T7" fmla="*/ 0 h 855"/>
                <a:gd name="T8" fmla="*/ 0 w 1145"/>
                <a:gd name="T9" fmla="*/ 2490 h 855"/>
                <a:gd name="T10" fmla="*/ 0 60000 65536"/>
                <a:gd name="T11" fmla="*/ 0 60000 65536"/>
                <a:gd name="T12" fmla="*/ 0 60000 65536"/>
                <a:gd name="T13" fmla="*/ 0 60000 65536"/>
                <a:gd name="T14" fmla="*/ 0 60000 65536"/>
                <a:gd name="T15" fmla="*/ 0 w 1145"/>
                <a:gd name="T16" fmla="*/ 0 h 855"/>
                <a:gd name="T17" fmla="*/ 1145 w 1145"/>
                <a:gd name="T18" fmla="*/ 855 h 855"/>
              </a:gdLst>
              <a:ahLst/>
              <a:cxnLst>
                <a:cxn ang="T10">
                  <a:pos x="T0" y="T1"/>
                </a:cxn>
                <a:cxn ang="T11">
                  <a:pos x="T2" y="T3"/>
                </a:cxn>
                <a:cxn ang="T12">
                  <a:pos x="T4" y="T5"/>
                </a:cxn>
                <a:cxn ang="T13">
                  <a:pos x="T6" y="T7"/>
                </a:cxn>
                <a:cxn ang="T14">
                  <a:pos x="T8" y="T9"/>
                </a:cxn>
              </a:cxnLst>
              <a:rect l="T15" t="T16" r="T17" b="T18"/>
              <a:pathLst>
                <a:path w="1145" h="855">
                  <a:moveTo>
                    <a:pt x="0" y="854"/>
                  </a:moveTo>
                  <a:lnTo>
                    <a:pt x="1144" y="854"/>
                  </a:lnTo>
                  <a:lnTo>
                    <a:pt x="1144" y="0"/>
                  </a:lnTo>
                  <a:lnTo>
                    <a:pt x="0" y="0"/>
                  </a:lnTo>
                  <a:lnTo>
                    <a:pt x="0" y="854"/>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746" name="Rectangle 11">
              <a:extLst>
                <a:ext uri="{FF2B5EF4-FFF2-40B4-BE49-F238E27FC236}">
                  <a16:creationId xmlns:a16="http://schemas.microsoft.com/office/drawing/2014/main" id="{63994838-18C6-47B8-93E0-29BEE812827C}"/>
                </a:ext>
              </a:extLst>
            </p:cNvPr>
            <p:cNvSpPr>
              <a:spLocks noChangeArrowheads="1"/>
            </p:cNvSpPr>
            <p:nvPr/>
          </p:nvSpPr>
          <p:spPr bwMode="auto">
            <a:xfrm>
              <a:off x="184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5</a:t>
              </a:r>
            </a:p>
          </p:txBody>
        </p:sp>
        <p:sp>
          <p:nvSpPr>
            <p:cNvPr id="73747" name="Rectangle 12">
              <a:extLst>
                <a:ext uri="{FF2B5EF4-FFF2-40B4-BE49-F238E27FC236}">
                  <a16:creationId xmlns:a16="http://schemas.microsoft.com/office/drawing/2014/main" id="{513D4AC0-4963-4CB4-BC14-EB490D232AFF}"/>
                </a:ext>
              </a:extLst>
            </p:cNvPr>
            <p:cNvSpPr>
              <a:spLocks noChangeArrowheads="1"/>
            </p:cNvSpPr>
            <p:nvPr/>
          </p:nvSpPr>
          <p:spPr bwMode="auto">
            <a:xfrm>
              <a:off x="170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4</a:t>
              </a:r>
            </a:p>
          </p:txBody>
        </p:sp>
        <p:sp>
          <p:nvSpPr>
            <p:cNvPr id="73748" name="Rectangle 13">
              <a:extLst>
                <a:ext uri="{FF2B5EF4-FFF2-40B4-BE49-F238E27FC236}">
                  <a16:creationId xmlns:a16="http://schemas.microsoft.com/office/drawing/2014/main" id="{C355DDCF-D232-4D43-A086-17DFB42409E0}"/>
                </a:ext>
              </a:extLst>
            </p:cNvPr>
            <p:cNvSpPr>
              <a:spLocks noChangeArrowheads="1"/>
            </p:cNvSpPr>
            <p:nvPr/>
          </p:nvSpPr>
          <p:spPr bwMode="auto">
            <a:xfrm>
              <a:off x="1558"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3</a:t>
              </a:r>
            </a:p>
          </p:txBody>
        </p:sp>
        <p:sp>
          <p:nvSpPr>
            <p:cNvPr id="73749" name="Rectangle 14">
              <a:extLst>
                <a:ext uri="{FF2B5EF4-FFF2-40B4-BE49-F238E27FC236}">
                  <a16:creationId xmlns:a16="http://schemas.microsoft.com/office/drawing/2014/main" id="{C2FDAA98-E51F-4D68-9E4F-D15F8BD0C4CC}"/>
                </a:ext>
              </a:extLst>
            </p:cNvPr>
            <p:cNvSpPr>
              <a:spLocks noChangeArrowheads="1"/>
            </p:cNvSpPr>
            <p:nvPr/>
          </p:nvSpPr>
          <p:spPr bwMode="auto">
            <a:xfrm>
              <a:off x="1415"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2</a:t>
              </a:r>
            </a:p>
          </p:txBody>
        </p:sp>
        <p:sp>
          <p:nvSpPr>
            <p:cNvPr id="73750" name="Rectangle 15">
              <a:extLst>
                <a:ext uri="{FF2B5EF4-FFF2-40B4-BE49-F238E27FC236}">
                  <a16:creationId xmlns:a16="http://schemas.microsoft.com/office/drawing/2014/main" id="{607F9C25-1E7B-4938-B8A3-EEBBBC0893E4}"/>
                </a:ext>
              </a:extLst>
            </p:cNvPr>
            <p:cNvSpPr>
              <a:spLocks noChangeArrowheads="1"/>
            </p:cNvSpPr>
            <p:nvPr/>
          </p:nvSpPr>
          <p:spPr bwMode="auto">
            <a:xfrm>
              <a:off x="127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1</a:t>
              </a:r>
            </a:p>
          </p:txBody>
        </p:sp>
        <p:sp>
          <p:nvSpPr>
            <p:cNvPr id="73751" name="Rectangle 16">
              <a:extLst>
                <a:ext uri="{FF2B5EF4-FFF2-40B4-BE49-F238E27FC236}">
                  <a16:creationId xmlns:a16="http://schemas.microsoft.com/office/drawing/2014/main" id="{1856A875-DB57-4EFE-AC1F-15268792B2EE}"/>
                </a:ext>
              </a:extLst>
            </p:cNvPr>
            <p:cNvSpPr>
              <a:spLocks noChangeArrowheads="1"/>
            </p:cNvSpPr>
            <p:nvPr/>
          </p:nvSpPr>
          <p:spPr bwMode="auto">
            <a:xfrm>
              <a:off x="1134"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0</a:t>
              </a:r>
            </a:p>
          </p:txBody>
        </p:sp>
        <p:sp>
          <p:nvSpPr>
            <p:cNvPr id="73752" name="Rectangle 17">
              <a:extLst>
                <a:ext uri="{FF2B5EF4-FFF2-40B4-BE49-F238E27FC236}">
                  <a16:creationId xmlns:a16="http://schemas.microsoft.com/office/drawing/2014/main" id="{A49652B1-4186-4B3B-80BD-C1F9216A2C47}"/>
                </a:ext>
              </a:extLst>
            </p:cNvPr>
            <p:cNvSpPr>
              <a:spLocks noChangeArrowheads="1"/>
            </p:cNvSpPr>
            <p:nvPr/>
          </p:nvSpPr>
          <p:spPr bwMode="auto">
            <a:xfrm>
              <a:off x="979"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a:t>
              </a:r>
            </a:p>
          </p:txBody>
        </p:sp>
        <p:sp>
          <p:nvSpPr>
            <p:cNvPr id="73753" name="Rectangle 18">
              <a:extLst>
                <a:ext uri="{FF2B5EF4-FFF2-40B4-BE49-F238E27FC236}">
                  <a16:creationId xmlns:a16="http://schemas.microsoft.com/office/drawing/2014/main" id="{1C2D3894-C81F-47D6-960A-93B8C6CB2206}"/>
                </a:ext>
              </a:extLst>
            </p:cNvPr>
            <p:cNvSpPr>
              <a:spLocks noChangeArrowheads="1"/>
            </p:cNvSpPr>
            <p:nvPr/>
          </p:nvSpPr>
          <p:spPr bwMode="auto">
            <a:xfrm>
              <a:off x="998"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1</a:t>
              </a:r>
            </a:p>
          </p:txBody>
        </p:sp>
        <p:sp>
          <p:nvSpPr>
            <p:cNvPr id="73754" name="Rectangle 19">
              <a:extLst>
                <a:ext uri="{FF2B5EF4-FFF2-40B4-BE49-F238E27FC236}">
                  <a16:creationId xmlns:a16="http://schemas.microsoft.com/office/drawing/2014/main" id="{A692DAEB-C0B5-4C0C-BB23-538EA9C26F79}"/>
                </a:ext>
              </a:extLst>
            </p:cNvPr>
            <p:cNvSpPr>
              <a:spLocks noChangeArrowheads="1"/>
            </p:cNvSpPr>
            <p:nvPr/>
          </p:nvSpPr>
          <p:spPr bwMode="auto">
            <a:xfrm>
              <a:off x="836"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a:t>
              </a:r>
            </a:p>
          </p:txBody>
        </p:sp>
        <p:sp>
          <p:nvSpPr>
            <p:cNvPr id="73755" name="Rectangle 20">
              <a:extLst>
                <a:ext uri="{FF2B5EF4-FFF2-40B4-BE49-F238E27FC236}">
                  <a16:creationId xmlns:a16="http://schemas.microsoft.com/office/drawing/2014/main" id="{42CFD66C-D29D-4411-A335-563CFA674164}"/>
                </a:ext>
              </a:extLst>
            </p:cNvPr>
            <p:cNvSpPr>
              <a:spLocks noChangeArrowheads="1"/>
            </p:cNvSpPr>
            <p:nvPr/>
          </p:nvSpPr>
          <p:spPr bwMode="auto">
            <a:xfrm>
              <a:off x="856"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2</a:t>
              </a:r>
            </a:p>
          </p:txBody>
        </p:sp>
        <p:sp>
          <p:nvSpPr>
            <p:cNvPr id="73756" name="Rectangle 21">
              <a:extLst>
                <a:ext uri="{FF2B5EF4-FFF2-40B4-BE49-F238E27FC236}">
                  <a16:creationId xmlns:a16="http://schemas.microsoft.com/office/drawing/2014/main" id="{AB57DE4F-0AE5-424B-BD44-1AEB4F1BD2EA}"/>
                </a:ext>
              </a:extLst>
            </p:cNvPr>
            <p:cNvSpPr>
              <a:spLocks noChangeArrowheads="1"/>
            </p:cNvSpPr>
            <p:nvPr/>
          </p:nvSpPr>
          <p:spPr bwMode="auto">
            <a:xfrm>
              <a:off x="692"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a:t>
              </a:r>
            </a:p>
          </p:txBody>
        </p:sp>
        <p:sp>
          <p:nvSpPr>
            <p:cNvPr id="73757" name="Rectangle 22">
              <a:extLst>
                <a:ext uri="{FF2B5EF4-FFF2-40B4-BE49-F238E27FC236}">
                  <a16:creationId xmlns:a16="http://schemas.microsoft.com/office/drawing/2014/main" id="{DE4A5845-4C82-47A1-A682-DD8594F802E3}"/>
                </a:ext>
              </a:extLst>
            </p:cNvPr>
            <p:cNvSpPr>
              <a:spLocks noChangeArrowheads="1"/>
            </p:cNvSpPr>
            <p:nvPr/>
          </p:nvSpPr>
          <p:spPr bwMode="auto">
            <a:xfrm>
              <a:off x="711"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3</a:t>
              </a:r>
            </a:p>
          </p:txBody>
        </p:sp>
        <p:sp>
          <p:nvSpPr>
            <p:cNvPr id="73758" name="Rectangle 23">
              <a:extLst>
                <a:ext uri="{FF2B5EF4-FFF2-40B4-BE49-F238E27FC236}">
                  <a16:creationId xmlns:a16="http://schemas.microsoft.com/office/drawing/2014/main" id="{77782F73-D2A1-4A0E-89BB-C9BBEF188D71}"/>
                </a:ext>
              </a:extLst>
            </p:cNvPr>
            <p:cNvSpPr>
              <a:spLocks noChangeArrowheads="1"/>
            </p:cNvSpPr>
            <p:nvPr/>
          </p:nvSpPr>
          <p:spPr bwMode="auto">
            <a:xfrm>
              <a:off x="548"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a:t>
              </a:r>
            </a:p>
          </p:txBody>
        </p:sp>
        <p:sp>
          <p:nvSpPr>
            <p:cNvPr id="73759" name="Rectangle 24">
              <a:extLst>
                <a:ext uri="{FF2B5EF4-FFF2-40B4-BE49-F238E27FC236}">
                  <a16:creationId xmlns:a16="http://schemas.microsoft.com/office/drawing/2014/main" id="{77D27905-D0DA-40AE-99A8-61EBD663F743}"/>
                </a:ext>
              </a:extLst>
            </p:cNvPr>
            <p:cNvSpPr>
              <a:spLocks noChangeArrowheads="1"/>
            </p:cNvSpPr>
            <p:nvPr/>
          </p:nvSpPr>
          <p:spPr bwMode="auto">
            <a:xfrm>
              <a:off x="567"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4</a:t>
              </a:r>
            </a:p>
          </p:txBody>
        </p:sp>
        <p:sp>
          <p:nvSpPr>
            <p:cNvPr id="73760" name="Rectangle 25">
              <a:extLst>
                <a:ext uri="{FF2B5EF4-FFF2-40B4-BE49-F238E27FC236}">
                  <a16:creationId xmlns:a16="http://schemas.microsoft.com/office/drawing/2014/main" id="{A78F0E7F-8148-41B0-9741-AF0EB6EC1302}"/>
                </a:ext>
              </a:extLst>
            </p:cNvPr>
            <p:cNvSpPr>
              <a:spLocks noChangeArrowheads="1"/>
            </p:cNvSpPr>
            <p:nvPr/>
          </p:nvSpPr>
          <p:spPr bwMode="auto">
            <a:xfrm>
              <a:off x="410" y="2364"/>
              <a:ext cx="136"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a:t>
              </a:r>
            </a:p>
          </p:txBody>
        </p:sp>
        <p:sp>
          <p:nvSpPr>
            <p:cNvPr id="73761" name="Rectangle 26">
              <a:extLst>
                <a:ext uri="{FF2B5EF4-FFF2-40B4-BE49-F238E27FC236}">
                  <a16:creationId xmlns:a16="http://schemas.microsoft.com/office/drawing/2014/main" id="{1B3B9A61-40AC-4612-82B0-6790174FCD66}"/>
                </a:ext>
              </a:extLst>
            </p:cNvPr>
            <p:cNvSpPr>
              <a:spLocks noChangeArrowheads="1"/>
            </p:cNvSpPr>
            <p:nvPr/>
          </p:nvSpPr>
          <p:spPr bwMode="auto">
            <a:xfrm>
              <a:off x="428" y="2364"/>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5</a:t>
              </a:r>
            </a:p>
          </p:txBody>
        </p:sp>
        <p:sp>
          <p:nvSpPr>
            <p:cNvPr id="73762" name="Line 27">
              <a:extLst>
                <a:ext uri="{FF2B5EF4-FFF2-40B4-BE49-F238E27FC236}">
                  <a16:creationId xmlns:a16="http://schemas.microsoft.com/office/drawing/2014/main" id="{B9658CBA-EBB1-4D34-A9EF-EBB5A04B7FB4}"/>
                </a:ext>
              </a:extLst>
            </p:cNvPr>
            <p:cNvSpPr>
              <a:spLocks noChangeShapeType="1"/>
            </p:cNvSpPr>
            <p:nvPr/>
          </p:nvSpPr>
          <p:spPr bwMode="auto">
            <a:xfrm>
              <a:off x="1934"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63" name="Line 28">
              <a:extLst>
                <a:ext uri="{FF2B5EF4-FFF2-40B4-BE49-F238E27FC236}">
                  <a16:creationId xmlns:a16="http://schemas.microsoft.com/office/drawing/2014/main" id="{4AF0000C-01E2-450A-8917-A0358A6F62A5}"/>
                </a:ext>
              </a:extLst>
            </p:cNvPr>
            <p:cNvSpPr>
              <a:spLocks noChangeShapeType="1"/>
            </p:cNvSpPr>
            <p:nvPr/>
          </p:nvSpPr>
          <p:spPr bwMode="auto">
            <a:xfrm>
              <a:off x="1790"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64" name="Line 29">
              <a:extLst>
                <a:ext uri="{FF2B5EF4-FFF2-40B4-BE49-F238E27FC236}">
                  <a16:creationId xmlns:a16="http://schemas.microsoft.com/office/drawing/2014/main" id="{CD53B204-573A-4119-A67E-E3CFAF476192}"/>
                </a:ext>
              </a:extLst>
            </p:cNvPr>
            <p:cNvSpPr>
              <a:spLocks noChangeShapeType="1"/>
            </p:cNvSpPr>
            <p:nvPr/>
          </p:nvSpPr>
          <p:spPr bwMode="auto">
            <a:xfrm>
              <a:off x="1647"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65" name="Line 30">
              <a:extLst>
                <a:ext uri="{FF2B5EF4-FFF2-40B4-BE49-F238E27FC236}">
                  <a16:creationId xmlns:a16="http://schemas.microsoft.com/office/drawing/2014/main" id="{54217A42-2864-4FCB-82AD-CCF30B85A914}"/>
                </a:ext>
              </a:extLst>
            </p:cNvPr>
            <p:cNvSpPr>
              <a:spLocks noChangeShapeType="1"/>
            </p:cNvSpPr>
            <p:nvPr/>
          </p:nvSpPr>
          <p:spPr bwMode="auto">
            <a:xfrm>
              <a:off x="1507"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66" name="Line 31">
              <a:extLst>
                <a:ext uri="{FF2B5EF4-FFF2-40B4-BE49-F238E27FC236}">
                  <a16:creationId xmlns:a16="http://schemas.microsoft.com/office/drawing/2014/main" id="{BF0CF9A5-9B9B-4FFD-ADD9-32C35D2D3A09}"/>
                </a:ext>
              </a:extLst>
            </p:cNvPr>
            <p:cNvSpPr>
              <a:spLocks noChangeShapeType="1"/>
            </p:cNvSpPr>
            <p:nvPr/>
          </p:nvSpPr>
          <p:spPr bwMode="auto">
            <a:xfrm>
              <a:off x="1364"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67" name="Line 32">
              <a:extLst>
                <a:ext uri="{FF2B5EF4-FFF2-40B4-BE49-F238E27FC236}">
                  <a16:creationId xmlns:a16="http://schemas.microsoft.com/office/drawing/2014/main" id="{F5088D5F-E45E-4EF6-B02A-4951833DCDCE}"/>
                </a:ext>
              </a:extLst>
            </p:cNvPr>
            <p:cNvSpPr>
              <a:spLocks noChangeShapeType="1"/>
            </p:cNvSpPr>
            <p:nvPr/>
          </p:nvSpPr>
          <p:spPr bwMode="auto">
            <a:xfrm>
              <a:off x="1221"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68" name="Line 33">
              <a:extLst>
                <a:ext uri="{FF2B5EF4-FFF2-40B4-BE49-F238E27FC236}">
                  <a16:creationId xmlns:a16="http://schemas.microsoft.com/office/drawing/2014/main" id="{694E40BA-6155-446F-BC56-7871DF1F1E81}"/>
                </a:ext>
              </a:extLst>
            </p:cNvPr>
            <p:cNvSpPr>
              <a:spLocks noChangeShapeType="1"/>
            </p:cNvSpPr>
            <p:nvPr/>
          </p:nvSpPr>
          <p:spPr bwMode="auto">
            <a:xfrm>
              <a:off x="1076"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69" name="Line 34">
              <a:extLst>
                <a:ext uri="{FF2B5EF4-FFF2-40B4-BE49-F238E27FC236}">
                  <a16:creationId xmlns:a16="http://schemas.microsoft.com/office/drawing/2014/main" id="{E4A16DBC-7D91-47ED-B96A-891E5B39829F}"/>
                </a:ext>
              </a:extLst>
            </p:cNvPr>
            <p:cNvSpPr>
              <a:spLocks noChangeShapeType="1"/>
            </p:cNvSpPr>
            <p:nvPr/>
          </p:nvSpPr>
          <p:spPr bwMode="auto">
            <a:xfrm>
              <a:off x="933"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70" name="Line 35">
              <a:extLst>
                <a:ext uri="{FF2B5EF4-FFF2-40B4-BE49-F238E27FC236}">
                  <a16:creationId xmlns:a16="http://schemas.microsoft.com/office/drawing/2014/main" id="{D2174657-A53A-43C0-9660-C88E15B52E48}"/>
                </a:ext>
              </a:extLst>
            </p:cNvPr>
            <p:cNvSpPr>
              <a:spLocks noChangeShapeType="1"/>
            </p:cNvSpPr>
            <p:nvPr/>
          </p:nvSpPr>
          <p:spPr bwMode="auto">
            <a:xfrm>
              <a:off x="793"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71" name="Line 36">
              <a:extLst>
                <a:ext uri="{FF2B5EF4-FFF2-40B4-BE49-F238E27FC236}">
                  <a16:creationId xmlns:a16="http://schemas.microsoft.com/office/drawing/2014/main" id="{BE3D8DFF-97F6-4D2C-AB36-2EB4D7B10541}"/>
                </a:ext>
              </a:extLst>
            </p:cNvPr>
            <p:cNvSpPr>
              <a:spLocks noChangeShapeType="1"/>
            </p:cNvSpPr>
            <p:nvPr/>
          </p:nvSpPr>
          <p:spPr bwMode="auto">
            <a:xfrm>
              <a:off x="650"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72" name="Line 37">
              <a:extLst>
                <a:ext uri="{FF2B5EF4-FFF2-40B4-BE49-F238E27FC236}">
                  <a16:creationId xmlns:a16="http://schemas.microsoft.com/office/drawing/2014/main" id="{D695F159-91CC-43BB-9B53-526A0C916563}"/>
                </a:ext>
              </a:extLst>
            </p:cNvPr>
            <p:cNvSpPr>
              <a:spLocks noChangeShapeType="1"/>
            </p:cNvSpPr>
            <p:nvPr/>
          </p:nvSpPr>
          <p:spPr bwMode="auto">
            <a:xfrm>
              <a:off x="507" y="2351"/>
              <a:ext cx="0" cy="2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73" name="Rectangle 38">
              <a:extLst>
                <a:ext uri="{FF2B5EF4-FFF2-40B4-BE49-F238E27FC236}">
                  <a16:creationId xmlns:a16="http://schemas.microsoft.com/office/drawing/2014/main" id="{D03A7C32-1E1F-4BDA-B189-6CE0F8633F81}"/>
                </a:ext>
              </a:extLst>
            </p:cNvPr>
            <p:cNvSpPr>
              <a:spLocks noChangeArrowheads="1"/>
            </p:cNvSpPr>
            <p:nvPr/>
          </p:nvSpPr>
          <p:spPr bwMode="auto">
            <a:xfrm>
              <a:off x="243" y="140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0</a:t>
              </a:r>
            </a:p>
          </p:txBody>
        </p:sp>
        <p:sp>
          <p:nvSpPr>
            <p:cNvPr id="73774" name="Rectangle 39">
              <a:extLst>
                <a:ext uri="{FF2B5EF4-FFF2-40B4-BE49-F238E27FC236}">
                  <a16:creationId xmlns:a16="http://schemas.microsoft.com/office/drawing/2014/main" id="{6EF416F7-47F9-4611-8A07-0221062EBD76}"/>
                </a:ext>
              </a:extLst>
            </p:cNvPr>
            <p:cNvSpPr>
              <a:spLocks noChangeArrowheads="1"/>
            </p:cNvSpPr>
            <p:nvPr/>
          </p:nvSpPr>
          <p:spPr bwMode="auto">
            <a:xfrm>
              <a:off x="275" y="1406"/>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a:t>
              </a:r>
            </a:p>
          </p:txBody>
        </p:sp>
        <p:sp>
          <p:nvSpPr>
            <p:cNvPr id="73775" name="Rectangle 40">
              <a:extLst>
                <a:ext uri="{FF2B5EF4-FFF2-40B4-BE49-F238E27FC236}">
                  <a16:creationId xmlns:a16="http://schemas.microsoft.com/office/drawing/2014/main" id="{34CAF24E-2B2B-494D-99EF-08B60B71626B}"/>
                </a:ext>
              </a:extLst>
            </p:cNvPr>
            <p:cNvSpPr>
              <a:spLocks noChangeArrowheads="1"/>
            </p:cNvSpPr>
            <p:nvPr/>
          </p:nvSpPr>
          <p:spPr bwMode="auto">
            <a:xfrm>
              <a:off x="288" y="140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4</a:t>
              </a:r>
            </a:p>
          </p:txBody>
        </p:sp>
        <p:sp>
          <p:nvSpPr>
            <p:cNvPr id="73776" name="Rectangle 41">
              <a:extLst>
                <a:ext uri="{FF2B5EF4-FFF2-40B4-BE49-F238E27FC236}">
                  <a16:creationId xmlns:a16="http://schemas.microsoft.com/office/drawing/2014/main" id="{D08B7843-C2D6-4038-8259-A7EC090F82F4}"/>
                </a:ext>
              </a:extLst>
            </p:cNvPr>
            <p:cNvSpPr>
              <a:spLocks noChangeArrowheads="1"/>
            </p:cNvSpPr>
            <p:nvPr/>
          </p:nvSpPr>
          <p:spPr bwMode="auto">
            <a:xfrm>
              <a:off x="243" y="162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0</a:t>
              </a:r>
            </a:p>
          </p:txBody>
        </p:sp>
        <p:sp>
          <p:nvSpPr>
            <p:cNvPr id="73777" name="Rectangle 42">
              <a:extLst>
                <a:ext uri="{FF2B5EF4-FFF2-40B4-BE49-F238E27FC236}">
                  <a16:creationId xmlns:a16="http://schemas.microsoft.com/office/drawing/2014/main" id="{35E07E3D-C3CF-4C2E-985C-098DFD38353F}"/>
                </a:ext>
              </a:extLst>
            </p:cNvPr>
            <p:cNvSpPr>
              <a:spLocks noChangeArrowheads="1"/>
            </p:cNvSpPr>
            <p:nvPr/>
          </p:nvSpPr>
          <p:spPr bwMode="auto">
            <a:xfrm>
              <a:off x="275" y="1625"/>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a:t>
              </a:r>
            </a:p>
          </p:txBody>
        </p:sp>
        <p:sp>
          <p:nvSpPr>
            <p:cNvPr id="73778" name="Rectangle 43">
              <a:extLst>
                <a:ext uri="{FF2B5EF4-FFF2-40B4-BE49-F238E27FC236}">
                  <a16:creationId xmlns:a16="http://schemas.microsoft.com/office/drawing/2014/main" id="{76BBDBA9-816D-4978-8F9B-561994B58DA0}"/>
                </a:ext>
              </a:extLst>
            </p:cNvPr>
            <p:cNvSpPr>
              <a:spLocks noChangeArrowheads="1"/>
            </p:cNvSpPr>
            <p:nvPr/>
          </p:nvSpPr>
          <p:spPr bwMode="auto">
            <a:xfrm>
              <a:off x="288" y="162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3</a:t>
              </a:r>
            </a:p>
          </p:txBody>
        </p:sp>
        <p:sp>
          <p:nvSpPr>
            <p:cNvPr id="73779" name="Rectangle 44">
              <a:extLst>
                <a:ext uri="{FF2B5EF4-FFF2-40B4-BE49-F238E27FC236}">
                  <a16:creationId xmlns:a16="http://schemas.microsoft.com/office/drawing/2014/main" id="{3475B70F-C445-4C28-8B83-20BC556C178A}"/>
                </a:ext>
              </a:extLst>
            </p:cNvPr>
            <p:cNvSpPr>
              <a:spLocks noChangeArrowheads="1"/>
            </p:cNvSpPr>
            <p:nvPr/>
          </p:nvSpPr>
          <p:spPr bwMode="auto">
            <a:xfrm>
              <a:off x="243" y="1839"/>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0</a:t>
              </a:r>
            </a:p>
          </p:txBody>
        </p:sp>
        <p:sp>
          <p:nvSpPr>
            <p:cNvPr id="73780" name="Rectangle 45">
              <a:extLst>
                <a:ext uri="{FF2B5EF4-FFF2-40B4-BE49-F238E27FC236}">
                  <a16:creationId xmlns:a16="http://schemas.microsoft.com/office/drawing/2014/main" id="{6C97CAC9-1D4F-44F0-9510-3DEDC33292BC}"/>
                </a:ext>
              </a:extLst>
            </p:cNvPr>
            <p:cNvSpPr>
              <a:spLocks noChangeArrowheads="1"/>
            </p:cNvSpPr>
            <p:nvPr/>
          </p:nvSpPr>
          <p:spPr bwMode="auto">
            <a:xfrm>
              <a:off x="275" y="1839"/>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a:t>
              </a:r>
            </a:p>
          </p:txBody>
        </p:sp>
        <p:sp>
          <p:nvSpPr>
            <p:cNvPr id="73781" name="Rectangle 46">
              <a:extLst>
                <a:ext uri="{FF2B5EF4-FFF2-40B4-BE49-F238E27FC236}">
                  <a16:creationId xmlns:a16="http://schemas.microsoft.com/office/drawing/2014/main" id="{D1449B9F-53CA-4F54-BB9F-E7666D86F8C4}"/>
                </a:ext>
              </a:extLst>
            </p:cNvPr>
            <p:cNvSpPr>
              <a:spLocks noChangeArrowheads="1"/>
            </p:cNvSpPr>
            <p:nvPr/>
          </p:nvSpPr>
          <p:spPr bwMode="auto">
            <a:xfrm>
              <a:off x="288" y="1839"/>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2</a:t>
              </a:r>
            </a:p>
          </p:txBody>
        </p:sp>
        <p:sp>
          <p:nvSpPr>
            <p:cNvPr id="73782" name="Rectangle 47">
              <a:extLst>
                <a:ext uri="{FF2B5EF4-FFF2-40B4-BE49-F238E27FC236}">
                  <a16:creationId xmlns:a16="http://schemas.microsoft.com/office/drawing/2014/main" id="{BC5DCA88-147E-4A66-8221-60550F9CE6AC}"/>
                </a:ext>
              </a:extLst>
            </p:cNvPr>
            <p:cNvSpPr>
              <a:spLocks noChangeArrowheads="1"/>
            </p:cNvSpPr>
            <p:nvPr/>
          </p:nvSpPr>
          <p:spPr bwMode="auto">
            <a:xfrm>
              <a:off x="243" y="205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0</a:t>
              </a:r>
            </a:p>
          </p:txBody>
        </p:sp>
        <p:sp>
          <p:nvSpPr>
            <p:cNvPr id="73783" name="Rectangle 48">
              <a:extLst>
                <a:ext uri="{FF2B5EF4-FFF2-40B4-BE49-F238E27FC236}">
                  <a16:creationId xmlns:a16="http://schemas.microsoft.com/office/drawing/2014/main" id="{FFEAB86D-3D5C-4021-8814-1C7503BDE03B}"/>
                </a:ext>
              </a:extLst>
            </p:cNvPr>
            <p:cNvSpPr>
              <a:spLocks noChangeArrowheads="1"/>
            </p:cNvSpPr>
            <p:nvPr/>
          </p:nvSpPr>
          <p:spPr bwMode="auto">
            <a:xfrm>
              <a:off x="275" y="2056"/>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a:t>
              </a:r>
            </a:p>
          </p:txBody>
        </p:sp>
        <p:sp>
          <p:nvSpPr>
            <p:cNvPr id="73784" name="Rectangle 49">
              <a:extLst>
                <a:ext uri="{FF2B5EF4-FFF2-40B4-BE49-F238E27FC236}">
                  <a16:creationId xmlns:a16="http://schemas.microsoft.com/office/drawing/2014/main" id="{8CAD78FB-5BF0-4821-A6EE-A20E64DD3937}"/>
                </a:ext>
              </a:extLst>
            </p:cNvPr>
            <p:cNvSpPr>
              <a:spLocks noChangeArrowheads="1"/>
            </p:cNvSpPr>
            <p:nvPr/>
          </p:nvSpPr>
          <p:spPr bwMode="auto">
            <a:xfrm>
              <a:off x="288" y="2056"/>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1</a:t>
              </a:r>
            </a:p>
          </p:txBody>
        </p:sp>
        <p:sp>
          <p:nvSpPr>
            <p:cNvPr id="73785" name="Rectangle 50">
              <a:extLst>
                <a:ext uri="{FF2B5EF4-FFF2-40B4-BE49-F238E27FC236}">
                  <a16:creationId xmlns:a16="http://schemas.microsoft.com/office/drawing/2014/main" id="{48CE90C7-4BE4-41C8-A827-17C17CE202DF}"/>
                </a:ext>
              </a:extLst>
            </p:cNvPr>
            <p:cNvSpPr>
              <a:spLocks noChangeArrowheads="1"/>
            </p:cNvSpPr>
            <p:nvPr/>
          </p:nvSpPr>
          <p:spPr bwMode="auto">
            <a:xfrm>
              <a:off x="243" y="227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0</a:t>
              </a:r>
            </a:p>
          </p:txBody>
        </p:sp>
        <p:sp>
          <p:nvSpPr>
            <p:cNvPr id="73786" name="Rectangle 51">
              <a:extLst>
                <a:ext uri="{FF2B5EF4-FFF2-40B4-BE49-F238E27FC236}">
                  <a16:creationId xmlns:a16="http://schemas.microsoft.com/office/drawing/2014/main" id="{4B8789E8-7AA2-476C-B852-5F29059F7EDF}"/>
                </a:ext>
              </a:extLst>
            </p:cNvPr>
            <p:cNvSpPr>
              <a:spLocks noChangeArrowheads="1"/>
            </p:cNvSpPr>
            <p:nvPr/>
          </p:nvSpPr>
          <p:spPr bwMode="auto">
            <a:xfrm>
              <a:off x="275" y="2275"/>
              <a:ext cx="13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a:t>
              </a:r>
            </a:p>
          </p:txBody>
        </p:sp>
        <p:sp>
          <p:nvSpPr>
            <p:cNvPr id="73787" name="Rectangle 52">
              <a:extLst>
                <a:ext uri="{FF2B5EF4-FFF2-40B4-BE49-F238E27FC236}">
                  <a16:creationId xmlns:a16="http://schemas.microsoft.com/office/drawing/2014/main" id="{45981102-8EC0-4860-89B5-B29C1BCB56E5}"/>
                </a:ext>
              </a:extLst>
            </p:cNvPr>
            <p:cNvSpPr>
              <a:spLocks noChangeArrowheads="1"/>
            </p:cNvSpPr>
            <p:nvPr/>
          </p:nvSpPr>
          <p:spPr bwMode="auto">
            <a:xfrm>
              <a:off x="288" y="2275"/>
              <a:ext cx="151"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a:solidFill>
                    <a:srgbClr val="000000"/>
                  </a:solidFill>
                  <a:latin typeface="Arial" panose="020B0604020202020204" pitchFamily="34" charset="0"/>
                </a:rPr>
                <a:t>0</a:t>
              </a:r>
            </a:p>
          </p:txBody>
        </p:sp>
        <p:sp>
          <p:nvSpPr>
            <p:cNvPr id="73788" name="Line 53">
              <a:extLst>
                <a:ext uri="{FF2B5EF4-FFF2-40B4-BE49-F238E27FC236}">
                  <a16:creationId xmlns:a16="http://schemas.microsoft.com/office/drawing/2014/main" id="{BA42C6E1-401D-4A23-A6A4-365CB072D1A1}"/>
                </a:ext>
              </a:extLst>
            </p:cNvPr>
            <p:cNvSpPr>
              <a:spLocks noChangeShapeType="1"/>
            </p:cNvSpPr>
            <p:nvPr/>
          </p:nvSpPr>
          <p:spPr bwMode="auto">
            <a:xfrm flipH="1">
              <a:off x="426" y="1462"/>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89" name="Line 54">
              <a:extLst>
                <a:ext uri="{FF2B5EF4-FFF2-40B4-BE49-F238E27FC236}">
                  <a16:creationId xmlns:a16="http://schemas.microsoft.com/office/drawing/2014/main" id="{59716D93-6423-475B-B822-60E443E0FF39}"/>
                </a:ext>
              </a:extLst>
            </p:cNvPr>
            <p:cNvSpPr>
              <a:spLocks noChangeShapeType="1"/>
            </p:cNvSpPr>
            <p:nvPr/>
          </p:nvSpPr>
          <p:spPr bwMode="auto">
            <a:xfrm flipH="1">
              <a:off x="426" y="1680"/>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90" name="Line 55">
              <a:extLst>
                <a:ext uri="{FF2B5EF4-FFF2-40B4-BE49-F238E27FC236}">
                  <a16:creationId xmlns:a16="http://schemas.microsoft.com/office/drawing/2014/main" id="{CD220EFD-4AB6-4EE5-B199-A5456F92BD07}"/>
                </a:ext>
              </a:extLst>
            </p:cNvPr>
            <p:cNvSpPr>
              <a:spLocks noChangeShapeType="1"/>
            </p:cNvSpPr>
            <p:nvPr/>
          </p:nvSpPr>
          <p:spPr bwMode="auto">
            <a:xfrm flipH="1">
              <a:off x="426" y="1895"/>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91" name="Line 56">
              <a:extLst>
                <a:ext uri="{FF2B5EF4-FFF2-40B4-BE49-F238E27FC236}">
                  <a16:creationId xmlns:a16="http://schemas.microsoft.com/office/drawing/2014/main" id="{AC0EBA04-DC4E-4F23-A983-1EB066A4537E}"/>
                </a:ext>
              </a:extLst>
            </p:cNvPr>
            <p:cNvSpPr>
              <a:spLocks noChangeShapeType="1"/>
            </p:cNvSpPr>
            <p:nvPr/>
          </p:nvSpPr>
          <p:spPr bwMode="auto">
            <a:xfrm flipH="1">
              <a:off x="426" y="2113"/>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92" name="Line 57">
              <a:extLst>
                <a:ext uri="{FF2B5EF4-FFF2-40B4-BE49-F238E27FC236}">
                  <a16:creationId xmlns:a16="http://schemas.microsoft.com/office/drawing/2014/main" id="{24A28B66-47DA-4134-B6B4-3DD6625EEC16}"/>
                </a:ext>
              </a:extLst>
            </p:cNvPr>
            <p:cNvSpPr>
              <a:spLocks noChangeShapeType="1"/>
            </p:cNvSpPr>
            <p:nvPr/>
          </p:nvSpPr>
          <p:spPr bwMode="auto">
            <a:xfrm flipH="1">
              <a:off x="426" y="2331"/>
              <a:ext cx="63"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93" name="Rectangle 58">
              <a:extLst>
                <a:ext uri="{FF2B5EF4-FFF2-40B4-BE49-F238E27FC236}">
                  <a16:creationId xmlns:a16="http://schemas.microsoft.com/office/drawing/2014/main" id="{DFC8420C-D3FA-4D72-9816-82BD0BB0D5DD}"/>
                </a:ext>
              </a:extLst>
            </p:cNvPr>
            <p:cNvSpPr>
              <a:spLocks noChangeArrowheads="1"/>
            </p:cNvSpPr>
            <p:nvPr/>
          </p:nvSpPr>
          <p:spPr bwMode="auto">
            <a:xfrm>
              <a:off x="1128" y="2446"/>
              <a:ext cx="165"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000">
                  <a:solidFill>
                    <a:srgbClr val="000000"/>
                  </a:solidFill>
                  <a:latin typeface="Arial" panose="020B0604020202020204" pitchFamily="34" charset="0"/>
                </a:rPr>
                <a:t>Z</a:t>
              </a:r>
            </a:p>
          </p:txBody>
        </p:sp>
        <p:sp>
          <p:nvSpPr>
            <p:cNvPr id="73794" name="Line 59">
              <a:extLst>
                <a:ext uri="{FF2B5EF4-FFF2-40B4-BE49-F238E27FC236}">
                  <a16:creationId xmlns:a16="http://schemas.microsoft.com/office/drawing/2014/main" id="{3777731E-42CE-4E24-A03C-47E35E4E3404}"/>
                </a:ext>
              </a:extLst>
            </p:cNvPr>
            <p:cNvSpPr>
              <a:spLocks noChangeShapeType="1"/>
            </p:cNvSpPr>
            <p:nvPr/>
          </p:nvSpPr>
          <p:spPr bwMode="auto">
            <a:xfrm>
              <a:off x="512" y="2347"/>
              <a:ext cx="1417"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95" name="Rectangle 60">
              <a:extLst>
                <a:ext uri="{FF2B5EF4-FFF2-40B4-BE49-F238E27FC236}">
                  <a16:creationId xmlns:a16="http://schemas.microsoft.com/office/drawing/2014/main" id="{57AAF988-C954-4E84-90A9-CB35168FB32A}"/>
                </a:ext>
              </a:extLst>
            </p:cNvPr>
            <p:cNvSpPr>
              <a:spLocks noChangeArrowheads="1"/>
            </p:cNvSpPr>
            <p:nvPr/>
          </p:nvSpPr>
          <p:spPr bwMode="auto">
            <a:xfrm rot="16200000">
              <a:off x="156" y="1857"/>
              <a:ext cx="137"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000">
                  <a:solidFill>
                    <a:srgbClr val="000000"/>
                  </a:solidFill>
                  <a:latin typeface="Arial" panose="020B0604020202020204" pitchFamily="34" charset="0"/>
                </a:rPr>
                <a:t>f</a:t>
              </a:r>
            </a:p>
          </p:txBody>
        </p:sp>
        <p:sp>
          <p:nvSpPr>
            <p:cNvPr id="73796" name="Rectangle 61">
              <a:extLst>
                <a:ext uri="{FF2B5EF4-FFF2-40B4-BE49-F238E27FC236}">
                  <a16:creationId xmlns:a16="http://schemas.microsoft.com/office/drawing/2014/main" id="{D5B3118A-778D-4D23-B5F4-442F8B808B32}"/>
                </a:ext>
              </a:extLst>
            </p:cNvPr>
            <p:cNvSpPr>
              <a:spLocks noChangeArrowheads="1"/>
            </p:cNvSpPr>
            <p:nvPr/>
          </p:nvSpPr>
          <p:spPr bwMode="auto">
            <a:xfrm rot="16200000">
              <a:off x="153" y="1839"/>
              <a:ext cx="142"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000">
                  <a:solidFill>
                    <a:srgbClr val="000000"/>
                  </a:solidFill>
                  <a:latin typeface="Arial" panose="020B0604020202020204" pitchFamily="34" charset="0"/>
                </a:rPr>
                <a:t>(</a:t>
              </a:r>
            </a:p>
          </p:txBody>
        </p:sp>
        <p:sp>
          <p:nvSpPr>
            <p:cNvPr id="73797" name="Rectangle 62">
              <a:extLst>
                <a:ext uri="{FF2B5EF4-FFF2-40B4-BE49-F238E27FC236}">
                  <a16:creationId xmlns:a16="http://schemas.microsoft.com/office/drawing/2014/main" id="{851DFB1E-3603-4E7A-99B6-B5829C73A3F1}"/>
                </a:ext>
              </a:extLst>
            </p:cNvPr>
            <p:cNvSpPr>
              <a:spLocks noChangeArrowheads="1"/>
            </p:cNvSpPr>
            <p:nvPr/>
          </p:nvSpPr>
          <p:spPr bwMode="auto">
            <a:xfrm rot="16200000">
              <a:off x="151" y="1813"/>
              <a:ext cx="156"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000">
                  <a:solidFill>
                    <a:srgbClr val="000000"/>
                  </a:solidFill>
                  <a:latin typeface="Arial" panose="020B0604020202020204" pitchFamily="34" charset="0"/>
                </a:rPr>
                <a:t>z</a:t>
              </a:r>
            </a:p>
          </p:txBody>
        </p:sp>
        <p:sp>
          <p:nvSpPr>
            <p:cNvPr id="73798" name="Rectangle 63">
              <a:extLst>
                <a:ext uri="{FF2B5EF4-FFF2-40B4-BE49-F238E27FC236}">
                  <a16:creationId xmlns:a16="http://schemas.microsoft.com/office/drawing/2014/main" id="{54AED128-AA86-42FB-878E-6206E18D988E}"/>
                </a:ext>
              </a:extLst>
            </p:cNvPr>
            <p:cNvSpPr>
              <a:spLocks noChangeArrowheads="1"/>
            </p:cNvSpPr>
            <p:nvPr/>
          </p:nvSpPr>
          <p:spPr bwMode="auto">
            <a:xfrm rot="16200000">
              <a:off x="152" y="1790"/>
              <a:ext cx="142" cy="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000">
                  <a:solidFill>
                    <a:srgbClr val="000000"/>
                  </a:solidFill>
                  <a:latin typeface="Arial" panose="020B0604020202020204" pitchFamily="34" charset="0"/>
                </a:rPr>
                <a:t>)</a:t>
              </a:r>
            </a:p>
          </p:txBody>
        </p:sp>
        <p:sp>
          <p:nvSpPr>
            <p:cNvPr id="73799" name="Line 64">
              <a:extLst>
                <a:ext uri="{FF2B5EF4-FFF2-40B4-BE49-F238E27FC236}">
                  <a16:creationId xmlns:a16="http://schemas.microsoft.com/office/drawing/2014/main" id="{0C750921-6549-4516-BF03-D93AF5AB108C}"/>
                </a:ext>
              </a:extLst>
            </p:cNvPr>
            <p:cNvSpPr>
              <a:spLocks noChangeShapeType="1"/>
            </p:cNvSpPr>
            <p:nvPr/>
          </p:nvSpPr>
          <p:spPr bwMode="auto">
            <a:xfrm flipV="1">
              <a:off x="484" y="1458"/>
              <a:ext cx="0" cy="87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800" name="Freeform 65">
              <a:extLst>
                <a:ext uri="{FF2B5EF4-FFF2-40B4-BE49-F238E27FC236}">
                  <a16:creationId xmlns:a16="http://schemas.microsoft.com/office/drawing/2014/main" id="{37BFEF8A-D067-410A-A8FC-3634ADDE9288}"/>
                </a:ext>
              </a:extLst>
            </p:cNvPr>
            <p:cNvSpPr>
              <a:spLocks/>
            </p:cNvSpPr>
            <p:nvPr/>
          </p:nvSpPr>
          <p:spPr bwMode="auto">
            <a:xfrm>
              <a:off x="511" y="1462"/>
              <a:ext cx="1419" cy="870"/>
            </a:xfrm>
            <a:custGeom>
              <a:avLst/>
              <a:gdLst>
                <a:gd name="T0" fmla="*/ 4513 w 1103"/>
                <a:gd name="T1" fmla="*/ 2387 h 825"/>
                <a:gd name="T2" fmla="*/ 10062 w 1103"/>
                <a:gd name="T3" fmla="*/ 2387 h 825"/>
                <a:gd name="T4" fmla="*/ 15569 w 1103"/>
                <a:gd name="T5" fmla="*/ 2387 h 825"/>
                <a:gd name="T6" fmla="*/ 21033 w 1103"/>
                <a:gd name="T7" fmla="*/ 2387 h 825"/>
                <a:gd name="T8" fmla="*/ 26746 w 1103"/>
                <a:gd name="T9" fmla="*/ 2387 h 825"/>
                <a:gd name="T10" fmla="*/ 31636 w 1103"/>
                <a:gd name="T11" fmla="*/ 2367 h 825"/>
                <a:gd name="T12" fmla="*/ 36197 w 1103"/>
                <a:gd name="T13" fmla="*/ 2351 h 825"/>
                <a:gd name="T14" fmla="*/ 39889 w 1103"/>
                <a:gd name="T15" fmla="*/ 2317 h 825"/>
                <a:gd name="T16" fmla="*/ 43445 w 1103"/>
                <a:gd name="T17" fmla="*/ 2265 h 825"/>
                <a:gd name="T18" fmla="*/ 46777 w 1103"/>
                <a:gd name="T19" fmla="*/ 2207 h 825"/>
                <a:gd name="T20" fmla="*/ 48897 w 1103"/>
                <a:gd name="T21" fmla="*/ 2127 h 825"/>
                <a:gd name="T22" fmla="*/ 51651 w 1103"/>
                <a:gd name="T23" fmla="*/ 2048 h 825"/>
                <a:gd name="T24" fmla="*/ 53881 w 1103"/>
                <a:gd name="T25" fmla="*/ 1940 h 825"/>
                <a:gd name="T26" fmla="*/ 55582 w 1103"/>
                <a:gd name="T27" fmla="*/ 1841 h 825"/>
                <a:gd name="T28" fmla="*/ 57205 w 1103"/>
                <a:gd name="T29" fmla="*/ 1740 h 825"/>
                <a:gd name="T30" fmla="*/ 58898 w 1103"/>
                <a:gd name="T31" fmla="*/ 1638 h 825"/>
                <a:gd name="T32" fmla="*/ 60683 w 1103"/>
                <a:gd name="T33" fmla="*/ 1517 h 825"/>
                <a:gd name="T34" fmla="*/ 62120 w 1103"/>
                <a:gd name="T35" fmla="*/ 1385 h 825"/>
                <a:gd name="T36" fmla="*/ 64453 w 1103"/>
                <a:gd name="T37" fmla="*/ 1252 h 825"/>
                <a:gd name="T38" fmla="*/ 66019 w 1103"/>
                <a:gd name="T39" fmla="*/ 1106 h 825"/>
                <a:gd name="T40" fmla="*/ 67716 w 1103"/>
                <a:gd name="T41" fmla="*/ 962 h 825"/>
                <a:gd name="T42" fmla="*/ 69355 w 1103"/>
                <a:gd name="T43" fmla="*/ 816 h 825"/>
                <a:gd name="T44" fmla="*/ 71134 w 1103"/>
                <a:gd name="T45" fmla="*/ 689 h 825"/>
                <a:gd name="T46" fmla="*/ 72761 w 1103"/>
                <a:gd name="T47" fmla="*/ 542 h 825"/>
                <a:gd name="T48" fmla="*/ 74373 w 1103"/>
                <a:gd name="T49" fmla="*/ 424 h 825"/>
                <a:gd name="T50" fmla="*/ 76066 w 1103"/>
                <a:gd name="T51" fmla="*/ 301 h 825"/>
                <a:gd name="T52" fmla="*/ 77687 w 1103"/>
                <a:gd name="T53" fmla="*/ 188 h 825"/>
                <a:gd name="T54" fmla="*/ 80029 w 1103"/>
                <a:gd name="T55" fmla="*/ 98 h 825"/>
                <a:gd name="T56" fmla="*/ 82696 w 1103"/>
                <a:gd name="T57" fmla="*/ 8 h 825"/>
                <a:gd name="T58" fmla="*/ 87258 w 1103"/>
                <a:gd name="T59" fmla="*/ 8 h 825"/>
                <a:gd name="T60" fmla="*/ 90000 w 1103"/>
                <a:gd name="T61" fmla="*/ 98 h 825"/>
                <a:gd name="T62" fmla="*/ 92115 w 1103"/>
                <a:gd name="T63" fmla="*/ 188 h 825"/>
                <a:gd name="T64" fmla="*/ 93790 w 1103"/>
                <a:gd name="T65" fmla="*/ 301 h 825"/>
                <a:gd name="T66" fmla="*/ 95680 w 1103"/>
                <a:gd name="T67" fmla="*/ 424 h 825"/>
                <a:gd name="T68" fmla="*/ 97133 w 1103"/>
                <a:gd name="T69" fmla="*/ 542 h 825"/>
                <a:gd name="T70" fmla="*/ 98867 w 1103"/>
                <a:gd name="T71" fmla="*/ 689 h 825"/>
                <a:gd name="T72" fmla="*/ 100568 w 1103"/>
                <a:gd name="T73" fmla="*/ 816 h 825"/>
                <a:gd name="T74" fmla="*/ 102178 w 1103"/>
                <a:gd name="T75" fmla="*/ 962 h 825"/>
                <a:gd name="T76" fmla="*/ 103901 w 1103"/>
                <a:gd name="T77" fmla="*/ 1106 h 825"/>
                <a:gd name="T78" fmla="*/ 105460 w 1103"/>
                <a:gd name="T79" fmla="*/ 1252 h 825"/>
                <a:gd name="T80" fmla="*/ 107719 w 1103"/>
                <a:gd name="T81" fmla="*/ 1385 h 825"/>
                <a:gd name="T82" fmla="*/ 109266 w 1103"/>
                <a:gd name="T83" fmla="*/ 1517 h 825"/>
                <a:gd name="T84" fmla="*/ 111013 w 1103"/>
                <a:gd name="T85" fmla="*/ 1638 h 825"/>
                <a:gd name="T86" fmla="*/ 112582 w 1103"/>
                <a:gd name="T87" fmla="*/ 1740 h 825"/>
                <a:gd name="T88" fmla="*/ 114556 w 1103"/>
                <a:gd name="T89" fmla="*/ 1841 h 825"/>
                <a:gd name="T90" fmla="*/ 116210 w 1103"/>
                <a:gd name="T91" fmla="*/ 1940 h 825"/>
                <a:gd name="T92" fmla="*/ 118384 w 1103"/>
                <a:gd name="T93" fmla="*/ 2048 h 825"/>
                <a:gd name="T94" fmla="*/ 121024 w 1103"/>
                <a:gd name="T95" fmla="*/ 2127 h 825"/>
                <a:gd name="T96" fmla="*/ 123283 w 1103"/>
                <a:gd name="T97" fmla="*/ 2207 h 825"/>
                <a:gd name="T98" fmla="*/ 126610 w 1103"/>
                <a:gd name="T99" fmla="*/ 2265 h 825"/>
                <a:gd name="T100" fmla="*/ 130122 w 1103"/>
                <a:gd name="T101" fmla="*/ 2317 h 825"/>
                <a:gd name="T102" fmla="*/ 133940 w 1103"/>
                <a:gd name="T103" fmla="*/ 2351 h 825"/>
                <a:gd name="T104" fmla="*/ 138348 w 1103"/>
                <a:gd name="T105" fmla="*/ 2367 h 825"/>
                <a:gd name="T106" fmla="*/ 143181 w 1103"/>
                <a:gd name="T107" fmla="*/ 2387 h 825"/>
                <a:gd name="T108" fmla="*/ 148955 w 1103"/>
                <a:gd name="T109" fmla="*/ 2387 h 825"/>
                <a:gd name="T110" fmla="*/ 154450 w 1103"/>
                <a:gd name="T111" fmla="*/ 2387 h 825"/>
                <a:gd name="T112" fmla="*/ 159940 w 1103"/>
                <a:gd name="T113" fmla="*/ 2387 h 825"/>
                <a:gd name="T114" fmla="*/ 165637 w 1103"/>
                <a:gd name="T115" fmla="*/ 2387 h 8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03"/>
                <a:gd name="T175" fmla="*/ 0 h 825"/>
                <a:gd name="T176" fmla="*/ 1103 w 1103"/>
                <a:gd name="T177" fmla="*/ 825 h 82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03" h="825">
                  <a:moveTo>
                    <a:pt x="0" y="824"/>
                  </a:moveTo>
                  <a:lnTo>
                    <a:pt x="0" y="824"/>
                  </a:lnTo>
                  <a:lnTo>
                    <a:pt x="3" y="824"/>
                  </a:lnTo>
                  <a:lnTo>
                    <a:pt x="7" y="824"/>
                  </a:lnTo>
                  <a:lnTo>
                    <a:pt x="11" y="824"/>
                  </a:lnTo>
                  <a:lnTo>
                    <a:pt x="14" y="824"/>
                  </a:lnTo>
                  <a:lnTo>
                    <a:pt x="18" y="824"/>
                  </a:lnTo>
                  <a:lnTo>
                    <a:pt x="22" y="824"/>
                  </a:lnTo>
                  <a:lnTo>
                    <a:pt x="25" y="824"/>
                  </a:lnTo>
                  <a:lnTo>
                    <a:pt x="29" y="824"/>
                  </a:lnTo>
                  <a:lnTo>
                    <a:pt x="32" y="824"/>
                  </a:lnTo>
                  <a:lnTo>
                    <a:pt x="36" y="824"/>
                  </a:lnTo>
                  <a:lnTo>
                    <a:pt x="40" y="824"/>
                  </a:lnTo>
                  <a:lnTo>
                    <a:pt x="43" y="824"/>
                  </a:lnTo>
                  <a:lnTo>
                    <a:pt x="47" y="824"/>
                  </a:lnTo>
                  <a:lnTo>
                    <a:pt x="51" y="824"/>
                  </a:lnTo>
                  <a:lnTo>
                    <a:pt x="54" y="824"/>
                  </a:lnTo>
                  <a:lnTo>
                    <a:pt x="57" y="824"/>
                  </a:lnTo>
                  <a:lnTo>
                    <a:pt x="62" y="824"/>
                  </a:lnTo>
                  <a:lnTo>
                    <a:pt x="65" y="824"/>
                  </a:lnTo>
                  <a:lnTo>
                    <a:pt x="68" y="824"/>
                  </a:lnTo>
                  <a:lnTo>
                    <a:pt x="72" y="824"/>
                  </a:lnTo>
                  <a:lnTo>
                    <a:pt x="76" y="824"/>
                  </a:lnTo>
                  <a:lnTo>
                    <a:pt x="79" y="824"/>
                  </a:lnTo>
                  <a:lnTo>
                    <a:pt x="83" y="824"/>
                  </a:lnTo>
                  <a:lnTo>
                    <a:pt x="86" y="824"/>
                  </a:lnTo>
                  <a:lnTo>
                    <a:pt x="90" y="824"/>
                  </a:lnTo>
                  <a:lnTo>
                    <a:pt x="94" y="824"/>
                  </a:lnTo>
                  <a:lnTo>
                    <a:pt x="97" y="824"/>
                  </a:lnTo>
                  <a:lnTo>
                    <a:pt x="101" y="824"/>
                  </a:lnTo>
                  <a:lnTo>
                    <a:pt x="105" y="824"/>
                  </a:lnTo>
                  <a:lnTo>
                    <a:pt x="108" y="824"/>
                  </a:lnTo>
                  <a:lnTo>
                    <a:pt x="111" y="824"/>
                  </a:lnTo>
                  <a:lnTo>
                    <a:pt x="116" y="824"/>
                  </a:lnTo>
                  <a:lnTo>
                    <a:pt x="119" y="824"/>
                  </a:lnTo>
                  <a:lnTo>
                    <a:pt x="122" y="824"/>
                  </a:lnTo>
                  <a:lnTo>
                    <a:pt x="126" y="824"/>
                  </a:lnTo>
                  <a:lnTo>
                    <a:pt x="130" y="824"/>
                  </a:lnTo>
                  <a:lnTo>
                    <a:pt x="133" y="824"/>
                  </a:lnTo>
                  <a:lnTo>
                    <a:pt x="137" y="824"/>
                  </a:lnTo>
                  <a:lnTo>
                    <a:pt x="141" y="824"/>
                  </a:lnTo>
                  <a:lnTo>
                    <a:pt x="144" y="824"/>
                  </a:lnTo>
                  <a:lnTo>
                    <a:pt x="148" y="824"/>
                  </a:lnTo>
                  <a:lnTo>
                    <a:pt x="151" y="824"/>
                  </a:lnTo>
                  <a:lnTo>
                    <a:pt x="155" y="824"/>
                  </a:lnTo>
                  <a:lnTo>
                    <a:pt x="159" y="824"/>
                  </a:lnTo>
                  <a:lnTo>
                    <a:pt x="162" y="824"/>
                  </a:lnTo>
                  <a:lnTo>
                    <a:pt x="166" y="824"/>
                  </a:lnTo>
                  <a:lnTo>
                    <a:pt x="170" y="824"/>
                  </a:lnTo>
                  <a:lnTo>
                    <a:pt x="173" y="824"/>
                  </a:lnTo>
                  <a:lnTo>
                    <a:pt x="176" y="824"/>
                  </a:lnTo>
                  <a:lnTo>
                    <a:pt x="180" y="824"/>
                  </a:lnTo>
                  <a:lnTo>
                    <a:pt x="184" y="824"/>
                  </a:lnTo>
                  <a:lnTo>
                    <a:pt x="187" y="824"/>
                  </a:lnTo>
                  <a:lnTo>
                    <a:pt x="187" y="820"/>
                  </a:lnTo>
                  <a:lnTo>
                    <a:pt x="191" y="820"/>
                  </a:lnTo>
                  <a:lnTo>
                    <a:pt x="195" y="820"/>
                  </a:lnTo>
                  <a:lnTo>
                    <a:pt x="198" y="820"/>
                  </a:lnTo>
                  <a:lnTo>
                    <a:pt x="202" y="820"/>
                  </a:lnTo>
                  <a:lnTo>
                    <a:pt x="205" y="820"/>
                  </a:lnTo>
                  <a:lnTo>
                    <a:pt x="209" y="820"/>
                  </a:lnTo>
                  <a:lnTo>
                    <a:pt x="213" y="820"/>
                  </a:lnTo>
                  <a:lnTo>
                    <a:pt x="213" y="816"/>
                  </a:lnTo>
                  <a:lnTo>
                    <a:pt x="216" y="816"/>
                  </a:lnTo>
                  <a:lnTo>
                    <a:pt x="220" y="816"/>
                  </a:lnTo>
                  <a:lnTo>
                    <a:pt x="224" y="816"/>
                  </a:lnTo>
                  <a:lnTo>
                    <a:pt x="227" y="816"/>
                  </a:lnTo>
                  <a:lnTo>
                    <a:pt x="227" y="813"/>
                  </a:lnTo>
                  <a:lnTo>
                    <a:pt x="230" y="813"/>
                  </a:lnTo>
                  <a:lnTo>
                    <a:pt x="235" y="813"/>
                  </a:lnTo>
                  <a:lnTo>
                    <a:pt x="238" y="813"/>
                  </a:lnTo>
                  <a:lnTo>
                    <a:pt x="238" y="809"/>
                  </a:lnTo>
                  <a:lnTo>
                    <a:pt x="241" y="809"/>
                  </a:lnTo>
                  <a:lnTo>
                    <a:pt x="245" y="809"/>
                  </a:lnTo>
                  <a:lnTo>
                    <a:pt x="249" y="809"/>
                  </a:lnTo>
                  <a:lnTo>
                    <a:pt x="249" y="805"/>
                  </a:lnTo>
                  <a:lnTo>
                    <a:pt x="252" y="805"/>
                  </a:lnTo>
                  <a:lnTo>
                    <a:pt x="256" y="805"/>
                  </a:lnTo>
                  <a:lnTo>
                    <a:pt x="256" y="801"/>
                  </a:lnTo>
                  <a:lnTo>
                    <a:pt x="259" y="801"/>
                  </a:lnTo>
                  <a:lnTo>
                    <a:pt x="263" y="801"/>
                  </a:lnTo>
                  <a:lnTo>
                    <a:pt x="263" y="798"/>
                  </a:lnTo>
                  <a:lnTo>
                    <a:pt x="267" y="798"/>
                  </a:lnTo>
                  <a:lnTo>
                    <a:pt x="267" y="793"/>
                  </a:lnTo>
                  <a:lnTo>
                    <a:pt x="270" y="793"/>
                  </a:lnTo>
                  <a:lnTo>
                    <a:pt x="274" y="790"/>
                  </a:lnTo>
                  <a:lnTo>
                    <a:pt x="278" y="790"/>
                  </a:lnTo>
                  <a:lnTo>
                    <a:pt x="278" y="786"/>
                  </a:lnTo>
                  <a:lnTo>
                    <a:pt x="281" y="786"/>
                  </a:lnTo>
                  <a:lnTo>
                    <a:pt x="281" y="782"/>
                  </a:lnTo>
                  <a:lnTo>
                    <a:pt x="284" y="782"/>
                  </a:lnTo>
                  <a:lnTo>
                    <a:pt x="284" y="778"/>
                  </a:lnTo>
                  <a:lnTo>
                    <a:pt x="289" y="778"/>
                  </a:lnTo>
                  <a:lnTo>
                    <a:pt x="292" y="775"/>
                  </a:lnTo>
                  <a:lnTo>
                    <a:pt x="292" y="770"/>
                  </a:lnTo>
                  <a:lnTo>
                    <a:pt x="295" y="770"/>
                  </a:lnTo>
                  <a:lnTo>
                    <a:pt x="295" y="767"/>
                  </a:lnTo>
                  <a:lnTo>
                    <a:pt x="299" y="767"/>
                  </a:lnTo>
                  <a:lnTo>
                    <a:pt x="299" y="763"/>
                  </a:lnTo>
                  <a:lnTo>
                    <a:pt x="303" y="763"/>
                  </a:lnTo>
                  <a:lnTo>
                    <a:pt x="303" y="759"/>
                  </a:lnTo>
                  <a:lnTo>
                    <a:pt x="306" y="759"/>
                  </a:lnTo>
                  <a:lnTo>
                    <a:pt x="306" y="755"/>
                  </a:lnTo>
                  <a:lnTo>
                    <a:pt x="306" y="752"/>
                  </a:lnTo>
                  <a:lnTo>
                    <a:pt x="310" y="752"/>
                  </a:lnTo>
                  <a:lnTo>
                    <a:pt x="310" y="747"/>
                  </a:lnTo>
                  <a:lnTo>
                    <a:pt x="314" y="747"/>
                  </a:lnTo>
                  <a:lnTo>
                    <a:pt x="314" y="744"/>
                  </a:lnTo>
                  <a:lnTo>
                    <a:pt x="317" y="740"/>
                  </a:lnTo>
                  <a:lnTo>
                    <a:pt x="317" y="736"/>
                  </a:lnTo>
                  <a:lnTo>
                    <a:pt x="320" y="736"/>
                  </a:lnTo>
                  <a:lnTo>
                    <a:pt x="320" y="732"/>
                  </a:lnTo>
                  <a:lnTo>
                    <a:pt x="320" y="729"/>
                  </a:lnTo>
                  <a:lnTo>
                    <a:pt x="324" y="729"/>
                  </a:lnTo>
                  <a:lnTo>
                    <a:pt x="324" y="724"/>
                  </a:lnTo>
                  <a:lnTo>
                    <a:pt x="328" y="721"/>
                  </a:lnTo>
                  <a:lnTo>
                    <a:pt x="328" y="717"/>
                  </a:lnTo>
                  <a:lnTo>
                    <a:pt x="331" y="713"/>
                  </a:lnTo>
                  <a:lnTo>
                    <a:pt x="331" y="709"/>
                  </a:lnTo>
                  <a:lnTo>
                    <a:pt x="335" y="709"/>
                  </a:lnTo>
                  <a:lnTo>
                    <a:pt x="335" y="706"/>
                  </a:lnTo>
                  <a:lnTo>
                    <a:pt x="335" y="701"/>
                  </a:lnTo>
                  <a:lnTo>
                    <a:pt x="339" y="698"/>
                  </a:lnTo>
                  <a:lnTo>
                    <a:pt x="339" y="694"/>
                  </a:lnTo>
                  <a:lnTo>
                    <a:pt x="342" y="690"/>
                  </a:lnTo>
                  <a:lnTo>
                    <a:pt x="342" y="686"/>
                  </a:lnTo>
                  <a:lnTo>
                    <a:pt x="346" y="683"/>
                  </a:lnTo>
                  <a:lnTo>
                    <a:pt x="346" y="678"/>
                  </a:lnTo>
                  <a:lnTo>
                    <a:pt x="349" y="675"/>
                  </a:lnTo>
                  <a:lnTo>
                    <a:pt x="349" y="670"/>
                  </a:lnTo>
                  <a:lnTo>
                    <a:pt x="349" y="667"/>
                  </a:lnTo>
                  <a:lnTo>
                    <a:pt x="353" y="663"/>
                  </a:lnTo>
                  <a:lnTo>
                    <a:pt x="353" y="659"/>
                  </a:lnTo>
                  <a:lnTo>
                    <a:pt x="353" y="655"/>
                  </a:lnTo>
                  <a:lnTo>
                    <a:pt x="357" y="655"/>
                  </a:lnTo>
                  <a:lnTo>
                    <a:pt x="357" y="652"/>
                  </a:lnTo>
                  <a:lnTo>
                    <a:pt x="357" y="647"/>
                  </a:lnTo>
                  <a:lnTo>
                    <a:pt x="360" y="644"/>
                  </a:lnTo>
                  <a:lnTo>
                    <a:pt x="360" y="640"/>
                  </a:lnTo>
                  <a:lnTo>
                    <a:pt x="360" y="636"/>
                  </a:lnTo>
                  <a:lnTo>
                    <a:pt x="363" y="636"/>
                  </a:lnTo>
                  <a:lnTo>
                    <a:pt x="363" y="632"/>
                  </a:lnTo>
                  <a:lnTo>
                    <a:pt x="363" y="629"/>
                  </a:lnTo>
                  <a:lnTo>
                    <a:pt x="363" y="624"/>
                  </a:lnTo>
                  <a:lnTo>
                    <a:pt x="368" y="621"/>
                  </a:lnTo>
                  <a:lnTo>
                    <a:pt x="368" y="617"/>
                  </a:lnTo>
                  <a:lnTo>
                    <a:pt x="368" y="613"/>
                  </a:lnTo>
                  <a:lnTo>
                    <a:pt x="371" y="609"/>
                  </a:lnTo>
                  <a:lnTo>
                    <a:pt x="371" y="606"/>
                  </a:lnTo>
                  <a:lnTo>
                    <a:pt x="371" y="601"/>
                  </a:lnTo>
                  <a:lnTo>
                    <a:pt x="374" y="601"/>
                  </a:lnTo>
                  <a:lnTo>
                    <a:pt x="374" y="598"/>
                  </a:lnTo>
                  <a:lnTo>
                    <a:pt x="374" y="594"/>
                  </a:lnTo>
                  <a:lnTo>
                    <a:pt x="374" y="590"/>
                  </a:lnTo>
                  <a:lnTo>
                    <a:pt x="378" y="586"/>
                  </a:lnTo>
                  <a:lnTo>
                    <a:pt x="378" y="583"/>
                  </a:lnTo>
                  <a:lnTo>
                    <a:pt x="378" y="578"/>
                  </a:lnTo>
                  <a:lnTo>
                    <a:pt x="382" y="575"/>
                  </a:lnTo>
                  <a:lnTo>
                    <a:pt x="382" y="571"/>
                  </a:lnTo>
                  <a:lnTo>
                    <a:pt x="382" y="567"/>
                  </a:lnTo>
                  <a:lnTo>
                    <a:pt x="385" y="563"/>
                  </a:lnTo>
                  <a:lnTo>
                    <a:pt x="385" y="560"/>
                  </a:lnTo>
                  <a:lnTo>
                    <a:pt x="385" y="556"/>
                  </a:lnTo>
                  <a:lnTo>
                    <a:pt x="389" y="548"/>
                  </a:lnTo>
                  <a:lnTo>
                    <a:pt x="389" y="544"/>
                  </a:lnTo>
                  <a:lnTo>
                    <a:pt x="389" y="541"/>
                  </a:lnTo>
                  <a:lnTo>
                    <a:pt x="389" y="537"/>
                  </a:lnTo>
                  <a:lnTo>
                    <a:pt x="393" y="533"/>
                  </a:lnTo>
                  <a:lnTo>
                    <a:pt x="393" y="529"/>
                  </a:lnTo>
                  <a:lnTo>
                    <a:pt x="393" y="525"/>
                  </a:lnTo>
                  <a:lnTo>
                    <a:pt x="396" y="521"/>
                  </a:lnTo>
                  <a:lnTo>
                    <a:pt x="396" y="518"/>
                  </a:lnTo>
                  <a:lnTo>
                    <a:pt x="396" y="514"/>
                  </a:lnTo>
                  <a:lnTo>
                    <a:pt x="400" y="506"/>
                  </a:lnTo>
                  <a:lnTo>
                    <a:pt x="400" y="503"/>
                  </a:lnTo>
                  <a:lnTo>
                    <a:pt x="400" y="498"/>
                  </a:lnTo>
                  <a:lnTo>
                    <a:pt x="403" y="495"/>
                  </a:lnTo>
                  <a:lnTo>
                    <a:pt x="403" y="490"/>
                  </a:lnTo>
                  <a:lnTo>
                    <a:pt x="403" y="487"/>
                  </a:lnTo>
                  <a:lnTo>
                    <a:pt x="403" y="479"/>
                  </a:lnTo>
                  <a:lnTo>
                    <a:pt x="407" y="475"/>
                  </a:lnTo>
                  <a:lnTo>
                    <a:pt x="407" y="472"/>
                  </a:lnTo>
                  <a:lnTo>
                    <a:pt x="407" y="467"/>
                  </a:lnTo>
                  <a:lnTo>
                    <a:pt x="411" y="464"/>
                  </a:lnTo>
                  <a:lnTo>
                    <a:pt x="411" y="456"/>
                  </a:lnTo>
                  <a:lnTo>
                    <a:pt x="411" y="452"/>
                  </a:lnTo>
                  <a:lnTo>
                    <a:pt x="414" y="449"/>
                  </a:lnTo>
                  <a:lnTo>
                    <a:pt x="414" y="444"/>
                  </a:lnTo>
                  <a:lnTo>
                    <a:pt x="414" y="437"/>
                  </a:lnTo>
                  <a:lnTo>
                    <a:pt x="418" y="433"/>
                  </a:lnTo>
                  <a:lnTo>
                    <a:pt x="418" y="429"/>
                  </a:lnTo>
                  <a:lnTo>
                    <a:pt x="418" y="426"/>
                  </a:lnTo>
                  <a:lnTo>
                    <a:pt x="418" y="418"/>
                  </a:lnTo>
                  <a:lnTo>
                    <a:pt x="422" y="414"/>
                  </a:lnTo>
                  <a:lnTo>
                    <a:pt x="422" y="410"/>
                  </a:lnTo>
                  <a:lnTo>
                    <a:pt x="422" y="406"/>
                  </a:lnTo>
                  <a:lnTo>
                    <a:pt x="425" y="398"/>
                  </a:lnTo>
                  <a:lnTo>
                    <a:pt x="425" y="395"/>
                  </a:lnTo>
                  <a:lnTo>
                    <a:pt x="425" y="391"/>
                  </a:lnTo>
                  <a:lnTo>
                    <a:pt x="428" y="383"/>
                  </a:lnTo>
                  <a:lnTo>
                    <a:pt x="428" y="380"/>
                  </a:lnTo>
                  <a:lnTo>
                    <a:pt x="428" y="375"/>
                  </a:lnTo>
                  <a:lnTo>
                    <a:pt x="432" y="372"/>
                  </a:lnTo>
                  <a:lnTo>
                    <a:pt x="432" y="364"/>
                  </a:lnTo>
                  <a:lnTo>
                    <a:pt x="432" y="360"/>
                  </a:lnTo>
                  <a:lnTo>
                    <a:pt x="432" y="357"/>
                  </a:lnTo>
                  <a:lnTo>
                    <a:pt x="436" y="349"/>
                  </a:lnTo>
                  <a:lnTo>
                    <a:pt x="436" y="345"/>
                  </a:lnTo>
                  <a:lnTo>
                    <a:pt x="436" y="341"/>
                  </a:lnTo>
                  <a:lnTo>
                    <a:pt x="439" y="334"/>
                  </a:lnTo>
                  <a:lnTo>
                    <a:pt x="439" y="329"/>
                  </a:lnTo>
                  <a:lnTo>
                    <a:pt x="439" y="326"/>
                  </a:lnTo>
                  <a:lnTo>
                    <a:pt x="443" y="321"/>
                  </a:lnTo>
                  <a:lnTo>
                    <a:pt x="443" y="314"/>
                  </a:lnTo>
                  <a:lnTo>
                    <a:pt x="443" y="310"/>
                  </a:lnTo>
                  <a:lnTo>
                    <a:pt x="447" y="306"/>
                  </a:lnTo>
                  <a:lnTo>
                    <a:pt x="447" y="299"/>
                  </a:lnTo>
                  <a:lnTo>
                    <a:pt x="447" y="295"/>
                  </a:lnTo>
                  <a:lnTo>
                    <a:pt x="447" y="291"/>
                  </a:lnTo>
                  <a:lnTo>
                    <a:pt x="450" y="283"/>
                  </a:lnTo>
                  <a:lnTo>
                    <a:pt x="450" y="280"/>
                  </a:lnTo>
                  <a:lnTo>
                    <a:pt x="450" y="276"/>
                  </a:lnTo>
                  <a:lnTo>
                    <a:pt x="454" y="272"/>
                  </a:lnTo>
                  <a:lnTo>
                    <a:pt x="454" y="264"/>
                  </a:lnTo>
                  <a:lnTo>
                    <a:pt x="454" y="261"/>
                  </a:lnTo>
                  <a:lnTo>
                    <a:pt x="457" y="257"/>
                  </a:lnTo>
                  <a:lnTo>
                    <a:pt x="457" y="249"/>
                  </a:lnTo>
                  <a:lnTo>
                    <a:pt x="457" y="246"/>
                  </a:lnTo>
                  <a:lnTo>
                    <a:pt x="461" y="241"/>
                  </a:lnTo>
                  <a:lnTo>
                    <a:pt x="461" y="238"/>
                  </a:lnTo>
                  <a:lnTo>
                    <a:pt x="461" y="230"/>
                  </a:lnTo>
                  <a:lnTo>
                    <a:pt x="461" y="226"/>
                  </a:lnTo>
                  <a:lnTo>
                    <a:pt x="465" y="223"/>
                  </a:lnTo>
                  <a:lnTo>
                    <a:pt x="465" y="218"/>
                  </a:lnTo>
                  <a:lnTo>
                    <a:pt x="465" y="211"/>
                  </a:lnTo>
                  <a:lnTo>
                    <a:pt x="468" y="207"/>
                  </a:lnTo>
                  <a:lnTo>
                    <a:pt x="468" y="203"/>
                  </a:lnTo>
                  <a:lnTo>
                    <a:pt x="468" y="200"/>
                  </a:lnTo>
                  <a:lnTo>
                    <a:pt x="472" y="192"/>
                  </a:lnTo>
                  <a:lnTo>
                    <a:pt x="472" y="188"/>
                  </a:lnTo>
                  <a:lnTo>
                    <a:pt x="472" y="184"/>
                  </a:lnTo>
                  <a:lnTo>
                    <a:pt x="476" y="180"/>
                  </a:lnTo>
                  <a:lnTo>
                    <a:pt x="476" y="177"/>
                  </a:lnTo>
                  <a:lnTo>
                    <a:pt x="476" y="172"/>
                  </a:lnTo>
                  <a:lnTo>
                    <a:pt x="476" y="165"/>
                  </a:lnTo>
                  <a:lnTo>
                    <a:pt x="479" y="161"/>
                  </a:lnTo>
                  <a:lnTo>
                    <a:pt x="479" y="157"/>
                  </a:lnTo>
                  <a:lnTo>
                    <a:pt x="479" y="154"/>
                  </a:lnTo>
                  <a:lnTo>
                    <a:pt x="482" y="149"/>
                  </a:lnTo>
                  <a:lnTo>
                    <a:pt x="482" y="146"/>
                  </a:lnTo>
                  <a:lnTo>
                    <a:pt x="482" y="141"/>
                  </a:lnTo>
                  <a:lnTo>
                    <a:pt x="487" y="138"/>
                  </a:lnTo>
                  <a:lnTo>
                    <a:pt x="487" y="130"/>
                  </a:lnTo>
                  <a:lnTo>
                    <a:pt x="487" y="126"/>
                  </a:lnTo>
                  <a:lnTo>
                    <a:pt x="490" y="123"/>
                  </a:lnTo>
                  <a:lnTo>
                    <a:pt x="490" y="118"/>
                  </a:lnTo>
                  <a:lnTo>
                    <a:pt x="490" y="115"/>
                  </a:lnTo>
                  <a:lnTo>
                    <a:pt x="490" y="111"/>
                  </a:lnTo>
                  <a:lnTo>
                    <a:pt x="493" y="107"/>
                  </a:lnTo>
                  <a:lnTo>
                    <a:pt x="493" y="103"/>
                  </a:lnTo>
                  <a:lnTo>
                    <a:pt x="493" y="100"/>
                  </a:lnTo>
                  <a:lnTo>
                    <a:pt x="497" y="95"/>
                  </a:lnTo>
                  <a:lnTo>
                    <a:pt x="497" y="92"/>
                  </a:lnTo>
                  <a:lnTo>
                    <a:pt x="501" y="88"/>
                  </a:lnTo>
                  <a:lnTo>
                    <a:pt x="501" y="84"/>
                  </a:lnTo>
                  <a:lnTo>
                    <a:pt x="501" y="80"/>
                  </a:lnTo>
                  <a:lnTo>
                    <a:pt x="501" y="77"/>
                  </a:lnTo>
                  <a:lnTo>
                    <a:pt x="504" y="72"/>
                  </a:lnTo>
                  <a:lnTo>
                    <a:pt x="504" y="69"/>
                  </a:lnTo>
                  <a:lnTo>
                    <a:pt x="504" y="65"/>
                  </a:lnTo>
                  <a:lnTo>
                    <a:pt x="508" y="65"/>
                  </a:lnTo>
                  <a:lnTo>
                    <a:pt x="508" y="61"/>
                  </a:lnTo>
                  <a:lnTo>
                    <a:pt x="508" y="57"/>
                  </a:lnTo>
                  <a:lnTo>
                    <a:pt x="511" y="54"/>
                  </a:lnTo>
                  <a:lnTo>
                    <a:pt x="511" y="49"/>
                  </a:lnTo>
                  <a:lnTo>
                    <a:pt x="515" y="46"/>
                  </a:lnTo>
                  <a:lnTo>
                    <a:pt x="515" y="42"/>
                  </a:lnTo>
                  <a:lnTo>
                    <a:pt x="515" y="38"/>
                  </a:lnTo>
                  <a:lnTo>
                    <a:pt x="519" y="38"/>
                  </a:lnTo>
                  <a:lnTo>
                    <a:pt x="519" y="34"/>
                  </a:lnTo>
                  <a:lnTo>
                    <a:pt x="519" y="31"/>
                  </a:lnTo>
                  <a:lnTo>
                    <a:pt x="522" y="31"/>
                  </a:lnTo>
                  <a:lnTo>
                    <a:pt x="522" y="26"/>
                  </a:lnTo>
                  <a:lnTo>
                    <a:pt x="526" y="23"/>
                  </a:lnTo>
                  <a:lnTo>
                    <a:pt x="526" y="19"/>
                  </a:lnTo>
                  <a:lnTo>
                    <a:pt x="530" y="19"/>
                  </a:lnTo>
                  <a:lnTo>
                    <a:pt x="530" y="15"/>
                  </a:lnTo>
                  <a:lnTo>
                    <a:pt x="533" y="11"/>
                  </a:lnTo>
                  <a:lnTo>
                    <a:pt x="533" y="8"/>
                  </a:lnTo>
                  <a:lnTo>
                    <a:pt x="536" y="8"/>
                  </a:lnTo>
                  <a:lnTo>
                    <a:pt x="541" y="4"/>
                  </a:lnTo>
                  <a:lnTo>
                    <a:pt x="544" y="4"/>
                  </a:lnTo>
                  <a:lnTo>
                    <a:pt x="544" y="0"/>
                  </a:lnTo>
                  <a:lnTo>
                    <a:pt x="547" y="0"/>
                  </a:lnTo>
                  <a:lnTo>
                    <a:pt x="551" y="0"/>
                  </a:lnTo>
                  <a:lnTo>
                    <a:pt x="555" y="0"/>
                  </a:lnTo>
                  <a:lnTo>
                    <a:pt x="558" y="0"/>
                  </a:lnTo>
                  <a:lnTo>
                    <a:pt x="558" y="4"/>
                  </a:lnTo>
                  <a:lnTo>
                    <a:pt x="562" y="4"/>
                  </a:lnTo>
                  <a:lnTo>
                    <a:pt x="566" y="8"/>
                  </a:lnTo>
                  <a:lnTo>
                    <a:pt x="569" y="8"/>
                  </a:lnTo>
                  <a:lnTo>
                    <a:pt x="569" y="11"/>
                  </a:lnTo>
                  <a:lnTo>
                    <a:pt x="573" y="15"/>
                  </a:lnTo>
                  <a:lnTo>
                    <a:pt x="573" y="19"/>
                  </a:lnTo>
                  <a:lnTo>
                    <a:pt x="576" y="19"/>
                  </a:lnTo>
                  <a:lnTo>
                    <a:pt x="576" y="23"/>
                  </a:lnTo>
                  <a:lnTo>
                    <a:pt x="580" y="26"/>
                  </a:lnTo>
                  <a:lnTo>
                    <a:pt x="580" y="31"/>
                  </a:lnTo>
                  <a:lnTo>
                    <a:pt x="584" y="31"/>
                  </a:lnTo>
                  <a:lnTo>
                    <a:pt x="584" y="34"/>
                  </a:lnTo>
                  <a:lnTo>
                    <a:pt x="584" y="38"/>
                  </a:lnTo>
                  <a:lnTo>
                    <a:pt x="587" y="38"/>
                  </a:lnTo>
                  <a:lnTo>
                    <a:pt x="587" y="42"/>
                  </a:lnTo>
                  <a:lnTo>
                    <a:pt x="587" y="46"/>
                  </a:lnTo>
                  <a:lnTo>
                    <a:pt x="591" y="49"/>
                  </a:lnTo>
                  <a:lnTo>
                    <a:pt x="591" y="54"/>
                  </a:lnTo>
                  <a:lnTo>
                    <a:pt x="595" y="57"/>
                  </a:lnTo>
                  <a:lnTo>
                    <a:pt x="595" y="61"/>
                  </a:lnTo>
                  <a:lnTo>
                    <a:pt x="595" y="65"/>
                  </a:lnTo>
                  <a:lnTo>
                    <a:pt x="598" y="65"/>
                  </a:lnTo>
                  <a:lnTo>
                    <a:pt x="598" y="69"/>
                  </a:lnTo>
                  <a:lnTo>
                    <a:pt x="598" y="72"/>
                  </a:lnTo>
                  <a:lnTo>
                    <a:pt x="601" y="77"/>
                  </a:lnTo>
                  <a:lnTo>
                    <a:pt x="601" y="80"/>
                  </a:lnTo>
                  <a:lnTo>
                    <a:pt x="601" y="84"/>
                  </a:lnTo>
                  <a:lnTo>
                    <a:pt x="601" y="88"/>
                  </a:lnTo>
                  <a:lnTo>
                    <a:pt x="605" y="92"/>
                  </a:lnTo>
                  <a:lnTo>
                    <a:pt x="605" y="95"/>
                  </a:lnTo>
                  <a:lnTo>
                    <a:pt x="609" y="100"/>
                  </a:lnTo>
                  <a:lnTo>
                    <a:pt x="609" y="103"/>
                  </a:lnTo>
                  <a:lnTo>
                    <a:pt x="609" y="107"/>
                  </a:lnTo>
                  <a:lnTo>
                    <a:pt x="612" y="111"/>
                  </a:lnTo>
                  <a:lnTo>
                    <a:pt x="612" y="115"/>
                  </a:lnTo>
                  <a:lnTo>
                    <a:pt x="612" y="118"/>
                  </a:lnTo>
                  <a:lnTo>
                    <a:pt x="612" y="123"/>
                  </a:lnTo>
                  <a:lnTo>
                    <a:pt x="616" y="126"/>
                  </a:lnTo>
                  <a:lnTo>
                    <a:pt x="616" y="130"/>
                  </a:lnTo>
                  <a:lnTo>
                    <a:pt x="616" y="138"/>
                  </a:lnTo>
                  <a:lnTo>
                    <a:pt x="620" y="141"/>
                  </a:lnTo>
                  <a:lnTo>
                    <a:pt x="620" y="146"/>
                  </a:lnTo>
                  <a:lnTo>
                    <a:pt x="620" y="149"/>
                  </a:lnTo>
                  <a:lnTo>
                    <a:pt x="623" y="154"/>
                  </a:lnTo>
                  <a:lnTo>
                    <a:pt x="623" y="157"/>
                  </a:lnTo>
                  <a:lnTo>
                    <a:pt x="623" y="161"/>
                  </a:lnTo>
                  <a:lnTo>
                    <a:pt x="627" y="165"/>
                  </a:lnTo>
                  <a:lnTo>
                    <a:pt x="627" y="172"/>
                  </a:lnTo>
                  <a:lnTo>
                    <a:pt x="627" y="177"/>
                  </a:lnTo>
                  <a:lnTo>
                    <a:pt x="627" y="180"/>
                  </a:lnTo>
                  <a:lnTo>
                    <a:pt x="630" y="184"/>
                  </a:lnTo>
                  <a:lnTo>
                    <a:pt x="630" y="188"/>
                  </a:lnTo>
                  <a:lnTo>
                    <a:pt x="630" y="192"/>
                  </a:lnTo>
                  <a:lnTo>
                    <a:pt x="634" y="200"/>
                  </a:lnTo>
                  <a:lnTo>
                    <a:pt x="634" y="203"/>
                  </a:lnTo>
                  <a:lnTo>
                    <a:pt x="634" y="207"/>
                  </a:lnTo>
                  <a:lnTo>
                    <a:pt x="638" y="211"/>
                  </a:lnTo>
                  <a:lnTo>
                    <a:pt x="638" y="218"/>
                  </a:lnTo>
                  <a:lnTo>
                    <a:pt x="638" y="223"/>
                  </a:lnTo>
                  <a:lnTo>
                    <a:pt x="641" y="226"/>
                  </a:lnTo>
                  <a:lnTo>
                    <a:pt x="641" y="230"/>
                  </a:lnTo>
                  <a:lnTo>
                    <a:pt x="641" y="238"/>
                  </a:lnTo>
                  <a:lnTo>
                    <a:pt x="641" y="241"/>
                  </a:lnTo>
                  <a:lnTo>
                    <a:pt x="645" y="246"/>
                  </a:lnTo>
                  <a:lnTo>
                    <a:pt x="645" y="249"/>
                  </a:lnTo>
                  <a:lnTo>
                    <a:pt x="645" y="257"/>
                  </a:lnTo>
                  <a:lnTo>
                    <a:pt x="649" y="261"/>
                  </a:lnTo>
                  <a:lnTo>
                    <a:pt x="649" y="264"/>
                  </a:lnTo>
                  <a:lnTo>
                    <a:pt x="649" y="272"/>
                  </a:lnTo>
                  <a:lnTo>
                    <a:pt x="652" y="276"/>
                  </a:lnTo>
                  <a:lnTo>
                    <a:pt x="652" y="280"/>
                  </a:lnTo>
                  <a:lnTo>
                    <a:pt x="652" y="283"/>
                  </a:lnTo>
                  <a:lnTo>
                    <a:pt x="655" y="291"/>
                  </a:lnTo>
                  <a:lnTo>
                    <a:pt x="655" y="295"/>
                  </a:lnTo>
                  <a:lnTo>
                    <a:pt x="655" y="299"/>
                  </a:lnTo>
                  <a:lnTo>
                    <a:pt x="655" y="306"/>
                  </a:lnTo>
                  <a:lnTo>
                    <a:pt x="660" y="310"/>
                  </a:lnTo>
                  <a:lnTo>
                    <a:pt x="660" y="314"/>
                  </a:lnTo>
                  <a:lnTo>
                    <a:pt x="660" y="321"/>
                  </a:lnTo>
                  <a:lnTo>
                    <a:pt x="663" y="326"/>
                  </a:lnTo>
                  <a:lnTo>
                    <a:pt x="663" y="329"/>
                  </a:lnTo>
                  <a:lnTo>
                    <a:pt x="663" y="334"/>
                  </a:lnTo>
                  <a:lnTo>
                    <a:pt x="666" y="341"/>
                  </a:lnTo>
                  <a:lnTo>
                    <a:pt x="666" y="345"/>
                  </a:lnTo>
                  <a:lnTo>
                    <a:pt x="666" y="349"/>
                  </a:lnTo>
                  <a:lnTo>
                    <a:pt x="670" y="357"/>
                  </a:lnTo>
                  <a:lnTo>
                    <a:pt x="670" y="360"/>
                  </a:lnTo>
                  <a:lnTo>
                    <a:pt x="670" y="364"/>
                  </a:lnTo>
                  <a:lnTo>
                    <a:pt x="670" y="372"/>
                  </a:lnTo>
                  <a:lnTo>
                    <a:pt x="674" y="375"/>
                  </a:lnTo>
                  <a:lnTo>
                    <a:pt x="674" y="380"/>
                  </a:lnTo>
                  <a:lnTo>
                    <a:pt x="674" y="383"/>
                  </a:lnTo>
                  <a:lnTo>
                    <a:pt x="677" y="391"/>
                  </a:lnTo>
                  <a:lnTo>
                    <a:pt x="677" y="395"/>
                  </a:lnTo>
                  <a:lnTo>
                    <a:pt x="677" y="398"/>
                  </a:lnTo>
                  <a:lnTo>
                    <a:pt x="681" y="406"/>
                  </a:lnTo>
                  <a:lnTo>
                    <a:pt x="681" y="410"/>
                  </a:lnTo>
                  <a:lnTo>
                    <a:pt x="681" y="414"/>
                  </a:lnTo>
                  <a:lnTo>
                    <a:pt x="684" y="418"/>
                  </a:lnTo>
                  <a:lnTo>
                    <a:pt x="684" y="426"/>
                  </a:lnTo>
                  <a:lnTo>
                    <a:pt x="684" y="429"/>
                  </a:lnTo>
                  <a:lnTo>
                    <a:pt x="684" y="433"/>
                  </a:lnTo>
                  <a:lnTo>
                    <a:pt x="688" y="437"/>
                  </a:lnTo>
                  <a:lnTo>
                    <a:pt x="688" y="444"/>
                  </a:lnTo>
                  <a:lnTo>
                    <a:pt x="688" y="449"/>
                  </a:lnTo>
                  <a:lnTo>
                    <a:pt x="692" y="452"/>
                  </a:lnTo>
                  <a:lnTo>
                    <a:pt x="692" y="456"/>
                  </a:lnTo>
                  <a:lnTo>
                    <a:pt x="692" y="464"/>
                  </a:lnTo>
                  <a:lnTo>
                    <a:pt x="695" y="467"/>
                  </a:lnTo>
                  <a:lnTo>
                    <a:pt x="695" y="472"/>
                  </a:lnTo>
                  <a:lnTo>
                    <a:pt x="695" y="475"/>
                  </a:lnTo>
                  <a:lnTo>
                    <a:pt x="699" y="479"/>
                  </a:lnTo>
                  <a:lnTo>
                    <a:pt x="699" y="487"/>
                  </a:lnTo>
                  <a:lnTo>
                    <a:pt x="699" y="490"/>
                  </a:lnTo>
                  <a:lnTo>
                    <a:pt x="699" y="495"/>
                  </a:lnTo>
                  <a:lnTo>
                    <a:pt x="703" y="498"/>
                  </a:lnTo>
                  <a:lnTo>
                    <a:pt x="703" y="503"/>
                  </a:lnTo>
                  <a:lnTo>
                    <a:pt x="703" y="506"/>
                  </a:lnTo>
                  <a:lnTo>
                    <a:pt x="706" y="514"/>
                  </a:lnTo>
                  <a:lnTo>
                    <a:pt x="706" y="518"/>
                  </a:lnTo>
                  <a:lnTo>
                    <a:pt x="706" y="521"/>
                  </a:lnTo>
                  <a:lnTo>
                    <a:pt x="709" y="525"/>
                  </a:lnTo>
                  <a:lnTo>
                    <a:pt x="709" y="529"/>
                  </a:lnTo>
                  <a:lnTo>
                    <a:pt x="709" y="533"/>
                  </a:lnTo>
                  <a:lnTo>
                    <a:pt x="714" y="537"/>
                  </a:lnTo>
                  <a:lnTo>
                    <a:pt x="714" y="541"/>
                  </a:lnTo>
                  <a:lnTo>
                    <a:pt x="714" y="544"/>
                  </a:lnTo>
                  <a:lnTo>
                    <a:pt x="714" y="548"/>
                  </a:lnTo>
                  <a:lnTo>
                    <a:pt x="717" y="556"/>
                  </a:lnTo>
                  <a:lnTo>
                    <a:pt x="717" y="560"/>
                  </a:lnTo>
                  <a:lnTo>
                    <a:pt x="717" y="563"/>
                  </a:lnTo>
                  <a:lnTo>
                    <a:pt x="720" y="567"/>
                  </a:lnTo>
                  <a:lnTo>
                    <a:pt x="720" y="571"/>
                  </a:lnTo>
                  <a:lnTo>
                    <a:pt x="720" y="575"/>
                  </a:lnTo>
                  <a:lnTo>
                    <a:pt x="724" y="578"/>
                  </a:lnTo>
                  <a:lnTo>
                    <a:pt x="724" y="583"/>
                  </a:lnTo>
                  <a:lnTo>
                    <a:pt x="724" y="586"/>
                  </a:lnTo>
                  <a:lnTo>
                    <a:pt x="728" y="590"/>
                  </a:lnTo>
                  <a:lnTo>
                    <a:pt x="728" y="594"/>
                  </a:lnTo>
                  <a:lnTo>
                    <a:pt x="728" y="598"/>
                  </a:lnTo>
                  <a:lnTo>
                    <a:pt x="728" y="601"/>
                  </a:lnTo>
                  <a:lnTo>
                    <a:pt x="731" y="601"/>
                  </a:lnTo>
                  <a:lnTo>
                    <a:pt x="731" y="606"/>
                  </a:lnTo>
                  <a:lnTo>
                    <a:pt x="731" y="609"/>
                  </a:lnTo>
                  <a:lnTo>
                    <a:pt x="735" y="613"/>
                  </a:lnTo>
                  <a:lnTo>
                    <a:pt x="735" y="617"/>
                  </a:lnTo>
                  <a:lnTo>
                    <a:pt x="735" y="621"/>
                  </a:lnTo>
                  <a:lnTo>
                    <a:pt x="739" y="624"/>
                  </a:lnTo>
                  <a:lnTo>
                    <a:pt x="739" y="629"/>
                  </a:lnTo>
                  <a:lnTo>
                    <a:pt x="739" y="632"/>
                  </a:lnTo>
                  <a:lnTo>
                    <a:pt x="739" y="636"/>
                  </a:lnTo>
                  <a:lnTo>
                    <a:pt x="742" y="636"/>
                  </a:lnTo>
                  <a:lnTo>
                    <a:pt x="742" y="640"/>
                  </a:lnTo>
                  <a:lnTo>
                    <a:pt x="742" y="644"/>
                  </a:lnTo>
                  <a:lnTo>
                    <a:pt x="746" y="647"/>
                  </a:lnTo>
                  <a:lnTo>
                    <a:pt x="746" y="652"/>
                  </a:lnTo>
                  <a:lnTo>
                    <a:pt x="746" y="655"/>
                  </a:lnTo>
                  <a:lnTo>
                    <a:pt x="749" y="655"/>
                  </a:lnTo>
                  <a:lnTo>
                    <a:pt x="749" y="659"/>
                  </a:lnTo>
                  <a:lnTo>
                    <a:pt x="749" y="663"/>
                  </a:lnTo>
                  <a:lnTo>
                    <a:pt x="753" y="667"/>
                  </a:lnTo>
                  <a:lnTo>
                    <a:pt x="753" y="670"/>
                  </a:lnTo>
                  <a:lnTo>
                    <a:pt x="753" y="675"/>
                  </a:lnTo>
                  <a:lnTo>
                    <a:pt x="757" y="678"/>
                  </a:lnTo>
                  <a:lnTo>
                    <a:pt x="757" y="683"/>
                  </a:lnTo>
                  <a:lnTo>
                    <a:pt x="760" y="686"/>
                  </a:lnTo>
                  <a:lnTo>
                    <a:pt x="760" y="690"/>
                  </a:lnTo>
                  <a:lnTo>
                    <a:pt x="763" y="694"/>
                  </a:lnTo>
                  <a:lnTo>
                    <a:pt x="763" y="698"/>
                  </a:lnTo>
                  <a:lnTo>
                    <a:pt x="768" y="701"/>
                  </a:lnTo>
                  <a:lnTo>
                    <a:pt x="768" y="706"/>
                  </a:lnTo>
                  <a:lnTo>
                    <a:pt x="768" y="709"/>
                  </a:lnTo>
                  <a:lnTo>
                    <a:pt x="771" y="709"/>
                  </a:lnTo>
                  <a:lnTo>
                    <a:pt x="771" y="713"/>
                  </a:lnTo>
                  <a:lnTo>
                    <a:pt x="774" y="717"/>
                  </a:lnTo>
                  <a:lnTo>
                    <a:pt x="774" y="721"/>
                  </a:lnTo>
                  <a:lnTo>
                    <a:pt x="778" y="724"/>
                  </a:lnTo>
                  <a:lnTo>
                    <a:pt x="778" y="729"/>
                  </a:lnTo>
                  <a:lnTo>
                    <a:pt x="782" y="729"/>
                  </a:lnTo>
                  <a:lnTo>
                    <a:pt x="782" y="732"/>
                  </a:lnTo>
                  <a:lnTo>
                    <a:pt x="782" y="736"/>
                  </a:lnTo>
                  <a:lnTo>
                    <a:pt x="785" y="736"/>
                  </a:lnTo>
                  <a:lnTo>
                    <a:pt x="785" y="740"/>
                  </a:lnTo>
                  <a:lnTo>
                    <a:pt x="789" y="744"/>
                  </a:lnTo>
                  <a:lnTo>
                    <a:pt x="789" y="747"/>
                  </a:lnTo>
                  <a:lnTo>
                    <a:pt x="793" y="747"/>
                  </a:lnTo>
                  <a:lnTo>
                    <a:pt x="793" y="752"/>
                  </a:lnTo>
                  <a:lnTo>
                    <a:pt x="796" y="752"/>
                  </a:lnTo>
                  <a:lnTo>
                    <a:pt x="796" y="755"/>
                  </a:lnTo>
                  <a:lnTo>
                    <a:pt x="796" y="759"/>
                  </a:lnTo>
                  <a:lnTo>
                    <a:pt x="799" y="759"/>
                  </a:lnTo>
                  <a:lnTo>
                    <a:pt x="799" y="763"/>
                  </a:lnTo>
                  <a:lnTo>
                    <a:pt x="803" y="763"/>
                  </a:lnTo>
                  <a:lnTo>
                    <a:pt x="803" y="767"/>
                  </a:lnTo>
                  <a:lnTo>
                    <a:pt x="807" y="767"/>
                  </a:lnTo>
                  <a:lnTo>
                    <a:pt x="807" y="770"/>
                  </a:lnTo>
                  <a:lnTo>
                    <a:pt x="810" y="770"/>
                  </a:lnTo>
                  <a:lnTo>
                    <a:pt x="810" y="775"/>
                  </a:lnTo>
                  <a:lnTo>
                    <a:pt x="814" y="778"/>
                  </a:lnTo>
                  <a:lnTo>
                    <a:pt x="818" y="778"/>
                  </a:lnTo>
                  <a:lnTo>
                    <a:pt x="818" y="782"/>
                  </a:lnTo>
                  <a:lnTo>
                    <a:pt x="821" y="782"/>
                  </a:lnTo>
                  <a:lnTo>
                    <a:pt x="821" y="786"/>
                  </a:lnTo>
                  <a:lnTo>
                    <a:pt x="825" y="786"/>
                  </a:lnTo>
                  <a:lnTo>
                    <a:pt x="825" y="790"/>
                  </a:lnTo>
                  <a:lnTo>
                    <a:pt x="828" y="790"/>
                  </a:lnTo>
                  <a:lnTo>
                    <a:pt x="832" y="793"/>
                  </a:lnTo>
                  <a:lnTo>
                    <a:pt x="836" y="793"/>
                  </a:lnTo>
                  <a:lnTo>
                    <a:pt x="836" y="798"/>
                  </a:lnTo>
                  <a:lnTo>
                    <a:pt x="839" y="798"/>
                  </a:lnTo>
                  <a:lnTo>
                    <a:pt x="839" y="801"/>
                  </a:lnTo>
                  <a:lnTo>
                    <a:pt x="843" y="801"/>
                  </a:lnTo>
                  <a:lnTo>
                    <a:pt x="847" y="801"/>
                  </a:lnTo>
                  <a:lnTo>
                    <a:pt x="847" y="805"/>
                  </a:lnTo>
                  <a:lnTo>
                    <a:pt x="850" y="805"/>
                  </a:lnTo>
                  <a:lnTo>
                    <a:pt x="853" y="805"/>
                  </a:lnTo>
                  <a:lnTo>
                    <a:pt x="853" y="809"/>
                  </a:lnTo>
                  <a:lnTo>
                    <a:pt x="857" y="809"/>
                  </a:lnTo>
                  <a:lnTo>
                    <a:pt x="861" y="809"/>
                  </a:lnTo>
                  <a:lnTo>
                    <a:pt x="864" y="809"/>
                  </a:lnTo>
                  <a:lnTo>
                    <a:pt x="864" y="813"/>
                  </a:lnTo>
                  <a:lnTo>
                    <a:pt x="868" y="813"/>
                  </a:lnTo>
                  <a:lnTo>
                    <a:pt x="872" y="813"/>
                  </a:lnTo>
                  <a:lnTo>
                    <a:pt x="875" y="813"/>
                  </a:lnTo>
                  <a:lnTo>
                    <a:pt x="875" y="816"/>
                  </a:lnTo>
                  <a:lnTo>
                    <a:pt x="879" y="816"/>
                  </a:lnTo>
                  <a:lnTo>
                    <a:pt x="882" y="816"/>
                  </a:lnTo>
                  <a:lnTo>
                    <a:pt x="886" y="816"/>
                  </a:lnTo>
                  <a:lnTo>
                    <a:pt x="890" y="816"/>
                  </a:lnTo>
                  <a:lnTo>
                    <a:pt x="890" y="820"/>
                  </a:lnTo>
                  <a:lnTo>
                    <a:pt x="893" y="820"/>
                  </a:lnTo>
                  <a:lnTo>
                    <a:pt x="897" y="820"/>
                  </a:lnTo>
                  <a:lnTo>
                    <a:pt x="901" y="820"/>
                  </a:lnTo>
                  <a:lnTo>
                    <a:pt x="904" y="820"/>
                  </a:lnTo>
                  <a:lnTo>
                    <a:pt x="907" y="820"/>
                  </a:lnTo>
                  <a:lnTo>
                    <a:pt x="912" y="820"/>
                  </a:lnTo>
                  <a:lnTo>
                    <a:pt x="915" y="820"/>
                  </a:lnTo>
                  <a:lnTo>
                    <a:pt x="915" y="824"/>
                  </a:lnTo>
                  <a:lnTo>
                    <a:pt x="918" y="824"/>
                  </a:lnTo>
                  <a:lnTo>
                    <a:pt x="922" y="824"/>
                  </a:lnTo>
                  <a:lnTo>
                    <a:pt x="926" y="824"/>
                  </a:lnTo>
                  <a:lnTo>
                    <a:pt x="929" y="824"/>
                  </a:lnTo>
                  <a:lnTo>
                    <a:pt x="933" y="824"/>
                  </a:lnTo>
                  <a:lnTo>
                    <a:pt x="936" y="824"/>
                  </a:lnTo>
                  <a:lnTo>
                    <a:pt x="940" y="824"/>
                  </a:lnTo>
                  <a:lnTo>
                    <a:pt x="944" y="824"/>
                  </a:lnTo>
                  <a:lnTo>
                    <a:pt x="947" y="824"/>
                  </a:lnTo>
                  <a:lnTo>
                    <a:pt x="951" y="824"/>
                  </a:lnTo>
                  <a:lnTo>
                    <a:pt x="955" y="824"/>
                  </a:lnTo>
                  <a:lnTo>
                    <a:pt x="958" y="824"/>
                  </a:lnTo>
                  <a:lnTo>
                    <a:pt x="961" y="824"/>
                  </a:lnTo>
                  <a:lnTo>
                    <a:pt x="966" y="824"/>
                  </a:lnTo>
                  <a:lnTo>
                    <a:pt x="969" y="824"/>
                  </a:lnTo>
                  <a:lnTo>
                    <a:pt x="972" y="824"/>
                  </a:lnTo>
                  <a:lnTo>
                    <a:pt x="976" y="824"/>
                  </a:lnTo>
                  <a:lnTo>
                    <a:pt x="980" y="824"/>
                  </a:lnTo>
                  <a:lnTo>
                    <a:pt x="983" y="824"/>
                  </a:lnTo>
                  <a:lnTo>
                    <a:pt x="987" y="824"/>
                  </a:lnTo>
                  <a:lnTo>
                    <a:pt x="991" y="824"/>
                  </a:lnTo>
                  <a:lnTo>
                    <a:pt x="994" y="824"/>
                  </a:lnTo>
                  <a:lnTo>
                    <a:pt x="998" y="824"/>
                  </a:lnTo>
                  <a:lnTo>
                    <a:pt x="1001" y="824"/>
                  </a:lnTo>
                  <a:lnTo>
                    <a:pt x="1005" y="824"/>
                  </a:lnTo>
                  <a:lnTo>
                    <a:pt x="1009" y="824"/>
                  </a:lnTo>
                  <a:lnTo>
                    <a:pt x="1012" y="824"/>
                  </a:lnTo>
                  <a:lnTo>
                    <a:pt x="1016" y="824"/>
                  </a:lnTo>
                  <a:lnTo>
                    <a:pt x="1020" y="824"/>
                  </a:lnTo>
                  <a:lnTo>
                    <a:pt x="1023" y="824"/>
                  </a:lnTo>
                  <a:lnTo>
                    <a:pt x="1026" y="824"/>
                  </a:lnTo>
                  <a:lnTo>
                    <a:pt x="1030" y="824"/>
                  </a:lnTo>
                  <a:lnTo>
                    <a:pt x="1034" y="824"/>
                  </a:lnTo>
                  <a:lnTo>
                    <a:pt x="1037" y="824"/>
                  </a:lnTo>
                  <a:lnTo>
                    <a:pt x="1041" y="824"/>
                  </a:lnTo>
                  <a:lnTo>
                    <a:pt x="1045" y="824"/>
                  </a:lnTo>
                  <a:lnTo>
                    <a:pt x="1048" y="824"/>
                  </a:lnTo>
                  <a:lnTo>
                    <a:pt x="1052" y="824"/>
                  </a:lnTo>
                  <a:lnTo>
                    <a:pt x="1055" y="824"/>
                  </a:lnTo>
                  <a:lnTo>
                    <a:pt x="1059" y="824"/>
                  </a:lnTo>
                  <a:lnTo>
                    <a:pt x="1063" y="824"/>
                  </a:lnTo>
                  <a:lnTo>
                    <a:pt x="1066" y="824"/>
                  </a:lnTo>
                  <a:lnTo>
                    <a:pt x="1070" y="824"/>
                  </a:lnTo>
                  <a:lnTo>
                    <a:pt x="1074" y="824"/>
                  </a:lnTo>
                  <a:lnTo>
                    <a:pt x="1077" y="824"/>
                  </a:lnTo>
                  <a:lnTo>
                    <a:pt x="1080" y="824"/>
                  </a:lnTo>
                  <a:lnTo>
                    <a:pt x="1085" y="824"/>
                  </a:lnTo>
                  <a:lnTo>
                    <a:pt x="1088" y="824"/>
                  </a:lnTo>
                  <a:lnTo>
                    <a:pt x="1091" y="824"/>
                  </a:lnTo>
                  <a:lnTo>
                    <a:pt x="1095" y="824"/>
                  </a:lnTo>
                  <a:lnTo>
                    <a:pt x="1099" y="824"/>
                  </a:lnTo>
                  <a:lnTo>
                    <a:pt x="1102" y="824"/>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3801" name="Rectangle 66">
              <a:extLst>
                <a:ext uri="{FF2B5EF4-FFF2-40B4-BE49-F238E27FC236}">
                  <a16:creationId xmlns:a16="http://schemas.microsoft.com/office/drawing/2014/main" id="{2ABA20B5-3B56-4C16-88ED-7D3AA03E89D8}"/>
                </a:ext>
              </a:extLst>
            </p:cNvPr>
            <p:cNvSpPr>
              <a:spLocks noChangeArrowheads="1"/>
            </p:cNvSpPr>
            <p:nvPr/>
          </p:nvSpPr>
          <p:spPr bwMode="auto">
            <a:xfrm>
              <a:off x="592" y="1205"/>
              <a:ext cx="185"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S</a:t>
              </a:r>
            </a:p>
          </p:txBody>
        </p:sp>
        <p:sp>
          <p:nvSpPr>
            <p:cNvPr id="73802" name="Rectangle 67">
              <a:extLst>
                <a:ext uri="{FF2B5EF4-FFF2-40B4-BE49-F238E27FC236}">
                  <a16:creationId xmlns:a16="http://schemas.microsoft.com/office/drawing/2014/main" id="{83704EA4-2ACB-4CE8-A19B-7DD9FB23EF7B}"/>
                </a:ext>
              </a:extLst>
            </p:cNvPr>
            <p:cNvSpPr>
              <a:spLocks noChangeArrowheads="1"/>
            </p:cNvSpPr>
            <p:nvPr/>
          </p:nvSpPr>
          <p:spPr bwMode="auto">
            <a:xfrm>
              <a:off x="650"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t</a:t>
              </a:r>
            </a:p>
          </p:txBody>
        </p:sp>
        <p:sp>
          <p:nvSpPr>
            <p:cNvPr id="73803" name="Rectangle 68">
              <a:extLst>
                <a:ext uri="{FF2B5EF4-FFF2-40B4-BE49-F238E27FC236}">
                  <a16:creationId xmlns:a16="http://schemas.microsoft.com/office/drawing/2014/main" id="{59C6AC49-2479-4A92-A8AE-DD97FFE1DACA}"/>
                </a:ext>
              </a:extLst>
            </p:cNvPr>
            <p:cNvSpPr>
              <a:spLocks noChangeArrowheads="1"/>
            </p:cNvSpPr>
            <p:nvPr/>
          </p:nvSpPr>
          <p:spPr bwMode="auto">
            <a:xfrm>
              <a:off x="674"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a</a:t>
              </a:r>
            </a:p>
          </p:txBody>
        </p:sp>
        <p:sp>
          <p:nvSpPr>
            <p:cNvPr id="73804" name="Rectangle 69">
              <a:extLst>
                <a:ext uri="{FF2B5EF4-FFF2-40B4-BE49-F238E27FC236}">
                  <a16:creationId xmlns:a16="http://schemas.microsoft.com/office/drawing/2014/main" id="{4B2DD40E-7515-4E75-B2BF-AF0AD209C967}"/>
                </a:ext>
              </a:extLst>
            </p:cNvPr>
            <p:cNvSpPr>
              <a:spLocks noChangeArrowheads="1"/>
            </p:cNvSpPr>
            <p:nvPr/>
          </p:nvSpPr>
          <p:spPr bwMode="auto">
            <a:xfrm>
              <a:off x="719"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n</a:t>
              </a:r>
            </a:p>
          </p:txBody>
        </p:sp>
        <p:sp>
          <p:nvSpPr>
            <p:cNvPr id="73805" name="Rectangle 70">
              <a:extLst>
                <a:ext uri="{FF2B5EF4-FFF2-40B4-BE49-F238E27FC236}">
                  <a16:creationId xmlns:a16="http://schemas.microsoft.com/office/drawing/2014/main" id="{B2E15F26-ED17-491A-AD96-FA5A14C1389D}"/>
                </a:ext>
              </a:extLst>
            </p:cNvPr>
            <p:cNvSpPr>
              <a:spLocks noChangeArrowheads="1"/>
            </p:cNvSpPr>
            <p:nvPr/>
          </p:nvSpPr>
          <p:spPr bwMode="auto">
            <a:xfrm>
              <a:off x="76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d</a:t>
              </a:r>
            </a:p>
          </p:txBody>
        </p:sp>
        <p:sp>
          <p:nvSpPr>
            <p:cNvPr id="73806" name="Rectangle 71">
              <a:extLst>
                <a:ext uri="{FF2B5EF4-FFF2-40B4-BE49-F238E27FC236}">
                  <a16:creationId xmlns:a16="http://schemas.microsoft.com/office/drawing/2014/main" id="{E12D303C-1711-45BC-88B2-92168016D393}"/>
                </a:ext>
              </a:extLst>
            </p:cNvPr>
            <p:cNvSpPr>
              <a:spLocks noChangeArrowheads="1"/>
            </p:cNvSpPr>
            <p:nvPr/>
          </p:nvSpPr>
          <p:spPr bwMode="auto">
            <a:xfrm>
              <a:off x="81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a</a:t>
              </a:r>
            </a:p>
          </p:txBody>
        </p:sp>
        <p:sp>
          <p:nvSpPr>
            <p:cNvPr id="73807" name="Rectangle 72">
              <a:extLst>
                <a:ext uri="{FF2B5EF4-FFF2-40B4-BE49-F238E27FC236}">
                  <a16:creationId xmlns:a16="http://schemas.microsoft.com/office/drawing/2014/main" id="{E040E271-DB6E-4E67-AC2F-0722C6E31DC9}"/>
                </a:ext>
              </a:extLst>
            </p:cNvPr>
            <p:cNvSpPr>
              <a:spLocks noChangeArrowheads="1"/>
            </p:cNvSpPr>
            <p:nvPr/>
          </p:nvSpPr>
          <p:spPr bwMode="auto">
            <a:xfrm>
              <a:off x="863" y="1205"/>
              <a:ext cx="15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r</a:t>
              </a:r>
            </a:p>
          </p:txBody>
        </p:sp>
        <p:sp>
          <p:nvSpPr>
            <p:cNvPr id="73808" name="Rectangle 73">
              <a:extLst>
                <a:ext uri="{FF2B5EF4-FFF2-40B4-BE49-F238E27FC236}">
                  <a16:creationId xmlns:a16="http://schemas.microsoft.com/office/drawing/2014/main" id="{DB67A635-B8D5-423D-ABC7-CC30DAB79F3A}"/>
                </a:ext>
              </a:extLst>
            </p:cNvPr>
            <p:cNvSpPr>
              <a:spLocks noChangeArrowheads="1"/>
            </p:cNvSpPr>
            <p:nvPr/>
          </p:nvSpPr>
          <p:spPr bwMode="auto">
            <a:xfrm>
              <a:off x="892"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d</a:t>
              </a:r>
            </a:p>
          </p:txBody>
        </p:sp>
        <p:sp>
          <p:nvSpPr>
            <p:cNvPr id="73809" name="Rectangle 74">
              <a:extLst>
                <a:ext uri="{FF2B5EF4-FFF2-40B4-BE49-F238E27FC236}">
                  <a16:creationId xmlns:a16="http://schemas.microsoft.com/office/drawing/2014/main" id="{609EEE88-9FDF-48B2-A3C9-04A861CC57C5}"/>
                </a:ext>
              </a:extLst>
            </p:cNvPr>
            <p:cNvSpPr>
              <a:spLocks noChangeArrowheads="1"/>
            </p:cNvSpPr>
            <p:nvPr/>
          </p:nvSpPr>
          <p:spPr bwMode="auto">
            <a:xfrm>
              <a:off x="942"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 </a:t>
              </a:r>
            </a:p>
          </p:txBody>
        </p:sp>
        <p:sp>
          <p:nvSpPr>
            <p:cNvPr id="73810" name="Rectangle 75">
              <a:extLst>
                <a:ext uri="{FF2B5EF4-FFF2-40B4-BE49-F238E27FC236}">
                  <a16:creationId xmlns:a16="http://schemas.microsoft.com/office/drawing/2014/main" id="{7DB10382-C2AA-421D-83B2-98A45B288C4E}"/>
                </a:ext>
              </a:extLst>
            </p:cNvPr>
            <p:cNvSpPr>
              <a:spLocks noChangeArrowheads="1"/>
            </p:cNvSpPr>
            <p:nvPr/>
          </p:nvSpPr>
          <p:spPr bwMode="auto">
            <a:xfrm>
              <a:off x="966" y="1205"/>
              <a:ext cx="191"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N</a:t>
              </a:r>
            </a:p>
          </p:txBody>
        </p:sp>
        <p:sp>
          <p:nvSpPr>
            <p:cNvPr id="73811" name="Rectangle 76">
              <a:extLst>
                <a:ext uri="{FF2B5EF4-FFF2-40B4-BE49-F238E27FC236}">
                  <a16:creationId xmlns:a16="http://schemas.microsoft.com/office/drawing/2014/main" id="{C0408BE3-6A40-47C3-8336-7E1D2D648E0E}"/>
                </a:ext>
              </a:extLst>
            </p:cNvPr>
            <p:cNvSpPr>
              <a:spLocks noChangeArrowheads="1"/>
            </p:cNvSpPr>
            <p:nvPr/>
          </p:nvSpPr>
          <p:spPr bwMode="auto">
            <a:xfrm>
              <a:off x="102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o</a:t>
              </a:r>
            </a:p>
          </p:txBody>
        </p:sp>
        <p:sp>
          <p:nvSpPr>
            <p:cNvPr id="73812" name="Rectangle 77">
              <a:extLst>
                <a:ext uri="{FF2B5EF4-FFF2-40B4-BE49-F238E27FC236}">
                  <a16:creationId xmlns:a16="http://schemas.microsoft.com/office/drawing/2014/main" id="{0EF557B6-A990-4B68-8E35-019C787F0660}"/>
                </a:ext>
              </a:extLst>
            </p:cNvPr>
            <p:cNvSpPr>
              <a:spLocks noChangeArrowheads="1"/>
            </p:cNvSpPr>
            <p:nvPr/>
          </p:nvSpPr>
          <p:spPr bwMode="auto">
            <a:xfrm>
              <a:off x="1077" y="1205"/>
              <a:ext cx="15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r</a:t>
              </a:r>
            </a:p>
          </p:txBody>
        </p:sp>
        <p:sp>
          <p:nvSpPr>
            <p:cNvPr id="73813" name="Rectangle 78">
              <a:extLst>
                <a:ext uri="{FF2B5EF4-FFF2-40B4-BE49-F238E27FC236}">
                  <a16:creationId xmlns:a16="http://schemas.microsoft.com/office/drawing/2014/main" id="{D7D553D8-8261-443B-8C24-6D345B9706D3}"/>
                </a:ext>
              </a:extLst>
            </p:cNvPr>
            <p:cNvSpPr>
              <a:spLocks noChangeArrowheads="1"/>
            </p:cNvSpPr>
            <p:nvPr/>
          </p:nvSpPr>
          <p:spPr bwMode="auto">
            <a:xfrm>
              <a:off x="1105" y="1205"/>
              <a:ext cx="203"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m</a:t>
              </a:r>
            </a:p>
          </p:txBody>
        </p:sp>
        <p:sp>
          <p:nvSpPr>
            <p:cNvPr id="73814" name="Rectangle 79">
              <a:extLst>
                <a:ext uri="{FF2B5EF4-FFF2-40B4-BE49-F238E27FC236}">
                  <a16:creationId xmlns:a16="http://schemas.microsoft.com/office/drawing/2014/main" id="{D03EEC15-6B9C-4415-8037-38988E263706}"/>
                </a:ext>
              </a:extLst>
            </p:cNvPr>
            <p:cNvSpPr>
              <a:spLocks noChangeArrowheads="1"/>
            </p:cNvSpPr>
            <p:nvPr/>
          </p:nvSpPr>
          <p:spPr bwMode="auto">
            <a:xfrm>
              <a:off x="1180"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a</a:t>
              </a:r>
            </a:p>
          </p:txBody>
        </p:sp>
        <p:sp>
          <p:nvSpPr>
            <p:cNvPr id="73815" name="Rectangle 80">
              <a:extLst>
                <a:ext uri="{FF2B5EF4-FFF2-40B4-BE49-F238E27FC236}">
                  <a16:creationId xmlns:a16="http://schemas.microsoft.com/office/drawing/2014/main" id="{6D732CF2-9E92-4240-90D3-64F7FA442799}"/>
                </a:ext>
              </a:extLst>
            </p:cNvPr>
            <p:cNvSpPr>
              <a:spLocks noChangeArrowheads="1"/>
            </p:cNvSpPr>
            <p:nvPr/>
          </p:nvSpPr>
          <p:spPr bwMode="auto">
            <a:xfrm>
              <a:off x="1225"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l</a:t>
              </a:r>
            </a:p>
          </p:txBody>
        </p:sp>
        <p:sp>
          <p:nvSpPr>
            <p:cNvPr id="73816" name="Rectangle 81">
              <a:extLst>
                <a:ext uri="{FF2B5EF4-FFF2-40B4-BE49-F238E27FC236}">
                  <a16:creationId xmlns:a16="http://schemas.microsoft.com/office/drawing/2014/main" id="{7DD96403-E4C5-456C-83D0-BD084FA9E9AB}"/>
                </a:ext>
              </a:extLst>
            </p:cNvPr>
            <p:cNvSpPr>
              <a:spLocks noChangeArrowheads="1"/>
            </p:cNvSpPr>
            <p:nvPr/>
          </p:nvSpPr>
          <p:spPr bwMode="auto">
            <a:xfrm>
              <a:off x="1246"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 </a:t>
              </a:r>
            </a:p>
          </p:txBody>
        </p:sp>
        <p:sp>
          <p:nvSpPr>
            <p:cNvPr id="73817" name="Rectangle 82">
              <a:extLst>
                <a:ext uri="{FF2B5EF4-FFF2-40B4-BE49-F238E27FC236}">
                  <a16:creationId xmlns:a16="http://schemas.microsoft.com/office/drawing/2014/main" id="{810D8A1A-60CC-4D64-9795-84C121277FEC}"/>
                </a:ext>
              </a:extLst>
            </p:cNvPr>
            <p:cNvSpPr>
              <a:spLocks noChangeArrowheads="1"/>
            </p:cNvSpPr>
            <p:nvPr/>
          </p:nvSpPr>
          <p:spPr bwMode="auto">
            <a:xfrm>
              <a:off x="1266" y="1205"/>
              <a:ext cx="191"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D</a:t>
              </a:r>
            </a:p>
          </p:txBody>
        </p:sp>
        <p:sp>
          <p:nvSpPr>
            <p:cNvPr id="73818" name="Rectangle 83">
              <a:extLst>
                <a:ext uri="{FF2B5EF4-FFF2-40B4-BE49-F238E27FC236}">
                  <a16:creationId xmlns:a16="http://schemas.microsoft.com/office/drawing/2014/main" id="{EB440B84-AB02-4644-9833-1399C1BB8D19}"/>
                </a:ext>
              </a:extLst>
            </p:cNvPr>
            <p:cNvSpPr>
              <a:spLocks noChangeArrowheads="1"/>
            </p:cNvSpPr>
            <p:nvPr/>
          </p:nvSpPr>
          <p:spPr bwMode="auto">
            <a:xfrm>
              <a:off x="1332"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i</a:t>
              </a:r>
            </a:p>
          </p:txBody>
        </p:sp>
        <p:sp>
          <p:nvSpPr>
            <p:cNvPr id="73819" name="Rectangle 84">
              <a:extLst>
                <a:ext uri="{FF2B5EF4-FFF2-40B4-BE49-F238E27FC236}">
                  <a16:creationId xmlns:a16="http://schemas.microsoft.com/office/drawing/2014/main" id="{2517E738-00FE-46D4-856B-6EDAA59910CE}"/>
                </a:ext>
              </a:extLst>
            </p:cNvPr>
            <p:cNvSpPr>
              <a:spLocks noChangeArrowheads="1"/>
            </p:cNvSpPr>
            <p:nvPr/>
          </p:nvSpPr>
          <p:spPr bwMode="auto">
            <a:xfrm>
              <a:off x="1351" y="1205"/>
              <a:ext cx="16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s</a:t>
              </a:r>
            </a:p>
          </p:txBody>
        </p:sp>
        <p:sp>
          <p:nvSpPr>
            <p:cNvPr id="73820" name="Rectangle 85">
              <a:extLst>
                <a:ext uri="{FF2B5EF4-FFF2-40B4-BE49-F238E27FC236}">
                  <a16:creationId xmlns:a16="http://schemas.microsoft.com/office/drawing/2014/main" id="{C53C95E1-D819-4F59-8AA7-F21645C5ABAE}"/>
                </a:ext>
              </a:extLst>
            </p:cNvPr>
            <p:cNvSpPr>
              <a:spLocks noChangeArrowheads="1"/>
            </p:cNvSpPr>
            <p:nvPr/>
          </p:nvSpPr>
          <p:spPr bwMode="auto">
            <a:xfrm>
              <a:off x="1397"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t</a:t>
              </a:r>
            </a:p>
          </p:txBody>
        </p:sp>
        <p:sp>
          <p:nvSpPr>
            <p:cNvPr id="73821" name="Rectangle 86">
              <a:extLst>
                <a:ext uri="{FF2B5EF4-FFF2-40B4-BE49-F238E27FC236}">
                  <a16:creationId xmlns:a16="http://schemas.microsoft.com/office/drawing/2014/main" id="{DEC567C8-ED9E-4B63-852E-57DFE7673E7A}"/>
                </a:ext>
              </a:extLst>
            </p:cNvPr>
            <p:cNvSpPr>
              <a:spLocks noChangeArrowheads="1"/>
            </p:cNvSpPr>
            <p:nvPr/>
          </p:nvSpPr>
          <p:spPr bwMode="auto">
            <a:xfrm>
              <a:off x="1421" y="1205"/>
              <a:ext cx="15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r</a:t>
              </a:r>
            </a:p>
          </p:txBody>
        </p:sp>
        <p:sp>
          <p:nvSpPr>
            <p:cNvPr id="73822" name="Rectangle 87">
              <a:extLst>
                <a:ext uri="{FF2B5EF4-FFF2-40B4-BE49-F238E27FC236}">
                  <a16:creationId xmlns:a16="http://schemas.microsoft.com/office/drawing/2014/main" id="{90551842-ED30-4797-A9C6-C083E2A3F7F7}"/>
                </a:ext>
              </a:extLst>
            </p:cNvPr>
            <p:cNvSpPr>
              <a:spLocks noChangeArrowheads="1"/>
            </p:cNvSpPr>
            <p:nvPr/>
          </p:nvSpPr>
          <p:spPr bwMode="auto">
            <a:xfrm>
              <a:off x="1448"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i</a:t>
              </a:r>
            </a:p>
          </p:txBody>
        </p:sp>
        <p:sp>
          <p:nvSpPr>
            <p:cNvPr id="73823" name="Rectangle 88">
              <a:extLst>
                <a:ext uri="{FF2B5EF4-FFF2-40B4-BE49-F238E27FC236}">
                  <a16:creationId xmlns:a16="http://schemas.microsoft.com/office/drawing/2014/main" id="{A9D8C19E-29B3-46B1-ACB3-4F5EB6976A77}"/>
                </a:ext>
              </a:extLst>
            </p:cNvPr>
            <p:cNvSpPr>
              <a:spLocks noChangeArrowheads="1"/>
            </p:cNvSpPr>
            <p:nvPr/>
          </p:nvSpPr>
          <p:spPr bwMode="auto">
            <a:xfrm>
              <a:off x="1466"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b</a:t>
              </a:r>
            </a:p>
          </p:txBody>
        </p:sp>
        <p:sp>
          <p:nvSpPr>
            <p:cNvPr id="73824" name="Rectangle 89">
              <a:extLst>
                <a:ext uri="{FF2B5EF4-FFF2-40B4-BE49-F238E27FC236}">
                  <a16:creationId xmlns:a16="http://schemas.microsoft.com/office/drawing/2014/main" id="{2F1774E4-12A0-48CD-9A49-358C369BB602}"/>
                </a:ext>
              </a:extLst>
            </p:cNvPr>
            <p:cNvSpPr>
              <a:spLocks noChangeArrowheads="1"/>
            </p:cNvSpPr>
            <p:nvPr/>
          </p:nvSpPr>
          <p:spPr bwMode="auto">
            <a:xfrm>
              <a:off x="1517"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u</a:t>
              </a:r>
            </a:p>
          </p:txBody>
        </p:sp>
        <p:sp>
          <p:nvSpPr>
            <p:cNvPr id="73825" name="Rectangle 90">
              <a:extLst>
                <a:ext uri="{FF2B5EF4-FFF2-40B4-BE49-F238E27FC236}">
                  <a16:creationId xmlns:a16="http://schemas.microsoft.com/office/drawing/2014/main" id="{842CF3B6-42FB-4CA6-8A1D-22403A25E9A5}"/>
                </a:ext>
              </a:extLst>
            </p:cNvPr>
            <p:cNvSpPr>
              <a:spLocks noChangeArrowheads="1"/>
            </p:cNvSpPr>
            <p:nvPr/>
          </p:nvSpPr>
          <p:spPr bwMode="auto">
            <a:xfrm>
              <a:off x="1563" y="1205"/>
              <a:ext cx="14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t</a:t>
              </a:r>
            </a:p>
          </p:txBody>
        </p:sp>
        <p:sp>
          <p:nvSpPr>
            <p:cNvPr id="73826" name="Rectangle 91">
              <a:extLst>
                <a:ext uri="{FF2B5EF4-FFF2-40B4-BE49-F238E27FC236}">
                  <a16:creationId xmlns:a16="http://schemas.microsoft.com/office/drawing/2014/main" id="{CF369E4F-5C47-41FB-BB4D-95E4AB55AA7A}"/>
                </a:ext>
              </a:extLst>
            </p:cNvPr>
            <p:cNvSpPr>
              <a:spLocks noChangeArrowheads="1"/>
            </p:cNvSpPr>
            <p:nvPr/>
          </p:nvSpPr>
          <p:spPr bwMode="auto">
            <a:xfrm>
              <a:off x="1587" y="1205"/>
              <a:ext cx="138"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i</a:t>
              </a:r>
            </a:p>
          </p:txBody>
        </p:sp>
        <p:sp>
          <p:nvSpPr>
            <p:cNvPr id="73827" name="Rectangle 92">
              <a:extLst>
                <a:ext uri="{FF2B5EF4-FFF2-40B4-BE49-F238E27FC236}">
                  <a16:creationId xmlns:a16="http://schemas.microsoft.com/office/drawing/2014/main" id="{A7A6637C-1735-4CF3-9AA7-1AC4BE9A0042}"/>
                </a:ext>
              </a:extLst>
            </p:cNvPr>
            <p:cNvSpPr>
              <a:spLocks noChangeArrowheads="1"/>
            </p:cNvSpPr>
            <p:nvPr/>
          </p:nvSpPr>
          <p:spPr bwMode="auto">
            <a:xfrm>
              <a:off x="1606" y="1205"/>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a:solidFill>
                    <a:srgbClr val="000000"/>
                  </a:solidFill>
                  <a:latin typeface="Arial" panose="020B0604020202020204" pitchFamily="34" charset="0"/>
                </a:rPr>
                <a:t>o</a:t>
              </a:r>
            </a:p>
          </p:txBody>
        </p:sp>
        <p:sp>
          <p:nvSpPr>
            <p:cNvPr id="73828" name="Rectangle 93">
              <a:extLst>
                <a:ext uri="{FF2B5EF4-FFF2-40B4-BE49-F238E27FC236}">
                  <a16:creationId xmlns:a16="http://schemas.microsoft.com/office/drawing/2014/main" id="{947A5D66-07A6-4BF5-843A-16CDD957A5FC}"/>
                </a:ext>
              </a:extLst>
            </p:cNvPr>
            <p:cNvSpPr>
              <a:spLocks noChangeArrowheads="1"/>
            </p:cNvSpPr>
            <p:nvPr/>
          </p:nvSpPr>
          <p:spPr bwMode="auto">
            <a:xfrm>
              <a:off x="1656" y="1205"/>
              <a:ext cx="180"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300" b="1">
                  <a:solidFill>
                    <a:srgbClr val="000000"/>
                  </a:solidFill>
                  <a:latin typeface="Arial" panose="020B0604020202020204" pitchFamily="34" charset="0"/>
                </a:rPr>
                <a:t>n</a:t>
              </a:r>
            </a:p>
          </p:txBody>
        </p:sp>
        <p:sp>
          <p:nvSpPr>
            <p:cNvPr id="73829" name="Rectangle 94">
              <a:extLst>
                <a:ext uri="{FF2B5EF4-FFF2-40B4-BE49-F238E27FC236}">
                  <a16:creationId xmlns:a16="http://schemas.microsoft.com/office/drawing/2014/main" id="{E15BFB3F-C70E-4AB6-84D9-540CD5006603}"/>
                </a:ext>
              </a:extLst>
            </p:cNvPr>
            <p:cNvSpPr>
              <a:spLocks noChangeArrowheads="1"/>
            </p:cNvSpPr>
            <p:nvPr/>
          </p:nvSpPr>
          <p:spPr bwMode="auto">
            <a:xfrm>
              <a:off x="1152" y="2056"/>
              <a:ext cx="31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400">
                  <a:latin typeface="Times New Roman" panose="02020603050405020304" pitchFamily="18" charset="0"/>
                </a:rPr>
                <a:t>1.56</a:t>
              </a:r>
            </a:p>
          </p:txBody>
        </p:sp>
        <p:sp>
          <p:nvSpPr>
            <p:cNvPr id="73830" name="Rectangle 95">
              <a:extLst>
                <a:ext uri="{FF2B5EF4-FFF2-40B4-BE49-F238E27FC236}">
                  <a16:creationId xmlns:a16="http://schemas.microsoft.com/office/drawing/2014/main" id="{B8BA75FB-37FC-4654-8108-86B167EC3DF1}"/>
                </a:ext>
              </a:extLst>
            </p:cNvPr>
            <p:cNvSpPr>
              <a:spLocks noChangeArrowheads="1"/>
            </p:cNvSpPr>
            <p:nvPr/>
          </p:nvSpPr>
          <p:spPr bwMode="auto">
            <a:xfrm rot="5400000" flipH="1">
              <a:off x="1256" y="2086"/>
              <a:ext cx="224"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2800">
                  <a:latin typeface="Times New Roman" panose="02020603050405020304" pitchFamily="18" charset="0"/>
                </a:rPr>
                <a:t>{</a:t>
              </a:r>
            </a:p>
          </p:txBody>
        </p:sp>
      </p:grpSp>
      <p:sp>
        <p:nvSpPr>
          <p:cNvPr id="73738" name="Line 96">
            <a:extLst>
              <a:ext uri="{FF2B5EF4-FFF2-40B4-BE49-F238E27FC236}">
                <a16:creationId xmlns:a16="http://schemas.microsoft.com/office/drawing/2014/main" id="{5C8BEC16-46E0-4EDE-9571-9ED4A866733E}"/>
              </a:ext>
            </a:extLst>
          </p:cNvPr>
          <p:cNvSpPr>
            <a:spLocks noChangeShapeType="1"/>
          </p:cNvSpPr>
          <p:nvPr/>
        </p:nvSpPr>
        <p:spPr bwMode="auto">
          <a:xfrm>
            <a:off x="8550275" y="3911600"/>
            <a:ext cx="0" cy="1333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3739" name="Rectangle 97">
            <a:extLst>
              <a:ext uri="{FF2B5EF4-FFF2-40B4-BE49-F238E27FC236}">
                <a16:creationId xmlns:a16="http://schemas.microsoft.com/office/drawing/2014/main" id="{CE4AF8B9-C4AE-453D-9E7C-D820E700FB62}"/>
              </a:ext>
            </a:extLst>
          </p:cNvPr>
          <p:cNvSpPr>
            <a:spLocks noChangeArrowheads="1"/>
          </p:cNvSpPr>
          <p:nvPr/>
        </p:nvSpPr>
        <p:spPr bwMode="auto">
          <a:xfrm>
            <a:off x="6176963" y="1577976"/>
            <a:ext cx="2991204" cy="36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800">
                <a:latin typeface="Times New Roman" panose="02020603050405020304" pitchFamily="18" charset="0"/>
              </a:rPr>
              <a:t>Standard Normal Probabilities</a:t>
            </a:r>
          </a:p>
        </p:txBody>
      </p:sp>
      <p:sp>
        <p:nvSpPr>
          <p:cNvPr id="73740" name="Rectangle 98">
            <a:extLst>
              <a:ext uri="{FF2B5EF4-FFF2-40B4-BE49-F238E27FC236}">
                <a16:creationId xmlns:a16="http://schemas.microsoft.com/office/drawing/2014/main" id="{C7C22C93-0C04-41E1-871D-DEDA90A32230}"/>
              </a:ext>
            </a:extLst>
          </p:cNvPr>
          <p:cNvSpPr>
            <a:spLocks noChangeArrowheads="1"/>
          </p:cNvSpPr>
          <p:nvPr/>
        </p:nvSpPr>
        <p:spPr bwMode="auto">
          <a:xfrm>
            <a:off x="1828800" y="4576763"/>
            <a:ext cx="29718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r>
              <a:rPr lang="en-US" altLang="en-US" sz="1800">
                <a:latin typeface="Times New Roman" panose="02020603050405020304" pitchFamily="18" charset="0"/>
              </a:rPr>
              <a:t>Look in row labeled 1.5 and column labeled .06 to find</a:t>
            </a:r>
          </a:p>
          <a:p>
            <a:r>
              <a:rPr lang="en-US" altLang="en-US" sz="1800">
                <a:latin typeface="Times New Roman" panose="02020603050405020304" pitchFamily="18" charset="0"/>
              </a:rPr>
              <a:t>P(0 </a:t>
            </a:r>
            <a:r>
              <a:rPr lang="en-US" altLang="en-US" sz="1800">
                <a:latin typeface="Symbol" panose="05050102010706020507" pitchFamily="18" charset="2"/>
              </a:rPr>
              <a:t> </a:t>
            </a:r>
            <a:r>
              <a:rPr lang="en-US" altLang="en-US" sz="1800">
                <a:latin typeface="Times New Roman" panose="02020603050405020304" pitchFamily="18" charset="0"/>
              </a:rPr>
              <a:t>z </a:t>
            </a:r>
            <a:r>
              <a:rPr lang="en-US" altLang="en-US" sz="1800">
                <a:latin typeface="Symbol" panose="05050102010706020507" pitchFamily="18" charset="2"/>
              </a:rPr>
              <a:t> </a:t>
            </a:r>
            <a:r>
              <a:rPr lang="en-US" altLang="en-US" sz="1800">
                <a:latin typeface="Times New Roman" panose="02020603050405020304" pitchFamily="18" charset="0"/>
              </a:rPr>
              <a:t>1.56) = .4406</a:t>
            </a:r>
          </a:p>
        </p:txBody>
      </p:sp>
      <p:sp>
        <p:nvSpPr>
          <p:cNvPr id="73741" name="Rectangle 99">
            <a:extLst>
              <a:ext uri="{FF2B5EF4-FFF2-40B4-BE49-F238E27FC236}">
                <a16:creationId xmlns:a16="http://schemas.microsoft.com/office/drawing/2014/main" id="{33A62A27-E4ED-431C-8B68-29C7F855F193}"/>
              </a:ext>
            </a:extLst>
          </p:cNvPr>
          <p:cNvSpPr>
            <a:spLocks noGrp="1" noChangeArrowheads="1"/>
          </p:cNvSpPr>
          <p:nvPr>
            <p:ph type="title"/>
          </p:nvPr>
        </p:nvSpPr>
        <p:spPr/>
        <p:txBody>
          <a:bodyPr/>
          <a:lstStyle/>
          <a:p>
            <a:pPr eaLnBrk="1" hangingPunct="1"/>
            <a:r>
              <a:rPr lang="en-IN" altLang="en-US" sz="3000"/>
              <a:t>Statistical Inference: Interval Estimation (Example for mean with SD/variance </a:t>
            </a:r>
            <a:r>
              <a:rPr lang="en-IN" altLang="en-US" sz="3000" b="1">
                <a:solidFill>
                  <a:srgbClr val="FF0000"/>
                </a:solidFill>
              </a:rPr>
              <a:t>known</a:t>
            </a:r>
            <a:r>
              <a:rPr lang="en-IN" altLang="en-US" sz="3000"/>
              <a:t> contd…)</a:t>
            </a:r>
            <a:endParaRPr lang="en-US" altLang="en-US" sz="3000"/>
          </a:p>
        </p:txBody>
      </p:sp>
    </p:spTree>
  </p:cSld>
  <p:clrMapOvr>
    <a:masterClrMapping/>
  </p:clrMapOvr>
  <p:transition>
    <p:strips/>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B32246A9-9192-450A-B445-70FF5F085D41}"/>
              </a:ext>
            </a:extLst>
          </p:cNvPr>
          <p:cNvSpPr>
            <a:spLocks noGrp="1" noChangeArrowheads="1"/>
          </p:cNvSpPr>
          <p:nvPr>
            <p:ph type="title"/>
          </p:nvPr>
        </p:nvSpPr>
        <p:spPr/>
        <p:txBody>
          <a:bodyPr/>
          <a:lstStyle/>
          <a:p>
            <a:r>
              <a:rPr lang="en-IN" altLang="en-US"/>
              <a:t>Statistical Inference: Interval Estimation (for mean)</a:t>
            </a:r>
          </a:p>
        </p:txBody>
      </p:sp>
      <p:sp>
        <p:nvSpPr>
          <p:cNvPr id="4" name="Date Placeholder 3">
            <a:extLst>
              <a:ext uri="{FF2B5EF4-FFF2-40B4-BE49-F238E27FC236}">
                <a16:creationId xmlns:a16="http://schemas.microsoft.com/office/drawing/2014/main" id="{473242EC-DC20-4468-A631-70ED14A2898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33B31101-6C70-455F-B3E9-54A857B31EBE}"/>
              </a:ext>
            </a:extLst>
          </p:cNvPr>
          <p:cNvSpPr>
            <a:spLocks noGrp="1"/>
          </p:cNvSpPr>
          <p:nvPr>
            <p:ph type="ftr" sz="quarter" idx="11"/>
          </p:nvPr>
        </p:nvSpPr>
        <p:spPr/>
        <p:txBody>
          <a:bodyPr/>
          <a:lstStyle/>
          <a:p>
            <a:pPr>
              <a:defRPr/>
            </a:pPr>
            <a:r>
              <a:rPr lang="en-US"/>
              <a:t>RNSengupta,IME Dept.,IIT Kanpur,INDIA</a:t>
            </a:r>
          </a:p>
        </p:txBody>
      </p:sp>
      <p:sp>
        <p:nvSpPr>
          <p:cNvPr id="74757" name="Slide Number Placeholder 5">
            <a:extLst>
              <a:ext uri="{FF2B5EF4-FFF2-40B4-BE49-F238E27FC236}">
                <a16:creationId xmlns:a16="http://schemas.microsoft.com/office/drawing/2014/main" id="{BE937E1D-00E8-4D1D-A597-A3BB33AC742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804D867E-5827-491F-8283-8F4EF58F910B}" type="slidenum">
              <a:rPr lang="en-US" altLang="en-US" sz="1400">
                <a:latin typeface="Arial" panose="020B0604020202020204" pitchFamily="34" charset="0"/>
              </a:rPr>
              <a:pPr/>
              <a:t>28</a:t>
            </a:fld>
            <a:endParaRPr lang="en-US" altLang="en-US" sz="1400">
              <a:latin typeface="Arial" panose="020B0604020202020204" pitchFamily="34" charset="0"/>
            </a:endParaRPr>
          </a:p>
        </p:txBody>
      </p:sp>
      <p:sp>
        <p:nvSpPr>
          <p:cNvPr id="74758" name="Content Placeholder 7">
            <a:extLst>
              <a:ext uri="{FF2B5EF4-FFF2-40B4-BE49-F238E27FC236}">
                <a16:creationId xmlns:a16="http://schemas.microsoft.com/office/drawing/2014/main" id="{913D3E6A-1A40-46C4-BFCB-DF8CB4900549}"/>
              </a:ext>
            </a:extLst>
          </p:cNvPr>
          <p:cNvSpPr>
            <a:spLocks noGrp="1" noChangeArrowheads="1"/>
          </p:cNvSpPr>
          <p:nvPr>
            <p:ph idx="1"/>
          </p:nvPr>
        </p:nvSpPr>
        <p:spPr>
          <a:xfrm>
            <a:off x="2057400" y="1524001"/>
            <a:ext cx="8229600" cy="4525963"/>
          </a:xfrm>
        </p:spPr>
        <p:txBody>
          <a:bodyPr/>
          <a:lstStyle/>
          <a:p>
            <a:pPr algn="ctr">
              <a:buFontTx/>
              <a:buNone/>
            </a:pPr>
            <a:r>
              <a:rPr lang="en-IN" altLang="en-US"/>
              <a:t>With </a:t>
            </a:r>
            <a:r>
              <a:rPr lang="en-IN" altLang="en-US">
                <a:sym typeface="Symbol" panose="05050102010706020507" pitchFamily="18" charset="2"/>
              </a:rPr>
              <a:t> </a:t>
            </a:r>
            <a:r>
              <a:rPr lang="en-IN" altLang="en-US" b="1">
                <a:solidFill>
                  <a:srgbClr val="FF0000"/>
                </a:solidFill>
                <a:sym typeface="Symbol" panose="05050102010706020507" pitchFamily="18" charset="2"/>
              </a:rPr>
              <a:t>unknown</a:t>
            </a:r>
            <a:endParaRPr lang="en-IN" altLang="en-US"/>
          </a:p>
        </p:txBody>
      </p:sp>
      <p:pic>
        <p:nvPicPr>
          <p:cNvPr id="74759" name="Picture 3">
            <a:extLst>
              <a:ext uri="{FF2B5EF4-FFF2-40B4-BE49-F238E27FC236}">
                <a16:creationId xmlns:a16="http://schemas.microsoft.com/office/drawing/2014/main" id="{39ADDB52-F6BB-4E21-8A91-F8C1F2E2F0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6126" y="2667000"/>
            <a:ext cx="781367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E8C016DC-9EE6-442A-B385-ED722341C329}"/>
              </a:ext>
            </a:extLst>
          </p:cNvPr>
          <p:cNvSpPr>
            <a:spLocks noGrp="1" noChangeArrowheads="1"/>
          </p:cNvSpPr>
          <p:nvPr>
            <p:ph type="title"/>
          </p:nvPr>
        </p:nvSpPr>
        <p:spPr/>
        <p:txBody>
          <a:bodyPr/>
          <a:lstStyle/>
          <a:p>
            <a:r>
              <a:rPr lang="en-IN" altLang="en-US" sz="3000"/>
              <a:t>Statistical Inference: Interval Estimation (Example for mean with SD/variance </a:t>
            </a:r>
            <a:r>
              <a:rPr lang="en-IN" altLang="en-US" sz="3000" b="1">
                <a:solidFill>
                  <a:srgbClr val="FF0000"/>
                </a:solidFill>
              </a:rPr>
              <a:t>unknown</a:t>
            </a:r>
            <a:r>
              <a:rPr lang="en-IN" altLang="en-US" sz="3000"/>
              <a:t>)</a:t>
            </a:r>
          </a:p>
        </p:txBody>
      </p:sp>
      <p:sp>
        <p:nvSpPr>
          <p:cNvPr id="4" name="Date Placeholder 3">
            <a:extLst>
              <a:ext uri="{FF2B5EF4-FFF2-40B4-BE49-F238E27FC236}">
                <a16:creationId xmlns:a16="http://schemas.microsoft.com/office/drawing/2014/main" id="{2B60EF29-EF1B-4CA7-868A-1371CD0EED9E}"/>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4C9313F4-5C1D-4BC9-9436-DC6ABFD65F38}"/>
              </a:ext>
            </a:extLst>
          </p:cNvPr>
          <p:cNvSpPr>
            <a:spLocks noGrp="1"/>
          </p:cNvSpPr>
          <p:nvPr>
            <p:ph type="ftr" sz="quarter" idx="11"/>
          </p:nvPr>
        </p:nvSpPr>
        <p:spPr/>
        <p:txBody>
          <a:bodyPr/>
          <a:lstStyle/>
          <a:p>
            <a:pPr>
              <a:defRPr/>
            </a:pPr>
            <a:r>
              <a:rPr lang="en-US"/>
              <a:t>RNSengupta,IME Dept.,IIT Kanpur,INDIA</a:t>
            </a:r>
          </a:p>
        </p:txBody>
      </p:sp>
      <p:sp>
        <p:nvSpPr>
          <p:cNvPr id="75781" name="Slide Number Placeholder 5">
            <a:extLst>
              <a:ext uri="{FF2B5EF4-FFF2-40B4-BE49-F238E27FC236}">
                <a16:creationId xmlns:a16="http://schemas.microsoft.com/office/drawing/2014/main" id="{F42484B9-02C5-47B1-B090-4CF982AF8EA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90A80647-C7F7-45A8-A906-93FC88E7D32C}" type="slidenum">
              <a:rPr lang="en-US" altLang="en-US" sz="1400">
                <a:latin typeface="Arial" panose="020B0604020202020204" pitchFamily="34" charset="0"/>
              </a:rPr>
              <a:pPr/>
              <a:t>29</a:t>
            </a:fld>
            <a:endParaRPr lang="en-US" altLang="en-US" sz="1400">
              <a:latin typeface="Arial" panose="020B0604020202020204" pitchFamily="34" charset="0"/>
            </a:endParaRPr>
          </a:p>
        </p:txBody>
      </p:sp>
      <p:sp>
        <p:nvSpPr>
          <p:cNvPr id="75782" name="Content Placeholder 7">
            <a:extLst>
              <a:ext uri="{FF2B5EF4-FFF2-40B4-BE49-F238E27FC236}">
                <a16:creationId xmlns:a16="http://schemas.microsoft.com/office/drawing/2014/main" id="{B4B2F185-8A77-49AA-85C9-A3447BC0D12D}"/>
              </a:ext>
            </a:extLst>
          </p:cNvPr>
          <p:cNvSpPr>
            <a:spLocks noGrp="1" noChangeArrowheads="1"/>
          </p:cNvSpPr>
          <p:nvPr>
            <p:ph idx="1"/>
          </p:nvPr>
        </p:nvSpPr>
        <p:spPr>
          <a:xfrm>
            <a:off x="2057400" y="1524001"/>
            <a:ext cx="8229600" cy="4525963"/>
          </a:xfrm>
        </p:spPr>
        <p:txBody>
          <a:bodyPr/>
          <a:lstStyle/>
          <a:p>
            <a:pPr algn="just">
              <a:buFontTx/>
              <a:buNone/>
            </a:pPr>
            <a:r>
              <a:rPr lang="en-IN" altLang="en-US" sz="3000"/>
              <a:t>	A food inspector examines 10 jars of certain brand of butter and obtained the following percentages of impurities, the values of which are, 2.3, 1.9, 2.1, 2.8, 2.3, 3.5, 1.8, 1.4, 2.0 and 2.1. Form a 90% level of confidence (loc) for the estimate of the mean of the impurity level, where you can assume the population distribution of the level of impurity as normal, i.e., X~N(</a:t>
            </a:r>
            <a:r>
              <a:rPr lang="en-IN" altLang="en-US" sz="3000">
                <a:sym typeface="Symbol" panose="05050102010706020507" pitchFamily="18" charset="2"/>
              </a:rPr>
              <a:t>,</a:t>
            </a:r>
            <a:r>
              <a:rPr lang="en-IN" altLang="en-US" sz="3000" baseline="30000">
                <a:sym typeface="Symbol" panose="05050102010706020507" pitchFamily="18" charset="2"/>
              </a:rPr>
              <a:t>2</a:t>
            </a:r>
            <a:r>
              <a:rPr lang="en-IN" altLang="en-US" sz="3000">
                <a:sym typeface="Symbol" panose="05050102010706020507" pitchFamily="18" charset="2"/>
              </a:rPr>
              <a:t>)</a:t>
            </a:r>
            <a:endParaRPr lang="en-IN" altLang="en-US" sz="3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F416CFE1-767B-4E24-A2C5-B9E8B5937872}"/>
              </a:ext>
            </a:extLst>
          </p:cNvPr>
          <p:cNvSpPr>
            <a:spLocks noGrp="1" noChangeArrowheads="1"/>
          </p:cNvSpPr>
          <p:nvPr>
            <p:ph type="title"/>
          </p:nvPr>
        </p:nvSpPr>
        <p:spPr/>
        <p:txBody>
          <a:bodyPr/>
          <a:lstStyle/>
          <a:p>
            <a:r>
              <a:rPr lang="en-IN" altLang="en-US" sz="6000" b="1" dirty="0">
                <a:solidFill>
                  <a:srgbClr val="FF3300"/>
                </a:solidFill>
              </a:rPr>
              <a:t>Point Estimation</a:t>
            </a:r>
          </a:p>
        </p:txBody>
      </p:sp>
      <p:sp>
        <p:nvSpPr>
          <p:cNvPr id="63491" name="Content Placeholder 2">
            <a:extLst>
              <a:ext uri="{FF2B5EF4-FFF2-40B4-BE49-F238E27FC236}">
                <a16:creationId xmlns:a16="http://schemas.microsoft.com/office/drawing/2014/main" id="{C96BF800-2D4D-486E-B78F-662B477DC0E5}"/>
              </a:ext>
            </a:extLst>
          </p:cNvPr>
          <p:cNvSpPr>
            <a:spLocks noGrp="1" noChangeArrowheads="1"/>
          </p:cNvSpPr>
          <p:nvPr>
            <p:ph idx="1"/>
          </p:nvPr>
        </p:nvSpPr>
        <p:spPr/>
        <p:txBody>
          <a:bodyPr/>
          <a:lstStyle/>
          <a:p>
            <a:pPr algn="just">
              <a:buFont typeface="Wingdings" panose="05000000000000000000" pitchFamily="2" charset="2"/>
              <a:buChar char="§"/>
            </a:pPr>
            <a:r>
              <a:rPr lang="en-IN" altLang="en-US" sz="7000" dirty="0"/>
              <a:t>Method of maximum likelihood (MLE)</a:t>
            </a:r>
          </a:p>
          <a:p>
            <a:pPr algn="just">
              <a:buFont typeface="Wingdings" panose="05000000000000000000" pitchFamily="2" charset="2"/>
              <a:buChar char="§"/>
            </a:pPr>
            <a:r>
              <a:rPr lang="en-IN" altLang="en-US" sz="7000" dirty="0"/>
              <a:t>Method of moments</a:t>
            </a:r>
          </a:p>
        </p:txBody>
      </p:sp>
      <p:sp>
        <p:nvSpPr>
          <p:cNvPr id="4" name="Date Placeholder 3">
            <a:extLst>
              <a:ext uri="{FF2B5EF4-FFF2-40B4-BE49-F238E27FC236}">
                <a16:creationId xmlns:a16="http://schemas.microsoft.com/office/drawing/2014/main" id="{9A8BE9B9-0D76-46BD-B125-E45F5F8E4649}"/>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5D9C2E0F-645A-48F5-8577-F100A2FF05AE}"/>
              </a:ext>
            </a:extLst>
          </p:cNvPr>
          <p:cNvSpPr>
            <a:spLocks noGrp="1"/>
          </p:cNvSpPr>
          <p:nvPr>
            <p:ph type="ftr" sz="quarter" idx="11"/>
          </p:nvPr>
        </p:nvSpPr>
        <p:spPr/>
        <p:txBody>
          <a:bodyPr/>
          <a:lstStyle/>
          <a:p>
            <a:pPr>
              <a:defRPr/>
            </a:pPr>
            <a:r>
              <a:rPr lang="en-US"/>
              <a:t>RNSengupta,IME Dept.,IIT Kanpur,INDIA</a:t>
            </a:r>
          </a:p>
        </p:txBody>
      </p:sp>
      <p:sp>
        <p:nvSpPr>
          <p:cNvPr id="63494" name="Slide Number Placeholder 5">
            <a:extLst>
              <a:ext uri="{FF2B5EF4-FFF2-40B4-BE49-F238E27FC236}">
                <a16:creationId xmlns:a16="http://schemas.microsoft.com/office/drawing/2014/main" id="{1D603478-1833-404F-B348-C506CD0BE17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72393DB-4216-4C5E-A8F6-0F17F400EF10}" type="slidenum">
              <a:rPr lang="en-US" altLang="en-US" sz="1400">
                <a:latin typeface="Arial" panose="020B0604020202020204" pitchFamily="34" charset="0"/>
              </a:rPr>
              <a:pPr/>
              <a:t>3</a:t>
            </a:fld>
            <a:endParaRPr lang="en-US" altLang="en-US" sz="1400">
              <a:latin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764EE506-DF48-40AA-A56F-BBEA9708E485}"/>
              </a:ext>
            </a:extLst>
          </p:cNvPr>
          <p:cNvSpPr>
            <a:spLocks noGrp="1" noChangeArrowheads="1"/>
          </p:cNvSpPr>
          <p:nvPr>
            <p:ph type="title"/>
          </p:nvPr>
        </p:nvSpPr>
        <p:spPr/>
        <p:txBody>
          <a:bodyPr/>
          <a:lstStyle/>
          <a:p>
            <a:r>
              <a:rPr lang="en-IN" altLang="en-US" sz="3000"/>
              <a:t>Statistical Inference: Interval Estimation (Example for mean with SD/variance </a:t>
            </a:r>
            <a:r>
              <a:rPr lang="en-IN" altLang="en-US" sz="3000" b="1">
                <a:solidFill>
                  <a:srgbClr val="FF0000"/>
                </a:solidFill>
              </a:rPr>
              <a:t>unknown</a:t>
            </a:r>
            <a:r>
              <a:rPr lang="en-IN" altLang="en-US" sz="3000"/>
              <a:t> contd…)</a:t>
            </a:r>
          </a:p>
        </p:txBody>
      </p:sp>
      <p:sp>
        <p:nvSpPr>
          <p:cNvPr id="4" name="Date Placeholder 3">
            <a:extLst>
              <a:ext uri="{FF2B5EF4-FFF2-40B4-BE49-F238E27FC236}">
                <a16:creationId xmlns:a16="http://schemas.microsoft.com/office/drawing/2014/main" id="{BDFBDF46-5EB3-4AA4-A23D-AEA328BFD9A7}"/>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323088A6-2ED7-4863-AA8B-02049E873A8B}"/>
              </a:ext>
            </a:extLst>
          </p:cNvPr>
          <p:cNvSpPr>
            <a:spLocks noGrp="1"/>
          </p:cNvSpPr>
          <p:nvPr>
            <p:ph type="ftr" sz="quarter" idx="11"/>
          </p:nvPr>
        </p:nvSpPr>
        <p:spPr/>
        <p:txBody>
          <a:bodyPr/>
          <a:lstStyle/>
          <a:p>
            <a:pPr>
              <a:defRPr/>
            </a:pPr>
            <a:r>
              <a:rPr lang="en-US"/>
              <a:t>RNSengupta,IME Dept.,IIT Kanpur,INDIA</a:t>
            </a:r>
          </a:p>
        </p:txBody>
      </p:sp>
      <p:sp>
        <p:nvSpPr>
          <p:cNvPr id="76805" name="Slide Number Placeholder 5">
            <a:extLst>
              <a:ext uri="{FF2B5EF4-FFF2-40B4-BE49-F238E27FC236}">
                <a16:creationId xmlns:a16="http://schemas.microsoft.com/office/drawing/2014/main" id="{C6A8716E-8C23-4C30-8C1F-D69A14CF43E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95CFE891-9B1E-4C9E-800E-1DD9549A9F84}" type="slidenum">
              <a:rPr lang="en-US" altLang="en-US" sz="1400">
                <a:latin typeface="Arial" panose="020B0604020202020204" pitchFamily="34" charset="0"/>
              </a:rPr>
              <a:pPr/>
              <a:t>30</a:t>
            </a:fld>
            <a:endParaRPr lang="en-US" altLang="en-US" sz="1400">
              <a:latin typeface="Arial" panose="020B0604020202020204" pitchFamily="34" charset="0"/>
            </a:endParaRPr>
          </a:p>
        </p:txBody>
      </p:sp>
      <p:sp>
        <p:nvSpPr>
          <p:cNvPr id="76806" name="Content Placeholder 7">
            <a:extLst>
              <a:ext uri="{FF2B5EF4-FFF2-40B4-BE49-F238E27FC236}">
                <a16:creationId xmlns:a16="http://schemas.microsoft.com/office/drawing/2014/main" id="{73771642-56A6-4071-B815-323D5F212C8F}"/>
              </a:ext>
            </a:extLst>
          </p:cNvPr>
          <p:cNvSpPr>
            <a:spLocks noGrp="1" noChangeArrowheads="1"/>
          </p:cNvSpPr>
          <p:nvPr>
            <p:ph idx="1"/>
          </p:nvPr>
        </p:nvSpPr>
        <p:spPr>
          <a:xfrm>
            <a:off x="2057400" y="1524001"/>
            <a:ext cx="8229600" cy="4525963"/>
          </a:xfrm>
        </p:spPr>
        <p:txBody>
          <a:bodyPr/>
          <a:lstStyle/>
          <a:p>
            <a:pPr algn="just">
              <a:buFont typeface="Wingdings" panose="05000000000000000000" pitchFamily="2" charset="2"/>
              <a:buChar char="§"/>
            </a:pPr>
            <a:r>
              <a:rPr lang="en-IN" altLang="en-US" sz="2600"/>
              <a:t>n=10, x</a:t>
            </a:r>
            <a:r>
              <a:rPr lang="en-IN" altLang="en-US" sz="2600" baseline="-25000"/>
              <a:t>mean,10</a:t>
            </a:r>
            <a:r>
              <a:rPr lang="en-IN" altLang="en-US" sz="2600"/>
              <a:t>=2.22, s</a:t>
            </a:r>
            <a:r>
              <a:rPr lang="en-IN" altLang="en-US" sz="2600" baseline="-25000"/>
              <a:t>10</a:t>
            </a:r>
            <a:r>
              <a:rPr lang="en-IN" altLang="en-US" sz="2600"/>
              <a:t>=0.5789, </a:t>
            </a:r>
            <a:r>
              <a:rPr lang="en-IN" altLang="en-US" sz="2600">
                <a:sym typeface="Symbol" panose="05050102010706020507" pitchFamily="18" charset="2"/>
              </a:rPr>
              <a:t>t</a:t>
            </a:r>
            <a:r>
              <a:rPr lang="en-IN" altLang="en-US" sz="2600" baseline="-25000">
                <a:sym typeface="Symbol" panose="05050102010706020507" pitchFamily="18" charset="2"/>
              </a:rPr>
              <a:t>9,0.05</a:t>
            </a:r>
            <a:r>
              <a:rPr lang="en-IN" altLang="en-US" sz="2600">
                <a:sym typeface="Symbol" panose="05050102010706020507" pitchFamily="18" charset="2"/>
              </a:rPr>
              <a:t>=1.833</a:t>
            </a:r>
            <a:endParaRPr lang="en-IN" altLang="en-US" sz="2600"/>
          </a:p>
          <a:p>
            <a:pPr algn="just">
              <a:buFontTx/>
              <a:buNone/>
            </a:pPr>
            <a:r>
              <a:rPr lang="en-IN" altLang="en-US" sz="2600"/>
              <a:t>Thus from the given information we know that</a:t>
            </a:r>
          </a:p>
          <a:p>
            <a:pPr algn="just">
              <a:buFont typeface="Wingdings" panose="05000000000000000000" pitchFamily="2" charset="2"/>
              <a:buChar char="§"/>
            </a:pPr>
            <a:r>
              <a:rPr lang="en-IN" altLang="en-US" sz="2600"/>
              <a:t>Pr{X</a:t>
            </a:r>
            <a:r>
              <a:rPr lang="en-IN" altLang="en-US" sz="2600" baseline="-25000"/>
              <a:t>mean,n</a:t>
            </a:r>
            <a:r>
              <a:rPr lang="en-IN" altLang="en-US" sz="2600"/>
              <a:t>-(s</a:t>
            </a:r>
            <a:r>
              <a:rPr lang="en-IN" altLang="en-US" sz="2600" baseline="-25000"/>
              <a:t>n</a:t>
            </a:r>
            <a:r>
              <a:rPr lang="en-IN" altLang="en-US" sz="2600"/>
              <a:t>/</a:t>
            </a:r>
            <a:r>
              <a:rPr lang="en-IN" altLang="en-US" sz="2600">
                <a:sym typeface="Symbol" panose="05050102010706020507" pitchFamily="18" charset="2"/>
              </a:rPr>
              <a:t>n)t</a:t>
            </a:r>
            <a:r>
              <a:rPr lang="en-IN" altLang="en-US" sz="2600" baseline="-25000">
                <a:sym typeface="Symbol" panose="05050102010706020507" pitchFamily="18" charset="2"/>
              </a:rPr>
              <a:t>n-1,/2</a:t>
            </a:r>
            <a:r>
              <a:rPr lang="en-IN" altLang="en-US" sz="2600">
                <a:sym typeface="Symbol" panose="05050102010706020507" pitchFamily="18" charset="2"/>
              </a:rPr>
              <a:t></a:t>
            </a:r>
            <a:r>
              <a:rPr lang="en-IN" altLang="en-US" sz="2600"/>
              <a:t>X</a:t>
            </a:r>
            <a:r>
              <a:rPr lang="en-IN" altLang="en-US" sz="2600" baseline="-25000"/>
              <a:t>mean,n</a:t>
            </a:r>
            <a:r>
              <a:rPr lang="en-IN" altLang="en-US" sz="2600"/>
              <a:t>+(s</a:t>
            </a:r>
            <a:r>
              <a:rPr lang="en-IN" altLang="en-US" sz="2600" baseline="-25000"/>
              <a:t>n</a:t>
            </a:r>
            <a:r>
              <a:rPr lang="en-IN" altLang="en-US" sz="2600"/>
              <a:t>/</a:t>
            </a:r>
            <a:r>
              <a:rPr lang="en-IN" altLang="en-US" sz="2600">
                <a:sym typeface="Symbol" panose="05050102010706020507" pitchFamily="18" charset="2"/>
              </a:rPr>
              <a:t>n)t</a:t>
            </a:r>
            <a:r>
              <a:rPr lang="en-IN" altLang="en-US" sz="2600" baseline="-25000">
                <a:sym typeface="Symbol" panose="05050102010706020507" pitchFamily="18" charset="2"/>
              </a:rPr>
              <a:t>n-1,/2</a:t>
            </a:r>
            <a:r>
              <a:rPr lang="en-IN" altLang="en-US" sz="2600">
                <a:sym typeface="Symbol" panose="05050102010706020507" pitchFamily="18" charset="2"/>
              </a:rPr>
              <a:t>}=(1-)</a:t>
            </a:r>
          </a:p>
          <a:p>
            <a:pPr algn="just">
              <a:buFont typeface="Wingdings" panose="05000000000000000000" pitchFamily="2" charset="2"/>
              <a:buChar char="§"/>
            </a:pPr>
            <a:r>
              <a:rPr lang="en-IN" altLang="en-US" sz="2600"/>
              <a:t>Pr{X</a:t>
            </a:r>
            <a:r>
              <a:rPr lang="en-IN" altLang="en-US" sz="2600" baseline="-25000"/>
              <a:t>mean,10</a:t>
            </a:r>
            <a:r>
              <a:rPr lang="en-IN" altLang="en-US" sz="2600"/>
              <a:t>-(s</a:t>
            </a:r>
            <a:r>
              <a:rPr lang="en-IN" altLang="en-US" sz="2600" baseline="-25000"/>
              <a:t>10</a:t>
            </a:r>
            <a:r>
              <a:rPr lang="en-IN" altLang="en-US" sz="2600"/>
              <a:t>/</a:t>
            </a:r>
            <a:r>
              <a:rPr lang="en-IN" altLang="en-US" sz="2600">
                <a:sym typeface="Symbol" panose="05050102010706020507" pitchFamily="18" charset="2"/>
              </a:rPr>
              <a:t>10)t</a:t>
            </a:r>
            <a:r>
              <a:rPr lang="en-IN" altLang="en-US" sz="2600" baseline="-25000">
                <a:sym typeface="Symbol" panose="05050102010706020507" pitchFamily="18" charset="2"/>
              </a:rPr>
              <a:t>10-1,/2</a:t>
            </a:r>
            <a:r>
              <a:rPr lang="en-IN" altLang="en-US" sz="2600">
                <a:sym typeface="Symbol" panose="05050102010706020507" pitchFamily="18" charset="2"/>
              </a:rPr>
              <a:t></a:t>
            </a:r>
            <a:r>
              <a:rPr lang="en-IN" altLang="en-US" sz="2600"/>
              <a:t>X</a:t>
            </a:r>
            <a:r>
              <a:rPr lang="en-IN" altLang="en-US" sz="2600" baseline="-25000"/>
              <a:t>mean,10</a:t>
            </a:r>
            <a:r>
              <a:rPr lang="en-IN" altLang="en-US" sz="2600"/>
              <a:t>+(s</a:t>
            </a:r>
            <a:r>
              <a:rPr lang="en-IN" altLang="en-US" sz="2600" baseline="-25000"/>
              <a:t>10</a:t>
            </a:r>
            <a:r>
              <a:rPr lang="en-IN" altLang="en-US" sz="2600"/>
              <a:t>/</a:t>
            </a:r>
            <a:r>
              <a:rPr lang="en-IN" altLang="en-US" sz="2600">
                <a:sym typeface="Symbol" panose="05050102010706020507" pitchFamily="18" charset="2"/>
              </a:rPr>
              <a:t>10)t</a:t>
            </a:r>
            <a:r>
              <a:rPr lang="en-IN" altLang="en-US" sz="2600" baseline="-25000">
                <a:sym typeface="Symbol" panose="05050102010706020507" pitchFamily="18" charset="2"/>
              </a:rPr>
              <a:t>10-1,/2</a:t>
            </a:r>
            <a:r>
              <a:rPr lang="en-IN" altLang="en-US" sz="2600">
                <a:sym typeface="Symbol" panose="05050102010706020507" pitchFamily="18" charset="2"/>
              </a:rPr>
              <a:t>}=(1-)</a:t>
            </a:r>
          </a:p>
          <a:p>
            <a:pPr algn="just">
              <a:buFont typeface="Wingdings" panose="05000000000000000000" pitchFamily="2" charset="2"/>
              <a:buChar char="§"/>
            </a:pPr>
            <a:r>
              <a:rPr lang="en-IN" altLang="en-US" sz="2600"/>
              <a:t>Pr{2.22-(0.5789/</a:t>
            </a:r>
            <a:r>
              <a:rPr lang="en-IN" altLang="en-US" sz="2600">
                <a:sym typeface="Symbol" panose="05050102010706020507" pitchFamily="18" charset="2"/>
              </a:rPr>
              <a:t>10)1.833</a:t>
            </a:r>
            <a:r>
              <a:rPr lang="en-IN" altLang="en-US" sz="2600"/>
              <a:t>2.22+(0.5789/</a:t>
            </a:r>
            <a:r>
              <a:rPr lang="en-IN" altLang="en-US" sz="2600">
                <a:sym typeface="Symbol" panose="05050102010706020507" pitchFamily="18" charset="2"/>
              </a:rPr>
              <a:t>10)1.833}=0.90</a:t>
            </a:r>
          </a:p>
          <a:p>
            <a:pPr algn="just">
              <a:buFont typeface="Wingdings" panose="05000000000000000000" pitchFamily="2" charset="2"/>
              <a:buChar char="§"/>
            </a:pPr>
            <a:r>
              <a:rPr lang="en-IN" altLang="en-US" sz="2600">
                <a:sym typeface="Symbol" panose="05050102010706020507" pitchFamily="18" charset="2"/>
              </a:rPr>
              <a:t>LCL=1.8445 and UCL=2.5556</a:t>
            </a:r>
            <a:endParaRPr lang="en-IN" altLang="en-US" sz="26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DE9FE9B7-C82E-4408-AB5E-BB45AE4B61F6}"/>
              </a:ext>
            </a:extLst>
          </p:cNvPr>
          <p:cNvSpPr>
            <a:spLocks noGrp="1" noChangeArrowheads="1"/>
          </p:cNvSpPr>
          <p:nvPr>
            <p:ph type="title"/>
          </p:nvPr>
        </p:nvSpPr>
        <p:spPr/>
        <p:txBody>
          <a:bodyPr/>
          <a:lstStyle/>
          <a:p>
            <a:r>
              <a:rPr lang="en-IN" altLang="en-US" sz="3000"/>
              <a:t>Statistical Inference: Interval Estimation (Example for mean with SD/variance </a:t>
            </a:r>
            <a:r>
              <a:rPr lang="en-IN" altLang="en-US" sz="3000" b="1">
                <a:solidFill>
                  <a:srgbClr val="FF0000"/>
                </a:solidFill>
              </a:rPr>
              <a:t>unknown</a:t>
            </a:r>
            <a:r>
              <a:rPr lang="en-IN" altLang="en-US" sz="3000"/>
              <a:t> contd…)</a:t>
            </a:r>
          </a:p>
        </p:txBody>
      </p:sp>
      <p:sp>
        <p:nvSpPr>
          <p:cNvPr id="4" name="Date Placeholder 3">
            <a:extLst>
              <a:ext uri="{FF2B5EF4-FFF2-40B4-BE49-F238E27FC236}">
                <a16:creationId xmlns:a16="http://schemas.microsoft.com/office/drawing/2014/main" id="{3FE2950B-7122-40AD-BFA4-9E07551121EE}"/>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F9F1BEB9-6FB7-4BBD-82B7-5118E791339E}"/>
              </a:ext>
            </a:extLst>
          </p:cNvPr>
          <p:cNvSpPr>
            <a:spLocks noGrp="1"/>
          </p:cNvSpPr>
          <p:nvPr>
            <p:ph type="ftr" sz="quarter" idx="11"/>
          </p:nvPr>
        </p:nvSpPr>
        <p:spPr/>
        <p:txBody>
          <a:bodyPr/>
          <a:lstStyle/>
          <a:p>
            <a:pPr>
              <a:defRPr/>
            </a:pPr>
            <a:r>
              <a:rPr lang="en-US"/>
              <a:t>RNSengupta,IME Dept.,IIT Kanpur,INDIA</a:t>
            </a:r>
          </a:p>
        </p:txBody>
      </p:sp>
      <p:sp>
        <p:nvSpPr>
          <p:cNvPr id="77829" name="Slide Number Placeholder 5">
            <a:extLst>
              <a:ext uri="{FF2B5EF4-FFF2-40B4-BE49-F238E27FC236}">
                <a16:creationId xmlns:a16="http://schemas.microsoft.com/office/drawing/2014/main" id="{F01D0F2A-5D44-445E-A9C2-F57515CF60D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78191813-2F2B-4E95-ABB6-3E5CFF4AA95B}" type="slidenum">
              <a:rPr lang="en-US" altLang="en-US" sz="1400">
                <a:latin typeface="Arial" panose="020B0604020202020204" pitchFamily="34" charset="0"/>
              </a:rPr>
              <a:pPr/>
              <a:t>31</a:t>
            </a:fld>
            <a:endParaRPr lang="en-US" altLang="en-US" sz="1400">
              <a:latin typeface="Arial" panose="020B0604020202020204" pitchFamily="34" charset="0"/>
            </a:endParaRPr>
          </a:p>
        </p:txBody>
      </p:sp>
      <p:pic>
        <p:nvPicPr>
          <p:cNvPr id="77830" name="Picture 2">
            <a:extLst>
              <a:ext uri="{FF2B5EF4-FFF2-40B4-BE49-F238E27FC236}">
                <a16:creationId xmlns:a16="http://schemas.microsoft.com/office/drawing/2014/main" id="{F2675D2B-8968-440E-9D7C-030C2D24EE7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00400" y="1570038"/>
            <a:ext cx="5715000" cy="4525962"/>
          </a:xfr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E83DD153-238F-4837-967D-0DEBD9AE26A9}"/>
              </a:ext>
            </a:extLst>
          </p:cNvPr>
          <p:cNvSpPr>
            <a:spLocks noGrp="1" noChangeArrowheads="1"/>
          </p:cNvSpPr>
          <p:nvPr>
            <p:ph type="title"/>
          </p:nvPr>
        </p:nvSpPr>
        <p:spPr/>
        <p:txBody>
          <a:bodyPr/>
          <a:lstStyle/>
          <a:p>
            <a:r>
              <a:rPr lang="en-IN" altLang="en-US" sz="3000"/>
              <a:t>Statistical Inference: Interval Estimation (Example for SD/Variance with mean </a:t>
            </a:r>
            <a:r>
              <a:rPr lang="en-IN" altLang="en-US" sz="3000" b="1">
                <a:solidFill>
                  <a:srgbClr val="FF0000"/>
                </a:solidFill>
              </a:rPr>
              <a:t>known</a:t>
            </a:r>
            <a:r>
              <a:rPr lang="en-IN" altLang="en-US" sz="3000">
                <a:solidFill>
                  <a:schemeClr val="tx1"/>
                </a:solidFill>
              </a:rPr>
              <a:t>)</a:t>
            </a:r>
            <a:endParaRPr lang="en-IN" altLang="en-US" sz="3000"/>
          </a:p>
        </p:txBody>
      </p:sp>
      <p:sp>
        <p:nvSpPr>
          <p:cNvPr id="4" name="Date Placeholder 3">
            <a:extLst>
              <a:ext uri="{FF2B5EF4-FFF2-40B4-BE49-F238E27FC236}">
                <a16:creationId xmlns:a16="http://schemas.microsoft.com/office/drawing/2014/main" id="{8D59A267-01B9-494E-9882-233AECCD5A5E}"/>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FC8C0BCF-697E-4C41-B3B9-DA37BC21F8A7}"/>
              </a:ext>
            </a:extLst>
          </p:cNvPr>
          <p:cNvSpPr>
            <a:spLocks noGrp="1"/>
          </p:cNvSpPr>
          <p:nvPr>
            <p:ph type="ftr" sz="quarter" idx="11"/>
          </p:nvPr>
        </p:nvSpPr>
        <p:spPr/>
        <p:txBody>
          <a:bodyPr/>
          <a:lstStyle/>
          <a:p>
            <a:pPr>
              <a:defRPr/>
            </a:pPr>
            <a:r>
              <a:rPr lang="en-US"/>
              <a:t>RNSengupta,IME Dept.,IIT Kanpur,INDIA</a:t>
            </a:r>
          </a:p>
        </p:txBody>
      </p:sp>
      <p:sp>
        <p:nvSpPr>
          <p:cNvPr id="78853" name="Slide Number Placeholder 5">
            <a:extLst>
              <a:ext uri="{FF2B5EF4-FFF2-40B4-BE49-F238E27FC236}">
                <a16:creationId xmlns:a16="http://schemas.microsoft.com/office/drawing/2014/main" id="{640E2BAF-38FB-4E5B-A068-3385B584557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0260A6C1-D7A6-414A-8FC5-FF823293973E}" type="slidenum">
              <a:rPr lang="en-US" altLang="en-US" sz="1400">
                <a:latin typeface="Arial" panose="020B0604020202020204" pitchFamily="34" charset="0"/>
              </a:rPr>
              <a:pPr/>
              <a:t>32</a:t>
            </a:fld>
            <a:endParaRPr lang="en-US" altLang="en-US" sz="1400">
              <a:latin typeface="Arial" panose="020B0604020202020204" pitchFamily="34" charset="0"/>
            </a:endParaRPr>
          </a:p>
        </p:txBody>
      </p:sp>
      <p:sp>
        <p:nvSpPr>
          <p:cNvPr id="78854" name="Content Placeholder 7">
            <a:extLst>
              <a:ext uri="{FF2B5EF4-FFF2-40B4-BE49-F238E27FC236}">
                <a16:creationId xmlns:a16="http://schemas.microsoft.com/office/drawing/2014/main" id="{0B98335F-ED3F-4F4D-A31E-C4E44F18FA89}"/>
              </a:ext>
            </a:extLst>
          </p:cNvPr>
          <p:cNvSpPr>
            <a:spLocks noGrp="1" noChangeArrowheads="1"/>
          </p:cNvSpPr>
          <p:nvPr>
            <p:ph idx="1"/>
          </p:nvPr>
        </p:nvSpPr>
        <p:spPr>
          <a:xfrm>
            <a:off x="2057400" y="1600201"/>
            <a:ext cx="8229600" cy="4525963"/>
          </a:xfrm>
        </p:spPr>
        <p:txBody>
          <a:bodyPr/>
          <a:lstStyle/>
          <a:p>
            <a:pPr algn="just">
              <a:buFontTx/>
              <a:buNone/>
            </a:pPr>
            <a:r>
              <a:rPr lang="en-IN" altLang="en-US"/>
              <a:t>	Suppose a sample of 30 school students are given an IQ test. If the sample has a standard error of 12.25 points, find a 90% confidence interval for the population standard deviation. Assume population mean is </a:t>
            </a:r>
            <a:r>
              <a:rPr lang="en-IN" altLang="en-US" b="1">
                <a:solidFill>
                  <a:srgbClr val="FF0000"/>
                </a:solidFill>
              </a:rPr>
              <a:t>known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a:extLst>
              <a:ext uri="{FF2B5EF4-FFF2-40B4-BE49-F238E27FC236}">
                <a16:creationId xmlns:a16="http://schemas.microsoft.com/office/drawing/2014/main" id="{0BB23CA4-3DC1-4CCC-8A51-A6EBCBFB84B0}"/>
              </a:ext>
            </a:extLst>
          </p:cNvPr>
          <p:cNvSpPr>
            <a:spLocks noGrp="1" noChangeArrowheads="1"/>
          </p:cNvSpPr>
          <p:nvPr>
            <p:ph type="title"/>
          </p:nvPr>
        </p:nvSpPr>
        <p:spPr/>
        <p:txBody>
          <a:bodyPr/>
          <a:lstStyle/>
          <a:p>
            <a:r>
              <a:rPr lang="en-IN" altLang="en-US"/>
              <a:t>Statistical Inference: Interval Estimation (for SD/Variance)</a:t>
            </a:r>
          </a:p>
        </p:txBody>
      </p:sp>
      <p:sp>
        <p:nvSpPr>
          <p:cNvPr id="4" name="Date Placeholder 3">
            <a:extLst>
              <a:ext uri="{FF2B5EF4-FFF2-40B4-BE49-F238E27FC236}">
                <a16:creationId xmlns:a16="http://schemas.microsoft.com/office/drawing/2014/main" id="{4C62F511-A87A-4D72-ACAF-1C0C5F5A7A61}"/>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DCA8537C-5CD4-4BE3-963E-EFD81B012C1F}"/>
              </a:ext>
            </a:extLst>
          </p:cNvPr>
          <p:cNvSpPr>
            <a:spLocks noGrp="1"/>
          </p:cNvSpPr>
          <p:nvPr>
            <p:ph type="ftr" sz="quarter" idx="11"/>
          </p:nvPr>
        </p:nvSpPr>
        <p:spPr/>
        <p:txBody>
          <a:bodyPr/>
          <a:lstStyle/>
          <a:p>
            <a:pPr>
              <a:defRPr/>
            </a:pPr>
            <a:r>
              <a:rPr lang="en-US"/>
              <a:t>RNSengupta,IME Dept.,IIT Kanpur,INDIA</a:t>
            </a:r>
          </a:p>
        </p:txBody>
      </p:sp>
      <p:sp>
        <p:nvSpPr>
          <p:cNvPr id="79877" name="Slide Number Placeholder 5">
            <a:extLst>
              <a:ext uri="{FF2B5EF4-FFF2-40B4-BE49-F238E27FC236}">
                <a16:creationId xmlns:a16="http://schemas.microsoft.com/office/drawing/2014/main" id="{FBC852F6-2110-4D77-BF19-33305FF51D8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75976B1E-5A76-44A5-B24C-E7069C6733E0}" type="slidenum">
              <a:rPr lang="en-US" altLang="en-US" sz="1400">
                <a:latin typeface="Arial" panose="020B0604020202020204" pitchFamily="34" charset="0"/>
              </a:rPr>
              <a:pPr/>
              <a:t>33</a:t>
            </a:fld>
            <a:endParaRPr lang="en-US" altLang="en-US" sz="1400">
              <a:latin typeface="Arial" panose="020B0604020202020204" pitchFamily="34" charset="0"/>
            </a:endParaRPr>
          </a:p>
        </p:txBody>
      </p:sp>
      <p:sp>
        <p:nvSpPr>
          <p:cNvPr id="79878" name="Content Placeholder 7">
            <a:extLst>
              <a:ext uri="{FF2B5EF4-FFF2-40B4-BE49-F238E27FC236}">
                <a16:creationId xmlns:a16="http://schemas.microsoft.com/office/drawing/2014/main" id="{9B3CECA2-C6BD-4CCE-B5B9-5C959B3EC237}"/>
              </a:ext>
            </a:extLst>
          </p:cNvPr>
          <p:cNvSpPr>
            <a:spLocks noGrp="1" noChangeArrowheads="1"/>
          </p:cNvSpPr>
          <p:nvPr>
            <p:ph idx="1"/>
          </p:nvPr>
        </p:nvSpPr>
        <p:spPr>
          <a:xfrm>
            <a:off x="2057400" y="1600201"/>
            <a:ext cx="8229600" cy="4525963"/>
          </a:xfrm>
        </p:spPr>
        <p:txBody>
          <a:bodyPr/>
          <a:lstStyle/>
          <a:p>
            <a:pPr algn="ctr">
              <a:buFontTx/>
              <a:buNone/>
            </a:pPr>
            <a:r>
              <a:rPr lang="en-IN" altLang="en-US"/>
              <a:t>With </a:t>
            </a:r>
            <a:r>
              <a:rPr lang="en-IN" altLang="en-US">
                <a:sym typeface="Symbol" panose="05050102010706020507" pitchFamily="18" charset="2"/>
              </a:rPr>
              <a:t> </a:t>
            </a:r>
            <a:r>
              <a:rPr lang="en-IN" altLang="en-US" b="1">
                <a:solidFill>
                  <a:srgbClr val="FF0000"/>
                </a:solidFill>
                <a:sym typeface="Symbol" panose="05050102010706020507" pitchFamily="18" charset="2"/>
              </a:rPr>
              <a:t>known</a:t>
            </a:r>
            <a:endParaRPr lang="en-IN" altLang="en-US"/>
          </a:p>
        </p:txBody>
      </p:sp>
      <p:pic>
        <p:nvPicPr>
          <p:cNvPr id="79879" name="Picture 2">
            <a:extLst>
              <a:ext uri="{FF2B5EF4-FFF2-40B4-BE49-F238E27FC236}">
                <a16:creationId xmlns:a16="http://schemas.microsoft.com/office/drawing/2014/main" id="{C7352CAB-34E9-4693-93C0-A00C6A9A4B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2438400"/>
            <a:ext cx="53086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a:extLst>
              <a:ext uri="{FF2B5EF4-FFF2-40B4-BE49-F238E27FC236}">
                <a16:creationId xmlns:a16="http://schemas.microsoft.com/office/drawing/2014/main" id="{E349E592-EC7F-47A6-8699-1B57D549AC51}"/>
              </a:ext>
            </a:extLst>
          </p:cNvPr>
          <p:cNvSpPr>
            <a:spLocks noGrp="1" noChangeArrowheads="1"/>
          </p:cNvSpPr>
          <p:nvPr>
            <p:ph type="title"/>
          </p:nvPr>
        </p:nvSpPr>
        <p:spPr/>
        <p:txBody>
          <a:bodyPr/>
          <a:lstStyle/>
          <a:p>
            <a:r>
              <a:rPr lang="en-IN" altLang="en-US" sz="3000"/>
              <a:t>Statistical Inference: Interval Estimation (Example for SD/Variance with mean </a:t>
            </a:r>
            <a:r>
              <a:rPr lang="en-IN" altLang="en-US" sz="3000" b="1">
                <a:solidFill>
                  <a:srgbClr val="FF0000"/>
                </a:solidFill>
              </a:rPr>
              <a:t>known</a:t>
            </a:r>
            <a:r>
              <a:rPr lang="en-IN" altLang="en-US" sz="3000">
                <a:solidFill>
                  <a:schemeClr val="tx1"/>
                </a:solidFill>
              </a:rPr>
              <a:t>)</a:t>
            </a:r>
            <a:endParaRPr lang="en-IN" altLang="en-US" sz="3000"/>
          </a:p>
        </p:txBody>
      </p:sp>
      <p:sp>
        <p:nvSpPr>
          <p:cNvPr id="4" name="Date Placeholder 3">
            <a:extLst>
              <a:ext uri="{FF2B5EF4-FFF2-40B4-BE49-F238E27FC236}">
                <a16:creationId xmlns:a16="http://schemas.microsoft.com/office/drawing/2014/main" id="{ECE4BE38-ECEB-4750-B566-F7477AA0C974}"/>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7F3810DF-B0E1-4AD9-AB6A-D6745D7E2FA4}"/>
              </a:ext>
            </a:extLst>
          </p:cNvPr>
          <p:cNvSpPr>
            <a:spLocks noGrp="1"/>
          </p:cNvSpPr>
          <p:nvPr>
            <p:ph type="ftr" sz="quarter" idx="11"/>
          </p:nvPr>
        </p:nvSpPr>
        <p:spPr/>
        <p:txBody>
          <a:bodyPr/>
          <a:lstStyle/>
          <a:p>
            <a:pPr>
              <a:defRPr/>
            </a:pPr>
            <a:r>
              <a:rPr lang="en-US"/>
              <a:t>RNSengupta,IME Dept.,IIT Kanpur,INDIA</a:t>
            </a:r>
          </a:p>
        </p:txBody>
      </p:sp>
      <p:sp>
        <p:nvSpPr>
          <p:cNvPr id="80901" name="Slide Number Placeholder 5">
            <a:extLst>
              <a:ext uri="{FF2B5EF4-FFF2-40B4-BE49-F238E27FC236}">
                <a16:creationId xmlns:a16="http://schemas.microsoft.com/office/drawing/2014/main" id="{80A093DA-50E4-438E-91BA-F57CF4A2F57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0B1BBC2E-0618-409D-AD89-70AB2B865FA5}" type="slidenum">
              <a:rPr lang="en-US" altLang="en-US" sz="1400">
                <a:latin typeface="Arial" panose="020B0604020202020204" pitchFamily="34" charset="0"/>
              </a:rPr>
              <a:pPr/>
              <a:t>34</a:t>
            </a:fld>
            <a:endParaRPr lang="en-US" altLang="en-US" sz="1400">
              <a:latin typeface="Arial" panose="020B0604020202020204" pitchFamily="34" charset="0"/>
            </a:endParaRPr>
          </a:p>
        </p:txBody>
      </p:sp>
      <p:sp>
        <p:nvSpPr>
          <p:cNvPr id="80902" name="Content Placeholder 7">
            <a:extLst>
              <a:ext uri="{FF2B5EF4-FFF2-40B4-BE49-F238E27FC236}">
                <a16:creationId xmlns:a16="http://schemas.microsoft.com/office/drawing/2014/main" id="{5B340E0A-0FEF-45E3-850B-05F2D526E8F2}"/>
              </a:ext>
            </a:extLst>
          </p:cNvPr>
          <p:cNvSpPr>
            <a:spLocks noGrp="1" noChangeArrowheads="1"/>
          </p:cNvSpPr>
          <p:nvPr>
            <p:ph idx="1"/>
          </p:nvPr>
        </p:nvSpPr>
        <p:spPr>
          <a:xfrm>
            <a:off x="2057400" y="1600201"/>
            <a:ext cx="8229600" cy="4525963"/>
          </a:xfrm>
        </p:spPr>
        <p:txBody>
          <a:bodyPr/>
          <a:lstStyle/>
          <a:p>
            <a:pPr algn="just">
              <a:buFont typeface="Wingdings" panose="05000000000000000000" pitchFamily="2" charset="2"/>
              <a:buChar char="§"/>
            </a:pPr>
            <a:r>
              <a:rPr lang="en-IN" altLang="en-US" sz="2700">
                <a:sym typeface="Symbol" panose="05050102010706020507" pitchFamily="18" charset="2"/>
              </a:rPr>
              <a:t>n=30, s</a:t>
            </a:r>
            <a:r>
              <a:rPr lang="en-IN" altLang="en-US" sz="2700" baseline="30000">
                <a:sym typeface="Symbol" panose="05050102010706020507" pitchFamily="18" charset="2"/>
              </a:rPr>
              <a:t>*2</a:t>
            </a:r>
            <a:r>
              <a:rPr lang="en-IN" altLang="en-US" sz="2700" baseline="-25000">
                <a:sym typeface="Symbol" panose="05050102010706020507" pitchFamily="18" charset="2"/>
              </a:rPr>
              <a:t>n</a:t>
            </a:r>
            <a:r>
              <a:rPr lang="en-IN" altLang="en-US" sz="2700">
                <a:sym typeface="Symbol" panose="05050102010706020507" pitchFamily="18" charset="2"/>
              </a:rPr>
              <a:t>=s</a:t>
            </a:r>
            <a:r>
              <a:rPr lang="en-IN" altLang="en-US" sz="2700" baseline="30000">
                <a:sym typeface="Symbol" panose="05050102010706020507" pitchFamily="18" charset="2"/>
              </a:rPr>
              <a:t>*2</a:t>
            </a:r>
            <a:r>
              <a:rPr lang="en-IN" altLang="en-US" sz="2700" baseline="-25000">
                <a:sym typeface="Symbol" panose="05050102010706020507" pitchFamily="18" charset="2"/>
              </a:rPr>
              <a:t>30</a:t>
            </a:r>
            <a:r>
              <a:rPr lang="en-IN" altLang="en-US" sz="2700">
                <a:sym typeface="Symbol" panose="05050102010706020507" pitchFamily="18" charset="2"/>
              </a:rPr>
              <a:t>=12.25</a:t>
            </a:r>
            <a:r>
              <a:rPr lang="en-IN" altLang="en-US" sz="2700" baseline="30000">
                <a:sym typeface="Symbol" panose="05050102010706020507" pitchFamily="18" charset="2"/>
              </a:rPr>
              <a:t>2</a:t>
            </a:r>
            <a:r>
              <a:rPr lang="en-IN" altLang="en-US" sz="2700">
                <a:sym typeface="Symbol" panose="05050102010706020507" pitchFamily="18" charset="2"/>
              </a:rPr>
              <a:t>, </a:t>
            </a:r>
            <a:r>
              <a:rPr lang="en-IN" altLang="en-US" sz="2700" baseline="30000">
                <a:sym typeface="Symbol" panose="05050102010706020507" pitchFamily="18" charset="2"/>
              </a:rPr>
              <a:t>2</a:t>
            </a:r>
            <a:r>
              <a:rPr lang="en-IN" altLang="en-US" sz="2700" baseline="-25000">
                <a:sym typeface="Symbol" panose="05050102010706020507" pitchFamily="18" charset="2"/>
              </a:rPr>
              <a:t>n,1-/2</a:t>
            </a:r>
            <a:r>
              <a:rPr lang="en-IN" altLang="en-US" sz="2700">
                <a:sym typeface="Symbol" panose="05050102010706020507" pitchFamily="18" charset="2"/>
              </a:rPr>
              <a:t>= </a:t>
            </a:r>
            <a:r>
              <a:rPr lang="en-IN" altLang="en-US" sz="2700" baseline="30000">
                <a:sym typeface="Symbol" panose="05050102010706020507" pitchFamily="18" charset="2"/>
              </a:rPr>
              <a:t>2</a:t>
            </a:r>
            <a:r>
              <a:rPr lang="en-IN" altLang="en-US" sz="2700" baseline="-25000">
                <a:sym typeface="Symbol" panose="05050102010706020507" pitchFamily="18" charset="2"/>
              </a:rPr>
              <a:t>30,0.95</a:t>
            </a:r>
            <a:r>
              <a:rPr lang="en-IN" altLang="en-US" sz="2700">
                <a:sym typeface="Symbol" panose="05050102010706020507" pitchFamily="18" charset="2"/>
              </a:rPr>
              <a:t>=18.493, </a:t>
            </a:r>
            <a:r>
              <a:rPr lang="en-IN" altLang="en-US" sz="2700" baseline="30000">
                <a:sym typeface="Symbol" panose="05050102010706020507" pitchFamily="18" charset="2"/>
              </a:rPr>
              <a:t>2</a:t>
            </a:r>
            <a:r>
              <a:rPr lang="en-IN" altLang="en-US" sz="2700" baseline="-25000">
                <a:sym typeface="Symbol" panose="05050102010706020507" pitchFamily="18" charset="2"/>
              </a:rPr>
              <a:t>n, /2</a:t>
            </a:r>
            <a:r>
              <a:rPr lang="en-IN" altLang="en-US" sz="2700">
                <a:sym typeface="Symbol" panose="05050102010706020507" pitchFamily="18" charset="2"/>
              </a:rPr>
              <a:t>= </a:t>
            </a:r>
            <a:r>
              <a:rPr lang="en-IN" altLang="en-US" sz="2700" baseline="30000">
                <a:sym typeface="Symbol" panose="05050102010706020507" pitchFamily="18" charset="2"/>
              </a:rPr>
              <a:t>2</a:t>
            </a:r>
            <a:r>
              <a:rPr lang="en-IN" altLang="en-US" sz="2700" baseline="-25000">
                <a:sym typeface="Symbol" panose="05050102010706020507" pitchFamily="18" charset="2"/>
              </a:rPr>
              <a:t>30,0.05</a:t>
            </a:r>
            <a:r>
              <a:rPr lang="en-IN" altLang="en-US" sz="2700">
                <a:sym typeface="Symbol" panose="05050102010706020507" pitchFamily="18" charset="2"/>
              </a:rPr>
              <a:t>=43.733</a:t>
            </a:r>
          </a:p>
          <a:p>
            <a:pPr algn="just">
              <a:buFontTx/>
              <a:buNone/>
            </a:pPr>
            <a:r>
              <a:rPr lang="en-IN" altLang="en-US" sz="2700"/>
              <a:t>	Thus from the given information we know that </a:t>
            </a:r>
            <a:r>
              <a:rPr lang="en-IN" altLang="en-US" sz="2700">
                <a:sym typeface="Symbol" panose="05050102010706020507" pitchFamily="18" charset="2"/>
              </a:rPr>
              <a:t>the confidence interval is</a:t>
            </a:r>
          </a:p>
          <a:p>
            <a:pPr algn="just">
              <a:buFontTx/>
              <a:buNone/>
            </a:pPr>
            <a:r>
              <a:rPr lang="en-IN" altLang="en-US" sz="2700">
                <a:sym typeface="Symbol" panose="05050102010706020507" pitchFamily="18" charset="2"/>
              </a:rPr>
              <a:t>(ns</a:t>
            </a:r>
            <a:r>
              <a:rPr lang="en-IN" altLang="en-US" sz="2700" baseline="30000">
                <a:sym typeface="Symbol" panose="05050102010706020507" pitchFamily="18" charset="2"/>
              </a:rPr>
              <a:t>*2</a:t>
            </a:r>
            <a:r>
              <a:rPr lang="en-IN" altLang="en-US" sz="2700" baseline="-25000">
                <a:sym typeface="Symbol" panose="05050102010706020507" pitchFamily="18" charset="2"/>
              </a:rPr>
              <a:t>n</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baseline="-25000">
                <a:sym typeface="Symbol" panose="05050102010706020507" pitchFamily="18" charset="2"/>
              </a:rPr>
              <a:t>n, /2</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a:sym typeface="Symbol" panose="05050102010706020507" pitchFamily="18" charset="2"/>
              </a:rPr>
              <a:t> (ns</a:t>
            </a:r>
            <a:r>
              <a:rPr lang="en-IN" altLang="en-US" sz="2700" baseline="30000">
                <a:sym typeface="Symbol" panose="05050102010706020507" pitchFamily="18" charset="2"/>
              </a:rPr>
              <a:t>*2</a:t>
            </a:r>
            <a:r>
              <a:rPr lang="en-IN" altLang="en-US" sz="2700" baseline="-25000">
                <a:sym typeface="Symbol" panose="05050102010706020507" pitchFamily="18" charset="2"/>
              </a:rPr>
              <a:t>n</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baseline="-25000">
                <a:sym typeface="Symbol" panose="05050102010706020507" pitchFamily="18" charset="2"/>
              </a:rPr>
              <a:t>n, 1-/2</a:t>
            </a:r>
            <a:r>
              <a:rPr lang="en-IN" altLang="en-US" sz="2700">
                <a:sym typeface="Symbol" panose="05050102010706020507" pitchFamily="18" charset="2"/>
              </a:rPr>
              <a:t>)</a:t>
            </a:r>
          </a:p>
          <a:p>
            <a:pPr algn="just">
              <a:buFontTx/>
              <a:buNone/>
            </a:pPr>
            <a:r>
              <a:rPr lang="en-US" altLang="en-US" sz="2700">
                <a:sym typeface="Symbol" panose="05050102010706020507" pitchFamily="18" charset="2"/>
              </a:rPr>
              <a:t>i.e., </a:t>
            </a:r>
            <a:r>
              <a:rPr lang="en-IN" altLang="en-US" sz="2700">
                <a:sym typeface="Symbol" panose="05050102010706020507" pitchFamily="18" charset="2"/>
              </a:rPr>
              <a:t>(30*s</a:t>
            </a:r>
            <a:r>
              <a:rPr lang="en-IN" altLang="en-US" sz="2700" baseline="30000">
                <a:sym typeface="Symbol" panose="05050102010706020507" pitchFamily="18" charset="2"/>
              </a:rPr>
              <a:t>*2</a:t>
            </a:r>
            <a:r>
              <a:rPr lang="en-IN" altLang="en-US" sz="2700" baseline="-25000">
                <a:sym typeface="Symbol" panose="05050102010706020507" pitchFamily="18" charset="2"/>
              </a:rPr>
              <a:t>30</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baseline="-25000">
                <a:sym typeface="Symbol" panose="05050102010706020507" pitchFamily="18" charset="2"/>
              </a:rPr>
              <a:t>30, 0.05</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a:sym typeface="Symbol" panose="05050102010706020507" pitchFamily="18" charset="2"/>
              </a:rPr>
              <a:t> (30*s</a:t>
            </a:r>
            <a:r>
              <a:rPr lang="en-IN" altLang="en-US" sz="2700" baseline="30000">
                <a:sym typeface="Symbol" panose="05050102010706020507" pitchFamily="18" charset="2"/>
              </a:rPr>
              <a:t>*2</a:t>
            </a:r>
            <a:r>
              <a:rPr lang="en-IN" altLang="en-US" sz="2700" baseline="-25000">
                <a:sym typeface="Symbol" panose="05050102010706020507" pitchFamily="18" charset="2"/>
              </a:rPr>
              <a:t>30</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baseline="-25000">
                <a:sym typeface="Symbol" panose="05050102010706020507" pitchFamily="18" charset="2"/>
              </a:rPr>
              <a:t>30, 0.95</a:t>
            </a:r>
            <a:r>
              <a:rPr lang="en-IN" altLang="en-US" sz="2700">
                <a:sym typeface="Symbol" panose="05050102010706020507" pitchFamily="18" charset="2"/>
              </a:rPr>
              <a:t>)</a:t>
            </a:r>
          </a:p>
          <a:p>
            <a:pPr algn="just">
              <a:buFontTx/>
              <a:buNone/>
            </a:pPr>
            <a:r>
              <a:rPr lang="en-IN" altLang="en-US" sz="2700">
                <a:sym typeface="Symbol" panose="05050102010706020507" pitchFamily="18" charset="2"/>
              </a:rPr>
              <a:t>i.e., (30*12.25</a:t>
            </a:r>
            <a:r>
              <a:rPr lang="en-IN" altLang="en-US" sz="2700" baseline="30000">
                <a:sym typeface="Symbol" panose="05050102010706020507" pitchFamily="18" charset="2"/>
              </a:rPr>
              <a:t>2</a:t>
            </a:r>
            <a:r>
              <a:rPr lang="en-IN" altLang="en-US" sz="2700">
                <a:sym typeface="Symbol" panose="05050102010706020507" pitchFamily="18" charset="2"/>
              </a:rPr>
              <a:t>/43.733)</a:t>
            </a:r>
            <a:r>
              <a:rPr lang="en-IN" altLang="en-US" sz="2700" baseline="30000">
                <a:sym typeface="Symbol" panose="05050102010706020507" pitchFamily="18" charset="2"/>
              </a:rPr>
              <a:t>2</a:t>
            </a:r>
            <a:r>
              <a:rPr lang="en-IN" altLang="en-US" sz="2700">
                <a:sym typeface="Symbol" panose="05050102010706020507" pitchFamily="18" charset="2"/>
              </a:rPr>
              <a:t> (30*12.25</a:t>
            </a:r>
            <a:r>
              <a:rPr lang="en-IN" altLang="en-US" sz="2700" baseline="30000">
                <a:sym typeface="Symbol" panose="05050102010706020507" pitchFamily="18" charset="2"/>
              </a:rPr>
              <a:t>2</a:t>
            </a:r>
            <a:r>
              <a:rPr lang="en-IN" altLang="en-US" sz="2700">
                <a:sym typeface="Symbol" panose="05050102010706020507" pitchFamily="18" charset="2"/>
              </a:rPr>
              <a:t>/18.493)</a:t>
            </a:r>
          </a:p>
          <a:p>
            <a:pPr algn="just">
              <a:buFontTx/>
              <a:buNone/>
            </a:pPr>
            <a:r>
              <a:rPr lang="en-IN" altLang="en-US" sz="2700"/>
              <a:t>i.e., 102.939</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a:sym typeface="Symbol" panose="05050102010706020507" pitchFamily="18" charset="2"/>
              </a:rPr>
              <a:t>243.437</a:t>
            </a:r>
          </a:p>
          <a:p>
            <a:pPr algn="just">
              <a:buFontTx/>
              <a:buNone/>
            </a:pPr>
            <a:r>
              <a:rPr lang="en-IN" altLang="en-US" sz="2700"/>
              <a:t>i.e., 10.145</a:t>
            </a:r>
            <a:r>
              <a:rPr lang="en-IN" altLang="en-US" sz="2700">
                <a:sym typeface="Symbol" panose="05050102010706020507" pitchFamily="18" charset="2"/>
              </a:rPr>
              <a:t>15.605</a:t>
            </a:r>
            <a:endParaRPr lang="en-IN" altLang="en-US" sz="27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FFAB0A0D-FFC9-4EA4-93A5-E54C188113D4}"/>
              </a:ext>
            </a:extLst>
          </p:cNvPr>
          <p:cNvSpPr>
            <a:spLocks noGrp="1" noChangeArrowheads="1"/>
          </p:cNvSpPr>
          <p:nvPr>
            <p:ph type="title"/>
          </p:nvPr>
        </p:nvSpPr>
        <p:spPr/>
        <p:txBody>
          <a:bodyPr/>
          <a:lstStyle/>
          <a:p>
            <a:r>
              <a:rPr lang="en-IN" altLang="en-US" sz="3000"/>
              <a:t>Statistical Inference: Interval Estimation (Example for SD/Variance with mean </a:t>
            </a:r>
            <a:r>
              <a:rPr lang="en-IN" altLang="en-US" sz="3000" b="1">
                <a:solidFill>
                  <a:srgbClr val="FF0000"/>
                </a:solidFill>
              </a:rPr>
              <a:t>unknown</a:t>
            </a:r>
            <a:r>
              <a:rPr lang="en-IN" altLang="en-US" sz="3000">
                <a:solidFill>
                  <a:schemeClr val="tx1"/>
                </a:solidFill>
              </a:rPr>
              <a:t> contd…)</a:t>
            </a:r>
            <a:endParaRPr lang="en-IN" altLang="en-US" sz="3000"/>
          </a:p>
        </p:txBody>
      </p:sp>
      <p:sp>
        <p:nvSpPr>
          <p:cNvPr id="4" name="Date Placeholder 3">
            <a:extLst>
              <a:ext uri="{FF2B5EF4-FFF2-40B4-BE49-F238E27FC236}">
                <a16:creationId xmlns:a16="http://schemas.microsoft.com/office/drawing/2014/main" id="{214A5387-354D-4074-87C9-475D49A3F79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2D675862-5209-41A5-ABF7-2073425D1326}"/>
              </a:ext>
            </a:extLst>
          </p:cNvPr>
          <p:cNvSpPr>
            <a:spLocks noGrp="1"/>
          </p:cNvSpPr>
          <p:nvPr>
            <p:ph type="ftr" sz="quarter" idx="11"/>
          </p:nvPr>
        </p:nvSpPr>
        <p:spPr/>
        <p:txBody>
          <a:bodyPr/>
          <a:lstStyle/>
          <a:p>
            <a:pPr>
              <a:defRPr/>
            </a:pPr>
            <a:r>
              <a:rPr lang="en-US"/>
              <a:t>RNSengupta,IME Dept.,IIT Kanpur,INDIA</a:t>
            </a:r>
          </a:p>
        </p:txBody>
      </p:sp>
      <p:sp>
        <p:nvSpPr>
          <p:cNvPr id="81925" name="Slide Number Placeholder 5">
            <a:extLst>
              <a:ext uri="{FF2B5EF4-FFF2-40B4-BE49-F238E27FC236}">
                <a16:creationId xmlns:a16="http://schemas.microsoft.com/office/drawing/2014/main" id="{AFAF1345-4E69-4FBB-960D-4EE00AA0F33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0796ACFB-0564-4704-881B-802D0A43CF75}" type="slidenum">
              <a:rPr lang="en-US" altLang="en-US" sz="1400">
                <a:latin typeface="Arial" panose="020B0604020202020204" pitchFamily="34" charset="0"/>
              </a:rPr>
              <a:pPr/>
              <a:t>35</a:t>
            </a:fld>
            <a:endParaRPr lang="en-US" altLang="en-US" sz="1400">
              <a:latin typeface="Arial" panose="020B0604020202020204" pitchFamily="34" charset="0"/>
            </a:endParaRPr>
          </a:p>
        </p:txBody>
      </p:sp>
      <p:pic>
        <p:nvPicPr>
          <p:cNvPr id="81926" name="Picture 2">
            <a:extLst>
              <a:ext uri="{FF2B5EF4-FFF2-40B4-BE49-F238E27FC236}">
                <a16:creationId xmlns:a16="http://schemas.microsoft.com/office/drawing/2014/main" id="{AAC245A6-E35A-44D2-BC05-FC81A365460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38400" y="1617664"/>
            <a:ext cx="7086600" cy="4249737"/>
          </a:xfr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A76EF090-4641-4F7F-8E1F-D1D8914CD9A1}"/>
              </a:ext>
            </a:extLst>
          </p:cNvPr>
          <p:cNvSpPr>
            <a:spLocks noGrp="1" noChangeArrowheads="1"/>
          </p:cNvSpPr>
          <p:nvPr>
            <p:ph type="title"/>
          </p:nvPr>
        </p:nvSpPr>
        <p:spPr/>
        <p:txBody>
          <a:bodyPr/>
          <a:lstStyle/>
          <a:p>
            <a:r>
              <a:rPr lang="en-IN" altLang="en-US"/>
              <a:t>Statistical Inference: Interval Estimation (for SD/Variance)</a:t>
            </a:r>
          </a:p>
        </p:txBody>
      </p:sp>
      <p:sp>
        <p:nvSpPr>
          <p:cNvPr id="4" name="Date Placeholder 3">
            <a:extLst>
              <a:ext uri="{FF2B5EF4-FFF2-40B4-BE49-F238E27FC236}">
                <a16:creationId xmlns:a16="http://schemas.microsoft.com/office/drawing/2014/main" id="{29E6C5DA-D901-4E89-BC76-F054D4FC85AD}"/>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77108336-50C3-407D-A37C-2AC1643D2678}"/>
              </a:ext>
            </a:extLst>
          </p:cNvPr>
          <p:cNvSpPr>
            <a:spLocks noGrp="1"/>
          </p:cNvSpPr>
          <p:nvPr>
            <p:ph type="ftr" sz="quarter" idx="11"/>
          </p:nvPr>
        </p:nvSpPr>
        <p:spPr/>
        <p:txBody>
          <a:bodyPr/>
          <a:lstStyle/>
          <a:p>
            <a:pPr>
              <a:defRPr/>
            </a:pPr>
            <a:r>
              <a:rPr lang="en-US"/>
              <a:t>RNSengupta,IME Dept.,IIT Kanpur,INDIA</a:t>
            </a:r>
          </a:p>
        </p:txBody>
      </p:sp>
      <p:sp>
        <p:nvSpPr>
          <p:cNvPr id="82949" name="Slide Number Placeholder 5">
            <a:extLst>
              <a:ext uri="{FF2B5EF4-FFF2-40B4-BE49-F238E27FC236}">
                <a16:creationId xmlns:a16="http://schemas.microsoft.com/office/drawing/2014/main" id="{0E90FE49-A3C6-4B02-AF69-BC8BB3E997E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246FB84-63BA-483E-BA3D-8B32EA131279}" type="slidenum">
              <a:rPr lang="en-US" altLang="en-US" sz="1400">
                <a:latin typeface="Arial" panose="020B0604020202020204" pitchFamily="34" charset="0"/>
              </a:rPr>
              <a:pPr/>
              <a:t>36</a:t>
            </a:fld>
            <a:endParaRPr lang="en-US" altLang="en-US" sz="1400">
              <a:latin typeface="Arial" panose="020B0604020202020204" pitchFamily="34" charset="0"/>
            </a:endParaRPr>
          </a:p>
        </p:txBody>
      </p:sp>
      <p:pic>
        <p:nvPicPr>
          <p:cNvPr id="82950" name="Picture 2">
            <a:extLst>
              <a:ext uri="{FF2B5EF4-FFF2-40B4-BE49-F238E27FC236}">
                <a16:creationId xmlns:a16="http://schemas.microsoft.com/office/drawing/2014/main" id="{47DAFE2D-FF84-42AB-A94E-867811AA46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1" y="2743200"/>
            <a:ext cx="561657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
        <p:nvSpPr>
          <p:cNvPr id="82951" name="Content Placeholder 13">
            <a:extLst>
              <a:ext uri="{FF2B5EF4-FFF2-40B4-BE49-F238E27FC236}">
                <a16:creationId xmlns:a16="http://schemas.microsoft.com/office/drawing/2014/main" id="{48CE133B-6A9F-487F-B1E4-D6A91A2EE1E7}"/>
              </a:ext>
            </a:extLst>
          </p:cNvPr>
          <p:cNvSpPr>
            <a:spLocks noGrp="1" noChangeArrowheads="1"/>
          </p:cNvSpPr>
          <p:nvPr>
            <p:ph idx="1"/>
          </p:nvPr>
        </p:nvSpPr>
        <p:spPr>
          <a:xfrm>
            <a:off x="1981200" y="1524001"/>
            <a:ext cx="8229600" cy="4525963"/>
          </a:xfrm>
        </p:spPr>
        <p:txBody>
          <a:bodyPr/>
          <a:lstStyle/>
          <a:p>
            <a:pPr algn="ctr">
              <a:buFontTx/>
              <a:buNone/>
            </a:pPr>
            <a:r>
              <a:rPr lang="en-IN" altLang="en-US"/>
              <a:t>With </a:t>
            </a:r>
            <a:r>
              <a:rPr lang="en-IN" altLang="en-US">
                <a:sym typeface="Symbol" panose="05050102010706020507" pitchFamily="18" charset="2"/>
              </a:rPr>
              <a:t> </a:t>
            </a:r>
            <a:r>
              <a:rPr lang="en-IN" altLang="en-US" b="1">
                <a:solidFill>
                  <a:srgbClr val="FF0000"/>
                </a:solidFill>
                <a:sym typeface="Symbol" panose="05050102010706020507" pitchFamily="18" charset="2"/>
              </a:rPr>
              <a:t>unknown</a:t>
            </a:r>
            <a:endParaRPr lang="en-IN"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C36F2488-EB88-4F10-9416-B0BF2D1E6978}"/>
              </a:ext>
            </a:extLst>
          </p:cNvPr>
          <p:cNvSpPr>
            <a:spLocks noGrp="1" noChangeArrowheads="1"/>
          </p:cNvSpPr>
          <p:nvPr>
            <p:ph type="title"/>
          </p:nvPr>
        </p:nvSpPr>
        <p:spPr/>
        <p:txBody>
          <a:bodyPr/>
          <a:lstStyle/>
          <a:p>
            <a:r>
              <a:rPr lang="en-IN" altLang="en-US" sz="3000"/>
              <a:t>Statistical Inference: Interval Estimation (for SD/Variance</a:t>
            </a:r>
            <a:r>
              <a:rPr lang="en-IN" altLang="en-US" sz="3000">
                <a:solidFill>
                  <a:schemeClr val="tx1"/>
                </a:solidFill>
              </a:rPr>
              <a:t>) (Example)</a:t>
            </a:r>
          </a:p>
        </p:txBody>
      </p:sp>
      <p:sp>
        <p:nvSpPr>
          <p:cNvPr id="4" name="Date Placeholder 3">
            <a:extLst>
              <a:ext uri="{FF2B5EF4-FFF2-40B4-BE49-F238E27FC236}">
                <a16:creationId xmlns:a16="http://schemas.microsoft.com/office/drawing/2014/main" id="{55021140-6FC3-472A-A48A-B44ADBC9BD1C}"/>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9948FE6E-4F69-4C1F-9FC0-928EF8298D60}"/>
              </a:ext>
            </a:extLst>
          </p:cNvPr>
          <p:cNvSpPr>
            <a:spLocks noGrp="1"/>
          </p:cNvSpPr>
          <p:nvPr>
            <p:ph type="ftr" sz="quarter" idx="11"/>
          </p:nvPr>
        </p:nvSpPr>
        <p:spPr/>
        <p:txBody>
          <a:bodyPr/>
          <a:lstStyle/>
          <a:p>
            <a:pPr>
              <a:defRPr/>
            </a:pPr>
            <a:r>
              <a:rPr lang="en-US"/>
              <a:t>RNSengupta,IME Dept.,IIT Kanpur,INDIA</a:t>
            </a:r>
          </a:p>
        </p:txBody>
      </p:sp>
      <p:sp>
        <p:nvSpPr>
          <p:cNvPr id="83973" name="Slide Number Placeholder 5">
            <a:extLst>
              <a:ext uri="{FF2B5EF4-FFF2-40B4-BE49-F238E27FC236}">
                <a16:creationId xmlns:a16="http://schemas.microsoft.com/office/drawing/2014/main" id="{5325F33C-2094-48D5-AAB8-4E857C1CE64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37632EAF-92FB-42EB-8881-2CFAD6315C1E}" type="slidenum">
              <a:rPr lang="en-US" altLang="en-US" sz="1400">
                <a:latin typeface="Arial" panose="020B0604020202020204" pitchFamily="34" charset="0"/>
              </a:rPr>
              <a:pPr/>
              <a:t>37</a:t>
            </a:fld>
            <a:endParaRPr lang="en-US" altLang="en-US" sz="1400">
              <a:latin typeface="Arial" panose="020B0604020202020204" pitchFamily="34" charset="0"/>
            </a:endParaRPr>
          </a:p>
        </p:txBody>
      </p:sp>
      <p:sp>
        <p:nvSpPr>
          <p:cNvPr id="83974" name="Content Placeholder 13">
            <a:extLst>
              <a:ext uri="{FF2B5EF4-FFF2-40B4-BE49-F238E27FC236}">
                <a16:creationId xmlns:a16="http://schemas.microsoft.com/office/drawing/2014/main" id="{5683B2F5-F20C-4CE8-9F15-B051FC7FD727}"/>
              </a:ext>
            </a:extLst>
          </p:cNvPr>
          <p:cNvSpPr>
            <a:spLocks noGrp="1" noChangeArrowheads="1"/>
          </p:cNvSpPr>
          <p:nvPr>
            <p:ph idx="1"/>
          </p:nvPr>
        </p:nvSpPr>
        <p:spPr>
          <a:xfrm>
            <a:off x="2057400" y="1524001"/>
            <a:ext cx="8229600" cy="4525963"/>
          </a:xfrm>
        </p:spPr>
        <p:txBody>
          <a:bodyPr/>
          <a:lstStyle/>
          <a:p>
            <a:pPr algn="just">
              <a:buFontTx/>
              <a:buNone/>
            </a:pPr>
            <a:r>
              <a:rPr lang="en-IN" altLang="en-US" sz="3000"/>
              <a:t>	Suppose a sample of 30 school students are given an IQ test. If the sample has a standard error of 12.23 points, find a 90% confidence interval for the population standard deviation.</a:t>
            </a:r>
          </a:p>
          <a:p>
            <a:pPr algn="just">
              <a:buFontTx/>
              <a:buNone/>
            </a:pPr>
            <a:r>
              <a:rPr lang="en-IN" altLang="en-US" sz="3000"/>
              <a:t>	</a:t>
            </a:r>
            <a:r>
              <a:rPr lang="en-IN" altLang="en-US" sz="3000" b="1" u="sng"/>
              <a:t>Note</a:t>
            </a:r>
            <a:r>
              <a:rPr lang="en-IN" altLang="en-US" sz="3000"/>
              <a:t>: As no information is given we implicitly assume the population mean is </a:t>
            </a:r>
            <a:r>
              <a:rPr lang="en-IN" altLang="en-US" sz="3000" b="1">
                <a:solidFill>
                  <a:srgbClr val="FF0000"/>
                </a:solidFill>
              </a:rPr>
              <a:t>unknown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C7F85A09-5DF6-4967-A499-12C8C917919F}"/>
              </a:ext>
            </a:extLst>
          </p:cNvPr>
          <p:cNvSpPr>
            <a:spLocks noGrp="1" noChangeArrowheads="1"/>
          </p:cNvSpPr>
          <p:nvPr>
            <p:ph type="title"/>
          </p:nvPr>
        </p:nvSpPr>
        <p:spPr/>
        <p:txBody>
          <a:bodyPr/>
          <a:lstStyle/>
          <a:p>
            <a:r>
              <a:rPr lang="en-IN" altLang="en-US" sz="3000"/>
              <a:t>Statistical Inference: Interval Estimation (for SD/Variance) </a:t>
            </a:r>
            <a:r>
              <a:rPr lang="en-IN" altLang="en-US" sz="3000">
                <a:solidFill>
                  <a:schemeClr val="tx1"/>
                </a:solidFill>
              </a:rPr>
              <a:t>(Example contd…``)</a:t>
            </a:r>
            <a:endParaRPr lang="en-IN" altLang="en-US" sz="3000"/>
          </a:p>
        </p:txBody>
      </p:sp>
      <p:sp>
        <p:nvSpPr>
          <p:cNvPr id="4" name="Date Placeholder 3">
            <a:extLst>
              <a:ext uri="{FF2B5EF4-FFF2-40B4-BE49-F238E27FC236}">
                <a16:creationId xmlns:a16="http://schemas.microsoft.com/office/drawing/2014/main" id="{71BA025E-53B4-4E83-8A18-763FE22EC326}"/>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E4F71A99-5AA6-43DD-9BA0-90C4B2C13373}"/>
              </a:ext>
            </a:extLst>
          </p:cNvPr>
          <p:cNvSpPr>
            <a:spLocks noGrp="1"/>
          </p:cNvSpPr>
          <p:nvPr>
            <p:ph type="ftr" sz="quarter" idx="11"/>
          </p:nvPr>
        </p:nvSpPr>
        <p:spPr/>
        <p:txBody>
          <a:bodyPr/>
          <a:lstStyle/>
          <a:p>
            <a:pPr>
              <a:defRPr/>
            </a:pPr>
            <a:r>
              <a:rPr lang="en-US"/>
              <a:t>RNSengupta,IME Dept.,IIT Kanpur,INDIA</a:t>
            </a:r>
          </a:p>
        </p:txBody>
      </p:sp>
      <p:sp>
        <p:nvSpPr>
          <p:cNvPr id="84997" name="Slide Number Placeholder 5">
            <a:extLst>
              <a:ext uri="{FF2B5EF4-FFF2-40B4-BE49-F238E27FC236}">
                <a16:creationId xmlns:a16="http://schemas.microsoft.com/office/drawing/2014/main" id="{26B119A0-9D44-4504-9517-011D10E931C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D642E709-1952-4139-B01E-3D51AE03AADC}" type="slidenum">
              <a:rPr lang="en-US" altLang="en-US" sz="1400">
                <a:latin typeface="Arial" panose="020B0604020202020204" pitchFamily="34" charset="0"/>
              </a:rPr>
              <a:pPr/>
              <a:t>38</a:t>
            </a:fld>
            <a:endParaRPr lang="en-US" altLang="en-US" sz="1400">
              <a:latin typeface="Arial" panose="020B0604020202020204" pitchFamily="34" charset="0"/>
            </a:endParaRPr>
          </a:p>
        </p:txBody>
      </p:sp>
      <p:sp>
        <p:nvSpPr>
          <p:cNvPr id="84998" name="Content Placeholder 7">
            <a:extLst>
              <a:ext uri="{FF2B5EF4-FFF2-40B4-BE49-F238E27FC236}">
                <a16:creationId xmlns:a16="http://schemas.microsoft.com/office/drawing/2014/main" id="{E619E7CE-52D9-4068-8F45-877393952F4D}"/>
              </a:ext>
            </a:extLst>
          </p:cNvPr>
          <p:cNvSpPr>
            <a:spLocks noGrp="1" noChangeArrowheads="1"/>
          </p:cNvSpPr>
          <p:nvPr>
            <p:ph idx="1"/>
          </p:nvPr>
        </p:nvSpPr>
        <p:spPr>
          <a:xfrm>
            <a:off x="2057400" y="1646238"/>
            <a:ext cx="8229600" cy="4525962"/>
          </a:xfrm>
        </p:spPr>
        <p:txBody>
          <a:bodyPr/>
          <a:lstStyle/>
          <a:p>
            <a:pPr algn="just">
              <a:buFont typeface="Wingdings" panose="05000000000000000000" pitchFamily="2" charset="2"/>
              <a:buChar char="§"/>
            </a:pPr>
            <a:r>
              <a:rPr lang="en-IN" altLang="en-US" sz="2700">
                <a:sym typeface="Symbol" panose="05050102010706020507" pitchFamily="18" charset="2"/>
              </a:rPr>
              <a:t>n=30, s</a:t>
            </a:r>
            <a:r>
              <a:rPr lang="en-IN" altLang="en-US" sz="2700" baseline="30000">
                <a:sym typeface="Symbol" panose="05050102010706020507" pitchFamily="18" charset="2"/>
              </a:rPr>
              <a:t>2</a:t>
            </a:r>
            <a:r>
              <a:rPr lang="en-IN" altLang="en-US" sz="2700" baseline="-25000">
                <a:sym typeface="Symbol" panose="05050102010706020507" pitchFamily="18" charset="2"/>
              </a:rPr>
              <a:t>n</a:t>
            </a:r>
            <a:r>
              <a:rPr lang="en-IN" altLang="en-US" sz="2700">
                <a:sym typeface="Symbol" panose="05050102010706020507" pitchFamily="18" charset="2"/>
              </a:rPr>
              <a:t>=s</a:t>
            </a:r>
            <a:r>
              <a:rPr lang="en-IN" altLang="en-US" sz="2700" baseline="30000">
                <a:sym typeface="Symbol" panose="05050102010706020507" pitchFamily="18" charset="2"/>
              </a:rPr>
              <a:t>2</a:t>
            </a:r>
            <a:r>
              <a:rPr lang="en-IN" altLang="en-US" sz="2700" baseline="-25000">
                <a:sym typeface="Symbol" panose="05050102010706020507" pitchFamily="18" charset="2"/>
              </a:rPr>
              <a:t>30</a:t>
            </a:r>
            <a:r>
              <a:rPr lang="en-IN" altLang="en-US" sz="2700">
                <a:sym typeface="Symbol" panose="05050102010706020507" pitchFamily="18" charset="2"/>
              </a:rPr>
              <a:t>=12.23</a:t>
            </a:r>
            <a:r>
              <a:rPr lang="en-IN" altLang="en-US" sz="2700" baseline="30000">
                <a:sym typeface="Symbol" panose="05050102010706020507" pitchFamily="18" charset="2"/>
              </a:rPr>
              <a:t>2</a:t>
            </a:r>
            <a:r>
              <a:rPr lang="en-IN" altLang="en-US" sz="2700">
                <a:sym typeface="Symbol" panose="05050102010706020507" pitchFamily="18" charset="2"/>
              </a:rPr>
              <a:t>, </a:t>
            </a:r>
            <a:r>
              <a:rPr lang="en-IN" altLang="en-US" sz="2700" baseline="30000">
                <a:sym typeface="Symbol" panose="05050102010706020507" pitchFamily="18" charset="2"/>
              </a:rPr>
              <a:t>2</a:t>
            </a:r>
            <a:r>
              <a:rPr lang="en-IN" altLang="en-US" sz="2700" baseline="-25000">
                <a:sym typeface="Symbol" panose="05050102010706020507" pitchFamily="18" charset="2"/>
              </a:rPr>
              <a:t>n-1,1-/2</a:t>
            </a:r>
            <a:r>
              <a:rPr lang="en-IN" altLang="en-US" sz="2700">
                <a:sym typeface="Symbol" panose="05050102010706020507" pitchFamily="18" charset="2"/>
              </a:rPr>
              <a:t>= </a:t>
            </a:r>
            <a:r>
              <a:rPr lang="en-IN" altLang="en-US" sz="2700" baseline="30000">
                <a:sym typeface="Symbol" panose="05050102010706020507" pitchFamily="18" charset="2"/>
              </a:rPr>
              <a:t>2</a:t>
            </a:r>
            <a:r>
              <a:rPr lang="en-IN" altLang="en-US" sz="2700" baseline="-25000">
                <a:sym typeface="Symbol" panose="05050102010706020507" pitchFamily="18" charset="2"/>
              </a:rPr>
              <a:t>29,0.95</a:t>
            </a:r>
            <a:r>
              <a:rPr lang="en-IN" altLang="en-US" sz="2700">
                <a:sym typeface="Symbol" panose="05050102010706020507" pitchFamily="18" charset="2"/>
              </a:rPr>
              <a:t>=</a:t>
            </a:r>
            <a:r>
              <a:rPr lang="en-IN" altLang="en-US" sz="2400">
                <a:sym typeface="Symbol" panose="05050102010706020507" pitchFamily="18" charset="2"/>
              </a:rPr>
              <a:t>17.708</a:t>
            </a:r>
            <a:r>
              <a:rPr lang="en-IN" altLang="en-US" sz="2700">
                <a:sym typeface="Symbol" panose="05050102010706020507" pitchFamily="18" charset="2"/>
              </a:rPr>
              <a:t>, </a:t>
            </a:r>
            <a:r>
              <a:rPr lang="en-IN" altLang="en-US" sz="2700" baseline="30000">
                <a:sym typeface="Symbol" panose="05050102010706020507" pitchFamily="18" charset="2"/>
              </a:rPr>
              <a:t>2</a:t>
            </a:r>
            <a:r>
              <a:rPr lang="en-IN" altLang="en-US" sz="2700" baseline="-25000">
                <a:sym typeface="Symbol" panose="05050102010706020507" pitchFamily="18" charset="2"/>
              </a:rPr>
              <a:t>n-1,/2</a:t>
            </a:r>
            <a:r>
              <a:rPr lang="en-IN" altLang="en-US" sz="2700">
                <a:sym typeface="Symbol" panose="05050102010706020507" pitchFamily="18" charset="2"/>
              </a:rPr>
              <a:t>= </a:t>
            </a:r>
            <a:r>
              <a:rPr lang="en-IN" altLang="en-US" sz="2700" baseline="30000">
                <a:sym typeface="Symbol" panose="05050102010706020507" pitchFamily="18" charset="2"/>
              </a:rPr>
              <a:t>2</a:t>
            </a:r>
            <a:r>
              <a:rPr lang="en-IN" altLang="en-US" sz="2700" baseline="-25000">
                <a:sym typeface="Symbol" panose="05050102010706020507" pitchFamily="18" charset="2"/>
              </a:rPr>
              <a:t>29,0.05</a:t>
            </a:r>
            <a:r>
              <a:rPr lang="en-IN" altLang="en-US" sz="2700">
                <a:sym typeface="Symbol" panose="05050102010706020507" pitchFamily="18" charset="2"/>
              </a:rPr>
              <a:t>=</a:t>
            </a:r>
            <a:r>
              <a:rPr lang="en-IN" altLang="en-US" sz="2400">
                <a:sym typeface="Symbol" panose="05050102010706020507" pitchFamily="18" charset="2"/>
              </a:rPr>
              <a:t>42.557</a:t>
            </a:r>
            <a:endParaRPr lang="en-IN" altLang="en-US" sz="2700">
              <a:sym typeface="Symbol" panose="05050102010706020507" pitchFamily="18" charset="2"/>
            </a:endParaRPr>
          </a:p>
          <a:p>
            <a:pPr algn="just">
              <a:buFontTx/>
              <a:buNone/>
            </a:pPr>
            <a:r>
              <a:rPr lang="en-IN" altLang="en-US" sz="2700"/>
              <a:t>	Thus from the given information we know that </a:t>
            </a:r>
            <a:r>
              <a:rPr lang="en-IN" altLang="en-US" sz="2700">
                <a:sym typeface="Symbol" panose="05050102010706020507" pitchFamily="18" charset="2"/>
              </a:rPr>
              <a:t>the confidence interval is</a:t>
            </a:r>
          </a:p>
          <a:p>
            <a:pPr algn="just">
              <a:buFontTx/>
              <a:buNone/>
            </a:pPr>
            <a:r>
              <a:rPr lang="en-IN" altLang="en-US" sz="2400">
                <a:sym typeface="Symbol" panose="05050102010706020507" pitchFamily="18" charset="2"/>
              </a:rPr>
              <a:t>{(n-1)s</a:t>
            </a:r>
            <a:r>
              <a:rPr lang="en-IN" altLang="en-US" sz="2400" baseline="30000">
                <a:sym typeface="Symbol" panose="05050102010706020507" pitchFamily="18" charset="2"/>
              </a:rPr>
              <a:t>2</a:t>
            </a:r>
            <a:r>
              <a:rPr lang="en-IN" altLang="en-US" sz="2400" baseline="-25000">
                <a:sym typeface="Symbol" panose="05050102010706020507" pitchFamily="18" charset="2"/>
              </a:rPr>
              <a:t>n</a:t>
            </a:r>
            <a:r>
              <a:rPr lang="en-IN" altLang="en-US" sz="2400">
                <a:sym typeface="Symbol" panose="05050102010706020507" pitchFamily="18" charset="2"/>
              </a:rPr>
              <a:t>/</a:t>
            </a:r>
            <a:r>
              <a:rPr lang="en-IN" altLang="en-US" sz="2400" baseline="30000">
                <a:sym typeface="Symbol" panose="05050102010706020507" pitchFamily="18" charset="2"/>
              </a:rPr>
              <a:t>2</a:t>
            </a:r>
            <a:r>
              <a:rPr lang="en-IN" altLang="en-US" sz="2400" baseline="-25000">
                <a:sym typeface="Symbol" panose="05050102010706020507" pitchFamily="18" charset="2"/>
              </a:rPr>
              <a:t>n-1, /2</a:t>
            </a:r>
            <a:r>
              <a:rPr lang="en-IN" altLang="en-US" sz="2400">
                <a:sym typeface="Symbol" panose="05050102010706020507" pitchFamily="18" charset="2"/>
              </a:rPr>
              <a:t>}</a:t>
            </a:r>
            <a:r>
              <a:rPr lang="en-IN" altLang="en-US" sz="2400" baseline="30000">
                <a:sym typeface="Symbol" panose="05050102010706020507" pitchFamily="18" charset="2"/>
              </a:rPr>
              <a:t>2</a:t>
            </a:r>
            <a:r>
              <a:rPr lang="en-IN" altLang="en-US" sz="2400">
                <a:sym typeface="Symbol" panose="05050102010706020507" pitchFamily="18" charset="2"/>
              </a:rPr>
              <a:t> {(n-1)s</a:t>
            </a:r>
            <a:r>
              <a:rPr lang="en-IN" altLang="en-US" sz="2400" baseline="30000">
                <a:sym typeface="Symbol" panose="05050102010706020507" pitchFamily="18" charset="2"/>
              </a:rPr>
              <a:t>2</a:t>
            </a:r>
            <a:r>
              <a:rPr lang="en-IN" altLang="en-US" sz="2400" baseline="-25000">
                <a:sym typeface="Symbol" panose="05050102010706020507" pitchFamily="18" charset="2"/>
              </a:rPr>
              <a:t>n</a:t>
            </a:r>
            <a:r>
              <a:rPr lang="en-IN" altLang="en-US" sz="2400">
                <a:sym typeface="Symbol" panose="05050102010706020507" pitchFamily="18" charset="2"/>
              </a:rPr>
              <a:t>/</a:t>
            </a:r>
            <a:r>
              <a:rPr lang="en-IN" altLang="en-US" sz="2400" baseline="30000">
                <a:sym typeface="Symbol" panose="05050102010706020507" pitchFamily="18" charset="2"/>
              </a:rPr>
              <a:t>2</a:t>
            </a:r>
            <a:r>
              <a:rPr lang="en-IN" altLang="en-US" sz="2400" baseline="-25000">
                <a:sym typeface="Symbol" panose="05050102010706020507" pitchFamily="18" charset="2"/>
              </a:rPr>
              <a:t>n-1, 1-/2</a:t>
            </a:r>
            <a:r>
              <a:rPr lang="en-IN" altLang="en-US" sz="2400">
                <a:sym typeface="Symbol" panose="05050102010706020507" pitchFamily="18" charset="2"/>
              </a:rPr>
              <a:t>}</a:t>
            </a:r>
          </a:p>
          <a:p>
            <a:pPr algn="just">
              <a:buFontTx/>
              <a:buNone/>
            </a:pPr>
            <a:r>
              <a:rPr lang="en-US" altLang="en-US" sz="2700">
                <a:sym typeface="Symbol" panose="05050102010706020507" pitchFamily="18" charset="2"/>
              </a:rPr>
              <a:t>i.e., </a:t>
            </a:r>
            <a:r>
              <a:rPr lang="en-IN" altLang="en-US" sz="2700">
                <a:sym typeface="Symbol" panose="05050102010706020507" pitchFamily="18" charset="2"/>
              </a:rPr>
              <a:t>{(30-1)</a:t>
            </a:r>
            <a:r>
              <a:rPr lang="en-IN" altLang="en-US" sz="2700">
                <a:latin typeface="Agency FB" panose="020B0503020202020204" pitchFamily="34" charset="0"/>
                <a:sym typeface="Symbol" panose="05050102010706020507" pitchFamily="18" charset="2"/>
              </a:rPr>
              <a:t></a:t>
            </a:r>
            <a:r>
              <a:rPr lang="en-IN" altLang="en-US" sz="2700">
                <a:sym typeface="Symbol" panose="05050102010706020507" pitchFamily="18" charset="2"/>
              </a:rPr>
              <a:t>s</a:t>
            </a:r>
            <a:r>
              <a:rPr lang="en-IN" altLang="en-US" sz="2700" baseline="30000">
                <a:sym typeface="Symbol" panose="05050102010706020507" pitchFamily="18" charset="2"/>
              </a:rPr>
              <a:t>2</a:t>
            </a:r>
            <a:r>
              <a:rPr lang="en-IN" altLang="en-US" sz="2700" baseline="-25000">
                <a:sym typeface="Symbol" panose="05050102010706020507" pitchFamily="18" charset="2"/>
              </a:rPr>
              <a:t>30</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baseline="-25000">
                <a:sym typeface="Symbol" panose="05050102010706020507" pitchFamily="18" charset="2"/>
              </a:rPr>
              <a:t>30-1,0.05</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a:sym typeface="Symbol" panose="05050102010706020507" pitchFamily="18" charset="2"/>
              </a:rPr>
              <a:t>{(30-1)</a:t>
            </a:r>
            <a:r>
              <a:rPr lang="en-IN" altLang="en-US" sz="2700">
                <a:latin typeface="Agency FB" panose="020B0503020202020204" pitchFamily="34" charset="0"/>
                <a:sym typeface="Symbol" panose="05050102010706020507" pitchFamily="18" charset="2"/>
              </a:rPr>
              <a:t></a:t>
            </a:r>
            <a:r>
              <a:rPr lang="en-IN" altLang="en-US" sz="2700">
                <a:sym typeface="Symbol" panose="05050102010706020507" pitchFamily="18" charset="2"/>
              </a:rPr>
              <a:t>s</a:t>
            </a:r>
            <a:r>
              <a:rPr lang="en-IN" altLang="en-US" sz="2700" baseline="30000">
                <a:sym typeface="Symbol" panose="05050102010706020507" pitchFamily="18" charset="2"/>
              </a:rPr>
              <a:t>*2</a:t>
            </a:r>
            <a:r>
              <a:rPr lang="en-IN" altLang="en-US" sz="2700" baseline="-25000">
                <a:sym typeface="Symbol" panose="05050102010706020507" pitchFamily="18" charset="2"/>
              </a:rPr>
              <a:t>30</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baseline="-25000">
                <a:sym typeface="Symbol" panose="05050102010706020507" pitchFamily="18" charset="2"/>
              </a:rPr>
              <a:t>30-1,0.95</a:t>
            </a:r>
            <a:r>
              <a:rPr lang="en-IN" altLang="en-US" sz="2700">
                <a:sym typeface="Symbol" panose="05050102010706020507" pitchFamily="18" charset="2"/>
              </a:rPr>
              <a:t>}</a:t>
            </a:r>
          </a:p>
          <a:p>
            <a:pPr algn="just">
              <a:buFontTx/>
              <a:buNone/>
            </a:pPr>
            <a:r>
              <a:rPr lang="en-IN" altLang="en-US" sz="2700">
                <a:sym typeface="Symbol" panose="05050102010706020507" pitchFamily="18" charset="2"/>
              </a:rPr>
              <a:t>i.e., (29</a:t>
            </a:r>
            <a:r>
              <a:rPr lang="en-IN" altLang="en-US" sz="2700">
                <a:latin typeface="Agency FB" panose="020B0503020202020204" pitchFamily="34" charset="0"/>
                <a:sym typeface="Symbol" panose="05050102010706020507" pitchFamily="18" charset="2"/>
              </a:rPr>
              <a:t></a:t>
            </a:r>
            <a:r>
              <a:rPr lang="en-IN" altLang="en-US" sz="2700">
                <a:sym typeface="Symbol" panose="05050102010706020507" pitchFamily="18" charset="2"/>
              </a:rPr>
              <a:t>12.23</a:t>
            </a:r>
            <a:r>
              <a:rPr lang="en-IN" altLang="en-US" sz="2700" baseline="30000">
                <a:sym typeface="Symbol" panose="05050102010706020507" pitchFamily="18" charset="2"/>
              </a:rPr>
              <a:t>2</a:t>
            </a:r>
            <a:r>
              <a:rPr lang="en-IN" altLang="en-US" sz="2700">
                <a:sym typeface="Symbol" panose="05050102010706020507" pitchFamily="18" charset="2"/>
              </a:rPr>
              <a:t>/</a:t>
            </a:r>
            <a:r>
              <a:rPr lang="en-IN" altLang="en-US" sz="2800">
                <a:sym typeface="Symbol" panose="05050102010706020507" pitchFamily="18" charset="2"/>
              </a:rPr>
              <a:t>42.557</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a:sym typeface="Symbol" panose="05050102010706020507" pitchFamily="18" charset="2"/>
              </a:rPr>
              <a:t>(29</a:t>
            </a:r>
            <a:r>
              <a:rPr lang="en-IN" altLang="en-US" sz="2700">
                <a:latin typeface="Agency FB" panose="020B0503020202020204" pitchFamily="34" charset="0"/>
                <a:sym typeface="Symbol" panose="05050102010706020507" pitchFamily="18" charset="2"/>
              </a:rPr>
              <a:t></a:t>
            </a:r>
            <a:r>
              <a:rPr lang="en-IN" altLang="en-US" sz="2700">
                <a:sym typeface="Symbol" panose="05050102010706020507" pitchFamily="18" charset="2"/>
              </a:rPr>
              <a:t>12.23</a:t>
            </a:r>
            <a:r>
              <a:rPr lang="en-IN" altLang="en-US" sz="2700" baseline="30000">
                <a:sym typeface="Symbol" panose="05050102010706020507" pitchFamily="18" charset="2"/>
              </a:rPr>
              <a:t>2</a:t>
            </a:r>
            <a:r>
              <a:rPr lang="en-IN" altLang="en-US" sz="2700">
                <a:sym typeface="Symbol" panose="05050102010706020507" pitchFamily="18" charset="2"/>
              </a:rPr>
              <a:t>/</a:t>
            </a:r>
            <a:r>
              <a:rPr lang="en-IN" altLang="en-US" sz="2800">
                <a:sym typeface="Symbol" panose="05050102010706020507" pitchFamily="18" charset="2"/>
              </a:rPr>
              <a:t>17.708</a:t>
            </a:r>
            <a:r>
              <a:rPr lang="en-IN" altLang="en-US" sz="2700">
                <a:sym typeface="Symbol" panose="05050102010706020507" pitchFamily="18" charset="2"/>
              </a:rPr>
              <a:t>)</a:t>
            </a:r>
          </a:p>
          <a:p>
            <a:pPr algn="just">
              <a:buFontTx/>
              <a:buNone/>
            </a:pPr>
            <a:r>
              <a:rPr lang="en-IN" altLang="en-US" sz="2700"/>
              <a:t>i.e., 101.893</a:t>
            </a:r>
            <a:r>
              <a:rPr lang="en-IN" altLang="en-US" sz="2700">
                <a:sym typeface="Symbol" panose="05050102010706020507" pitchFamily="18" charset="2"/>
              </a:rPr>
              <a:t></a:t>
            </a:r>
            <a:r>
              <a:rPr lang="en-IN" altLang="en-US" sz="2700" baseline="30000">
                <a:sym typeface="Symbol" panose="05050102010706020507" pitchFamily="18" charset="2"/>
              </a:rPr>
              <a:t>2</a:t>
            </a:r>
            <a:r>
              <a:rPr lang="en-IN" altLang="en-US" sz="2700">
                <a:sym typeface="Symbol" panose="05050102010706020507" pitchFamily="18" charset="2"/>
              </a:rPr>
              <a:t>244.952</a:t>
            </a:r>
          </a:p>
          <a:p>
            <a:pPr algn="just">
              <a:buFontTx/>
              <a:buNone/>
            </a:pPr>
            <a:r>
              <a:rPr lang="en-IN" altLang="en-US" sz="2700"/>
              <a:t>i.e., 10.096</a:t>
            </a:r>
            <a:r>
              <a:rPr lang="en-IN" altLang="en-US" sz="2700">
                <a:sym typeface="Symbol" panose="05050102010706020507" pitchFamily="18" charset="2"/>
              </a:rPr>
              <a:t>15.651</a:t>
            </a:r>
            <a:endParaRPr lang="en-IN" altLang="en-US" sz="27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a:extLst>
              <a:ext uri="{FF2B5EF4-FFF2-40B4-BE49-F238E27FC236}">
                <a16:creationId xmlns:a16="http://schemas.microsoft.com/office/drawing/2014/main" id="{FE08A049-49EE-47BF-89B2-1EF127841AE5}"/>
              </a:ext>
            </a:extLst>
          </p:cNvPr>
          <p:cNvSpPr>
            <a:spLocks noGrp="1" noChangeArrowheads="1"/>
          </p:cNvSpPr>
          <p:nvPr>
            <p:ph type="title"/>
          </p:nvPr>
        </p:nvSpPr>
        <p:spPr/>
        <p:txBody>
          <a:bodyPr/>
          <a:lstStyle/>
          <a:p>
            <a:r>
              <a:rPr lang="en-IN" altLang="en-US" sz="3000"/>
              <a:t>Statistical Inference: Interval Estimation (Example for SD/Variance with mean </a:t>
            </a:r>
            <a:r>
              <a:rPr lang="en-IN" altLang="en-US" sz="3000" b="1">
                <a:solidFill>
                  <a:srgbClr val="FF0000"/>
                </a:solidFill>
              </a:rPr>
              <a:t>unknown</a:t>
            </a:r>
            <a:r>
              <a:rPr lang="en-IN" altLang="en-US" sz="3000">
                <a:solidFill>
                  <a:schemeClr val="tx1"/>
                </a:solidFill>
              </a:rPr>
              <a:t> contd…)</a:t>
            </a:r>
            <a:endParaRPr lang="en-IN" altLang="en-US" sz="3000"/>
          </a:p>
        </p:txBody>
      </p:sp>
      <p:sp>
        <p:nvSpPr>
          <p:cNvPr id="4" name="Date Placeholder 3">
            <a:extLst>
              <a:ext uri="{FF2B5EF4-FFF2-40B4-BE49-F238E27FC236}">
                <a16:creationId xmlns:a16="http://schemas.microsoft.com/office/drawing/2014/main" id="{A4766BCC-A374-4F6F-8E56-0EE0986CD8D5}"/>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75A96F0C-82A3-4C80-809F-B73CFE070F80}"/>
              </a:ext>
            </a:extLst>
          </p:cNvPr>
          <p:cNvSpPr>
            <a:spLocks noGrp="1"/>
          </p:cNvSpPr>
          <p:nvPr>
            <p:ph type="ftr" sz="quarter" idx="11"/>
          </p:nvPr>
        </p:nvSpPr>
        <p:spPr/>
        <p:txBody>
          <a:bodyPr/>
          <a:lstStyle/>
          <a:p>
            <a:pPr>
              <a:defRPr/>
            </a:pPr>
            <a:r>
              <a:rPr lang="en-US"/>
              <a:t>RNSengupta,IME Dept.,IIT Kanpur,INDIA</a:t>
            </a:r>
          </a:p>
        </p:txBody>
      </p:sp>
      <p:sp>
        <p:nvSpPr>
          <p:cNvPr id="86021" name="Slide Number Placeholder 5">
            <a:extLst>
              <a:ext uri="{FF2B5EF4-FFF2-40B4-BE49-F238E27FC236}">
                <a16:creationId xmlns:a16="http://schemas.microsoft.com/office/drawing/2014/main" id="{FA2C5D45-346F-488C-A1D7-7F353DEC9DA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DED24B24-82E2-4312-BA8D-C321F5B5D503}" type="slidenum">
              <a:rPr lang="en-US" altLang="en-US" sz="1400">
                <a:latin typeface="Arial" panose="020B0604020202020204" pitchFamily="34" charset="0"/>
              </a:rPr>
              <a:pPr/>
              <a:t>39</a:t>
            </a:fld>
            <a:endParaRPr lang="en-US" altLang="en-US" sz="1400">
              <a:latin typeface="Arial" panose="020B0604020202020204" pitchFamily="34" charset="0"/>
            </a:endParaRPr>
          </a:p>
        </p:txBody>
      </p:sp>
      <p:pic>
        <p:nvPicPr>
          <p:cNvPr id="86022" name="Picture 2">
            <a:extLst>
              <a:ext uri="{FF2B5EF4-FFF2-40B4-BE49-F238E27FC236}">
                <a16:creationId xmlns:a16="http://schemas.microsoft.com/office/drawing/2014/main" id="{466063EE-DE64-49F7-918D-B5E5168C5A6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38400" y="1617664"/>
            <a:ext cx="7086600" cy="4249737"/>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98AD353E-6339-41DF-966C-BABB59AC8154}"/>
              </a:ext>
            </a:extLst>
          </p:cNvPr>
          <p:cNvSpPr>
            <a:spLocks noGrp="1" noChangeArrowheads="1"/>
          </p:cNvSpPr>
          <p:nvPr>
            <p:ph type="title"/>
          </p:nvPr>
        </p:nvSpPr>
        <p:spPr/>
        <p:txBody>
          <a:bodyPr/>
          <a:lstStyle/>
          <a:p>
            <a:r>
              <a:rPr lang="en-IN" altLang="en-US" sz="4000" b="1" dirty="0">
                <a:solidFill>
                  <a:srgbClr val="FF3300"/>
                </a:solidFill>
              </a:rPr>
              <a:t>Maximum Likelihood Estimation (MLE)</a:t>
            </a:r>
          </a:p>
        </p:txBody>
      </p:sp>
      <p:sp>
        <p:nvSpPr>
          <p:cNvPr id="64515" name="Content Placeholder 2">
            <a:extLst>
              <a:ext uri="{FF2B5EF4-FFF2-40B4-BE49-F238E27FC236}">
                <a16:creationId xmlns:a16="http://schemas.microsoft.com/office/drawing/2014/main" id="{08113E0B-43B4-4A7C-9049-18CEDCA1581E}"/>
              </a:ext>
            </a:extLst>
          </p:cNvPr>
          <p:cNvSpPr>
            <a:spLocks noGrp="1" noChangeArrowheads="1"/>
          </p:cNvSpPr>
          <p:nvPr>
            <p:ph idx="1"/>
          </p:nvPr>
        </p:nvSpPr>
        <p:spPr/>
        <p:txBody>
          <a:bodyPr/>
          <a:lstStyle/>
          <a:p>
            <a:pPr algn="just">
              <a:buFont typeface="Wingdings" panose="05000000000000000000" pitchFamily="2" charset="2"/>
              <a:buChar char="§"/>
            </a:pPr>
            <a:r>
              <a:rPr lang="en-IN" altLang="en-US" sz="4000" dirty="0"/>
              <a:t>The likelihood function is defined by the concept that signifies the chance or the likeliness of the function taking a value based on the realized values</a:t>
            </a:r>
          </a:p>
          <a:p>
            <a:pPr algn="just">
              <a:buFont typeface="Wingdings" panose="05000000000000000000" pitchFamily="2" charset="2"/>
              <a:buChar char="§"/>
            </a:pPr>
            <a:r>
              <a:rPr lang="en-IN" altLang="en-US" sz="4000" dirty="0"/>
              <a:t>The main focus of this method is to find the estimator such that, the likelihood function is maximized</a:t>
            </a:r>
          </a:p>
        </p:txBody>
      </p:sp>
      <p:sp>
        <p:nvSpPr>
          <p:cNvPr id="4" name="Date Placeholder 3">
            <a:extLst>
              <a:ext uri="{FF2B5EF4-FFF2-40B4-BE49-F238E27FC236}">
                <a16:creationId xmlns:a16="http://schemas.microsoft.com/office/drawing/2014/main" id="{94375D0B-EDBD-4D76-853D-03CD3923BCD9}"/>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6F805CC1-E7C0-4CFF-B6F5-F472ECA12081}"/>
              </a:ext>
            </a:extLst>
          </p:cNvPr>
          <p:cNvSpPr>
            <a:spLocks noGrp="1"/>
          </p:cNvSpPr>
          <p:nvPr>
            <p:ph type="ftr" sz="quarter" idx="11"/>
          </p:nvPr>
        </p:nvSpPr>
        <p:spPr/>
        <p:txBody>
          <a:bodyPr/>
          <a:lstStyle/>
          <a:p>
            <a:pPr>
              <a:defRPr/>
            </a:pPr>
            <a:r>
              <a:rPr lang="en-US"/>
              <a:t>RNSengupta,IME Dept.,IIT Kanpur,INDIA</a:t>
            </a:r>
          </a:p>
        </p:txBody>
      </p:sp>
      <p:sp>
        <p:nvSpPr>
          <p:cNvPr id="64518" name="Slide Number Placeholder 5">
            <a:extLst>
              <a:ext uri="{FF2B5EF4-FFF2-40B4-BE49-F238E27FC236}">
                <a16:creationId xmlns:a16="http://schemas.microsoft.com/office/drawing/2014/main" id="{0F872EF5-8989-40D7-87E2-0CA61B10C2B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869877D1-D4A8-4587-99D6-840DC2F62D07}" type="slidenum">
              <a:rPr lang="en-US" altLang="en-US" sz="1400">
                <a:latin typeface="Arial" panose="020B0604020202020204" pitchFamily="34" charset="0"/>
              </a:rPr>
              <a:pPr/>
              <a:t>4</a:t>
            </a:fld>
            <a:endParaRPr lang="en-US" altLang="en-US" sz="1400">
              <a:latin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38D9B32-3A92-4E6D-AFAA-D944C2D53154}"/>
              </a:ext>
            </a:extLst>
          </p:cNvPr>
          <p:cNvSpPr>
            <a:spLocks noGrp="1"/>
          </p:cNvSpPr>
          <p:nvPr>
            <p:ph type="dt" sz="quarter" idx="10"/>
          </p:nvPr>
        </p:nvSpPr>
        <p:spPr/>
        <p:txBody>
          <a:bodyPr/>
          <a:lstStyle/>
          <a:p>
            <a:pPr>
              <a:defRPr/>
            </a:pPr>
            <a:r>
              <a:rPr lang="en-US"/>
              <a:t>IME602: POINT ESTIMATION</a:t>
            </a:r>
          </a:p>
        </p:txBody>
      </p:sp>
      <p:sp>
        <p:nvSpPr>
          <p:cNvPr id="6" name="Footer Placeholder 5">
            <a:extLst>
              <a:ext uri="{FF2B5EF4-FFF2-40B4-BE49-F238E27FC236}">
                <a16:creationId xmlns:a16="http://schemas.microsoft.com/office/drawing/2014/main" id="{4594D4E9-4457-4E11-97CB-17DDC44C86AC}"/>
              </a:ext>
            </a:extLst>
          </p:cNvPr>
          <p:cNvSpPr>
            <a:spLocks noGrp="1"/>
          </p:cNvSpPr>
          <p:nvPr>
            <p:ph type="ftr" sz="quarter" idx="11"/>
          </p:nvPr>
        </p:nvSpPr>
        <p:spPr/>
        <p:txBody>
          <a:bodyPr/>
          <a:lstStyle/>
          <a:p>
            <a:pPr>
              <a:defRPr/>
            </a:pPr>
            <a:r>
              <a:rPr lang="en-US"/>
              <a:t>RNSengupta,IME Dept.,IIT Kanpur,INDIA</a:t>
            </a:r>
          </a:p>
        </p:txBody>
      </p:sp>
      <p:sp>
        <p:nvSpPr>
          <p:cNvPr id="87044" name="Slide Number Placeholder 6">
            <a:extLst>
              <a:ext uri="{FF2B5EF4-FFF2-40B4-BE49-F238E27FC236}">
                <a16:creationId xmlns:a16="http://schemas.microsoft.com/office/drawing/2014/main" id="{A2EB32CF-555C-4DE0-B942-4525218CC36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B07C9DFB-634B-484E-AB9E-00407DE272FC}" type="slidenum">
              <a:rPr lang="en-US" altLang="en-US" sz="1400">
                <a:latin typeface="Arial" panose="020B0604020202020204" pitchFamily="34" charset="0"/>
              </a:rPr>
              <a:pPr/>
              <a:t>40</a:t>
            </a:fld>
            <a:endParaRPr lang="en-US" altLang="en-US" sz="1400">
              <a:latin typeface="Arial" panose="020B0604020202020204" pitchFamily="34" charset="0"/>
            </a:endParaRPr>
          </a:p>
        </p:txBody>
      </p:sp>
      <p:sp>
        <p:nvSpPr>
          <p:cNvPr id="87045" name="Rectangle 2">
            <a:extLst>
              <a:ext uri="{FF2B5EF4-FFF2-40B4-BE49-F238E27FC236}">
                <a16:creationId xmlns:a16="http://schemas.microsoft.com/office/drawing/2014/main" id="{9FFD6088-E719-4959-AA90-C66DB0700E36}"/>
              </a:ext>
            </a:extLst>
          </p:cNvPr>
          <p:cNvSpPr>
            <a:spLocks noGrp="1" noChangeArrowheads="1"/>
          </p:cNvSpPr>
          <p:nvPr>
            <p:ph type="title"/>
          </p:nvPr>
        </p:nvSpPr>
        <p:spPr/>
        <p:txBody>
          <a:bodyPr/>
          <a:lstStyle/>
          <a:p>
            <a:pPr eaLnBrk="1" hangingPunct="1"/>
            <a:r>
              <a:rPr lang="en-IN" altLang="en-US"/>
              <a:t>Statistical Inference: Interval Estimation</a:t>
            </a:r>
            <a:endParaRPr lang="en-US" altLang="en-US"/>
          </a:p>
        </p:txBody>
      </p:sp>
      <p:sp>
        <p:nvSpPr>
          <p:cNvPr id="87046" name="Rectangle 3">
            <a:extLst>
              <a:ext uri="{FF2B5EF4-FFF2-40B4-BE49-F238E27FC236}">
                <a16:creationId xmlns:a16="http://schemas.microsoft.com/office/drawing/2014/main" id="{BB7C910D-982B-49BE-A6C8-2F9A6B9F015E}"/>
              </a:ext>
            </a:extLst>
          </p:cNvPr>
          <p:cNvSpPr>
            <a:spLocks noGrp="1" noChangeArrowheads="1"/>
          </p:cNvSpPr>
          <p:nvPr>
            <p:ph type="body" sz="half" idx="1"/>
          </p:nvPr>
        </p:nvSpPr>
        <p:spPr>
          <a:xfrm>
            <a:off x="1981200" y="1600201"/>
            <a:ext cx="8001000" cy="4525963"/>
          </a:xfrm>
        </p:spPr>
        <p:txBody>
          <a:bodyPr/>
          <a:lstStyle/>
          <a:p>
            <a:pPr algn="ctr" eaLnBrk="1" hangingPunct="1">
              <a:lnSpc>
                <a:spcPct val="90000"/>
              </a:lnSpc>
              <a:buFontTx/>
              <a:buNone/>
            </a:pPr>
            <a:r>
              <a:rPr lang="en-US" altLang="en-US">
                <a:sym typeface="Symbol" panose="05050102010706020507" pitchFamily="18" charset="2"/>
              </a:rPr>
              <a:t>Confidence interval (CI) can be formulated for</a:t>
            </a:r>
          </a:p>
          <a:p>
            <a:pPr algn="just" eaLnBrk="1" hangingPunct="1">
              <a:lnSpc>
                <a:spcPct val="90000"/>
              </a:lnSpc>
              <a:buFont typeface="Wingdings" panose="05000000000000000000" pitchFamily="2" charset="2"/>
              <a:buChar char="§"/>
            </a:pPr>
            <a:r>
              <a:rPr lang="en-US" altLang="en-US">
                <a:sym typeface="Symbol" panose="05050102010706020507" pitchFamily="18" charset="2"/>
              </a:rPr>
              <a:t>Difference of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provided </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known</a:t>
            </a:r>
          </a:p>
          <a:p>
            <a:pPr algn="just" eaLnBrk="1" hangingPunct="1">
              <a:lnSpc>
                <a:spcPct val="90000"/>
              </a:lnSpc>
              <a:buFont typeface="Wingdings" panose="05000000000000000000" pitchFamily="2" charset="2"/>
              <a:buChar char="§"/>
            </a:pPr>
            <a:r>
              <a:rPr lang="en-US" altLang="en-US">
                <a:sym typeface="Symbol" panose="05050102010706020507" pitchFamily="18" charset="2"/>
              </a:rPr>
              <a:t>Difference of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provided </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unknown</a:t>
            </a:r>
            <a:r>
              <a:rPr lang="en-IN" altLang="en-US">
                <a:sym typeface="Symbol" panose="05050102010706020507" pitchFamily="18" charset="2"/>
              </a:rPr>
              <a:t>, but </a:t>
            </a:r>
            <a:r>
              <a:rPr lang="en-IN" altLang="en-US" b="1">
                <a:solidFill>
                  <a:srgbClr val="FF0000"/>
                </a:solidFill>
                <a:sym typeface="Symbol" panose="05050102010706020507" pitchFamily="18" charset="2"/>
              </a:rPr>
              <a:t>equal</a:t>
            </a:r>
          </a:p>
          <a:p>
            <a:pPr algn="just" eaLnBrk="1" hangingPunct="1">
              <a:lnSpc>
                <a:spcPct val="90000"/>
              </a:lnSpc>
              <a:buFont typeface="Wingdings" panose="05000000000000000000" pitchFamily="2" charset="2"/>
              <a:buChar char="§"/>
            </a:pPr>
            <a:r>
              <a:rPr lang="en-US" altLang="en-US">
                <a:sym typeface="Symbol" panose="05050102010706020507" pitchFamily="18" charset="2"/>
              </a:rPr>
              <a:t>Difference of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provided </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unknown</a:t>
            </a:r>
            <a:r>
              <a:rPr lang="en-IN" altLang="en-US">
                <a:sym typeface="Symbol" panose="05050102010706020507" pitchFamily="18" charset="2"/>
              </a:rPr>
              <a:t>, but </a:t>
            </a:r>
            <a:r>
              <a:rPr lang="en-IN" altLang="en-US" b="1">
                <a:solidFill>
                  <a:srgbClr val="FF0000"/>
                </a:solidFill>
                <a:sym typeface="Symbol" panose="05050102010706020507" pitchFamily="18" charset="2"/>
              </a:rPr>
              <a:t>unequal</a:t>
            </a:r>
            <a:endParaRPr lang="en-US" altLang="en-US" b="1">
              <a:solidFill>
                <a:srgbClr val="FF0000"/>
              </a:solidFill>
              <a:sym typeface="Symbol" panose="05050102010706020507" pitchFamily="18" charset="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7BCE1B8-10BB-45F8-95D5-52E855D600D8}"/>
              </a:ext>
            </a:extLst>
          </p:cNvPr>
          <p:cNvSpPr>
            <a:spLocks noGrp="1"/>
          </p:cNvSpPr>
          <p:nvPr>
            <p:ph type="dt" sz="quarter" idx="10"/>
          </p:nvPr>
        </p:nvSpPr>
        <p:spPr/>
        <p:txBody>
          <a:bodyPr/>
          <a:lstStyle/>
          <a:p>
            <a:pPr>
              <a:defRPr/>
            </a:pPr>
            <a:r>
              <a:rPr lang="en-US"/>
              <a:t>IME602: POINT ESTIMATION</a:t>
            </a:r>
          </a:p>
        </p:txBody>
      </p:sp>
      <p:sp>
        <p:nvSpPr>
          <p:cNvPr id="6" name="Footer Placeholder 5">
            <a:extLst>
              <a:ext uri="{FF2B5EF4-FFF2-40B4-BE49-F238E27FC236}">
                <a16:creationId xmlns:a16="http://schemas.microsoft.com/office/drawing/2014/main" id="{9645FE74-DC04-49CF-8FF5-059FD39FE263}"/>
              </a:ext>
            </a:extLst>
          </p:cNvPr>
          <p:cNvSpPr>
            <a:spLocks noGrp="1"/>
          </p:cNvSpPr>
          <p:nvPr>
            <p:ph type="ftr" sz="quarter" idx="11"/>
          </p:nvPr>
        </p:nvSpPr>
        <p:spPr/>
        <p:txBody>
          <a:bodyPr/>
          <a:lstStyle/>
          <a:p>
            <a:pPr>
              <a:defRPr/>
            </a:pPr>
            <a:r>
              <a:rPr lang="en-US"/>
              <a:t>RNSengupta,IME Dept.,IIT Kanpur,INDIA</a:t>
            </a:r>
          </a:p>
        </p:txBody>
      </p:sp>
      <p:sp>
        <p:nvSpPr>
          <p:cNvPr id="88068" name="Slide Number Placeholder 6">
            <a:extLst>
              <a:ext uri="{FF2B5EF4-FFF2-40B4-BE49-F238E27FC236}">
                <a16:creationId xmlns:a16="http://schemas.microsoft.com/office/drawing/2014/main" id="{654C567E-1539-47D8-B9F8-0CD4CF2D950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C99A5826-186E-4557-961E-0B77245C42D7}" type="slidenum">
              <a:rPr lang="en-US" altLang="en-US" sz="1400">
                <a:latin typeface="Arial" panose="020B0604020202020204" pitchFamily="34" charset="0"/>
              </a:rPr>
              <a:pPr/>
              <a:t>41</a:t>
            </a:fld>
            <a:endParaRPr lang="en-US" altLang="en-US" sz="1400">
              <a:latin typeface="Arial" panose="020B0604020202020204" pitchFamily="34" charset="0"/>
            </a:endParaRPr>
          </a:p>
        </p:txBody>
      </p:sp>
      <p:sp>
        <p:nvSpPr>
          <p:cNvPr id="88069" name="Rectangle 2">
            <a:extLst>
              <a:ext uri="{FF2B5EF4-FFF2-40B4-BE49-F238E27FC236}">
                <a16:creationId xmlns:a16="http://schemas.microsoft.com/office/drawing/2014/main" id="{EAC97B80-E6A6-4FBE-A5E3-4E38BE04D017}"/>
              </a:ext>
            </a:extLst>
          </p:cNvPr>
          <p:cNvSpPr>
            <a:spLocks noGrp="1" noChangeArrowheads="1"/>
          </p:cNvSpPr>
          <p:nvPr>
            <p:ph type="title"/>
          </p:nvPr>
        </p:nvSpPr>
        <p:spPr/>
        <p:txBody>
          <a:bodyPr/>
          <a:lstStyle/>
          <a:p>
            <a:pPr eaLnBrk="1" hangingPunct="1"/>
            <a:r>
              <a:rPr lang="en-IN" altLang="en-US"/>
              <a:t>Statistical Inference: Interval Estimation</a:t>
            </a:r>
            <a:endParaRPr lang="en-US" altLang="en-US"/>
          </a:p>
        </p:txBody>
      </p:sp>
      <p:sp>
        <p:nvSpPr>
          <p:cNvPr id="88070" name="Rectangle 3">
            <a:extLst>
              <a:ext uri="{FF2B5EF4-FFF2-40B4-BE49-F238E27FC236}">
                <a16:creationId xmlns:a16="http://schemas.microsoft.com/office/drawing/2014/main" id="{E29BCD36-6890-4652-9A50-E95E5E237DB4}"/>
              </a:ext>
            </a:extLst>
          </p:cNvPr>
          <p:cNvSpPr>
            <a:spLocks noGrp="1" noChangeArrowheads="1"/>
          </p:cNvSpPr>
          <p:nvPr>
            <p:ph type="body" sz="half" idx="1"/>
          </p:nvPr>
        </p:nvSpPr>
        <p:spPr>
          <a:xfrm>
            <a:off x="1981200" y="1600201"/>
            <a:ext cx="8001000" cy="4525963"/>
          </a:xfrm>
        </p:spPr>
        <p:txBody>
          <a:bodyPr/>
          <a:lstStyle/>
          <a:p>
            <a:pPr algn="ctr" eaLnBrk="1" hangingPunct="1">
              <a:lnSpc>
                <a:spcPct val="90000"/>
              </a:lnSpc>
              <a:buFontTx/>
              <a:buNone/>
            </a:pPr>
            <a:r>
              <a:rPr lang="en-US" altLang="en-US">
                <a:sym typeface="Symbol" panose="05050102010706020507" pitchFamily="18" charset="2"/>
              </a:rPr>
              <a:t>Confidence interval (CI) can be formulated for</a:t>
            </a:r>
          </a:p>
          <a:p>
            <a:pPr algn="just" eaLnBrk="1" hangingPunct="1">
              <a:lnSpc>
                <a:spcPct val="90000"/>
              </a:lnSpc>
              <a:buFont typeface="Wingdings" panose="05000000000000000000" pitchFamily="2" charset="2"/>
              <a:buChar char="§"/>
            </a:pPr>
            <a:r>
              <a:rPr lang="en-US" altLang="en-US">
                <a:sym typeface="Symbol" panose="05050102010706020507" pitchFamily="18" charset="2"/>
              </a:rPr>
              <a:t>Ratio of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1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2</a:t>
            </a:r>
            <a:r>
              <a:rPr lang="en-US" altLang="en-US">
                <a:sym typeface="Symbol" panose="05050102010706020507" pitchFamily="18" charset="2"/>
              </a:rPr>
              <a:t>) provided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known</a:t>
            </a:r>
          </a:p>
          <a:p>
            <a:pPr algn="just" eaLnBrk="1" hangingPunct="1">
              <a:lnSpc>
                <a:spcPct val="90000"/>
              </a:lnSpc>
              <a:buFont typeface="Wingdings" panose="05000000000000000000" pitchFamily="2" charset="2"/>
              <a:buChar char="§"/>
            </a:pPr>
            <a:r>
              <a:rPr lang="en-US" altLang="en-US">
                <a:sym typeface="Symbol" panose="05050102010706020507" pitchFamily="18" charset="2"/>
              </a:rPr>
              <a:t>Ratio of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1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2</a:t>
            </a:r>
            <a:r>
              <a:rPr lang="en-US" altLang="en-US">
                <a:sym typeface="Symbol" panose="05050102010706020507" pitchFamily="18" charset="2"/>
              </a:rPr>
              <a:t>) provided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unknown</a:t>
            </a:r>
            <a:endParaRPr lang="en-US" altLang="en-US" b="1">
              <a:solidFill>
                <a:srgbClr val="FF0000"/>
              </a:solidFill>
              <a:sym typeface="Symbol" panose="05050102010706020507" pitchFamily="18" charset="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AEF693D-A6F7-4842-8C5E-4951650B3258}"/>
              </a:ext>
            </a:extLst>
          </p:cNvPr>
          <p:cNvSpPr>
            <a:spLocks noGrp="1"/>
          </p:cNvSpPr>
          <p:nvPr>
            <p:ph type="dt" sz="quarter" idx="10"/>
          </p:nvPr>
        </p:nvSpPr>
        <p:spPr/>
        <p:txBody>
          <a:bodyPr/>
          <a:lstStyle/>
          <a:p>
            <a:pPr>
              <a:defRPr/>
            </a:pPr>
            <a:r>
              <a:rPr lang="en-US"/>
              <a:t>IME602: POINT ESTIMATION</a:t>
            </a:r>
          </a:p>
        </p:txBody>
      </p:sp>
      <p:sp>
        <p:nvSpPr>
          <p:cNvPr id="6" name="Footer Placeholder 5">
            <a:extLst>
              <a:ext uri="{FF2B5EF4-FFF2-40B4-BE49-F238E27FC236}">
                <a16:creationId xmlns:a16="http://schemas.microsoft.com/office/drawing/2014/main" id="{E38A5467-6FAA-4E5A-91EE-4BA8AD0A8D0B}"/>
              </a:ext>
            </a:extLst>
          </p:cNvPr>
          <p:cNvSpPr>
            <a:spLocks noGrp="1"/>
          </p:cNvSpPr>
          <p:nvPr>
            <p:ph type="ftr" sz="quarter" idx="11"/>
          </p:nvPr>
        </p:nvSpPr>
        <p:spPr/>
        <p:txBody>
          <a:bodyPr/>
          <a:lstStyle/>
          <a:p>
            <a:pPr>
              <a:defRPr/>
            </a:pPr>
            <a:r>
              <a:rPr lang="en-US"/>
              <a:t>RNSengupta,IME Dept.,IIT Kanpur,INDIA</a:t>
            </a:r>
          </a:p>
        </p:txBody>
      </p:sp>
      <p:sp>
        <p:nvSpPr>
          <p:cNvPr id="89092" name="Slide Number Placeholder 6">
            <a:extLst>
              <a:ext uri="{FF2B5EF4-FFF2-40B4-BE49-F238E27FC236}">
                <a16:creationId xmlns:a16="http://schemas.microsoft.com/office/drawing/2014/main" id="{CFD4B69C-366B-45CE-BBA1-CC883C86146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8814B60C-CA16-41F0-934E-D7A12EB52235}" type="slidenum">
              <a:rPr lang="en-US" altLang="en-US" sz="1400">
                <a:latin typeface="Arial" panose="020B0604020202020204" pitchFamily="34" charset="0"/>
              </a:rPr>
              <a:pPr/>
              <a:t>42</a:t>
            </a:fld>
            <a:endParaRPr lang="en-US" altLang="en-US" sz="1400">
              <a:latin typeface="Arial" panose="020B0604020202020204" pitchFamily="34" charset="0"/>
            </a:endParaRPr>
          </a:p>
        </p:txBody>
      </p:sp>
      <p:sp>
        <p:nvSpPr>
          <p:cNvPr id="89093" name="Rectangle 2">
            <a:extLst>
              <a:ext uri="{FF2B5EF4-FFF2-40B4-BE49-F238E27FC236}">
                <a16:creationId xmlns:a16="http://schemas.microsoft.com/office/drawing/2014/main" id="{382FA4D9-8D42-4A5A-A7AB-1148A4CA11DA}"/>
              </a:ext>
            </a:extLst>
          </p:cNvPr>
          <p:cNvSpPr>
            <a:spLocks noGrp="1" noChangeArrowheads="1"/>
          </p:cNvSpPr>
          <p:nvPr>
            <p:ph type="title"/>
          </p:nvPr>
        </p:nvSpPr>
        <p:spPr/>
        <p:txBody>
          <a:bodyPr/>
          <a:lstStyle/>
          <a:p>
            <a:pPr eaLnBrk="1" hangingPunct="1"/>
            <a:r>
              <a:rPr lang="en-IN" altLang="en-US" sz="3500"/>
              <a:t>Statistical Inference: Interval Estimation (Example considering other distribution)</a:t>
            </a:r>
            <a:endParaRPr lang="en-US" altLang="en-US" sz="3500"/>
          </a:p>
        </p:txBody>
      </p:sp>
      <p:sp>
        <p:nvSpPr>
          <p:cNvPr id="89094" name="Rectangle 3">
            <a:extLst>
              <a:ext uri="{FF2B5EF4-FFF2-40B4-BE49-F238E27FC236}">
                <a16:creationId xmlns:a16="http://schemas.microsoft.com/office/drawing/2014/main" id="{EACACAC8-A2DE-4147-A15C-39434D3E390A}"/>
              </a:ext>
            </a:extLst>
          </p:cNvPr>
          <p:cNvSpPr>
            <a:spLocks noGrp="1" noChangeArrowheads="1"/>
          </p:cNvSpPr>
          <p:nvPr>
            <p:ph type="body" sz="half" idx="1"/>
          </p:nvPr>
        </p:nvSpPr>
        <p:spPr>
          <a:xfrm>
            <a:off x="1981200" y="1600201"/>
            <a:ext cx="8001000" cy="4525963"/>
          </a:xfrm>
        </p:spPr>
        <p:txBody>
          <a:bodyPr/>
          <a:lstStyle/>
          <a:p>
            <a:pPr algn="just" eaLnBrk="1" hangingPunct="1">
              <a:lnSpc>
                <a:spcPct val="90000"/>
              </a:lnSpc>
              <a:buFontTx/>
              <a:buNone/>
            </a:pPr>
            <a:r>
              <a:rPr lang="en-IN" altLang="en-US">
                <a:sym typeface="Symbol" panose="05050102010706020507" pitchFamily="18" charset="2"/>
              </a:rPr>
              <a:t>	Hemanta Medhi is measuring the surface finish of crank shaft his production unit is manufacturing. Depending on the quality of surface finish, the crank shafts can be either good or bad. Hemanta checks a sample of size 85 and finds 10 of them to be bad. Help Hemanta to formulate a 95% confidence interval and find for him the lower and upper limits of the confidence interval</a:t>
            </a:r>
            <a:endParaRPr lang="en-US" altLang="en-US">
              <a:sym typeface="Symbol" panose="05050102010706020507" pitchFamily="18" charset="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9399976-E9DC-43BA-852D-9D49CEA8F3B8}"/>
              </a:ext>
            </a:extLst>
          </p:cNvPr>
          <p:cNvSpPr>
            <a:spLocks noGrp="1"/>
          </p:cNvSpPr>
          <p:nvPr>
            <p:ph type="dt" sz="quarter" idx="10"/>
          </p:nvPr>
        </p:nvSpPr>
        <p:spPr/>
        <p:txBody>
          <a:bodyPr/>
          <a:lstStyle/>
          <a:p>
            <a:pPr>
              <a:defRPr/>
            </a:pPr>
            <a:r>
              <a:rPr lang="en-US"/>
              <a:t>IME602: POINT ESTIMATION</a:t>
            </a:r>
          </a:p>
        </p:txBody>
      </p:sp>
      <p:sp>
        <p:nvSpPr>
          <p:cNvPr id="6" name="Footer Placeholder 5">
            <a:extLst>
              <a:ext uri="{FF2B5EF4-FFF2-40B4-BE49-F238E27FC236}">
                <a16:creationId xmlns:a16="http://schemas.microsoft.com/office/drawing/2014/main" id="{757E98BD-3D6A-44FD-83A8-8803D74B424C}"/>
              </a:ext>
            </a:extLst>
          </p:cNvPr>
          <p:cNvSpPr>
            <a:spLocks noGrp="1"/>
          </p:cNvSpPr>
          <p:nvPr>
            <p:ph type="ftr" sz="quarter" idx="11"/>
          </p:nvPr>
        </p:nvSpPr>
        <p:spPr/>
        <p:txBody>
          <a:bodyPr/>
          <a:lstStyle/>
          <a:p>
            <a:pPr>
              <a:defRPr/>
            </a:pPr>
            <a:r>
              <a:rPr lang="en-US"/>
              <a:t>RNSengupta,IME Dept.,IIT Kanpur,INDIA</a:t>
            </a:r>
          </a:p>
        </p:txBody>
      </p:sp>
      <p:sp>
        <p:nvSpPr>
          <p:cNvPr id="90116" name="Slide Number Placeholder 6">
            <a:extLst>
              <a:ext uri="{FF2B5EF4-FFF2-40B4-BE49-F238E27FC236}">
                <a16:creationId xmlns:a16="http://schemas.microsoft.com/office/drawing/2014/main" id="{5B8B5BAC-65BD-4DC6-BA4C-E39663C9DA8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43DEC441-084F-41CE-8936-629F079E4FC2}" type="slidenum">
              <a:rPr lang="en-US" altLang="en-US" sz="1400">
                <a:latin typeface="Arial" panose="020B0604020202020204" pitchFamily="34" charset="0"/>
              </a:rPr>
              <a:pPr/>
              <a:t>43</a:t>
            </a:fld>
            <a:endParaRPr lang="en-US" altLang="en-US" sz="1400">
              <a:latin typeface="Arial" panose="020B0604020202020204" pitchFamily="34" charset="0"/>
            </a:endParaRPr>
          </a:p>
        </p:txBody>
      </p:sp>
      <p:sp>
        <p:nvSpPr>
          <p:cNvPr id="90117" name="Rectangle 2">
            <a:extLst>
              <a:ext uri="{FF2B5EF4-FFF2-40B4-BE49-F238E27FC236}">
                <a16:creationId xmlns:a16="http://schemas.microsoft.com/office/drawing/2014/main" id="{F583CD43-75E0-4C7E-B2ED-9C54EAF8D980}"/>
              </a:ext>
            </a:extLst>
          </p:cNvPr>
          <p:cNvSpPr>
            <a:spLocks noGrp="1" noChangeArrowheads="1"/>
          </p:cNvSpPr>
          <p:nvPr>
            <p:ph type="title"/>
          </p:nvPr>
        </p:nvSpPr>
        <p:spPr/>
        <p:txBody>
          <a:bodyPr/>
          <a:lstStyle/>
          <a:p>
            <a:pPr eaLnBrk="1" hangingPunct="1"/>
            <a:r>
              <a:rPr lang="en-IN" altLang="en-US" sz="3500"/>
              <a:t>Statistical Inference: Interval Estimation (Example considering other distribution)</a:t>
            </a:r>
            <a:endParaRPr lang="en-US" altLang="en-US" sz="3500"/>
          </a:p>
        </p:txBody>
      </p:sp>
      <p:sp>
        <p:nvSpPr>
          <p:cNvPr id="90118" name="Rectangle 3">
            <a:extLst>
              <a:ext uri="{FF2B5EF4-FFF2-40B4-BE49-F238E27FC236}">
                <a16:creationId xmlns:a16="http://schemas.microsoft.com/office/drawing/2014/main" id="{DBC2D402-44B9-4110-83E7-A278B9642C03}"/>
              </a:ext>
            </a:extLst>
          </p:cNvPr>
          <p:cNvSpPr>
            <a:spLocks noGrp="1" noChangeArrowheads="1"/>
          </p:cNvSpPr>
          <p:nvPr>
            <p:ph type="body" sz="half" idx="1"/>
          </p:nvPr>
        </p:nvSpPr>
        <p:spPr>
          <a:xfrm>
            <a:off x="1981200" y="1600201"/>
            <a:ext cx="8001000" cy="4525963"/>
          </a:xfrm>
        </p:spPr>
        <p:txBody>
          <a:bodyPr/>
          <a:lstStyle/>
          <a:p>
            <a:pPr algn="just" eaLnBrk="1" hangingPunct="1">
              <a:lnSpc>
                <a:spcPct val="90000"/>
              </a:lnSpc>
              <a:buFontTx/>
              <a:buNone/>
            </a:pPr>
            <a:endParaRPr lang="en-US" altLang="en-US">
              <a:sym typeface="Symbol" panose="05050102010706020507" pitchFamily="18" charset="2"/>
            </a:endParaRPr>
          </a:p>
        </p:txBody>
      </p:sp>
      <p:pic>
        <p:nvPicPr>
          <p:cNvPr id="90119" name="Picture 2">
            <a:extLst>
              <a:ext uri="{FF2B5EF4-FFF2-40B4-BE49-F238E27FC236}">
                <a16:creationId xmlns:a16="http://schemas.microsoft.com/office/drawing/2014/main" id="{DD72275E-BC4F-46D9-90E6-E5C3EF763F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600200"/>
            <a:ext cx="8839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altLang="en-US" sz="3500" dirty="0"/>
              <a:t>Consider X</a:t>
            </a:r>
            <a:r>
              <a:rPr lang="en-US" altLang="en-US" sz="3500" baseline="-25000" dirty="0"/>
              <a:t>1</a:t>
            </a:r>
            <a:r>
              <a:rPr lang="en-US" altLang="en-US" sz="3500" dirty="0"/>
              <a:t>,…,</a:t>
            </a:r>
            <a:r>
              <a:rPr lang="en-US" altLang="en-US" sz="3500" dirty="0" err="1"/>
              <a:t>X</a:t>
            </a:r>
            <a:r>
              <a:rPr lang="en-US" altLang="en-US" sz="3500" baseline="-25000" dirty="0" err="1"/>
              <a:t>n</a:t>
            </a:r>
            <a:r>
              <a:rPr lang="en-US" altLang="en-US" sz="3500" dirty="0"/>
              <a:t> have the same distribution function, f(x;</a:t>
            </a:r>
            <a:r>
              <a:rPr lang="en-US" altLang="en-US" sz="3500" dirty="0">
                <a:sym typeface="Symbol" panose="05050102010706020507" pitchFamily="18" charset="2"/>
              </a:rPr>
              <a:t>), and </a:t>
            </a:r>
            <a:r>
              <a:rPr lang="en-US" altLang="en-US" sz="3500" dirty="0"/>
              <a:t>x</a:t>
            </a:r>
            <a:r>
              <a:rPr lang="en-US" altLang="en-US" sz="3500" baseline="-25000" dirty="0"/>
              <a:t>1</a:t>
            </a:r>
            <a:r>
              <a:rPr lang="en-US" altLang="en-US" sz="3500" dirty="0"/>
              <a:t>,…,</a:t>
            </a:r>
            <a:r>
              <a:rPr lang="en-US" altLang="en-US" sz="3500" dirty="0" err="1"/>
              <a:t>x</a:t>
            </a:r>
            <a:r>
              <a:rPr lang="en-US" altLang="en-US" sz="3500" baseline="-25000" dirty="0" err="1"/>
              <a:t>n</a:t>
            </a:r>
            <a:r>
              <a:rPr lang="en-US" altLang="en-US" sz="3500" dirty="0"/>
              <a:t> are the corresponding realized values</a:t>
            </a:r>
          </a:p>
          <a:p>
            <a:pPr algn="just">
              <a:buFont typeface="Wingdings" panose="05000000000000000000" pitchFamily="2" charset="2"/>
              <a:buChar char="§"/>
            </a:pPr>
            <a:r>
              <a:rPr lang="en-US" altLang="en-US" sz="3500" dirty="0">
                <a:sym typeface="Symbol" panose="05050102010706020507" pitchFamily="18" charset="2"/>
              </a:rPr>
              <a:t>As all X</a:t>
            </a:r>
            <a:r>
              <a:rPr lang="en-US" altLang="en-US" sz="3500" baseline="-25000" dirty="0">
                <a:sym typeface="Symbol" panose="05050102010706020507" pitchFamily="18" charset="2"/>
              </a:rPr>
              <a:t>i</a:t>
            </a:r>
            <a:r>
              <a:rPr lang="en-US" altLang="en-US" sz="3500" dirty="0">
                <a:sym typeface="Symbol" panose="05050102010706020507" pitchFamily="18" charset="2"/>
              </a:rPr>
              <a:t> are </a:t>
            </a:r>
            <a:r>
              <a:rPr lang="en-US" altLang="en-US" sz="3500" dirty="0" err="1">
                <a:sym typeface="Symbol" panose="05050102010706020507" pitchFamily="18" charset="2"/>
              </a:rPr>
              <a:t>iid</a:t>
            </a:r>
            <a:r>
              <a:rPr lang="en-US" altLang="en-US" sz="3500" dirty="0">
                <a:sym typeface="Symbol" panose="05050102010706020507" pitchFamily="18" charset="2"/>
              </a:rPr>
              <a:t>, hence t</a:t>
            </a:r>
            <a:r>
              <a:rPr lang="en-US" altLang="en-US" sz="3500" dirty="0"/>
              <a:t>he likelihood function, L(x;</a:t>
            </a:r>
            <a:r>
              <a:rPr lang="en-US" altLang="en-US" sz="3500" dirty="0">
                <a:sym typeface="Symbol" panose="05050102010706020507" pitchFamily="18" charset="2"/>
              </a:rPr>
              <a:t>)=</a:t>
            </a:r>
            <a:r>
              <a:rPr lang="en-US" altLang="en-US" sz="3500" dirty="0" err="1">
                <a:sym typeface="Symbol" panose="05050102010706020507" pitchFamily="18" charset="2"/>
              </a:rPr>
              <a:t>Pr</a:t>
            </a:r>
            <a:r>
              <a:rPr lang="en-US" altLang="en-US" sz="3500" dirty="0">
                <a:sym typeface="Symbol" panose="05050102010706020507" pitchFamily="18" charset="2"/>
              </a:rPr>
              <a:t>(X</a:t>
            </a:r>
            <a:r>
              <a:rPr lang="en-US" altLang="en-US" sz="3500" baseline="-25000" dirty="0">
                <a:sym typeface="Symbol" panose="05050102010706020507" pitchFamily="18" charset="2"/>
              </a:rPr>
              <a:t>1</a:t>
            </a:r>
            <a:r>
              <a:rPr lang="en-US" altLang="en-US" sz="3500" dirty="0">
                <a:sym typeface="Symbol" panose="05050102010706020507" pitchFamily="18" charset="2"/>
              </a:rPr>
              <a:t>=x</a:t>
            </a:r>
            <a:r>
              <a:rPr lang="en-US" altLang="en-US" sz="3500" baseline="-25000" dirty="0">
                <a:sym typeface="Symbol" panose="05050102010706020507" pitchFamily="18" charset="2"/>
              </a:rPr>
              <a:t>1</a:t>
            </a:r>
            <a:r>
              <a:rPr lang="en-US" altLang="en-US" sz="3500" dirty="0">
                <a:sym typeface="Symbol" panose="05050102010706020507" pitchFamily="18" charset="2"/>
              </a:rPr>
              <a:t>)…</a:t>
            </a:r>
            <a:r>
              <a:rPr lang="en-US" altLang="en-US" sz="3500" dirty="0" err="1">
                <a:sym typeface="Symbol" panose="05050102010706020507" pitchFamily="18" charset="2"/>
              </a:rPr>
              <a:t>Pr</a:t>
            </a:r>
            <a:r>
              <a:rPr lang="en-US" altLang="en-US" sz="3500" dirty="0">
                <a:sym typeface="Symbol" panose="05050102010706020507" pitchFamily="18" charset="2"/>
              </a:rPr>
              <a:t>(</a:t>
            </a:r>
            <a:r>
              <a:rPr lang="en-US" altLang="en-US" sz="3500" dirty="0" err="1">
                <a:sym typeface="Symbol" panose="05050102010706020507" pitchFamily="18" charset="2"/>
              </a:rPr>
              <a:t>X</a:t>
            </a:r>
            <a:r>
              <a:rPr lang="en-US" altLang="en-US" sz="3500" baseline="-25000" dirty="0" err="1">
                <a:sym typeface="Symbol" panose="05050102010706020507" pitchFamily="18" charset="2"/>
              </a:rPr>
              <a:t>n</a:t>
            </a:r>
            <a:r>
              <a:rPr lang="en-US" altLang="en-US" sz="3500" dirty="0">
                <a:sym typeface="Symbol" panose="05050102010706020507" pitchFamily="18" charset="2"/>
              </a:rPr>
              <a:t>=</a:t>
            </a:r>
            <a:r>
              <a:rPr lang="en-US" altLang="en-US" sz="3500" dirty="0" err="1">
                <a:sym typeface="Symbol" panose="05050102010706020507" pitchFamily="18" charset="2"/>
              </a:rPr>
              <a:t>x</a:t>
            </a:r>
            <a:r>
              <a:rPr lang="en-US" altLang="en-US" sz="3500" baseline="-25000" dirty="0" err="1">
                <a:sym typeface="Symbol" panose="05050102010706020507" pitchFamily="18" charset="2"/>
              </a:rPr>
              <a:t>n</a:t>
            </a:r>
            <a:r>
              <a:rPr lang="en-US" altLang="en-US" sz="3500" dirty="0">
                <a:sym typeface="Symbol" panose="05050102010706020507" pitchFamily="18" charset="2"/>
              </a:rPr>
              <a:t>)</a:t>
            </a:r>
          </a:p>
          <a:p>
            <a:pPr algn="just">
              <a:buFont typeface="Wingdings" panose="05000000000000000000" pitchFamily="2" charset="2"/>
              <a:buChar char="§"/>
            </a:pPr>
            <a:r>
              <a:rPr lang="en-US" altLang="en-US" sz="3500" dirty="0">
                <a:sym typeface="Symbol" panose="05050102010706020507" pitchFamily="18" charset="2"/>
              </a:rPr>
              <a:t>We maximize the log likelihood function by considering </a:t>
            </a:r>
            <a:r>
              <a:rPr lang="en-US" altLang="en-US" sz="3500" dirty="0" err="1">
                <a:sym typeface="Symbol" panose="05050102010706020507" pitchFamily="18" charset="2"/>
              </a:rPr>
              <a:t>ln</a:t>
            </a:r>
            <a:r>
              <a:rPr lang="en-US" altLang="en-US" sz="3500" dirty="0" err="1"/>
              <a:t>L</a:t>
            </a:r>
            <a:r>
              <a:rPr lang="en-US" altLang="en-US" sz="3500" dirty="0"/>
              <a:t>(x;</a:t>
            </a:r>
            <a:r>
              <a:rPr lang="en-US" altLang="en-US" sz="3500" dirty="0">
                <a:sym typeface="Symbol" panose="05050102010706020507" pitchFamily="18" charset="2"/>
              </a:rPr>
              <a:t>)/=0 and finding the estimates of </a:t>
            </a:r>
            <a:endParaRPr lang="en-US" altLang="en-US" sz="3500" dirty="0"/>
          </a:p>
        </p:txBody>
      </p:sp>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5</a:t>
            </a:fld>
            <a:endParaRPr lang="en-US" altLang="en-US" sz="1400">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8564181B-24D6-4E90-B59A-185B1315930A}"/>
              </a:ext>
            </a:extLst>
          </p:cNvPr>
          <p:cNvSpPr>
            <a:spLocks noGrp="1" noChangeArrowheads="1"/>
          </p:cNvSpPr>
          <p:nvPr>
            <p:ph type="title"/>
          </p:nvPr>
        </p:nvSpPr>
        <p:spPr/>
        <p:txBody>
          <a:bodyPr/>
          <a:lstStyle/>
          <a:p>
            <a:r>
              <a:rPr lang="en-IN" altLang="en-US" sz="5500" b="1" dirty="0">
                <a:solidFill>
                  <a:srgbClr val="FF0000"/>
                </a:solidFill>
              </a:rPr>
              <a:t>Method of moments</a:t>
            </a:r>
          </a:p>
        </p:txBody>
      </p:sp>
      <p:sp>
        <p:nvSpPr>
          <p:cNvPr id="66563" name="Content Placeholder 2">
            <a:extLst>
              <a:ext uri="{FF2B5EF4-FFF2-40B4-BE49-F238E27FC236}">
                <a16:creationId xmlns:a16="http://schemas.microsoft.com/office/drawing/2014/main" id="{EAAF0AB4-1D79-4FFC-8780-C84DAEC97B99}"/>
              </a:ext>
            </a:extLst>
          </p:cNvPr>
          <p:cNvSpPr>
            <a:spLocks noGrp="1" noChangeArrowheads="1"/>
          </p:cNvSpPr>
          <p:nvPr>
            <p:ph idx="1"/>
          </p:nvPr>
        </p:nvSpPr>
        <p:spPr/>
        <p:txBody>
          <a:bodyPr/>
          <a:lstStyle/>
          <a:p>
            <a:pPr algn="just">
              <a:buFont typeface="Wingdings" panose="05000000000000000000" pitchFamily="2" charset="2"/>
              <a:buChar char="§"/>
            </a:pPr>
            <a:r>
              <a:rPr lang="en-IN" altLang="en-US" sz="3500" dirty="0"/>
              <a:t>We derive the equations that relate the population moments to the parameters of interest, i.e., </a:t>
            </a:r>
            <a:r>
              <a:rPr lang="en-IN" altLang="en-US" sz="3500" dirty="0">
                <a:sym typeface="Symbol" panose="05050102010706020507" pitchFamily="18" charset="2"/>
              </a:rPr>
              <a:t></a:t>
            </a:r>
            <a:r>
              <a:rPr lang="en-IN" altLang="en-US" sz="3500" baseline="-25000" dirty="0" err="1">
                <a:sym typeface="Symbol" panose="05050102010706020507" pitchFamily="18" charset="2"/>
              </a:rPr>
              <a:t>i</a:t>
            </a:r>
            <a:r>
              <a:rPr lang="en-IN" altLang="en-US" sz="3500" dirty="0">
                <a:sym typeface="Symbol" panose="05050102010706020507" pitchFamily="18" charset="2"/>
              </a:rPr>
              <a:t>=</a:t>
            </a:r>
            <a:r>
              <a:rPr lang="en-IN" altLang="en-US" sz="3500" dirty="0" err="1">
                <a:sym typeface="Symbol" panose="05050102010706020507" pitchFamily="18" charset="2"/>
              </a:rPr>
              <a:t>g</a:t>
            </a:r>
            <a:r>
              <a:rPr lang="en-IN" altLang="en-US" sz="3500" baseline="-25000" dirty="0" err="1">
                <a:sym typeface="Symbol" panose="05050102010706020507" pitchFamily="18" charset="2"/>
              </a:rPr>
              <a:t>i</a:t>
            </a:r>
            <a:r>
              <a:rPr lang="en-IN" altLang="en-US" sz="3500" dirty="0">
                <a:sym typeface="Symbol" panose="05050102010706020507" pitchFamily="18" charset="2"/>
              </a:rPr>
              <a:t>(</a:t>
            </a:r>
            <a:r>
              <a:rPr lang="en-IN" altLang="en-US" sz="3500" baseline="-25000" dirty="0">
                <a:sym typeface="Symbol" panose="05050102010706020507" pitchFamily="18" charset="2"/>
              </a:rPr>
              <a:t>1</a:t>
            </a:r>
            <a:r>
              <a:rPr lang="en-IN" altLang="en-US" sz="3500" dirty="0">
                <a:sym typeface="Symbol" panose="05050102010706020507" pitchFamily="18" charset="2"/>
              </a:rPr>
              <a:t>,…, </a:t>
            </a:r>
            <a:r>
              <a:rPr lang="en-IN" altLang="en-US" sz="3500" baseline="-25000" dirty="0">
                <a:sym typeface="Symbol" panose="05050102010706020507" pitchFamily="18" charset="2"/>
              </a:rPr>
              <a:t>k</a:t>
            </a:r>
            <a:r>
              <a:rPr lang="en-IN" altLang="en-US" sz="3500" dirty="0">
                <a:sym typeface="Symbol" panose="05050102010706020507" pitchFamily="18" charset="2"/>
              </a:rPr>
              <a:t>), </a:t>
            </a:r>
            <a:r>
              <a:rPr lang="en-IN" altLang="en-US" sz="3500" dirty="0" err="1">
                <a:sym typeface="Symbol" panose="05050102010706020507" pitchFamily="18" charset="2"/>
              </a:rPr>
              <a:t>i</a:t>
            </a:r>
            <a:r>
              <a:rPr lang="en-IN" altLang="en-US" sz="3500" dirty="0">
                <a:sym typeface="Symbol" panose="05050102010706020507" pitchFamily="18" charset="2"/>
              </a:rPr>
              <a:t>=1,…,k</a:t>
            </a:r>
            <a:endParaRPr lang="en-IN" altLang="en-US" sz="3500" dirty="0"/>
          </a:p>
          <a:p>
            <a:pPr algn="just">
              <a:buFont typeface="Wingdings" panose="05000000000000000000" pitchFamily="2" charset="2"/>
              <a:buChar char="§"/>
            </a:pPr>
            <a:r>
              <a:rPr lang="en-IN" altLang="en-US" sz="3500" dirty="0"/>
              <a:t>After that a sample, X</a:t>
            </a:r>
            <a:r>
              <a:rPr lang="en-IN" altLang="en-US" sz="3500" baseline="-25000" dirty="0"/>
              <a:t>1</a:t>
            </a:r>
            <a:r>
              <a:rPr lang="en-IN" altLang="en-US" sz="3500" dirty="0"/>
              <a:t>,…,</a:t>
            </a:r>
            <a:r>
              <a:rPr lang="en-IN" altLang="en-US" sz="3500" dirty="0" err="1"/>
              <a:t>X</a:t>
            </a:r>
            <a:r>
              <a:rPr lang="en-IN" altLang="en-US" sz="3500" baseline="-25000" dirty="0" err="1"/>
              <a:t>n</a:t>
            </a:r>
            <a:r>
              <a:rPr lang="en-IN" altLang="en-US" sz="3500" dirty="0"/>
              <a:t>, is drawn and the population moments are estimated from the sample, </a:t>
            </a:r>
            <a:r>
              <a:rPr lang="en-IN" altLang="en-US" sz="3500" dirty="0">
                <a:sym typeface="Symbol" panose="05050102010706020507" pitchFamily="18" charset="2"/>
              </a:rPr>
              <a:t></a:t>
            </a:r>
            <a:r>
              <a:rPr lang="en-IN" altLang="en-US" sz="3500" baseline="-25000" dirty="0" err="1">
                <a:sym typeface="Symbol" panose="05050102010706020507" pitchFamily="18" charset="2"/>
              </a:rPr>
              <a:t>i,e</a:t>
            </a:r>
            <a:r>
              <a:rPr lang="en-IN" altLang="en-US" sz="3500" dirty="0">
                <a:sym typeface="Symbol" panose="05050102010706020507" pitchFamily="18" charset="2"/>
              </a:rPr>
              <a:t>=f(</a:t>
            </a:r>
            <a:r>
              <a:rPr lang="en-IN" altLang="en-US" sz="3500" dirty="0"/>
              <a:t>X</a:t>
            </a:r>
            <a:r>
              <a:rPr lang="en-IN" altLang="en-US" sz="3500" baseline="-25000" dirty="0"/>
              <a:t>1</a:t>
            </a:r>
            <a:r>
              <a:rPr lang="en-IN" altLang="en-US" sz="3500" dirty="0"/>
              <a:t>,…,</a:t>
            </a:r>
            <a:r>
              <a:rPr lang="en-IN" altLang="en-US" sz="3500" dirty="0" err="1"/>
              <a:t>X</a:t>
            </a:r>
            <a:r>
              <a:rPr lang="en-IN" altLang="en-US" sz="3500" baseline="-25000" dirty="0" err="1"/>
              <a:t>n</a:t>
            </a:r>
            <a:r>
              <a:rPr lang="en-IN" altLang="en-US" sz="3500" dirty="0"/>
              <a:t>)=</a:t>
            </a:r>
            <a:r>
              <a:rPr lang="en-IN" altLang="en-US" sz="3500" dirty="0" err="1">
                <a:sym typeface="Symbol" panose="05050102010706020507" pitchFamily="18" charset="2"/>
              </a:rPr>
              <a:t>g</a:t>
            </a:r>
            <a:r>
              <a:rPr lang="en-IN" altLang="en-US" sz="3500" baseline="-25000" dirty="0" err="1">
                <a:sym typeface="Symbol" panose="05050102010706020507" pitchFamily="18" charset="2"/>
              </a:rPr>
              <a:t>i</a:t>
            </a:r>
            <a:r>
              <a:rPr lang="en-IN" altLang="en-US" sz="3500" dirty="0">
                <a:sym typeface="Symbol" panose="05050102010706020507" pitchFamily="18" charset="2"/>
              </a:rPr>
              <a:t>(</a:t>
            </a:r>
            <a:r>
              <a:rPr lang="en-IN" altLang="en-US" sz="3500" baseline="-25000" dirty="0">
                <a:sym typeface="Symbol" panose="05050102010706020507" pitchFamily="18" charset="2"/>
              </a:rPr>
              <a:t>1,e</a:t>
            </a:r>
            <a:r>
              <a:rPr lang="en-IN" altLang="en-US" sz="3500" dirty="0">
                <a:sym typeface="Symbol" panose="05050102010706020507" pitchFamily="18" charset="2"/>
              </a:rPr>
              <a:t>,…, </a:t>
            </a:r>
            <a:r>
              <a:rPr lang="en-IN" altLang="en-US" sz="3500" baseline="-25000" dirty="0" err="1">
                <a:sym typeface="Symbol" panose="05050102010706020507" pitchFamily="18" charset="2"/>
              </a:rPr>
              <a:t>k,e</a:t>
            </a:r>
            <a:r>
              <a:rPr lang="en-IN" altLang="en-US" sz="3500" dirty="0">
                <a:sym typeface="Symbol" panose="05050102010706020507" pitchFamily="18" charset="2"/>
              </a:rPr>
              <a:t>), </a:t>
            </a:r>
            <a:r>
              <a:rPr lang="en-IN" altLang="en-US" sz="3500" dirty="0" err="1">
                <a:sym typeface="Symbol" panose="05050102010706020507" pitchFamily="18" charset="2"/>
              </a:rPr>
              <a:t>i</a:t>
            </a:r>
            <a:r>
              <a:rPr lang="en-IN" altLang="en-US" sz="3500" dirty="0">
                <a:sym typeface="Symbol" panose="05050102010706020507" pitchFamily="18" charset="2"/>
              </a:rPr>
              <a:t>=1,…,k, where </a:t>
            </a:r>
            <a:r>
              <a:rPr lang="en-IN" altLang="en-US" sz="3500" baseline="-25000" dirty="0">
                <a:sym typeface="Symbol" panose="05050102010706020507" pitchFamily="18" charset="2"/>
              </a:rPr>
              <a:t>1,e</a:t>
            </a:r>
            <a:r>
              <a:rPr lang="en-IN" altLang="en-US" sz="3500" dirty="0">
                <a:sym typeface="Symbol" panose="05050102010706020507" pitchFamily="18" charset="2"/>
              </a:rPr>
              <a:t>,…, </a:t>
            </a:r>
            <a:r>
              <a:rPr lang="en-IN" altLang="en-US" sz="3500" baseline="-25000" dirty="0" err="1">
                <a:sym typeface="Symbol" panose="05050102010706020507" pitchFamily="18" charset="2"/>
              </a:rPr>
              <a:t>k,e</a:t>
            </a:r>
            <a:r>
              <a:rPr lang="en-IN" altLang="en-US" sz="3500" dirty="0"/>
              <a:t> are the </a:t>
            </a:r>
            <a:r>
              <a:rPr lang="en-IN" altLang="en-US" sz="3500" b="1" dirty="0">
                <a:solidFill>
                  <a:srgbClr val="FF0000"/>
                </a:solidFill>
              </a:rPr>
              <a:t>estimated</a:t>
            </a:r>
            <a:r>
              <a:rPr lang="en-IN" altLang="en-US" sz="3500" dirty="0"/>
              <a:t> values of </a:t>
            </a:r>
            <a:r>
              <a:rPr lang="en-IN" altLang="en-US" sz="3500" dirty="0">
                <a:sym typeface="Symbol" panose="05050102010706020507" pitchFamily="18" charset="2"/>
              </a:rPr>
              <a:t></a:t>
            </a:r>
            <a:r>
              <a:rPr lang="en-IN" altLang="en-US" sz="3500" baseline="-25000" dirty="0">
                <a:sym typeface="Symbol" panose="05050102010706020507" pitchFamily="18" charset="2"/>
              </a:rPr>
              <a:t>1</a:t>
            </a:r>
            <a:r>
              <a:rPr lang="en-IN" altLang="en-US" sz="3500" dirty="0">
                <a:sym typeface="Symbol" panose="05050102010706020507" pitchFamily="18" charset="2"/>
              </a:rPr>
              <a:t>,…, </a:t>
            </a:r>
            <a:r>
              <a:rPr lang="en-IN" altLang="en-US" sz="3500" baseline="-25000" dirty="0">
                <a:sym typeface="Symbol" panose="05050102010706020507" pitchFamily="18" charset="2"/>
              </a:rPr>
              <a:t>k</a:t>
            </a:r>
            <a:endParaRPr lang="en-IN" altLang="en-US" sz="3500" dirty="0"/>
          </a:p>
        </p:txBody>
      </p:sp>
      <p:sp>
        <p:nvSpPr>
          <p:cNvPr id="4" name="Date Placeholder 3">
            <a:extLst>
              <a:ext uri="{FF2B5EF4-FFF2-40B4-BE49-F238E27FC236}">
                <a16:creationId xmlns:a16="http://schemas.microsoft.com/office/drawing/2014/main" id="{9C373841-21C3-4A36-9B99-A95DD999FB25}"/>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E935C399-8699-427E-B653-E0C2EB72C39B}"/>
              </a:ext>
            </a:extLst>
          </p:cNvPr>
          <p:cNvSpPr>
            <a:spLocks noGrp="1"/>
          </p:cNvSpPr>
          <p:nvPr>
            <p:ph type="ftr" sz="quarter" idx="11"/>
          </p:nvPr>
        </p:nvSpPr>
        <p:spPr/>
        <p:txBody>
          <a:bodyPr/>
          <a:lstStyle/>
          <a:p>
            <a:pPr>
              <a:defRPr/>
            </a:pPr>
            <a:r>
              <a:rPr lang="en-US"/>
              <a:t>RNSengupta,IME Dept.,IIT Kanpur,INDIA</a:t>
            </a:r>
          </a:p>
        </p:txBody>
      </p:sp>
      <p:sp>
        <p:nvSpPr>
          <p:cNvPr id="66566" name="Slide Number Placeholder 5">
            <a:extLst>
              <a:ext uri="{FF2B5EF4-FFF2-40B4-BE49-F238E27FC236}">
                <a16:creationId xmlns:a16="http://schemas.microsoft.com/office/drawing/2014/main" id="{F9005BBD-9A49-43DF-A121-42886419D4F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A12F38B9-BE1C-446B-8C00-5A2F36B06702}" type="slidenum">
              <a:rPr lang="en-US" altLang="en-US" sz="1400">
                <a:latin typeface="Arial" panose="020B0604020202020204" pitchFamily="34" charset="0"/>
              </a:rPr>
              <a:pPr/>
              <a:t>6</a:t>
            </a:fld>
            <a:endParaRPr lang="en-US" altLang="en-US" sz="1400">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sz="3000" dirty="0"/>
              <a:t>Consider you have X</a:t>
            </a:r>
            <a:r>
              <a:rPr lang="en-US" sz="3000" baseline="-25000" dirty="0"/>
              <a:t>1</a:t>
            </a:r>
            <a:r>
              <a:rPr lang="en-US" sz="3000" dirty="0"/>
              <a:t>,.. X</a:t>
            </a:r>
            <a:r>
              <a:rPr lang="en-US" sz="3000" baseline="-25000" dirty="0"/>
              <a:t>𝑛</a:t>
            </a:r>
            <a:r>
              <a:rPr lang="en-US" sz="3000" dirty="0"/>
              <a:t> have the same distribution function or say the </a:t>
            </a:r>
            <a:r>
              <a:rPr lang="en-US" sz="3000" dirty="0" err="1"/>
              <a:t>pmf</a:t>
            </a:r>
            <a:r>
              <a:rPr lang="en-US" sz="3000" dirty="0"/>
              <a:t>/pdf as their population distribution or </a:t>
            </a:r>
            <a:r>
              <a:rPr lang="en-US" sz="3000" dirty="0" err="1"/>
              <a:t>pmf</a:t>
            </a:r>
            <a:r>
              <a:rPr lang="en-US" sz="3000" dirty="0"/>
              <a:t>/pdf and these observations are what constitutes a sample of size, 𝑛</a:t>
            </a:r>
          </a:p>
          <a:p>
            <a:pPr algn="just">
              <a:buFont typeface="Wingdings" panose="05000000000000000000" pitchFamily="2" charset="2"/>
              <a:buChar char="§"/>
            </a:pPr>
            <a:r>
              <a:rPr lang="en-US" altLang="en-US" sz="3000" dirty="0"/>
              <a:t>Assume 𝑥</a:t>
            </a:r>
            <a:r>
              <a:rPr lang="en-US" altLang="en-US" sz="3000" baseline="-25000" dirty="0"/>
              <a:t>1</a:t>
            </a:r>
            <a:r>
              <a:rPr lang="en-US" altLang="en-US" sz="3000" dirty="0"/>
              <a:t>,…, 𝑥</a:t>
            </a:r>
            <a:r>
              <a:rPr lang="en-US" altLang="en-US" sz="3000" baseline="-25000" dirty="0"/>
              <a:t>𝑛</a:t>
            </a:r>
            <a:r>
              <a:rPr lang="en-US" altLang="en-US" sz="3000" dirty="0"/>
              <a:t> </a:t>
            </a:r>
            <a:r>
              <a:rPr lang="en-US" sz="3000" dirty="0"/>
              <a:t>are the corresponding realized values for these observations. Let us assume the </a:t>
            </a:r>
            <a:r>
              <a:rPr lang="en-US" sz="3000" dirty="0" err="1"/>
              <a:t>pmf</a:t>
            </a:r>
            <a:r>
              <a:rPr lang="en-US" sz="3000" dirty="0"/>
              <a:t>/pdf is denoted by f(𝑥; </a:t>
            </a:r>
            <a:r>
              <a:rPr lang="en-US" sz="3000" dirty="0">
                <a:sym typeface="Symbol" panose="05050102010706020507" pitchFamily="18" charset="2"/>
              </a:rPr>
              <a:t>)</a:t>
            </a:r>
          </a:p>
          <a:p>
            <a:pPr algn="just">
              <a:buFont typeface="Wingdings" panose="05000000000000000000" pitchFamily="2" charset="2"/>
              <a:buChar char="§"/>
            </a:pPr>
            <a:r>
              <a:rPr lang="en-US" sz="3000" dirty="0"/>
              <a:t>Let us first consider the discrete case to show how the method of maximum likelihood is used to find the estimator</a:t>
            </a:r>
            <a:endParaRPr lang="en-US" altLang="en-US" sz="3000" dirty="0"/>
          </a:p>
        </p:txBody>
      </p:sp>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7</a:t>
            </a:fld>
            <a:endParaRPr lang="en-US" altLang="en-US" sz="1400">
              <a:latin typeface="Arial" panose="020B0604020202020204" pitchFamily="34" charset="0"/>
            </a:endParaRPr>
          </a:p>
        </p:txBody>
      </p:sp>
    </p:spTree>
    <p:extLst>
      <p:ext uri="{BB962C8B-B14F-4D97-AF65-F5344CB8AC3E}">
        <p14:creationId xmlns:p14="http://schemas.microsoft.com/office/powerpoint/2010/main" val="1837130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sz="3000" dirty="0"/>
              <a:t>The likelihood function is defined by the concept that signifies the chance or the likeliness of the function taking a value based on the realized values hence the main focus of this method is to find the estimator such that, the likelihood function is maximized</a:t>
            </a:r>
          </a:p>
          <a:p>
            <a:pPr algn="just">
              <a:buFont typeface="Wingdings" panose="05000000000000000000" pitchFamily="2" charset="2"/>
              <a:buChar char="§"/>
            </a:pPr>
            <a:r>
              <a:rPr lang="en-US" sz="3000" dirty="0"/>
              <a:t>So if we denote the likelihood function as L(X</a:t>
            </a:r>
            <a:r>
              <a:rPr lang="en-US" sz="3000" baseline="-25000" dirty="0"/>
              <a:t>1</a:t>
            </a:r>
            <a:r>
              <a:rPr lang="en-US" sz="3000" dirty="0"/>
              <a:t>,.. X</a:t>
            </a:r>
            <a:r>
              <a:rPr lang="en-US" sz="3000" baseline="-25000" dirty="0"/>
              <a:t>𝑛</a:t>
            </a:r>
            <a:r>
              <a:rPr lang="en-US" sz="3000" dirty="0"/>
              <a:t>; </a:t>
            </a:r>
            <a:r>
              <a:rPr lang="en-US" sz="3000" dirty="0">
                <a:sym typeface="Symbol" panose="05050102010706020507" pitchFamily="18" charset="2"/>
              </a:rPr>
              <a:t>), </a:t>
            </a:r>
            <a:r>
              <a:rPr lang="en-US" sz="3000" dirty="0"/>
              <a:t>then the realized value of the likelihood function is L(</a:t>
            </a:r>
            <a:r>
              <a:rPr lang="en-US" sz="3000" dirty="0">
                <a:sym typeface="Symbol" panose="05050102010706020507" pitchFamily="18" charset="2"/>
              </a:rPr>
              <a:t>𝑥</a:t>
            </a:r>
            <a:r>
              <a:rPr lang="en-US" altLang="en-US" sz="3000" baseline="-25000" dirty="0"/>
              <a:t>1</a:t>
            </a:r>
            <a:r>
              <a:rPr lang="en-US" altLang="en-US" sz="3000" dirty="0"/>
              <a:t>,…, </a:t>
            </a:r>
            <a:r>
              <a:rPr lang="en-US" sz="3000" dirty="0">
                <a:sym typeface="Symbol" panose="05050102010706020507" pitchFamily="18" charset="2"/>
              </a:rPr>
              <a:t>𝑥</a:t>
            </a:r>
            <a:r>
              <a:rPr lang="en-US" altLang="en-US" sz="3000" baseline="-25000" dirty="0"/>
              <a:t>𝑛</a:t>
            </a:r>
            <a:r>
              <a:rPr lang="en-US" sz="3000" dirty="0"/>
              <a:t>; </a:t>
            </a:r>
            <a:r>
              <a:rPr lang="en-US" sz="3000" dirty="0">
                <a:sym typeface="Symbol" panose="05050102010706020507" pitchFamily="18" charset="2"/>
              </a:rPr>
              <a:t>) which is P(X</a:t>
            </a:r>
            <a:r>
              <a:rPr lang="en-US" sz="3000" baseline="-25000" dirty="0">
                <a:sym typeface="Symbol" panose="05050102010706020507" pitchFamily="18" charset="2"/>
              </a:rPr>
              <a:t>1</a:t>
            </a:r>
            <a:r>
              <a:rPr lang="en-US" sz="3000" dirty="0">
                <a:sym typeface="Symbol" panose="05050102010706020507" pitchFamily="18" charset="2"/>
              </a:rPr>
              <a:t>=</a:t>
            </a:r>
            <a:r>
              <a:rPr lang="en-US" altLang="en-US" sz="3000" dirty="0"/>
              <a:t>x</a:t>
            </a:r>
            <a:r>
              <a:rPr lang="en-US" altLang="en-US" sz="3000" baseline="-25000" dirty="0"/>
              <a:t>1</a:t>
            </a:r>
            <a:r>
              <a:rPr lang="en-US" altLang="en-US" sz="3000" dirty="0"/>
              <a:t>,…,</a:t>
            </a:r>
            <a:r>
              <a:rPr lang="en-US" sz="3000" dirty="0"/>
              <a:t> X</a:t>
            </a:r>
            <a:r>
              <a:rPr lang="en-US" sz="3000" baseline="-25000" dirty="0"/>
              <a:t>𝑛</a:t>
            </a:r>
            <a:r>
              <a:rPr lang="en-US" altLang="en-US" sz="3000" dirty="0"/>
              <a:t>=x</a:t>
            </a:r>
            <a:r>
              <a:rPr lang="en-US" altLang="en-US" sz="3000" baseline="-25000" dirty="0"/>
              <a:t>𝑛</a:t>
            </a:r>
            <a:r>
              <a:rPr lang="en-US" sz="3000" dirty="0">
                <a:sym typeface="Symbol" panose="05050102010706020507" pitchFamily="18" charset="2"/>
              </a:rPr>
              <a:t>) = </a:t>
            </a:r>
            <a:r>
              <a:rPr lang="en-US" sz="3000" baseline="-25000" dirty="0">
                <a:sym typeface="Symbol" panose="05050102010706020507" pitchFamily="18" charset="2"/>
              </a:rPr>
              <a:t>𝑖=1,..,</a:t>
            </a:r>
            <a:r>
              <a:rPr lang="en-US" altLang="en-US" sz="3000" baseline="-25000" dirty="0"/>
              <a:t> 𝑛</a:t>
            </a:r>
            <a:r>
              <a:rPr lang="en-US" altLang="en-US" sz="3000" dirty="0"/>
              <a:t>P(X</a:t>
            </a:r>
            <a:r>
              <a:rPr lang="en-US" sz="3000" baseline="-25000" dirty="0">
                <a:sym typeface="Symbol" panose="05050102010706020507" pitchFamily="18" charset="2"/>
              </a:rPr>
              <a:t>𝑖</a:t>
            </a:r>
            <a:r>
              <a:rPr lang="en-US" sz="3000" dirty="0">
                <a:sym typeface="Symbol" panose="05050102010706020507" pitchFamily="18" charset="2"/>
              </a:rPr>
              <a:t>= 𝑥</a:t>
            </a:r>
            <a:r>
              <a:rPr lang="en-US" sz="3000" baseline="-25000" dirty="0">
                <a:sym typeface="Symbol" panose="05050102010706020507" pitchFamily="18" charset="2"/>
              </a:rPr>
              <a:t>𝑖</a:t>
            </a:r>
            <a:r>
              <a:rPr lang="en-US" sz="3000" dirty="0">
                <a:sym typeface="Symbol" panose="05050102010706020507" pitchFamily="18" charset="2"/>
              </a:rPr>
              <a:t>)</a:t>
            </a:r>
            <a:endParaRPr lang="en-US" altLang="en-US" sz="3000" dirty="0"/>
          </a:p>
        </p:txBody>
      </p:sp>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8</a:t>
            </a:fld>
            <a:endParaRPr lang="en-US" altLang="en-US" sz="1400">
              <a:latin typeface="Arial" panose="020B0604020202020204" pitchFamily="34" charset="0"/>
            </a:endParaRPr>
          </a:p>
        </p:txBody>
      </p:sp>
    </p:spTree>
    <p:extLst>
      <p:ext uri="{BB962C8B-B14F-4D97-AF65-F5344CB8AC3E}">
        <p14:creationId xmlns:p14="http://schemas.microsoft.com/office/powerpoint/2010/main" val="1994262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AC33BF22-F82C-4D28-8E40-19517243C3A3}"/>
              </a:ext>
            </a:extLst>
          </p:cNvPr>
          <p:cNvSpPr>
            <a:spLocks noGrp="1" noChangeArrowheads="1"/>
          </p:cNvSpPr>
          <p:nvPr>
            <p:ph type="title"/>
          </p:nvPr>
        </p:nvSpPr>
        <p:spPr/>
        <p:txBody>
          <a:bodyPr/>
          <a:lstStyle/>
          <a:p>
            <a:r>
              <a:rPr lang="en-IN" altLang="en-US" sz="3500" b="1" dirty="0">
                <a:solidFill>
                  <a:srgbClr val="FF3300"/>
                </a:solidFill>
              </a:rPr>
              <a:t>Maximum Likelihood Estimation (MLE)</a:t>
            </a:r>
            <a:r>
              <a:rPr lang="en-IN" altLang="en-US" sz="3500" b="1" dirty="0">
                <a:solidFill>
                  <a:schemeClr val="tx1"/>
                </a:solidFill>
              </a:rPr>
              <a:t>:</a:t>
            </a:r>
            <a:r>
              <a:rPr lang="en-IN" altLang="en-US" sz="3500" b="1" dirty="0">
                <a:solidFill>
                  <a:srgbClr val="FF3300"/>
                </a:solidFill>
              </a:rPr>
              <a:t> </a:t>
            </a:r>
            <a:r>
              <a:rPr lang="en-IN" altLang="en-US" sz="3500" b="1" dirty="0">
                <a:solidFill>
                  <a:srgbClr val="0000FF"/>
                </a:solidFill>
              </a:rPr>
              <a:t>(</a:t>
            </a:r>
            <a:r>
              <a:rPr lang="en-IN" altLang="en-US" sz="3500" b="1" dirty="0" err="1">
                <a:solidFill>
                  <a:srgbClr val="0000FF"/>
                </a:solidFill>
              </a:rPr>
              <a:t>contd</a:t>
            </a:r>
            <a:r>
              <a:rPr lang="en-IN" altLang="en-US" sz="3500" b="1" dirty="0">
                <a:solidFill>
                  <a:srgbClr val="0000FF"/>
                </a:solidFill>
              </a:rPr>
              <a:t>…)</a:t>
            </a:r>
            <a:endParaRPr lang="en-IN" altLang="en-US" sz="3500" dirty="0">
              <a:solidFill>
                <a:srgbClr val="0000FF"/>
              </a:solidFill>
            </a:endParaRPr>
          </a:p>
        </p:txBody>
      </p:sp>
      <p:sp>
        <p:nvSpPr>
          <p:cNvPr id="65539" name="Content Placeholder 2">
            <a:extLst>
              <a:ext uri="{FF2B5EF4-FFF2-40B4-BE49-F238E27FC236}">
                <a16:creationId xmlns:a16="http://schemas.microsoft.com/office/drawing/2014/main" id="{F82FD365-2071-4A7F-89D5-40CA4B2CC3AC}"/>
              </a:ext>
            </a:extLst>
          </p:cNvPr>
          <p:cNvSpPr>
            <a:spLocks noGrp="1" noChangeArrowheads="1"/>
          </p:cNvSpPr>
          <p:nvPr>
            <p:ph idx="1"/>
          </p:nvPr>
        </p:nvSpPr>
        <p:spPr/>
        <p:txBody>
          <a:bodyPr/>
          <a:lstStyle/>
          <a:p>
            <a:pPr algn="just">
              <a:buFont typeface="Wingdings" panose="05000000000000000000" pitchFamily="2" charset="2"/>
              <a:buChar char="§"/>
            </a:pPr>
            <a:r>
              <a:rPr lang="en-US" sz="4000" dirty="0">
                <a:sym typeface="Symbol" panose="05050102010706020507" pitchFamily="18" charset="2"/>
              </a:rPr>
              <a:t>Here </a:t>
            </a:r>
            <a:r>
              <a:rPr lang="en-US" sz="4000" dirty="0"/>
              <a:t>L(</a:t>
            </a:r>
            <a:r>
              <a:rPr lang="en-US" sz="4000" dirty="0">
                <a:sym typeface="Symbol" panose="05050102010706020507" pitchFamily="18" charset="2"/>
              </a:rPr>
              <a:t>𝑥</a:t>
            </a:r>
            <a:r>
              <a:rPr lang="en-US" altLang="en-US" sz="4000" baseline="-25000" dirty="0"/>
              <a:t>1</a:t>
            </a:r>
            <a:r>
              <a:rPr lang="en-US" altLang="en-US" sz="4000" dirty="0"/>
              <a:t>,…, </a:t>
            </a:r>
            <a:r>
              <a:rPr lang="en-US" sz="4000" dirty="0">
                <a:sym typeface="Symbol" panose="05050102010706020507" pitchFamily="18" charset="2"/>
              </a:rPr>
              <a:t>𝑥</a:t>
            </a:r>
            <a:r>
              <a:rPr lang="en-US" altLang="en-US" sz="4000" baseline="-25000" dirty="0"/>
              <a:t>𝑛</a:t>
            </a:r>
            <a:r>
              <a:rPr lang="en-US" sz="4000" dirty="0"/>
              <a:t>; </a:t>
            </a:r>
            <a:r>
              <a:rPr lang="en-US" sz="4000" dirty="0">
                <a:sym typeface="Symbol" panose="05050102010706020507" pitchFamily="18" charset="2"/>
              </a:rPr>
              <a:t>) is the joint distribution of </a:t>
            </a:r>
            <a:r>
              <a:rPr lang="en-US" altLang="en-US" sz="4000" dirty="0"/>
              <a:t>X</a:t>
            </a:r>
            <a:r>
              <a:rPr lang="en-US" sz="4000" baseline="-25000" dirty="0">
                <a:sym typeface="Symbol" panose="05050102010706020507" pitchFamily="18" charset="2"/>
              </a:rPr>
              <a:t>𝑖</a:t>
            </a:r>
            <a:r>
              <a:rPr lang="en-US" sz="4000" dirty="0">
                <a:sym typeface="Symbol" panose="05050102010706020507" pitchFamily="18" charset="2"/>
              </a:rPr>
              <a:t>’s, </a:t>
            </a:r>
            <a:r>
              <a:rPr lang="en-US" sz="4000" dirty="0"/>
              <a:t>i.e., the joint probability of observing the sample that we have observed, </a:t>
            </a:r>
            <a:r>
              <a:rPr lang="en-US" sz="4000" dirty="0">
                <a:sym typeface="Symbol" panose="05050102010706020507" pitchFamily="18" charset="2"/>
              </a:rPr>
              <a:t>𝑥</a:t>
            </a:r>
            <a:r>
              <a:rPr lang="en-US" altLang="en-US" sz="4000" baseline="-25000" dirty="0"/>
              <a:t>1</a:t>
            </a:r>
            <a:r>
              <a:rPr lang="en-US" altLang="en-US" sz="4000" dirty="0"/>
              <a:t>,…, </a:t>
            </a:r>
            <a:r>
              <a:rPr lang="en-US" sz="4000" dirty="0">
                <a:sym typeface="Symbol" panose="05050102010706020507" pitchFamily="18" charset="2"/>
              </a:rPr>
              <a:t>𝑥</a:t>
            </a:r>
            <a:r>
              <a:rPr lang="en-US" altLang="en-US" sz="4000" baseline="-25000" dirty="0"/>
              <a:t>𝑛</a:t>
            </a:r>
          </a:p>
          <a:p>
            <a:pPr algn="just">
              <a:buFont typeface="Wingdings" panose="05000000000000000000" pitchFamily="2" charset="2"/>
              <a:buChar char="§"/>
            </a:pPr>
            <a:r>
              <a:rPr lang="en-US" sz="4000" dirty="0"/>
              <a:t>Rather then consider L(</a:t>
            </a:r>
            <a:r>
              <a:rPr lang="en-US" sz="4000" dirty="0">
                <a:sym typeface="Symbol" panose="05050102010706020507" pitchFamily="18" charset="2"/>
              </a:rPr>
              <a:t>𝑥</a:t>
            </a:r>
            <a:r>
              <a:rPr lang="en-US" altLang="en-US" sz="4000" baseline="-25000" dirty="0"/>
              <a:t>1</a:t>
            </a:r>
            <a:r>
              <a:rPr lang="en-US" altLang="en-US" sz="4000" dirty="0"/>
              <a:t>,…, </a:t>
            </a:r>
            <a:r>
              <a:rPr lang="en-US" sz="4000" dirty="0">
                <a:sym typeface="Symbol" panose="05050102010706020507" pitchFamily="18" charset="2"/>
              </a:rPr>
              <a:t>𝑥</a:t>
            </a:r>
            <a:r>
              <a:rPr lang="en-US" altLang="en-US" sz="4000" baseline="-25000" dirty="0"/>
              <a:t>𝑛</a:t>
            </a:r>
            <a:r>
              <a:rPr lang="en-US" sz="4000" dirty="0"/>
              <a:t>; </a:t>
            </a:r>
            <a:r>
              <a:rPr lang="en-US" sz="4000" dirty="0">
                <a:sym typeface="Symbol" panose="05050102010706020507" pitchFamily="18" charset="2"/>
              </a:rPr>
              <a:t>) we consider ℓ𝑜𝑔</a:t>
            </a:r>
            <a:r>
              <a:rPr lang="en-US" sz="4000" baseline="-25000" dirty="0">
                <a:sym typeface="Symbol" panose="05050102010706020507" pitchFamily="18" charset="2"/>
              </a:rPr>
              <a:t>𝑒</a:t>
            </a:r>
            <a:r>
              <a:rPr lang="en-US" sz="4000" dirty="0">
                <a:sym typeface="Symbol" panose="05050102010706020507" pitchFamily="18" charset="2"/>
              </a:rPr>
              <a:t>{</a:t>
            </a:r>
            <a:r>
              <a:rPr lang="en-US" sz="4000" dirty="0"/>
              <a:t>L(</a:t>
            </a:r>
            <a:r>
              <a:rPr lang="en-US" sz="4000" dirty="0">
                <a:sym typeface="Symbol" panose="05050102010706020507" pitchFamily="18" charset="2"/>
              </a:rPr>
              <a:t>𝑥</a:t>
            </a:r>
            <a:r>
              <a:rPr lang="en-US" altLang="en-US" sz="4000" baseline="-25000" dirty="0"/>
              <a:t>1</a:t>
            </a:r>
            <a:r>
              <a:rPr lang="en-US" altLang="en-US" sz="4000" dirty="0"/>
              <a:t>,…, </a:t>
            </a:r>
            <a:r>
              <a:rPr lang="en-US" sz="4000" dirty="0">
                <a:sym typeface="Symbol" panose="05050102010706020507" pitchFamily="18" charset="2"/>
              </a:rPr>
              <a:t>𝑥</a:t>
            </a:r>
            <a:r>
              <a:rPr lang="en-US" altLang="en-US" sz="4000" baseline="-25000" dirty="0"/>
              <a:t>𝑛</a:t>
            </a:r>
            <a:r>
              <a:rPr lang="en-US" sz="4000" dirty="0"/>
              <a:t>; </a:t>
            </a:r>
            <a:r>
              <a:rPr lang="en-US" sz="4000" dirty="0">
                <a:sym typeface="Symbol" panose="05050102010706020507" pitchFamily="18" charset="2"/>
              </a:rPr>
              <a:t>)}</a:t>
            </a:r>
          </a:p>
        </p:txBody>
      </p:sp>
      <p:sp>
        <p:nvSpPr>
          <p:cNvPr id="4" name="Date Placeholder 3">
            <a:extLst>
              <a:ext uri="{FF2B5EF4-FFF2-40B4-BE49-F238E27FC236}">
                <a16:creationId xmlns:a16="http://schemas.microsoft.com/office/drawing/2014/main" id="{83BD570E-BE63-4D25-AD2D-DE04A8310218}"/>
              </a:ext>
            </a:extLst>
          </p:cNvPr>
          <p:cNvSpPr>
            <a:spLocks noGrp="1"/>
          </p:cNvSpPr>
          <p:nvPr>
            <p:ph type="dt" sz="quarter" idx="10"/>
          </p:nvPr>
        </p:nvSpPr>
        <p:spPr/>
        <p:txBody>
          <a:bodyPr/>
          <a:lstStyle/>
          <a:p>
            <a:pPr>
              <a:defRPr/>
            </a:pPr>
            <a:r>
              <a:rPr lang="en-US"/>
              <a:t>IME602: POINT ESTIMATION</a:t>
            </a:r>
          </a:p>
        </p:txBody>
      </p:sp>
      <p:sp>
        <p:nvSpPr>
          <p:cNvPr id="5" name="Footer Placeholder 4">
            <a:extLst>
              <a:ext uri="{FF2B5EF4-FFF2-40B4-BE49-F238E27FC236}">
                <a16:creationId xmlns:a16="http://schemas.microsoft.com/office/drawing/2014/main" id="{CCC55B2A-BF94-4AA2-8063-428E41627E68}"/>
              </a:ext>
            </a:extLst>
          </p:cNvPr>
          <p:cNvSpPr>
            <a:spLocks noGrp="1"/>
          </p:cNvSpPr>
          <p:nvPr>
            <p:ph type="ftr" sz="quarter" idx="11"/>
          </p:nvPr>
        </p:nvSpPr>
        <p:spPr/>
        <p:txBody>
          <a:bodyPr/>
          <a:lstStyle/>
          <a:p>
            <a:pPr>
              <a:defRPr/>
            </a:pPr>
            <a:r>
              <a:rPr lang="en-US"/>
              <a:t>RNSengupta,IME Dept.,IIT Kanpur,INDIA</a:t>
            </a:r>
          </a:p>
        </p:txBody>
      </p:sp>
      <p:sp>
        <p:nvSpPr>
          <p:cNvPr id="65542" name="Slide Number Placeholder 5">
            <a:extLst>
              <a:ext uri="{FF2B5EF4-FFF2-40B4-BE49-F238E27FC236}">
                <a16:creationId xmlns:a16="http://schemas.microsoft.com/office/drawing/2014/main" id="{80CA3F8A-13AD-4097-B1D5-C99F989490A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SAS Monospace"/>
              </a:defRPr>
            </a:lvl1pPr>
            <a:lvl2pPr marL="742950" indent="-285750">
              <a:defRPr sz="800">
                <a:solidFill>
                  <a:schemeClr val="tx1"/>
                </a:solidFill>
                <a:latin typeface="SAS Monospace"/>
              </a:defRPr>
            </a:lvl2pPr>
            <a:lvl3pPr marL="1143000" indent="-228600">
              <a:defRPr sz="800">
                <a:solidFill>
                  <a:schemeClr val="tx1"/>
                </a:solidFill>
                <a:latin typeface="SAS Monospace"/>
              </a:defRPr>
            </a:lvl3pPr>
            <a:lvl4pPr marL="1600200" indent="-228600">
              <a:defRPr sz="800">
                <a:solidFill>
                  <a:schemeClr val="tx1"/>
                </a:solidFill>
                <a:latin typeface="SAS Monospace"/>
              </a:defRPr>
            </a:lvl4pPr>
            <a:lvl5pPr marL="2057400" indent="-228600">
              <a:defRPr sz="800">
                <a:solidFill>
                  <a:schemeClr val="tx1"/>
                </a:solidFill>
                <a:latin typeface="SAS Monospace"/>
              </a:defRPr>
            </a:lvl5pPr>
            <a:lvl6pPr marL="2514600" indent="-228600" eaLnBrk="0" fontAlgn="base" hangingPunct="0">
              <a:spcBef>
                <a:spcPct val="0"/>
              </a:spcBef>
              <a:spcAft>
                <a:spcPct val="0"/>
              </a:spcAft>
              <a:defRPr sz="800">
                <a:solidFill>
                  <a:schemeClr val="tx1"/>
                </a:solidFill>
                <a:latin typeface="SAS Monospace"/>
              </a:defRPr>
            </a:lvl6pPr>
            <a:lvl7pPr marL="2971800" indent="-228600" eaLnBrk="0" fontAlgn="base" hangingPunct="0">
              <a:spcBef>
                <a:spcPct val="0"/>
              </a:spcBef>
              <a:spcAft>
                <a:spcPct val="0"/>
              </a:spcAft>
              <a:defRPr sz="800">
                <a:solidFill>
                  <a:schemeClr val="tx1"/>
                </a:solidFill>
                <a:latin typeface="SAS Monospace"/>
              </a:defRPr>
            </a:lvl7pPr>
            <a:lvl8pPr marL="3429000" indent="-228600" eaLnBrk="0" fontAlgn="base" hangingPunct="0">
              <a:spcBef>
                <a:spcPct val="0"/>
              </a:spcBef>
              <a:spcAft>
                <a:spcPct val="0"/>
              </a:spcAft>
              <a:defRPr sz="800">
                <a:solidFill>
                  <a:schemeClr val="tx1"/>
                </a:solidFill>
                <a:latin typeface="SAS Monospace"/>
              </a:defRPr>
            </a:lvl8pPr>
            <a:lvl9pPr marL="3886200" indent="-228600" eaLnBrk="0" fontAlgn="base" hangingPunct="0">
              <a:spcBef>
                <a:spcPct val="0"/>
              </a:spcBef>
              <a:spcAft>
                <a:spcPct val="0"/>
              </a:spcAft>
              <a:defRPr sz="800">
                <a:solidFill>
                  <a:schemeClr val="tx1"/>
                </a:solidFill>
                <a:latin typeface="SAS Monospace"/>
              </a:defRPr>
            </a:lvl9pPr>
          </a:lstStyle>
          <a:p>
            <a:fld id="{2112F6A9-9235-49B3-8E7A-4F0DEBCE0F81}" type="slidenum">
              <a:rPr lang="en-US" altLang="en-US" sz="1400">
                <a:latin typeface="Arial" panose="020B0604020202020204" pitchFamily="34" charset="0"/>
              </a:rPr>
              <a:pPr/>
              <a:t>9</a:t>
            </a:fld>
            <a:endParaRPr lang="en-US" altLang="en-US" sz="1400">
              <a:latin typeface="Arial" panose="020B0604020202020204" pitchFamily="34" charset="0"/>
            </a:endParaRPr>
          </a:p>
        </p:txBody>
      </p:sp>
    </p:spTree>
    <p:extLst>
      <p:ext uri="{BB962C8B-B14F-4D97-AF65-F5344CB8AC3E}">
        <p14:creationId xmlns:p14="http://schemas.microsoft.com/office/powerpoint/2010/main" val="2075342572"/>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13166</TotalTime>
  <Words>4201</Words>
  <Application>Microsoft Office PowerPoint</Application>
  <PresentationFormat>Widescreen</PresentationFormat>
  <Paragraphs>373</Paragraphs>
  <Slides>43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Agency FB</vt:lpstr>
      <vt:lpstr>Arial</vt:lpstr>
      <vt:lpstr>Cambria Math</vt:lpstr>
      <vt:lpstr>SAS Monospace</vt:lpstr>
      <vt:lpstr>Symbol</vt:lpstr>
      <vt:lpstr>Times New Roman</vt:lpstr>
      <vt:lpstr>Wingdings</vt:lpstr>
      <vt:lpstr>Default Design</vt:lpstr>
      <vt:lpstr>IME602: Probability and Statistics-POINT ESTIMATION</vt:lpstr>
      <vt:lpstr>Coverage</vt:lpstr>
      <vt:lpstr>Point Estimation</vt:lpstr>
      <vt:lpstr>Maximum Likelihood Estimation (MLE)</vt:lpstr>
      <vt:lpstr>Maximum Likelihood Estimation (MLE): (contd…)</vt:lpstr>
      <vt:lpstr>Method of moments</vt:lpstr>
      <vt:lpstr>Maximum Likelihood Estimation (MLE): (contd…)</vt:lpstr>
      <vt:lpstr>Maximum Likelihood Estimation (MLE): (contd…)</vt:lpstr>
      <vt:lpstr>Maximum Likelihood Estimation (MLE): (contd…)</vt:lpstr>
      <vt:lpstr>Maximum Likelihood Estimation (MLE): (contd…)</vt:lpstr>
      <vt:lpstr>Maximum Likelihood Estimation (MLE): (contd…)</vt:lpstr>
      <vt:lpstr>Maximum Likelihood Estimation (MLE): (contd…)</vt:lpstr>
      <vt:lpstr>Maximum Likelihood Estimation (MLE): (contd…)</vt:lpstr>
      <vt:lpstr>Maximum Likelihood Estimation (MLE): (contd…)</vt:lpstr>
      <vt:lpstr>Maximum Likelihood Estimation (MLE): (contd…)</vt:lpstr>
      <vt:lpstr>Unbiased Estimates</vt:lpstr>
      <vt:lpstr>Unbiased Estimates: (contd…)</vt:lpstr>
      <vt:lpstr>Unbiased Estimates: (contd…)</vt:lpstr>
      <vt:lpstr>Unbiased Estimates: (contd…)</vt:lpstr>
      <vt:lpstr>Consistency</vt:lpstr>
      <vt:lpstr>Consistency: (contd…)</vt:lpstr>
      <vt:lpstr>Maximum Likelihood Estimation (MLE): (contd…)</vt:lpstr>
      <vt:lpstr>Maximum Likelihood Estimation (MLE): (contd…)</vt:lpstr>
      <vt:lpstr>Statistical Inference: Interval Estimation (Example for mean with SD/variance known)</vt:lpstr>
      <vt:lpstr>Statistical Inference: Interval Estimation (Example for mean with SD/variance known contd…)</vt:lpstr>
      <vt:lpstr>Statistical Inference: Interval Estimation (Example for mean with SD/variance known contd…)</vt:lpstr>
      <vt:lpstr>Statistical Inference: Interval Estimation (Example for mean with SD/variance known contd…)</vt:lpstr>
      <vt:lpstr>Statistical Inference: Interval Estimation (for mean)</vt:lpstr>
      <vt:lpstr>Statistical Inference: Interval Estimation (Example for mean with SD/variance unknown)</vt:lpstr>
      <vt:lpstr>Statistical Inference: Interval Estimation (Example for mean with SD/variance unknown contd…)</vt:lpstr>
      <vt:lpstr>Statistical Inference: Interval Estimation (Example for mean with SD/variance unknown contd…)</vt:lpstr>
      <vt:lpstr>Statistical Inference: Interval Estimation (Example for SD/Variance with mean known)</vt:lpstr>
      <vt:lpstr>Statistical Inference: Interval Estimation (for SD/Variance)</vt:lpstr>
      <vt:lpstr>Statistical Inference: Interval Estimation (Example for SD/Variance with mean known)</vt:lpstr>
      <vt:lpstr>Statistical Inference: Interval Estimation (Example for SD/Variance with mean unknown contd…)</vt:lpstr>
      <vt:lpstr>Statistical Inference: Interval Estimation (for SD/Variance)</vt:lpstr>
      <vt:lpstr>Statistical Inference: Interval Estimation (for SD/Variance) (Example)</vt:lpstr>
      <vt:lpstr>Statistical Inference: Interval Estimation (for SD/Variance) (Example contd…``)</vt:lpstr>
      <vt:lpstr>Statistical Inference: Interval Estimation (Example for SD/Variance with mean unknown contd…)</vt:lpstr>
      <vt:lpstr>Statistical Inference: Interval Estimation</vt:lpstr>
      <vt:lpstr>Statistical Inference: Interval Estimation</vt:lpstr>
      <vt:lpstr>Statistical Inference: Interval Estimation (Example considering other distribution)</vt:lpstr>
      <vt:lpstr>Statistical Inference: Interval Estimation (Example considering other distribution)</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Raghu Nandan Sengupta</cp:lastModifiedBy>
  <cp:revision>974</cp:revision>
  <dcterms:created xsi:type="dcterms:W3CDTF">2004-10-10T19:44:16Z</dcterms:created>
  <dcterms:modified xsi:type="dcterms:W3CDTF">2025-10-26T21:07:32Z</dcterms:modified>
</cp:coreProperties>
</file>