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69" r:id="rId2"/>
    <p:sldId id="777" r:id="rId3"/>
    <p:sldId id="779" r:id="rId4"/>
    <p:sldId id="780" r:id="rId5"/>
    <p:sldId id="781" r:id="rId6"/>
    <p:sldId id="782" r:id="rId7"/>
    <p:sldId id="783" r:id="rId8"/>
    <p:sldId id="784" r:id="rId9"/>
    <p:sldId id="785" r:id="rId10"/>
    <p:sldId id="786" r:id="rId11"/>
    <p:sldId id="787" r:id="rId12"/>
    <p:sldId id="788" r:id="rId13"/>
    <p:sldId id="839" r:id="rId14"/>
    <p:sldId id="840" r:id="rId15"/>
    <p:sldId id="789" r:id="rId16"/>
    <p:sldId id="790" r:id="rId17"/>
    <p:sldId id="791" r:id="rId18"/>
    <p:sldId id="792" r:id="rId19"/>
    <p:sldId id="793" r:id="rId20"/>
    <p:sldId id="794" r:id="rId21"/>
    <p:sldId id="795" r:id="rId22"/>
    <p:sldId id="796" r:id="rId23"/>
    <p:sldId id="797" r:id="rId24"/>
    <p:sldId id="799" r:id="rId25"/>
    <p:sldId id="800" r:id="rId26"/>
    <p:sldId id="841" r:id="rId27"/>
    <p:sldId id="883" r:id="rId28"/>
    <p:sldId id="884" r:id="rId29"/>
    <p:sldId id="885" r:id="rId30"/>
    <p:sldId id="842" r:id="rId31"/>
    <p:sldId id="843" r:id="rId32"/>
  </p:sldIdLst>
  <p:sldSz cx="12192000" cy="6858000"/>
  <p:notesSz cx="7315200" cy="9601200"/>
  <p:defaultTextStyle>
    <a:defPPr>
      <a:defRPr lang="en-US"/>
    </a:defPPr>
    <a:lvl1pPr algn="l" rtl="0" eaLnBrk="0" fontAlgn="base" hangingPunct="0">
      <a:spcBef>
        <a:spcPct val="0"/>
      </a:spcBef>
      <a:spcAft>
        <a:spcPct val="0"/>
      </a:spcAft>
      <a:defRPr sz="800" kern="1200">
        <a:solidFill>
          <a:schemeClr val="tx1"/>
        </a:solidFill>
        <a:latin typeface="SAS Monospace" pitchFamily="49" charset="0"/>
        <a:ea typeface="+mn-ea"/>
        <a:cs typeface="+mn-cs"/>
      </a:defRPr>
    </a:lvl1pPr>
    <a:lvl2pPr marL="457200" algn="l" rtl="0" eaLnBrk="0" fontAlgn="base" hangingPunct="0">
      <a:spcBef>
        <a:spcPct val="0"/>
      </a:spcBef>
      <a:spcAft>
        <a:spcPct val="0"/>
      </a:spcAft>
      <a:defRPr sz="800" kern="1200">
        <a:solidFill>
          <a:schemeClr val="tx1"/>
        </a:solidFill>
        <a:latin typeface="SAS Monospace" pitchFamily="49" charset="0"/>
        <a:ea typeface="+mn-ea"/>
        <a:cs typeface="+mn-cs"/>
      </a:defRPr>
    </a:lvl2pPr>
    <a:lvl3pPr marL="914400" algn="l" rtl="0" eaLnBrk="0" fontAlgn="base" hangingPunct="0">
      <a:spcBef>
        <a:spcPct val="0"/>
      </a:spcBef>
      <a:spcAft>
        <a:spcPct val="0"/>
      </a:spcAft>
      <a:defRPr sz="800" kern="1200">
        <a:solidFill>
          <a:schemeClr val="tx1"/>
        </a:solidFill>
        <a:latin typeface="SAS Monospace" pitchFamily="49" charset="0"/>
        <a:ea typeface="+mn-ea"/>
        <a:cs typeface="+mn-cs"/>
      </a:defRPr>
    </a:lvl3pPr>
    <a:lvl4pPr marL="1371600" algn="l" rtl="0" eaLnBrk="0" fontAlgn="base" hangingPunct="0">
      <a:spcBef>
        <a:spcPct val="0"/>
      </a:spcBef>
      <a:spcAft>
        <a:spcPct val="0"/>
      </a:spcAft>
      <a:defRPr sz="800" kern="1200">
        <a:solidFill>
          <a:schemeClr val="tx1"/>
        </a:solidFill>
        <a:latin typeface="SAS Monospace" pitchFamily="49" charset="0"/>
        <a:ea typeface="+mn-ea"/>
        <a:cs typeface="+mn-cs"/>
      </a:defRPr>
    </a:lvl4pPr>
    <a:lvl5pPr marL="1828800" algn="l" rtl="0" eaLnBrk="0" fontAlgn="base" hangingPunct="0">
      <a:spcBef>
        <a:spcPct val="0"/>
      </a:spcBef>
      <a:spcAft>
        <a:spcPct val="0"/>
      </a:spcAft>
      <a:defRPr sz="800" kern="1200">
        <a:solidFill>
          <a:schemeClr val="tx1"/>
        </a:solidFill>
        <a:latin typeface="SAS Monospace" pitchFamily="49" charset="0"/>
        <a:ea typeface="+mn-ea"/>
        <a:cs typeface="+mn-cs"/>
      </a:defRPr>
    </a:lvl5pPr>
    <a:lvl6pPr marL="2286000" algn="l" defTabSz="914400" rtl="0" eaLnBrk="1" latinLnBrk="0" hangingPunct="1">
      <a:defRPr sz="800" kern="1200">
        <a:solidFill>
          <a:schemeClr val="tx1"/>
        </a:solidFill>
        <a:latin typeface="SAS Monospace" pitchFamily="49" charset="0"/>
        <a:ea typeface="+mn-ea"/>
        <a:cs typeface="+mn-cs"/>
      </a:defRPr>
    </a:lvl6pPr>
    <a:lvl7pPr marL="2743200" algn="l" defTabSz="914400" rtl="0" eaLnBrk="1" latinLnBrk="0" hangingPunct="1">
      <a:defRPr sz="800" kern="1200">
        <a:solidFill>
          <a:schemeClr val="tx1"/>
        </a:solidFill>
        <a:latin typeface="SAS Monospace" pitchFamily="49" charset="0"/>
        <a:ea typeface="+mn-ea"/>
        <a:cs typeface="+mn-cs"/>
      </a:defRPr>
    </a:lvl7pPr>
    <a:lvl8pPr marL="3200400" algn="l" defTabSz="914400" rtl="0" eaLnBrk="1" latinLnBrk="0" hangingPunct="1">
      <a:defRPr sz="800" kern="1200">
        <a:solidFill>
          <a:schemeClr val="tx1"/>
        </a:solidFill>
        <a:latin typeface="SAS Monospace" pitchFamily="49" charset="0"/>
        <a:ea typeface="+mn-ea"/>
        <a:cs typeface="+mn-cs"/>
      </a:defRPr>
    </a:lvl8pPr>
    <a:lvl9pPr marL="3657600" algn="l" defTabSz="914400" rtl="0" eaLnBrk="1" latinLnBrk="0" hangingPunct="1">
      <a:defRPr sz="800" kern="1200">
        <a:solidFill>
          <a:schemeClr val="tx1"/>
        </a:solidFill>
        <a:latin typeface="SAS Monospace" pitchFamily="49"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FF"/>
    <a:srgbClr val="FF33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581" autoAdjust="0"/>
  </p:normalViewPr>
  <p:slideViewPr>
    <p:cSldViewPr>
      <p:cViewPr varScale="1">
        <p:scale>
          <a:sx n="68" d="100"/>
          <a:sy n="68" d="100"/>
        </p:scale>
        <p:origin x="792"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3784"/>
    </p:cViewPr>
  </p:sorterViewPr>
  <p:notesViewPr>
    <p:cSldViewPr>
      <p:cViewPr varScale="1">
        <p:scale>
          <a:sx n="58" d="100"/>
          <a:sy n="58" d="100"/>
        </p:scale>
        <p:origin x="-1782"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92B0E50D-C677-4995-9866-D490BE11A392}"/>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5" name="Rectangle 3">
            <a:extLst>
              <a:ext uri="{FF2B5EF4-FFF2-40B4-BE49-F238E27FC236}">
                <a16:creationId xmlns:a16="http://schemas.microsoft.com/office/drawing/2014/main" id="{C8B735E2-4CB7-4B55-8C52-0DBFAEA5255B}"/>
              </a:ext>
            </a:extLst>
          </p:cNvPr>
          <p:cNvSpPr>
            <a:spLocks noGrp="1" noChangeArrowheads="1"/>
          </p:cNvSpPr>
          <p:nvPr>
            <p:ph type="dt" sz="quarter" idx="1"/>
          </p:nvPr>
        </p:nvSpPr>
        <p:spPr bwMode="auto">
          <a:xfrm>
            <a:off x="4143375" y="0"/>
            <a:ext cx="3170238" cy="481013"/>
          </a:xfrm>
          <a:prstGeom prst="rect">
            <a:avLst/>
          </a:prstGeom>
          <a:noFill/>
          <a:ln w="9525">
            <a:noFill/>
            <a:miter lim="800000"/>
            <a:headEnd/>
            <a:tailEnd/>
          </a:ln>
          <a:effectLst/>
        </p:spPr>
        <p:txBody>
          <a:bodyPr vert="horz" wrap="square" lIns="94915" tIns="47457" rIns="94915" bIns="47457"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100356" name="Rectangle 4">
            <a:extLst>
              <a:ext uri="{FF2B5EF4-FFF2-40B4-BE49-F238E27FC236}">
                <a16:creationId xmlns:a16="http://schemas.microsoft.com/office/drawing/2014/main" id="{8C939FEF-5C90-404F-92B0-FABDC571DC64}"/>
              </a:ext>
            </a:extLst>
          </p:cNvPr>
          <p:cNvSpPr>
            <a:spLocks noGrp="1" noChangeArrowheads="1"/>
          </p:cNvSpPr>
          <p:nvPr>
            <p:ph type="ftr" sz="quarter" idx="2"/>
          </p:nvPr>
        </p:nvSpPr>
        <p:spPr bwMode="auto">
          <a:xfrm>
            <a:off x="0"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100357" name="Rectangle 5">
            <a:extLst>
              <a:ext uri="{FF2B5EF4-FFF2-40B4-BE49-F238E27FC236}">
                <a16:creationId xmlns:a16="http://schemas.microsoft.com/office/drawing/2014/main" id="{7A8704DF-DFC5-47BD-84B1-8800CDA5BFC4}"/>
              </a:ext>
            </a:extLst>
          </p:cNvPr>
          <p:cNvSpPr>
            <a:spLocks noGrp="1" noChangeArrowheads="1"/>
          </p:cNvSpPr>
          <p:nvPr>
            <p:ph type="sldNum" sz="quarter" idx="3"/>
          </p:nvPr>
        </p:nvSpPr>
        <p:spPr bwMode="auto">
          <a:xfrm>
            <a:off x="4143375" y="9118600"/>
            <a:ext cx="3170238" cy="481013"/>
          </a:xfrm>
          <a:prstGeom prst="rect">
            <a:avLst/>
          </a:prstGeom>
          <a:noFill/>
          <a:ln w="9525">
            <a:noFill/>
            <a:miter lim="800000"/>
            <a:headEnd/>
            <a:tailEnd/>
          </a:ln>
          <a:effectLst/>
        </p:spPr>
        <p:txBody>
          <a:bodyPr vert="horz" wrap="square" lIns="94915" tIns="47457" rIns="94915" bIns="47457" numCol="1" anchor="b" anchorCtr="0" compatLnSpc="1">
            <a:prstTxWarp prst="textNoShape">
              <a:avLst/>
            </a:prstTxWarp>
          </a:bodyPr>
          <a:lstStyle>
            <a:lvl1pPr algn="r" defTabSz="949325" eaLnBrk="1" hangingPunct="1">
              <a:defRPr sz="1200">
                <a:latin typeface="Arial" panose="020B0604020202020204" pitchFamily="34" charset="0"/>
              </a:defRPr>
            </a:lvl1pPr>
          </a:lstStyle>
          <a:p>
            <a:pPr>
              <a:defRPr/>
            </a:pPr>
            <a:fld id="{0B29D3C5-D97B-4B16-BB46-8613D22628D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5938" name="Rectangle 2">
            <a:extLst>
              <a:ext uri="{FF2B5EF4-FFF2-40B4-BE49-F238E27FC236}">
                <a16:creationId xmlns:a16="http://schemas.microsoft.com/office/drawing/2014/main" id="{964D5BF4-F179-49C3-B750-C9C26C9A1BB4}"/>
              </a:ext>
            </a:extLst>
          </p:cNvPr>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39" name="Rectangle 3">
            <a:extLst>
              <a:ext uri="{FF2B5EF4-FFF2-40B4-BE49-F238E27FC236}">
                <a16:creationId xmlns:a16="http://schemas.microsoft.com/office/drawing/2014/main" id="{7B2173F7-FEE7-49A7-9DF6-0F0FD3304AF5}"/>
              </a:ext>
            </a:extLst>
          </p:cNvPr>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lvl1pPr algn="r" defTabSz="949325"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6E88F589-7CF2-4175-B2B4-E59782238FF3}"/>
              </a:ext>
            </a:extLst>
          </p:cNvPr>
          <p:cNvSpPr>
            <a:spLocks noRot="1" noChangeArrowheads="1" noTextEdit="1"/>
          </p:cNvSpPr>
          <p:nvPr>
            <p:ph type="sldImg" idx="2"/>
          </p:nvPr>
        </p:nvSpPr>
        <p:spPr bwMode="auto">
          <a:xfrm>
            <a:off x="460375" y="720725"/>
            <a:ext cx="6396038" cy="35988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5941" name="Rectangle 5">
            <a:extLst>
              <a:ext uri="{FF2B5EF4-FFF2-40B4-BE49-F238E27FC236}">
                <a16:creationId xmlns:a16="http://schemas.microsoft.com/office/drawing/2014/main" id="{64FAAD8F-1050-472E-A8F3-1C46BC98E394}"/>
              </a:ext>
            </a:extLst>
          </p:cNvPr>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4924" tIns="47462" rIns="94924" bIns="4746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5942" name="Rectangle 6">
            <a:extLst>
              <a:ext uri="{FF2B5EF4-FFF2-40B4-BE49-F238E27FC236}">
                <a16:creationId xmlns:a16="http://schemas.microsoft.com/office/drawing/2014/main" id="{8E4592B9-D928-4802-8E10-BAA74D571458}"/>
              </a:ext>
            </a:extLst>
          </p:cNvPr>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defTabSz="949325" eaLnBrk="1" hangingPunct="1">
              <a:defRPr sz="1200">
                <a:latin typeface="Arial" charset="0"/>
              </a:defRPr>
            </a:lvl1pPr>
          </a:lstStyle>
          <a:p>
            <a:pPr>
              <a:defRPr/>
            </a:pPr>
            <a:endParaRPr lang="en-US"/>
          </a:p>
        </p:txBody>
      </p:sp>
      <p:sp>
        <p:nvSpPr>
          <p:cNvPr id="295943" name="Rectangle 7">
            <a:extLst>
              <a:ext uri="{FF2B5EF4-FFF2-40B4-BE49-F238E27FC236}">
                <a16:creationId xmlns:a16="http://schemas.microsoft.com/office/drawing/2014/main" id="{A121216E-FEB8-4600-A7DD-C55248093BD1}"/>
              </a:ext>
            </a:extLst>
          </p:cNvPr>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4924" tIns="47462" rIns="94924" bIns="47462" numCol="1" anchor="b" anchorCtr="0" compatLnSpc="1">
            <a:prstTxWarp prst="textNoShape">
              <a:avLst/>
            </a:prstTxWarp>
          </a:bodyPr>
          <a:lstStyle>
            <a:lvl1pPr algn="r" defTabSz="949325" eaLnBrk="1" hangingPunct="1">
              <a:defRPr sz="1200">
                <a:latin typeface="Arial" panose="020B0604020202020204" pitchFamily="34" charset="0"/>
              </a:defRPr>
            </a:lvl1pPr>
          </a:lstStyle>
          <a:p>
            <a:pPr>
              <a:defRPr/>
            </a:pPr>
            <a:fld id="{0FABF3DD-13D1-4AF3-8A09-484CE995FE6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6201C30-2A5D-4416-9588-87DCF46A53E6}"/>
              </a:ext>
            </a:extLst>
          </p:cNvPr>
          <p:cNvSpPr>
            <a:spLocks noRot="1" noChangeArrowheads="1" noTextEdit="1"/>
          </p:cNvSpPr>
          <p:nvPr>
            <p:ph type="sldImg"/>
          </p:nvPr>
        </p:nvSpPr>
        <p:spPr>
          <a:ln/>
        </p:spPr>
      </p:sp>
      <p:sp>
        <p:nvSpPr>
          <p:cNvPr id="5123" name="Rectangle 3">
            <a:extLst>
              <a:ext uri="{FF2B5EF4-FFF2-40B4-BE49-F238E27FC236}">
                <a16:creationId xmlns:a16="http://schemas.microsoft.com/office/drawing/2014/main" id="{1BF5E92B-2E38-440B-BEB7-B2B425597B1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IN"/>
          </a:p>
        </p:txBody>
      </p:sp>
      <p:sp>
        <p:nvSpPr>
          <p:cNvPr id="4" name="Rectangle 4">
            <a:extLst>
              <a:ext uri="{FF2B5EF4-FFF2-40B4-BE49-F238E27FC236}">
                <a16:creationId xmlns:a16="http://schemas.microsoft.com/office/drawing/2014/main" id="{6877DE4A-5413-4944-B3F5-8078224AC385}"/>
              </a:ext>
            </a:extLst>
          </p:cNvPr>
          <p:cNvSpPr>
            <a:spLocks noGrp="1" noChangeArrowheads="1"/>
          </p:cNvSpPr>
          <p:nvPr>
            <p:ph type="dt" sz="half" idx="10"/>
          </p:nvPr>
        </p:nvSpPr>
        <p:spPr>
          <a:ln/>
        </p:spPr>
        <p:txBody>
          <a:bodyPr/>
          <a:lstStyle>
            <a:lvl1pPr>
              <a:defRPr/>
            </a:lvl1pPr>
          </a:lstStyle>
          <a:p>
            <a:pPr>
              <a:defRPr/>
            </a:pPr>
            <a:r>
              <a:rPr lang="en-US"/>
              <a:t>IME602: HYPOTESIS TESTING</a:t>
            </a:r>
          </a:p>
        </p:txBody>
      </p:sp>
      <p:sp>
        <p:nvSpPr>
          <p:cNvPr id="5" name="Rectangle 5">
            <a:extLst>
              <a:ext uri="{FF2B5EF4-FFF2-40B4-BE49-F238E27FC236}">
                <a16:creationId xmlns:a16="http://schemas.microsoft.com/office/drawing/2014/main" id="{E3B5B609-ED1A-4200-A891-364EB07F3940}"/>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9449A3C1-CF8F-48BE-A50B-F507F7DF8565}"/>
              </a:ext>
            </a:extLst>
          </p:cNvPr>
          <p:cNvSpPr>
            <a:spLocks noGrp="1" noChangeArrowheads="1"/>
          </p:cNvSpPr>
          <p:nvPr>
            <p:ph type="sldNum" sz="quarter" idx="12"/>
          </p:nvPr>
        </p:nvSpPr>
        <p:spPr>
          <a:ln/>
        </p:spPr>
        <p:txBody>
          <a:bodyPr/>
          <a:lstStyle>
            <a:lvl1pPr>
              <a:defRPr/>
            </a:lvl1pPr>
          </a:lstStyle>
          <a:p>
            <a:pPr>
              <a:defRPr/>
            </a:pPr>
            <a:fld id="{2EE02065-2DC9-454E-8309-AC0F8538DC5B}" type="slidenum">
              <a:rPr lang="en-US" altLang="en-US"/>
              <a:pPr>
                <a:defRPr/>
              </a:pPr>
              <a:t>‹#›</a:t>
            </a:fld>
            <a:endParaRPr lang="en-US" altLang="en-US"/>
          </a:p>
        </p:txBody>
      </p:sp>
    </p:spTree>
    <p:extLst>
      <p:ext uri="{BB962C8B-B14F-4D97-AF65-F5344CB8AC3E}">
        <p14:creationId xmlns:p14="http://schemas.microsoft.com/office/powerpoint/2010/main" val="2976386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09756277-43F4-47E2-9691-8B236B537DD1}"/>
              </a:ext>
            </a:extLst>
          </p:cNvPr>
          <p:cNvSpPr>
            <a:spLocks noGrp="1" noChangeArrowheads="1"/>
          </p:cNvSpPr>
          <p:nvPr>
            <p:ph type="dt" sz="half" idx="10"/>
          </p:nvPr>
        </p:nvSpPr>
        <p:spPr>
          <a:ln/>
        </p:spPr>
        <p:txBody>
          <a:bodyPr/>
          <a:lstStyle>
            <a:lvl1pPr>
              <a:defRPr/>
            </a:lvl1pPr>
          </a:lstStyle>
          <a:p>
            <a:pPr>
              <a:defRPr/>
            </a:pPr>
            <a:r>
              <a:rPr lang="en-US"/>
              <a:t>IME602: HYPOTESIS TESTING</a:t>
            </a:r>
          </a:p>
        </p:txBody>
      </p:sp>
      <p:sp>
        <p:nvSpPr>
          <p:cNvPr id="5" name="Rectangle 5">
            <a:extLst>
              <a:ext uri="{FF2B5EF4-FFF2-40B4-BE49-F238E27FC236}">
                <a16:creationId xmlns:a16="http://schemas.microsoft.com/office/drawing/2014/main" id="{E59306F1-6575-47DA-A0E7-FA081A1F4C9B}"/>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47D5640B-30F9-423F-9C29-1060A9B0B1E5}"/>
              </a:ext>
            </a:extLst>
          </p:cNvPr>
          <p:cNvSpPr>
            <a:spLocks noGrp="1" noChangeArrowheads="1"/>
          </p:cNvSpPr>
          <p:nvPr>
            <p:ph type="sldNum" sz="quarter" idx="12"/>
          </p:nvPr>
        </p:nvSpPr>
        <p:spPr>
          <a:ln/>
        </p:spPr>
        <p:txBody>
          <a:bodyPr/>
          <a:lstStyle>
            <a:lvl1pPr>
              <a:defRPr/>
            </a:lvl1pPr>
          </a:lstStyle>
          <a:p>
            <a:pPr>
              <a:defRPr/>
            </a:pPr>
            <a:fld id="{A750E160-964B-4F13-B5E0-6303E55E74AF}" type="slidenum">
              <a:rPr lang="en-US" altLang="en-US"/>
              <a:pPr>
                <a:defRPr/>
              </a:pPr>
              <a:t>‹#›</a:t>
            </a:fld>
            <a:endParaRPr lang="en-US" altLang="en-US"/>
          </a:p>
        </p:txBody>
      </p:sp>
    </p:spTree>
    <p:extLst>
      <p:ext uri="{BB962C8B-B14F-4D97-AF65-F5344CB8AC3E}">
        <p14:creationId xmlns:p14="http://schemas.microsoft.com/office/powerpoint/2010/main" val="576404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4AC54545-1278-43E9-B31D-B4A0AEE2134C}"/>
              </a:ext>
            </a:extLst>
          </p:cNvPr>
          <p:cNvSpPr>
            <a:spLocks noGrp="1" noChangeArrowheads="1"/>
          </p:cNvSpPr>
          <p:nvPr>
            <p:ph type="dt" sz="half" idx="10"/>
          </p:nvPr>
        </p:nvSpPr>
        <p:spPr>
          <a:ln/>
        </p:spPr>
        <p:txBody>
          <a:bodyPr/>
          <a:lstStyle>
            <a:lvl1pPr>
              <a:defRPr/>
            </a:lvl1pPr>
          </a:lstStyle>
          <a:p>
            <a:pPr>
              <a:defRPr/>
            </a:pPr>
            <a:r>
              <a:rPr lang="en-US"/>
              <a:t>IME602: HYPOTESIS TESTING</a:t>
            </a:r>
          </a:p>
        </p:txBody>
      </p:sp>
      <p:sp>
        <p:nvSpPr>
          <p:cNvPr id="5" name="Rectangle 5">
            <a:extLst>
              <a:ext uri="{FF2B5EF4-FFF2-40B4-BE49-F238E27FC236}">
                <a16:creationId xmlns:a16="http://schemas.microsoft.com/office/drawing/2014/main" id="{07803DB3-AD0C-426A-B3BD-830D82553403}"/>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5AAB740B-DF96-488C-B4D2-5199F631E766}"/>
              </a:ext>
            </a:extLst>
          </p:cNvPr>
          <p:cNvSpPr>
            <a:spLocks noGrp="1" noChangeArrowheads="1"/>
          </p:cNvSpPr>
          <p:nvPr>
            <p:ph type="sldNum" sz="quarter" idx="12"/>
          </p:nvPr>
        </p:nvSpPr>
        <p:spPr>
          <a:ln/>
        </p:spPr>
        <p:txBody>
          <a:bodyPr/>
          <a:lstStyle>
            <a:lvl1pPr>
              <a:defRPr/>
            </a:lvl1pPr>
          </a:lstStyle>
          <a:p>
            <a:pPr>
              <a:defRPr/>
            </a:pPr>
            <a:fld id="{0A196A7C-D706-402A-8128-365EB2090647}" type="slidenum">
              <a:rPr lang="en-US" altLang="en-US"/>
              <a:pPr>
                <a:defRPr/>
              </a:pPr>
              <a:t>‹#›</a:t>
            </a:fld>
            <a:endParaRPr lang="en-US" altLang="en-US"/>
          </a:p>
        </p:txBody>
      </p:sp>
    </p:spTree>
    <p:extLst>
      <p:ext uri="{BB962C8B-B14F-4D97-AF65-F5344CB8AC3E}">
        <p14:creationId xmlns:p14="http://schemas.microsoft.com/office/powerpoint/2010/main" val="482791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44C25661-CCF0-4060-946B-69854A605DB0}"/>
              </a:ext>
            </a:extLst>
          </p:cNvPr>
          <p:cNvSpPr>
            <a:spLocks noGrp="1" noChangeArrowheads="1"/>
          </p:cNvSpPr>
          <p:nvPr>
            <p:ph type="dt" sz="half" idx="10"/>
          </p:nvPr>
        </p:nvSpPr>
        <p:spPr>
          <a:ln/>
        </p:spPr>
        <p:txBody>
          <a:bodyPr/>
          <a:lstStyle>
            <a:lvl1pPr>
              <a:defRPr/>
            </a:lvl1pPr>
          </a:lstStyle>
          <a:p>
            <a:pPr>
              <a:defRPr/>
            </a:pPr>
            <a:r>
              <a:rPr lang="en-US"/>
              <a:t>IME602: HYPOTESIS TESTING</a:t>
            </a:r>
          </a:p>
        </p:txBody>
      </p:sp>
      <p:sp>
        <p:nvSpPr>
          <p:cNvPr id="6" name="Rectangle 5">
            <a:extLst>
              <a:ext uri="{FF2B5EF4-FFF2-40B4-BE49-F238E27FC236}">
                <a16:creationId xmlns:a16="http://schemas.microsoft.com/office/drawing/2014/main" id="{3DC14AD7-2CE7-4BD2-BBF8-282EA17F57D3}"/>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B9832626-5707-40E5-A9AE-4B81C384B42E}"/>
              </a:ext>
            </a:extLst>
          </p:cNvPr>
          <p:cNvSpPr>
            <a:spLocks noGrp="1" noChangeArrowheads="1"/>
          </p:cNvSpPr>
          <p:nvPr>
            <p:ph type="sldNum" sz="quarter" idx="12"/>
          </p:nvPr>
        </p:nvSpPr>
        <p:spPr>
          <a:ln/>
        </p:spPr>
        <p:txBody>
          <a:bodyPr/>
          <a:lstStyle>
            <a:lvl1pPr>
              <a:defRPr/>
            </a:lvl1pPr>
          </a:lstStyle>
          <a:p>
            <a:pPr>
              <a:defRPr/>
            </a:pPr>
            <a:fld id="{033D4A0F-07D8-4356-BF13-3188DC695DFC}" type="slidenum">
              <a:rPr lang="en-US" altLang="en-US"/>
              <a:pPr>
                <a:defRPr/>
              </a:pPr>
              <a:t>‹#›</a:t>
            </a:fld>
            <a:endParaRPr lang="en-US" altLang="en-US"/>
          </a:p>
        </p:txBody>
      </p:sp>
    </p:spTree>
    <p:extLst>
      <p:ext uri="{BB962C8B-B14F-4D97-AF65-F5344CB8AC3E}">
        <p14:creationId xmlns:p14="http://schemas.microsoft.com/office/powerpoint/2010/main" val="7146139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en-IN"/>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p:cNvSpPr>
            <a:spLocks noGrp="1"/>
          </p:cNvSpPr>
          <p:nvPr>
            <p:ph sz="quarter" idx="3"/>
          </p:nvPr>
        </p:nvSpPr>
        <p:spPr>
          <a:xfrm>
            <a:off x="6197600" y="3938589"/>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Rectangle 4">
            <a:extLst>
              <a:ext uri="{FF2B5EF4-FFF2-40B4-BE49-F238E27FC236}">
                <a16:creationId xmlns:a16="http://schemas.microsoft.com/office/drawing/2014/main" id="{9E0E02E6-B339-49B6-8707-505F30FDAFB4}"/>
              </a:ext>
            </a:extLst>
          </p:cNvPr>
          <p:cNvSpPr>
            <a:spLocks noGrp="1" noChangeArrowheads="1"/>
          </p:cNvSpPr>
          <p:nvPr>
            <p:ph type="dt" sz="half" idx="10"/>
          </p:nvPr>
        </p:nvSpPr>
        <p:spPr>
          <a:ln/>
        </p:spPr>
        <p:txBody>
          <a:bodyPr/>
          <a:lstStyle>
            <a:lvl1pPr>
              <a:defRPr/>
            </a:lvl1pPr>
          </a:lstStyle>
          <a:p>
            <a:pPr>
              <a:defRPr/>
            </a:pPr>
            <a:r>
              <a:rPr lang="en-US"/>
              <a:t>IME602: HYPOTESIS TESTING</a:t>
            </a:r>
          </a:p>
        </p:txBody>
      </p:sp>
      <p:sp>
        <p:nvSpPr>
          <p:cNvPr id="7" name="Rectangle 5">
            <a:extLst>
              <a:ext uri="{FF2B5EF4-FFF2-40B4-BE49-F238E27FC236}">
                <a16:creationId xmlns:a16="http://schemas.microsoft.com/office/drawing/2014/main" id="{78B88A5E-810A-41A6-ACE8-4BBB53A5C647}"/>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8" name="Rectangle 6">
            <a:extLst>
              <a:ext uri="{FF2B5EF4-FFF2-40B4-BE49-F238E27FC236}">
                <a16:creationId xmlns:a16="http://schemas.microsoft.com/office/drawing/2014/main" id="{E84E0F6D-C45C-4F53-9E29-C492DBD9550D}"/>
              </a:ext>
            </a:extLst>
          </p:cNvPr>
          <p:cNvSpPr>
            <a:spLocks noGrp="1" noChangeArrowheads="1"/>
          </p:cNvSpPr>
          <p:nvPr>
            <p:ph type="sldNum" sz="quarter" idx="12"/>
          </p:nvPr>
        </p:nvSpPr>
        <p:spPr>
          <a:ln/>
        </p:spPr>
        <p:txBody>
          <a:bodyPr/>
          <a:lstStyle>
            <a:lvl1pPr>
              <a:defRPr/>
            </a:lvl1pPr>
          </a:lstStyle>
          <a:p>
            <a:pPr>
              <a:defRPr/>
            </a:pPr>
            <a:fld id="{12C55A0C-A21C-4735-8932-06AA3654590F}" type="slidenum">
              <a:rPr lang="en-US" altLang="en-US"/>
              <a:pPr>
                <a:defRPr/>
              </a:pPr>
              <a:t>‹#›</a:t>
            </a:fld>
            <a:endParaRPr lang="en-US" altLang="en-US"/>
          </a:p>
        </p:txBody>
      </p:sp>
    </p:spTree>
    <p:extLst>
      <p:ext uri="{BB962C8B-B14F-4D97-AF65-F5344CB8AC3E}">
        <p14:creationId xmlns:p14="http://schemas.microsoft.com/office/powerpoint/2010/main" val="1293241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Rectangle 4">
            <a:extLst>
              <a:ext uri="{FF2B5EF4-FFF2-40B4-BE49-F238E27FC236}">
                <a16:creationId xmlns:a16="http://schemas.microsoft.com/office/drawing/2014/main" id="{3CEB1F45-F219-471C-92C0-81092E0E5928}"/>
              </a:ext>
            </a:extLst>
          </p:cNvPr>
          <p:cNvSpPr>
            <a:spLocks noGrp="1" noChangeArrowheads="1"/>
          </p:cNvSpPr>
          <p:nvPr>
            <p:ph type="dt" sz="half" idx="10"/>
          </p:nvPr>
        </p:nvSpPr>
        <p:spPr>
          <a:ln/>
        </p:spPr>
        <p:txBody>
          <a:bodyPr/>
          <a:lstStyle>
            <a:lvl1pPr>
              <a:defRPr/>
            </a:lvl1pPr>
          </a:lstStyle>
          <a:p>
            <a:pPr>
              <a:defRPr/>
            </a:pPr>
            <a:r>
              <a:rPr lang="en-US"/>
              <a:t>IME602: HYPOTESIS TESTING</a:t>
            </a:r>
          </a:p>
        </p:txBody>
      </p:sp>
      <p:sp>
        <p:nvSpPr>
          <p:cNvPr id="5" name="Rectangle 5">
            <a:extLst>
              <a:ext uri="{FF2B5EF4-FFF2-40B4-BE49-F238E27FC236}">
                <a16:creationId xmlns:a16="http://schemas.microsoft.com/office/drawing/2014/main" id="{E3E632B5-07C7-47EC-B68A-756C26AC6AF0}"/>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C44DA3ED-2491-4601-AFCA-E5ECE6C2EDF6}"/>
              </a:ext>
            </a:extLst>
          </p:cNvPr>
          <p:cNvSpPr>
            <a:spLocks noGrp="1" noChangeArrowheads="1"/>
          </p:cNvSpPr>
          <p:nvPr>
            <p:ph type="sldNum" sz="quarter" idx="12"/>
          </p:nvPr>
        </p:nvSpPr>
        <p:spPr>
          <a:ln/>
        </p:spPr>
        <p:txBody>
          <a:bodyPr/>
          <a:lstStyle>
            <a:lvl1pPr>
              <a:defRPr/>
            </a:lvl1pPr>
          </a:lstStyle>
          <a:p>
            <a:pPr>
              <a:defRPr/>
            </a:pPr>
            <a:fld id="{1C98001C-9D8F-4761-9177-FD850E4488B9}" type="slidenum">
              <a:rPr lang="en-US" altLang="en-US"/>
              <a:pPr>
                <a:defRPr/>
              </a:pPr>
              <a:t>‹#›</a:t>
            </a:fld>
            <a:endParaRPr lang="en-US" altLang="en-US"/>
          </a:p>
        </p:txBody>
      </p:sp>
    </p:spTree>
    <p:extLst>
      <p:ext uri="{BB962C8B-B14F-4D97-AF65-F5344CB8AC3E}">
        <p14:creationId xmlns:p14="http://schemas.microsoft.com/office/powerpoint/2010/main" val="518689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1998B019-D88D-4A02-8BB0-D1ADAA798FA0}"/>
              </a:ext>
            </a:extLst>
          </p:cNvPr>
          <p:cNvSpPr>
            <a:spLocks noGrp="1" noChangeArrowheads="1"/>
          </p:cNvSpPr>
          <p:nvPr>
            <p:ph type="dt" sz="half" idx="10"/>
          </p:nvPr>
        </p:nvSpPr>
        <p:spPr>
          <a:ln/>
        </p:spPr>
        <p:txBody>
          <a:bodyPr/>
          <a:lstStyle>
            <a:lvl1pPr>
              <a:defRPr/>
            </a:lvl1pPr>
          </a:lstStyle>
          <a:p>
            <a:pPr>
              <a:defRPr/>
            </a:pPr>
            <a:r>
              <a:rPr lang="en-US"/>
              <a:t>IME602: HYPOTESIS TESTING</a:t>
            </a:r>
          </a:p>
        </p:txBody>
      </p:sp>
      <p:sp>
        <p:nvSpPr>
          <p:cNvPr id="5" name="Rectangle 5">
            <a:extLst>
              <a:ext uri="{FF2B5EF4-FFF2-40B4-BE49-F238E27FC236}">
                <a16:creationId xmlns:a16="http://schemas.microsoft.com/office/drawing/2014/main" id="{772FCCFB-9816-4007-872D-7E2B66365DCC}"/>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6" name="Rectangle 6">
            <a:extLst>
              <a:ext uri="{FF2B5EF4-FFF2-40B4-BE49-F238E27FC236}">
                <a16:creationId xmlns:a16="http://schemas.microsoft.com/office/drawing/2014/main" id="{1A7547BF-5FCE-4FF2-817F-D06AB2FF1739}"/>
              </a:ext>
            </a:extLst>
          </p:cNvPr>
          <p:cNvSpPr>
            <a:spLocks noGrp="1" noChangeArrowheads="1"/>
          </p:cNvSpPr>
          <p:nvPr>
            <p:ph type="sldNum" sz="quarter" idx="12"/>
          </p:nvPr>
        </p:nvSpPr>
        <p:spPr>
          <a:ln/>
        </p:spPr>
        <p:txBody>
          <a:bodyPr/>
          <a:lstStyle>
            <a:lvl1pPr>
              <a:defRPr/>
            </a:lvl1pPr>
          </a:lstStyle>
          <a:p>
            <a:pPr>
              <a:defRPr/>
            </a:pPr>
            <a:fld id="{B06821B5-0AD4-44B5-8F40-45E85485F355}" type="slidenum">
              <a:rPr lang="en-US" altLang="en-US"/>
              <a:pPr>
                <a:defRPr/>
              </a:pPr>
              <a:t>‹#›</a:t>
            </a:fld>
            <a:endParaRPr lang="en-US" altLang="en-US"/>
          </a:p>
        </p:txBody>
      </p:sp>
    </p:spTree>
    <p:extLst>
      <p:ext uri="{BB962C8B-B14F-4D97-AF65-F5344CB8AC3E}">
        <p14:creationId xmlns:p14="http://schemas.microsoft.com/office/powerpoint/2010/main" val="478537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a:extLst>
              <a:ext uri="{FF2B5EF4-FFF2-40B4-BE49-F238E27FC236}">
                <a16:creationId xmlns:a16="http://schemas.microsoft.com/office/drawing/2014/main" id="{8E054F72-3E05-4B01-8D85-6B3038266345}"/>
              </a:ext>
            </a:extLst>
          </p:cNvPr>
          <p:cNvSpPr>
            <a:spLocks noGrp="1" noChangeArrowheads="1"/>
          </p:cNvSpPr>
          <p:nvPr>
            <p:ph type="dt" sz="half" idx="10"/>
          </p:nvPr>
        </p:nvSpPr>
        <p:spPr>
          <a:ln/>
        </p:spPr>
        <p:txBody>
          <a:bodyPr/>
          <a:lstStyle>
            <a:lvl1pPr>
              <a:defRPr/>
            </a:lvl1pPr>
          </a:lstStyle>
          <a:p>
            <a:pPr>
              <a:defRPr/>
            </a:pPr>
            <a:r>
              <a:rPr lang="en-US"/>
              <a:t>IME602: HYPOTESIS TESTING</a:t>
            </a:r>
          </a:p>
        </p:txBody>
      </p:sp>
      <p:sp>
        <p:nvSpPr>
          <p:cNvPr id="6" name="Rectangle 5">
            <a:extLst>
              <a:ext uri="{FF2B5EF4-FFF2-40B4-BE49-F238E27FC236}">
                <a16:creationId xmlns:a16="http://schemas.microsoft.com/office/drawing/2014/main" id="{E9FBE60B-F8D3-4706-815B-B04ADC3CF09D}"/>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2854BA08-D778-404C-BACD-2E6E95384D7D}"/>
              </a:ext>
            </a:extLst>
          </p:cNvPr>
          <p:cNvSpPr>
            <a:spLocks noGrp="1" noChangeArrowheads="1"/>
          </p:cNvSpPr>
          <p:nvPr>
            <p:ph type="sldNum" sz="quarter" idx="12"/>
          </p:nvPr>
        </p:nvSpPr>
        <p:spPr>
          <a:ln/>
        </p:spPr>
        <p:txBody>
          <a:bodyPr/>
          <a:lstStyle>
            <a:lvl1pPr>
              <a:defRPr/>
            </a:lvl1pPr>
          </a:lstStyle>
          <a:p>
            <a:pPr>
              <a:defRPr/>
            </a:pPr>
            <a:fld id="{00035C8D-D4C9-43E4-B19A-374C4BEC6FE7}" type="slidenum">
              <a:rPr lang="en-US" altLang="en-US"/>
              <a:pPr>
                <a:defRPr/>
              </a:pPr>
              <a:t>‹#›</a:t>
            </a:fld>
            <a:endParaRPr lang="en-US" altLang="en-US"/>
          </a:p>
        </p:txBody>
      </p:sp>
    </p:spTree>
    <p:extLst>
      <p:ext uri="{BB962C8B-B14F-4D97-AF65-F5344CB8AC3E}">
        <p14:creationId xmlns:p14="http://schemas.microsoft.com/office/powerpoint/2010/main" val="2017834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Rectangle 4">
            <a:extLst>
              <a:ext uri="{FF2B5EF4-FFF2-40B4-BE49-F238E27FC236}">
                <a16:creationId xmlns:a16="http://schemas.microsoft.com/office/drawing/2014/main" id="{76F9E042-E07B-405F-9375-4CDFE699212E}"/>
              </a:ext>
            </a:extLst>
          </p:cNvPr>
          <p:cNvSpPr>
            <a:spLocks noGrp="1" noChangeArrowheads="1"/>
          </p:cNvSpPr>
          <p:nvPr>
            <p:ph type="dt" sz="half" idx="10"/>
          </p:nvPr>
        </p:nvSpPr>
        <p:spPr>
          <a:ln/>
        </p:spPr>
        <p:txBody>
          <a:bodyPr/>
          <a:lstStyle>
            <a:lvl1pPr>
              <a:defRPr/>
            </a:lvl1pPr>
          </a:lstStyle>
          <a:p>
            <a:pPr>
              <a:defRPr/>
            </a:pPr>
            <a:r>
              <a:rPr lang="en-US"/>
              <a:t>IME602: HYPOTESIS TESTING</a:t>
            </a:r>
          </a:p>
        </p:txBody>
      </p:sp>
      <p:sp>
        <p:nvSpPr>
          <p:cNvPr id="8" name="Rectangle 5">
            <a:extLst>
              <a:ext uri="{FF2B5EF4-FFF2-40B4-BE49-F238E27FC236}">
                <a16:creationId xmlns:a16="http://schemas.microsoft.com/office/drawing/2014/main" id="{20136454-B398-48F9-B391-AD073EEFC506}"/>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9" name="Rectangle 6">
            <a:extLst>
              <a:ext uri="{FF2B5EF4-FFF2-40B4-BE49-F238E27FC236}">
                <a16:creationId xmlns:a16="http://schemas.microsoft.com/office/drawing/2014/main" id="{DB481F39-AB5C-4329-A1F0-C031797F5739}"/>
              </a:ext>
            </a:extLst>
          </p:cNvPr>
          <p:cNvSpPr>
            <a:spLocks noGrp="1" noChangeArrowheads="1"/>
          </p:cNvSpPr>
          <p:nvPr>
            <p:ph type="sldNum" sz="quarter" idx="12"/>
          </p:nvPr>
        </p:nvSpPr>
        <p:spPr>
          <a:ln/>
        </p:spPr>
        <p:txBody>
          <a:bodyPr/>
          <a:lstStyle>
            <a:lvl1pPr>
              <a:defRPr/>
            </a:lvl1pPr>
          </a:lstStyle>
          <a:p>
            <a:pPr>
              <a:defRPr/>
            </a:pPr>
            <a:fld id="{3327BA77-6803-4587-AC72-19CC0A7DE780}" type="slidenum">
              <a:rPr lang="en-US" altLang="en-US"/>
              <a:pPr>
                <a:defRPr/>
              </a:pPr>
              <a:t>‹#›</a:t>
            </a:fld>
            <a:endParaRPr lang="en-US" altLang="en-US"/>
          </a:p>
        </p:txBody>
      </p:sp>
    </p:spTree>
    <p:extLst>
      <p:ext uri="{BB962C8B-B14F-4D97-AF65-F5344CB8AC3E}">
        <p14:creationId xmlns:p14="http://schemas.microsoft.com/office/powerpoint/2010/main" val="222390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Rectangle 4">
            <a:extLst>
              <a:ext uri="{FF2B5EF4-FFF2-40B4-BE49-F238E27FC236}">
                <a16:creationId xmlns:a16="http://schemas.microsoft.com/office/drawing/2014/main" id="{F47EC86C-2656-4D0B-A01A-026602905E58}"/>
              </a:ext>
            </a:extLst>
          </p:cNvPr>
          <p:cNvSpPr>
            <a:spLocks noGrp="1" noChangeArrowheads="1"/>
          </p:cNvSpPr>
          <p:nvPr>
            <p:ph type="dt" sz="half" idx="10"/>
          </p:nvPr>
        </p:nvSpPr>
        <p:spPr>
          <a:ln/>
        </p:spPr>
        <p:txBody>
          <a:bodyPr/>
          <a:lstStyle>
            <a:lvl1pPr>
              <a:defRPr/>
            </a:lvl1pPr>
          </a:lstStyle>
          <a:p>
            <a:pPr>
              <a:defRPr/>
            </a:pPr>
            <a:r>
              <a:rPr lang="en-US"/>
              <a:t>IME602: HYPOTESIS TESTING</a:t>
            </a:r>
          </a:p>
        </p:txBody>
      </p:sp>
      <p:sp>
        <p:nvSpPr>
          <p:cNvPr id="4" name="Rectangle 5">
            <a:extLst>
              <a:ext uri="{FF2B5EF4-FFF2-40B4-BE49-F238E27FC236}">
                <a16:creationId xmlns:a16="http://schemas.microsoft.com/office/drawing/2014/main" id="{82470363-E3AB-416B-8CC3-13BDF207FAF8}"/>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5" name="Rectangle 6">
            <a:extLst>
              <a:ext uri="{FF2B5EF4-FFF2-40B4-BE49-F238E27FC236}">
                <a16:creationId xmlns:a16="http://schemas.microsoft.com/office/drawing/2014/main" id="{2C0FCC62-0060-47B3-8707-F9A6CAA2202A}"/>
              </a:ext>
            </a:extLst>
          </p:cNvPr>
          <p:cNvSpPr>
            <a:spLocks noGrp="1" noChangeArrowheads="1"/>
          </p:cNvSpPr>
          <p:nvPr>
            <p:ph type="sldNum" sz="quarter" idx="12"/>
          </p:nvPr>
        </p:nvSpPr>
        <p:spPr>
          <a:ln/>
        </p:spPr>
        <p:txBody>
          <a:bodyPr/>
          <a:lstStyle>
            <a:lvl1pPr>
              <a:defRPr/>
            </a:lvl1pPr>
          </a:lstStyle>
          <a:p>
            <a:pPr>
              <a:defRPr/>
            </a:pPr>
            <a:fld id="{FED2821A-F51D-4432-902B-98A4E580D6AB}" type="slidenum">
              <a:rPr lang="en-US" altLang="en-US"/>
              <a:pPr>
                <a:defRPr/>
              </a:pPr>
              <a:t>‹#›</a:t>
            </a:fld>
            <a:endParaRPr lang="en-US" altLang="en-US"/>
          </a:p>
        </p:txBody>
      </p:sp>
    </p:spTree>
    <p:extLst>
      <p:ext uri="{BB962C8B-B14F-4D97-AF65-F5344CB8AC3E}">
        <p14:creationId xmlns:p14="http://schemas.microsoft.com/office/powerpoint/2010/main" val="3693414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E5F679A-416C-4F36-87AB-9640C850F29C}"/>
              </a:ext>
            </a:extLst>
          </p:cNvPr>
          <p:cNvSpPr>
            <a:spLocks noGrp="1" noChangeArrowheads="1"/>
          </p:cNvSpPr>
          <p:nvPr>
            <p:ph type="dt" sz="half" idx="10"/>
          </p:nvPr>
        </p:nvSpPr>
        <p:spPr>
          <a:ln/>
        </p:spPr>
        <p:txBody>
          <a:bodyPr/>
          <a:lstStyle>
            <a:lvl1pPr>
              <a:defRPr/>
            </a:lvl1pPr>
          </a:lstStyle>
          <a:p>
            <a:pPr>
              <a:defRPr/>
            </a:pPr>
            <a:r>
              <a:rPr lang="en-US"/>
              <a:t>IME602: HYPOTESIS TESTING</a:t>
            </a:r>
          </a:p>
        </p:txBody>
      </p:sp>
      <p:sp>
        <p:nvSpPr>
          <p:cNvPr id="3" name="Rectangle 5">
            <a:extLst>
              <a:ext uri="{FF2B5EF4-FFF2-40B4-BE49-F238E27FC236}">
                <a16:creationId xmlns:a16="http://schemas.microsoft.com/office/drawing/2014/main" id="{CAB91BC2-CA68-4819-A142-2FA137DBB18D}"/>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4" name="Rectangle 6">
            <a:extLst>
              <a:ext uri="{FF2B5EF4-FFF2-40B4-BE49-F238E27FC236}">
                <a16:creationId xmlns:a16="http://schemas.microsoft.com/office/drawing/2014/main" id="{634C276D-D5DF-4BA5-B20D-C88323CC5F4F}"/>
              </a:ext>
            </a:extLst>
          </p:cNvPr>
          <p:cNvSpPr>
            <a:spLocks noGrp="1" noChangeArrowheads="1"/>
          </p:cNvSpPr>
          <p:nvPr>
            <p:ph type="sldNum" sz="quarter" idx="12"/>
          </p:nvPr>
        </p:nvSpPr>
        <p:spPr>
          <a:ln/>
        </p:spPr>
        <p:txBody>
          <a:bodyPr/>
          <a:lstStyle>
            <a:lvl1pPr>
              <a:defRPr/>
            </a:lvl1pPr>
          </a:lstStyle>
          <a:p>
            <a:pPr>
              <a:defRPr/>
            </a:pPr>
            <a:fld id="{5C113582-EFD2-43D4-B2D2-8B9B986C2158}" type="slidenum">
              <a:rPr lang="en-US" altLang="en-US"/>
              <a:pPr>
                <a:defRPr/>
              </a:pPr>
              <a:t>‹#›</a:t>
            </a:fld>
            <a:endParaRPr lang="en-US" altLang="en-US"/>
          </a:p>
        </p:txBody>
      </p:sp>
    </p:spTree>
    <p:extLst>
      <p:ext uri="{BB962C8B-B14F-4D97-AF65-F5344CB8AC3E}">
        <p14:creationId xmlns:p14="http://schemas.microsoft.com/office/powerpoint/2010/main" val="4137568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087EBFD-C045-4F81-B713-782FE5BCF019}"/>
              </a:ext>
            </a:extLst>
          </p:cNvPr>
          <p:cNvSpPr>
            <a:spLocks noGrp="1" noChangeArrowheads="1"/>
          </p:cNvSpPr>
          <p:nvPr>
            <p:ph type="dt" sz="half" idx="10"/>
          </p:nvPr>
        </p:nvSpPr>
        <p:spPr>
          <a:ln/>
        </p:spPr>
        <p:txBody>
          <a:bodyPr/>
          <a:lstStyle>
            <a:lvl1pPr>
              <a:defRPr/>
            </a:lvl1pPr>
          </a:lstStyle>
          <a:p>
            <a:pPr>
              <a:defRPr/>
            </a:pPr>
            <a:r>
              <a:rPr lang="en-US"/>
              <a:t>IME602: HYPOTESIS TESTING</a:t>
            </a:r>
          </a:p>
        </p:txBody>
      </p:sp>
      <p:sp>
        <p:nvSpPr>
          <p:cNvPr id="6" name="Rectangle 5">
            <a:extLst>
              <a:ext uri="{FF2B5EF4-FFF2-40B4-BE49-F238E27FC236}">
                <a16:creationId xmlns:a16="http://schemas.microsoft.com/office/drawing/2014/main" id="{85FD30C6-3ED2-4860-80E0-460A0AEB50A7}"/>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8C27C4CF-5D57-4C56-83B6-BC3B829D9487}"/>
              </a:ext>
            </a:extLst>
          </p:cNvPr>
          <p:cNvSpPr>
            <a:spLocks noGrp="1" noChangeArrowheads="1"/>
          </p:cNvSpPr>
          <p:nvPr>
            <p:ph type="sldNum" sz="quarter" idx="12"/>
          </p:nvPr>
        </p:nvSpPr>
        <p:spPr>
          <a:ln/>
        </p:spPr>
        <p:txBody>
          <a:bodyPr/>
          <a:lstStyle>
            <a:lvl1pPr>
              <a:defRPr/>
            </a:lvl1pPr>
          </a:lstStyle>
          <a:p>
            <a:pPr>
              <a:defRPr/>
            </a:pPr>
            <a:fld id="{29421E14-5745-4F0C-9401-423850B58671}" type="slidenum">
              <a:rPr lang="en-US" altLang="en-US"/>
              <a:pPr>
                <a:defRPr/>
              </a:pPr>
              <a:t>‹#›</a:t>
            </a:fld>
            <a:endParaRPr lang="en-US" altLang="en-US"/>
          </a:p>
        </p:txBody>
      </p:sp>
    </p:spTree>
    <p:extLst>
      <p:ext uri="{BB962C8B-B14F-4D97-AF65-F5344CB8AC3E}">
        <p14:creationId xmlns:p14="http://schemas.microsoft.com/office/powerpoint/2010/main" val="2590702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BD52DBB-59F6-4312-85C9-AE5B87ADE43D}"/>
              </a:ext>
            </a:extLst>
          </p:cNvPr>
          <p:cNvSpPr>
            <a:spLocks noGrp="1" noChangeArrowheads="1"/>
          </p:cNvSpPr>
          <p:nvPr>
            <p:ph type="dt" sz="half" idx="10"/>
          </p:nvPr>
        </p:nvSpPr>
        <p:spPr>
          <a:ln/>
        </p:spPr>
        <p:txBody>
          <a:bodyPr/>
          <a:lstStyle>
            <a:lvl1pPr>
              <a:defRPr/>
            </a:lvl1pPr>
          </a:lstStyle>
          <a:p>
            <a:pPr>
              <a:defRPr/>
            </a:pPr>
            <a:r>
              <a:rPr lang="en-US"/>
              <a:t>IME602: HYPOTESIS TESTING</a:t>
            </a:r>
          </a:p>
        </p:txBody>
      </p:sp>
      <p:sp>
        <p:nvSpPr>
          <p:cNvPr id="6" name="Rectangle 5">
            <a:extLst>
              <a:ext uri="{FF2B5EF4-FFF2-40B4-BE49-F238E27FC236}">
                <a16:creationId xmlns:a16="http://schemas.microsoft.com/office/drawing/2014/main" id="{0D41F01D-D999-40A5-9732-200894B5EBAA}"/>
              </a:ext>
            </a:extLst>
          </p:cNvPr>
          <p:cNvSpPr>
            <a:spLocks noGrp="1" noChangeArrowheads="1"/>
          </p:cNvSpPr>
          <p:nvPr>
            <p:ph type="ftr" sz="quarter" idx="11"/>
          </p:nvPr>
        </p:nvSpPr>
        <p:spPr>
          <a:ln/>
        </p:spPr>
        <p:txBody>
          <a:bodyPr/>
          <a:lstStyle>
            <a:lvl1pPr>
              <a:defRPr/>
            </a:lvl1pPr>
          </a:lstStyle>
          <a:p>
            <a:pPr>
              <a:defRPr/>
            </a:pPr>
            <a:r>
              <a:rPr lang="en-US"/>
              <a:t>RNSengupta,IME Dept.,IIT Kanpur,INDIA</a:t>
            </a:r>
          </a:p>
        </p:txBody>
      </p:sp>
      <p:sp>
        <p:nvSpPr>
          <p:cNvPr id="7" name="Rectangle 6">
            <a:extLst>
              <a:ext uri="{FF2B5EF4-FFF2-40B4-BE49-F238E27FC236}">
                <a16:creationId xmlns:a16="http://schemas.microsoft.com/office/drawing/2014/main" id="{CB3B67EA-4AB4-49AE-A6FE-DBD7FB255E6D}"/>
              </a:ext>
            </a:extLst>
          </p:cNvPr>
          <p:cNvSpPr>
            <a:spLocks noGrp="1" noChangeArrowheads="1"/>
          </p:cNvSpPr>
          <p:nvPr>
            <p:ph type="sldNum" sz="quarter" idx="12"/>
          </p:nvPr>
        </p:nvSpPr>
        <p:spPr>
          <a:ln/>
        </p:spPr>
        <p:txBody>
          <a:bodyPr/>
          <a:lstStyle>
            <a:lvl1pPr>
              <a:defRPr/>
            </a:lvl1pPr>
          </a:lstStyle>
          <a:p>
            <a:pPr>
              <a:defRPr/>
            </a:pPr>
            <a:fld id="{D430E86B-469F-4679-B66B-B673260D7152}" type="slidenum">
              <a:rPr lang="en-US" altLang="en-US"/>
              <a:pPr>
                <a:defRPr/>
              </a:pPr>
              <a:t>‹#›</a:t>
            </a:fld>
            <a:endParaRPr lang="en-US" altLang="en-US"/>
          </a:p>
        </p:txBody>
      </p:sp>
    </p:spTree>
    <p:extLst>
      <p:ext uri="{BB962C8B-B14F-4D97-AF65-F5344CB8AC3E}">
        <p14:creationId xmlns:p14="http://schemas.microsoft.com/office/powerpoint/2010/main" val="2563089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1480FEF-D6A7-454F-8B1E-BCF1E33DA6A9}"/>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A05AEB25-7D01-44B5-BCCB-9562817732C6}"/>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237A724A-6B27-4651-9BAC-CEE8C8EC5A63}"/>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r>
              <a:rPr lang="en-US"/>
              <a:t>IME602: HYPOTESIS TESTING</a:t>
            </a:r>
          </a:p>
        </p:txBody>
      </p:sp>
      <p:sp>
        <p:nvSpPr>
          <p:cNvPr id="1029" name="Rectangle 5">
            <a:extLst>
              <a:ext uri="{FF2B5EF4-FFF2-40B4-BE49-F238E27FC236}">
                <a16:creationId xmlns:a16="http://schemas.microsoft.com/office/drawing/2014/main" id="{D743BE7B-2315-46C7-AF74-19E783E88137}"/>
              </a:ext>
            </a:extLst>
          </p:cNvPr>
          <p:cNvSpPr>
            <a:spLocks noGrp="1" noChangeArrowheads="1"/>
          </p:cNvSpPr>
          <p:nvPr>
            <p:ph type="ftr" sz="quarter" idx="3"/>
          </p:nvPr>
        </p:nvSpPr>
        <p:spPr bwMode="auto">
          <a:xfrm>
            <a:off x="4165600" y="6245225"/>
            <a:ext cx="3860800" cy="476250"/>
          </a:xfrm>
          <a:prstGeom prst="rect">
            <a:avLst/>
          </a:prstGeom>
          <a:noFill/>
          <a:ln w="9525">
            <a:solidFill>
              <a:schemeClr val="bg1"/>
            </a:solid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t>RNSengupta,IME Dept.,IIT Kanpur,INDIA</a:t>
            </a:r>
          </a:p>
        </p:txBody>
      </p:sp>
      <p:sp>
        <p:nvSpPr>
          <p:cNvPr id="1030" name="Rectangle 6">
            <a:extLst>
              <a:ext uri="{FF2B5EF4-FFF2-40B4-BE49-F238E27FC236}">
                <a16:creationId xmlns:a16="http://schemas.microsoft.com/office/drawing/2014/main" id="{E513F8B7-46BD-425B-BC4E-0C3AF02DED2E}"/>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pPr>
              <a:defRPr/>
            </a:pPr>
            <a:fld id="{D0B73E44-2C3E-4F56-9D59-5E5E13C400F3}" type="slidenum">
              <a:rPr lang="en-US" altLang="en-US"/>
              <a:pPr>
                <a:defRPr/>
              </a:pPr>
              <a:t>‹#›</a:t>
            </a:fld>
            <a:endParaRPr lang="en-US" altLang="en-US"/>
          </a:p>
        </p:txBody>
      </p:sp>
      <p:pic>
        <p:nvPicPr>
          <p:cNvPr id="1031" name="Picture 7" descr="iitlogo">
            <a:extLst>
              <a:ext uri="{FF2B5EF4-FFF2-40B4-BE49-F238E27FC236}">
                <a16:creationId xmlns:a16="http://schemas.microsoft.com/office/drawing/2014/main" id="{88924ABC-2F70-4765-A346-D30CF0A3449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668000" y="6248400"/>
            <a:ext cx="406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EEF8F0E4-E927-4248-ABA0-871950E813DC}"/>
              </a:ext>
            </a:extLst>
          </p:cNvPr>
          <p:cNvSpPr>
            <a:spLocks noGrp="1"/>
          </p:cNvSpPr>
          <p:nvPr>
            <p:ph type="dt" sz="quarter" idx="10"/>
          </p:nvPr>
        </p:nvSpPr>
        <p:spPr/>
        <p:txBody>
          <a:bodyPr/>
          <a:lstStyle/>
          <a:p>
            <a:pPr>
              <a:defRPr/>
            </a:pPr>
            <a:r>
              <a:rPr lang="en-US"/>
              <a:t>IME602: HYPOTESIS TESTING</a:t>
            </a:r>
          </a:p>
        </p:txBody>
      </p:sp>
      <p:sp>
        <p:nvSpPr>
          <p:cNvPr id="6" name="Footer Placeholder 4">
            <a:extLst>
              <a:ext uri="{FF2B5EF4-FFF2-40B4-BE49-F238E27FC236}">
                <a16:creationId xmlns:a16="http://schemas.microsoft.com/office/drawing/2014/main" id="{ED379667-1217-4D93-A7EC-DBBCDF492B52}"/>
              </a:ext>
            </a:extLst>
          </p:cNvPr>
          <p:cNvSpPr>
            <a:spLocks noGrp="1"/>
          </p:cNvSpPr>
          <p:nvPr>
            <p:ph type="ftr" sz="quarter" idx="11"/>
          </p:nvPr>
        </p:nvSpPr>
        <p:spPr/>
        <p:txBody>
          <a:bodyPr/>
          <a:lstStyle/>
          <a:p>
            <a:pPr>
              <a:defRPr/>
            </a:pPr>
            <a:r>
              <a:rPr lang="en-US"/>
              <a:t>RNSengupta,IME Dept.,IIT Kanpur,INDIA</a:t>
            </a:r>
          </a:p>
        </p:txBody>
      </p:sp>
      <p:sp>
        <p:nvSpPr>
          <p:cNvPr id="4100" name="Slide Number Placeholder 5">
            <a:extLst>
              <a:ext uri="{FF2B5EF4-FFF2-40B4-BE49-F238E27FC236}">
                <a16:creationId xmlns:a16="http://schemas.microsoft.com/office/drawing/2014/main" id="{F5F32225-D5EB-4876-994D-93B470B5B72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5EE7C9E-E34F-4829-983E-595F040C3263}" type="slidenum">
              <a:rPr lang="en-US" altLang="en-US" sz="1400" smtClean="0"/>
              <a:pPr>
                <a:spcBef>
                  <a:spcPct val="0"/>
                </a:spcBef>
                <a:buFontTx/>
                <a:buNone/>
              </a:pPr>
              <a:t>1</a:t>
            </a:fld>
            <a:endParaRPr lang="en-US" altLang="en-US" sz="1400"/>
          </a:p>
        </p:txBody>
      </p:sp>
      <p:sp>
        <p:nvSpPr>
          <p:cNvPr id="4101" name="Rectangle 2">
            <a:extLst>
              <a:ext uri="{FF2B5EF4-FFF2-40B4-BE49-F238E27FC236}">
                <a16:creationId xmlns:a16="http://schemas.microsoft.com/office/drawing/2014/main" id="{2FF43B3E-C560-4F5F-B19E-556A60B09B97}"/>
              </a:ext>
            </a:extLst>
          </p:cNvPr>
          <p:cNvSpPr>
            <a:spLocks noGrp="1" noChangeArrowheads="1"/>
          </p:cNvSpPr>
          <p:nvPr>
            <p:ph type="title"/>
          </p:nvPr>
        </p:nvSpPr>
        <p:spPr>
          <a:xfrm>
            <a:off x="838200" y="533400"/>
            <a:ext cx="10896600" cy="1905000"/>
          </a:xfrm>
        </p:spPr>
        <p:txBody>
          <a:bodyPr/>
          <a:lstStyle/>
          <a:p>
            <a:pPr eaLnBrk="1" hangingPunct="1"/>
            <a:r>
              <a:rPr lang="en-IN" altLang="en-US" sz="4000" b="1">
                <a:solidFill>
                  <a:srgbClr val="FF0000"/>
                </a:solidFill>
              </a:rPr>
              <a:t>IME602: Probability and Statistics-</a:t>
            </a:r>
            <a:r>
              <a:rPr lang="en-IN" altLang="en-US" sz="4000" b="1">
                <a:solidFill>
                  <a:srgbClr val="0000FF"/>
                </a:solidFill>
              </a:rPr>
              <a:t>HYPOTHESS TESTING</a:t>
            </a:r>
            <a:endParaRPr lang="en-US" altLang="en-US" sz="4000" b="1">
              <a:solidFill>
                <a:srgbClr val="0000FF"/>
              </a:solidFill>
            </a:endParaRPr>
          </a:p>
        </p:txBody>
      </p:sp>
      <p:sp>
        <p:nvSpPr>
          <p:cNvPr id="4102" name="Rectangle 3">
            <a:extLst>
              <a:ext uri="{FF2B5EF4-FFF2-40B4-BE49-F238E27FC236}">
                <a16:creationId xmlns:a16="http://schemas.microsoft.com/office/drawing/2014/main" id="{1759CCCE-A2CD-4AF7-8DA4-D32266DF8226}"/>
              </a:ext>
            </a:extLst>
          </p:cNvPr>
          <p:cNvSpPr>
            <a:spLocks noGrp="1" noChangeArrowheads="1"/>
          </p:cNvSpPr>
          <p:nvPr>
            <p:ph type="body" idx="1"/>
          </p:nvPr>
        </p:nvSpPr>
        <p:spPr>
          <a:xfrm>
            <a:off x="1981200" y="2667000"/>
            <a:ext cx="8229600" cy="1905000"/>
          </a:xfrm>
        </p:spPr>
        <p:txBody>
          <a:bodyPr/>
          <a:lstStyle/>
          <a:p>
            <a:pPr algn="ctr" eaLnBrk="1" hangingPunct="1">
              <a:lnSpc>
                <a:spcPct val="90000"/>
              </a:lnSpc>
              <a:buFontTx/>
              <a:buNone/>
            </a:pPr>
            <a:r>
              <a:rPr lang="en-US" altLang="en-US" sz="3000" b="1">
                <a:solidFill>
                  <a:srgbClr val="0000FF"/>
                </a:solidFill>
              </a:rPr>
              <a:t>Raghu Nandan Sengupta</a:t>
            </a:r>
          </a:p>
          <a:p>
            <a:pPr algn="ctr" eaLnBrk="1" hangingPunct="1">
              <a:lnSpc>
                <a:spcPct val="90000"/>
              </a:lnSpc>
              <a:buFontTx/>
              <a:buNone/>
            </a:pPr>
            <a:r>
              <a:rPr lang="en-US" altLang="en-US" sz="3000" b="1">
                <a:solidFill>
                  <a:srgbClr val="0000FF"/>
                </a:solidFill>
              </a:rPr>
              <a:t>Industrial &amp; Management Engineering Department</a:t>
            </a:r>
          </a:p>
          <a:p>
            <a:pPr algn="ctr" eaLnBrk="1" hangingPunct="1">
              <a:lnSpc>
                <a:spcPct val="90000"/>
              </a:lnSpc>
              <a:buFontTx/>
              <a:buNone/>
            </a:pPr>
            <a:r>
              <a:rPr lang="en-US" altLang="en-US" sz="3000" b="1">
                <a:solidFill>
                  <a:srgbClr val="0000FF"/>
                </a:solidFill>
              </a:rPr>
              <a:t>Indian Institute of Technology Kanpur</a:t>
            </a:r>
          </a:p>
        </p:txBody>
      </p:sp>
      <p:pic>
        <p:nvPicPr>
          <p:cNvPr id="4103" name="Picture 4" descr="iitlogo">
            <a:extLst>
              <a:ext uri="{FF2B5EF4-FFF2-40B4-BE49-F238E27FC236}">
                <a16:creationId xmlns:a16="http://schemas.microsoft.com/office/drawing/2014/main" id="{6E8794A0-FC61-4E54-89F5-43CB369150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4800600"/>
            <a:ext cx="1447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520EC5C1-24EA-4135-BE45-9D87DE934A56}"/>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6FACE1C2-6B85-4421-ABCC-563AD06BAC34}"/>
              </a:ext>
            </a:extLst>
          </p:cNvPr>
          <p:cNvSpPr>
            <a:spLocks noGrp="1"/>
          </p:cNvSpPr>
          <p:nvPr>
            <p:ph type="ftr" sz="quarter" idx="11"/>
          </p:nvPr>
        </p:nvSpPr>
        <p:spPr/>
        <p:txBody>
          <a:bodyPr/>
          <a:lstStyle/>
          <a:p>
            <a:pPr>
              <a:defRPr/>
            </a:pPr>
            <a:r>
              <a:rPr lang="en-US"/>
              <a:t>RNSengupta,IME Dept.,IIT Kanpur,INDIA</a:t>
            </a:r>
          </a:p>
        </p:txBody>
      </p:sp>
      <p:sp>
        <p:nvSpPr>
          <p:cNvPr id="14340" name="Slide Number Placeholder 6">
            <a:extLst>
              <a:ext uri="{FF2B5EF4-FFF2-40B4-BE49-F238E27FC236}">
                <a16:creationId xmlns:a16="http://schemas.microsoft.com/office/drawing/2014/main" id="{1D7E32F2-537C-4EAB-9615-A3BCBD26CF5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DAA183F-8721-4B0D-9BA3-BE32FAB4FCFB}" type="slidenum">
              <a:rPr lang="en-US" altLang="en-US" sz="1400" smtClean="0"/>
              <a:pPr>
                <a:spcBef>
                  <a:spcPct val="0"/>
                </a:spcBef>
                <a:buFontTx/>
                <a:buNone/>
              </a:pPr>
              <a:t>10</a:t>
            </a:fld>
            <a:endParaRPr lang="en-US" altLang="en-US" sz="1400"/>
          </a:p>
        </p:txBody>
      </p:sp>
      <p:sp>
        <p:nvSpPr>
          <p:cNvPr id="14341" name="Rectangle 2">
            <a:extLst>
              <a:ext uri="{FF2B5EF4-FFF2-40B4-BE49-F238E27FC236}">
                <a16:creationId xmlns:a16="http://schemas.microsoft.com/office/drawing/2014/main" id="{6474B61A-1E30-44B6-9B0C-8B820AE5E1D1}"/>
              </a:ext>
            </a:extLst>
          </p:cNvPr>
          <p:cNvSpPr>
            <a:spLocks noGrp="1" noChangeArrowheads="1"/>
          </p:cNvSpPr>
          <p:nvPr>
            <p:ph type="title"/>
          </p:nvPr>
        </p:nvSpPr>
        <p:spPr/>
        <p:txBody>
          <a:bodyPr/>
          <a:lstStyle/>
          <a:p>
            <a:pPr eaLnBrk="1" hangingPunct="1"/>
            <a:r>
              <a:rPr lang="en-IN" altLang="en-US"/>
              <a:t>Statistical Inference: Hypothesis Testing (for the mean)</a:t>
            </a:r>
            <a:endParaRPr lang="en-US" altLang="en-US"/>
          </a:p>
        </p:txBody>
      </p:sp>
      <p:sp>
        <p:nvSpPr>
          <p:cNvPr id="14342" name="Rectangle 3">
            <a:extLst>
              <a:ext uri="{FF2B5EF4-FFF2-40B4-BE49-F238E27FC236}">
                <a16:creationId xmlns:a16="http://schemas.microsoft.com/office/drawing/2014/main" id="{2DFFCF3B-6A37-4D7E-A547-C2310D5B69E0}"/>
              </a:ext>
            </a:extLst>
          </p:cNvPr>
          <p:cNvSpPr>
            <a:spLocks noGrp="1" noChangeArrowheads="1"/>
          </p:cNvSpPr>
          <p:nvPr>
            <p:ph type="body" sz="half" idx="1"/>
          </p:nvPr>
        </p:nvSpPr>
        <p:spPr>
          <a:xfrm>
            <a:off x="1981200" y="1600200"/>
            <a:ext cx="8001000" cy="4525963"/>
          </a:xfrm>
        </p:spPr>
        <p:txBody>
          <a:bodyPr/>
          <a:lstStyle/>
          <a:p>
            <a:pPr algn="ctr" eaLnBrk="1" hangingPunct="1">
              <a:lnSpc>
                <a:spcPct val="90000"/>
              </a:lnSpc>
              <a:buFontTx/>
              <a:buNone/>
            </a:pPr>
            <a:r>
              <a:rPr lang="en-US" altLang="en-US" sz="2800"/>
              <a:t>H</a:t>
            </a:r>
            <a:r>
              <a:rPr lang="en-US" altLang="en-US" sz="2800" baseline="-25000"/>
              <a:t>0</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0</a:t>
            </a:r>
            <a:r>
              <a:rPr lang="en-US" altLang="en-US" sz="2800"/>
              <a:t> vs H</a:t>
            </a:r>
            <a:r>
              <a:rPr lang="en-US" altLang="en-US" sz="2800" baseline="-25000"/>
              <a:t>A</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A</a:t>
            </a:r>
            <a:r>
              <a:rPr lang="en-US" altLang="en-US" sz="2800"/>
              <a:t> (</a:t>
            </a:r>
            <a:r>
              <a:rPr lang="en-US" altLang="en-US" sz="2800">
                <a:sym typeface="Symbol" panose="05050102010706020507" pitchFamily="18" charset="2"/>
              </a:rPr>
              <a:t></a:t>
            </a:r>
            <a:r>
              <a:rPr lang="en-US" altLang="en-US" sz="2800" baseline="-25000"/>
              <a:t>A</a:t>
            </a:r>
            <a:r>
              <a:rPr lang="en-US" altLang="en-US" sz="2800"/>
              <a:t> </a:t>
            </a:r>
            <a:r>
              <a:rPr lang="en-US" altLang="en-US" sz="2800">
                <a:sym typeface="Symbol" panose="05050102010706020507" pitchFamily="18" charset="2"/>
              </a:rPr>
              <a:t></a:t>
            </a:r>
            <a:r>
              <a:rPr lang="en-US" altLang="en-US" sz="2800"/>
              <a:t> </a:t>
            </a:r>
            <a:r>
              <a:rPr lang="en-US" altLang="en-US" sz="2800">
                <a:sym typeface="Symbol" panose="05050102010706020507" pitchFamily="18" charset="2"/>
              </a:rPr>
              <a:t></a:t>
            </a:r>
            <a:r>
              <a:rPr lang="en-US" altLang="en-US" sz="2800" baseline="-25000"/>
              <a:t>0</a:t>
            </a:r>
            <a:r>
              <a:rPr lang="en-US" altLang="en-US" sz="2800"/>
              <a:t>), </a:t>
            </a:r>
            <a:r>
              <a:rPr lang="en-US" altLang="en-US" sz="2800">
                <a:sym typeface="Symbol" panose="05050102010706020507" pitchFamily="18" charset="2"/>
              </a:rPr>
              <a:t></a:t>
            </a:r>
            <a:r>
              <a:rPr lang="en-US" altLang="en-US" sz="2800" baseline="30000">
                <a:sym typeface="Symbol" panose="05050102010706020507" pitchFamily="18" charset="2"/>
              </a:rPr>
              <a:t>2</a:t>
            </a:r>
            <a:r>
              <a:rPr lang="en-US" altLang="en-US" sz="2800">
                <a:sym typeface="Symbol" panose="05050102010706020507" pitchFamily="18" charset="2"/>
              </a:rPr>
              <a:t> </a:t>
            </a:r>
            <a:r>
              <a:rPr lang="en-US" altLang="en-US" sz="2800" b="1">
                <a:solidFill>
                  <a:srgbClr val="FF0000"/>
                </a:solidFill>
                <a:sym typeface="Symbol" panose="05050102010706020507" pitchFamily="18" charset="2"/>
              </a:rPr>
              <a:t>known</a:t>
            </a:r>
          </a:p>
          <a:p>
            <a:pPr eaLnBrk="1" hangingPunct="1">
              <a:lnSpc>
                <a:spcPct val="90000"/>
              </a:lnSpc>
              <a:buFontTx/>
              <a:buNone/>
            </a:pPr>
            <a:endParaRPr lang="en-IN" altLang="en-US" sz="2800"/>
          </a:p>
          <a:p>
            <a:pPr eaLnBrk="1" hangingPunct="1">
              <a:lnSpc>
                <a:spcPct val="90000"/>
              </a:lnSpc>
              <a:buFontTx/>
              <a:buNone/>
            </a:pPr>
            <a:endParaRPr lang="en-US" altLang="en-US" sz="3000">
              <a:sym typeface="Symbol" panose="05050102010706020507" pitchFamily="18" charset="2"/>
            </a:endParaRPr>
          </a:p>
        </p:txBody>
      </p:sp>
      <p:pic>
        <p:nvPicPr>
          <p:cNvPr id="14343" name="Picture 2">
            <a:extLst>
              <a:ext uri="{FF2B5EF4-FFF2-40B4-BE49-F238E27FC236}">
                <a16:creationId xmlns:a16="http://schemas.microsoft.com/office/drawing/2014/main" id="{E13905E1-C19D-4A0B-A946-64FCEB1DE2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2514600"/>
            <a:ext cx="762000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C5E0CEE-74F3-48FB-82BC-4DE731C0206F}"/>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FDE642DC-A28A-4C99-ADAF-EB34D0BBF3BD}"/>
              </a:ext>
            </a:extLst>
          </p:cNvPr>
          <p:cNvSpPr>
            <a:spLocks noGrp="1"/>
          </p:cNvSpPr>
          <p:nvPr>
            <p:ph type="ftr" sz="quarter" idx="11"/>
          </p:nvPr>
        </p:nvSpPr>
        <p:spPr/>
        <p:txBody>
          <a:bodyPr/>
          <a:lstStyle/>
          <a:p>
            <a:pPr>
              <a:defRPr/>
            </a:pPr>
            <a:r>
              <a:rPr lang="en-US"/>
              <a:t>RNSengupta,IME Dept.,IIT Kanpur,INDIA</a:t>
            </a:r>
          </a:p>
        </p:txBody>
      </p:sp>
      <p:sp>
        <p:nvSpPr>
          <p:cNvPr id="15364" name="Slide Number Placeholder 6">
            <a:extLst>
              <a:ext uri="{FF2B5EF4-FFF2-40B4-BE49-F238E27FC236}">
                <a16:creationId xmlns:a16="http://schemas.microsoft.com/office/drawing/2014/main" id="{A3C7AE09-5E54-4510-94B8-9311DA95570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AB448C2-C214-49FD-BF40-666FA2DE7407}" type="slidenum">
              <a:rPr lang="en-US" altLang="en-US" sz="1400" smtClean="0"/>
              <a:pPr>
                <a:spcBef>
                  <a:spcPct val="0"/>
                </a:spcBef>
                <a:buFontTx/>
                <a:buNone/>
              </a:pPr>
              <a:t>11</a:t>
            </a:fld>
            <a:endParaRPr lang="en-US" altLang="en-US" sz="1400"/>
          </a:p>
        </p:txBody>
      </p:sp>
      <p:sp>
        <p:nvSpPr>
          <p:cNvPr id="15365" name="Rectangle 2">
            <a:extLst>
              <a:ext uri="{FF2B5EF4-FFF2-40B4-BE49-F238E27FC236}">
                <a16:creationId xmlns:a16="http://schemas.microsoft.com/office/drawing/2014/main" id="{DDB8AD1A-72F0-4E8C-94D6-1CE62E609342}"/>
              </a:ext>
            </a:extLst>
          </p:cNvPr>
          <p:cNvSpPr>
            <a:spLocks noGrp="1" noChangeArrowheads="1"/>
          </p:cNvSpPr>
          <p:nvPr>
            <p:ph type="title"/>
          </p:nvPr>
        </p:nvSpPr>
        <p:spPr/>
        <p:txBody>
          <a:bodyPr/>
          <a:lstStyle/>
          <a:p>
            <a:pPr eaLnBrk="1" hangingPunct="1"/>
            <a:r>
              <a:rPr lang="en-IN" altLang="en-US"/>
              <a:t>Statistical Inference: Hypothesis Testing (for the mean)</a:t>
            </a:r>
            <a:endParaRPr lang="en-US" altLang="en-US"/>
          </a:p>
        </p:txBody>
      </p:sp>
      <p:sp>
        <p:nvSpPr>
          <p:cNvPr id="15366" name="Rectangle 3">
            <a:extLst>
              <a:ext uri="{FF2B5EF4-FFF2-40B4-BE49-F238E27FC236}">
                <a16:creationId xmlns:a16="http://schemas.microsoft.com/office/drawing/2014/main" id="{4DB9EAFA-592A-4F76-902F-4EAFF0969252}"/>
              </a:ext>
            </a:extLst>
          </p:cNvPr>
          <p:cNvSpPr>
            <a:spLocks noGrp="1" noChangeArrowheads="1"/>
          </p:cNvSpPr>
          <p:nvPr>
            <p:ph type="body" sz="half" idx="1"/>
          </p:nvPr>
        </p:nvSpPr>
        <p:spPr>
          <a:xfrm>
            <a:off x="1981200" y="1600200"/>
            <a:ext cx="8001000" cy="4525963"/>
          </a:xfrm>
        </p:spPr>
        <p:txBody>
          <a:bodyPr/>
          <a:lstStyle/>
          <a:p>
            <a:pPr algn="ctr" eaLnBrk="1" hangingPunct="1">
              <a:lnSpc>
                <a:spcPct val="90000"/>
              </a:lnSpc>
              <a:buFontTx/>
              <a:buNone/>
            </a:pPr>
            <a:r>
              <a:rPr lang="en-US" altLang="en-US" sz="2800"/>
              <a:t>H</a:t>
            </a:r>
            <a:r>
              <a:rPr lang="en-US" altLang="en-US" sz="2800" baseline="-25000"/>
              <a:t>0</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0</a:t>
            </a:r>
            <a:r>
              <a:rPr lang="en-US" altLang="en-US" sz="2800"/>
              <a:t> vs H</a:t>
            </a:r>
            <a:r>
              <a:rPr lang="en-US" altLang="en-US" sz="2800" baseline="-25000"/>
              <a:t>A</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A</a:t>
            </a:r>
            <a:r>
              <a:rPr lang="en-US" altLang="en-US" sz="2800"/>
              <a:t> (</a:t>
            </a:r>
            <a:r>
              <a:rPr lang="en-US" altLang="en-US" sz="2800">
                <a:sym typeface="Symbol" panose="05050102010706020507" pitchFamily="18" charset="2"/>
              </a:rPr>
              <a:t></a:t>
            </a:r>
            <a:r>
              <a:rPr lang="en-US" altLang="en-US" sz="2800" baseline="-25000"/>
              <a:t>A</a:t>
            </a:r>
            <a:r>
              <a:rPr lang="en-US" altLang="en-US" sz="2800"/>
              <a:t> &lt; </a:t>
            </a:r>
            <a:r>
              <a:rPr lang="en-US" altLang="en-US" sz="2800">
                <a:sym typeface="Symbol" panose="05050102010706020507" pitchFamily="18" charset="2"/>
              </a:rPr>
              <a:t></a:t>
            </a:r>
            <a:r>
              <a:rPr lang="en-US" altLang="en-US" sz="2800" baseline="-25000"/>
              <a:t>0</a:t>
            </a:r>
            <a:r>
              <a:rPr lang="en-US" altLang="en-US" sz="2800"/>
              <a:t>), </a:t>
            </a:r>
            <a:r>
              <a:rPr lang="en-US" altLang="en-US" sz="2800">
                <a:sym typeface="Symbol" panose="05050102010706020507" pitchFamily="18" charset="2"/>
              </a:rPr>
              <a:t></a:t>
            </a:r>
            <a:r>
              <a:rPr lang="en-US" altLang="en-US" sz="2800" baseline="30000">
                <a:sym typeface="Symbol" panose="05050102010706020507" pitchFamily="18" charset="2"/>
              </a:rPr>
              <a:t>2</a:t>
            </a:r>
            <a:r>
              <a:rPr lang="en-US" altLang="en-US" sz="2800">
                <a:sym typeface="Symbol" panose="05050102010706020507" pitchFamily="18" charset="2"/>
              </a:rPr>
              <a:t> </a:t>
            </a:r>
            <a:r>
              <a:rPr lang="en-US" altLang="en-US" sz="2800" b="1">
                <a:solidFill>
                  <a:srgbClr val="FF0000"/>
                </a:solidFill>
                <a:sym typeface="Symbol" panose="05050102010706020507" pitchFamily="18" charset="2"/>
              </a:rPr>
              <a:t>unknown</a:t>
            </a:r>
          </a:p>
          <a:p>
            <a:pPr eaLnBrk="1" hangingPunct="1">
              <a:lnSpc>
                <a:spcPct val="90000"/>
              </a:lnSpc>
              <a:buFontTx/>
              <a:buNone/>
            </a:pPr>
            <a:endParaRPr lang="en-IN" altLang="en-US" sz="2800"/>
          </a:p>
          <a:p>
            <a:pPr eaLnBrk="1" hangingPunct="1">
              <a:lnSpc>
                <a:spcPct val="90000"/>
              </a:lnSpc>
              <a:buFontTx/>
              <a:buNone/>
            </a:pPr>
            <a:endParaRPr lang="en-US" altLang="en-US" sz="3000">
              <a:sym typeface="Symbol" panose="05050102010706020507" pitchFamily="18" charset="2"/>
            </a:endParaRPr>
          </a:p>
        </p:txBody>
      </p:sp>
      <p:pic>
        <p:nvPicPr>
          <p:cNvPr id="15367" name="Picture 2">
            <a:extLst>
              <a:ext uri="{FF2B5EF4-FFF2-40B4-BE49-F238E27FC236}">
                <a16:creationId xmlns:a16="http://schemas.microsoft.com/office/drawing/2014/main" id="{D8DCB0AA-39A6-4F02-B056-5E84A253E0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050" y="2424113"/>
            <a:ext cx="7778750"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83706D93-DB81-46FF-BCEC-B31E43A8850F}"/>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DC04CA12-B6FD-4DB1-92EE-C98DE3E4748E}"/>
              </a:ext>
            </a:extLst>
          </p:cNvPr>
          <p:cNvSpPr>
            <a:spLocks noGrp="1"/>
          </p:cNvSpPr>
          <p:nvPr>
            <p:ph type="ftr" sz="quarter" idx="11"/>
          </p:nvPr>
        </p:nvSpPr>
        <p:spPr/>
        <p:txBody>
          <a:bodyPr/>
          <a:lstStyle/>
          <a:p>
            <a:pPr>
              <a:defRPr/>
            </a:pPr>
            <a:r>
              <a:rPr lang="en-US"/>
              <a:t>RNSengupta,IME Dept.,IIT Kanpur,INDIA</a:t>
            </a:r>
          </a:p>
        </p:txBody>
      </p:sp>
      <p:sp>
        <p:nvSpPr>
          <p:cNvPr id="16388" name="Slide Number Placeholder 6">
            <a:extLst>
              <a:ext uri="{FF2B5EF4-FFF2-40B4-BE49-F238E27FC236}">
                <a16:creationId xmlns:a16="http://schemas.microsoft.com/office/drawing/2014/main" id="{25CF6056-EAFC-4D95-993B-9D496F2A577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DA3B4D1-072A-4E07-8A12-8C0321955D6D}" type="slidenum">
              <a:rPr lang="en-US" altLang="en-US" sz="1400" smtClean="0"/>
              <a:pPr>
                <a:spcBef>
                  <a:spcPct val="0"/>
                </a:spcBef>
                <a:buFontTx/>
                <a:buNone/>
              </a:pPr>
              <a:t>12</a:t>
            </a:fld>
            <a:endParaRPr lang="en-US" altLang="en-US" sz="1400"/>
          </a:p>
        </p:txBody>
      </p:sp>
      <p:sp>
        <p:nvSpPr>
          <p:cNvPr id="16389" name="Rectangle 2">
            <a:extLst>
              <a:ext uri="{FF2B5EF4-FFF2-40B4-BE49-F238E27FC236}">
                <a16:creationId xmlns:a16="http://schemas.microsoft.com/office/drawing/2014/main" id="{AABA49DD-E54B-4C72-B903-347A51364D55}"/>
              </a:ext>
            </a:extLst>
          </p:cNvPr>
          <p:cNvSpPr>
            <a:spLocks noGrp="1" noChangeArrowheads="1"/>
          </p:cNvSpPr>
          <p:nvPr>
            <p:ph type="title"/>
          </p:nvPr>
        </p:nvSpPr>
        <p:spPr/>
        <p:txBody>
          <a:bodyPr/>
          <a:lstStyle/>
          <a:p>
            <a:pPr eaLnBrk="1" hangingPunct="1"/>
            <a:r>
              <a:rPr lang="en-IN" altLang="en-US"/>
              <a:t>Statistical Inference: Hypothesis Testing (for the mean)</a:t>
            </a:r>
            <a:endParaRPr lang="en-US" altLang="en-US"/>
          </a:p>
        </p:txBody>
      </p:sp>
      <p:sp>
        <p:nvSpPr>
          <p:cNvPr id="16390" name="Rectangle 3">
            <a:extLst>
              <a:ext uri="{FF2B5EF4-FFF2-40B4-BE49-F238E27FC236}">
                <a16:creationId xmlns:a16="http://schemas.microsoft.com/office/drawing/2014/main" id="{7E0AE300-6C0D-41D2-9C3C-E15E48D0C325}"/>
              </a:ext>
            </a:extLst>
          </p:cNvPr>
          <p:cNvSpPr>
            <a:spLocks noGrp="1" noChangeArrowheads="1"/>
          </p:cNvSpPr>
          <p:nvPr>
            <p:ph type="body" sz="half" idx="1"/>
          </p:nvPr>
        </p:nvSpPr>
        <p:spPr>
          <a:xfrm>
            <a:off x="1981200" y="1600200"/>
            <a:ext cx="8001000" cy="4525963"/>
          </a:xfrm>
        </p:spPr>
        <p:txBody>
          <a:bodyPr/>
          <a:lstStyle/>
          <a:p>
            <a:pPr algn="ctr" eaLnBrk="1" hangingPunct="1">
              <a:lnSpc>
                <a:spcPct val="90000"/>
              </a:lnSpc>
              <a:buFontTx/>
              <a:buNone/>
            </a:pPr>
            <a:r>
              <a:rPr lang="en-US" altLang="en-US" sz="2800"/>
              <a:t>H</a:t>
            </a:r>
            <a:r>
              <a:rPr lang="en-US" altLang="en-US" sz="2800" baseline="-25000"/>
              <a:t>0</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0</a:t>
            </a:r>
            <a:r>
              <a:rPr lang="en-US" altLang="en-US" sz="2800"/>
              <a:t> vs H</a:t>
            </a:r>
            <a:r>
              <a:rPr lang="en-US" altLang="en-US" sz="2800" baseline="-25000"/>
              <a:t>A</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A</a:t>
            </a:r>
            <a:r>
              <a:rPr lang="en-US" altLang="en-US" sz="2800"/>
              <a:t> (</a:t>
            </a:r>
            <a:r>
              <a:rPr lang="en-US" altLang="en-US" sz="2800">
                <a:sym typeface="Symbol" panose="05050102010706020507" pitchFamily="18" charset="2"/>
              </a:rPr>
              <a:t></a:t>
            </a:r>
            <a:r>
              <a:rPr lang="en-US" altLang="en-US" sz="2800" baseline="-25000"/>
              <a:t>A</a:t>
            </a:r>
            <a:r>
              <a:rPr lang="en-US" altLang="en-US" sz="2800"/>
              <a:t> &gt; </a:t>
            </a:r>
            <a:r>
              <a:rPr lang="en-US" altLang="en-US" sz="2800">
                <a:sym typeface="Symbol" panose="05050102010706020507" pitchFamily="18" charset="2"/>
              </a:rPr>
              <a:t></a:t>
            </a:r>
            <a:r>
              <a:rPr lang="en-US" altLang="en-US" sz="2800" baseline="-25000"/>
              <a:t>0</a:t>
            </a:r>
            <a:r>
              <a:rPr lang="en-US" altLang="en-US" sz="2800"/>
              <a:t>), </a:t>
            </a:r>
            <a:r>
              <a:rPr lang="en-US" altLang="en-US" sz="2800">
                <a:sym typeface="Symbol" panose="05050102010706020507" pitchFamily="18" charset="2"/>
              </a:rPr>
              <a:t></a:t>
            </a:r>
            <a:r>
              <a:rPr lang="en-US" altLang="en-US" sz="2800" baseline="30000">
                <a:sym typeface="Symbol" panose="05050102010706020507" pitchFamily="18" charset="2"/>
              </a:rPr>
              <a:t>2</a:t>
            </a:r>
            <a:r>
              <a:rPr lang="en-US" altLang="en-US" sz="2800">
                <a:sym typeface="Symbol" panose="05050102010706020507" pitchFamily="18" charset="2"/>
              </a:rPr>
              <a:t> </a:t>
            </a:r>
            <a:r>
              <a:rPr lang="en-US" altLang="en-US" sz="2800" b="1">
                <a:solidFill>
                  <a:srgbClr val="FF0000"/>
                </a:solidFill>
                <a:sym typeface="Symbol" panose="05050102010706020507" pitchFamily="18" charset="2"/>
              </a:rPr>
              <a:t>unknown</a:t>
            </a:r>
          </a:p>
          <a:p>
            <a:pPr eaLnBrk="1" hangingPunct="1">
              <a:lnSpc>
                <a:spcPct val="90000"/>
              </a:lnSpc>
              <a:buFontTx/>
              <a:buNone/>
            </a:pPr>
            <a:endParaRPr lang="en-IN" altLang="en-US" sz="2800"/>
          </a:p>
          <a:p>
            <a:pPr eaLnBrk="1" hangingPunct="1">
              <a:lnSpc>
                <a:spcPct val="90000"/>
              </a:lnSpc>
              <a:buFontTx/>
              <a:buNone/>
            </a:pPr>
            <a:endParaRPr lang="en-US" altLang="en-US" sz="3000">
              <a:sym typeface="Symbol" panose="05050102010706020507" pitchFamily="18" charset="2"/>
            </a:endParaRPr>
          </a:p>
        </p:txBody>
      </p:sp>
      <p:pic>
        <p:nvPicPr>
          <p:cNvPr id="16391" name="Picture 2">
            <a:extLst>
              <a:ext uri="{FF2B5EF4-FFF2-40B4-BE49-F238E27FC236}">
                <a16:creationId xmlns:a16="http://schemas.microsoft.com/office/drawing/2014/main" id="{FC6B92D1-C667-4651-8F04-0CF179F240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438400"/>
            <a:ext cx="77724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E3C06A6-E424-4A70-865E-3937CD210DEC}"/>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7600754D-4227-465D-8492-A2666CB8EDCD}"/>
              </a:ext>
            </a:extLst>
          </p:cNvPr>
          <p:cNvSpPr>
            <a:spLocks noGrp="1"/>
          </p:cNvSpPr>
          <p:nvPr>
            <p:ph type="ftr" sz="quarter" idx="11"/>
          </p:nvPr>
        </p:nvSpPr>
        <p:spPr/>
        <p:txBody>
          <a:bodyPr/>
          <a:lstStyle/>
          <a:p>
            <a:pPr>
              <a:defRPr/>
            </a:pPr>
            <a:r>
              <a:rPr lang="en-US"/>
              <a:t>RNSengupta,IME Dept.,IIT Kanpur,INDIA</a:t>
            </a:r>
          </a:p>
        </p:txBody>
      </p:sp>
      <p:sp>
        <p:nvSpPr>
          <p:cNvPr id="17412" name="Slide Number Placeholder 6">
            <a:extLst>
              <a:ext uri="{FF2B5EF4-FFF2-40B4-BE49-F238E27FC236}">
                <a16:creationId xmlns:a16="http://schemas.microsoft.com/office/drawing/2014/main" id="{4A5389CB-ECF4-4C17-B59E-18F1A8F78DB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1553EF3-9F6F-463B-952C-F6E8A5590BB7}" type="slidenum">
              <a:rPr lang="en-US" altLang="en-US" sz="1400" smtClean="0"/>
              <a:pPr>
                <a:spcBef>
                  <a:spcPct val="0"/>
                </a:spcBef>
                <a:buFontTx/>
                <a:buNone/>
              </a:pPr>
              <a:t>13</a:t>
            </a:fld>
            <a:endParaRPr lang="en-US" altLang="en-US" sz="1400"/>
          </a:p>
        </p:txBody>
      </p:sp>
      <p:sp>
        <p:nvSpPr>
          <p:cNvPr id="17413" name="Rectangle 2">
            <a:extLst>
              <a:ext uri="{FF2B5EF4-FFF2-40B4-BE49-F238E27FC236}">
                <a16:creationId xmlns:a16="http://schemas.microsoft.com/office/drawing/2014/main" id="{DF5BBC2C-8DD2-4A38-8E36-0D23FC7CDD15}"/>
              </a:ext>
            </a:extLst>
          </p:cNvPr>
          <p:cNvSpPr>
            <a:spLocks noGrp="1" noChangeArrowheads="1"/>
          </p:cNvSpPr>
          <p:nvPr>
            <p:ph type="title"/>
          </p:nvPr>
        </p:nvSpPr>
        <p:spPr/>
        <p:txBody>
          <a:bodyPr/>
          <a:lstStyle/>
          <a:p>
            <a:pPr eaLnBrk="1" hangingPunct="1"/>
            <a:r>
              <a:rPr lang="en-IN" altLang="en-US" sz="2900"/>
              <a:t>Statistical Inference: Hypothesis Testing (for the mean) (Example)</a:t>
            </a:r>
            <a:endParaRPr lang="en-US" altLang="en-US" sz="2900"/>
          </a:p>
        </p:txBody>
      </p:sp>
      <p:sp>
        <p:nvSpPr>
          <p:cNvPr id="17414" name="Rectangle 3">
            <a:extLst>
              <a:ext uri="{FF2B5EF4-FFF2-40B4-BE49-F238E27FC236}">
                <a16:creationId xmlns:a16="http://schemas.microsoft.com/office/drawing/2014/main" id="{1D42AF95-ECAB-483E-9858-9A52AB1BE64C}"/>
              </a:ext>
            </a:extLst>
          </p:cNvPr>
          <p:cNvSpPr>
            <a:spLocks noGrp="1" noChangeArrowheads="1"/>
          </p:cNvSpPr>
          <p:nvPr>
            <p:ph type="body" sz="half" idx="1"/>
          </p:nvPr>
        </p:nvSpPr>
        <p:spPr>
          <a:xfrm>
            <a:off x="1981200" y="1600200"/>
            <a:ext cx="8001000" cy="4525963"/>
          </a:xfrm>
        </p:spPr>
        <p:txBody>
          <a:bodyPr/>
          <a:lstStyle/>
          <a:p>
            <a:pPr algn="ctr" eaLnBrk="1" hangingPunct="1">
              <a:lnSpc>
                <a:spcPct val="90000"/>
              </a:lnSpc>
              <a:buFontTx/>
              <a:buNone/>
            </a:pPr>
            <a:r>
              <a:rPr lang="en-US" altLang="en-US" sz="2800"/>
              <a:t>H</a:t>
            </a:r>
            <a:r>
              <a:rPr lang="en-US" altLang="en-US" sz="2800" baseline="-25000"/>
              <a:t>0</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0</a:t>
            </a:r>
            <a:r>
              <a:rPr lang="en-US" altLang="en-US" sz="2800"/>
              <a:t> vs H</a:t>
            </a:r>
            <a:r>
              <a:rPr lang="en-US" altLang="en-US" sz="2800" baseline="-25000"/>
              <a:t>A</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A</a:t>
            </a:r>
            <a:r>
              <a:rPr lang="en-US" altLang="en-US" sz="2800"/>
              <a:t> (</a:t>
            </a:r>
            <a:r>
              <a:rPr lang="en-US" altLang="en-US" sz="2800">
                <a:sym typeface="Symbol" panose="05050102010706020507" pitchFamily="18" charset="2"/>
              </a:rPr>
              <a:t></a:t>
            </a:r>
            <a:r>
              <a:rPr lang="en-US" altLang="en-US" sz="2800" baseline="-25000"/>
              <a:t>A</a:t>
            </a:r>
            <a:r>
              <a:rPr lang="en-US" altLang="en-US" sz="2800"/>
              <a:t> &gt; </a:t>
            </a:r>
            <a:r>
              <a:rPr lang="en-US" altLang="en-US" sz="2800">
                <a:sym typeface="Symbol" panose="05050102010706020507" pitchFamily="18" charset="2"/>
              </a:rPr>
              <a:t></a:t>
            </a:r>
            <a:r>
              <a:rPr lang="en-US" altLang="en-US" sz="2800" baseline="-25000"/>
              <a:t>0</a:t>
            </a:r>
            <a:r>
              <a:rPr lang="en-US" altLang="en-US" sz="2800"/>
              <a:t>), </a:t>
            </a:r>
            <a:r>
              <a:rPr lang="en-US" altLang="en-US" sz="2800">
                <a:sym typeface="Symbol" panose="05050102010706020507" pitchFamily="18" charset="2"/>
              </a:rPr>
              <a:t></a:t>
            </a:r>
            <a:r>
              <a:rPr lang="en-US" altLang="en-US" sz="2800" baseline="30000">
                <a:sym typeface="Symbol" panose="05050102010706020507" pitchFamily="18" charset="2"/>
              </a:rPr>
              <a:t>2</a:t>
            </a:r>
            <a:r>
              <a:rPr lang="en-US" altLang="en-US" sz="2800">
                <a:sym typeface="Symbol" panose="05050102010706020507" pitchFamily="18" charset="2"/>
              </a:rPr>
              <a:t> </a:t>
            </a:r>
            <a:r>
              <a:rPr lang="en-US" altLang="en-US" sz="2800" b="1">
                <a:solidFill>
                  <a:srgbClr val="FF0000"/>
                </a:solidFill>
                <a:sym typeface="Symbol" panose="05050102010706020507" pitchFamily="18" charset="2"/>
              </a:rPr>
              <a:t>unknown</a:t>
            </a:r>
          </a:p>
          <a:p>
            <a:pPr algn="just" eaLnBrk="1" hangingPunct="1">
              <a:lnSpc>
                <a:spcPct val="90000"/>
              </a:lnSpc>
              <a:buFontTx/>
              <a:buNone/>
            </a:pPr>
            <a:r>
              <a:rPr lang="en-IN" altLang="en-US" sz="2800">
                <a:sym typeface="Symbol" panose="05050102010706020507" pitchFamily="18" charset="2"/>
              </a:rPr>
              <a:t>	A manufacturer of bars of steel claims that the average breaking strength of his product is more than 52. The breaking strength of each bar in a sample of 15 is: 51.3, 52.1, 50.3, 50.2, 51.9, 50.0, 52.5, 50.7, 49.3, 49.3, 48.3, 48.1, 48.2, 47.8 and 47.5. Given this information we are to examine if the manufacturers claim is supported by these data. Consider =5% or loc=(1-  )=95%</a:t>
            </a:r>
            <a:endParaRPr lang="en-US" altLang="en-US" sz="2800" b="1">
              <a:solidFill>
                <a:srgbClr val="FF0000"/>
              </a:solidFill>
              <a:sym typeface="Symbol" panose="05050102010706020507" pitchFamily="18" charset="2"/>
            </a:endParaRPr>
          </a:p>
          <a:p>
            <a:pPr eaLnBrk="1" hangingPunct="1">
              <a:lnSpc>
                <a:spcPct val="90000"/>
              </a:lnSpc>
              <a:buFontTx/>
              <a:buNone/>
            </a:pPr>
            <a:endParaRPr lang="en-IN" altLang="en-US" sz="2800"/>
          </a:p>
          <a:p>
            <a:pPr eaLnBrk="1" hangingPunct="1">
              <a:lnSpc>
                <a:spcPct val="90000"/>
              </a:lnSpc>
              <a:buFontTx/>
              <a:buNone/>
            </a:pPr>
            <a:endParaRPr lang="en-US" altLang="en-US" sz="3000">
              <a:sym typeface="Symbol" panose="05050102010706020507" pitchFamily="18" charset="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5C19902E-0F69-4D75-81B7-1C243EDDEA81}"/>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7FF965BB-AE22-4ABD-A88F-DFFB1DCAA226}"/>
              </a:ext>
            </a:extLst>
          </p:cNvPr>
          <p:cNvSpPr>
            <a:spLocks noGrp="1"/>
          </p:cNvSpPr>
          <p:nvPr>
            <p:ph type="ftr" sz="quarter" idx="11"/>
          </p:nvPr>
        </p:nvSpPr>
        <p:spPr/>
        <p:txBody>
          <a:bodyPr/>
          <a:lstStyle/>
          <a:p>
            <a:pPr>
              <a:defRPr/>
            </a:pPr>
            <a:r>
              <a:rPr lang="en-US"/>
              <a:t>RNSengupta,IME Dept.,IIT Kanpur,INDIA</a:t>
            </a:r>
          </a:p>
        </p:txBody>
      </p:sp>
      <p:sp>
        <p:nvSpPr>
          <p:cNvPr id="18436" name="Slide Number Placeholder 6">
            <a:extLst>
              <a:ext uri="{FF2B5EF4-FFF2-40B4-BE49-F238E27FC236}">
                <a16:creationId xmlns:a16="http://schemas.microsoft.com/office/drawing/2014/main" id="{55660E70-BDFE-4A61-AF5C-EA0FC962ABE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0D1BADA-3E12-45EB-BCC3-3B5D9A3548BF}" type="slidenum">
              <a:rPr lang="en-US" altLang="en-US" sz="1400" smtClean="0"/>
              <a:pPr>
                <a:spcBef>
                  <a:spcPct val="0"/>
                </a:spcBef>
                <a:buFontTx/>
                <a:buNone/>
              </a:pPr>
              <a:t>14</a:t>
            </a:fld>
            <a:endParaRPr lang="en-US" altLang="en-US" sz="1400"/>
          </a:p>
        </p:txBody>
      </p:sp>
      <p:sp>
        <p:nvSpPr>
          <p:cNvPr id="18437" name="Rectangle 2">
            <a:extLst>
              <a:ext uri="{FF2B5EF4-FFF2-40B4-BE49-F238E27FC236}">
                <a16:creationId xmlns:a16="http://schemas.microsoft.com/office/drawing/2014/main" id="{0E13FA96-2E8F-4986-AC90-CA0AA0DD867A}"/>
              </a:ext>
            </a:extLst>
          </p:cNvPr>
          <p:cNvSpPr>
            <a:spLocks noGrp="1" noChangeArrowheads="1"/>
          </p:cNvSpPr>
          <p:nvPr>
            <p:ph type="title"/>
          </p:nvPr>
        </p:nvSpPr>
        <p:spPr/>
        <p:txBody>
          <a:bodyPr/>
          <a:lstStyle/>
          <a:p>
            <a:pPr eaLnBrk="1" hangingPunct="1"/>
            <a:r>
              <a:rPr lang="en-IN" altLang="en-US" sz="3500"/>
              <a:t>Statistical Inference: Hypothesis Testing (for the mean) (Example contd…)</a:t>
            </a:r>
            <a:endParaRPr lang="en-US" altLang="en-US" sz="3500"/>
          </a:p>
        </p:txBody>
      </p:sp>
      <p:sp>
        <p:nvSpPr>
          <p:cNvPr id="18438" name="Rectangle 3">
            <a:extLst>
              <a:ext uri="{FF2B5EF4-FFF2-40B4-BE49-F238E27FC236}">
                <a16:creationId xmlns:a16="http://schemas.microsoft.com/office/drawing/2014/main" id="{9C0C7540-69DF-40EE-9C53-1B3E57A073B3}"/>
              </a:ext>
            </a:extLst>
          </p:cNvPr>
          <p:cNvSpPr>
            <a:spLocks noGrp="1" noChangeArrowheads="1"/>
          </p:cNvSpPr>
          <p:nvPr>
            <p:ph type="body" sz="half" idx="1"/>
          </p:nvPr>
        </p:nvSpPr>
        <p:spPr>
          <a:xfrm>
            <a:off x="1981200" y="1600200"/>
            <a:ext cx="8001000" cy="4525963"/>
          </a:xfrm>
        </p:spPr>
        <p:txBody>
          <a:bodyPr/>
          <a:lstStyle/>
          <a:p>
            <a:pPr algn="ctr" eaLnBrk="1" hangingPunct="1">
              <a:lnSpc>
                <a:spcPct val="90000"/>
              </a:lnSpc>
              <a:buFontTx/>
              <a:buNone/>
            </a:pPr>
            <a:r>
              <a:rPr lang="en-US" altLang="en-US" sz="2500"/>
              <a:t>H</a:t>
            </a:r>
            <a:r>
              <a:rPr lang="en-US" altLang="en-US" sz="2500" baseline="-25000"/>
              <a:t>0</a:t>
            </a:r>
            <a:r>
              <a:rPr lang="en-US" altLang="en-US" sz="2500"/>
              <a:t>: </a:t>
            </a:r>
            <a:r>
              <a:rPr lang="en-US" altLang="en-US" sz="2500">
                <a:sym typeface="Symbol" panose="05050102010706020507" pitchFamily="18" charset="2"/>
              </a:rPr>
              <a:t></a:t>
            </a:r>
            <a:r>
              <a:rPr lang="en-US" altLang="en-US" sz="2500"/>
              <a:t> = </a:t>
            </a:r>
            <a:r>
              <a:rPr lang="en-US" altLang="en-US" sz="2500">
                <a:sym typeface="Symbol" panose="05050102010706020507" pitchFamily="18" charset="2"/>
              </a:rPr>
              <a:t></a:t>
            </a:r>
            <a:r>
              <a:rPr lang="en-US" altLang="en-US" sz="2500" baseline="-25000"/>
              <a:t>0</a:t>
            </a:r>
            <a:r>
              <a:rPr lang="en-US" altLang="en-US" sz="2500"/>
              <a:t>=52 vs H</a:t>
            </a:r>
            <a:r>
              <a:rPr lang="en-US" altLang="en-US" sz="2500" baseline="-25000"/>
              <a:t>A</a:t>
            </a:r>
            <a:r>
              <a:rPr lang="en-US" altLang="en-US" sz="2500"/>
              <a:t>: </a:t>
            </a:r>
            <a:r>
              <a:rPr lang="en-US" altLang="en-US" sz="2500">
                <a:sym typeface="Symbol" panose="05050102010706020507" pitchFamily="18" charset="2"/>
              </a:rPr>
              <a:t></a:t>
            </a:r>
            <a:r>
              <a:rPr lang="en-US" altLang="en-US" sz="2500"/>
              <a:t> = </a:t>
            </a:r>
            <a:r>
              <a:rPr lang="en-US" altLang="en-US" sz="2500">
                <a:sym typeface="Symbol" panose="05050102010706020507" pitchFamily="18" charset="2"/>
              </a:rPr>
              <a:t></a:t>
            </a:r>
            <a:r>
              <a:rPr lang="en-US" altLang="en-US" sz="2500" baseline="-25000"/>
              <a:t>A</a:t>
            </a:r>
            <a:r>
              <a:rPr lang="en-US" altLang="en-US" sz="2500"/>
              <a:t> (</a:t>
            </a:r>
            <a:r>
              <a:rPr lang="en-US" altLang="en-US" sz="2500">
                <a:sym typeface="Symbol" panose="05050102010706020507" pitchFamily="18" charset="2"/>
              </a:rPr>
              <a:t></a:t>
            </a:r>
            <a:r>
              <a:rPr lang="en-US" altLang="en-US" sz="2500" baseline="-25000"/>
              <a:t>A</a:t>
            </a:r>
            <a:r>
              <a:rPr lang="en-US" altLang="en-US" sz="2500"/>
              <a:t> &gt; </a:t>
            </a:r>
            <a:r>
              <a:rPr lang="en-US" altLang="en-US" sz="2500">
                <a:sym typeface="Symbol" panose="05050102010706020507" pitchFamily="18" charset="2"/>
              </a:rPr>
              <a:t></a:t>
            </a:r>
            <a:r>
              <a:rPr lang="en-US" altLang="en-US" sz="2500" baseline="-25000"/>
              <a:t>0</a:t>
            </a:r>
            <a:r>
              <a:rPr lang="en-US" altLang="en-US" sz="2500"/>
              <a:t>=52), </a:t>
            </a:r>
            <a:r>
              <a:rPr lang="en-US" altLang="en-US" sz="2500">
                <a:sym typeface="Symbol" panose="05050102010706020507" pitchFamily="18" charset="2"/>
              </a:rPr>
              <a:t></a:t>
            </a:r>
            <a:r>
              <a:rPr lang="en-US" altLang="en-US" sz="2500" baseline="30000">
                <a:sym typeface="Symbol" panose="05050102010706020507" pitchFamily="18" charset="2"/>
              </a:rPr>
              <a:t>2</a:t>
            </a:r>
            <a:r>
              <a:rPr lang="en-US" altLang="en-US" sz="2500">
                <a:sym typeface="Symbol" panose="05050102010706020507" pitchFamily="18" charset="2"/>
              </a:rPr>
              <a:t> </a:t>
            </a:r>
            <a:r>
              <a:rPr lang="en-US" altLang="en-US" sz="2500" b="1">
                <a:solidFill>
                  <a:srgbClr val="FF0000"/>
                </a:solidFill>
                <a:sym typeface="Symbol" panose="05050102010706020507" pitchFamily="18" charset="2"/>
              </a:rPr>
              <a:t>unknown</a:t>
            </a:r>
          </a:p>
          <a:p>
            <a:pPr algn="just" eaLnBrk="1" hangingPunct="1">
              <a:lnSpc>
                <a:spcPct val="90000"/>
              </a:lnSpc>
              <a:buFontTx/>
              <a:buNone/>
            </a:pPr>
            <a:endParaRPr lang="en-US" altLang="en-US" sz="2500">
              <a:sym typeface="Symbol" panose="05050102010706020507" pitchFamily="18" charset="2"/>
            </a:endParaRPr>
          </a:p>
          <a:p>
            <a:pPr algn="just" eaLnBrk="1" hangingPunct="1">
              <a:lnSpc>
                <a:spcPct val="90000"/>
              </a:lnSpc>
              <a:buFontTx/>
              <a:buNone/>
            </a:pPr>
            <a:r>
              <a:rPr lang="en-US" altLang="en-US" sz="2500">
                <a:sym typeface="Symbol" panose="05050102010706020507" pitchFamily="18" charset="2"/>
              </a:rPr>
              <a:t>We reject H</a:t>
            </a:r>
            <a:r>
              <a:rPr lang="en-US" altLang="en-US" sz="2500" baseline="-25000">
                <a:sym typeface="Symbol" panose="05050102010706020507" pitchFamily="18" charset="2"/>
              </a:rPr>
              <a:t>0</a:t>
            </a:r>
            <a:r>
              <a:rPr lang="en-US" altLang="en-US" sz="2500">
                <a:sym typeface="Symbol" panose="05050102010706020507" pitchFamily="18" charset="2"/>
              </a:rPr>
              <a:t> if                            is true</a:t>
            </a:r>
          </a:p>
          <a:p>
            <a:pPr algn="just" eaLnBrk="1" hangingPunct="1">
              <a:lnSpc>
                <a:spcPct val="90000"/>
              </a:lnSpc>
              <a:buFontTx/>
              <a:buNone/>
            </a:pPr>
            <a:endParaRPr lang="en-US" altLang="en-US" sz="2500">
              <a:sym typeface="Symbol" panose="05050102010706020507" pitchFamily="18" charset="2"/>
            </a:endParaRPr>
          </a:p>
          <a:p>
            <a:pPr algn="just" eaLnBrk="1" hangingPunct="1">
              <a:lnSpc>
                <a:spcPct val="90000"/>
              </a:lnSpc>
              <a:buFontTx/>
              <a:buNone/>
            </a:pPr>
            <a:endParaRPr lang="en-US" altLang="en-US" sz="2500">
              <a:sym typeface="Symbol" panose="05050102010706020507" pitchFamily="18" charset="2"/>
            </a:endParaRPr>
          </a:p>
          <a:p>
            <a:pPr algn="just" eaLnBrk="1" hangingPunct="1">
              <a:lnSpc>
                <a:spcPct val="90000"/>
              </a:lnSpc>
              <a:buFontTx/>
              <a:buNone/>
            </a:pPr>
            <a:r>
              <a:rPr lang="en-IN" altLang="en-US" sz="2500">
                <a:sym typeface="Symbol" panose="05050102010706020507" pitchFamily="18" charset="2"/>
              </a:rPr>
              <a:t>	</a:t>
            </a:r>
            <a:endParaRPr lang="en-IN" altLang="en-US" sz="2500"/>
          </a:p>
          <a:p>
            <a:pPr eaLnBrk="1" hangingPunct="1">
              <a:lnSpc>
                <a:spcPct val="90000"/>
              </a:lnSpc>
              <a:buFontTx/>
              <a:buNone/>
            </a:pPr>
            <a:endParaRPr lang="en-US" altLang="en-US" sz="2500">
              <a:sym typeface="Symbol" panose="05050102010706020507" pitchFamily="18" charset="2"/>
            </a:endParaRPr>
          </a:p>
        </p:txBody>
      </p:sp>
      <p:pic>
        <p:nvPicPr>
          <p:cNvPr id="18439" name="Picture 3">
            <a:extLst>
              <a:ext uri="{FF2B5EF4-FFF2-40B4-BE49-F238E27FC236}">
                <a16:creationId xmlns:a16="http://schemas.microsoft.com/office/drawing/2014/main" id="{D574B171-77BE-436F-8EE1-51179C6955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0375" y="2286000"/>
            <a:ext cx="2206625" cy="76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pic>
        <p:nvPicPr>
          <p:cNvPr id="18440" name="Picture 5">
            <a:extLst>
              <a:ext uri="{FF2B5EF4-FFF2-40B4-BE49-F238E27FC236}">
                <a16:creationId xmlns:a16="http://schemas.microsoft.com/office/drawing/2014/main" id="{B89A3FFA-862F-4359-AF54-B80606A366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3048000"/>
            <a:ext cx="7620000" cy="300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7961B28-7DD5-4482-BA75-286C70F6B692}"/>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99C87700-19BF-4D3F-BBFC-428103E412DD}"/>
              </a:ext>
            </a:extLst>
          </p:cNvPr>
          <p:cNvSpPr>
            <a:spLocks noGrp="1"/>
          </p:cNvSpPr>
          <p:nvPr>
            <p:ph type="ftr" sz="quarter" idx="11"/>
          </p:nvPr>
        </p:nvSpPr>
        <p:spPr/>
        <p:txBody>
          <a:bodyPr/>
          <a:lstStyle/>
          <a:p>
            <a:pPr>
              <a:defRPr/>
            </a:pPr>
            <a:r>
              <a:rPr lang="en-US"/>
              <a:t>RNSengupta,IME Dept.,IIT Kanpur,INDIA</a:t>
            </a:r>
          </a:p>
        </p:txBody>
      </p:sp>
      <p:sp>
        <p:nvSpPr>
          <p:cNvPr id="19460" name="Slide Number Placeholder 6">
            <a:extLst>
              <a:ext uri="{FF2B5EF4-FFF2-40B4-BE49-F238E27FC236}">
                <a16:creationId xmlns:a16="http://schemas.microsoft.com/office/drawing/2014/main" id="{9A3F22F9-3B23-4FD0-A1DD-D40B8133033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2311BEA-2078-4DAC-8F74-D7AA26D03EED}" type="slidenum">
              <a:rPr lang="en-US" altLang="en-US" sz="1400" smtClean="0"/>
              <a:pPr>
                <a:spcBef>
                  <a:spcPct val="0"/>
                </a:spcBef>
                <a:buFontTx/>
                <a:buNone/>
              </a:pPr>
              <a:t>15</a:t>
            </a:fld>
            <a:endParaRPr lang="en-US" altLang="en-US" sz="1400"/>
          </a:p>
        </p:txBody>
      </p:sp>
      <p:sp>
        <p:nvSpPr>
          <p:cNvPr id="19461" name="Rectangle 2">
            <a:extLst>
              <a:ext uri="{FF2B5EF4-FFF2-40B4-BE49-F238E27FC236}">
                <a16:creationId xmlns:a16="http://schemas.microsoft.com/office/drawing/2014/main" id="{4A4D7070-E5B4-4465-95E5-ADD645E273C5}"/>
              </a:ext>
            </a:extLst>
          </p:cNvPr>
          <p:cNvSpPr>
            <a:spLocks noGrp="1" noChangeArrowheads="1"/>
          </p:cNvSpPr>
          <p:nvPr>
            <p:ph type="title"/>
          </p:nvPr>
        </p:nvSpPr>
        <p:spPr/>
        <p:txBody>
          <a:bodyPr/>
          <a:lstStyle/>
          <a:p>
            <a:pPr eaLnBrk="1" hangingPunct="1"/>
            <a:r>
              <a:rPr lang="en-IN" altLang="en-US"/>
              <a:t>Statistical Inference: Hypothesis Testing (for the mean)</a:t>
            </a:r>
            <a:endParaRPr lang="en-US" altLang="en-US"/>
          </a:p>
        </p:txBody>
      </p:sp>
      <p:sp>
        <p:nvSpPr>
          <p:cNvPr id="19462" name="Rectangle 3">
            <a:extLst>
              <a:ext uri="{FF2B5EF4-FFF2-40B4-BE49-F238E27FC236}">
                <a16:creationId xmlns:a16="http://schemas.microsoft.com/office/drawing/2014/main" id="{C3D4CAB5-584A-48AB-8FD1-F3008F5F60EC}"/>
              </a:ext>
            </a:extLst>
          </p:cNvPr>
          <p:cNvSpPr>
            <a:spLocks noGrp="1" noChangeArrowheads="1"/>
          </p:cNvSpPr>
          <p:nvPr>
            <p:ph type="body" sz="half" idx="1"/>
          </p:nvPr>
        </p:nvSpPr>
        <p:spPr>
          <a:xfrm>
            <a:off x="1981200" y="1600200"/>
            <a:ext cx="8001000" cy="4525963"/>
          </a:xfrm>
        </p:spPr>
        <p:txBody>
          <a:bodyPr/>
          <a:lstStyle/>
          <a:p>
            <a:pPr algn="ctr" eaLnBrk="1" hangingPunct="1">
              <a:lnSpc>
                <a:spcPct val="90000"/>
              </a:lnSpc>
              <a:buFontTx/>
              <a:buNone/>
            </a:pPr>
            <a:r>
              <a:rPr lang="en-US" altLang="en-US" sz="2800"/>
              <a:t>H</a:t>
            </a:r>
            <a:r>
              <a:rPr lang="en-US" altLang="en-US" sz="2800" baseline="-25000"/>
              <a:t>0</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0</a:t>
            </a:r>
            <a:r>
              <a:rPr lang="en-US" altLang="en-US" sz="2800"/>
              <a:t> vs H</a:t>
            </a:r>
            <a:r>
              <a:rPr lang="en-US" altLang="en-US" sz="2800" baseline="-25000"/>
              <a:t>A</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A</a:t>
            </a:r>
            <a:r>
              <a:rPr lang="en-US" altLang="en-US" sz="2800"/>
              <a:t> (</a:t>
            </a:r>
            <a:r>
              <a:rPr lang="en-US" altLang="en-US" sz="2800">
                <a:sym typeface="Symbol" panose="05050102010706020507" pitchFamily="18" charset="2"/>
              </a:rPr>
              <a:t></a:t>
            </a:r>
            <a:r>
              <a:rPr lang="en-US" altLang="en-US" sz="2800" baseline="-25000"/>
              <a:t>A</a:t>
            </a:r>
            <a:r>
              <a:rPr lang="en-US" altLang="en-US" sz="2800"/>
              <a:t> </a:t>
            </a:r>
            <a:r>
              <a:rPr lang="en-US" altLang="en-US" sz="2800">
                <a:sym typeface="Symbol" panose="05050102010706020507" pitchFamily="18" charset="2"/>
              </a:rPr>
              <a:t></a:t>
            </a:r>
            <a:r>
              <a:rPr lang="en-US" altLang="en-US" sz="2800"/>
              <a:t> </a:t>
            </a:r>
            <a:r>
              <a:rPr lang="en-US" altLang="en-US" sz="2800">
                <a:sym typeface="Symbol" panose="05050102010706020507" pitchFamily="18" charset="2"/>
              </a:rPr>
              <a:t></a:t>
            </a:r>
            <a:r>
              <a:rPr lang="en-US" altLang="en-US" sz="2800" baseline="-25000"/>
              <a:t>0</a:t>
            </a:r>
            <a:r>
              <a:rPr lang="en-US" altLang="en-US" sz="2800"/>
              <a:t>), </a:t>
            </a:r>
            <a:r>
              <a:rPr lang="en-US" altLang="en-US" sz="2800">
                <a:sym typeface="Symbol" panose="05050102010706020507" pitchFamily="18" charset="2"/>
              </a:rPr>
              <a:t></a:t>
            </a:r>
            <a:r>
              <a:rPr lang="en-US" altLang="en-US" sz="2800" baseline="30000">
                <a:sym typeface="Symbol" panose="05050102010706020507" pitchFamily="18" charset="2"/>
              </a:rPr>
              <a:t>2</a:t>
            </a:r>
            <a:r>
              <a:rPr lang="en-US" altLang="en-US" sz="2800">
                <a:sym typeface="Symbol" panose="05050102010706020507" pitchFamily="18" charset="2"/>
              </a:rPr>
              <a:t> </a:t>
            </a:r>
            <a:r>
              <a:rPr lang="en-US" altLang="en-US" sz="2800" b="1">
                <a:solidFill>
                  <a:srgbClr val="FF0000"/>
                </a:solidFill>
                <a:sym typeface="Symbol" panose="05050102010706020507" pitchFamily="18" charset="2"/>
              </a:rPr>
              <a:t>unknown</a:t>
            </a:r>
          </a:p>
          <a:p>
            <a:pPr eaLnBrk="1" hangingPunct="1">
              <a:lnSpc>
                <a:spcPct val="90000"/>
              </a:lnSpc>
              <a:buFontTx/>
              <a:buNone/>
            </a:pPr>
            <a:endParaRPr lang="en-IN" altLang="en-US" sz="2800"/>
          </a:p>
          <a:p>
            <a:pPr eaLnBrk="1" hangingPunct="1">
              <a:lnSpc>
                <a:spcPct val="90000"/>
              </a:lnSpc>
              <a:buFontTx/>
              <a:buNone/>
            </a:pPr>
            <a:endParaRPr lang="en-US" altLang="en-US" sz="3000">
              <a:sym typeface="Symbol" panose="05050102010706020507" pitchFamily="18" charset="2"/>
            </a:endParaRPr>
          </a:p>
        </p:txBody>
      </p:sp>
      <p:pic>
        <p:nvPicPr>
          <p:cNvPr id="19463" name="Picture 2">
            <a:extLst>
              <a:ext uri="{FF2B5EF4-FFF2-40B4-BE49-F238E27FC236}">
                <a16:creationId xmlns:a16="http://schemas.microsoft.com/office/drawing/2014/main" id="{A6D039EF-A699-4993-BE70-AB05568434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5338" y="2438400"/>
            <a:ext cx="7688262"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506900AD-94DC-4EA6-B8D0-14C50605B525}"/>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AF5CD0CD-347E-4E83-92F0-96DA9A1C41E2}"/>
              </a:ext>
            </a:extLst>
          </p:cNvPr>
          <p:cNvSpPr>
            <a:spLocks noGrp="1"/>
          </p:cNvSpPr>
          <p:nvPr>
            <p:ph type="ftr" sz="quarter" idx="11"/>
          </p:nvPr>
        </p:nvSpPr>
        <p:spPr/>
        <p:txBody>
          <a:bodyPr/>
          <a:lstStyle/>
          <a:p>
            <a:pPr>
              <a:defRPr/>
            </a:pPr>
            <a:r>
              <a:rPr lang="en-US"/>
              <a:t>RNSengupta,IME Dept.,IIT Kanpur,INDIA</a:t>
            </a:r>
          </a:p>
        </p:txBody>
      </p:sp>
      <p:sp>
        <p:nvSpPr>
          <p:cNvPr id="20484" name="Slide Number Placeholder 6">
            <a:extLst>
              <a:ext uri="{FF2B5EF4-FFF2-40B4-BE49-F238E27FC236}">
                <a16:creationId xmlns:a16="http://schemas.microsoft.com/office/drawing/2014/main" id="{26884052-BECA-4A9C-846C-44A0EAB3809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C68A355-6F56-4E58-8CBD-FFEDFA481EA2}" type="slidenum">
              <a:rPr lang="en-US" altLang="en-US" sz="1400" smtClean="0"/>
              <a:pPr>
                <a:spcBef>
                  <a:spcPct val="0"/>
                </a:spcBef>
                <a:buFontTx/>
                <a:buNone/>
              </a:pPr>
              <a:t>16</a:t>
            </a:fld>
            <a:endParaRPr lang="en-US" altLang="en-US" sz="1400"/>
          </a:p>
        </p:txBody>
      </p:sp>
      <p:sp>
        <p:nvSpPr>
          <p:cNvPr id="20485" name="Rectangle 2">
            <a:extLst>
              <a:ext uri="{FF2B5EF4-FFF2-40B4-BE49-F238E27FC236}">
                <a16:creationId xmlns:a16="http://schemas.microsoft.com/office/drawing/2014/main" id="{5D29E6D0-D814-44A1-A54C-26949FEBDFC8}"/>
              </a:ext>
            </a:extLst>
          </p:cNvPr>
          <p:cNvSpPr>
            <a:spLocks noGrp="1" noChangeArrowheads="1"/>
          </p:cNvSpPr>
          <p:nvPr>
            <p:ph type="title"/>
          </p:nvPr>
        </p:nvSpPr>
        <p:spPr/>
        <p:txBody>
          <a:bodyPr/>
          <a:lstStyle/>
          <a:p>
            <a:pPr eaLnBrk="1" hangingPunct="1"/>
            <a:r>
              <a:rPr lang="en-IN" altLang="en-US"/>
              <a:t>Statistical Inference: Hypothesis Testing (for the variance)</a:t>
            </a:r>
            <a:endParaRPr lang="en-US" altLang="en-US"/>
          </a:p>
        </p:txBody>
      </p:sp>
      <p:sp>
        <p:nvSpPr>
          <p:cNvPr id="20486" name="Rectangle 3">
            <a:extLst>
              <a:ext uri="{FF2B5EF4-FFF2-40B4-BE49-F238E27FC236}">
                <a16:creationId xmlns:a16="http://schemas.microsoft.com/office/drawing/2014/main" id="{3E026AEC-9867-430B-B697-7BCECF49E6B0}"/>
              </a:ext>
            </a:extLst>
          </p:cNvPr>
          <p:cNvSpPr>
            <a:spLocks noGrp="1" noChangeArrowheads="1"/>
          </p:cNvSpPr>
          <p:nvPr>
            <p:ph type="body" sz="half" idx="1"/>
          </p:nvPr>
        </p:nvSpPr>
        <p:spPr>
          <a:xfrm>
            <a:off x="1981200" y="1600200"/>
            <a:ext cx="8001000" cy="4525963"/>
          </a:xfrm>
        </p:spPr>
        <p:txBody>
          <a:bodyPr/>
          <a:lstStyle/>
          <a:p>
            <a:pPr algn="ctr" eaLnBrk="1" hangingPunct="1">
              <a:lnSpc>
                <a:spcPct val="90000"/>
              </a:lnSpc>
              <a:buFontTx/>
              <a:buNone/>
            </a:pPr>
            <a:r>
              <a:rPr lang="en-US" altLang="en-US" sz="2800"/>
              <a:t>H</a:t>
            </a:r>
            <a:r>
              <a:rPr lang="en-US" altLang="en-US" sz="2800" baseline="-25000"/>
              <a:t>0</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0</a:t>
            </a:r>
            <a:r>
              <a:rPr lang="en-US" altLang="en-US" sz="2800"/>
              <a:t> vs H</a:t>
            </a:r>
            <a:r>
              <a:rPr lang="en-US" altLang="en-US" sz="2800" baseline="-25000"/>
              <a:t>A</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A</a:t>
            </a:r>
            <a:r>
              <a:rPr lang="en-US" altLang="en-US" sz="2800"/>
              <a:t> (</a:t>
            </a:r>
            <a:r>
              <a:rPr lang="en-US" altLang="en-US" sz="2800">
                <a:sym typeface="Symbol" panose="05050102010706020507" pitchFamily="18" charset="2"/>
              </a:rPr>
              <a:t></a:t>
            </a:r>
            <a:r>
              <a:rPr lang="en-US" altLang="en-US" sz="2800" baseline="-25000"/>
              <a:t>A</a:t>
            </a:r>
            <a:r>
              <a:rPr lang="en-US" altLang="en-US" sz="2800"/>
              <a:t> &lt; </a:t>
            </a:r>
            <a:r>
              <a:rPr lang="en-US" altLang="en-US" sz="2800">
                <a:sym typeface="Symbol" panose="05050102010706020507" pitchFamily="18" charset="2"/>
              </a:rPr>
              <a:t></a:t>
            </a:r>
            <a:r>
              <a:rPr lang="en-US" altLang="en-US" sz="2800" baseline="-25000"/>
              <a:t>0</a:t>
            </a:r>
            <a:r>
              <a:rPr lang="en-US" altLang="en-US" sz="2800"/>
              <a:t>), </a:t>
            </a:r>
            <a:r>
              <a:rPr lang="en-US" altLang="en-US" sz="2800">
                <a:sym typeface="Symbol" panose="05050102010706020507" pitchFamily="18" charset="2"/>
              </a:rPr>
              <a:t> </a:t>
            </a:r>
            <a:r>
              <a:rPr lang="en-US" altLang="en-US" sz="2800" b="1">
                <a:solidFill>
                  <a:srgbClr val="FF0000"/>
                </a:solidFill>
                <a:sym typeface="Symbol" panose="05050102010706020507" pitchFamily="18" charset="2"/>
              </a:rPr>
              <a:t>known</a:t>
            </a:r>
          </a:p>
          <a:p>
            <a:pPr algn="ctr" eaLnBrk="1" hangingPunct="1">
              <a:lnSpc>
                <a:spcPct val="90000"/>
              </a:lnSpc>
              <a:buFontTx/>
              <a:buNone/>
            </a:pPr>
            <a:r>
              <a:rPr lang="pt-BR" altLang="en-US" sz="4500"/>
              <a:t>So the rule is reject H</a:t>
            </a:r>
            <a:r>
              <a:rPr lang="pt-BR" altLang="en-US" sz="4500" baseline="-25000"/>
              <a:t>0</a:t>
            </a:r>
            <a:r>
              <a:rPr lang="pt-BR" altLang="en-US" sz="4500"/>
              <a:t> if</a:t>
            </a:r>
          </a:p>
          <a:p>
            <a:pPr algn="ctr" eaLnBrk="1" hangingPunct="1">
              <a:lnSpc>
                <a:spcPct val="90000"/>
              </a:lnSpc>
              <a:buFontTx/>
              <a:buNone/>
            </a:pPr>
            <a:r>
              <a:rPr lang="pt-BR" altLang="en-US" sz="4500"/>
              <a:t>s*</a:t>
            </a:r>
            <a:r>
              <a:rPr lang="pt-BR" altLang="en-US" sz="4500" baseline="30000"/>
              <a:t>2</a:t>
            </a:r>
            <a:r>
              <a:rPr lang="pt-BR" altLang="en-US" sz="4500" baseline="-25000"/>
              <a:t>n</a:t>
            </a:r>
            <a:r>
              <a:rPr lang="pt-BR" altLang="en-US" sz="4500"/>
              <a:t>&lt;(</a:t>
            </a:r>
            <a:r>
              <a:rPr lang="pt-BR" altLang="en-US" sz="4500">
                <a:sym typeface="Symbol" panose="05050102010706020507" pitchFamily="18" charset="2"/>
              </a:rPr>
              <a:t></a:t>
            </a:r>
            <a:r>
              <a:rPr lang="pt-BR" altLang="en-US" sz="4500" baseline="30000">
                <a:sym typeface="Symbol" panose="05050102010706020507" pitchFamily="18" charset="2"/>
              </a:rPr>
              <a:t>2</a:t>
            </a:r>
            <a:r>
              <a:rPr lang="pt-BR" altLang="en-US" sz="4500" baseline="-25000">
                <a:sym typeface="Symbol" panose="05050102010706020507" pitchFamily="18" charset="2"/>
              </a:rPr>
              <a:t>0</a:t>
            </a:r>
            <a:r>
              <a:rPr lang="pt-BR" altLang="en-US" sz="4500">
                <a:sym typeface="Symbol" panose="05050102010706020507" pitchFamily="18" charset="2"/>
              </a:rPr>
              <a:t></a:t>
            </a:r>
            <a:r>
              <a:rPr lang="pt-BR" altLang="en-US" sz="4500" baseline="30000">
                <a:sym typeface="Symbol" panose="05050102010706020507" pitchFamily="18" charset="2"/>
              </a:rPr>
              <a:t>2</a:t>
            </a:r>
            <a:r>
              <a:rPr lang="pt-BR" altLang="en-US" sz="4500" baseline="-25000">
                <a:sym typeface="Symbol" panose="05050102010706020507" pitchFamily="18" charset="2"/>
              </a:rPr>
              <a:t>n</a:t>
            </a:r>
            <a:r>
              <a:rPr lang="pt-BR" altLang="en-US" sz="4500">
                <a:sym typeface="Symbol" panose="05050102010706020507" pitchFamily="18" charset="2"/>
              </a:rPr>
              <a:t>,</a:t>
            </a:r>
            <a:r>
              <a:rPr lang="pt-BR" altLang="en-US" sz="4500" baseline="-25000">
                <a:sym typeface="Symbol" panose="05050102010706020507" pitchFamily="18" charset="2"/>
              </a:rPr>
              <a:t>1-</a:t>
            </a:r>
            <a:r>
              <a:rPr lang="pt-BR" altLang="en-US" sz="4500">
                <a:sym typeface="Symbol" panose="05050102010706020507" pitchFamily="18" charset="2"/>
              </a:rPr>
              <a:t>)/n</a:t>
            </a:r>
            <a:endParaRPr lang="pt-BR" altLang="en-US" sz="4500" baseline="-25000"/>
          </a:p>
          <a:p>
            <a:pPr algn="ctr" eaLnBrk="1" hangingPunct="1">
              <a:lnSpc>
                <a:spcPct val="90000"/>
              </a:lnSpc>
              <a:buFontTx/>
              <a:buNone/>
            </a:pPr>
            <a:endParaRPr lang="pt-BR" altLang="en-US" sz="2800"/>
          </a:p>
          <a:p>
            <a:pPr algn="ctr" eaLnBrk="1" hangingPunct="1">
              <a:lnSpc>
                <a:spcPct val="90000"/>
              </a:lnSpc>
              <a:buFontTx/>
              <a:buNone/>
            </a:pPr>
            <a:endParaRPr lang="en-US" altLang="en-US" sz="2800" b="1">
              <a:solidFill>
                <a:srgbClr val="FF0000"/>
              </a:solidFill>
              <a:sym typeface="Symbol" panose="05050102010706020507" pitchFamily="18" charset="2"/>
            </a:endParaRPr>
          </a:p>
          <a:p>
            <a:pPr algn="ctr" eaLnBrk="1" hangingPunct="1">
              <a:lnSpc>
                <a:spcPct val="90000"/>
              </a:lnSpc>
              <a:buFontTx/>
              <a:buNone/>
            </a:pPr>
            <a:endParaRPr lang="en-US" altLang="en-US" sz="2800" b="1">
              <a:solidFill>
                <a:srgbClr val="FF0000"/>
              </a:solidFill>
              <a:sym typeface="Symbol" panose="05050102010706020507" pitchFamily="18" charset="2"/>
            </a:endParaRPr>
          </a:p>
          <a:p>
            <a:pPr eaLnBrk="1" hangingPunct="1">
              <a:lnSpc>
                <a:spcPct val="90000"/>
              </a:lnSpc>
              <a:buFontTx/>
              <a:buNone/>
            </a:pPr>
            <a:endParaRPr lang="en-IN" altLang="en-US" sz="2800"/>
          </a:p>
          <a:p>
            <a:pPr eaLnBrk="1" hangingPunct="1">
              <a:lnSpc>
                <a:spcPct val="90000"/>
              </a:lnSpc>
              <a:buFontTx/>
              <a:buNone/>
            </a:pPr>
            <a:endParaRPr lang="en-US" altLang="en-US" sz="3000">
              <a:sym typeface="Symbol" panose="05050102010706020507" pitchFamily="18" charset="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434CC17-5E7C-49D7-BEF6-C50FE988D799}"/>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AD164C00-7454-4D9C-9159-1930DC37469C}"/>
              </a:ext>
            </a:extLst>
          </p:cNvPr>
          <p:cNvSpPr>
            <a:spLocks noGrp="1"/>
          </p:cNvSpPr>
          <p:nvPr>
            <p:ph type="ftr" sz="quarter" idx="11"/>
          </p:nvPr>
        </p:nvSpPr>
        <p:spPr/>
        <p:txBody>
          <a:bodyPr/>
          <a:lstStyle/>
          <a:p>
            <a:pPr>
              <a:defRPr/>
            </a:pPr>
            <a:r>
              <a:rPr lang="en-US"/>
              <a:t>RNSengupta,IME Dept.,IIT Kanpur,INDIA</a:t>
            </a:r>
          </a:p>
        </p:txBody>
      </p:sp>
      <p:sp>
        <p:nvSpPr>
          <p:cNvPr id="21508" name="Slide Number Placeholder 6">
            <a:extLst>
              <a:ext uri="{FF2B5EF4-FFF2-40B4-BE49-F238E27FC236}">
                <a16:creationId xmlns:a16="http://schemas.microsoft.com/office/drawing/2014/main" id="{FE49A52E-D9AF-46C4-BCD0-5221F4A45E3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62E2398-6547-4DAF-98B7-641728E4CE0B}" type="slidenum">
              <a:rPr lang="en-US" altLang="en-US" sz="1400" smtClean="0"/>
              <a:pPr>
                <a:spcBef>
                  <a:spcPct val="0"/>
                </a:spcBef>
                <a:buFontTx/>
                <a:buNone/>
              </a:pPr>
              <a:t>17</a:t>
            </a:fld>
            <a:endParaRPr lang="en-US" altLang="en-US" sz="1400"/>
          </a:p>
        </p:txBody>
      </p:sp>
      <p:sp>
        <p:nvSpPr>
          <p:cNvPr id="21509" name="Rectangle 2">
            <a:extLst>
              <a:ext uri="{FF2B5EF4-FFF2-40B4-BE49-F238E27FC236}">
                <a16:creationId xmlns:a16="http://schemas.microsoft.com/office/drawing/2014/main" id="{A55A1D47-0E85-472D-B39E-CD90CB45D9D2}"/>
              </a:ext>
            </a:extLst>
          </p:cNvPr>
          <p:cNvSpPr>
            <a:spLocks noGrp="1" noChangeArrowheads="1"/>
          </p:cNvSpPr>
          <p:nvPr>
            <p:ph type="title"/>
          </p:nvPr>
        </p:nvSpPr>
        <p:spPr/>
        <p:txBody>
          <a:bodyPr/>
          <a:lstStyle/>
          <a:p>
            <a:pPr eaLnBrk="1" hangingPunct="1"/>
            <a:r>
              <a:rPr lang="en-IN" altLang="en-US"/>
              <a:t>Statistical Inference: Hypothesis Testing (for the variance)</a:t>
            </a:r>
            <a:endParaRPr lang="en-US" altLang="en-US"/>
          </a:p>
        </p:txBody>
      </p:sp>
      <p:sp>
        <p:nvSpPr>
          <p:cNvPr id="21510" name="Rectangle 3">
            <a:extLst>
              <a:ext uri="{FF2B5EF4-FFF2-40B4-BE49-F238E27FC236}">
                <a16:creationId xmlns:a16="http://schemas.microsoft.com/office/drawing/2014/main" id="{1762A016-EC52-434B-872F-9B5F0B75273E}"/>
              </a:ext>
            </a:extLst>
          </p:cNvPr>
          <p:cNvSpPr>
            <a:spLocks noGrp="1" noChangeArrowheads="1"/>
          </p:cNvSpPr>
          <p:nvPr>
            <p:ph type="body" sz="half" idx="1"/>
          </p:nvPr>
        </p:nvSpPr>
        <p:spPr>
          <a:xfrm>
            <a:off x="1981200" y="1600200"/>
            <a:ext cx="8001000" cy="4525963"/>
          </a:xfrm>
        </p:spPr>
        <p:txBody>
          <a:bodyPr/>
          <a:lstStyle/>
          <a:p>
            <a:pPr algn="ctr" eaLnBrk="1" hangingPunct="1">
              <a:lnSpc>
                <a:spcPct val="90000"/>
              </a:lnSpc>
              <a:buFontTx/>
              <a:buNone/>
            </a:pPr>
            <a:r>
              <a:rPr lang="en-US" altLang="en-US" sz="2800"/>
              <a:t>H</a:t>
            </a:r>
            <a:r>
              <a:rPr lang="en-US" altLang="en-US" sz="2800" baseline="-25000"/>
              <a:t>0</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0</a:t>
            </a:r>
            <a:r>
              <a:rPr lang="en-US" altLang="en-US" sz="2800"/>
              <a:t> vs H</a:t>
            </a:r>
            <a:r>
              <a:rPr lang="en-US" altLang="en-US" sz="2800" baseline="-25000"/>
              <a:t>A</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A</a:t>
            </a:r>
            <a:r>
              <a:rPr lang="en-US" altLang="en-US" sz="2800"/>
              <a:t> (</a:t>
            </a:r>
            <a:r>
              <a:rPr lang="en-US" altLang="en-US" sz="2800">
                <a:sym typeface="Symbol" panose="05050102010706020507" pitchFamily="18" charset="2"/>
              </a:rPr>
              <a:t></a:t>
            </a:r>
            <a:r>
              <a:rPr lang="en-US" altLang="en-US" sz="2800" baseline="-25000"/>
              <a:t>A</a:t>
            </a:r>
            <a:r>
              <a:rPr lang="en-US" altLang="en-US" sz="2800"/>
              <a:t> &gt; </a:t>
            </a:r>
            <a:r>
              <a:rPr lang="en-US" altLang="en-US" sz="2800">
                <a:sym typeface="Symbol" panose="05050102010706020507" pitchFamily="18" charset="2"/>
              </a:rPr>
              <a:t></a:t>
            </a:r>
            <a:r>
              <a:rPr lang="en-US" altLang="en-US" sz="2800" baseline="-25000"/>
              <a:t>0</a:t>
            </a:r>
            <a:r>
              <a:rPr lang="en-US" altLang="en-US" sz="2800"/>
              <a:t>), </a:t>
            </a:r>
            <a:r>
              <a:rPr lang="en-US" altLang="en-US" sz="2800">
                <a:sym typeface="Symbol" panose="05050102010706020507" pitchFamily="18" charset="2"/>
              </a:rPr>
              <a:t> </a:t>
            </a:r>
            <a:r>
              <a:rPr lang="en-US" altLang="en-US" sz="2800" b="1">
                <a:solidFill>
                  <a:srgbClr val="FF0000"/>
                </a:solidFill>
                <a:sym typeface="Symbol" panose="05050102010706020507" pitchFamily="18" charset="2"/>
              </a:rPr>
              <a:t>known</a:t>
            </a:r>
          </a:p>
          <a:p>
            <a:pPr algn="ctr" eaLnBrk="1" hangingPunct="1">
              <a:lnSpc>
                <a:spcPct val="90000"/>
              </a:lnSpc>
              <a:buFontTx/>
              <a:buNone/>
            </a:pPr>
            <a:r>
              <a:rPr lang="pt-BR" altLang="en-US" sz="4500"/>
              <a:t>So the rule is reject H</a:t>
            </a:r>
            <a:r>
              <a:rPr lang="pt-BR" altLang="en-US" sz="4500" baseline="-25000"/>
              <a:t>0</a:t>
            </a:r>
            <a:r>
              <a:rPr lang="pt-BR" altLang="en-US" sz="4500"/>
              <a:t> if</a:t>
            </a:r>
          </a:p>
          <a:p>
            <a:pPr algn="ctr" eaLnBrk="1" hangingPunct="1">
              <a:lnSpc>
                <a:spcPct val="90000"/>
              </a:lnSpc>
              <a:buFontTx/>
              <a:buNone/>
            </a:pPr>
            <a:r>
              <a:rPr lang="pt-BR" altLang="en-US" sz="4500"/>
              <a:t>s*</a:t>
            </a:r>
            <a:r>
              <a:rPr lang="pt-BR" altLang="en-US" sz="4500" baseline="30000"/>
              <a:t>2</a:t>
            </a:r>
            <a:r>
              <a:rPr lang="pt-BR" altLang="en-US" sz="4500" baseline="-25000"/>
              <a:t>n</a:t>
            </a:r>
            <a:r>
              <a:rPr lang="pt-BR" altLang="en-US" sz="4500"/>
              <a:t>&gt;(</a:t>
            </a:r>
            <a:r>
              <a:rPr lang="pt-BR" altLang="en-US" sz="4500">
                <a:sym typeface="Symbol" panose="05050102010706020507" pitchFamily="18" charset="2"/>
              </a:rPr>
              <a:t></a:t>
            </a:r>
            <a:r>
              <a:rPr lang="pt-BR" altLang="en-US" sz="4500" baseline="30000">
                <a:sym typeface="Symbol" panose="05050102010706020507" pitchFamily="18" charset="2"/>
              </a:rPr>
              <a:t>2</a:t>
            </a:r>
            <a:r>
              <a:rPr lang="pt-BR" altLang="en-US" sz="4500" baseline="-25000">
                <a:sym typeface="Symbol" panose="05050102010706020507" pitchFamily="18" charset="2"/>
              </a:rPr>
              <a:t>0</a:t>
            </a:r>
            <a:r>
              <a:rPr lang="pt-BR" altLang="en-US" sz="4500">
                <a:sym typeface="Symbol" panose="05050102010706020507" pitchFamily="18" charset="2"/>
              </a:rPr>
              <a:t></a:t>
            </a:r>
            <a:r>
              <a:rPr lang="pt-BR" altLang="en-US" sz="4500" baseline="30000">
                <a:sym typeface="Symbol" panose="05050102010706020507" pitchFamily="18" charset="2"/>
              </a:rPr>
              <a:t>2</a:t>
            </a:r>
            <a:r>
              <a:rPr lang="pt-BR" altLang="en-US" sz="4500" baseline="-25000">
                <a:sym typeface="Symbol" panose="05050102010706020507" pitchFamily="18" charset="2"/>
              </a:rPr>
              <a:t>n</a:t>
            </a:r>
            <a:r>
              <a:rPr lang="pt-BR" altLang="en-US" sz="4500">
                <a:sym typeface="Symbol" panose="05050102010706020507" pitchFamily="18" charset="2"/>
              </a:rPr>
              <a:t>,</a:t>
            </a:r>
            <a:r>
              <a:rPr lang="pt-BR" altLang="en-US" sz="4500" baseline="-25000">
                <a:sym typeface="Symbol" panose="05050102010706020507" pitchFamily="18" charset="2"/>
              </a:rPr>
              <a:t></a:t>
            </a:r>
            <a:r>
              <a:rPr lang="pt-BR" altLang="en-US" sz="4500">
                <a:sym typeface="Symbol" panose="05050102010706020507" pitchFamily="18" charset="2"/>
              </a:rPr>
              <a:t>)/n</a:t>
            </a:r>
            <a:endParaRPr lang="pt-BR" altLang="en-US" sz="4500" baseline="-25000"/>
          </a:p>
          <a:p>
            <a:pPr algn="ctr" eaLnBrk="1" hangingPunct="1">
              <a:lnSpc>
                <a:spcPct val="90000"/>
              </a:lnSpc>
              <a:buFontTx/>
              <a:buNone/>
            </a:pPr>
            <a:endParaRPr lang="en-US" altLang="en-US" sz="2800" b="1">
              <a:solidFill>
                <a:srgbClr val="FF0000"/>
              </a:solidFill>
              <a:sym typeface="Symbol" panose="05050102010706020507" pitchFamily="18" charset="2"/>
            </a:endParaRPr>
          </a:p>
          <a:p>
            <a:pPr eaLnBrk="1" hangingPunct="1">
              <a:lnSpc>
                <a:spcPct val="90000"/>
              </a:lnSpc>
              <a:buFontTx/>
              <a:buNone/>
            </a:pPr>
            <a:endParaRPr lang="en-IN" altLang="en-US" sz="2800"/>
          </a:p>
          <a:p>
            <a:pPr eaLnBrk="1" hangingPunct="1">
              <a:lnSpc>
                <a:spcPct val="90000"/>
              </a:lnSpc>
              <a:buFontTx/>
              <a:buNone/>
            </a:pPr>
            <a:endParaRPr lang="en-US" altLang="en-US" sz="3000">
              <a:sym typeface="Symbol" panose="05050102010706020507" pitchFamily="18" charset="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D786BDCC-5DD3-497B-8A34-015F5F053D3E}"/>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B71C20F0-AE39-426A-9A27-81B69395B79B}"/>
              </a:ext>
            </a:extLst>
          </p:cNvPr>
          <p:cNvSpPr>
            <a:spLocks noGrp="1"/>
          </p:cNvSpPr>
          <p:nvPr>
            <p:ph type="ftr" sz="quarter" idx="11"/>
          </p:nvPr>
        </p:nvSpPr>
        <p:spPr/>
        <p:txBody>
          <a:bodyPr/>
          <a:lstStyle/>
          <a:p>
            <a:pPr>
              <a:defRPr/>
            </a:pPr>
            <a:r>
              <a:rPr lang="en-US"/>
              <a:t>RNSengupta,IME Dept.,IIT Kanpur,INDIA</a:t>
            </a:r>
          </a:p>
        </p:txBody>
      </p:sp>
      <p:sp>
        <p:nvSpPr>
          <p:cNvPr id="22532" name="Slide Number Placeholder 6">
            <a:extLst>
              <a:ext uri="{FF2B5EF4-FFF2-40B4-BE49-F238E27FC236}">
                <a16:creationId xmlns:a16="http://schemas.microsoft.com/office/drawing/2014/main" id="{48F0516C-FB97-4AC7-AE5A-6A319705F2F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E68CF0B-DDF5-4461-9A16-14175992479C}" type="slidenum">
              <a:rPr lang="en-US" altLang="en-US" sz="1400" smtClean="0"/>
              <a:pPr>
                <a:spcBef>
                  <a:spcPct val="0"/>
                </a:spcBef>
                <a:buFontTx/>
                <a:buNone/>
              </a:pPr>
              <a:t>18</a:t>
            </a:fld>
            <a:endParaRPr lang="en-US" altLang="en-US" sz="1400"/>
          </a:p>
        </p:txBody>
      </p:sp>
      <p:sp>
        <p:nvSpPr>
          <p:cNvPr id="22533" name="Rectangle 2">
            <a:extLst>
              <a:ext uri="{FF2B5EF4-FFF2-40B4-BE49-F238E27FC236}">
                <a16:creationId xmlns:a16="http://schemas.microsoft.com/office/drawing/2014/main" id="{10996BEE-AD22-48A1-8303-75FF07B91EDB}"/>
              </a:ext>
            </a:extLst>
          </p:cNvPr>
          <p:cNvSpPr>
            <a:spLocks noGrp="1" noChangeArrowheads="1"/>
          </p:cNvSpPr>
          <p:nvPr>
            <p:ph type="title"/>
          </p:nvPr>
        </p:nvSpPr>
        <p:spPr/>
        <p:txBody>
          <a:bodyPr/>
          <a:lstStyle/>
          <a:p>
            <a:pPr eaLnBrk="1" hangingPunct="1"/>
            <a:r>
              <a:rPr lang="en-IN" altLang="en-US"/>
              <a:t>Statistical Inference: Hypothesis Testing (for the variance)</a:t>
            </a:r>
            <a:endParaRPr lang="en-US" altLang="en-US"/>
          </a:p>
        </p:txBody>
      </p:sp>
      <p:sp>
        <p:nvSpPr>
          <p:cNvPr id="22534" name="Rectangle 3">
            <a:extLst>
              <a:ext uri="{FF2B5EF4-FFF2-40B4-BE49-F238E27FC236}">
                <a16:creationId xmlns:a16="http://schemas.microsoft.com/office/drawing/2014/main" id="{95427DB9-B8B1-4E99-A537-B3C5712CF402}"/>
              </a:ext>
            </a:extLst>
          </p:cNvPr>
          <p:cNvSpPr>
            <a:spLocks noGrp="1" noChangeArrowheads="1"/>
          </p:cNvSpPr>
          <p:nvPr>
            <p:ph type="body" sz="half" idx="1"/>
          </p:nvPr>
        </p:nvSpPr>
        <p:spPr>
          <a:xfrm>
            <a:off x="1981200" y="1600200"/>
            <a:ext cx="8001000" cy="4525963"/>
          </a:xfrm>
        </p:spPr>
        <p:txBody>
          <a:bodyPr/>
          <a:lstStyle/>
          <a:p>
            <a:pPr algn="ctr" eaLnBrk="1" hangingPunct="1">
              <a:lnSpc>
                <a:spcPct val="90000"/>
              </a:lnSpc>
              <a:buFontTx/>
              <a:buNone/>
            </a:pPr>
            <a:r>
              <a:rPr lang="en-US" altLang="en-US" sz="2800"/>
              <a:t>H</a:t>
            </a:r>
            <a:r>
              <a:rPr lang="en-US" altLang="en-US" sz="2800" baseline="-25000"/>
              <a:t>0</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0</a:t>
            </a:r>
            <a:r>
              <a:rPr lang="en-US" altLang="en-US" sz="2800"/>
              <a:t> vs H</a:t>
            </a:r>
            <a:r>
              <a:rPr lang="en-US" altLang="en-US" sz="2800" baseline="-25000"/>
              <a:t>A</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A</a:t>
            </a:r>
            <a:r>
              <a:rPr lang="en-US" altLang="en-US" sz="2800"/>
              <a:t> (</a:t>
            </a:r>
            <a:r>
              <a:rPr lang="en-US" altLang="en-US" sz="2800">
                <a:sym typeface="Symbol" panose="05050102010706020507" pitchFamily="18" charset="2"/>
              </a:rPr>
              <a:t></a:t>
            </a:r>
            <a:r>
              <a:rPr lang="en-US" altLang="en-US" sz="2800" baseline="-25000"/>
              <a:t>A</a:t>
            </a:r>
            <a:r>
              <a:rPr lang="en-US" altLang="en-US" sz="2800"/>
              <a:t> </a:t>
            </a:r>
            <a:r>
              <a:rPr lang="en-US" altLang="en-US" sz="2800">
                <a:sym typeface="Symbol" panose="05050102010706020507" pitchFamily="18" charset="2"/>
              </a:rPr>
              <a:t></a:t>
            </a:r>
            <a:r>
              <a:rPr lang="en-US" altLang="en-US" sz="2800"/>
              <a:t> </a:t>
            </a:r>
            <a:r>
              <a:rPr lang="en-US" altLang="en-US" sz="2800">
                <a:sym typeface="Symbol" panose="05050102010706020507" pitchFamily="18" charset="2"/>
              </a:rPr>
              <a:t></a:t>
            </a:r>
            <a:r>
              <a:rPr lang="en-US" altLang="en-US" sz="2800" baseline="-25000"/>
              <a:t>0</a:t>
            </a:r>
            <a:r>
              <a:rPr lang="en-US" altLang="en-US" sz="2800"/>
              <a:t>), </a:t>
            </a:r>
            <a:r>
              <a:rPr lang="en-US" altLang="en-US" sz="2800">
                <a:sym typeface="Symbol" panose="05050102010706020507" pitchFamily="18" charset="2"/>
              </a:rPr>
              <a:t> </a:t>
            </a:r>
            <a:r>
              <a:rPr lang="en-US" altLang="en-US" sz="2800" b="1">
                <a:solidFill>
                  <a:srgbClr val="FF0000"/>
                </a:solidFill>
                <a:sym typeface="Symbol" panose="05050102010706020507" pitchFamily="18" charset="2"/>
              </a:rPr>
              <a:t>known</a:t>
            </a:r>
          </a:p>
          <a:p>
            <a:pPr algn="ctr" eaLnBrk="1" hangingPunct="1">
              <a:lnSpc>
                <a:spcPct val="90000"/>
              </a:lnSpc>
              <a:buFontTx/>
              <a:buNone/>
            </a:pPr>
            <a:r>
              <a:rPr lang="pt-BR" altLang="en-US" sz="4500"/>
              <a:t>So the rule is reject H</a:t>
            </a:r>
            <a:r>
              <a:rPr lang="pt-BR" altLang="en-US" sz="4500" baseline="-25000"/>
              <a:t>0</a:t>
            </a:r>
            <a:r>
              <a:rPr lang="pt-BR" altLang="en-US" sz="4500"/>
              <a:t> if</a:t>
            </a:r>
          </a:p>
          <a:p>
            <a:pPr algn="ctr" eaLnBrk="1" hangingPunct="1">
              <a:lnSpc>
                <a:spcPct val="90000"/>
              </a:lnSpc>
              <a:buFontTx/>
              <a:buNone/>
            </a:pPr>
            <a:r>
              <a:rPr lang="pt-BR" altLang="en-US" sz="4500"/>
              <a:t>s*</a:t>
            </a:r>
            <a:r>
              <a:rPr lang="pt-BR" altLang="en-US" sz="4500" baseline="30000"/>
              <a:t>2</a:t>
            </a:r>
            <a:r>
              <a:rPr lang="pt-BR" altLang="en-US" sz="4500" baseline="-25000"/>
              <a:t>n</a:t>
            </a:r>
            <a:r>
              <a:rPr lang="pt-BR" altLang="en-US" sz="4500"/>
              <a:t>&lt;(</a:t>
            </a:r>
            <a:r>
              <a:rPr lang="pt-BR" altLang="en-US" sz="4500">
                <a:sym typeface="Symbol" panose="05050102010706020507" pitchFamily="18" charset="2"/>
              </a:rPr>
              <a:t></a:t>
            </a:r>
            <a:r>
              <a:rPr lang="pt-BR" altLang="en-US" sz="4500" baseline="30000">
                <a:sym typeface="Symbol" panose="05050102010706020507" pitchFamily="18" charset="2"/>
              </a:rPr>
              <a:t>2</a:t>
            </a:r>
            <a:r>
              <a:rPr lang="pt-BR" altLang="en-US" sz="4500" baseline="-25000">
                <a:sym typeface="Symbol" panose="05050102010706020507" pitchFamily="18" charset="2"/>
              </a:rPr>
              <a:t>0</a:t>
            </a:r>
            <a:r>
              <a:rPr lang="pt-BR" altLang="en-US" sz="4500">
                <a:sym typeface="Symbol" panose="05050102010706020507" pitchFamily="18" charset="2"/>
              </a:rPr>
              <a:t></a:t>
            </a:r>
            <a:r>
              <a:rPr lang="pt-BR" altLang="en-US" sz="4500" baseline="30000">
                <a:sym typeface="Symbol" panose="05050102010706020507" pitchFamily="18" charset="2"/>
              </a:rPr>
              <a:t>2</a:t>
            </a:r>
            <a:r>
              <a:rPr lang="pt-BR" altLang="en-US" sz="4500" baseline="-25000">
                <a:sym typeface="Symbol" panose="05050102010706020507" pitchFamily="18" charset="2"/>
              </a:rPr>
              <a:t>n</a:t>
            </a:r>
            <a:r>
              <a:rPr lang="pt-BR" altLang="en-US" sz="4500">
                <a:sym typeface="Symbol" panose="05050102010706020507" pitchFamily="18" charset="2"/>
              </a:rPr>
              <a:t>,</a:t>
            </a:r>
            <a:r>
              <a:rPr lang="pt-BR" altLang="en-US" sz="4500" baseline="-25000">
                <a:sym typeface="Symbol" panose="05050102010706020507" pitchFamily="18" charset="2"/>
              </a:rPr>
              <a:t>1-/2</a:t>
            </a:r>
            <a:r>
              <a:rPr lang="pt-BR" altLang="en-US" sz="4500">
                <a:sym typeface="Symbol" panose="05050102010706020507" pitchFamily="18" charset="2"/>
              </a:rPr>
              <a:t>)/n</a:t>
            </a:r>
          </a:p>
          <a:p>
            <a:pPr algn="ctr" eaLnBrk="1" hangingPunct="1">
              <a:lnSpc>
                <a:spcPct val="90000"/>
              </a:lnSpc>
              <a:buFontTx/>
              <a:buNone/>
            </a:pPr>
            <a:r>
              <a:rPr lang="pt-BR" altLang="en-US" sz="4500" baseline="-25000">
                <a:sym typeface="Symbol" panose="05050102010706020507" pitchFamily="18" charset="2"/>
              </a:rPr>
              <a:t>OR</a:t>
            </a:r>
            <a:endParaRPr lang="pt-BR" altLang="en-US" sz="4500" baseline="-25000"/>
          </a:p>
          <a:p>
            <a:pPr algn="ctr" eaLnBrk="1" hangingPunct="1">
              <a:lnSpc>
                <a:spcPct val="90000"/>
              </a:lnSpc>
              <a:buFontTx/>
              <a:buNone/>
            </a:pPr>
            <a:r>
              <a:rPr lang="pt-BR" altLang="en-US" sz="4500"/>
              <a:t>s*</a:t>
            </a:r>
            <a:r>
              <a:rPr lang="pt-BR" altLang="en-US" sz="4500" baseline="30000"/>
              <a:t>2</a:t>
            </a:r>
            <a:r>
              <a:rPr lang="pt-BR" altLang="en-US" sz="4500" baseline="-25000"/>
              <a:t>n</a:t>
            </a:r>
            <a:r>
              <a:rPr lang="pt-BR" altLang="en-US" sz="4500"/>
              <a:t>&gt;(</a:t>
            </a:r>
            <a:r>
              <a:rPr lang="pt-BR" altLang="en-US" sz="4500">
                <a:sym typeface="Symbol" panose="05050102010706020507" pitchFamily="18" charset="2"/>
              </a:rPr>
              <a:t></a:t>
            </a:r>
            <a:r>
              <a:rPr lang="pt-BR" altLang="en-US" sz="4500" baseline="30000">
                <a:sym typeface="Symbol" panose="05050102010706020507" pitchFamily="18" charset="2"/>
              </a:rPr>
              <a:t>2</a:t>
            </a:r>
            <a:r>
              <a:rPr lang="pt-BR" altLang="en-US" sz="4500" baseline="-25000">
                <a:sym typeface="Symbol" panose="05050102010706020507" pitchFamily="18" charset="2"/>
              </a:rPr>
              <a:t>0</a:t>
            </a:r>
            <a:r>
              <a:rPr lang="pt-BR" altLang="en-US" sz="4500">
                <a:sym typeface="Symbol" panose="05050102010706020507" pitchFamily="18" charset="2"/>
              </a:rPr>
              <a:t></a:t>
            </a:r>
            <a:r>
              <a:rPr lang="pt-BR" altLang="en-US" sz="4500" baseline="30000">
                <a:sym typeface="Symbol" panose="05050102010706020507" pitchFamily="18" charset="2"/>
              </a:rPr>
              <a:t>2</a:t>
            </a:r>
            <a:r>
              <a:rPr lang="pt-BR" altLang="en-US" sz="4500" baseline="-25000">
                <a:sym typeface="Symbol" panose="05050102010706020507" pitchFamily="18" charset="2"/>
              </a:rPr>
              <a:t>n</a:t>
            </a:r>
            <a:r>
              <a:rPr lang="pt-BR" altLang="en-US" sz="4500">
                <a:sym typeface="Symbol" panose="05050102010706020507" pitchFamily="18" charset="2"/>
              </a:rPr>
              <a:t>,</a:t>
            </a:r>
            <a:r>
              <a:rPr lang="pt-BR" altLang="en-US" sz="4500" baseline="-25000">
                <a:sym typeface="Symbol" panose="05050102010706020507" pitchFamily="18" charset="2"/>
              </a:rPr>
              <a:t>/2</a:t>
            </a:r>
            <a:r>
              <a:rPr lang="pt-BR" altLang="en-US" sz="4500">
                <a:sym typeface="Symbol" panose="05050102010706020507" pitchFamily="18" charset="2"/>
              </a:rPr>
              <a:t>)/n</a:t>
            </a:r>
            <a:endParaRPr lang="en-US" altLang="en-US" sz="4500" b="1">
              <a:solidFill>
                <a:srgbClr val="FF0000"/>
              </a:solidFill>
              <a:sym typeface="Symbol" panose="05050102010706020507" pitchFamily="18" charset="2"/>
            </a:endParaRPr>
          </a:p>
          <a:p>
            <a:pPr eaLnBrk="1" hangingPunct="1">
              <a:lnSpc>
                <a:spcPct val="90000"/>
              </a:lnSpc>
              <a:buFontTx/>
              <a:buNone/>
            </a:pPr>
            <a:endParaRPr lang="en-IN" altLang="en-US" sz="2800"/>
          </a:p>
          <a:p>
            <a:pPr eaLnBrk="1" hangingPunct="1">
              <a:lnSpc>
                <a:spcPct val="90000"/>
              </a:lnSpc>
              <a:buFontTx/>
              <a:buNone/>
            </a:pPr>
            <a:endParaRPr lang="en-US" altLang="en-US" sz="3000">
              <a:sym typeface="Symbol" panose="05050102010706020507" pitchFamily="18" charset="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0FFB8A2-4756-4D7B-8C3E-8267C6EEA9B7}"/>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3CA76457-26A0-4122-9EF2-D9D8C6B60C4A}"/>
              </a:ext>
            </a:extLst>
          </p:cNvPr>
          <p:cNvSpPr>
            <a:spLocks noGrp="1"/>
          </p:cNvSpPr>
          <p:nvPr>
            <p:ph type="ftr" sz="quarter" idx="11"/>
          </p:nvPr>
        </p:nvSpPr>
        <p:spPr/>
        <p:txBody>
          <a:bodyPr/>
          <a:lstStyle/>
          <a:p>
            <a:pPr>
              <a:defRPr/>
            </a:pPr>
            <a:r>
              <a:rPr lang="en-US"/>
              <a:t>RNSengupta,IME Dept.,IIT Kanpur,INDIA</a:t>
            </a:r>
          </a:p>
        </p:txBody>
      </p:sp>
      <p:sp>
        <p:nvSpPr>
          <p:cNvPr id="23556" name="Slide Number Placeholder 6">
            <a:extLst>
              <a:ext uri="{FF2B5EF4-FFF2-40B4-BE49-F238E27FC236}">
                <a16:creationId xmlns:a16="http://schemas.microsoft.com/office/drawing/2014/main" id="{1C961399-258F-4F84-96B3-38C38A66CDD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037403C-D15C-49C9-89EE-72A68AE9E92B}" type="slidenum">
              <a:rPr lang="en-US" altLang="en-US" sz="1400" smtClean="0"/>
              <a:pPr>
                <a:spcBef>
                  <a:spcPct val="0"/>
                </a:spcBef>
                <a:buFontTx/>
                <a:buNone/>
              </a:pPr>
              <a:t>19</a:t>
            </a:fld>
            <a:endParaRPr lang="en-US" altLang="en-US" sz="1400"/>
          </a:p>
        </p:txBody>
      </p:sp>
      <p:sp>
        <p:nvSpPr>
          <p:cNvPr id="23557" name="Rectangle 2">
            <a:extLst>
              <a:ext uri="{FF2B5EF4-FFF2-40B4-BE49-F238E27FC236}">
                <a16:creationId xmlns:a16="http://schemas.microsoft.com/office/drawing/2014/main" id="{B67F816F-7704-411E-A2C3-BE7A4990A8AB}"/>
              </a:ext>
            </a:extLst>
          </p:cNvPr>
          <p:cNvSpPr>
            <a:spLocks noGrp="1" noChangeArrowheads="1"/>
          </p:cNvSpPr>
          <p:nvPr>
            <p:ph type="title"/>
          </p:nvPr>
        </p:nvSpPr>
        <p:spPr/>
        <p:txBody>
          <a:bodyPr/>
          <a:lstStyle/>
          <a:p>
            <a:pPr eaLnBrk="1" hangingPunct="1"/>
            <a:r>
              <a:rPr lang="en-IN" altLang="en-US"/>
              <a:t>Statistical Inference: Hypothesis Testing (for the variance)</a:t>
            </a:r>
            <a:endParaRPr lang="en-US" altLang="en-US"/>
          </a:p>
        </p:txBody>
      </p:sp>
      <p:sp>
        <p:nvSpPr>
          <p:cNvPr id="23558" name="Rectangle 3">
            <a:extLst>
              <a:ext uri="{FF2B5EF4-FFF2-40B4-BE49-F238E27FC236}">
                <a16:creationId xmlns:a16="http://schemas.microsoft.com/office/drawing/2014/main" id="{6EDBCC42-15C7-454E-A63B-83998277F112}"/>
              </a:ext>
            </a:extLst>
          </p:cNvPr>
          <p:cNvSpPr>
            <a:spLocks noGrp="1" noChangeArrowheads="1"/>
          </p:cNvSpPr>
          <p:nvPr>
            <p:ph type="body" sz="half" idx="1"/>
          </p:nvPr>
        </p:nvSpPr>
        <p:spPr>
          <a:xfrm>
            <a:off x="1981200" y="1600200"/>
            <a:ext cx="8001000" cy="4525963"/>
          </a:xfrm>
        </p:spPr>
        <p:txBody>
          <a:bodyPr/>
          <a:lstStyle/>
          <a:p>
            <a:pPr algn="ctr" eaLnBrk="1" hangingPunct="1">
              <a:lnSpc>
                <a:spcPct val="90000"/>
              </a:lnSpc>
              <a:buFontTx/>
              <a:buNone/>
            </a:pPr>
            <a:r>
              <a:rPr lang="en-US" altLang="en-US" sz="2800"/>
              <a:t>H</a:t>
            </a:r>
            <a:r>
              <a:rPr lang="en-US" altLang="en-US" sz="2800" baseline="-25000"/>
              <a:t>0</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0</a:t>
            </a:r>
            <a:r>
              <a:rPr lang="en-US" altLang="en-US" sz="2800"/>
              <a:t> vs H</a:t>
            </a:r>
            <a:r>
              <a:rPr lang="en-US" altLang="en-US" sz="2800" baseline="-25000"/>
              <a:t>A</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A</a:t>
            </a:r>
            <a:r>
              <a:rPr lang="en-US" altLang="en-US" sz="2800"/>
              <a:t> (</a:t>
            </a:r>
            <a:r>
              <a:rPr lang="en-US" altLang="en-US" sz="2800">
                <a:sym typeface="Symbol" panose="05050102010706020507" pitchFamily="18" charset="2"/>
              </a:rPr>
              <a:t></a:t>
            </a:r>
            <a:r>
              <a:rPr lang="en-US" altLang="en-US" sz="2800" baseline="-25000"/>
              <a:t>A</a:t>
            </a:r>
            <a:r>
              <a:rPr lang="en-US" altLang="en-US" sz="2800"/>
              <a:t> &lt; </a:t>
            </a:r>
            <a:r>
              <a:rPr lang="en-US" altLang="en-US" sz="2800">
                <a:sym typeface="Symbol" panose="05050102010706020507" pitchFamily="18" charset="2"/>
              </a:rPr>
              <a:t></a:t>
            </a:r>
            <a:r>
              <a:rPr lang="en-US" altLang="en-US" sz="2800" baseline="-25000"/>
              <a:t>0</a:t>
            </a:r>
            <a:r>
              <a:rPr lang="en-US" altLang="en-US" sz="2800"/>
              <a:t>), </a:t>
            </a:r>
            <a:r>
              <a:rPr lang="en-US" altLang="en-US" sz="2800">
                <a:sym typeface="Symbol" panose="05050102010706020507" pitchFamily="18" charset="2"/>
              </a:rPr>
              <a:t> </a:t>
            </a:r>
            <a:r>
              <a:rPr lang="en-US" altLang="en-US" sz="2800" b="1">
                <a:solidFill>
                  <a:srgbClr val="FF0000"/>
                </a:solidFill>
                <a:sym typeface="Symbol" panose="05050102010706020507" pitchFamily="18" charset="2"/>
              </a:rPr>
              <a:t>unknown</a:t>
            </a:r>
          </a:p>
          <a:p>
            <a:pPr algn="ctr" eaLnBrk="1" hangingPunct="1">
              <a:lnSpc>
                <a:spcPct val="90000"/>
              </a:lnSpc>
              <a:buFontTx/>
              <a:buNone/>
            </a:pPr>
            <a:r>
              <a:rPr lang="pt-BR" altLang="en-US" sz="4500"/>
              <a:t>So the rule is reject H</a:t>
            </a:r>
            <a:r>
              <a:rPr lang="pt-BR" altLang="en-US" sz="4500" baseline="-25000"/>
              <a:t>0</a:t>
            </a:r>
            <a:r>
              <a:rPr lang="pt-BR" altLang="en-US" sz="4500"/>
              <a:t> if</a:t>
            </a:r>
          </a:p>
          <a:p>
            <a:pPr algn="ctr" eaLnBrk="1" hangingPunct="1">
              <a:lnSpc>
                <a:spcPct val="90000"/>
              </a:lnSpc>
              <a:buFontTx/>
              <a:buNone/>
            </a:pPr>
            <a:r>
              <a:rPr lang="pt-BR" altLang="en-US" sz="4500"/>
              <a:t>S</a:t>
            </a:r>
            <a:r>
              <a:rPr lang="pt-BR" altLang="en-US" sz="4500" baseline="30000"/>
              <a:t>2</a:t>
            </a:r>
            <a:r>
              <a:rPr lang="pt-BR" altLang="en-US" sz="4500" baseline="-25000"/>
              <a:t>n</a:t>
            </a:r>
            <a:r>
              <a:rPr lang="pt-BR" altLang="en-US" sz="4500"/>
              <a:t>&lt;{</a:t>
            </a:r>
            <a:r>
              <a:rPr lang="pt-BR" altLang="en-US" sz="4500">
                <a:sym typeface="Symbol" panose="05050102010706020507" pitchFamily="18" charset="2"/>
              </a:rPr>
              <a:t></a:t>
            </a:r>
            <a:r>
              <a:rPr lang="pt-BR" altLang="en-US" sz="4500" baseline="30000">
                <a:sym typeface="Symbol" panose="05050102010706020507" pitchFamily="18" charset="2"/>
              </a:rPr>
              <a:t>2</a:t>
            </a:r>
            <a:r>
              <a:rPr lang="pt-BR" altLang="en-US" sz="4500" baseline="-25000">
                <a:sym typeface="Symbol" panose="05050102010706020507" pitchFamily="18" charset="2"/>
              </a:rPr>
              <a:t>0</a:t>
            </a:r>
            <a:r>
              <a:rPr lang="pt-BR" altLang="en-US" sz="4500">
                <a:sym typeface="Symbol" panose="05050102010706020507" pitchFamily="18" charset="2"/>
              </a:rPr>
              <a:t></a:t>
            </a:r>
            <a:r>
              <a:rPr lang="pt-BR" altLang="en-US" sz="4500" baseline="30000">
                <a:sym typeface="Symbol" panose="05050102010706020507" pitchFamily="18" charset="2"/>
              </a:rPr>
              <a:t>2</a:t>
            </a:r>
            <a:r>
              <a:rPr lang="pt-BR" altLang="en-US" sz="4500" baseline="-25000">
                <a:sym typeface="Symbol" panose="05050102010706020507" pitchFamily="18" charset="2"/>
              </a:rPr>
              <a:t>n-1</a:t>
            </a:r>
            <a:r>
              <a:rPr lang="pt-BR" altLang="en-US" sz="4500">
                <a:sym typeface="Symbol" panose="05050102010706020507" pitchFamily="18" charset="2"/>
              </a:rPr>
              <a:t>,</a:t>
            </a:r>
            <a:r>
              <a:rPr lang="pt-BR" altLang="en-US" sz="4500" baseline="-25000">
                <a:sym typeface="Symbol" panose="05050102010706020507" pitchFamily="18" charset="2"/>
              </a:rPr>
              <a:t>1-</a:t>
            </a:r>
            <a:r>
              <a:rPr lang="pt-BR" altLang="en-US" sz="4500">
                <a:sym typeface="Symbol" panose="05050102010706020507" pitchFamily="18" charset="2"/>
              </a:rPr>
              <a:t>}/(n-1)</a:t>
            </a:r>
            <a:endParaRPr lang="en-US" altLang="en-US" sz="4500" b="1">
              <a:solidFill>
                <a:srgbClr val="FF0000"/>
              </a:solidFill>
              <a:sym typeface="Symbol" panose="05050102010706020507" pitchFamily="18" charset="2"/>
            </a:endParaRPr>
          </a:p>
          <a:p>
            <a:pPr eaLnBrk="1" hangingPunct="1">
              <a:lnSpc>
                <a:spcPct val="90000"/>
              </a:lnSpc>
              <a:buFontTx/>
              <a:buNone/>
            </a:pPr>
            <a:endParaRPr lang="en-IN" altLang="en-US" sz="2800"/>
          </a:p>
          <a:p>
            <a:pPr eaLnBrk="1" hangingPunct="1">
              <a:lnSpc>
                <a:spcPct val="90000"/>
              </a:lnSpc>
              <a:buFontTx/>
              <a:buNone/>
            </a:pPr>
            <a:endParaRPr lang="en-US" altLang="en-US" sz="3000">
              <a:sym typeface="Symbol" panose="05050102010706020507" pitchFamily="18" charset="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5950FA1-7584-4ED2-BBE9-057812E73578}"/>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DA0C57EF-728A-4C28-824D-B8ECF97309F0}"/>
              </a:ext>
            </a:extLst>
          </p:cNvPr>
          <p:cNvSpPr>
            <a:spLocks noGrp="1"/>
          </p:cNvSpPr>
          <p:nvPr>
            <p:ph type="ftr" sz="quarter" idx="11"/>
          </p:nvPr>
        </p:nvSpPr>
        <p:spPr/>
        <p:txBody>
          <a:bodyPr/>
          <a:lstStyle/>
          <a:p>
            <a:pPr>
              <a:defRPr/>
            </a:pPr>
            <a:r>
              <a:rPr lang="en-US"/>
              <a:t>RNSengupta,IME Dept.,IIT Kanpur,INDIA</a:t>
            </a:r>
          </a:p>
        </p:txBody>
      </p:sp>
      <p:sp>
        <p:nvSpPr>
          <p:cNvPr id="6148" name="Slide Number Placeholder 6">
            <a:extLst>
              <a:ext uri="{FF2B5EF4-FFF2-40B4-BE49-F238E27FC236}">
                <a16:creationId xmlns:a16="http://schemas.microsoft.com/office/drawing/2014/main" id="{C5DD7131-9203-4B8E-A9B2-9DDE059738B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55D095E-6C6C-4580-81FB-F39266618219}" type="slidenum">
              <a:rPr lang="en-US" altLang="en-US" sz="1400" smtClean="0"/>
              <a:pPr>
                <a:spcBef>
                  <a:spcPct val="0"/>
                </a:spcBef>
                <a:buFontTx/>
                <a:buNone/>
              </a:pPr>
              <a:t>2</a:t>
            </a:fld>
            <a:endParaRPr lang="en-US" altLang="en-US" sz="1400"/>
          </a:p>
        </p:txBody>
      </p:sp>
      <p:sp>
        <p:nvSpPr>
          <p:cNvPr id="6149" name="Rectangle 2">
            <a:extLst>
              <a:ext uri="{FF2B5EF4-FFF2-40B4-BE49-F238E27FC236}">
                <a16:creationId xmlns:a16="http://schemas.microsoft.com/office/drawing/2014/main" id="{21404748-10FE-48E9-8A53-0B6B26D7C29F}"/>
              </a:ext>
            </a:extLst>
          </p:cNvPr>
          <p:cNvSpPr>
            <a:spLocks noGrp="1" noChangeArrowheads="1"/>
          </p:cNvSpPr>
          <p:nvPr>
            <p:ph type="title"/>
          </p:nvPr>
        </p:nvSpPr>
        <p:spPr/>
        <p:txBody>
          <a:bodyPr/>
          <a:lstStyle/>
          <a:p>
            <a:pPr eaLnBrk="1" hangingPunct="1"/>
            <a:r>
              <a:rPr lang="en-IN" altLang="en-US"/>
              <a:t>Statistical Inference: Hypothesis Testing (Example # 01)</a:t>
            </a:r>
            <a:endParaRPr lang="en-US" altLang="en-US"/>
          </a:p>
        </p:txBody>
      </p:sp>
      <p:sp>
        <p:nvSpPr>
          <p:cNvPr id="6150" name="Rectangle 3">
            <a:extLst>
              <a:ext uri="{FF2B5EF4-FFF2-40B4-BE49-F238E27FC236}">
                <a16:creationId xmlns:a16="http://schemas.microsoft.com/office/drawing/2014/main" id="{42582765-67FD-4A13-A7BB-4EDEF204A491}"/>
              </a:ext>
            </a:extLst>
          </p:cNvPr>
          <p:cNvSpPr>
            <a:spLocks noGrp="1" noChangeArrowheads="1"/>
          </p:cNvSpPr>
          <p:nvPr>
            <p:ph type="body" sz="half" idx="1"/>
          </p:nvPr>
        </p:nvSpPr>
        <p:spPr>
          <a:xfrm>
            <a:off x="609600" y="1600200"/>
            <a:ext cx="11125200" cy="4525963"/>
          </a:xfrm>
        </p:spPr>
        <p:txBody>
          <a:bodyPr/>
          <a:lstStyle/>
          <a:p>
            <a:pPr algn="just" eaLnBrk="1" hangingPunct="1">
              <a:lnSpc>
                <a:spcPct val="90000"/>
              </a:lnSpc>
              <a:buFontTx/>
              <a:buNone/>
            </a:pPr>
            <a:r>
              <a:rPr lang="en-IN" altLang="en-US" sz="2600">
                <a:sym typeface="Symbol" panose="05050102010706020507" pitchFamily="18" charset="2"/>
              </a:rPr>
              <a:t>	A manufacturer of a particular type of electrical motor has come up with a better hp rating motor then its existing competitors and wants to market that. As is the norm for any manufacturing product, a certain warranty life is to be specified by the manufacturer and the company under our consideration specifies a warranty life of 1 year instead of 8 months given for such rating products. Now you as an engineer are quite skeptical on hearing that the warranty time is 1 years and want to test the validity of this statement which the manufacturer is making.</a:t>
            </a:r>
            <a:endParaRPr lang="en-US" altLang="en-US" sz="2600">
              <a:sym typeface="Symbol" panose="05050102010706020507" pitchFamily="18" charset="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09E6240D-A621-4314-928D-0DD91BD26808}"/>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05BDF5CB-02B4-4DF1-8B6B-35B1F796D688}"/>
              </a:ext>
            </a:extLst>
          </p:cNvPr>
          <p:cNvSpPr>
            <a:spLocks noGrp="1"/>
          </p:cNvSpPr>
          <p:nvPr>
            <p:ph type="ftr" sz="quarter" idx="11"/>
          </p:nvPr>
        </p:nvSpPr>
        <p:spPr/>
        <p:txBody>
          <a:bodyPr/>
          <a:lstStyle/>
          <a:p>
            <a:pPr>
              <a:defRPr/>
            </a:pPr>
            <a:r>
              <a:rPr lang="en-US"/>
              <a:t>RNSengupta,IME Dept.,IIT Kanpur,INDIA</a:t>
            </a:r>
          </a:p>
        </p:txBody>
      </p:sp>
      <p:sp>
        <p:nvSpPr>
          <p:cNvPr id="24580" name="Slide Number Placeholder 6">
            <a:extLst>
              <a:ext uri="{FF2B5EF4-FFF2-40B4-BE49-F238E27FC236}">
                <a16:creationId xmlns:a16="http://schemas.microsoft.com/office/drawing/2014/main" id="{4ECA21DA-6686-4A3C-A004-30DE37A5053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4A3581E4-B942-40B4-A574-904E5C1A36B7}" type="slidenum">
              <a:rPr lang="en-US" altLang="en-US" sz="1400" smtClean="0"/>
              <a:pPr>
                <a:spcBef>
                  <a:spcPct val="0"/>
                </a:spcBef>
                <a:buFontTx/>
                <a:buNone/>
              </a:pPr>
              <a:t>20</a:t>
            </a:fld>
            <a:endParaRPr lang="en-US" altLang="en-US" sz="1400"/>
          </a:p>
        </p:txBody>
      </p:sp>
      <p:sp>
        <p:nvSpPr>
          <p:cNvPr id="24581" name="Rectangle 2">
            <a:extLst>
              <a:ext uri="{FF2B5EF4-FFF2-40B4-BE49-F238E27FC236}">
                <a16:creationId xmlns:a16="http://schemas.microsoft.com/office/drawing/2014/main" id="{392957BD-075A-42F7-A5DD-E3D6A00C8A50}"/>
              </a:ext>
            </a:extLst>
          </p:cNvPr>
          <p:cNvSpPr>
            <a:spLocks noGrp="1" noChangeArrowheads="1"/>
          </p:cNvSpPr>
          <p:nvPr>
            <p:ph type="title"/>
          </p:nvPr>
        </p:nvSpPr>
        <p:spPr/>
        <p:txBody>
          <a:bodyPr/>
          <a:lstStyle/>
          <a:p>
            <a:pPr eaLnBrk="1" hangingPunct="1"/>
            <a:r>
              <a:rPr lang="en-IN" altLang="en-US"/>
              <a:t>Statistical Inference: Hypothesis Testing (for the variance)</a:t>
            </a:r>
            <a:endParaRPr lang="en-US" altLang="en-US"/>
          </a:p>
        </p:txBody>
      </p:sp>
      <p:sp>
        <p:nvSpPr>
          <p:cNvPr id="24582" name="Rectangle 3">
            <a:extLst>
              <a:ext uri="{FF2B5EF4-FFF2-40B4-BE49-F238E27FC236}">
                <a16:creationId xmlns:a16="http://schemas.microsoft.com/office/drawing/2014/main" id="{1CDC57C4-6F1D-446E-8E21-AD7926ACAAE7}"/>
              </a:ext>
            </a:extLst>
          </p:cNvPr>
          <p:cNvSpPr>
            <a:spLocks noGrp="1" noChangeArrowheads="1"/>
          </p:cNvSpPr>
          <p:nvPr>
            <p:ph type="body" sz="half" idx="1"/>
          </p:nvPr>
        </p:nvSpPr>
        <p:spPr>
          <a:xfrm>
            <a:off x="1981200" y="1600200"/>
            <a:ext cx="8001000" cy="4525963"/>
          </a:xfrm>
        </p:spPr>
        <p:txBody>
          <a:bodyPr/>
          <a:lstStyle/>
          <a:p>
            <a:pPr algn="ctr" eaLnBrk="1" hangingPunct="1">
              <a:lnSpc>
                <a:spcPct val="90000"/>
              </a:lnSpc>
              <a:buFontTx/>
              <a:buNone/>
            </a:pPr>
            <a:r>
              <a:rPr lang="en-US" altLang="en-US" sz="2800"/>
              <a:t>H</a:t>
            </a:r>
            <a:r>
              <a:rPr lang="en-US" altLang="en-US" sz="2800" baseline="-25000"/>
              <a:t>0</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0</a:t>
            </a:r>
            <a:r>
              <a:rPr lang="en-US" altLang="en-US" sz="2800"/>
              <a:t> vs H</a:t>
            </a:r>
            <a:r>
              <a:rPr lang="en-US" altLang="en-US" sz="2800" baseline="-25000"/>
              <a:t>A</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A</a:t>
            </a:r>
            <a:r>
              <a:rPr lang="en-US" altLang="en-US" sz="2800"/>
              <a:t> (</a:t>
            </a:r>
            <a:r>
              <a:rPr lang="en-US" altLang="en-US" sz="2800">
                <a:sym typeface="Symbol" panose="05050102010706020507" pitchFamily="18" charset="2"/>
              </a:rPr>
              <a:t></a:t>
            </a:r>
            <a:r>
              <a:rPr lang="en-US" altLang="en-US" sz="2800" baseline="-25000"/>
              <a:t>A</a:t>
            </a:r>
            <a:r>
              <a:rPr lang="en-US" altLang="en-US" sz="2800"/>
              <a:t> &gt; </a:t>
            </a:r>
            <a:r>
              <a:rPr lang="en-US" altLang="en-US" sz="2800">
                <a:sym typeface="Symbol" panose="05050102010706020507" pitchFamily="18" charset="2"/>
              </a:rPr>
              <a:t></a:t>
            </a:r>
            <a:r>
              <a:rPr lang="en-US" altLang="en-US" sz="2800" baseline="-25000"/>
              <a:t>0</a:t>
            </a:r>
            <a:r>
              <a:rPr lang="en-US" altLang="en-US" sz="2800"/>
              <a:t>), </a:t>
            </a:r>
            <a:r>
              <a:rPr lang="en-US" altLang="en-US" sz="2800">
                <a:sym typeface="Symbol" panose="05050102010706020507" pitchFamily="18" charset="2"/>
              </a:rPr>
              <a:t> </a:t>
            </a:r>
            <a:r>
              <a:rPr lang="en-US" altLang="en-US" sz="2800" b="1">
                <a:solidFill>
                  <a:srgbClr val="FF0000"/>
                </a:solidFill>
                <a:sym typeface="Symbol" panose="05050102010706020507" pitchFamily="18" charset="2"/>
              </a:rPr>
              <a:t>unknown</a:t>
            </a:r>
          </a:p>
          <a:p>
            <a:pPr algn="ctr" eaLnBrk="1" hangingPunct="1">
              <a:lnSpc>
                <a:spcPct val="90000"/>
              </a:lnSpc>
              <a:buFontTx/>
              <a:buNone/>
            </a:pPr>
            <a:r>
              <a:rPr lang="pt-BR" altLang="en-US" sz="4500"/>
              <a:t>So the rule is reject H</a:t>
            </a:r>
            <a:r>
              <a:rPr lang="pt-BR" altLang="en-US" sz="4500" baseline="-25000"/>
              <a:t>0</a:t>
            </a:r>
            <a:r>
              <a:rPr lang="pt-BR" altLang="en-US" sz="4500"/>
              <a:t> if</a:t>
            </a:r>
          </a:p>
          <a:p>
            <a:pPr algn="ctr" eaLnBrk="1" hangingPunct="1">
              <a:lnSpc>
                <a:spcPct val="90000"/>
              </a:lnSpc>
              <a:buFontTx/>
              <a:buNone/>
            </a:pPr>
            <a:r>
              <a:rPr lang="pt-BR" altLang="en-US" sz="4500"/>
              <a:t>S</a:t>
            </a:r>
            <a:r>
              <a:rPr lang="pt-BR" altLang="en-US" sz="4500" baseline="30000"/>
              <a:t>2</a:t>
            </a:r>
            <a:r>
              <a:rPr lang="pt-BR" altLang="en-US" sz="4500" baseline="-25000"/>
              <a:t>n</a:t>
            </a:r>
            <a:r>
              <a:rPr lang="pt-BR" altLang="en-US" sz="4500"/>
              <a:t>&gt;{</a:t>
            </a:r>
            <a:r>
              <a:rPr lang="pt-BR" altLang="en-US" sz="4500">
                <a:sym typeface="Symbol" panose="05050102010706020507" pitchFamily="18" charset="2"/>
              </a:rPr>
              <a:t></a:t>
            </a:r>
            <a:r>
              <a:rPr lang="pt-BR" altLang="en-US" sz="4500" baseline="30000">
                <a:sym typeface="Symbol" panose="05050102010706020507" pitchFamily="18" charset="2"/>
              </a:rPr>
              <a:t>2</a:t>
            </a:r>
            <a:r>
              <a:rPr lang="pt-BR" altLang="en-US" sz="4500" baseline="-25000">
                <a:sym typeface="Symbol" panose="05050102010706020507" pitchFamily="18" charset="2"/>
              </a:rPr>
              <a:t>0</a:t>
            </a:r>
            <a:r>
              <a:rPr lang="pt-BR" altLang="en-US" sz="4500">
                <a:sym typeface="Symbol" panose="05050102010706020507" pitchFamily="18" charset="2"/>
              </a:rPr>
              <a:t></a:t>
            </a:r>
            <a:r>
              <a:rPr lang="pt-BR" altLang="en-US" sz="4500" baseline="30000">
                <a:sym typeface="Symbol" panose="05050102010706020507" pitchFamily="18" charset="2"/>
              </a:rPr>
              <a:t>2</a:t>
            </a:r>
            <a:r>
              <a:rPr lang="pt-BR" altLang="en-US" sz="4500" baseline="-25000">
                <a:sym typeface="Symbol" panose="05050102010706020507" pitchFamily="18" charset="2"/>
              </a:rPr>
              <a:t>n-1</a:t>
            </a:r>
            <a:r>
              <a:rPr lang="pt-BR" altLang="en-US" sz="4500">
                <a:sym typeface="Symbol" panose="05050102010706020507" pitchFamily="18" charset="2"/>
              </a:rPr>
              <a:t>,</a:t>
            </a:r>
            <a:r>
              <a:rPr lang="pt-BR" altLang="en-US" sz="4500" baseline="-25000">
                <a:sym typeface="Symbol" panose="05050102010706020507" pitchFamily="18" charset="2"/>
              </a:rPr>
              <a:t> </a:t>
            </a:r>
            <a:r>
              <a:rPr lang="pt-BR" altLang="en-US" sz="4500">
                <a:sym typeface="Symbol" panose="05050102010706020507" pitchFamily="18" charset="2"/>
              </a:rPr>
              <a:t>}/(n-1)</a:t>
            </a:r>
            <a:endParaRPr lang="en-US" altLang="en-US" sz="4500" b="1">
              <a:solidFill>
                <a:srgbClr val="FF0000"/>
              </a:solidFill>
              <a:sym typeface="Symbol" panose="05050102010706020507" pitchFamily="18" charset="2"/>
            </a:endParaRPr>
          </a:p>
          <a:p>
            <a:pPr eaLnBrk="1" hangingPunct="1">
              <a:lnSpc>
                <a:spcPct val="90000"/>
              </a:lnSpc>
              <a:buFontTx/>
              <a:buNone/>
            </a:pPr>
            <a:endParaRPr lang="en-IN" altLang="en-US" sz="2800"/>
          </a:p>
          <a:p>
            <a:pPr eaLnBrk="1" hangingPunct="1">
              <a:lnSpc>
                <a:spcPct val="90000"/>
              </a:lnSpc>
              <a:buFontTx/>
              <a:buNone/>
            </a:pPr>
            <a:endParaRPr lang="en-US" altLang="en-US" sz="3000">
              <a:sym typeface="Symbol" panose="05050102010706020507" pitchFamily="18" charset="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1C6440D-EFB0-4A8B-A720-C1F62F9851F3}"/>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0AD828CC-669D-408D-8831-B737CF041B75}"/>
              </a:ext>
            </a:extLst>
          </p:cNvPr>
          <p:cNvSpPr>
            <a:spLocks noGrp="1"/>
          </p:cNvSpPr>
          <p:nvPr>
            <p:ph type="ftr" sz="quarter" idx="11"/>
          </p:nvPr>
        </p:nvSpPr>
        <p:spPr/>
        <p:txBody>
          <a:bodyPr/>
          <a:lstStyle/>
          <a:p>
            <a:pPr>
              <a:defRPr/>
            </a:pPr>
            <a:r>
              <a:rPr lang="en-US"/>
              <a:t>RNSengupta,IME Dept.,IIT Kanpur,INDIA</a:t>
            </a:r>
          </a:p>
        </p:txBody>
      </p:sp>
      <p:sp>
        <p:nvSpPr>
          <p:cNvPr id="25604" name="Slide Number Placeholder 6">
            <a:extLst>
              <a:ext uri="{FF2B5EF4-FFF2-40B4-BE49-F238E27FC236}">
                <a16:creationId xmlns:a16="http://schemas.microsoft.com/office/drawing/2014/main" id="{0F516A3B-87FE-4614-836E-48E25C8B587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B9044E5-D12A-4999-BC54-3C2178A8005B}" type="slidenum">
              <a:rPr lang="en-US" altLang="en-US" sz="1400" smtClean="0"/>
              <a:pPr>
                <a:spcBef>
                  <a:spcPct val="0"/>
                </a:spcBef>
                <a:buFontTx/>
                <a:buNone/>
              </a:pPr>
              <a:t>21</a:t>
            </a:fld>
            <a:endParaRPr lang="en-US" altLang="en-US" sz="1400"/>
          </a:p>
        </p:txBody>
      </p:sp>
      <p:sp>
        <p:nvSpPr>
          <p:cNvPr id="25605" name="Rectangle 2">
            <a:extLst>
              <a:ext uri="{FF2B5EF4-FFF2-40B4-BE49-F238E27FC236}">
                <a16:creationId xmlns:a16="http://schemas.microsoft.com/office/drawing/2014/main" id="{D0C3F9D2-E0A3-4C61-89F1-C19C2C0D201E}"/>
              </a:ext>
            </a:extLst>
          </p:cNvPr>
          <p:cNvSpPr>
            <a:spLocks noGrp="1" noChangeArrowheads="1"/>
          </p:cNvSpPr>
          <p:nvPr>
            <p:ph type="title"/>
          </p:nvPr>
        </p:nvSpPr>
        <p:spPr/>
        <p:txBody>
          <a:bodyPr/>
          <a:lstStyle/>
          <a:p>
            <a:pPr eaLnBrk="1" hangingPunct="1"/>
            <a:r>
              <a:rPr lang="en-IN" altLang="en-US"/>
              <a:t>Statistical Inference: Hypothesis Testing (for the variance)</a:t>
            </a:r>
            <a:endParaRPr lang="en-US" altLang="en-US"/>
          </a:p>
        </p:txBody>
      </p:sp>
      <p:sp>
        <p:nvSpPr>
          <p:cNvPr id="25606" name="Rectangle 3">
            <a:extLst>
              <a:ext uri="{FF2B5EF4-FFF2-40B4-BE49-F238E27FC236}">
                <a16:creationId xmlns:a16="http://schemas.microsoft.com/office/drawing/2014/main" id="{C4640143-C3A1-46FD-8477-2D6E8A799308}"/>
              </a:ext>
            </a:extLst>
          </p:cNvPr>
          <p:cNvSpPr>
            <a:spLocks noGrp="1" noChangeArrowheads="1"/>
          </p:cNvSpPr>
          <p:nvPr>
            <p:ph type="body" sz="half" idx="1"/>
          </p:nvPr>
        </p:nvSpPr>
        <p:spPr>
          <a:xfrm>
            <a:off x="1981200" y="1600200"/>
            <a:ext cx="8001000" cy="4525963"/>
          </a:xfrm>
        </p:spPr>
        <p:txBody>
          <a:bodyPr/>
          <a:lstStyle/>
          <a:p>
            <a:pPr algn="ctr" eaLnBrk="1" hangingPunct="1">
              <a:lnSpc>
                <a:spcPct val="90000"/>
              </a:lnSpc>
              <a:buFontTx/>
              <a:buNone/>
            </a:pPr>
            <a:r>
              <a:rPr lang="en-US" altLang="en-US" sz="2800"/>
              <a:t>H</a:t>
            </a:r>
            <a:r>
              <a:rPr lang="en-US" altLang="en-US" sz="2800" baseline="-25000"/>
              <a:t>0</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0</a:t>
            </a:r>
            <a:r>
              <a:rPr lang="en-US" altLang="en-US" sz="2800"/>
              <a:t> vs H</a:t>
            </a:r>
            <a:r>
              <a:rPr lang="en-US" altLang="en-US" sz="2800" baseline="-25000"/>
              <a:t>A</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A</a:t>
            </a:r>
            <a:r>
              <a:rPr lang="en-US" altLang="en-US" sz="2800"/>
              <a:t> (</a:t>
            </a:r>
            <a:r>
              <a:rPr lang="en-US" altLang="en-US" sz="2800">
                <a:sym typeface="Symbol" panose="05050102010706020507" pitchFamily="18" charset="2"/>
              </a:rPr>
              <a:t></a:t>
            </a:r>
            <a:r>
              <a:rPr lang="en-US" altLang="en-US" sz="2800" baseline="-25000"/>
              <a:t>A</a:t>
            </a:r>
            <a:r>
              <a:rPr lang="en-US" altLang="en-US" sz="2800"/>
              <a:t> </a:t>
            </a:r>
            <a:r>
              <a:rPr lang="en-US" altLang="en-US" sz="2800">
                <a:sym typeface="Symbol" panose="05050102010706020507" pitchFamily="18" charset="2"/>
              </a:rPr>
              <a:t></a:t>
            </a:r>
            <a:r>
              <a:rPr lang="en-US" altLang="en-US" sz="2800"/>
              <a:t> </a:t>
            </a:r>
            <a:r>
              <a:rPr lang="en-US" altLang="en-US" sz="2800">
                <a:sym typeface="Symbol" panose="05050102010706020507" pitchFamily="18" charset="2"/>
              </a:rPr>
              <a:t></a:t>
            </a:r>
            <a:r>
              <a:rPr lang="en-US" altLang="en-US" sz="2800" baseline="-25000"/>
              <a:t>0</a:t>
            </a:r>
            <a:r>
              <a:rPr lang="en-US" altLang="en-US" sz="2800"/>
              <a:t>), </a:t>
            </a:r>
            <a:r>
              <a:rPr lang="en-US" altLang="en-US" sz="2800">
                <a:sym typeface="Symbol" panose="05050102010706020507" pitchFamily="18" charset="2"/>
              </a:rPr>
              <a:t> </a:t>
            </a:r>
            <a:r>
              <a:rPr lang="en-US" altLang="en-US" sz="2800" b="1">
                <a:solidFill>
                  <a:srgbClr val="FF0000"/>
                </a:solidFill>
                <a:sym typeface="Symbol" panose="05050102010706020507" pitchFamily="18" charset="2"/>
              </a:rPr>
              <a:t>unknown</a:t>
            </a:r>
          </a:p>
          <a:p>
            <a:pPr algn="ctr" eaLnBrk="1" hangingPunct="1">
              <a:lnSpc>
                <a:spcPct val="90000"/>
              </a:lnSpc>
              <a:buFontTx/>
              <a:buNone/>
            </a:pPr>
            <a:r>
              <a:rPr lang="pt-BR" altLang="en-US" sz="4500"/>
              <a:t>So the rule is reject H</a:t>
            </a:r>
            <a:r>
              <a:rPr lang="pt-BR" altLang="en-US" sz="4500" baseline="-25000"/>
              <a:t>0</a:t>
            </a:r>
            <a:r>
              <a:rPr lang="pt-BR" altLang="en-US" sz="4500"/>
              <a:t> if</a:t>
            </a:r>
          </a:p>
          <a:p>
            <a:pPr algn="ctr" eaLnBrk="1" hangingPunct="1">
              <a:lnSpc>
                <a:spcPct val="90000"/>
              </a:lnSpc>
              <a:buFontTx/>
              <a:buNone/>
            </a:pPr>
            <a:r>
              <a:rPr lang="pt-BR" altLang="en-US" sz="4500"/>
              <a:t>s</a:t>
            </a:r>
            <a:r>
              <a:rPr lang="pt-BR" altLang="en-US" sz="4500" baseline="30000"/>
              <a:t>2</a:t>
            </a:r>
            <a:r>
              <a:rPr lang="pt-BR" altLang="en-US" sz="4500" baseline="-25000"/>
              <a:t>n</a:t>
            </a:r>
            <a:r>
              <a:rPr lang="pt-BR" altLang="en-US" sz="4500"/>
              <a:t>&lt;{</a:t>
            </a:r>
            <a:r>
              <a:rPr lang="pt-BR" altLang="en-US" sz="4500">
                <a:sym typeface="Symbol" panose="05050102010706020507" pitchFamily="18" charset="2"/>
              </a:rPr>
              <a:t></a:t>
            </a:r>
            <a:r>
              <a:rPr lang="pt-BR" altLang="en-US" sz="4500" baseline="30000">
                <a:sym typeface="Symbol" panose="05050102010706020507" pitchFamily="18" charset="2"/>
              </a:rPr>
              <a:t>2</a:t>
            </a:r>
            <a:r>
              <a:rPr lang="pt-BR" altLang="en-US" sz="4500" baseline="-25000">
                <a:sym typeface="Symbol" panose="05050102010706020507" pitchFamily="18" charset="2"/>
              </a:rPr>
              <a:t>0</a:t>
            </a:r>
            <a:r>
              <a:rPr lang="pt-BR" altLang="en-US" sz="4500">
                <a:sym typeface="Symbol" panose="05050102010706020507" pitchFamily="18" charset="2"/>
              </a:rPr>
              <a:t></a:t>
            </a:r>
            <a:r>
              <a:rPr lang="pt-BR" altLang="en-US" sz="4500" baseline="30000">
                <a:sym typeface="Symbol" panose="05050102010706020507" pitchFamily="18" charset="2"/>
              </a:rPr>
              <a:t>2</a:t>
            </a:r>
            <a:r>
              <a:rPr lang="pt-BR" altLang="en-US" sz="4500" baseline="-25000">
                <a:sym typeface="Symbol" panose="05050102010706020507" pitchFamily="18" charset="2"/>
              </a:rPr>
              <a:t>n-1</a:t>
            </a:r>
            <a:r>
              <a:rPr lang="pt-BR" altLang="en-US" sz="4500">
                <a:sym typeface="Symbol" panose="05050102010706020507" pitchFamily="18" charset="2"/>
              </a:rPr>
              <a:t>,</a:t>
            </a:r>
            <a:r>
              <a:rPr lang="pt-BR" altLang="en-US" sz="4500" baseline="-25000">
                <a:sym typeface="Symbol" panose="05050102010706020507" pitchFamily="18" charset="2"/>
              </a:rPr>
              <a:t>1-/2</a:t>
            </a:r>
            <a:r>
              <a:rPr lang="pt-BR" altLang="en-US" sz="4500">
                <a:sym typeface="Symbol" panose="05050102010706020507" pitchFamily="18" charset="2"/>
              </a:rPr>
              <a:t>}/(n-1)</a:t>
            </a:r>
          </a:p>
          <a:p>
            <a:pPr algn="ctr" eaLnBrk="1" hangingPunct="1">
              <a:lnSpc>
                <a:spcPct val="90000"/>
              </a:lnSpc>
              <a:buFontTx/>
              <a:buNone/>
            </a:pPr>
            <a:r>
              <a:rPr lang="pt-BR" altLang="en-US" sz="4500" baseline="-25000">
                <a:sym typeface="Symbol" panose="05050102010706020507" pitchFamily="18" charset="2"/>
              </a:rPr>
              <a:t>OR</a:t>
            </a:r>
            <a:endParaRPr lang="pt-BR" altLang="en-US" sz="4500" baseline="-25000"/>
          </a:p>
          <a:p>
            <a:pPr algn="ctr" eaLnBrk="1" hangingPunct="1">
              <a:lnSpc>
                <a:spcPct val="90000"/>
              </a:lnSpc>
              <a:buFontTx/>
              <a:buNone/>
            </a:pPr>
            <a:r>
              <a:rPr lang="pt-BR" altLang="en-US" sz="4500"/>
              <a:t>s</a:t>
            </a:r>
            <a:r>
              <a:rPr lang="pt-BR" altLang="en-US" sz="4500" baseline="30000"/>
              <a:t>2</a:t>
            </a:r>
            <a:r>
              <a:rPr lang="pt-BR" altLang="en-US" sz="4500" baseline="-25000"/>
              <a:t>n</a:t>
            </a:r>
            <a:r>
              <a:rPr lang="pt-BR" altLang="en-US" sz="4500"/>
              <a:t>&gt;{</a:t>
            </a:r>
            <a:r>
              <a:rPr lang="pt-BR" altLang="en-US" sz="4500">
                <a:sym typeface="Symbol" panose="05050102010706020507" pitchFamily="18" charset="2"/>
              </a:rPr>
              <a:t></a:t>
            </a:r>
            <a:r>
              <a:rPr lang="pt-BR" altLang="en-US" sz="4500" baseline="30000">
                <a:sym typeface="Symbol" panose="05050102010706020507" pitchFamily="18" charset="2"/>
              </a:rPr>
              <a:t>2</a:t>
            </a:r>
            <a:r>
              <a:rPr lang="pt-BR" altLang="en-US" sz="4500" baseline="-25000">
                <a:sym typeface="Symbol" panose="05050102010706020507" pitchFamily="18" charset="2"/>
              </a:rPr>
              <a:t>0</a:t>
            </a:r>
            <a:r>
              <a:rPr lang="pt-BR" altLang="en-US" sz="4500">
                <a:sym typeface="Symbol" panose="05050102010706020507" pitchFamily="18" charset="2"/>
              </a:rPr>
              <a:t></a:t>
            </a:r>
            <a:r>
              <a:rPr lang="pt-BR" altLang="en-US" sz="4500" baseline="30000">
                <a:sym typeface="Symbol" panose="05050102010706020507" pitchFamily="18" charset="2"/>
              </a:rPr>
              <a:t>2</a:t>
            </a:r>
            <a:r>
              <a:rPr lang="pt-BR" altLang="en-US" sz="4500" baseline="-25000">
                <a:sym typeface="Symbol" panose="05050102010706020507" pitchFamily="18" charset="2"/>
              </a:rPr>
              <a:t>n-1</a:t>
            </a:r>
            <a:r>
              <a:rPr lang="pt-BR" altLang="en-US" sz="4500">
                <a:sym typeface="Symbol" panose="05050102010706020507" pitchFamily="18" charset="2"/>
              </a:rPr>
              <a:t>,</a:t>
            </a:r>
            <a:r>
              <a:rPr lang="pt-BR" altLang="en-US" sz="4500" baseline="-25000">
                <a:sym typeface="Symbol" panose="05050102010706020507" pitchFamily="18" charset="2"/>
              </a:rPr>
              <a:t>/2</a:t>
            </a:r>
            <a:r>
              <a:rPr lang="pt-BR" altLang="en-US" sz="4500">
                <a:sym typeface="Symbol" panose="05050102010706020507" pitchFamily="18" charset="2"/>
              </a:rPr>
              <a:t>}/(n-1)</a:t>
            </a:r>
            <a:endParaRPr lang="en-US" altLang="en-US" sz="3000">
              <a:sym typeface="Symbol" panose="05050102010706020507" pitchFamily="18" charset="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AFEF494-7A90-4761-B942-630FF481A384}"/>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A2BC5F9D-5464-4813-8E1B-51734CB58602}"/>
              </a:ext>
            </a:extLst>
          </p:cNvPr>
          <p:cNvSpPr>
            <a:spLocks noGrp="1"/>
          </p:cNvSpPr>
          <p:nvPr>
            <p:ph type="ftr" sz="quarter" idx="11"/>
          </p:nvPr>
        </p:nvSpPr>
        <p:spPr/>
        <p:txBody>
          <a:bodyPr/>
          <a:lstStyle/>
          <a:p>
            <a:pPr>
              <a:defRPr/>
            </a:pPr>
            <a:r>
              <a:rPr lang="en-US"/>
              <a:t>RNSengupta,IME Dept.,IIT Kanpur,INDIA</a:t>
            </a:r>
          </a:p>
        </p:txBody>
      </p:sp>
      <p:sp>
        <p:nvSpPr>
          <p:cNvPr id="26628" name="Slide Number Placeholder 6">
            <a:extLst>
              <a:ext uri="{FF2B5EF4-FFF2-40B4-BE49-F238E27FC236}">
                <a16:creationId xmlns:a16="http://schemas.microsoft.com/office/drawing/2014/main" id="{62DA9D73-BA73-4DE2-97CE-5D3D1257BC7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0A229D59-465C-4E4D-9C46-F38BA85642FE}" type="slidenum">
              <a:rPr lang="en-US" altLang="en-US" sz="1400" smtClean="0"/>
              <a:pPr>
                <a:spcBef>
                  <a:spcPct val="0"/>
                </a:spcBef>
                <a:buFontTx/>
                <a:buNone/>
              </a:pPr>
              <a:t>22</a:t>
            </a:fld>
            <a:endParaRPr lang="en-US" altLang="en-US" sz="1400"/>
          </a:p>
        </p:txBody>
      </p:sp>
      <p:sp>
        <p:nvSpPr>
          <p:cNvPr id="26629" name="Rectangle 2">
            <a:extLst>
              <a:ext uri="{FF2B5EF4-FFF2-40B4-BE49-F238E27FC236}">
                <a16:creationId xmlns:a16="http://schemas.microsoft.com/office/drawing/2014/main" id="{2ECB6445-414C-4C16-A6BE-1A62099866EB}"/>
              </a:ext>
            </a:extLst>
          </p:cNvPr>
          <p:cNvSpPr>
            <a:spLocks noGrp="1" noChangeArrowheads="1"/>
          </p:cNvSpPr>
          <p:nvPr>
            <p:ph type="title"/>
          </p:nvPr>
        </p:nvSpPr>
        <p:spPr/>
        <p:txBody>
          <a:bodyPr/>
          <a:lstStyle/>
          <a:p>
            <a:pPr eaLnBrk="1" hangingPunct="1"/>
            <a:r>
              <a:rPr lang="en-IN" altLang="en-US"/>
              <a:t>Statistical Inference: Hypothesis Testing (for the mean)</a:t>
            </a:r>
            <a:endParaRPr lang="en-US" altLang="en-US"/>
          </a:p>
        </p:txBody>
      </p:sp>
      <p:sp>
        <p:nvSpPr>
          <p:cNvPr id="26630" name="Rectangle 3">
            <a:extLst>
              <a:ext uri="{FF2B5EF4-FFF2-40B4-BE49-F238E27FC236}">
                <a16:creationId xmlns:a16="http://schemas.microsoft.com/office/drawing/2014/main" id="{A54F0925-6612-4313-9D8A-D7A8C27AD9A4}"/>
              </a:ext>
            </a:extLst>
          </p:cNvPr>
          <p:cNvSpPr>
            <a:spLocks noGrp="1" noChangeArrowheads="1"/>
          </p:cNvSpPr>
          <p:nvPr>
            <p:ph type="body" sz="half" idx="1"/>
          </p:nvPr>
        </p:nvSpPr>
        <p:spPr>
          <a:xfrm>
            <a:off x="1981200" y="1600200"/>
            <a:ext cx="8001000" cy="4525963"/>
          </a:xfrm>
        </p:spPr>
        <p:txBody>
          <a:bodyPr/>
          <a:lstStyle/>
          <a:p>
            <a:pPr algn="just" eaLnBrk="1" hangingPunct="1">
              <a:lnSpc>
                <a:spcPct val="90000"/>
              </a:lnSpc>
              <a:buFont typeface="Wingdings" panose="05000000000000000000" pitchFamily="2" charset="2"/>
              <a:buChar char="§"/>
            </a:pPr>
            <a:r>
              <a:rPr lang="en-US" altLang="en-US">
                <a:sym typeface="Symbol" panose="05050102010706020507" pitchFamily="18" charset="2"/>
              </a:rPr>
              <a:t>Difference of </a:t>
            </a:r>
            <a:r>
              <a:rPr lang="en-IN" altLang="en-US">
                <a:sym typeface="Symbol" panose="05050102010706020507" pitchFamily="18" charset="2"/>
              </a:rPr>
              <a:t></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provided </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are </a:t>
            </a:r>
            <a:r>
              <a:rPr lang="en-IN" altLang="en-US" b="1">
                <a:solidFill>
                  <a:srgbClr val="FF0000"/>
                </a:solidFill>
                <a:sym typeface="Symbol" panose="05050102010706020507" pitchFamily="18" charset="2"/>
              </a:rPr>
              <a:t>known</a:t>
            </a:r>
          </a:p>
          <a:p>
            <a:pPr algn="just" eaLnBrk="1" hangingPunct="1">
              <a:lnSpc>
                <a:spcPct val="90000"/>
              </a:lnSpc>
              <a:buFont typeface="Wingdings" panose="05000000000000000000" pitchFamily="2" charset="2"/>
              <a:buChar char="§"/>
            </a:pPr>
            <a:r>
              <a:rPr lang="en-US" altLang="en-US">
                <a:sym typeface="Symbol" panose="05050102010706020507" pitchFamily="18" charset="2"/>
              </a:rPr>
              <a:t>Difference of </a:t>
            </a:r>
            <a:r>
              <a:rPr lang="en-IN" altLang="en-US">
                <a:sym typeface="Symbol" panose="05050102010706020507" pitchFamily="18" charset="2"/>
              </a:rPr>
              <a:t></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provided </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are </a:t>
            </a:r>
            <a:r>
              <a:rPr lang="en-IN" altLang="en-US" b="1">
                <a:solidFill>
                  <a:srgbClr val="FF0000"/>
                </a:solidFill>
                <a:sym typeface="Symbol" panose="05050102010706020507" pitchFamily="18" charset="2"/>
              </a:rPr>
              <a:t>unknown</a:t>
            </a:r>
            <a:r>
              <a:rPr lang="en-IN" altLang="en-US">
                <a:sym typeface="Symbol" panose="05050102010706020507" pitchFamily="18" charset="2"/>
              </a:rPr>
              <a:t>, but </a:t>
            </a:r>
            <a:r>
              <a:rPr lang="en-IN" altLang="en-US" b="1">
                <a:solidFill>
                  <a:srgbClr val="FF0000"/>
                </a:solidFill>
                <a:sym typeface="Symbol" panose="05050102010706020507" pitchFamily="18" charset="2"/>
              </a:rPr>
              <a:t>equal</a:t>
            </a:r>
          </a:p>
          <a:p>
            <a:pPr algn="just" eaLnBrk="1" hangingPunct="1">
              <a:lnSpc>
                <a:spcPct val="90000"/>
              </a:lnSpc>
              <a:buFont typeface="Wingdings" panose="05000000000000000000" pitchFamily="2" charset="2"/>
              <a:buChar char="§"/>
            </a:pPr>
            <a:r>
              <a:rPr lang="en-US" altLang="en-US">
                <a:sym typeface="Symbol" panose="05050102010706020507" pitchFamily="18" charset="2"/>
              </a:rPr>
              <a:t>Difference of </a:t>
            </a:r>
            <a:r>
              <a:rPr lang="en-IN" altLang="en-US">
                <a:sym typeface="Symbol" panose="05050102010706020507" pitchFamily="18" charset="2"/>
              </a:rPr>
              <a:t></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provided </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are </a:t>
            </a:r>
            <a:r>
              <a:rPr lang="en-IN" altLang="en-US" b="1">
                <a:solidFill>
                  <a:srgbClr val="FF0000"/>
                </a:solidFill>
                <a:sym typeface="Symbol" panose="05050102010706020507" pitchFamily="18" charset="2"/>
              </a:rPr>
              <a:t>unknown</a:t>
            </a:r>
            <a:r>
              <a:rPr lang="en-IN" altLang="en-US">
                <a:sym typeface="Symbol" panose="05050102010706020507" pitchFamily="18" charset="2"/>
              </a:rPr>
              <a:t>, but </a:t>
            </a:r>
            <a:r>
              <a:rPr lang="en-IN" altLang="en-US" b="1">
                <a:solidFill>
                  <a:srgbClr val="FF0000"/>
                </a:solidFill>
                <a:sym typeface="Symbol" panose="05050102010706020507" pitchFamily="18" charset="2"/>
              </a:rPr>
              <a:t>unequal</a:t>
            </a:r>
            <a:endParaRPr lang="en-US" altLang="en-US" b="1">
              <a:solidFill>
                <a:srgbClr val="FF0000"/>
              </a:solidFill>
              <a:sym typeface="Symbol" panose="05050102010706020507" pitchFamily="18" charset="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37715330-58D9-41C9-8E2C-B22EB420530B}"/>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905511B2-1DA4-4853-A669-B4DD171565F7}"/>
              </a:ext>
            </a:extLst>
          </p:cNvPr>
          <p:cNvSpPr>
            <a:spLocks noGrp="1"/>
          </p:cNvSpPr>
          <p:nvPr>
            <p:ph type="ftr" sz="quarter" idx="11"/>
          </p:nvPr>
        </p:nvSpPr>
        <p:spPr/>
        <p:txBody>
          <a:bodyPr/>
          <a:lstStyle/>
          <a:p>
            <a:pPr>
              <a:defRPr/>
            </a:pPr>
            <a:r>
              <a:rPr lang="en-US"/>
              <a:t>RNSengupta,IME Dept.,IIT Kanpur,INDIA</a:t>
            </a:r>
          </a:p>
        </p:txBody>
      </p:sp>
      <p:sp>
        <p:nvSpPr>
          <p:cNvPr id="27652" name="Slide Number Placeholder 6">
            <a:extLst>
              <a:ext uri="{FF2B5EF4-FFF2-40B4-BE49-F238E27FC236}">
                <a16:creationId xmlns:a16="http://schemas.microsoft.com/office/drawing/2014/main" id="{DBA95C82-BF05-41F7-9441-832DBC6C2A3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CA5D7C2-38D8-470A-8BC0-31F3F21799BD}" type="slidenum">
              <a:rPr lang="en-US" altLang="en-US" sz="1400" smtClean="0"/>
              <a:pPr>
                <a:spcBef>
                  <a:spcPct val="0"/>
                </a:spcBef>
                <a:buFontTx/>
                <a:buNone/>
              </a:pPr>
              <a:t>23</a:t>
            </a:fld>
            <a:endParaRPr lang="en-US" altLang="en-US" sz="1400"/>
          </a:p>
        </p:txBody>
      </p:sp>
      <p:sp>
        <p:nvSpPr>
          <p:cNvPr id="27653" name="Rectangle 2">
            <a:extLst>
              <a:ext uri="{FF2B5EF4-FFF2-40B4-BE49-F238E27FC236}">
                <a16:creationId xmlns:a16="http://schemas.microsoft.com/office/drawing/2014/main" id="{F5AE2B15-ACA2-426F-AA8E-1CC71E1C3D86}"/>
              </a:ext>
            </a:extLst>
          </p:cNvPr>
          <p:cNvSpPr>
            <a:spLocks noGrp="1" noChangeArrowheads="1"/>
          </p:cNvSpPr>
          <p:nvPr>
            <p:ph type="title"/>
          </p:nvPr>
        </p:nvSpPr>
        <p:spPr/>
        <p:txBody>
          <a:bodyPr/>
          <a:lstStyle/>
          <a:p>
            <a:pPr eaLnBrk="1" hangingPunct="1"/>
            <a:r>
              <a:rPr lang="en-IN" altLang="en-US"/>
              <a:t>Statistical Inference: Hypothesis Testing (for the variance)</a:t>
            </a:r>
            <a:endParaRPr lang="en-US" altLang="en-US"/>
          </a:p>
        </p:txBody>
      </p:sp>
      <p:sp>
        <p:nvSpPr>
          <p:cNvPr id="27654" name="Rectangle 3">
            <a:extLst>
              <a:ext uri="{FF2B5EF4-FFF2-40B4-BE49-F238E27FC236}">
                <a16:creationId xmlns:a16="http://schemas.microsoft.com/office/drawing/2014/main" id="{C5EE2623-4DC7-4A46-878D-E1F273AA7ED7}"/>
              </a:ext>
            </a:extLst>
          </p:cNvPr>
          <p:cNvSpPr>
            <a:spLocks noGrp="1" noChangeArrowheads="1"/>
          </p:cNvSpPr>
          <p:nvPr>
            <p:ph type="body" sz="half" idx="1"/>
          </p:nvPr>
        </p:nvSpPr>
        <p:spPr>
          <a:xfrm>
            <a:off x="1981200" y="1600200"/>
            <a:ext cx="8001000" cy="4525963"/>
          </a:xfrm>
        </p:spPr>
        <p:txBody>
          <a:bodyPr/>
          <a:lstStyle/>
          <a:p>
            <a:pPr algn="ctr" eaLnBrk="1" hangingPunct="1">
              <a:lnSpc>
                <a:spcPct val="90000"/>
              </a:lnSpc>
              <a:buFontTx/>
              <a:buNone/>
            </a:pPr>
            <a:r>
              <a:rPr lang="en-US" altLang="en-US">
                <a:sym typeface="Symbol" panose="05050102010706020507" pitchFamily="18" charset="2"/>
              </a:rPr>
              <a:t>Ratio of (</a:t>
            </a:r>
            <a:r>
              <a:rPr lang="en-IN" altLang="en-US">
                <a:sym typeface="Symbol" panose="05050102010706020507" pitchFamily="18" charset="2"/>
              </a:rPr>
              <a:t></a:t>
            </a:r>
            <a:r>
              <a:rPr lang="en-IN" altLang="en-US" baseline="30000">
                <a:sym typeface="Symbol" panose="05050102010706020507" pitchFamily="18" charset="2"/>
              </a:rPr>
              <a:t>2</a:t>
            </a:r>
            <a:r>
              <a:rPr lang="en-IN" altLang="en-US" baseline="-25000">
                <a:sym typeface="Symbol" panose="05050102010706020507" pitchFamily="18" charset="2"/>
              </a:rPr>
              <a:t>1 </a:t>
            </a:r>
            <a:r>
              <a:rPr lang="en-IN" altLang="en-US">
                <a:sym typeface="Symbol" panose="05050102010706020507" pitchFamily="18" charset="2"/>
              </a:rPr>
              <a:t>/</a:t>
            </a:r>
            <a:r>
              <a:rPr lang="en-IN" altLang="en-US" baseline="30000">
                <a:sym typeface="Symbol" panose="05050102010706020507" pitchFamily="18" charset="2"/>
              </a:rPr>
              <a:t>2</a:t>
            </a:r>
            <a:r>
              <a:rPr lang="en-IN" altLang="en-US" baseline="-25000">
                <a:sym typeface="Symbol" panose="05050102010706020507" pitchFamily="18" charset="2"/>
              </a:rPr>
              <a:t>2</a:t>
            </a:r>
            <a:r>
              <a:rPr lang="en-US" altLang="en-US">
                <a:sym typeface="Symbol" panose="05050102010706020507" pitchFamily="18" charset="2"/>
              </a:rPr>
              <a:t>) provided </a:t>
            </a:r>
            <a:r>
              <a:rPr lang="en-IN" altLang="en-US">
                <a:sym typeface="Symbol" panose="05050102010706020507" pitchFamily="18" charset="2"/>
              </a:rPr>
              <a:t></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are </a:t>
            </a:r>
            <a:r>
              <a:rPr lang="en-IN" altLang="en-US" b="1">
                <a:solidFill>
                  <a:srgbClr val="FF0000"/>
                </a:solidFill>
                <a:sym typeface="Symbol" panose="05050102010706020507" pitchFamily="18" charset="2"/>
              </a:rPr>
              <a:t>known</a:t>
            </a:r>
          </a:p>
          <a:p>
            <a:pPr algn="ctr" eaLnBrk="1" hangingPunct="1">
              <a:lnSpc>
                <a:spcPct val="90000"/>
              </a:lnSpc>
              <a:buFontTx/>
              <a:buNone/>
            </a:pPr>
            <a:r>
              <a:rPr lang="pt-BR" altLang="en-US"/>
              <a:t>H</a:t>
            </a:r>
            <a:r>
              <a:rPr lang="pt-BR" altLang="en-US" baseline="-25000"/>
              <a:t>0</a:t>
            </a:r>
            <a:r>
              <a:rPr lang="pt-BR" altLang="en-US"/>
              <a:t>: </a:t>
            </a:r>
            <a:r>
              <a:rPr lang="en-US" altLang="en-US">
                <a:sym typeface="Symbol" panose="05050102010706020507" pitchFamily="18" charset="2"/>
              </a:rPr>
              <a:t></a:t>
            </a:r>
            <a:r>
              <a:rPr lang="pt-BR" altLang="en-US"/>
              <a:t> = </a:t>
            </a:r>
            <a:r>
              <a:rPr lang="en-US" altLang="en-US">
                <a:sym typeface="Symbol" panose="05050102010706020507" pitchFamily="18" charset="2"/>
              </a:rPr>
              <a:t></a:t>
            </a:r>
            <a:r>
              <a:rPr lang="pt-BR" altLang="en-US" baseline="-25000"/>
              <a:t>0</a:t>
            </a:r>
            <a:r>
              <a:rPr lang="pt-BR" altLang="en-US"/>
              <a:t> vs H</a:t>
            </a:r>
            <a:r>
              <a:rPr lang="pt-BR" altLang="en-US" baseline="-25000"/>
              <a:t>A</a:t>
            </a:r>
            <a:r>
              <a:rPr lang="pt-BR" altLang="en-US"/>
              <a:t>: </a:t>
            </a:r>
            <a:r>
              <a:rPr lang="en-US" altLang="en-US">
                <a:sym typeface="Symbol" panose="05050102010706020507" pitchFamily="18" charset="2"/>
              </a:rPr>
              <a:t></a:t>
            </a:r>
            <a:r>
              <a:rPr lang="pt-BR" altLang="en-US"/>
              <a:t> = </a:t>
            </a:r>
            <a:r>
              <a:rPr lang="en-US" altLang="en-US">
                <a:sym typeface="Symbol" panose="05050102010706020507" pitchFamily="18" charset="2"/>
              </a:rPr>
              <a:t></a:t>
            </a:r>
            <a:r>
              <a:rPr lang="pt-BR" altLang="en-US" baseline="-25000"/>
              <a:t>A</a:t>
            </a:r>
            <a:r>
              <a:rPr lang="pt-BR" altLang="en-US"/>
              <a:t> (</a:t>
            </a:r>
            <a:r>
              <a:rPr lang="en-US" altLang="en-US">
                <a:sym typeface="Symbol" panose="05050102010706020507" pitchFamily="18" charset="2"/>
              </a:rPr>
              <a:t></a:t>
            </a:r>
            <a:r>
              <a:rPr lang="pt-BR" altLang="en-US" baseline="-25000"/>
              <a:t>A</a:t>
            </a:r>
            <a:r>
              <a:rPr lang="pt-BR" altLang="en-US"/>
              <a:t> &lt; </a:t>
            </a:r>
            <a:r>
              <a:rPr lang="en-US" altLang="en-US">
                <a:sym typeface="Symbol" panose="05050102010706020507" pitchFamily="18" charset="2"/>
              </a:rPr>
              <a:t></a:t>
            </a:r>
            <a:r>
              <a:rPr lang="pt-BR" altLang="en-US" baseline="-25000"/>
              <a:t>0</a:t>
            </a:r>
            <a:r>
              <a:rPr lang="pt-BR" altLang="en-US"/>
              <a:t>)</a:t>
            </a:r>
          </a:p>
          <a:p>
            <a:pPr algn="ctr" eaLnBrk="1" hangingPunct="1">
              <a:lnSpc>
                <a:spcPct val="90000"/>
              </a:lnSpc>
              <a:buFontTx/>
              <a:buNone/>
            </a:pPr>
            <a:r>
              <a:rPr lang="pt-BR" altLang="en-US"/>
              <a:t>	So the rule is reject H</a:t>
            </a:r>
            <a:r>
              <a:rPr lang="pt-BR" altLang="en-US" baseline="-25000"/>
              <a:t>0</a:t>
            </a:r>
            <a:r>
              <a:rPr lang="pt-BR" altLang="en-US"/>
              <a:t> if</a:t>
            </a:r>
          </a:p>
          <a:p>
            <a:pPr algn="ctr" eaLnBrk="1" hangingPunct="1">
              <a:lnSpc>
                <a:spcPct val="90000"/>
              </a:lnSpc>
              <a:buFontTx/>
              <a:buNone/>
            </a:pPr>
            <a:r>
              <a:rPr lang="pt-BR" altLang="en-US"/>
              <a:t>(s*</a:t>
            </a:r>
            <a:r>
              <a:rPr lang="pt-BR" altLang="en-US" baseline="30000"/>
              <a:t>2</a:t>
            </a:r>
            <a:r>
              <a:rPr lang="pt-BR" altLang="en-US" baseline="-25000"/>
              <a:t>m</a:t>
            </a:r>
            <a:r>
              <a:rPr lang="pt-BR" altLang="en-US"/>
              <a:t>/s*</a:t>
            </a:r>
            <a:r>
              <a:rPr lang="pt-BR" altLang="en-US" baseline="30000"/>
              <a:t>2</a:t>
            </a:r>
            <a:r>
              <a:rPr lang="pt-BR" altLang="en-US" baseline="-25000"/>
              <a:t>n</a:t>
            </a:r>
            <a:r>
              <a:rPr lang="pt-BR" altLang="en-US"/>
              <a:t>)&lt;F</a:t>
            </a:r>
            <a:r>
              <a:rPr lang="pt-BR" altLang="en-US" baseline="-25000"/>
              <a:t>m,n,1-</a:t>
            </a:r>
            <a:r>
              <a:rPr lang="pt-BR" altLang="en-US" baseline="-25000">
                <a:sym typeface="Symbol" panose="05050102010706020507" pitchFamily="18" charset="2"/>
              </a:rPr>
              <a:t></a:t>
            </a:r>
            <a:endParaRPr lang="pt-BR" altLang="en-US" baseline="-25000"/>
          </a:p>
          <a:p>
            <a:pPr algn="ctr" eaLnBrk="1" hangingPunct="1">
              <a:lnSpc>
                <a:spcPct val="90000"/>
              </a:lnSpc>
              <a:buFontTx/>
              <a:buNone/>
            </a:pPr>
            <a:endParaRPr lang="pt-BR" altLang="en-US"/>
          </a:p>
          <a:p>
            <a:pPr algn="ctr" eaLnBrk="1" hangingPunct="1">
              <a:lnSpc>
                <a:spcPct val="90000"/>
              </a:lnSpc>
              <a:buFontTx/>
              <a:buNone/>
            </a:pPr>
            <a:endParaRPr lang="en-IN" altLang="en-US">
              <a:solidFill>
                <a:srgbClr val="FF0000"/>
              </a:solidFill>
              <a:sym typeface="Symbol" panose="05050102010706020507" pitchFamily="18" charset="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0F0FB6DF-BD00-4347-AB5C-C13DF8C855D9}"/>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A3F7747C-4BB5-470A-B684-330809BA9C58}"/>
              </a:ext>
            </a:extLst>
          </p:cNvPr>
          <p:cNvSpPr>
            <a:spLocks noGrp="1"/>
          </p:cNvSpPr>
          <p:nvPr>
            <p:ph type="ftr" sz="quarter" idx="11"/>
          </p:nvPr>
        </p:nvSpPr>
        <p:spPr/>
        <p:txBody>
          <a:bodyPr/>
          <a:lstStyle/>
          <a:p>
            <a:pPr>
              <a:defRPr/>
            </a:pPr>
            <a:r>
              <a:rPr lang="en-US"/>
              <a:t>RNSengupta,IME Dept.,IIT Kanpur,INDIA</a:t>
            </a:r>
          </a:p>
        </p:txBody>
      </p:sp>
      <p:sp>
        <p:nvSpPr>
          <p:cNvPr id="28676" name="Slide Number Placeholder 6">
            <a:extLst>
              <a:ext uri="{FF2B5EF4-FFF2-40B4-BE49-F238E27FC236}">
                <a16:creationId xmlns:a16="http://schemas.microsoft.com/office/drawing/2014/main" id="{550AF96B-BFB4-4174-9429-6E53E7B5F04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9195F30-1CFA-4A3A-9FE5-7F0FF0A74ADA}" type="slidenum">
              <a:rPr lang="en-US" altLang="en-US" sz="1400" smtClean="0"/>
              <a:pPr>
                <a:spcBef>
                  <a:spcPct val="0"/>
                </a:spcBef>
                <a:buFontTx/>
                <a:buNone/>
              </a:pPr>
              <a:t>24</a:t>
            </a:fld>
            <a:endParaRPr lang="en-US" altLang="en-US" sz="1400"/>
          </a:p>
        </p:txBody>
      </p:sp>
      <p:sp>
        <p:nvSpPr>
          <p:cNvPr id="28677" name="Rectangle 2">
            <a:extLst>
              <a:ext uri="{FF2B5EF4-FFF2-40B4-BE49-F238E27FC236}">
                <a16:creationId xmlns:a16="http://schemas.microsoft.com/office/drawing/2014/main" id="{03AE4177-54BB-406C-A1C5-1C22EB87044F}"/>
              </a:ext>
            </a:extLst>
          </p:cNvPr>
          <p:cNvSpPr>
            <a:spLocks noGrp="1" noChangeArrowheads="1"/>
          </p:cNvSpPr>
          <p:nvPr>
            <p:ph type="title"/>
          </p:nvPr>
        </p:nvSpPr>
        <p:spPr/>
        <p:txBody>
          <a:bodyPr/>
          <a:lstStyle/>
          <a:p>
            <a:pPr eaLnBrk="1" hangingPunct="1"/>
            <a:r>
              <a:rPr lang="en-IN" altLang="en-US"/>
              <a:t>Statistical Inference: Hypothesis Testing (for the variance)</a:t>
            </a:r>
            <a:endParaRPr lang="en-US" altLang="en-US"/>
          </a:p>
        </p:txBody>
      </p:sp>
      <p:sp>
        <p:nvSpPr>
          <p:cNvPr id="28678" name="Rectangle 3">
            <a:extLst>
              <a:ext uri="{FF2B5EF4-FFF2-40B4-BE49-F238E27FC236}">
                <a16:creationId xmlns:a16="http://schemas.microsoft.com/office/drawing/2014/main" id="{941B3751-6BDE-43BE-A233-BDF0CD744179}"/>
              </a:ext>
            </a:extLst>
          </p:cNvPr>
          <p:cNvSpPr>
            <a:spLocks noGrp="1" noChangeArrowheads="1"/>
          </p:cNvSpPr>
          <p:nvPr>
            <p:ph type="body" sz="half" idx="1"/>
          </p:nvPr>
        </p:nvSpPr>
        <p:spPr>
          <a:xfrm>
            <a:off x="1981200" y="1600200"/>
            <a:ext cx="8001000" cy="4525963"/>
          </a:xfrm>
        </p:spPr>
        <p:txBody>
          <a:bodyPr/>
          <a:lstStyle/>
          <a:p>
            <a:pPr algn="ctr" eaLnBrk="1" hangingPunct="1">
              <a:lnSpc>
                <a:spcPct val="90000"/>
              </a:lnSpc>
              <a:buFontTx/>
              <a:buNone/>
            </a:pPr>
            <a:r>
              <a:rPr lang="en-US" altLang="en-US">
                <a:sym typeface="Symbol" panose="05050102010706020507" pitchFamily="18" charset="2"/>
              </a:rPr>
              <a:t>Ratio of (</a:t>
            </a:r>
            <a:r>
              <a:rPr lang="en-IN" altLang="en-US">
                <a:sym typeface="Symbol" panose="05050102010706020507" pitchFamily="18" charset="2"/>
              </a:rPr>
              <a:t></a:t>
            </a:r>
            <a:r>
              <a:rPr lang="en-IN" altLang="en-US" baseline="30000">
                <a:sym typeface="Symbol" panose="05050102010706020507" pitchFamily="18" charset="2"/>
              </a:rPr>
              <a:t>2</a:t>
            </a:r>
            <a:r>
              <a:rPr lang="en-IN" altLang="en-US" baseline="-25000">
                <a:sym typeface="Symbol" panose="05050102010706020507" pitchFamily="18" charset="2"/>
              </a:rPr>
              <a:t>1 </a:t>
            </a:r>
            <a:r>
              <a:rPr lang="en-IN" altLang="en-US">
                <a:sym typeface="Symbol" panose="05050102010706020507" pitchFamily="18" charset="2"/>
              </a:rPr>
              <a:t>/</a:t>
            </a:r>
            <a:r>
              <a:rPr lang="en-IN" altLang="en-US" baseline="30000">
                <a:sym typeface="Symbol" panose="05050102010706020507" pitchFamily="18" charset="2"/>
              </a:rPr>
              <a:t>2</a:t>
            </a:r>
            <a:r>
              <a:rPr lang="en-IN" altLang="en-US" baseline="-25000">
                <a:sym typeface="Symbol" panose="05050102010706020507" pitchFamily="18" charset="2"/>
              </a:rPr>
              <a:t>2</a:t>
            </a:r>
            <a:r>
              <a:rPr lang="en-US" altLang="en-US">
                <a:sym typeface="Symbol" panose="05050102010706020507" pitchFamily="18" charset="2"/>
              </a:rPr>
              <a:t>) provided </a:t>
            </a:r>
            <a:r>
              <a:rPr lang="en-IN" altLang="en-US">
                <a:sym typeface="Symbol" panose="05050102010706020507" pitchFamily="18" charset="2"/>
              </a:rPr>
              <a:t></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are </a:t>
            </a:r>
            <a:r>
              <a:rPr lang="en-IN" altLang="en-US" b="1">
                <a:solidFill>
                  <a:srgbClr val="FF0000"/>
                </a:solidFill>
                <a:sym typeface="Symbol" panose="05050102010706020507" pitchFamily="18" charset="2"/>
              </a:rPr>
              <a:t>known</a:t>
            </a:r>
          </a:p>
          <a:p>
            <a:pPr algn="ctr" eaLnBrk="1" hangingPunct="1">
              <a:lnSpc>
                <a:spcPct val="90000"/>
              </a:lnSpc>
              <a:buFontTx/>
              <a:buNone/>
            </a:pPr>
            <a:r>
              <a:rPr lang="pt-BR" altLang="en-US"/>
              <a:t>H</a:t>
            </a:r>
            <a:r>
              <a:rPr lang="pt-BR" altLang="en-US" baseline="-25000"/>
              <a:t>0</a:t>
            </a:r>
            <a:r>
              <a:rPr lang="pt-BR" altLang="en-US"/>
              <a:t>: </a:t>
            </a:r>
            <a:r>
              <a:rPr lang="en-US" altLang="en-US">
                <a:sym typeface="Symbol" panose="05050102010706020507" pitchFamily="18" charset="2"/>
              </a:rPr>
              <a:t></a:t>
            </a:r>
            <a:r>
              <a:rPr lang="pt-BR" altLang="en-US"/>
              <a:t> = </a:t>
            </a:r>
            <a:r>
              <a:rPr lang="en-US" altLang="en-US">
                <a:sym typeface="Symbol" panose="05050102010706020507" pitchFamily="18" charset="2"/>
              </a:rPr>
              <a:t></a:t>
            </a:r>
            <a:r>
              <a:rPr lang="pt-BR" altLang="en-US" baseline="-25000"/>
              <a:t>0</a:t>
            </a:r>
            <a:r>
              <a:rPr lang="pt-BR" altLang="en-US"/>
              <a:t> vs H</a:t>
            </a:r>
            <a:r>
              <a:rPr lang="pt-BR" altLang="en-US" baseline="-25000"/>
              <a:t>A</a:t>
            </a:r>
            <a:r>
              <a:rPr lang="pt-BR" altLang="en-US"/>
              <a:t>: </a:t>
            </a:r>
            <a:r>
              <a:rPr lang="en-US" altLang="en-US">
                <a:sym typeface="Symbol" panose="05050102010706020507" pitchFamily="18" charset="2"/>
              </a:rPr>
              <a:t></a:t>
            </a:r>
            <a:r>
              <a:rPr lang="pt-BR" altLang="en-US"/>
              <a:t> = </a:t>
            </a:r>
            <a:r>
              <a:rPr lang="en-US" altLang="en-US">
                <a:sym typeface="Symbol" panose="05050102010706020507" pitchFamily="18" charset="2"/>
              </a:rPr>
              <a:t></a:t>
            </a:r>
            <a:r>
              <a:rPr lang="pt-BR" altLang="en-US" baseline="-25000"/>
              <a:t>A</a:t>
            </a:r>
            <a:r>
              <a:rPr lang="pt-BR" altLang="en-US"/>
              <a:t> (</a:t>
            </a:r>
            <a:r>
              <a:rPr lang="en-US" altLang="en-US">
                <a:sym typeface="Symbol" panose="05050102010706020507" pitchFamily="18" charset="2"/>
              </a:rPr>
              <a:t></a:t>
            </a:r>
            <a:r>
              <a:rPr lang="pt-BR" altLang="en-US" baseline="-25000"/>
              <a:t>A</a:t>
            </a:r>
            <a:r>
              <a:rPr lang="pt-BR" altLang="en-US"/>
              <a:t> &gt; </a:t>
            </a:r>
            <a:r>
              <a:rPr lang="en-US" altLang="en-US">
                <a:sym typeface="Symbol" panose="05050102010706020507" pitchFamily="18" charset="2"/>
              </a:rPr>
              <a:t></a:t>
            </a:r>
            <a:r>
              <a:rPr lang="pt-BR" altLang="en-US" baseline="-25000"/>
              <a:t>0</a:t>
            </a:r>
            <a:r>
              <a:rPr lang="pt-BR" altLang="en-US"/>
              <a:t>)</a:t>
            </a:r>
          </a:p>
          <a:p>
            <a:pPr algn="ctr" eaLnBrk="1" hangingPunct="1">
              <a:lnSpc>
                <a:spcPct val="90000"/>
              </a:lnSpc>
              <a:buFontTx/>
              <a:buNone/>
            </a:pPr>
            <a:r>
              <a:rPr lang="pt-BR" altLang="en-US"/>
              <a:t>So the rule is reject H</a:t>
            </a:r>
            <a:r>
              <a:rPr lang="pt-BR" altLang="en-US" baseline="-25000"/>
              <a:t>0</a:t>
            </a:r>
            <a:r>
              <a:rPr lang="pt-BR" altLang="en-US"/>
              <a:t> if</a:t>
            </a:r>
          </a:p>
          <a:p>
            <a:pPr algn="ctr" eaLnBrk="1" hangingPunct="1">
              <a:lnSpc>
                <a:spcPct val="90000"/>
              </a:lnSpc>
              <a:buFontTx/>
              <a:buNone/>
            </a:pPr>
            <a:r>
              <a:rPr lang="pt-BR" altLang="en-US"/>
              <a:t>(s*</a:t>
            </a:r>
            <a:r>
              <a:rPr lang="pt-BR" altLang="en-US" baseline="30000"/>
              <a:t>2</a:t>
            </a:r>
            <a:r>
              <a:rPr lang="pt-BR" altLang="en-US" baseline="-25000"/>
              <a:t>m</a:t>
            </a:r>
            <a:r>
              <a:rPr lang="pt-BR" altLang="en-US"/>
              <a:t>/s*</a:t>
            </a:r>
            <a:r>
              <a:rPr lang="pt-BR" altLang="en-US" baseline="30000"/>
              <a:t>2</a:t>
            </a:r>
            <a:r>
              <a:rPr lang="pt-BR" altLang="en-US" baseline="-25000"/>
              <a:t>n</a:t>
            </a:r>
            <a:r>
              <a:rPr lang="pt-BR" altLang="en-US"/>
              <a:t>)&gt;F</a:t>
            </a:r>
            <a:r>
              <a:rPr lang="pt-BR" altLang="en-US" baseline="-25000"/>
              <a:t>m,n,</a:t>
            </a:r>
            <a:r>
              <a:rPr lang="pt-BR" altLang="en-US" baseline="-25000">
                <a:sym typeface="Symbol" panose="05050102010706020507" pitchFamily="18" charset="2"/>
              </a:rPr>
              <a:t></a:t>
            </a:r>
            <a:endParaRPr lang="pt-BR" altLang="en-US" baseline="-25000"/>
          </a:p>
          <a:p>
            <a:pPr algn="ctr" eaLnBrk="1" hangingPunct="1">
              <a:lnSpc>
                <a:spcPct val="90000"/>
              </a:lnSpc>
              <a:buFontTx/>
              <a:buNone/>
            </a:pPr>
            <a:endParaRPr lang="pt-BR" altLang="en-US"/>
          </a:p>
          <a:p>
            <a:pPr algn="ctr" eaLnBrk="1" hangingPunct="1">
              <a:lnSpc>
                <a:spcPct val="90000"/>
              </a:lnSpc>
              <a:buFontTx/>
              <a:buNone/>
            </a:pPr>
            <a:endParaRPr lang="en-IN" altLang="en-US">
              <a:solidFill>
                <a:srgbClr val="FF0000"/>
              </a:solidFill>
              <a:sym typeface="Symbol" panose="05050102010706020507" pitchFamily="18" charset="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EE65F82-08F4-4284-B475-BAA885E078E9}"/>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66069864-A76B-4A12-8F11-23C4C6D3AAC8}"/>
              </a:ext>
            </a:extLst>
          </p:cNvPr>
          <p:cNvSpPr>
            <a:spLocks noGrp="1"/>
          </p:cNvSpPr>
          <p:nvPr>
            <p:ph type="ftr" sz="quarter" idx="11"/>
          </p:nvPr>
        </p:nvSpPr>
        <p:spPr/>
        <p:txBody>
          <a:bodyPr/>
          <a:lstStyle/>
          <a:p>
            <a:pPr>
              <a:defRPr/>
            </a:pPr>
            <a:r>
              <a:rPr lang="en-US"/>
              <a:t>RNSengupta,IME Dept.,IIT Kanpur,INDIA</a:t>
            </a:r>
          </a:p>
        </p:txBody>
      </p:sp>
      <p:sp>
        <p:nvSpPr>
          <p:cNvPr id="29700" name="Slide Number Placeholder 6">
            <a:extLst>
              <a:ext uri="{FF2B5EF4-FFF2-40B4-BE49-F238E27FC236}">
                <a16:creationId xmlns:a16="http://schemas.microsoft.com/office/drawing/2014/main" id="{62587AE0-02B8-41A2-95D5-A639455B681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17575BE-5176-43A6-9C6E-2E339D200915}" type="slidenum">
              <a:rPr lang="en-US" altLang="en-US" sz="1400" smtClean="0"/>
              <a:pPr>
                <a:spcBef>
                  <a:spcPct val="0"/>
                </a:spcBef>
                <a:buFontTx/>
                <a:buNone/>
              </a:pPr>
              <a:t>25</a:t>
            </a:fld>
            <a:endParaRPr lang="en-US" altLang="en-US" sz="1400"/>
          </a:p>
        </p:txBody>
      </p:sp>
      <p:sp>
        <p:nvSpPr>
          <p:cNvPr id="29701" name="Rectangle 2">
            <a:extLst>
              <a:ext uri="{FF2B5EF4-FFF2-40B4-BE49-F238E27FC236}">
                <a16:creationId xmlns:a16="http://schemas.microsoft.com/office/drawing/2014/main" id="{9054CF97-6CF7-47C4-B05B-8B8365F0FD4B}"/>
              </a:ext>
            </a:extLst>
          </p:cNvPr>
          <p:cNvSpPr>
            <a:spLocks noGrp="1" noChangeArrowheads="1"/>
          </p:cNvSpPr>
          <p:nvPr>
            <p:ph type="title"/>
          </p:nvPr>
        </p:nvSpPr>
        <p:spPr/>
        <p:txBody>
          <a:bodyPr/>
          <a:lstStyle/>
          <a:p>
            <a:pPr eaLnBrk="1" hangingPunct="1"/>
            <a:r>
              <a:rPr lang="en-IN" altLang="en-US"/>
              <a:t>Statistical Inference: Hypothesis Testing (for the variance)</a:t>
            </a:r>
            <a:endParaRPr lang="en-US" altLang="en-US"/>
          </a:p>
        </p:txBody>
      </p:sp>
      <p:sp>
        <p:nvSpPr>
          <p:cNvPr id="29702" name="Rectangle 3">
            <a:extLst>
              <a:ext uri="{FF2B5EF4-FFF2-40B4-BE49-F238E27FC236}">
                <a16:creationId xmlns:a16="http://schemas.microsoft.com/office/drawing/2014/main" id="{7BD39F4D-04D4-433C-823B-48D02EDD6DA8}"/>
              </a:ext>
            </a:extLst>
          </p:cNvPr>
          <p:cNvSpPr>
            <a:spLocks noGrp="1" noChangeArrowheads="1"/>
          </p:cNvSpPr>
          <p:nvPr>
            <p:ph type="body" sz="half" idx="1"/>
          </p:nvPr>
        </p:nvSpPr>
        <p:spPr>
          <a:xfrm>
            <a:off x="1981200" y="1600200"/>
            <a:ext cx="8001000" cy="4525963"/>
          </a:xfrm>
        </p:spPr>
        <p:txBody>
          <a:bodyPr/>
          <a:lstStyle/>
          <a:p>
            <a:pPr algn="ctr" eaLnBrk="1" hangingPunct="1">
              <a:lnSpc>
                <a:spcPct val="90000"/>
              </a:lnSpc>
              <a:buFontTx/>
              <a:buNone/>
            </a:pPr>
            <a:r>
              <a:rPr lang="en-US" altLang="en-US">
                <a:sym typeface="Symbol" panose="05050102010706020507" pitchFamily="18" charset="2"/>
              </a:rPr>
              <a:t>Ratio of (</a:t>
            </a:r>
            <a:r>
              <a:rPr lang="en-IN" altLang="en-US">
                <a:sym typeface="Symbol" panose="05050102010706020507" pitchFamily="18" charset="2"/>
              </a:rPr>
              <a:t></a:t>
            </a:r>
            <a:r>
              <a:rPr lang="en-IN" altLang="en-US" baseline="30000">
                <a:sym typeface="Symbol" panose="05050102010706020507" pitchFamily="18" charset="2"/>
              </a:rPr>
              <a:t>2</a:t>
            </a:r>
            <a:r>
              <a:rPr lang="en-IN" altLang="en-US" baseline="-25000">
                <a:sym typeface="Symbol" panose="05050102010706020507" pitchFamily="18" charset="2"/>
              </a:rPr>
              <a:t>1 </a:t>
            </a:r>
            <a:r>
              <a:rPr lang="en-IN" altLang="en-US">
                <a:sym typeface="Symbol" panose="05050102010706020507" pitchFamily="18" charset="2"/>
              </a:rPr>
              <a:t>/</a:t>
            </a:r>
            <a:r>
              <a:rPr lang="en-IN" altLang="en-US" baseline="30000">
                <a:sym typeface="Symbol" panose="05050102010706020507" pitchFamily="18" charset="2"/>
              </a:rPr>
              <a:t>2</a:t>
            </a:r>
            <a:r>
              <a:rPr lang="en-IN" altLang="en-US" baseline="-25000">
                <a:sym typeface="Symbol" panose="05050102010706020507" pitchFamily="18" charset="2"/>
              </a:rPr>
              <a:t>2</a:t>
            </a:r>
            <a:r>
              <a:rPr lang="en-US" altLang="en-US">
                <a:sym typeface="Symbol" panose="05050102010706020507" pitchFamily="18" charset="2"/>
              </a:rPr>
              <a:t>) provided </a:t>
            </a:r>
            <a:r>
              <a:rPr lang="en-IN" altLang="en-US">
                <a:sym typeface="Symbol" panose="05050102010706020507" pitchFamily="18" charset="2"/>
              </a:rPr>
              <a:t></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are </a:t>
            </a:r>
            <a:r>
              <a:rPr lang="en-IN" altLang="en-US" b="1">
                <a:solidFill>
                  <a:srgbClr val="FF0000"/>
                </a:solidFill>
                <a:sym typeface="Symbol" panose="05050102010706020507" pitchFamily="18" charset="2"/>
              </a:rPr>
              <a:t>known</a:t>
            </a:r>
          </a:p>
          <a:p>
            <a:pPr algn="ctr" eaLnBrk="1" hangingPunct="1">
              <a:lnSpc>
                <a:spcPct val="90000"/>
              </a:lnSpc>
              <a:buFontTx/>
              <a:buNone/>
            </a:pPr>
            <a:r>
              <a:rPr lang="pt-BR" altLang="en-US"/>
              <a:t>H</a:t>
            </a:r>
            <a:r>
              <a:rPr lang="pt-BR" altLang="en-US" baseline="-25000"/>
              <a:t>0</a:t>
            </a:r>
            <a:r>
              <a:rPr lang="pt-BR" altLang="en-US"/>
              <a:t>: </a:t>
            </a:r>
            <a:r>
              <a:rPr lang="en-US" altLang="en-US">
                <a:sym typeface="Symbol" panose="05050102010706020507" pitchFamily="18" charset="2"/>
              </a:rPr>
              <a:t></a:t>
            </a:r>
            <a:r>
              <a:rPr lang="pt-BR" altLang="en-US"/>
              <a:t> = </a:t>
            </a:r>
            <a:r>
              <a:rPr lang="en-US" altLang="en-US">
                <a:sym typeface="Symbol" panose="05050102010706020507" pitchFamily="18" charset="2"/>
              </a:rPr>
              <a:t></a:t>
            </a:r>
            <a:r>
              <a:rPr lang="pt-BR" altLang="en-US" baseline="-25000"/>
              <a:t>0</a:t>
            </a:r>
            <a:r>
              <a:rPr lang="pt-BR" altLang="en-US"/>
              <a:t> vs H</a:t>
            </a:r>
            <a:r>
              <a:rPr lang="pt-BR" altLang="en-US" baseline="-25000"/>
              <a:t>A</a:t>
            </a:r>
            <a:r>
              <a:rPr lang="pt-BR" altLang="en-US"/>
              <a:t>: </a:t>
            </a:r>
            <a:r>
              <a:rPr lang="en-US" altLang="en-US">
                <a:sym typeface="Symbol" panose="05050102010706020507" pitchFamily="18" charset="2"/>
              </a:rPr>
              <a:t></a:t>
            </a:r>
            <a:r>
              <a:rPr lang="pt-BR" altLang="en-US"/>
              <a:t> = </a:t>
            </a:r>
            <a:r>
              <a:rPr lang="en-US" altLang="en-US">
                <a:sym typeface="Symbol" panose="05050102010706020507" pitchFamily="18" charset="2"/>
              </a:rPr>
              <a:t></a:t>
            </a:r>
            <a:r>
              <a:rPr lang="pt-BR" altLang="en-US" baseline="-25000"/>
              <a:t>A</a:t>
            </a:r>
            <a:r>
              <a:rPr lang="pt-BR" altLang="en-US"/>
              <a:t> (</a:t>
            </a:r>
            <a:r>
              <a:rPr lang="en-US" altLang="en-US">
                <a:sym typeface="Symbol" panose="05050102010706020507" pitchFamily="18" charset="2"/>
              </a:rPr>
              <a:t></a:t>
            </a:r>
            <a:r>
              <a:rPr lang="pt-BR" altLang="en-US" baseline="-25000"/>
              <a:t>A</a:t>
            </a:r>
            <a:r>
              <a:rPr lang="pt-BR" altLang="en-US"/>
              <a:t> </a:t>
            </a:r>
            <a:r>
              <a:rPr lang="pt-BR" altLang="en-US">
                <a:sym typeface="Symbol" panose="05050102010706020507" pitchFamily="18" charset="2"/>
              </a:rPr>
              <a:t></a:t>
            </a:r>
            <a:r>
              <a:rPr lang="pt-BR" altLang="en-US"/>
              <a:t> </a:t>
            </a:r>
            <a:r>
              <a:rPr lang="en-US" altLang="en-US">
                <a:sym typeface="Symbol" panose="05050102010706020507" pitchFamily="18" charset="2"/>
              </a:rPr>
              <a:t></a:t>
            </a:r>
            <a:r>
              <a:rPr lang="pt-BR" altLang="en-US" baseline="-25000"/>
              <a:t>0</a:t>
            </a:r>
            <a:r>
              <a:rPr lang="pt-BR" altLang="en-US"/>
              <a:t>)</a:t>
            </a:r>
          </a:p>
          <a:p>
            <a:pPr algn="ctr" eaLnBrk="1" hangingPunct="1">
              <a:lnSpc>
                <a:spcPct val="90000"/>
              </a:lnSpc>
              <a:buFontTx/>
              <a:buNone/>
            </a:pPr>
            <a:r>
              <a:rPr lang="pt-BR" altLang="en-US"/>
              <a:t>	So the rule is reject H</a:t>
            </a:r>
            <a:r>
              <a:rPr lang="pt-BR" altLang="en-US" baseline="-25000"/>
              <a:t>0</a:t>
            </a:r>
            <a:r>
              <a:rPr lang="pt-BR" altLang="en-US"/>
              <a:t> if</a:t>
            </a:r>
          </a:p>
          <a:p>
            <a:pPr algn="ctr" eaLnBrk="1" hangingPunct="1">
              <a:lnSpc>
                <a:spcPct val="90000"/>
              </a:lnSpc>
              <a:buFontTx/>
              <a:buNone/>
            </a:pPr>
            <a:r>
              <a:rPr lang="pt-BR" altLang="en-US"/>
              <a:t>(s*</a:t>
            </a:r>
            <a:r>
              <a:rPr lang="pt-BR" altLang="en-US" baseline="30000"/>
              <a:t>2</a:t>
            </a:r>
            <a:r>
              <a:rPr lang="pt-BR" altLang="en-US" baseline="-25000"/>
              <a:t>m</a:t>
            </a:r>
            <a:r>
              <a:rPr lang="pt-BR" altLang="en-US"/>
              <a:t>/s*</a:t>
            </a:r>
            <a:r>
              <a:rPr lang="pt-BR" altLang="en-US" baseline="30000"/>
              <a:t>2</a:t>
            </a:r>
            <a:r>
              <a:rPr lang="pt-BR" altLang="en-US" baseline="-25000"/>
              <a:t>n</a:t>
            </a:r>
            <a:r>
              <a:rPr lang="pt-BR" altLang="en-US"/>
              <a:t>)&lt;F</a:t>
            </a:r>
            <a:r>
              <a:rPr lang="pt-BR" altLang="en-US" baseline="-25000"/>
              <a:t>m,n, 1-</a:t>
            </a:r>
            <a:r>
              <a:rPr lang="pt-BR" altLang="en-US" baseline="-25000">
                <a:sym typeface="Symbol" panose="05050102010706020507" pitchFamily="18" charset="2"/>
              </a:rPr>
              <a:t>/2 </a:t>
            </a:r>
          </a:p>
          <a:p>
            <a:pPr algn="ctr" eaLnBrk="1" hangingPunct="1">
              <a:lnSpc>
                <a:spcPct val="90000"/>
              </a:lnSpc>
              <a:buFontTx/>
              <a:buNone/>
            </a:pPr>
            <a:r>
              <a:rPr lang="pt-BR" altLang="en-US"/>
              <a:t>Or</a:t>
            </a:r>
          </a:p>
          <a:p>
            <a:pPr algn="ctr" eaLnBrk="1" hangingPunct="1">
              <a:lnSpc>
                <a:spcPct val="90000"/>
              </a:lnSpc>
              <a:buFontTx/>
              <a:buNone/>
            </a:pPr>
            <a:r>
              <a:rPr lang="pt-BR" altLang="en-US"/>
              <a:t>(s*</a:t>
            </a:r>
            <a:r>
              <a:rPr lang="pt-BR" altLang="en-US" baseline="30000"/>
              <a:t>2</a:t>
            </a:r>
            <a:r>
              <a:rPr lang="pt-BR" altLang="en-US" baseline="-25000"/>
              <a:t>m</a:t>
            </a:r>
            <a:r>
              <a:rPr lang="pt-BR" altLang="en-US"/>
              <a:t>/s*</a:t>
            </a:r>
            <a:r>
              <a:rPr lang="pt-BR" altLang="en-US" baseline="30000"/>
              <a:t>2</a:t>
            </a:r>
            <a:r>
              <a:rPr lang="pt-BR" altLang="en-US" baseline="-25000"/>
              <a:t>n</a:t>
            </a:r>
            <a:r>
              <a:rPr lang="pt-BR" altLang="en-US"/>
              <a:t>)&gt;F</a:t>
            </a:r>
            <a:r>
              <a:rPr lang="pt-BR" altLang="en-US" baseline="-25000"/>
              <a:t>m,n,</a:t>
            </a:r>
            <a:r>
              <a:rPr lang="pt-BR" altLang="en-US" baseline="-25000">
                <a:sym typeface="Symbol" panose="05050102010706020507" pitchFamily="18" charset="2"/>
              </a:rPr>
              <a:t>/2</a:t>
            </a:r>
            <a:endParaRPr lang="pt-BR" altLang="en-US"/>
          </a:p>
          <a:p>
            <a:pPr algn="ctr" eaLnBrk="1" hangingPunct="1">
              <a:lnSpc>
                <a:spcPct val="90000"/>
              </a:lnSpc>
              <a:buFontTx/>
              <a:buNone/>
            </a:pPr>
            <a:endParaRPr lang="en-IN" altLang="en-US">
              <a:solidFill>
                <a:srgbClr val="FF0000"/>
              </a:solidFill>
              <a:sym typeface="Symbol" panose="05050102010706020507" pitchFamily="18" charset="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05B321A0-CF47-4602-A09B-8B0D4C9AD7F2}"/>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6F0B5139-8D62-4254-A443-208452CD6464}"/>
              </a:ext>
            </a:extLst>
          </p:cNvPr>
          <p:cNvSpPr>
            <a:spLocks noGrp="1"/>
          </p:cNvSpPr>
          <p:nvPr>
            <p:ph type="ftr" sz="quarter" idx="11"/>
          </p:nvPr>
        </p:nvSpPr>
        <p:spPr/>
        <p:txBody>
          <a:bodyPr/>
          <a:lstStyle/>
          <a:p>
            <a:pPr>
              <a:defRPr/>
            </a:pPr>
            <a:r>
              <a:rPr lang="en-US"/>
              <a:t>RNSengupta,IME Dept.,IIT Kanpur,INDIA</a:t>
            </a:r>
          </a:p>
        </p:txBody>
      </p:sp>
      <p:sp>
        <p:nvSpPr>
          <p:cNvPr id="30724" name="Slide Number Placeholder 6">
            <a:extLst>
              <a:ext uri="{FF2B5EF4-FFF2-40B4-BE49-F238E27FC236}">
                <a16:creationId xmlns:a16="http://schemas.microsoft.com/office/drawing/2014/main" id="{B72E5503-0D5B-4E44-B554-5D80375E268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6606E4D-39E4-4731-87C9-FD5FF12D6586}" type="slidenum">
              <a:rPr lang="en-US" altLang="en-US" sz="1400" smtClean="0"/>
              <a:pPr>
                <a:spcBef>
                  <a:spcPct val="0"/>
                </a:spcBef>
                <a:buFontTx/>
                <a:buNone/>
              </a:pPr>
              <a:t>26</a:t>
            </a:fld>
            <a:endParaRPr lang="en-US" altLang="en-US" sz="1400"/>
          </a:p>
        </p:txBody>
      </p:sp>
      <p:sp>
        <p:nvSpPr>
          <p:cNvPr id="30725" name="Rectangle 2">
            <a:extLst>
              <a:ext uri="{FF2B5EF4-FFF2-40B4-BE49-F238E27FC236}">
                <a16:creationId xmlns:a16="http://schemas.microsoft.com/office/drawing/2014/main" id="{AE466AA3-DA53-44E6-BF2E-90596F38E30D}"/>
              </a:ext>
            </a:extLst>
          </p:cNvPr>
          <p:cNvSpPr>
            <a:spLocks noGrp="1" noChangeArrowheads="1"/>
          </p:cNvSpPr>
          <p:nvPr>
            <p:ph type="title"/>
          </p:nvPr>
        </p:nvSpPr>
        <p:spPr/>
        <p:txBody>
          <a:bodyPr/>
          <a:lstStyle/>
          <a:p>
            <a:pPr eaLnBrk="1" hangingPunct="1"/>
            <a:r>
              <a:rPr lang="en-IN" altLang="en-US"/>
              <a:t>Statistical Inference: Hypothesis Testing (for the variance)</a:t>
            </a:r>
            <a:endParaRPr lang="en-US" altLang="en-US"/>
          </a:p>
        </p:txBody>
      </p:sp>
      <p:sp>
        <p:nvSpPr>
          <p:cNvPr id="30726" name="Rectangle 3">
            <a:extLst>
              <a:ext uri="{FF2B5EF4-FFF2-40B4-BE49-F238E27FC236}">
                <a16:creationId xmlns:a16="http://schemas.microsoft.com/office/drawing/2014/main" id="{9DEFB9A6-28A5-4F7A-8E4F-160F2BF965D0}"/>
              </a:ext>
            </a:extLst>
          </p:cNvPr>
          <p:cNvSpPr>
            <a:spLocks noGrp="1" noChangeArrowheads="1"/>
          </p:cNvSpPr>
          <p:nvPr>
            <p:ph type="body" sz="half" idx="1"/>
          </p:nvPr>
        </p:nvSpPr>
        <p:spPr>
          <a:xfrm>
            <a:off x="1981200" y="1570038"/>
            <a:ext cx="8001000" cy="4525962"/>
          </a:xfrm>
        </p:spPr>
        <p:txBody>
          <a:bodyPr/>
          <a:lstStyle/>
          <a:p>
            <a:pPr algn="ctr" eaLnBrk="1" hangingPunct="1">
              <a:lnSpc>
                <a:spcPct val="90000"/>
              </a:lnSpc>
              <a:buFontTx/>
              <a:buNone/>
            </a:pPr>
            <a:r>
              <a:rPr lang="en-US" altLang="en-US">
                <a:sym typeface="Symbol" panose="05050102010706020507" pitchFamily="18" charset="2"/>
              </a:rPr>
              <a:t>Ratio of (</a:t>
            </a:r>
            <a:r>
              <a:rPr lang="en-IN" altLang="en-US">
                <a:sym typeface="Symbol" panose="05050102010706020507" pitchFamily="18" charset="2"/>
              </a:rPr>
              <a:t></a:t>
            </a:r>
            <a:r>
              <a:rPr lang="en-IN" altLang="en-US" baseline="30000">
                <a:sym typeface="Symbol" panose="05050102010706020507" pitchFamily="18" charset="2"/>
              </a:rPr>
              <a:t>2</a:t>
            </a:r>
            <a:r>
              <a:rPr lang="en-IN" altLang="en-US" baseline="-25000">
                <a:sym typeface="Symbol" panose="05050102010706020507" pitchFamily="18" charset="2"/>
              </a:rPr>
              <a:t>1 </a:t>
            </a:r>
            <a:r>
              <a:rPr lang="en-IN" altLang="en-US">
                <a:sym typeface="Symbol" panose="05050102010706020507" pitchFamily="18" charset="2"/>
              </a:rPr>
              <a:t>/</a:t>
            </a:r>
            <a:r>
              <a:rPr lang="en-IN" altLang="en-US" baseline="30000">
                <a:sym typeface="Symbol" panose="05050102010706020507" pitchFamily="18" charset="2"/>
              </a:rPr>
              <a:t>2</a:t>
            </a:r>
            <a:r>
              <a:rPr lang="en-IN" altLang="en-US" baseline="-25000">
                <a:sym typeface="Symbol" panose="05050102010706020507" pitchFamily="18" charset="2"/>
              </a:rPr>
              <a:t>2</a:t>
            </a:r>
            <a:r>
              <a:rPr lang="en-US" altLang="en-US">
                <a:sym typeface="Symbol" panose="05050102010706020507" pitchFamily="18" charset="2"/>
              </a:rPr>
              <a:t>) provided </a:t>
            </a:r>
            <a:r>
              <a:rPr lang="en-IN" altLang="en-US">
                <a:sym typeface="Symbol" panose="05050102010706020507" pitchFamily="18" charset="2"/>
              </a:rPr>
              <a:t></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are </a:t>
            </a:r>
            <a:r>
              <a:rPr lang="en-IN" altLang="en-US" b="1">
                <a:solidFill>
                  <a:srgbClr val="FF0000"/>
                </a:solidFill>
                <a:sym typeface="Symbol" panose="05050102010706020507" pitchFamily="18" charset="2"/>
              </a:rPr>
              <a:t>unknown</a:t>
            </a:r>
          </a:p>
          <a:p>
            <a:pPr algn="ctr" eaLnBrk="1" hangingPunct="1">
              <a:lnSpc>
                <a:spcPct val="90000"/>
              </a:lnSpc>
              <a:buFontTx/>
              <a:buNone/>
            </a:pPr>
            <a:r>
              <a:rPr lang="pt-BR" altLang="en-US"/>
              <a:t>H</a:t>
            </a:r>
            <a:r>
              <a:rPr lang="pt-BR" altLang="en-US" baseline="-25000"/>
              <a:t>0</a:t>
            </a:r>
            <a:r>
              <a:rPr lang="pt-BR" altLang="en-US"/>
              <a:t>: </a:t>
            </a:r>
            <a:r>
              <a:rPr lang="en-US" altLang="en-US">
                <a:sym typeface="Symbol" panose="05050102010706020507" pitchFamily="18" charset="2"/>
              </a:rPr>
              <a:t></a:t>
            </a:r>
            <a:r>
              <a:rPr lang="pt-BR" altLang="en-US"/>
              <a:t> = </a:t>
            </a:r>
            <a:r>
              <a:rPr lang="en-US" altLang="en-US">
                <a:sym typeface="Symbol" panose="05050102010706020507" pitchFamily="18" charset="2"/>
              </a:rPr>
              <a:t></a:t>
            </a:r>
            <a:r>
              <a:rPr lang="pt-BR" altLang="en-US" baseline="-25000"/>
              <a:t>0</a:t>
            </a:r>
            <a:r>
              <a:rPr lang="pt-BR" altLang="en-US"/>
              <a:t> vs H</a:t>
            </a:r>
            <a:r>
              <a:rPr lang="pt-BR" altLang="en-US" baseline="-25000"/>
              <a:t>A</a:t>
            </a:r>
            <a:r>
              <a:rPr lang="pt-BR" altLang="en-US"/>
              <a:t>: </a:t>
            </a:r>
            <a:r>
              <a:rPr lang="en-US" altLang="en-US">
                <a:sym typeface="Symbol" panose="05050102010706020507" pitchFamily="18" charset="2"/>
              </a:rPr>
              <a:t></a:t>
            </a:r>
            <a:r>
              <a:rPr lang="pt-BR" altLang="en-US"/>
              <a:t> = </a:t>
            </a:r>
            <a:r>
              <a:rPr lang="en-US" altLang="en-US">
                <a:sym typeface="Symbol" panose="05050102010706020507" pitchFamily="18" charset="2"/>
              </a:rPr>
              <a:t></a:t>
            </a:r>
            <a:r>
              <a:rPr lang="pt-BR" altLang="en-US" baseline="-25000"/>
              <a:t>A</a:t>
            </a:r>
            <a:r>
              <a:rPr lang="pt-BR" altLang="en-US"/>
              <a:t> (</a:t>
            </a:r>
            <a:r>
              <a:rPr lang="en-US" altLang="en-US">
                <a:sym typeface="Symbol" panose="05050102010706020507" pitchFamily="18" charset="2"/>
              </a:rPr>
              <a:t></a:t>
            </a:r>
            <a:r>
              <a:rPr lang="pt-BR" altLang="en-US" baseline="-25000"/>
              <a:t>A</a:t>
            </a:r>
            <a:r>
              <a:rPr lang="pt-BR" altLang="en-US"/>
              <a:t> &lt; </a:t>
            </a:r>
            <a:r>
              <a:rPr lang="en-US" altLang="en-US">
                <a:sym typeface="Symbol" panose="05050102010706020507" pitchFamily="18" charset="2"/>
              </a:rPr>
              <a:t></a:t>
            </a:r>
            <a:r>
              <a:rPr lang="pt-BR" altLang="en-US" baseline="-25000"/>
              <a:t>0</a:t>
            </a:r>
            <a:r>
              <a:rPr lang="pt-BR" altLang="en-US"/>
              <a:t>)</a:t>
            </a:r>
          </a:p>
          <a:p>
            <a:pPr algn="ctr" eaLnBrk="1" hangingPunct="1">
              <a:lnSpc>
                <a:spcPct val="90000"/>
              </a:lnSpc>
              <a:buFontTx/>
              <a:buNone/>
            </a:pPr>
            <a:r>
              <a:rPr lang="pt-BR" altLang="en-US"/>
              <a:t>	So the rule is reject H</a:t>
            </a:r>
            <a:r>
              <a:rPr lang="pt-BR" altLang="en-US" baseline="-25000"/>
              <a:t>0</a:t>
            </a:r>
            <a:r>
              <a:rPr lang="pt-BR" altLang="en-US"/>
              <a:t> if</a:t>
            </a:r>
          </a:p>
          <a:p>
            <a:pPr algn="ctr" eaLnBrk="1" hangingPunct="1">
              <a:lnSpc>
                <a:spcPct val="90000"/>
              </a:lnSpc>
              <a:buFontTx/>
              <a:buNone/>
            </a:pPr>
            <a:r>
              <a:rPr lang="pt-BR" altLang="en-US"/>
              <a:t>(s</a:t>
            </a:r>
            <a:r>
              <a:rPr lang="pt-BR" altLang="en-US" baseline="30000"/>
              <a:t>2</a:t>
            </a:r>
            <a:r>
              <a:rPr lang="pt-BR" altLang="en-US" baseline="-25000"/>
              <a:t>m</a:t>
            </a:r>
            <a:r>
              <a:rPr lang="pt-BR" altLang="en-US"/>
              <a:t>/s</a:t>
            </a:r>
            <a:r>
              <a:rPr lang="pt-BR" altLang="en-US" baseline="30000"/>
              <a:t>2</a:t>
            </a:r>
            <a:r>
              <a:rPr lang="pt-BR" altLang="en-US" baseline="-25000"/>
              <a:t>n</a:t>
            </a:r>
            <a:r>
              <a:rPr lang="pt-BR" altLang="en-US"/>
              <a:t>)&lt;F</a:t>
            </a:r>
            <a:r>
              <a:rPr lang="pt-BR" altLang="en-US" baseline="-25000"/>
              <a:t>(m-1),(n-1),1-</a:t>
            </a:r>
            <a:r>
              <a:rPr lang="pt-BR" altLang="en-US" baseline="-25000">
                <a:sym typeface="Symbol" panose="05050102010706020507" pitchFamily="18" charset="2"/>
              </a:rPr>
              <a:t></a:t>
            </a:r>
            <a:endParaRPr lang="pt-BR" altLang="en-US" baseline="-25000"/>
          </a:p>
          <a:p>
            <a:pPr algn="ctr" eaLnBrk="1" hangingPunct="1">
              <a:lnSpc>
                <a:spcPct val="90000"/>
              </a:lnSpc>
              <a:buFontTx/>
              <a:buNone/>
            </a:pPr>
            <a:endParaRPr lang="en-IN" altLang="en-US">
              <a:solidFill>
                <a:srgbClr val="FF0000"/>
              </a:solidFill>
              <a:sym typeface="Symbol" panose="05050102010706020507" pitchFamily="18" charset="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9F9F8A0D-EAEE-446F-BD69-ED140A22B0C3}"/>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1653F1AE-8EBC-4F8D-A02F-E76C1AA2B4E4}"/>
              </a:ext>
            </a:extLst>
          </p:cNvPr>
          <p:cNvSpPr>
            <a:spLocks noGrp="1"/>
          </p:cNvSpPr>
          <p:nvPr>
            <p:ph type="ftr" sz="quarter" idx="11"/>
          </p:nvPr>
        </p:nvSpPr>
        <p:spPr/>
        <p:txBody>
          <a:bodyPr/>
          <a:lstStyle/>
          <a:p>
            <a:pPr>
              <a:defRPr/>
            </a:pPr>
            <a:r>
              <a:rPr lang="en-US"/>
              <a:t>RNSengupta,IME Dept.,IIT Kanpur,INDIA</a:t>
            </a:r>
          </a:p>
        </p:txBody>
      </p:sp>
      <p:sp>
        <p:nvSpPr>
          <p:cNvPr id="31748" name="Slide Number Placeholder 6">
            <a:extLst>
              <a:ext uri="{FF2B5EF4-FFF2-40B4-BE49-F238E27FC236}">
                <a16:creationId xmlns:a16="http://schemas.microsoft.com/office/drawing/2014/main" id="{8C827F71-BCD3-4941-AEE8-9414C8CD827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BE7CF1D1-C8A9-4A3F-A1B5-46037B23EAED}" type="slidenum">
              <a:rPr lang="en-US" altLang="en-US" sz="1400" smtClean="0"/>
              <a:pPr>
                <a:spcBef>
                  <a:spcPct val="0"/>
                </a:spcBef>
                <a:buFontTx/>
                <a:buNone/>
              </a:pPr>
              <a:t>27</a:t>
            </a:fld>
            <a:endParaRPr lang="en-US" altLang="en-US" sz="1400"/>
          </a:p>
        </p:txBody>
      </p:sp>
      <p:sp>
        <p:nvSpPr>
          <p:cNvPr id="31749" name="Rectangle 2">
            <a:extLst>
              <a:ext uri="{FF2B5EF4-FFF2-40B4-BE49-F238E27FC236}">
                <a16:creationId xmlns:a16="http://schemas.microsoft.com/office/drawing/2014/main" id="{4A6E5986-1C9C-4B29-9C8D-2B4BD5DE48F9}"/>
              </a:ext>
            </a:extLst>
          </p:cNvPr>
          <p:cNvSpPr>
            <a:spLocks noGrp="1" noChangeArrowheads="1"/>
          </p:cNvSpPr>
          <p:nvPr>
            <p:ph type="title"/>
          </p:nvPr>
        </p:nvSpPr>
        <p:spPr/>
        <p:txBody>
          <a:bodyPr/>
          <a:lstStyle/>
          <a:p>
            <a:pPr eaLnBrk="1" hangingPunct="1"/>
            <a:r>
              <a:rPr lang="en-IN" altLang="en-US" sz="3500"/>
              <a:t>Statistical Inference: Hypothesis Testing (for the variance) (Example)</a:t>
            </a:r>
            <a:endParaRPr lang="en-US" altLang="en-US" sz="3500"/>
          </a:p>
        </p:txBody>
      </p:sp>
      <p:sp>
        <p:nvSpPr>
          <p:cNvPr id="31750" name="Rectangle 3">
            <a:extLst>
              <a:ext uri="{FF2B5EF4-FFF2-40B4-BE49-F238E27FC236}">
                <a16:creationId xmlns:a16="http://schemas.microsoft.com/office/drawing/2014/main" id="{E5327AA3-49A8-40B0-9672-D56364AAF331}"/>
              </a:ext>
            </a:extLst>
          </p:cNvPr>
          <p:cNvSpPr>
            <a:spLocks noGrp="1" noChangeArrowheads="1"/>
          </p:cNvSpPr>
          <p:nvPr>
            <p:ph type="body" sz="half" idx="1"/>
          </p:nvPr>
        </p:nvSpPr>
        <p:spPr>
          <a:xfrm>
            <a:off x="1981200" y="1570038"/>
            <a:ext cx="8001000" cy="4525962"/>
          </a:xfrm>
        </p:spPr>
        <p:txBody>
          <a:bodyPr/>
          <a:lstStyle/>
          <a:p>
            <a:pPr algn="just" eaLnBrk="1" hangingPunct="1">
              <a:lnSpc>
                <a:spcPct val="90000"/>
              </a:lnSpc>
              <a:buFontTx/>
              <a:buNone/>
            </a:pPr>
            <a:r>
              <a:rPr lang="en-IN" altLang="en-US" sz="2500">
                <a:sym typeface="Symbol" panose="05050102010706020507" pitchFamily="18" charset="2"/>
              </a:rPr>
              <a:t>	Two experimenters, Shruti Mittal and Parva Goyal, take repeated measurements of the length of a copper wire. On the basis of the data obtained by them, which are given below, test whether Shruti's measurement is more accurate (think what accuracy means here) than Parva's. Consider =0.05.</a:t>
            </a:r>
          </a:p>
          <a:p>
            <a:pPr algn="just" eaLnBrk="1" hangingPunct="1">
              <a:lnSpc>
                <a:spcPct val="90000"/>
              </a:lnSpc>
              <a:buFontTx/>
              <a:buNone/>
            </a:pPr>
            <a:r>
              <a:rPr lang="en-IN" altLang="en-US" sz="2500">
                <a:sym typeface="Symbol" panose="05050102010706020507" pitchFamily="18" charset="2"/>
              </a:rPr>
              <a:t>	Shruti’s measurement (in mm): </a:t>
            </a:r>
            <a:r>
              <a:rPr lang="en-US" altLang="en-US" sz="2500"/>
              <a:t>12.47, 12.44, 11.90, 12.13, 12.77, 11.86, 11.96, 12.25, 12.78, 12.29</a:t>
            </a:r>
          </a:p>
          <a:p>
            <a:pPr algn="just" eaLnBrk="1" hangingPunct="1">
              <a:lnSpc>
                <a:spcPct val="90000"/>
              </a:lnSpc>
              <a:buFontTx/>
              <a:buNone/>
            </a:pPr>
            <a:r>
              <a:rPr lang="en-US" altLang="en-US" sz="2500">
                <a:sym typeface="Symbol" panose="05050102010706020507" pitchFamily="18" charset="2"/>
              </a:rPr>
              <a:t>	Parva;s measurement (in mm): </a:t>
            </a:r>
            <a:r>
              <a:rPr lang="en-US" altLang="en-US" sz="2500"/>
              <a:t>12.06, 12.34, 12.23, 12.46, 12.46, 12.39, 11.98, 12.22</a:t>
            </a:r>
            <a:endParaRPr lang="en-IN" altLang="en-US" sz="2500">
              <a:sym typeface="Symbol" panose="05050102010706020507" pitchFamily="18" charset="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B38B4B0-6FF9-48B0-8F71-397F02713122}"/>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B4B8EE2C-7A10-400B-ABBD-112C99715ACA}"/>
              </a:ext>
            </a:extLst>
          </p:cNvPr>
          <p:cNvSpPr>
            <a:spLocks noGrp="1"/>
          </p:cNvSpPr>
          <p:nvPr>
            <p:ph type="ftr" sz="quarter" idx="11"/>
          </p:nvPr>
        </p:nvSpPr>
        <p:spPr/>
        <p:txBody>
          <a:bodyPr/>
          <a:lstStyle/>
          <a:p>
            <a:pPr>
              <a:defRPr/>
            </a:pPr>
            <a:r>
              <a:rPr lang="en-US"/>
              <a:t>RNSengupta,IME Dept.,IIT Kanpur,INDIA</a:t>
            </a:r>
          </a:p>
        </p:txBody>
      </p:sp>
      <p:sp>
        <p:nvSpPr>
          <p:cNvPr id="32772" name="Slide Number Placeholder 6">
            <a:extLst>
              <a:ext uri="{FF2B5EF4-FFF2-40B4-BE49-F238E27FC236}">
                <a16:creationId xmlns:a16="http://schemas.microsoft.com/office/drawing/2014/main" id="{6A0C523A-C8B9-42FC-8EFA-1ECA023F50A8}"/>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DE1DA22-FBD7-4115-A7A1-B1D0764134B6}" type="slidenum">
              <a:rPr lang="en-US" altLang="en-US" sz="1400" smtClean="0"/>
              <a:pPr>
                <a:spcBef>
                  <a:spcPct val="0"/>
                </a:spcBef>
                <a:buFontTx/>
                <a:buNone/>
              </a:pPr>
              <a:t>28</a:t>
            </a:fld>
            <a:endParaRPr lang="en-US" altLang="en-US" sz="1400"/>
          </a:p>
        </p:txBody>
      </p:sp>
      <p:sp>
        <p:nvSpPr>
          <p:cNvPr id="32773" name="Rectangle 2">
            <a:extLst>
              <a:ext uri="{FF2B5EF4-FFF2-40B4-BE49-F238E27FC236}">
                <a16:creationId xmlns:a16="http://schemas.microsoft.com/office/drawing/2014/main" id="{9D81D093-C0E6-4F67-8DFD-BA77E4A03F4A}"/>
              </a:ext>
            </a:extLst>
          </p:cNvPr>
          <p:cNvSpPr>
            <a:spLocks noGrp="1" noChangeArrowheads="1"/>
          </p:cNvSpPr>
          <p:nvPr>
            <p:ph type="title"/>
          </p:nvPr>
        </p:nvSpPr>
        <p:spPr/>
        <p:txBody>
          <a:bodyPr/>
          <a:lstStyle/>
          <a:p>
            <a:pPr eaLnBrk="1" hangingPunct="1"/>
            <a:r>
              <a:rPr lang="en-IN" altLang="en-US" sz="3500"/>
              <a:t>Statistical Inference: Hypothesis Testing (for the variance) (Example contd…)</a:t>
            </a:r>
            <a:endParaRPr lang="en-US" altLang="en-US" sz="3500"/>
          </a:p>
        </p:txBody>
      </p:sp>
      <p:sp>
        <p:nvSpPr>
          <p:cNvPr id="32774" name="Rectangle 3">
            <a:extLst>
              <a:ext uri="{FF2B5EF4-FFF2-40B4-BE49-F238E27FC236}">
                <a16:creationId xmlns:a16="http://schemas.microsoft.com/office/drawing/2014/main" id="{2FD5F9F0-CC4A-4844-9CB5-C431CD883A81}"/>
              </a:ext>
            </a:extLst>
          </p:cNvPr>
          <p:cNvSpPr>
            <a:spLocks noGrp="1" noChangeArrowheads="1"/>
          </p:cNvSpPr>
          <p:nvPr>
            <p:ph type="body" sz="half" idx="1"/>
          </p:nvPr>
        </p:nvSpPr>
        <p:spPr>
          <a:xfrm>
            <a:off x="1981200" y="1570038"/>
            <a:ext cx="8001000" cy="4525962"/>
          </a:xfrm>
        </p:spPr>
        <p:txBody>
          <a:bodyPr/>
          <a:lstStyle/>
          <a:p>
            <a:pPr algn="just" eaLnBrk="1" hangingPunct="1">
              <a:lnSpc>
                <a:spcPct val="90000"/>
              </a:lnSpc>
              <a:buFontTx/>
              <a:buNone/>
            </a:pPr>
            <a:r>
              <a:rPr lang="en-IN" altLang="en-US" sz="2300">
                <a:sym typeface="Symbol" panose="05050102010706020507" pitchFamily="18" charset="2"/>
              </a:rPr>
              <a:t>	Given the data let us denote X and Y as the random variables which denote the distribution of measurement made by Shruti and Parva, such that X~N(μ</a:t>
            </a:r>
            <a:r>
              <a:rPr lang="en-IN" altLang="en-US" sz="2300" baseline="-25000">
                <a:sym typeface="Symbol" panose="05050102010706020507" pitchFamily="18" charset="2"/>
              </a:rPr>
              <a:t>X</a:t>
            </a:r>
            <a:r>
              <a:rPr lang="en-IN" altLang="en-US" sz="2300">
                <a:sym typeface="Symbol" panose="05050102010706020507" pitchFamily="18" charset="2"/>
              </a:rPr>
              <a:t>,σ</a:t>
            </a:r>
            <a:r>
              <a:rPr lang="en-IN" altLang="en-US" sz="2300" baseline="30000">
                <a:sym typeface="Symbol" panose="05050102010706020507" pitchFamily="18" charset="2"/>
              </a:rPr>
              <a:t>2</a:t>
            </a:r>
            <a:r>
              <a:rPr lang="en-IN" altLang="en-US" sz="2300" baseline="-25000">
                <a:sym typeface="Symbol" panose="05050102010706020507" pitchFamily="18" charset="2"/>
              </a:rPr>
              <a:t>X</a:t>
            </a:r>
            <a:r>
              <a:rPr lang="en-IN" altLang="en-US" sz="2300">
                <a:sym typeface="Symbol" panose="05050102010706020507" pitchFamily="18" charset="2"/>
              </a:rPr>
              <a:t>) and Y~N(μ</a:t>
            </a:r>
            <a:r>
              <a:rPr lang="en-IN" altLang="en-US" sz="2300" baseline="-25000">
                <a:sym typeface="Symbol" panose="05050102010706020507" pitchFamily="18" charset="2"/>
              </a:rPr>
              <a:t>Y</a:t>
            </a:r>
            <a:r>
              <a:rPr lang="en-IN" altLang="en-US" sz="2300">
                <a:sym typeface="Symbol" panose="05050102010706020507" pitchFamily="18" charset="2"/>
              </a:rPr>
              <a:t>,σ</a:t>
            </a:r>
            <a:r>
              <a:rPr lang="en-IN" altLang="en-US" sz="2300" baseline="30000">
                <a:sym typeface="Symbol" panose="05050102010706020507" pitchFamily="18" charset="2"/>
              </a:rPr>
              <a:t>2</a:t>
            </a:r>
            <a:r>
              <a:rPr lang="en-IN" altLang="en-US" sz="2300" baseline="-25000">
                <a:sym typeface="Symbol" panose="05050102010706020507" pitchFamily="18" charset="2"/>
              </a:rPr>
              <a:t>Y</a:t>
            </a:r>
            <a:r>
              <a:rPr lang="en-IN" altLang="en-US" sz="2300">
                <a:sym typeface="Symbol" panose="05050102010706020507" pitchFamily="18" charset="2"/>
              </a:rPr>
              <a:t>).</a:t>
            </a:r>
          </a:p>
          <a:p>
            <a:pPr algn="just" eaLnBrk="1" hangingPunct="1">
              <a:lnSpc>
                <a:spcPct val="90000"/>
              </a:lnSpc>
              <a:buFontTx/>
              <a:buNone/>
            </a:pPr>
            <a:r>
              <a:rPr lang="en-IN" altLang="en-US" sz="2300">
                <a:sym typeface="Symbol" panose="05050102010706020507" pitchFamily="18" charset="2"/>
              </a:rPr>
              <a:t>	From the data we have</a:t>
            </a:r>
          </a:p>
          <a:p>
            <a:pPr algn="just" eaLnBrk="1" hangingPunct="1">
              <a:lnSpc>
                <a:spcPct val="90000"/>
              </a:lnSpc>
            </a:pPr>
            <a:r>
              <a:rPr lang="pt-BR" altLang="en-US" sz="2300">
                <a:sym typeface="Symbol" panose="05050102010706020507" pitchFamily="18" charset="2"/>
              </a:rPr>
              <a:t>n</a:t>
            </a:r>
            <a:r>
              <a:rPr lang="pt-BR" altLang="en-US" sz="2300" baseline="-25000">
                <a:sym typeface="Symbol" panose="05050102010706020507" pitchFamily="18" charset="2"/>
              </a:rPr>
              <a:t>X</a:t>
            </a:r>
            <a:r>
              <a:rPr lang="pt-BR" altLang="en-US" sz="2300">
                <a:sym typeface="Symbol" panose="05050102010706020507" pitchFamily="18" charset="2"/>
              </a:rPr>
              <a:t>=n_X=10</a:t>
            </a:r>
          </a:p>
          <a:p>
            <a:pPr algn="just" eaLnBrk="1" hangingPunct="1">
              <a:lnSpc>
                <a:spcPct val="90000"/>
              </a:lnSpc>
            </a:pPr>
            <a:r>
              <a:rPr lang="pt-BR" altLang="en-US" sz="2300">
                <a:sym typeface="Symbol" panose="05050102010706020507" pitchFamily="18" charset="2"/>
              </a:rPr>
              <a:t>X</a:t>
            </a:r>
            <a:r>
              <a:rPr lang="pt-BR" altLang="en-US" sz="2300" baseline="-25000">
                <a:sym typeface="Symbol" panose="05050102010706020507" pitchFamily="18" charset="2"/>
              </a:rPr>
              <a:t>mean,n_X</a:t>
            </a:r>
            <a:r>
              <a:rPr lang="pt-BR" altLang="en-US" sz="2300">
                <a:sym typeface="Symbol" panose="05050102010706020507" pitchFamily="18" charset="2"/>
              </a:rPr>
              <a:t>=12.2850</a:t>
            </a:r>
          </a:p>
          <a:p>
            <a:pPr algn="just" eaLnBrk="1" hangingPunct="1">
              <a:lnSpc>
                <a:spcPct val="90000"/>
              </a:lnSpc>
            </a:pPr>
            <a:r>
              <a:rPr lang="pt-BR" altLang="en-US" sz="2300">
                <a:sym typeface="Symbol" panose="05050102010706020507" pitchFamily="18" charset="2"/>
              </a:rPr>
              <a:t>s</a:t>
            </a:r>
            <a:r>
              <a:rPr lang="pt-BR" altLang="en-US" sz="2300" baseline="-25000">
                <a:sym typeface="Symbol" panose="05050102010706020507" pitchFamily="18" charset="2"/>
              </a:rPr>
              <a:t>X</a:t>
            </a:r>
            <a:r>
              <a:rPr lang="pt-BR" altLang="en-US" sz="2300">
                <a:sym typeface="Symbol" panose="05050102010706020507" pitchFamily="18" charset="2"/>
              </a:rPr>
              <a:t>=0.333042, i.e., s</a:t>
            </a:r>
            <a:r>
              <a:rPr lang="pt-BR" altLang="en-US" sz="2300" baseline="30000">
                <a:sym typeface="Symbol" panose="05050102010706020507" pitchFamily="18" charset="2"/>
              </a:rPr>
              <a:t>2</a:t>
            </a:r>
            <a:r>
              <a:rPr lang="pt-BR" altLang="en-US" sz="2300" baseline="-25000">
                <a:sym typeface="Symbol" panose="05050102010706020507" pitchFamily="18" charset="2"/>
              </a:rPr>
              <a:t>X</a:t>
            </a:r>
            <a:r>
              <a:rPr lang="pt-BR" altLang="en-US" sz="2300">
                <a:sym typeface="Symbol" panose="05050102010706020507" pitchFamily="18" charset="2"/>
              </a:rPr>
              <a:t>=</a:t>
            </a:r>
            <a:r>
              <a:rPr lang="en-IN" altLang="en-US" sz="2300">
                <a:sym typeface="Symbol" panose="05050102010706020507" pitchFamily="18" charset="2"/>
              </a:rPr>
              <a:t>0.110917</a:t>
            </a:r>
            <a:endParaRPr lang="pt-BR" altLang="en-US" sz="2300">
              <a:sym typeface="Symbol" panose="05050102010706020507" pitchFamily="18" charset="2"/>
            </a:endParaRPr>
          </a:p>
          <a:p>
            <a:pPr algn="just" eaLnBrk="1" hangingPunct="1">
              <a:lnSpc>
                <a:spcPct val="90000"/>
              </a:lnSpc>
            </a:pPr>
            <a:r>
              <a:rPr lang="pt-BR" altLang="en-US" sz="2300">
                <a:sym typeface="Symbol" panose="05050102010706020507" pitchFamily="18" charset="2"/>
              </a:rPr>
              <a:t>n</a:t>
            </a:r>
            <a:r>
              <a:rPr lang="pt-BR" altLang="en-US" sz="2300" baseline="-25000">
                <a:sym typeface="Symbol" panose="05050102010706020507" pitchFamily="18" charset="2"/>
              </a:rPr>
              <a:t>Y</a:t>
            </a:r>
            <a:r>
              <a:rPr lang="pt-BR" altLang="en-US" sz="2300">
                <a:sym typeface="Symbol" panose="05050102010706020507" pitchFamily="18" charset="2"/>
              </a:rPr>
              <a:t>=n_Y=8</a:t>
            </a:r>
          </a:p>
          <a:p>
            <a:pPr algn="just" eaLnBrk="1" hangingPunct="1">
              <a:lnSpc>
                <a:spcPct val="90000"/>
              </a:lnSpc>
            </a:pPr>
            <a:r>
              <a:rPr lang="pt-BR" altLang="en-US" sz="2300">
                <a:sym typeface="Symbol" panose="05050102010706020507" pitchFamily="18" charset="2"/>
              </a:rPr>
              <a:t>Y</a:t>
            </a:r>
            <a:r>
              <a:rPr lang="pt-BR" altLang="en-US" sz="2300" baseline="-25000">
                <a:sym typeface="Symbol" panose="05050102010706020507" pitchFamily="18" charset="2"/>
              </a:rPr>
              <a:t>mean,n_Y_</a:t>
            </a:r>
            <a:r>
              <a:rPr lang="pt-BR" altLang="en-US" sz="2300">
                <a:sym typeface="Symbol" panose="05050102010706020507" pitchFamily="18" charset="2"/>
              </a:rPr>
              <a:t>=12.2675, i.e., s</a:t>
            </a:r>
            <a:r>
              <a:rPr lang="pt-BR" altLang="en-US" sz="2300" baseline="30000">
                <a:sym typeface="Symbol" panose="05050102010706020507" pitchFamily="18" charset="2"/>
              </a:rPr>
              <a:t>2</a:t>
            </a:r>
            <a:r>
              <a:rPr lang="pt-BR" altLang="en-US" sz="2300" baseline="-25000">
                <a:sym typeface="Symbol" panose="05050102010706020507" pitchFamily="18" charset="2"/>
              </a:rPr>
              <a:t>Y</a:t>
            </a:r>
            <a:r>
              <a:rPr lang="pt-BR" altLang="en-US" sz="2300">
                <a:sym typeface="Symbol" panose="05050102010706020507" pitchFamily="18" charset="2"/>
              </a:rPr>
              <a:t>=</a:t>
            </a:r>
            <a:r>
              <a:rPr lang="en-IN" altLang="en-US" sz="2300">
                <a:sym typeface="Symbol" panose="05050102010706020507" pitchFamily="18" charset="2"/>
              </a:rPr>
              <a:t>0.031964</a:t>
            </a:r>
            <a:endParaRPr lang="pt-BR" altLang="en-US" sz="2300">
              <a:sym typeface="Symbol" panose="05050102010706020507" pitchFamily="18" charset="2"/>
            </a:endParaRPr>
          </a:p>
          <a:p>
            <a:pPr algn="just" eaLnBrk="1" hangingPunct="1">
              <a:lnSpc>
                <a:spcPct val="90000"/>
              </a:lnSpc>
            </a:pPr>
            <a:r>
              <a:rPr lang="pt-BR" altLang="en-US" sz="2300">
                <a:sym typeface="Symbol" panose="05050102010706020507" pitchFamily="18" charset="2"/>
              </a:rPr>
              <a:t>s</a:t>
            </a:r>
            <a:r>
              <a:rPr lang="pt-BR" altLang="en-US" sz="2300" baseline="-25000">
                <a:sym typeface="Symbol" panose="05050102010706020507" pitchFamily="18" charset="2"/>
              </a:rPr>
              <a:t>Y</a:t>
            </a:r>
            <a:r>
              <a:rPr lang="pt-BR" altLang="en-US" sz="2300">
                <a:sym typeface="Symbol" panose="05050102010706020507" pitchFamily="18" charset="2"/>
              </a:rPr>
              <a:t>=0.178786</a:t>
            </a:r>
          </a:p>
          <a:p>
            <a:pPr algn="just" eaLnBrk="1" hangingPunct="1">
              <a:lnSpc>
                <a:spcPct val="90000"/>
              </a:lnSpc>
            </a:pPr>
            <a:r>
              <a:rPr lang="en-IN" altLang="en-US" sz="2300">
                <a:sym typeface="Symbol" panose="05050102010706020507" pitchFamily="18" charset="2"/>
              </a:rPr>
              <a:t>F</a:t>
            </a:r>
            <a:r>
              <a:rPr lang="en-IN" altLang="en-US" sz="2300" baseline="-25000">
                <a:sym typeface="Symbol" panose="05050102010706020507" pitchFamily="18" charset="2"/>
              </a:rPr>
              <a:t>9,7,1-0.05</a:t>
            </a:r>
            <a:r>
              <a:rPr lang="en-IN" altLang="en-US" sz="2300">
                <a:sym typeface="Symbol" panose="05050102010706020507" pitchFamily="18" charset="2"/>
              </a:rPr>
              <a:t>=(1/F</a:t>
            </a:r>
            <a:r>
              <a:rPr lang="en-IN" altLang="en-US" sz="2300" baseline="-25000">
                <a:sym typeface="Symbol" panose="05050102010706020507" pitchFamily="18" charset="2"/>
              </a:rPr>
              <a:t>7,9,0.05</a:t>
            </a:r>
            <a:r>
              <a:rPr lang="en-IN" altLang="en-US" sz="2300">
                <a:sym typeface="Symbol" panose="05050102010706020507" pitchFamily="18" charset="2"/>
              </a:rPr>
              <a:t>)=(1/3.29)=0.3040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F041689-CF07-4F3F-A8C2-0EBFA9FDE039}"/>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8A3371D0-E401-4DA9-9CB7-0504803B5A7A}"/>
              </a:ext>
            </a:extLst>
          </p:cNvPr>
          <p:cNvSpPr>
            <a:spLocks noGrp="1"/>
          </p:cNvSpPr>
          <p:nvPr>
            <p:ph type="ftr" sz="quarter" idx="11"/>
          </p:nvPr>
        </p:nvSpPr>
        <p:spPr/>
        <p:txBody>
          <a:bodyPr/>
          <a:lstStyle/>
          <a:p>
            <a:pPr>
              <a:defRPr/>
            </a:pPr>
            <a:r>
              <a:rPr lang="en-US"/>
              <a:t>RNSengupta,IME Dept.,IIT Kanpur,INDIA</a:t>
            </a:r>
          </a:p>
        </p:txBody>
      </p:sp>
      <p:sp>
        <p:nvSpPr>
          <p:cNvPr id="33796" name="Slide Number Placeholder 6">
            <a:extLst>
              <a:ext uri="{FF2B5EF4-FFF2-40B4-BE49-F238E27FC236}">
                <a16:creationId xmlns:a16="http://schemas.microsoft.com/office/drawing/2014/main" id="{464DD072-D875-463D-BA29-06159DD79A61}"/>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533EF01-B8D0-407C-8601-B5494B4D195E}" type="slidenum">
              <a:rPr lang="en-US" altLang="en-US" sz="1400" smtClean="0"/>
              <a:pPr>
                <a:spcBef>
                  <a:spcPct val="0"/>
                </a:spcBef>
                <a:buFontTx/>
                <a:buNone/>
              </a:pPr>
              <a:t>29</a:t>
            </a:fld>
            <a:endParaRPr lang="en-US" altLang="en-US" sz="1400"/>
          </a:p>
        </p:txBody>
      </p:sp>
      <p:sp>
        <p:nvSpPr>
          <p:cNvPr id="33797" name="Rectangle 2">
            <a:extLst>
              <a:ext uri="{FF2B5EF4-FFF2-40B4-BE49-F238E27FC236}">
                <a16:creationId xmlns:a16="http://schemas.microsoft.com/office/drawing/2014/main" id="{0126A418-0D60-41BC-AE9C-B8F6B1F2F80F}"/>
              </a:ext>
            </a:extLst>
          </p:cNvPr>
          <p:cNvSpPr>
            <a:spLocks noGrp="1" noChangeArrowheads="1"/>
          </p:cNvSpPr>
          <p:nvPr>
            <p:ph type="title"/>
          </p:nvPr>
        </p:nvSpPr>
        <p:spPr/>
        <p:txBody>
          <a:bodyPr/>
          <a:lstStyle/>
          <a:p>
            <a:pPr eaLnBrk="1" hangingPunct="1"/>
            <a:r>
              <a:rPr lang="en-IN" altLang="en-US" sz="3500"/>
              <a:t>Statistical Inference: Hypothesis Testing (for the variance) (Example contd…)</a:t>
            </a:r>
            <a:endParaRPr lang="en-US" altLang="en-US" sz="3500"/>
          </a:p>
        </p:txBody>
      </p:sp>
      <p:sp>
        <p:nvSpPr>
          <p:cNvPr id="33798" name="Rectangle 3">
            <a:extLst>
              <a:ext uri="{FF2B5EF4-FFF2-40B4-BE49-F238E27FC236}">
                <a16:creationId xmlns:a16="http://schemas.microsoft.com/office/drawing/2014/main" id="{CE42656D-4C4F-432D-84AB-0624319E51C3}"/>
              </a:ext>
            </a:extLst>
          </p:cNvPr>
          <p:cNvSpPr>
            <a:spLocks noGrp="1" noChangeArrowheads="1"/>
          </p:cNvSpPr>
          <p:nvPr>
            <p:ph type="body" sz="half" idx="1"/>
          </p:nvPr>
        </p:nvSpPr>
        <p:spPr>
          <a:xfrm>
            <a:off x="1981200" y="1570038"/>
            <a:ext cx="8001000" cy="4525962"/>
          </a:xfrm>
        </p:spPr>
        <p:txBody>
          <a:bodyPr/>
          <a:lstStyle/>
          <a:p>
            <a:pPr algn="ctr" eaLnBrk="1" hangingPunct="1">
              <a:lnSpc>
                <a:spcPct val="90000"/>
              </a:lnSpc>
              <a:buFontTx/>
              <a:buNone/>
            </a:pPr>
            <a:r>
              <a:rPr lang="pt-BR" altLang="en-US" sz="2700"/>
              <a:t>H</a:t>
            </a:r>
            <a:r>
              <a:rPr lang="pt-BR" altLang="en-US" sz="2700" baseline="-25000"/>
              <a:t>0</a:t>
            </a:r>
            <a:r>
              <a:rPr lang="pt-BR" altLang="en-US" sz="2700"/>
              <a:t>: </a:t>
            </a:r>
            <a:r>
              <a:rPr lang="en-US" altLang="en-US" sz="2700">
                <a:sym typeface="Symbol" panose="05050102010706020507" pitchFamily="18" charset="2"/>
              </a:rPr>
              <a:t></a:t>
            </a:r>
            <a:r>
              <a:rPr lang="pt-BR" altLang="en-US" sz="2700"/>
              <a:t> = </a:t>
            </a:r>
            <a:r>
              <a:rPr lang="en-US" altLang="en-US" sz="2700">
                <a:sym typeface="Symbol" panose="05050102010706020507" pitchFamily="18" charset="2"/>
              </a:rPr>
              <a:t></a:t>
            </a:r>
            <a:r>
              <a:rPr lang="pt-BR" altLang="en-US" sz="2700" baseline="-25000"/>
              <a:t>0</a:t>
            </a:r>
            <a:r>
              <a:rPr lang="pt-BR" altLang="en-US" sz="2700"/>
              <a:t> vs H</a:t>
            </a:r>
            <a:r>
              <a:rPr lang="pt-BR" altLang="en-US" sz="2700" baseline="-25000"/>
              <a:t>A</a:t>
            </a:r>
            <a:r>
              <a:rPr lang="pt-BR" altLang="en-US" sz="2700"/>
              <a:t>: </a:t>
            </a:r>
            <a:r>
              <a:rPr lang="en-US" altLang="en-US" sz="2700">
                <a:sym typeface="Symbol" panose="05050102010706020507" pitchFamily="18" charset="2"/>
              </a:rPr>
              <a:t></a:t>
            </a:r>
            <a:r>
              <a:rPr lang="pt-BR" altLang="en-US" sz="2700"/>
              <a:t> = </a:t>
            </a:r>
            <a:r>
              <a:rPr lang="en-US" altLang="en-US" sz="2700">
                <a:sym typeface="Symbol" panose="05050102010706020507" pitchFamily="18" charset="2"/>
              </a:rPr>
              <a:t></a:t>
            </a:r>
            <a:r>
              <a:rPr lang="pt-BR" altLang="en-US" sz="2700" baseline="-25000"/>
              <a:t>A</a:t>
            </a:r>
            <a:r>
              <a:rPr lang="pt-BR" altLang="en-US" sz="2700"/>
              <a:t> (</a:t>
            </a:r>
            <a:r>
              <a:rPr lang="en-US" altLang="en-US" sz="2700">
                <a:sym typeface="Symbol" panose="05050102010706020507" pitchFamily="18" charset="2"/>
              </a:rPr>
              <a:t></a:t>
            </a:r>
            <a:r>
              <a:rPr lang="pt-BR" altLang="en-US" sz="2700" baseline="-25000"/>
              <a:t>A</a:t>
            </a:r>
            <a:r>
              <a:rPr lang="pt-BR" altLang="en-US" sz="2700"/>
              <a:t> &lt; </a:t>
            </a:r>
            <a:r>
              <a:rPr lang="en-US" altLang="en-US" sz="2700">
                <a:sym typeface="Symbol" panose="05050102010706020507" pitchFamily="18" charset="2"/>
              </a:rPr>
              <a:t></a:t>
            </a:r>
            <a:r>
              <a:rPr lang="pt-BR" altLang="en-US" sz="2700" baseline="-25000"/>
              <a:t>0</a:t>
            </a:r>
            <a:r>
              <a:rPr lang="pt-BR" altLang="en-US" sz="2700"/>
              <a:t>)</a:t>
            </a:r>
          </a:p>
          <a:p>
            <a:pPr algn="ctr" eaLnBrk="1" hangingPunct="1">
              <a:lnSpc>
                <a:spcPct val="90000"/>
              </a:lnSpc>
              <a:buFontTx/>
              <a:buNone/>
            </a:pPr>
            <a:r>
              <a:rPr lang="pt-BR" altLang="en-US" sz="2700"/>
              <a:t>	So the rule is reject H</a:t>
            </a:r>
            <a:r>
              <a:rPr lang="pt-BR" altLang="en-US" sz="2700" baseline="-25000"/>
              <a:t>0</a:t>
            </a:r>
            <a:r>
              <a:rPr lang="pt-BR" altLang="en-US" sz="2700"/>
              <a:t> if</a:t>
            </a:r>
          </a:p>
          <a:p>
            <a:pPr algn="ctr" eaLnBrk="1" hangingPunct="1">
              <a:lnSpc>
                <a:spcPct val="90000"/>
              </a:lnSpc>
              <a:buFontTx/>
              <a:buNone/>
            </a:pPr>
            <a:r>
              <a:rPr lang="pt-BR" altLang="en-US" sz="2700"/>
              <a:t>(s</a:t>
            </a:r>
            <a:r>
              <a:rPr lang="pt-BR" altLang="en-US" sz="2700" baseline="30000"/>
              <a:t>2</a:t>
            </a:r>
            <a:r>
              <a:rPr lang="pt-BR" altLang="en-US" sz="2700" baseline="-25000"/>
              <a:t>m</a:t>
            </a:r>
            <a:r>
              <a:rPr lang="pt-BR" altLang="en-US" sz="2700"/>
              <a:t>/s</a:t>
            </a:r>
            <a:r>
              <a:rPr lang="pt-BR" altLang="en-US" sz="2700" baseline="30000"/>
              <a:t>2</a:t>
            </a:r>
            <a:r>
              <a:rPr lang="pt-BR" altLang="en-US" sz="2700" baseline="-25000"/>
              <a:t>n</a:t>
            </a:r>
            <a:r>
              <a:rPr lang="pt-BR" altLang="en-US" sz="2700"/>
              <a:t>)&lt;F</a:t>
            </a:r>
            <a:r>
              <a:rPr lang="pt-BR" altLang="en-US" sz="2700" baseline="-25000"/>
              <a:t>(m-1),(n-1),1-</a:t>
            </a:r>
            <a:r>
              <a:rPr lang="pt-BR" altLang="en-US" sz="2700" baseline="-25000">
                <a:sym typeface="Symbol" panose="05050102010706020507" pitchFamily="18" charset="2"/>
              </a:rPr>
              <a:t></a:t>
            </a:r>
            <a:endParaRPr lang="pt-BR" altLang="en-US" sz="2700" baseline="-25000"/>
          </a:p>
          <a:p>
            <a:pPr algn="just" eaLnBrk="1" hangingPunct="1">
              <a:lnSpc>
                <a:spcPct val="90000"/>
              </a:lnSpc>
            </a:pPr>
            <a:r>
              <a:rPr lang="pt-BR" altLang="en-US" sz="2700">
                <a:sym typeface="Symbol" panose="05050102010706020507" pitchFamily="18" charset="2"/>
              </a:rPr>
              <a:t>(s</a:t>
            </a:r>
            <a:r>
              <a:rPr lang="pt-BR" altLang="en-US" sz="2700" baseline="30000">
                <a:sym typeface="Symbol" panose="05050102010706020507" pitchFamily="18" charset="2"/>
              </a:rPr>
              <a:t>2</a:t>
            </a:r>
            <a:r>
              <a:rPr lang="pt-BR" altLang="en-US" sz="2700" baseline="-25000">
                <a:sym typeface="Symbol" panose="05050102010706020507" pitchFamily="18" charset="2"/>
              </a:rPr>
              <a:t>X</a:t>
            </a:r>
            <a:r>
              <a:rPr lang="pt-BR" altLang="en-US" sz="2700">
                <a:sym typeface="Symbol" panose="05050102010706020507" pitchFamily="18" charset="2"/>
              </a:rPr>
              <a:t>/s</a:t>
            </a:r>
            <a:r>
              <a:rPr lang="pt-BR" altLang="en-US" sz="2700" baseline="30000">
                <a:sym typeface="Symbol" panose="05050102010706020507" pitchFamily="18" charset="2"/>
              </a:rPr>
              <a:t>2</a:t>
            </a:r>
            <a:r>
              <a:rPr lang="pt-BR" altLang="en-US" sz="2700" baseline="-25000">
                <a:sym typeface="Symbol" panose="05050102010706020507" pitchFamily="18" charset="2"/>
              </a:rPr>
              <a:t>Y</a:t>
            </a:r>
            <a:r>
              <a:rPr lang="pt-BR" altLang="en-US" sz="2700">
                <a:sym typeface="Symbol" panose="05050102010706020507" pitchFamily="18" charset="2"/>
              </a:rPr>
              <a:t>)=(</a:t>
            </a:r>
            <a:r>
              <a:rPr lang="en-IN" altLang="en-US" sz="2700">
                <a:sym typeface="Symbol" panose="05050102010706020507" pitchFamily="18" charset="2"/>
              </a:rPr>
              <a:t>0.110917/0.031964)=3.470019</a:t>
            </a:r>
          </a:p>
          <a:p>
            <a:pPr algn="just" eaLnBrk="1" hangingPunct="1">
              <a:lnSpc>
                <a:spcPct val="90000"/>
              </a:lnSpc>
            </a:pPr>
            <a:r>
              <a:rPr lang="en-IN" altLang="en-US" sz="2700">
                <a:sym typeface="Symbol" panose="05050102010706020507" pitchFamily="18" charset="2"/>
              </a:rPr>
              <a:t>F</a:t>
            </a:r>
            <a:r>
              <a:rPr lang="en-IN" altLang="en-US" sz="2700" baseline="-25000">
                <a:sym typeface="Symbol" panose="05050102010706020507" pitchFamily="18" charset="2"/>
              </a:rPr>
              <a:t>9,7,1-0.05</a:t>
            </a:r>
            <a:r>
              <a:rPr lang="en-IN" altLang="en-US" sz="2700">
                <a:sym typeface="Symbol" panose="05050102010706020507" pitchFamily="18" charset="2"/>
              </a:rPr>
              <a:t>=(1/F</a:t>
            </a:r>
            <a:r>
              <a:rPr lang="en-IN" altLang="en-US" sz="2700" baseline="-25000">
                <a:sym typeface="Symbol" panose="05050102010706020507" pitchFamily="18" charset="2"/>
              </a:rPr>
              <a:t>7,9,0.05</a:t>
            </a:r>
            <a:r>
              <a:rPr lang="en-IN" altLang="en-US" sz="2700">
                <a:sym typeface="Symbol" panose="05050102010706020507" pitchFamily="18" charset="2"/>
              </a:rPr>
              <a:t>)=(1/3.29)=0.3040</a:t>
            </a:r>
          </a:p>
          <a:p>
            <a:pPr algn="just" eaLnBrk="1" hangingPunct="1">
              <a:lnSpc>
                <a:spcPct val="90000"/>
              </a:lnSpc>
            </a:pPr>
            <a:r>
              <a:rPr lang="en-IN" altLang="en-US" sz="2700">
                <a:sym typeface="Symbol" panose="05050102010706020507" pitchFamily="18" charset="2"/>
              </a:rPr>
              <a:t>Now as </a:t>
            </a:r>
            <a:r>
              <a:rPr lang="pt-BR" altLang="en-US" sz="2700">
                <a:sym typeface="Symbol" panose="05050102010706020507" pitchFamily="18" charset="2"/>
              </a:rPr>
              <a:t>s</a:t>
            </a:r>
            <a:r>
              <a:rPr lang="pt-BR" altLang="en-US" sz="2700" baseline="30000">
                <a:sym typeface="Symbol" panose="05050102010706020507" pitchFamily="18" charset="2"/>
              </a:rPr>
              <a:t>2</a:t>
            </a:r>
            <a:r>
              <a:rPr lang="pt-BR" altLang="en-US" sz="2700" baseline="-25000">
                <a:sym typeface="Symbol" panose="05050102010706020507" pitchFamily="18" charset="2"/>
              </a:rPr>
              <a:t>X</a:t>
            </a:r>
            <a:r>
              <a:rPr lang="pt-BR" altLang="en-US" sz="2700">
                <a:sym typeface="Symbol" panose="05050102010706020507" pitchFamily="18" charset="2"/>
              </a:rPr>
              <a:t>/s</a:t>
            </a:r>
            <a:r>
              <a:rPr lang="pt-BR" altLang="en-US" sz="2700" baseline="30000">
                <a:sym typeface="Symbol" panose="05050102010706020507" pitchFamily="18" charset="2"/>
              </a:rPr>
              <a:t>2</a:t>
            </a:r>
            <a:r>
              <a:rPr lang="pt-BR" altLang="en-US" sz="2700" baseline="-25000">
                <a:sym typeface="Symbol" panose="05050102010706020507" pitchFamily="18" charset="2"/>
              </a:rPr>
              <a:t>Y</a:t>
            </a:r>
            <a:r>
              <a:rPr lang="pt-BR" altLang="en-US" sz="2700">
                <a:sym typeface="Symbol" panose="05050102010706020507" pitchFamily="18" charset="2"/>
              </a:rPr>
              <a:t>=</a:t>
            </a:r>
            <a:r>
              <a:rPr lang="en-IN" altLang="en-US" sz="2700">
                <a:sym typeface="Symbol" panose="05050102010706020507" pitchFamily="18" charset="2"/>
              </a:rPr>
              <a:t> 3.470019≤ F</a:t>
            </a:r>
            <a:r>
              <a:rPr lang="en-IN" altLang="en-US" sz="2700" baseline="-25000">
                <a:sym typeface="Symbol" panose="05050102010706020507" pitchFamily="18" charset="2"/>
              </a:rPr>
              <a:t>9,7,1-0.05</a:t>
            </a:r>
            <a:r>
              <a:rPr lang="en-IN" altLang="en-US" sz="2700">
                <a:sym typeface="Symbol" panose="05050102010706020507" pitchFamily="18" charset="2"/>
              </a:rPr>
              <a:t>=0.3040, is </a:t>
            </a:r>
            <a:r>
              <a:rPr lang="en-IN" altLang="en-US" sz="2700" b="1" u="sng">
                <a:sym typeface="Symbol" panose="05050102010706020507" pitchFamily="18" charset="2"/>
              </a:rPr>
              <a:t>NOT</a:t>
            </a:r>
            <a:r>
              <a:rPr lang="en-IN" altLang="en-US" sz="2700">
                <a:sym typeface="Symbol" panose="05050102010706020507" pitchFamily="18" charset="2"/>
              </a:rPr>
              <a:t> true, hence we cannot reject the null hypothesis, which means that there is significantly no difference in Shrutis measurements/readings with respect to Parva s measurements/readings.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F1621981-C47A-4E08-BE28-63C6CEDB6B68}"/>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AF672B93-8BBA-4951-984B-1550F6B32CEF}"/>
              </a:ext>
            </a:extLst>
          </p:cNvPr>
          <p:cNvSpPr>
            <a:spLocks noGrp="1"/>
          </p:cNvSpPr>
          <p:nvPr>
            <p:ph type="ftr" sz="quarter" idx="11"/>
          </p:nvPr>
        </p:nvSpPr>
        <p:spPr/>
        <p:txBody>
          <a:bodyPr/>
          <a:lstStyle/>
          <a:p>
            <a:pPr>
              <a:defRPr/>
            </a:pPr>
            <a:r>
              <a:rPr lang="en-US"/>
              <a:t>RNSengupta,IME Dept.,IIT Kanpur,INDIA</a:t>
            </a:r>
          </a:p>
        </p:txBody>
      </p:sp>
      <p:sp>
        <p:nvSpPr>
          <p:cNvPr id="7172" name="Slide Number Placeholder 6">
            <a:extLst>
              <a:ext uri="{FF2B5EF4-FFF2-40B4-BE49-F238E27FC236}">
                <a16:creationId xmlns:a16="http://schemas.microsoft.com/office/drawing/2014/main" id="{D1162588-4386-41AE-86CD-4C78A240135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21B7755-4BBA-4D82-8561-6E570E39A6EA}" type="slidenum">
              <a:rPr lang="en-US" altLang="en-US" sz="1400" smtClean="0"/>
              <a:pPr>
                <a:spcBef>
                  <a:spcPct val="0"/>
                </a:spcBef>
                <a:buFontTx/>
                <a:buNone/>
              </a:pPr>
              <a:t>3</a:t>
            </a:fld>
            <a:endParaRPr lang="en-US" altLang="en-US" sz="1400"/>
          </a:p>
        </p:txBody>
      </p:sp>
      <p:sp>
        <p:nvSpPr>
          <p:cNvPr id="7173" name="Rectangle 2">
            <a:extLst>
              <a:ext uri="{FF2B5EF4-FFF2-40B4-BE49-F238E27FC236}">
                <a16:creationId xmlns:a16="http://schemas.microsoft.com/office/drawing/2014/main" id="{673BBAD6-B6C3-4B2F-91D5-0E02C32C9764}"/>
              </a:ext>
            </a:extLst>
          </p:cNvPr>
          <p:cNvSpPr>
            <a:spLocks noGrp="1" noChangeArrowheads="1"/>
          </p:cNvSpPr>
          <p:nvPr>
            <p:ph type="title"/>
          </p:nvPr>
        </p:nvSpPr>
        <p:spPr/>
        <p:txBody>
          <a:bodyPr/>
          <a:lstStyle/>
          <a:p>
            <a:pPr eaLnBrk="1" hangingPunct="1"/>
            <a:r>
              <a:rPr lang="en-IN" altLang="en-US"/>
              <a:t>Statistical Inference: Hypothesis Testing (Example # 02)</a:t>
            </a:r>
            <a:endParaRPr lang="en-US" altLang="en-US"/>
          </a:p>
        </p:txBody>
      </p:sp>
      <p:sp>
        <p:nvSpPr>
          <p:cNvPr id="7174" name="Rectangle 3">
            <a:extLst>
              <a:ext uri="{FF2B5EF4-FFF2-40B4-BE49-F238E27FC236}">
                <a16:creationId xmlns:a16="http://schemas.microsoft.com/office/drawing/2014/main" id="{663F2EA1-F376-4868-BF31-9A6C338BC87D}"/>
              </a:ext>
            </a:extLst>
          </p:cNvPr>
          <p:cNvSpPr>
            <a:spLocks noGrp="1" noChangeArrowheads="1"/>
          </p:cNvSpPr>
          <p:nvPr>
            <p:ph type="body" sz="half" idx="1"/>
          </p:nvPr>
        </p:nvSpPr>
        <p:spPr>
          <a:xfrm>
            <a:off x="1981200" y="1600200"/>
            <a:ext cx="8001000" cy="4525963"/>
          </a:xfrm>
        </p:spPr>
        <p:txBody>
          <a:bodyPr/>
          <a:lstStyle/>
          <a:p>
            <a:pPr eaLnBrk="1" hangingPunct="1">
              <a:lnSpc>
                <a:spcPct val="90000"/>
              </a:lnSpc>
              <a:buFontTx/>
              <a:buNone/>
            </a:pPr>
            <a:r>
              <a:rPr lang="en-IN" altLang="en-US" sz="1900">
                <a:sym typeface="Symbol" panose="05050102010706020507" pitchFamily="18" charset="2"/>
              </a:rPr>
              <a:t>	The food and beverage company which manufactures jelly and jams sells them in bottles of 100 gms, 250 gms and ½ kg sizes and you are the marketing general manager of that firm. In order to meet the growing market demand for these products your company has installed a new high productive automatic jelly/jam filling machine, but there has been complains afterwards that on an average the weight of the 100 gms bottles for the jams are never exactly the same as they have been found to be either more or less than 100 gms. So in order to answer this complain and monitor the productivity of the new machine the company has entrusted you the responsibility to solve the problem and hence you would like to test whether the weights on an average for the bottles coming out are about 100 gms (with some errors) or is there a significant difference in the weights of the bottles, which may be a major concern for the company and hence may necessitate the implementation of some corrective action in order to first identify and then rectify the problem.</a:t>
            </a:r>
            <a:endParaRPr lang="en-US" altLang="en-US" sz="1900">
              <a:sym typeface="Symbol" panose="05050102010706020507" pitchFamily="18" charset="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17DB427C-8802-48A3-B3D7-C80F97EDB949}"/>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1F065050-0CC4-414C-ABD9-DDF8C8468CB6}"/>
              </a:ext>
            </a:extLst>
          </p:cNvPr>
          <p:cNvSpPr>
            <a:spLocks noGrp="1"/>
          </p:cNvSpPr>
          <p:nvPr>
            <p:ph type="ftr" sz="quarter" idx="11"/>
          </p:nvPr>
        </p:nvSpPr>
        <p:spPr/>
        <p:txBody>
          <a:bodyPr/>
          <a:lstStyle/>
          <a:p>
            <a:pPr>
              <a:defRPr/>
            </a:pPr>
            <a:r>
              <a:rPr lang="en-US"/>
              <a:t>RNSengupta,IME Dept.,IIT Kanpur,INDIA</a:t>
            </a:r>
          </a:p>
        </p:txBody>
      </p:sp>
      <p:sp>
        <p:nvSpPr>
          <p:cNvPr id="34820" name="Slide Number Placeholder 6">
            <a:extLst>
              <a:ext uri="{FF2B5EF4-FFF2-40B4-BE49-F238E27FC236}">
                <a16:creationId xmlns:a16="http://schemas.microsoft.com/office/drawing/2014/main" id="{92D2FFB0-5B8E-4A79-8C4C-B1284460B02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EE02879-7F1F-4306-9F1E-69A5D1935FB9}" type="slidenum">
              <a:rPr lang="en-US" altLang="en-US" sz="1400" smtClean="0"/>
              <a:pPr>
                <a:spcBef>
                  <a:spcPct val="0"/>
                </a:spcBef>
                <a:buFontTx/>
                <a:buNone/>
              </a:pPr>
              <a:t>30</a:t>
            </a:fld>
            <a:endParaRPr lang="en-US" altLang="en-US" sz="1400"/>
          </a:p>
        </p:txBody>
      </p:sp>
      <p:sp>
        <p:nvSpPr>
          <p:cNvPr id="34821" name="Rectangle 2">
            <a:extLst>
              <a:ext uri="{FF2B5EF4-FFF2-40B4-BE49-F238E27FC236}">
                <a16:creationId xmlns:a16="http://schemas.microsoft.com/office/drawing/2014/main" id="{6972680F-0410-4BA3-BA58-B5C901325202}"/>
              </a:ext>
            </a:extLst>
          </p:cNvPr>
          <p:cNvSpPr>
            <a:spLocks noGrp="1" noChangeArrowheads="1"/>
          </p:cNvSpPr>
          <p:nvPr>
            <p:ph type="title"/>
          </p:nvPr>
        </p:nvSpPr>
        <p:spPr/>
        <p:txBody>
          <a:bodyPr/>
          <a:lstStyle/>
          <a:p>
            <a:pPr eaLnBrk="1" hangingPunct="1"/>
            <a:r>
              <a:rPr lang="en-IN" altLang="en-US"/>
              <a:t>Statistical Inference: Hypothesis Testing (for the variance)</a:t>
            </a:r>
            <a:endParaRPr lang="en-US" altLang="en-US"/>
          </a:p>
        </p:txBody>
      </p:sp>
      <p:sp>
        <p:nvSpPr>
          <p:cNvPr id="34822" name="Rectangle 3">
            <a:extLst>
              <a:ext uri="{FF2B5EF4-FFF2-40B4-BE49-F238E27FC236}">
                <a16:creationId xmlns:a16="http://schemas.microsoft.com/office/drawing/2014/main" id="{DB6560D2-F0B6-45DB-AC33-1396265A4924}"/>
              </a:ext>
            </a:extLst>
          </p:cNvPr>
          <p:cNvSpPr>
            <a:spLocks noGrp="1" noChangeArrowheads="1"/>
          </p:cNvSpPr>
          <p:nvPr>
            <p:ph type="body" sz="half" idx="1"/>
          </p:nvPr>
        </p:nvSpPr>
        <p:spPr>
          <a:xfrm>
            <a:off x="1981200" y="1570038"/>
            <a:ext cx="8001000" cy="4525962"/>
          </a:xfrm>
        </p:spPr>
        <p:txBody>
          <a:bodyPr/>
          <a:lstStyle/>
          <a:p>
            <a:pPr algn="ctr" eaLnBrk="1" hangingPunct="1">
              <a:lnSpc>
                <a:spcPct val="90000"/>
              </a:lnSpc>
              <a:buFontTx/>
              <a:buNone/>
            </a:pPr>
            <a:r>
              <a:rPr lang="en-US" altLang="en-US">
                <a:sym typeface="Symbol" panose="05050102010706020507" pitchFamily="18" charset="2"/>
              </a:rPr>
              <a:t>Ratio of (</a:t>
            </a:r>
            <a:r>
              <a:rPr lang="en-IN" altLang="en-US">
                <a:sym typeface="Symbol" panose="05050102010706020507" pitchFamily="18" charset="2"/>
              </a:rPr>
              <a:t></a:t>
            </a:r>
            <a:r>
              <a:rPr lang="en-IN" altLang="en-US" baseline="30000">
                <a:sym typeface="Symbol" panose="05050102010706020507" pitchFamily="18" charset="2"/>
              </a:rPr>
              <a:t>2</a:t>
            </a:r>
            <a:r>
              <a:rPr lang="en-IN" altLang="en-US" baseline="-25000">
                <a:sym typeface="Symbol" panose="05050102010706020507" pitchFamily="18" charset="2"/>
              </a:rPr>
              <a:t>1 </a:t>
            </a:r>
            <a:r>
              <a:rPr lang="en-IN" altLang="en-US">
                <a:sym typeface="Symbol" panose="05050102010706020507" pitchFamily="18" charset="2"/>
              </a:rPr>
              <a:t>/</a:t>
            </a:r>
            <a:r>
              <a:rPr lang="en-IN" altLang="en-US" baseline="30000">
                <a:sym typeface="Symbol" panose="05050102010706020507" pitchFamily="18" charset="2"/>
              </a:rPr>
              <a:t>2</a:t>
            </a:r>
            <a:r>
              <a:rPr lang="en-IN" altLang="en-US" baseline="-25000">
                <a:sym typeface="Symbol" panose="05050102010706020507" pitchFamily="18" charset="2"/>
              </a:rPr>
              <a:t>2</a:t>
            </a:r>
            <a:r>
              <a:rPr lang="en-US" altLang="en-US">
                <a:sym typeface="Symbol" panose="05050102010706020507" pitchFamily="18" charset="2"/>
              </a:rPr>
              <a:t>) provided </a:t>
            </a:r>
            <a:r>
              <a:rPr lang="en-IN" altLang="en-US">
                <a:sym typeface="Symbol" panose="05050102010706020507" pitchFamily="18" charset="2"/>
              </a:rPr>
              <a:t></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are </a:t>
            </a:r>
            <a:r>
              <a:rPr lang="en-IN" altLang="en-US" b="1">
                <a:solidFill>
                  <a:srgbClr val="FF0000"/>
                </a:solidFill>
                <a:sym typeface="Symbol" panose="05050102010706020507" pitchFamily="18" charset="2"/>
              </a:rPr>
              <a:t>unknown</a:t>
            </a:r>
          </a:p>
          <a:p>
            <a:pPr algn="ctr" eaLnBrk="1" hangingPunct="1">
              <a:lnSpc>
                <a:spcPct val="90000"/>
              </a:lnSpc>
              <a:buFontTx/>
              <a:buNone/>
            </a:pPr>
            <a:r>
              <a:rPr lang="pt-BR" altLang="en-US"/>
              <a:t>H</a:t>
            </a:r>
            <a:r>
              <a:rPr lang="pt-BR" altLang="en-US" baseline="-25000"/>
              <a:t>0</a:t>
            </a:r>
            <a:r>
              <a:rPr lang="pt-BR" altLang="en-US"/>
              <a:t>: </a:t>
            </a:r>
            <a:r>
              <a:rPr lang="en-US" altLang="en-US">
                <a:sym typeface="Symbol" panose="05050102010706020507" pitchFamily="18" charset="2"/>
              </a:rPr>
              <a:t></a:t>
            </a:r>
            <a:r>
              <a:rPr lang="pt-BR" altLang="en-US"/>
              <a:t> = </a:t>
            </a:r>
            <a:r>
              <a:rPr lang="en-US" altLang="en-US">
                <a:sym typeface="Symbol" panose="05050102010706020507" pitchFamily="18" charset="2"/>
              </a:rPr>
              <a:t></a:t>
            </a:r>
            <a:r>
              <a:rPr lang="pt-BR" altLang="en-US" baseline="-25000"/>
              <a:t>0</a:t>
            </a:r>
            <a:r>
              <a:rPr lang="pt-BR" altLang="en-US"/>
              <a:t> vs H</a:t>
            </a:r>
            <a:r>
              <a:rPr lang="pt-BR" altLang="en-US" baseline="-25000"/>
              <a:t>A</a:t>
            </a:r>
            <a:r>
              <a:rPr lang="pt-BR" altLang="en-US"/>
              <a:t>: </a:t>
            </a:r>
            <a:r>
              <a:rPr lang="en-US" altLang="en-US">
                <a:sym typeface="Symbol" panose="05050102010706020507" pitchFamily="18" charset="2"/>
              </a:rPr>
              <a:t></a:t>
            </a:r>
            <a:r>
              <a:rPr lang="pt-BR" altLang="en-US"/>
              <a:t> = </a:t>
            </a:r>
            <a:r>
              <a:rPr lang="en-US" altLang="en-US">
                <a:sym typeface="Symbol" panose="05050102010706020507" pitchFamily="18" charset="2"/>
              </a:rPr>
              <a:t></a:t>
            </a:r>
            <a:r>
              <a:rPr lang="pt-BR" altLang="en-US" baseline="-25000"/>
              <a:t>A</a:t>
            </a:r>
            <a:r>
              <a:rPr lang="pt-BR" altLang="en-US"/>
              <a:t> (</a:t>
            </a:r>
            <a:r>
              <a:rPr lang="en-US" altLang="en-US">
                <a:sym typeface="Symbol" panose="05050102010706020507" pitchFamily="18" charset="2"/>
              </a:rPr>
              <a:t></a:t>
            </a:r>
            <a:r>
              <a:rPr lang="pt-BR" altLang="en-US" baseline="-25000"/>
              <a:t>A</a:t>
            </a:r>
            <a:r>
              <a:rPr lang="pt-BR" altLang="en-US"/>
              <a:t> &gt; </a:t>
            </a:r>
            <a:r>
              <a:rPr lang="en-US" altLang="en-US">
                <a:sym typeface="Symbol" panose="05050102010706020507" pitchFamily="18" charset="2"/>
              </a:rPr>
              <a:t></a:t>
            </a:r>
            <a:r>
              <a:rPr lang="pt-BR" altLang="en-US" baseline="-25000"/>
              <a:t>0</a:t>
            </a:r>
            <a:r>
              <a:rPr lang="pt-BR" altLang="en-US"/>
              <a:t>)</a:t>
            </a:r>
          </a:p>
          <a:p>
            <a:pPr algn="ctr" eaLnBrk="1" hangingPunct="1">
              <a:lnSpc>
                <a:spcPct val="90000"/>
              </a:lnSpc>
              <a:buFontTx/>
              <a:buNone/>
            </a:pPr>
            <a:r>
              <a:rPr lang="pt-BR" altLang="en-US"/>
              <a:t>So the rule is reject H</a:t>
            </a:r>
            <a:r>
              <a:rPr lang="pt-BR" altLang="en-US" baseline="-25000"/>
              <a:t>0</a:t>
            </a:r>
            <a:r>
              <a:rPr lang="pt-BR" altLang="en-US"/>
              <a:t> if</a:t>
            </a:r>
          </a:p>
          <a:p>
            <a:pPr algn="ctr" eaLnBrk="1" hangingPunct="1">
              <a:lnSpc>
                <a:spcPct val="90000"/>
              </a:lnSpc>
              <a:buFontTx/>
              <a:buNone/>
            </a:pPr>
            <a:r>
              <a:rPr lang="pt-BR" altLang="en-US"/>
              <a:t>(s</a:t>
            </a:r>
            <a:r>
              <a:rPr lang="pt-BR" altLang="en-US" baseline="30000"/>
              <a:t>2</a:t>
            </a:r>
            <a:r>
              <a:rPr lang="pt-BR" altLang="en-US" baseline="-25000"/>
              <a:t>m</a:t>
            </a:r>
            <a:r>
              <a:rPr lang="pt-BR" altLang="en-US"/>
              <a:t>/s</a:t>
            </a:r>
            <a:r>
              <a:rPr lang="pt-BR" altLang="en-US" baseline="30000"/>
              <a:t>2</a:t>
            </a:r>
            <a:r>
              <a:rPr lang="pt-BR" altLang="en-US" baseline="-25000"/>
              <a:t>n</a:t>
            </a:r>
            <a:r>
              <a:rPr lang="pt-BR" altLang="en-US"/>
              <a:t>)&gt;F</a:t>
            </a:r>
            <a:r>
              <a:rPr lang="pt-BR" altLang="en-US" baseline="-25000"/>
              <a:t>(m-1),(n-1), </a:t>
            </a:r>
            <a:r>
              <a:rPr lang="pt-BR" altLang="en-US" baseline="-25000">
                <a:sym typeface="Symbol" panose="05050102010706020507" pitchFamily="18" charset="2"/>
              </a:rPr>
              <a:t></a:t>
            </a:r>
            <a:endParaRPr lang="pt-BR" altLang="en-US" baseline="-25000"/>
          </a:p>
          <a:p>
            <a:pPr algn="ctr" eaLnBrk="1" hangingPunct="1">
              <a:lnSpc>
                <a:spcPct val="90000"/>
              </a:lnSpc>
              <a:buFontTx/>
              <a:buNone/>
            </a:pPr>
            <a:endParaRPr lang="en-IN" altLang="en-US">
              <a:solidFill>
                <a:srgbClr val="FF0000"/>
              </a:solidFill>
              <a:sym typeface="Symbol" panose="05050102010706020507" pitchFamily="18" charset="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5F7130A-6CD5-4F4E-90B7-64181BA54292}"/>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07CB86A0-19A9-4154-B39C-900BAD9BEA18}"/>
              </a:ext>
            </a:extLst>
          </p:cNvPr>
          <p:cNvSpPr>
            <a:spLocks noGrp="1"/>
          </p:cNvSpPr>
          <p:nvPr>
            <p:ph type="ftr" sz="quarter" idx="11"/>
          </p:nvPr>
        </p:nvSpPr>
        <p:spPr/>
        <p:txBody>
          <a:bodyPr/>
          <a:lstStyle/>
          <a:p>
            <a:pPr>
              <a:defRPr/>
            </a:pPr>
            <a:r>
              <a:rPr lang="en-US"/>
              <a:t>RNSengupta,IME Dept.,IIT Kanpur,INDIA</a:t>
            </a:r>
          </a:p>
        </p:txBody>
      </p:sp>
      <p:sp>
        <p:nvSpPr>
          <p:cNvPr id="35844" name="Slide Number Placeholder 6">
            <a:extLst>
              <a:ext uri="{FF2B5EF4-FFF2-40B4-BE49-F238E27FC236}">
                <a16:creationId xmlns:a16="http://schemas.microsoft.com/office/drawing/2014/main" id="{E798CE20-C6E6-4478-BDE4-621316A1B94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AF45BEC-0685-482A-94E8-9449BA958F48}" type="slidenum">
              <a:rPr lang="en-US" altLang="en-US" sz="1400" smtClean="0"/>
              <a:pPr>
                <a:spcBef>
                  <a:spcPct val="0"/>
                </a:spcBef>
                <a:buFontTx/>
                <a:buNone/>
              </a:pPr>
              <a:t>31</a:t>
            </a:fld>
            <a:endParaRPr lang="en-US" altLang="en-US" sz="1400"/>
          </a:p>
        </p:txBody>
      </p:sp>
      <p:sp>
        <p:nvSpPr>
          <p:cNvPr id="35845" name="Rectangle 2">
            <a:extLst>
              <a:ext uri="{FF2B5EF4-FFF2-40B4-BE49-F238E27FC236}">
                <a16:creationId xmlns:a16="http://schemas.microsoft.com/office/drawing/2014/main" id="{85877B97-D710-4DB8-809A-B2F7857AE225}"/>
              </a:ext>
            </a:extLst>
          </p:cNvPr>
          <p:cNvSpPr>
            <a:spLocks noGrp="1" noChangeArrowheads="1"/>
          </p:cNvSpPr>
          <p:nvPr>
            <p:ph type="title"/>
          </p:nvPr>
        </p:nvSpPr>
        <p:spPr/>
        <p:txBody>
          <a:bodyPr/>
          <a:lstStyle/>
          <a:p>
            <a:pPr eaLnBrk="1" hangingPunct="1"/>
            <a:r>
              <a:rPr lang="en-IN" altLang="en-US"/>
              <a:t>Statistical Inference: Hypothesis Testing (for the variance)</a:t>
            </a:r>
            <a:endParaRPr lang="en-US" altLang="en-US"/>
          </a:p>
        </p:txBody>
      </p:sp>
      <p:sp>
        <p:nvSpPr>
          <p:cNvPr id="35846" name="Rectangle 3">
            <a:extLst>
              <a:ext uri="{FF2B5EF4-FFF2-40B4-BE49-F238E27FC236}">
                <a16:creationId xmlns:a16="http://schemas.microsoft.com/office/drawing/2014/main" id="{CC5C60B8-51C2-43A3-B055-71D4AA38511B}"/>
              </a:ext>
            </a:extLst>
          </p:cNvPr>
          <p:cNvSpPr>
            <a:spLocks noGrp="1" noChangeArrowheads="1"/>
          </p:cNvSpPr>
          <p:nvPr>
            <p:ph type="body" sz="half" idx="1"/>
          </p:nvPr>
        </p:nvSpPr>
        <p:spPr>
          <a:xfrm>
            <a:off x="1981200" y="1570038"/>
            <a:ext cx="8001000" cy="4525962"/>
          </a:xfrm>
        </p:spPr>
        <p:txBody>
          <a:bodyPr/>
          <a:lstStyle/>
          <a:p>
            <a:pPr algn="ctr" eaLnBrk="1" hangingPunct="1">
              <a:lnSpc>
                <a:spcPct val="90000"/>
              </a:lnSpc>
              <a:buFontTx/>
              <a:buNone/>
            </a:pPr>
            <a:r>
              <a:rPr lang="en-US" altLang="en-US">
                <a:sym typeface="Symbol" panose="05050102010706020507" pitchFamily="18" charset="2"/>
              </a:rPr>
              <a:t>Ratio of (</a:t>
            </a:r>
            <a:r>
              <a:rPr lang="en-IN" altLang="en-US">
                <a:sym typeface="Symbol" panose="05050102010706020507" pitchFamily="18" charset="2"/>
              </a:rPr>
              <a:t></a:t>
            </a:r>
            <a:r>
              <a:rPr lang="en-IN" altLang="en-US" baseline="30000">
                <a:sym typeface="Symbol" panose="05050102010706020507" pitchFamily="18" charset="2"/>
              </a:rPr>
              <a:t>2</a:t>
            </a:r>
            <a:r>
              <a:rPr lang="en-IN" altLang="en-US" baseline="-25000">
                <a:sym typeface="Symbol" panose="05050102010706020507" pitchFamily="18" charset="2"/>
              </a:rPr>
              <a:t>1 </a:t>
            </a:r>
            <a:r>
              <a:rPr lang="en-IN" altLang="en-US">
                <a:sym typeface="Symbol" panose="05050102010706020507" pitchFamily="18" charset="2"/>
              </a:rPr>
              <a:t>/</a:t>
            </a:r>
            <a:r>
              <a:rPr lang="en-IN" altLang="en-US" baseline="30000">
                <a:sym typeface="Symbol" panose="05050102010706020507" pitchFamily="18" charset="2"/>
              </a:rPr>
              <a:t>2</a:t>
            </a:r>
            <a:r>
              <a:rPr lang="en-IN" altLang="en-US" baseline="-25000">
                <a:sym typeface="Symbol" panose="05050102010706020507" pitchFamily="18" charset="2"/>
              </a:rPr>
              <a:t>2</a:t>
            </a:r>
            <a:r>
              <a:rPr lang="en-US" altLang="en-US">
                <a:sym typeface="Symbol" panose="05050102010706020507" pitchFamily="18" charset="2"/>
              </a:rPr>
              <a:t>) provided </a:t>
            </a:r>
            <a:r>
              <a:rPr lang="en-IN" altLang="en-US">
                <a:sym typeface="Symbol" panose="05050102010706020507" pitchFamily="18" charset="2"/>
              </a:rPr>
              <a:t></a:t>
            </a:r>
            <a:r>
              <a:rPr lang="en-IN" altLang="en-US" baseline="-25000">
                <a:sym typeface="Symbol" panose="05050102010706020507" pitchFamily="18" charset="2"/>
              </a:rPr>
              <a:t>1</a:t>
            </a:r>
            <a:r>
              <a:rPr lang="en-IN" altLang="en-US">
                <a:sym typeface="Symbol" panose="05050102010706020507" pitchFamily="18" charset="2"/>
              </a:rPr>
              <a:t> and </a:t>
            </a:r>
            <a:r>
              <a:rPr lang="en-IN" altLang="en-US" baseline="-25000">
                <a:sym typeface="Symbol" panose="05050102010706020507" pitchFamily="18" charset="2"/>
              </a:rPr>
              <a:t>2</a:t>
            </a:r>
            <a:r>
              <a:rPr lang="en-IN" altLang="en-US">
                <a:sym typeface="Symbol" panose="05050102010706020507" pitchFamily="18" charset="2"/>
              </a:rPr>
              <a:t>, are </a:t>
            </a:r>
            <a:r>
              <a:rPr lang="en-IN" altLang="en-US" b="1">
                <a:solidFill>
                  <a:srgbClr val="FF0000"/>
                </a:solidFill>
                <a:sym typeface="Symbol" panose="05050102010706020507" pitchFamily="18" charset="2"/>
              </a:rPr>
              <a:t>unknown</a:t>
            </a:r>
          </a:p>
          <a:p>
            <a:pPr algn="ctr" eaLnBrk="1" hangingPunct="1">
              <a:lnSpc>
                <a:spcPct val="90000"/>
              </a:lnSpc>
              <a:buFontTx/>
              <a:buNone/>
            </a:pPr>
            <a:r>
              <a:rPr lang="pt-BR" altLang="en-US"/>
              <a:t>H</a:t>
            </a:r>
            <a:r>
              <a:rPr lang="pt-BR" altLang="en-US" baseline="-25000"/>
              <a:t>0</a:t>
            </a:r>
            <a:r>
              <a:rPr lang="pt-BR" altLang="en-US"/>
              <a:t>: </a:t>
            </a:r>
            <a:r>
              <a:rPr lang="en-US" altLang="en-US">
                <a:sym typeface="Symbol" panose="05050102010706020507" pitchFamily="18" charset="2"/>
              </a:rPr>
              <a:t></a:t>
            </a:r>
            <a:r>
              <a:rPr lang="pt-BR" altLang="en-US"/>
              <a:t> = </a:t>
            </a:r>
            <a:r>
              <a:rPr lang="en-US" altLang="en-US">
                <a:sym typeface="Symbol" panose="05050102010706020507" pitchFamily="18" charset="2"/>
              </a:rPr>
              <a:t></a:t>
            </a:r>
            <a:r>
              <a:rPr lang="pt-BR" altLang="en-US" baseline="-25000"/>
              <a:t>0</a:t>
            </a:r>
            <a:r>
              <a:rPr lang="pt-BR" altLang="en-US"/>
              <a:t> vs H</a:t>
            </a:r>
            <a:r>
              <a:rPr lang="pt-BR" altLang="en-US" baseline="-25000"/>
              <a:t>A</a:t>
            </a:r>
            <a:r>
              <a:rPr lang="pt-BR" altLang="en-US"/>
              <a:t>: </a:t>
            </a:r>
            <a:r>
              <a:rPr lang="en-US" altLang="en-US">
                <a:sym typeface="Symbol" panose="05050102010706020507" pitchFamily="18" charset="2"/>
              </a:rPr>
              <a:t></a:t>
            </a:r>
            <a:r>
              <a:rPr lang="pt-BR" altLang="en-US"/>
              <a:t> = </a:t>
            </a:r>
            <a:r>
              <a:rPr lang="en-US" altLang="en-US">
                <a:sym typeface="Symbol" panose="05050102010706020507" pitchFamily="18" charset="2"/>
              </a:rPr>
              <a:t></a:t>
            </a:r>
            <a:r>
              <a:rPr lang="pt-BR" altLang="en-US" baseline="-25000"/>
              <a:t>A</a:t>
            </a:r>
            <a:r>
              <a:rPr lang="pt-BR" altLang="en-US"/>
              <a:t> (</a:t>
            </a:r>
            <a:r>
              <a:rPr lang="en-US" altLang="en-US">
                <a:sym typeface="Symbol" panose="05050102010706020507" pitchFamily="18" charset="2"/>
              </a:rPr>
              <a:t></a:t>
            </a:r>
            <a:r>
              <a:rPr lang="pt-BR" altLang="en-US" baseline="-25000"/>
              <a:t>A</a:t>
            </a:r>
            <a:r>
              <a:rPr lang="pt-BR" altLang="en-US"/>
              <a:t> </a:t>
            </a:r>
            <a:r>
              <a:rPr lang="pt-BR" altLang="en-US">
                <a:sym typeface="Symbol" panose="05050102010706020507" pitchFamily="18" charset="2"/>
              </a:rPr>
              <a:t></a:t>
            </a:r>
            <a:r>
              <a:rPr lang="pt-BR" altLang="en-US"/>
              <a:t> </a:t>
            </a:r>
            <a:r>
              <a:rPr lang="en-US" altLang="en-US">
                <a:sym typeface="Symbol" panose="05050102010706020507" pitchFamily="18" charset="2"/>
              </a:rPr>
              <a:t></a:t>
            </a:r>
            <a:r>
              <a:rPr lang="pt-BR" altLang="en-US" baseline="-25000"/>
              <a:t>0</a:t>
            </a:r>
            <a:r>
              <a:rPr lang="pt-BR" altLang="en-US"/>
              <a:t>)</a:t>
            </a:r>
          </a:p>
          <a:p>
            <a:pPr algn="ctr" eaLnBrk="1" hangingPunct="1">
              <a:lnSpc>
                <a:spcPct val="90000"/>
              </a:lnSpc>
              <a:buFontTx/>
              <a:buNone/>
            </a:pPr>
            <a:r>
              <a:rPr lang="pt-BR" altLang="en-US"/>
              <a:t>	So the rule is reject H</a:t>
            </a:r>
            <a:r>
              <a:rPr lang="pt-BR" altLang="en-US" baseline="-25000"/>
              <a:t>0</a:t>
            </a:r>
            <a:r>
              <a:rPr lang="pt-BR" altLang="en-US"/>
              <a:t> if</a:t>
            </a:r>
          </a:p>
          <a:p>
            <a:pPr algn="ctr" eaLnBrk="1" hangingPunct="1">
              <a:lnSpc>
                <a:spcPct val="90000"/>
              </a:lnSpc>
              <a:buFontTx/>
              <a:buNone/>
            </a:pPr>
            <a:r>
              <a:rPr lang="pt-BR" altLang="en-US"/>
              <a:t>(s</a:t>
            </a:r>
            <a:r>
              <a:rPr lang="pt-BR" altLang="en-US" baseline="30000"/>
              <a:t>2</a:t>
            </a:r>
            <a:r>
              <a:rPr lang="pt-BR" altLang="en-US" baseline="-25000"/>
              <a:t>m</a:t>
            </a:r>
            <a:r>
              <a:rPr lang="pt-BR" altLang="en-US"/>
              <a:t>/s</a:t>
            </a:r>
            <a:r>
              <a:rPr lang="pt-BR" altLang="en-US" baseline="30000"/>
              <a:t>2</a:t>
            </a:r>
            <a:r>
              <a:rPr lang="pt-BR" altLang="en-US" baseline="-25000"/>
              <a:t>n</a:t>
            </a:r>
            <a:r>
              <a:rPr lang="pt-BR" altLang="en-US"/>
              <a:t>)&gt;F</a:t>
            </a:r>
            <a:r>
              <a:rPr lang="pt-BR" altLang="en-US" baseline="-25000"/>
              <a:t>(m-1),(n-1), 1-</a:t>
            </a:r>
            <a:r>
              <a:rPr lang="pt-BR" altLang="en-US" baseline="-25000">
                <a:sym typeface="Symbol" panose="05050102010706020507" pitchFamily="18" charset="2"/>
              </a:rPr>
              <a:t>/2 </a:t>
            </a:r>
          </a:p>
          <a:p>
            <a:pPr algn="ctr" eaLnBrk="1" hangingPunct="1">
              <a:lnSpc>
                <a:spcPct val="90000"/>
              </a:lnSpc>
              <a:buFontTx/>
              <a:buNone/>
            </a:pPr>
            <a:r>
              <a:rPr lang="pt-BR" altLang="en-US"/>
              <a:t>Or</a:t>
            </a:r>
          </a:p>
          <a:p>
            <a:pPr algn="ctr" eaLnBrk="1" hangingPunct="1">
              <a:lnSpc>
                <a:spcPct val="90000"/>
              </a:lnSpc>
              <a:buFontTx/>
              <a:buNone/>
            </a:pPr>
            <a:r>
              <a:rPr lang="pt-BR" altLang="en-US"/>
              <a:t>(s</a:t>
            </a:r>
            <a:r>
              <a:rPr lang="pt-BR" altLang="en-US" baseline="30000"/>
              <a:t>2</a:t>
            </a:r>
            <a:r>
              <a:rPr lang="pt-BR" altLang="en-US" baseline="-25000"/>
              <a:t>m</a:t>
            </a:r>
            <a:r>
              <a:rPr lang="pt-BR" altLang="en-US"/>
              <a:t>/s</a:t>
            </a:r>
            <a:r>
              <a:rPr lang="pt-BR" altLang="en-US" baseline="30000"/>
              <a:t>2</a:t>
            </a:r>
            <a:r>
              <a:rPr lang="pt-BR" altLang="en-US" baseline="-25000"/>
              <a:t>n</a:t>
            </a:r>
            <a:r>
              <a:rPr lang="pt-BR" altLang="en-US"/>
              <a:t>)&gt;F</a:t>
            </a:r>
            <a:r>
              <a:rPr lang="pt-BR" altLang="en-US" baseline="-25000"/>
              <a:t>(m-1),(n-1), </a:t>
            </a:r>
            <a:r>
              <a:rPr lang="pt-BR" altLang="en-US" baseline="-25000">
                <a:sym typeface="Symbol" panose="05050102010706020507" pitchFamily="18" charset="2"/>
              </a:rPr>
              <a:t>/2</a:t>
            </a:r>
            <a:r>
              <a:rPr lang="pt-BR" altLang="en-US"/>
              <a:t> </a:t>
            </a:r>
            <a:endParaRPr lang="pt-BR" altLang="en-US" baseline="-25000"/>
          </a:p>
          <a:p>
            <a:pPr algn="ctr" eaLnBrk="1" hangingPunct="1">
              <a:lnSpc>
                <a:spcPct val="90000"/>
              </a:lnSpc>
              <a:buFontTx/>
              <a:buNone/>
            </a:pPr>
            <a:endParaRPr lang="en-IN" altLang="en-US">
              <a:solidFill>
                <a:srgbClr val="FF0000"/>
              </a:solidFill>
              <a:sym typeface="Symbol" panose="05050102010706020507" pitchFamily="18" charset="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D516C210-6A24-48C3-94DD-78B1F7E2C06D}"/>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0902FDCD-85CD-41D8-B256-BEB64C4F2AC9}"/>
              </a:ext>
            </a:extLst>
          </p:cNvPr>
          <p:cNvSpPr>
            <a:spLocks noGrp="1"/>
          </p:cNvSpPr>
          <p:nvPr>
            <p:ph type="ftr" sz="quarter" idx="11"/>
          </p:nvPr>
        </p:nvSpPr>
        <p:spPr/>
        <p:txBody>
          <a:bodyPr/>
          <a:lstStyle/>
          <a:p>
            <a:pPr>
              <a:defRPr/>
            </a:pPr>
            <a:r>
              <a:rPr lang="en-US"/>
              <a:t>RNSengupta,IME Dept.,IIT Kanpur,INDIA</a:t>
            </a:r>
          </a:p>
        </p:txBody>
      </p:sp>
      <p:sp>
        <p:nvSpPr>
          <p:cNvPr id="8196" name="Slide Number Placeholder 6">
            <a:extLst>
              <a:ext uri="{FF2B5EF4-FFF2-40B4-BE49-F238E27FC236}">
                <a16:creationId xmlns:a16="http://schemas.microsoft.com/office/drawing/2014/main" id="{6B52D9F6-F1EC-4A8A-9818-482FB874294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51DAB38-95E3-48DC-9C64-DE9DC7F9043E}" type="slidenum">
              <a:rPr lang="en-US" altLang="en-US" sz="1400" smtClean="0"/>
              <a:pPr>
                <a:spcBef>
                  <a:spcPct val="0"/>
                </a:spcBef>
                <a:buFontTx/>
                <a:buNone/>
              </a:pPr>
              <a:t>4</a:t>
            </a:fld>
            <a:endParaRPr lang="en-US" altLang="en-US" sz="1400"/>
          </a:p>
        </p:txBody>
      </p:sp>
      <p:sp>
        <p:nvSpPr>
          <p:cNvPr id="8197" name="Rectangle 2">
            <a:extLst>
              <a:ext uri="{FF2B5EF4-FFF2-40B4-BE49-F238E27FC236}">
                <a16:creationId xmlns:a16="http://schemas.microsoft.com/office/drawing/2014/main" id="{662CFF7E-389E-405F-8868-24280D296108}"/>
              </a:ext>
            </a:extLst>
          </p:cNvPr>
          <p:cNvSpPr>
            <a:spLocks noGrp="1" noChangeArrowheads="1"/>
          </p:cNvSpPr>
          <p:nvPr>
            <p:ph type="title"/>
          </p:nvPr>
        </p:nvSpPr>
        <p:spPr/>
        <p:txBody>
          <a:bodyPr/>
          <a:lstStyle/>
          <a:p>
            <a:pPr eaLnBrk="1" hangingPunct="1"/>
            <a:r>
              <a:rPr lang="en-IN" altLang="en-US"/>
              <a:t>Statistical Inference: Hypothesis Testing (Example # 03)</a:t>
            </a:r>
            <a:endParaRPr lang="en-US" altLang="en-US"/>
          </a:p>
        </p:txBody>
      </p:sp>
      <p:sp>
        <p:nvSpPr>
          <p:cNvPr id="8198" name="Rectangle 3">
            <a:extLst>
              <a:ext uri="{FF2B5EF4-FFF2-40B4-BE49-F238E27FC236}">
                <a16:creationId xmlns:a16="http://schemas.microsoft.com/office/drawing/2014/main" id="{7075B436-0241-4023-86A2-E00EB1F4D8AA}"/>
              </a:ext>
            </a:extLst>
          </p:cNvPr>
          <p:cNvSpPr>
            <a:spLocks noGrp="1" noChangeArrowheads="1"/>
          </p:cNvSpPr>
          <p:nvPr>
            <p:ph type="body" sz="half" idx="1"/>
          </p:nvPr>
        </p:nvSpPr>
        <p:spPr>
          <a:xfrm>
            <a:off x="1981200" y="1600200"/>
            <a:ext cx="8001000" cy="4525963"/>
          </a:xfrm>
        </p:spPr>
        <p:txBody>
          <a:bodyPr/>
          <a:lstStyle/>
          <a:p>
            <a:pPr eaLnBrk="1" hangingPunct="1">
              <a:lnSpc>
                <a:spcPct val="90000"/>
              </a:lnSpc>
              <a:buFontTx/>
              <a:buNone/>
            </a:pPr>
            <a:r>
              <a:rPr lang="en-IN" altLang="en-US" sz="3000">
                <a:sym typeface="Symbol" panose="05050102010706020507" pitchFamily="18" charset="2"/>
              </a:rPr>
              <a:t>	The traffic flow at the main market road in the city of Amritsar is highest in the each day in the morning from 1000 to 1200 hours, and you as the commissioner of police of Amritsar, want to see whether it is really needed to have the road closed to motor cars and commercial vehicles for that part of the day in order avoid any accidents, which has been reported at a rate of 3 per week with a certain distribution.</a:t>
            </a:r>
            <a:endParaRPr lang="en-US" altLang="en-US" sz="3000">
              <a:sym typeface="Symbol" panose="05050102010706020507" pitchFamily="18" charset="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D84357FD-B811-4D9E-9820-71A3FDB818C8}"/>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90085285-9422-4E04-AE0B-7655F89434BF}"/>
              </a:ext>
            </a:extLst>
          </p:cNvPr>
          <p:cNvSpPr>
            <a:spLocks noGrp="1"/>
          </p:cNvSpPr>
          <p:nvPr>
            <p:ph type="ftr" sz="quarter" idx="11"/>
          </p:nvPr>
        </p:nvSpPr>
        <p:spPr/>
        <p:txBody>
          <a:bodyPr/>
          <a:lstStyle/>
          <a:p>
            <a:pPr>
              <a:defRPr/>
            </a:pPr>
            <a:r>
              <a:rPr lang="en-US"/>
              <a:t>RNSengupta,IME Dept.,IIT Kanpur,INDIA</a:t>
            </a:r>
          </a:p>
        </p:txBody>
      </p:sp>
      <p:sp>
        <p:nvSpPr>
          <p:cNvPr id="9220" name="Slide Number Placeholder 6">
            <a:extLst>
              <a:ext uri="{FF2B5EF4-FFF2-40B4-BE49-F238E27FC236}">
                <a16:creationId xmlns:a16="http://schemas.microsoft.com/office/drawing/2014/main" id="{BE87D3CF-EE18-4639-ADE5-F3800430607C}"/>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68622B0-ADAC-427F-A4A0-D1D744B3E56A}" type="slidenum">
              <a:rPr lang="en-US" altLang="en-US" sz="1400" smtClean="0"/>
              <a:pPr>
                <a:spcBef>
                  <a:spcPct val="0"/>
                </a:spcBef>
                <a:buFontTx/>
                <a:buNone/>
              </a:pPr>
              <a:t>5</a:t>
            </a:fld>
            <a:endParaRPr lang="en-US" altLang="en-US" sz="1400"/>
          </a:p>
        </p:txBody>
      </p:sp>
      <p:sp>
        <p:nvSpPr>
          <p:cNvPr id="9221" name="Rectangle 2">
            <a:extLst>
              <a:ext uri="{FF2B5EF4-FFF2-40B4-BE49-F238E27FC236}">
                <a16:creationId xmlns:a16="http://schemas.microsoft.com/office/drawing/2014/main" id="{A8615865-2FAF-478B-AE8C-4BBA1C26FA8D}"/>
              </a:ext>
            </a:extLst>
          </p:cNvPr>
          <p:cNvSpPr>
            <a:spLocks noGrp="1" noChangeArrowheads="1"/>
          </p:cNvSpPr>
          <p:nvPr>
            <p:ph type="title"/>
          </p:nvPr>
        </p:nvSpPr>
        <p:spPr/>
        <p:txBody>
          <a:bodyPr/>
          <a:lstStyle/>
          <a:p>
            <a:pPr eaLnBrk="1" hangingPunct="1"/>
            <a:r>
              <a:rPr lang="en-IN" altLang="en-US"/>
              <a:t>Statistical Inference: Hypothesis Testing (Example # 04)</a:t>
            </a:r>
            <a:endParaRPr lang="en-US" altLang="en-US"/>
          </a:p>
        </p:txBody>
      </p:sp>
      <p:sp>
        <p:nvSpPr>
          <p:cNvPr id="9222" name="Rectangle 3">
            <a:extLst>
              <a:ext uri="{FF2B5EF4-FFF2-40B4-BE49-F238E27FC236}">
                <a16:creationId xmlns:a16="http://schemas.microsoft.com/office/drawing/2014/main" id="{A6DB18DE-D147-4F55-9A18-6FDDC137D89A}"/>
              </a:ext>
            </a:extLst>
          </p:cNvPr>
          <p:cNvSpPr>
            <a:spLocks noGrp="1" noChangeArrowheads="1"/>
          </p:cNvSpPr>
          <p:nvPr>
            <p:ph type="body" sz="half" idx="1"/>
          </p:nvPr>
        </p:nvSpPr>
        <p:spPr>
          <a:xfrm>
            <a:off x="1981200" y="1600200"/>
            <a:ext cx="8001000" cy="4525963"/>
          </a:xfrm>
        </p:spPr>
        <p:txBody>
          <a:bodyPr/>
          <a:lstStyle/>
          <a:p>
            <a:pPr eaLnBrk="1" hangingPunct="1">
              <a:lnSpc>
                <a:spcPct val="90000"/>
              </a:lnSpc>
              <a:buFontTx/>
              <a:buNone/>
            </a:pPr>
            <a:r>
              <a:rPr lang="en-IN" altLang="en-US" sz="3000">
                <a:sym typeface="Symbol" panose="05050102010706020507" pitchFamily="18" charset="2"/>
              </a:rPr>
              <a:t>	In the city of Guwahati a new internet service provider (ISP) has just opened its service and is providing high speed internet services and claims the speed of its services are 500 Mbps. You are the resident of that city are interested to get a new internet connection but would like to verify this fact and then take a decision whether to take the connection from this new ISP or continue with the old ISP.</a:t>
            </a:r>
            <a:endParaRPr lang="en-US" altLang="en-US" sz="3000">
              <a:sym typeface="Symbol" panose="05050102010706020507" pitchFamily="18" charset="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AF90780C-863B-4C81-87F8-832162CB6EE6}"/>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8E365F1E-7689-432E-89F5-C93772E809AE}"/>
              </a:ext>
            </a:extLst>
          </p:cNvPr>
          <p:cNvSpPr>
            <a:spLocks noGrp="1"/>
          </p:cNvSpPr>
          <p:nvPr>
            <p:ph type="ftr" sz="quarter" idx="11"/>
          </p:nvPr>
        </p:nvSpPr>
        <p:spPr/>
        <p:txBody>
          <a:bodyPr/>
          <a:lstStyle/>
          <a:p>
            <a:pPr>
              <a:defRPr/>
            </a:pPr>
            <a:r>
              <a:rPr lang="en-US"/>
              <a:t>RNSengupta,IME Dept.,IIT Kanpur,INDIA</a:t>
            </a:r>
          </a:p>
        </p:txBody>
      </p:sp>
      <p:sp>
        <p:nvSpPr>
          <p:cNvPr id="10244" name="Slide Number Placeholder 6">
            <a:extLst>
              <a:ext uri="{FF2B5EF4-FFF2-40B4-BE49-F238E27FC236}">
                <a16:creationId xmlns:a16="http://schemas.microsoft.com/office/drawing/2014/main" id="{0DABF785-8EE5-4D63-86DD-0A595080E24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2F029DF-8D1A-4C30-B98F-20A880890C3C}" type="slidenum">
              <a:rPr lang="en-US" altLang="en-US" sz="1400" smtClean="0"/>
              <a:pPr>
                <a:spcBef>
                  <a:spcPct val="0"/>
                </a:spcBef>
                <a:buFontTx/>
                <a:buNone/>
              </a:pPr>
              <a:t>6</a:t>
            </a:fld>
            <a:endParaRPr lang="en-US" altLang="en-US" sz="1400"/>
          </a:p>
        </p:txBody>
      </p:sp>
      <p:sp>
        <p:nvSpPr>
          <p:cNvPr id="10245" name="Rectangle 2">
            <a:extLst>
              <a:ext uri="{FF2B5EF4-FFF2-40B4-BE49-F238E27FC236}">
                <a16:creationId xmlns:a16="http://schemas.microsoft.com/office/drawing/2014/main" id="{A26AEB7C-90E6-4E89-86B8-6CBDE0929A12}"/>
              </a:ext>
            </a:extLst>
          </p:cNvPr>
          <p:cNvSpPr>
            <a:spLocks noGrp="1" noChangeArrowheads="1"/>
          </p:cNvSpPr>
          <p:nvPr>
            <p:ph type="title"/>
          </p:nvPr>
        </p:nvSpPr>
        <p:spPr/>
        <p:txBody>
          <a:bodyPr/>
          <a:lstStyle/>
          <a:p>
            <a:pPr eaLnBrk="1" hangingPunct="1"/>
            <a:r>
              <a:rPr lang="en-IN" altLang="en-US"/>
              <a:t>Statistical Inference: Hypothesis Testing</a:t>
            </a:r>
            <a:endParaRPr lang="en-US" altLang="en-US"/>
          </a:p>
        </p:txBody>
      </p:sp>
      <p:sp>
        <p:nvSpPr>
          <p:cNvPr id="10246" name="Rectangle 3">
            <a:extLst>
              <a:ext uri="{FF2B5EF4-FFF2-40B4-BE49-F238E27FC236}">
                <a16:creationId xmlns:a16="http://schemas.microsoft.com/office/drawing/2014/main" id="{A3F64A53-D786-4BB5-BA6A-17C2CEA8AC36}"/>
              </a:ext>
            </a:extLst>
          </p:cNvPr>
          <p:cNvSpPr>
            <a:spLocks noGrp="1" noChangeArrowheads="1"/>
          </p:cNvSpPr>
          <p:nvPr>
            <p:ph type="body" sz="half" idx="1"/>
          </p:nvPr>
        </p:nvSpPr>
        <p:spPr>
          <a:xfrm>
            <a:off x="1981200" y="1600200"/>
            <a:ext cx="8001000" cy="4525963"/>
          </a:xfrm>
        </p:spPr>
        <p:txBody>
          <a:bodyPr/>
          <a:lstStyle/>
          <a:p>
            <a:pPr eaLnBrk="1" hangingPunct="1">
              <a:lnSpc>
                <a:spcPct val="90000"/>
              </a:lnSpc>
              <a:buFontTx/>
              <a:buNone/>
            </a:pPr>
            <a:endParaRPr lang="en-US" altLang="en-US" sz="3000">
              <a:sym typeface="Symbol" panose="05050102010706020507" pitchFamily="18" charset="2"/>
            </a:endParaRPr>
          </a:p>
        </p:txBody>
      </p:sp>
      <p:pic>
        <p:nvPicPr>
          <p:cNvPr id="10247" name="Picture 2">
            <a:extLst>
              <a:ext uri="{FF2B5EF4-FFF2-40B4-BE49-F238E27FC236}">
                <a16:creationId xmlns:a16="http://schemas.microsoft.com/office/drawing/2014/main" id="{15B9FA27-991F-4A22-BBA4-B527CBBC10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857375"/>
            <a:ext cx="7620000"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61CC58DD-17B4-4213-8B7D-09D28136AFBE}"/>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219CDA2D-DC70-4723-B838-DBB0D710CE6D}"/>
              </a:ext>
            </a:extLst>
          </p:cNvPr>
          <p:cNvSpPr>
            <a:spLocks noGrp="1"/>
          </p:cNvSpPr>
          <p:nvPr>
            <p:ph type="ftr" sz="quarter" idx="11"/>
          </p:nvPr>
        </p:nvSpPr>
        <p:spPr/>
        <p:txBody>
          <a:bodyPr/>
          <a:lstStyle/>
          <a:p>
            <a:pPr>
              <a:defRPr/>
            </a:pPr>
            <a:r>
              <a:rPr lang="en-US"/>
              <a:t>RNSengupta,IME Dept.,IIT Kanpur,INDIA</a:t>
            </a:r>
          </a:p>
        </p:txBody>
      </p:sp>
      <p:sp>
        <p:nvSpPr>
          <p:cNvPr id="11268" name="Slide Number Placeholder 6">
            <a:extLst>
              <a:ext uri="{FF2B5EF4-FFF2-40B4-BE49-F238E27FC236}">
                <a16:creationId xmlns:a16="http://schemas.microsoft.com/office/drawing/2014/main" id="{DB5EE481-70A5-4B16-8A74-E1FD540AECB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69F76C99-853A-43BB-8819-EB87A9DEA20C}" type="slidenum">
              <a:rPr lang="en-US" altLang="en-US" sz="1400" smtClean="0"/>
              <a:pPr>
                <a:spcBef>
                  <a:spcPct val="0"/>
                </a:spcBef>
                <a:buFontTx/>
                <a:buNone/>
              </a:pPr>
              <a:t>7</a:t>
            </a:fld>
            <a:endParaRPr lang="en-US" altLang="en-US" sz="1400"/>
          </a:p>
        </p:txBody>
      </p:sp>
      <p:sp>
        <p:nvSpPr>
          <p:cNvPr id="11269" name="Rectangle 2">
            <a:extLst>
              <a:ext uri="{FF2B5EF4-FFF2-40B4-BE49-F238E27FC236}">
                <a16:creationId xmlns:a16="http://schemas.microsoft.com/office/drawing/2014/main" id="{0E094085-A066-499C-BFD1-FBDD95656BDA}"/>
              </a:ext>
            </a:extLst>
          </p:cNvPr>
          <p:cNvSpPr>
            <a:spLocks noGrp="1" noChangeArrowheads="1"/>
          </p:cNvSpPr>
          <p:nvPr>
            <p:ph type="title"/>
          </p:nvPr>
        </p:nvSpPr>
        <p:spPr/>
        <p:txBody>
          <a:bodyPr/>
          <a:lstStyle/>
          <a:p>
            <a:pPr eaLnBrk="1" hangingPunct="1"/>
            <a:r>
              <a:rPr lang="en-IN" altLang="en-US"/>
              <a:t>Statistical Inference: Hypothesis Testing</a:t>
            </a:r>
            <a:endParaRPr lang="en-US" altLang="en-US"/>
          </a:p>
        </p:txBody>
      </p:sp>
      <p:sp>
        <p:nvSpPr>
          <p:cNvPr id="11270" name="Rectangle 3">
            <a:extLst>
              <a:ext uri="{FF2B5EF4-FFF2-40B4-BE49-F238E27FC236}">
                <a16:creationId xmlns:a16="http://schemas.microsoft.com/office/drawing/2014/main" id="{738B9815-6C17-4A61-956A-2FF5EC045F68}"/>
              </a:ext>
            </a:extLst>
          </p:cNvPr>
          <p:cNvSpPr>
            <a:spLocks noGrp="1" noChangeArrowheads="1"/>
          </p:cNvSpPr>
          <p:nvPr>
            <p:ph type="body" sz="half" idx="1"/>
          </p:nvPr>
        </p:nvSpPr>
        <p:spPr>
          <a:xfrm>
            <a:off x="1981200" y="1600200"/>
            <a:ext cx="8001000" cy="4525963"/>
          </a:xfrm>
        </p:spPr>
        <p:txBody>
          <a:bodyPr/>
          <a:lstStyle/>
          <a:p>
            <a:pPr eaLnBrk="1" hangingPunct="1">
              <a:lnSpc>
                <a:spcPct val="90000"/>
              </a:lnSpc>
              <a:buFontTx/>
              <a:buNone/>
            </a:pPr>
            <a:endParaRPr lang="en-US" altLang="en-US" sz="3000">
              <a:sym typeface="Symbol" panose="05050102010706020507" pitchFamily="18" charset="2"/>
            </a:endParaRPr>
          </a:p>
        </p:txBody>
      </p:sp>
      <p:pic>
        <p:nvPicPr>
          <p:cNvPr id="11271" name="Picture 2">
            <a:extLst>
              <a:ext uri="{FF2B5EF4-FFF2-40B4-BE49-F238E27FC236}">
                <a16:creationId xmlns:a16="http://schemas.microsoft.com/office/drawing/2014/main" id="{0D99A151-620A-47E3-9525-F25249FBDA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600200"/>
            <a:ext cx="80772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F65B88CB-B3D6-48CB-8333-BE240E32C20D}"/>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00DCA532-932A-4DCD-8624-8FF49D6AFBBB}"/>
              </a:ext>
            </a:extLst>
          </p:cNvPr>
          <p:cNvSpPr>
            <a:spLocks noGrp="1"/>
          </p:cNvSpPr>
          <p:nvPr>
            <p:ph type="ftr" sz="quarter" idx="11"/>
          </p:nvPr>
        </p:nvSpPr>
        <p:spPr/>
        <p:txBody>
          <a:bodyPr/>
          <a:lstStyle/>
          <a:p>
            <a:pPr>
              <a:defRPr/>
            </a:pPr>
            <a:r>
              <a:rPr lang="en-US"/>
              <a:t>RNSengupta,IME Dept.,IIT Kanpur,INDIA</a:t>
            </a:r>
          </a:p>
        </p:txBody>
      </p:sp>
      <p:sp>
        <p:nvSpPr>
          <p:cNvPr id="12292" name="Slide Number Placeholder 6">
            <a:extLst>
              <a:ext uri="{FF2B5EF4-FFF2-40B4-BE49-F238E27FC236}">
                <a16:creationId xmlns:a16="http://schemas.microsoft.com/office/drawing/2014/main" id="{C6ECD5C4-8E25-4E7D-BAB3-30788125722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5C1AC69-719E-4679-84B4-48B1FC8CE7D1}" type="slidenum">
              <a:rPr lang="en-US" altLang="en-US" sz="1400" smtClean="0"/>
              <a:pPr>
                <a:spcBef>
                  <a:spcPct val="0"/>
                </a:spcBef>
                <a:buFontTx/>
                <a:buNone/>
              </a:pPr>
              <a:t>8</a:t>
            </a:fld>
            <a:endParaRPr lang="en-US" altLang="en-US" sz="1400"/>
          </a:p>
        </p:txBody>
      </p:sp>
      <p:sp>
        <p:nvSpPr>
          <p:cNvPr id="12293" name="Rectangle 2">
            <a:extLst>
              <a:ext uri="{FF2B5EF4-FFF2-40B4-BE49-F238E27FC236}">
                <a16:creationId xmlns:a16="http://schemas.microsoft.com/office/drawing/2014/main" id="{034B7EFA-622A-4AA7-8AC6-55A8C489C091}"/>
              </a:ext>
            </a:extLst>
          </p:cNvPr>
          <p:cNvSpPr>
            <a:spLocks noGrp="1" noChangeArrowheads="1"/>
          </p:cNvSpPr>
          <p:nvPr>
            <p:ph type="title"/>
          </p:nvPr>
        </p:nvSpPr>
        <p:spPr/>
        <p:txBody>
          <a:bodyPr/>
          <a:lstStyle/>
          <a:p>
            <a:pPr eaLnBrk="1" hangingPunct="1"/>
            <a:r>
              <a:rPr lang="en-IN" altLang="en-US"/>
              <a:t>Statistical Inference: Hypothesis Testing (for the mean)</a:t>
            </a:r>
            <a:endParaRPr lang="en-US" altLang="en-US"/>
          </a:p>
        </p:txBody>
      </p:sp>
      <p:sp>
        <p:nvSpPr>
          <p:cNvPr id="12294" name="Rectangle 3">
            <a:extLst>
              <a:ext uri="{FF2B5EF4-FFF2-40B4-BE49-F238E27FC236}">
                <a16:creationId xmlns:a16="http://schemas.microsoft.com/office/drawing/2014/main" id="{A1614B21-276E-4FDF-BEA6-3A93896308D2}"/>
              </a:ext>
            </a:extLst>
          </p:cNvPr>
          <p:cNvSpPr>
            <a:spLocks noGrp="1" noChangeArrowheads="1"/>
          </p:cNvSpPr>
          <p:nvPr>
            <p:ph type="body" sz="half" idx="1"/>
          </p:nvPr>
        </p:nvSpPr>
        <p:spPr>
          <a:xfrm>
            <a:off x="1981200" y="1600200"/>
            <a:ext cx="8001000" cy="4525963"/>
          </a:xfrm>
        </p:spPr>
        <p:txBody>
          <a:bodyPr/>
          <a:lstStyle/>
          <a:p>
            <a:pPr algn="ctr" eaLnBrk="1" hangingPunct="1">
              <a:lnSpc>
                <a:spcPct val="90000"/>
              </a:lnSpc>
              <a:buFontTx/>
              <a:buNone/>
            </a:pPr>
            <a:r>
              <a:rPr lang="en-US" altLang="en-US" sz="2800"/>
              <a:t>H</a:t>
            </a:r>
            <a:r>
              <a:rPr lang="en-US" altLang="en-US" sz="2800" baseline="-25000"/>
              <a:t>0</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0</a:t>
            </a:r>
            <a:r>
              <a:rPr lang="en-US" altLang="en-US" sz="2800"/>
              <a:t> vs H</a:t>
            </a:r>
            <a:r>
              <a:rPr lang="en-US" altLang="en-US" sz="2800" baseline="-25000"/>
              <a:t>A</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A</a:t>
            </a:r>
            <a:r>
              <a:rPr lang="en-US" altLang="en-US" sz="2800"/>
              <a:t> (</a:t>
            </a:r>
            <a:r>
              <a:rPr lang="en-US" altLang="en-US" sz="2800">
                <a:sym typeface="Symbol" panose="05050102010706020507" pitchFamily="18" charset="2"/>
              </a:rPr>
              <a:t></a:t>
            </a:r>
            <a:r>
              <a:rPr lang="en-US" altLang="en-US" sz="2800" baseline="-25000"/>
              <a:t>A</a:t>
            </a:r>
            <a:r>
              <a:rPr lang="en-US" altLang="en-US" sz="2800"/>
              <a:t> &lt; </a:t>
            </a:r>
            <a:r>
              <a:rPr lang="en-US" altLang="en-US" sz="2800">
                <a:sym typeface="Symbol" panose="05050102010706020507" pitchFamily="18" charset="2"/>
              </a:rPr>
              <a:t></a:t>
            </a:r>
            <a:r>
              <a:rPr lang="en-US" altLang="en-US" sz="2800" baseline="-25000"/>
              <a:t>0</a:t>
            </a:r>
            <a:r>
              <a:rPr lang="en-US" altLang="en-US" sz="2800"/>
              <a:t>), </a:t>
            </a:r>
            <a:r>
              <a:rPr lang="en-US" altLang="en-US" sz="2800">
                <a:sym typeface="Symbol" panose="05050102010706020507" pitchFamily="18" charset="2"/>
              </a:rPr>
              <a:t></a:t>
            </a:r>
            <a:r>
              <a:rPr lang="en-US" altLang="en-US" sz="2800" baseline="30000">
                <a:sym typeface="Symbol" panose="05050102010706020507" pitchFamily="18" charset="2"/>
              </a:rPr>
              <a:t>2</a:t>
            </a:r>
            <a:r>
              <a:rPr lang="en-US" altLang="en-US" sz="2800">
                <a:sym typeface="Symbol" panose="05050102010706020507" pitchFamily="18" charset="2"/>
              </a:rPr>
              <a:t> </a:t>
            </a:r>
            <a:r>
              <a:rPr lang="en-US" altLang="en-US" sz="2800" b="1">
                <a:solidFill>
                  <a:srgbClr val="FF0000"/>
                </a:solidFill>
                <a:sym typeface="Symbol" panose="05050102010706020507" pitchFamily="18" charset="2"/>
              </a:rPr>
              <a:t>known</a:t>
            </a:r>
          </a:p>
          <a:p>
            <a:pPr eaLnBrk="1" hangingPunct="1">
              <a:lnSpc>
                <a:spcPct val="90000"/>
              </a:lnSpc>
              <a:buFontTx/>
              <a:buNone/>
            </a:pPr>
            <a:endParaRPr lang="en-IN" altLang="en-US" sz="2800"/>
          </a:p>
          <a:p>
            <a:pPr eaLnBrk="1" hangingPunct="1">
              <a:lnSpc>
                <a:spcPct val="90000"/>
              </a:lnSpc>
              <a:buFontTx/>
              <a:buNone/>
            </a:pPr>
            <a:endParaRPr lang="en-US" altLang="en-US" sz="3000">
              <a:sym typeface="Symbol" panose="05050102010706020507" pitchFamily="18" charset="2"/>
            </a:endParaRPr>
          </a:p>
        </p:txBody>
      </p:sp>
      <p:pic>
        <p:nvPicPr>
          <p:cNvPr id="12295" name="Picture 2">
            <a:extLst>
              <a:ext uri="{FF2B5EF4-FFF2-40B4-BE49-F238E27FC236}">
                <a16:creationId xmlns:a16="http://schemas.microsoft.com/office/drawing/2014/main" id="{0DE1FD99-2AA2-415D-990E-D6FFC1AE9C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438400"/>
            <a:ext cx="769620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53C533FD-706A-40BA-B679-1EC2712E768E}"/>
              </a:ext>
            </a:extLst>
          </p:cNvPr>
          <p:cNvSpPr>
            <a:spLocks noGrp="1"/>
          </p:cNvSpPr>
          <p:nvPr>
            <p:ph type="dt" sz="quarter" idx="10"/>
          </p:nvPr>
        </p:nvSpPr>
        <p:spPr/>
        <p:txBody>
          <a:bodyPr/>
          <a:lstStyle/>
          <a:p>
            <a:pPr>
              <a:defRPr/>
            </a:pPr>
            <a:r>
              <a:rPr lang="en-US"/>
              <a:t>IME602: HYPOTESIS TESTING</a:t>
            </a:r>
          </a:p>
        </p:txBody>
      </p:sp>
      <p:sp>
        <p:nvSpPr>
          <p:cNvPr id="6" name="Footer Placeholder 5">
            <a:extLst>
              <a:ext uri="{FF2B5EF4-FFF2-40B4-BE49-F238E27FC236}">
                <a16:creationId xmlns:a16="http://schemas.microsoft.com/office/drawing/2014/main" id="{D5EDB3F5-EF33-4D31-8412-0D62A0519D18}"/>
              </a:ext>
            </a:extLst>
          </p:cNvPr>
          <p:cNvSpPr>
            <a:spLocks noGrp="1"/>
          </p:cNvSpPr>
          <p:nvPr>
            <p:ph type="ftr" sz="quarter" idx="11"/>
          </p:nvPr>
        </p:nvSpPr>
        <p:spPr/>
        <p:txBody>
          <a:bodyPr/>
          <a:lstStyle/>
          <a:p>
            <a:pPr>
              <a:defRPr/>
            </a:pPr>
            <a:r>
              <a:rPr lang="en-US"/>
              <a:t>RNSengupta,IME Dept.,IIT Kanpur,INDIA</a:t>
            </a:r>
          </a:p>
        </p:txBody>
      </p:sp>
      <p:sp>
        <p:nvSpPr>
          <p:cNvPr id="13316" name="Slide Number Placeholder 6">
            <a:extLst>
              <a:ext uri="{FF2B5EF4-FFF2-40B4-BE49-F238E27FC236}">
                <a16:creationId xmlns:a16="http://schemas.microsoft.com/office/drawing/2014/main" id="{43A6D317-F783-47EF-8472-4375D223364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BEAE954-B998-4F55-853B-CB26378D1871}" type="slidenum">
              <a:rPr lang="en-US" altLang="en-US" sz="1400" smtClean="0"/>
              <a:pPr>
                <a:spcBef>
                  <a:spcPct val="0"/>
                </a:spcBef>
                <a:buFontTx/>
                <a:buNone/>
              </a:pPr>
              <a:t>9</a:t>
            </a:fld>
            <a:endParaRPr lang="en-US" altLang="en-US" sz="1400"/>
          </a:p>
        </p:txBody>
      </p:sp>
      <p:sp>
        <p:nvSpPr>
          <p:cNvPr id="13317" name="Rectangle 2">
            <a:extLst>
              <a:ext uri="{FF2B5EF4-FFF2-40B4-BE49-F238E27FC236}">
                <a16:creationId xmlns:a16="http://schemas.microsoft.com/office/drawing/2014/main" id="{603C6F94-2921-4363-A7CD-FA3D8106AECB}"/>
              </a:ext>
            </a:extLst>
          </p:cNvPr>
          <p:cNvSpPr>
            <a:spLocks noGrp="1" noChangeArrowheads="1"/>
          </p:cNvSpPr>
          <p:nvPr>
            <p:ph type="title"/>
          </p:nvPr>
        </p:nvSpPr>
        <p:spPr/>
        <p:txBody>
          <a:bodyPr/>
          <a:lstStyle/>
          <a:p>
            <a:pPr eaLnBrk="1" hangingPunct="1"/>
            <a:r>
              <a:rPr lang="en-IN" altLang="en-US"/>
              <a:t>Statistical Inference: Hypothesis Testing (for the mean)</a:t>
            </a:r>
            <a:endParaRPr lang="en-US" altLang="en-US"/>
          </a:p>
        </p:txBody>
      </p:sp>
      <p:sp>
        <p:nvSpPr>
          <p:cNvPr id="13318" name="Rectangle 3">
            <a:extLst>
              <a:ext uri="{FF2B5EF4-FFF2-40B4-BE49-F238E27FC236}">
                <a16:creationId xmlns:a16="http://schemas.microsoft.com/office/drawing/2014/main" id="{00CD0A35-1A23-45CE-AB22-529F418B30D9}"/>
              </a:ext>
            </a:extLst>
          </p:cNvPr>
          <p:cNvSpPr>
            <a:spLocks noGrp="1" noChangeArrowheads="1"/>
          </p:cNvSpPr>
          <p:nvPr>
            <p:ph type="body" sz="half" idx="1"/>
          </p:nvPr>
        </p:nvSpPr>
        <p:spPr>
          <a:xfrm>
            <a:off x="1981200" y="1600200"/>
            <a:ext cx="8001000" cy="4525963"/>
          </a:xfrm>
        </p:spPr>
        <p:txBody>
          <a:bodyPr/>
          <a:lstStyle/>
          <a:p>
            <a:pPr algn="ctr" eaLnBrk="1" hangingPunct="1">
              <a:lnSpc>
                <a:spcPct val="90000"/>
              </a:lnSpc>
              <a:buFontTx/>
              <a:buNone/>
            </a:pPr>
            <a:r>
              <a:rPr lang="en-US" altLang="en-US" sz="2800"/>
              <a:t>H</a:t>
            </a:r>
            <a:r>
              <a:rPr lang="en-US" altLang="en-US" sz="2800" baseline="-25000"/>
              <a:t>0</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0</a:t>
            </a:r>
            <a:r>
              <a:rPr lang="en-US" altLang="en-US" sz="2800"/>
              <a:t> vs H</a:t>
            </a:r>
            <a:r>
              <a:rPr lang="en-US" altLang="en-US" sz="2800" baseline="-25000"/>
              <a:t>A</a:t>
            </a:r>
            <a:r>
              <a:rPr lang="en-US" altLang="en-US" sz="2800"/>
              <a:t>: </a:t>
            </a:r>
            <a:r>
              <a:rPr lang="en-US" altLang="en-US" sz="2800">
                <a:sym typeface="Symbol" panose="05050102010706020507" pitchFamily="18" charset="2"/>
              </a:rPr>
              <a:t></a:t>
            </a:r>
            <a:r>
              <a:rPr lang="en-US" altLang="en-US" sz="2800"/>
              <a:t> = </a:t>
            </a:r>
            <a:r>
              <a:rPr lang="en-US" altLang="en-US" sz="2800">
                <a:sym typeface="Symbol" panose="05050102010706020507" pitchFamily="18" charset="2"/>
              </a:rPr>
              <a:t></a:t>
            </a:r>
            <a:r>
              <a:rPr lang="en-US" altLang="en-US" sz="2800" baseline="-25000"/>
              <a:t>A</a:t>
            </a:r>
            <a:r>
              <a:rPr lang="en-US" altLang="en-US" sz="2800"/>
              <a:t> (</a:t>
            </a:r>
            <a:r>
              <a:rPr lang="en-US" altLang="en-US" sz="2800">
                <a:sym typeface="Symbol" panose="05050102010706020507" pitchFamily="18" charset="2"/>
              </a:rPr>
              <a:t></a:t>
            </a:r>
            <a:r>
              <a:rPr lang="en-US" altLang="en-US" sz="2800" baseline="-25000"/>
              <a:t>A</a:t>
            </a:r>
            <a:r>
              <a:rPr lang="en-US" altLang="en-US" sz="2800"/>
              <a:t> &gt; </a:t>
            </a:r>
            <a:r>
              <a:rPr lang="en-US" altLang="en-US" sz="2800">
                <a:sym typeface="Symbol" panose="05050102010706020507" pitchFamily="18" charset="2"/>
              </a:rPr>
              <a:t></a:t>
            </a:r>
            <a:r>
              <a:rPr lang="en-US" altLang="en-US" sz="2800" baseline="-25000"/>
              <a:t>0</a:t>
            </a:r>
            <a:r>
              <a:rPr lang="en-US" altLang="en-US" sz="2800"/>
              <a:t>), </a:t>
            </a:r>
            <a:r>
              <a:rPr lang="en-US" altLang="en-US" sz="2800">
                <a:sym typeface="Symbol" panose="05050102010706020507" pitchFamily="18" charset="2"/>
              </a:rPr>
              <a:t></a:t>
            </a:r>
            <a:r>
              <a:rPr lang="en-US" altLang="en-US" sz="2800" baseline="30000">
                <a:sym typeface="Symbol" panose="05050102010706020507" pitchFamily="18" charset="2"/>
              </a:rPr>
              <a:t>2</a:t>
            </a:r>
            <a:r>
              <a:rPr lang="en-US" altLang="en-US" sz="2800">
                <a:sym typeface="Symbol" panose="05050102010706020507" pitchFamily="18" charset="2"/>
              </a:rPr>
              <a:t> </a:t>
            </a:r>
            <a:r>
              <a:rPr lang="en-US" altLang="en-US" sz="2800" b="1">
                <a:solidFill>
                  <a:srgbClr val="FF0000"/>
                </a:solidFill>
                <a:sym typeface="Symbol" panose="05050102010706020507" pitchFamily="18" charset="2"/>
              </a:rPr>
              <a:t>known</a:t>
            </a:r>
          </a:p>
          <a:p>
            <a:pPr eaLnBrk="1" hangingPunct="1">
              <a:lnSpc>
                <a:spcPct val="90000"/>
              </a:lnSpc>
              <a:buFontTx/>
              <a:buNone/>
            </a:pPr>
            <a:endParaRPr lang="en-IN" altLang="en-US" sz="2800"/>
          </a:p>
          <a:p>
            <a:pPr eaLnBrk="1" hangingPunct="1">
              <a:lnSpc>
                <a:spcPct val="90000"/>
              </a:lnSpc>
              <a:buFontTx/>
              <a:buNone/>
            </a:pPr>
            <a:endParaRPr lang="en-US" altLang="en-US" sz="3000">
              <a:sym typeface="Symbol" panose="05050102010706020507" pitchFamily="18" charset="2"/>
            </a:endParaRPr>
          </a:p>
        </p:txBody>
      </p:sp>
      <p:pic>
        <p:nvPicPr>
          <p:cNvPr id="13319" name="Picture 2">
            <a:extLst>
              <a:ext uri="{FF2B5EF4-FFF2-40B4-BE49-F238E27FC236}">
                <a16:creationId xmlns:a16="http://schemas.microsoft.com/office/drawing/2014/main" id="{EBE4EFF2-9A56-4912-8A35-C0C624C6CF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0588" y="2424113"/>
            <a:ext cx="766921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0488" tIns="44450" rIns="90488" bIns="44450" numCol="1" anchor="t" anchorCtr="0" compatLnSpc="1">
        <a:prstTxWarp prst="textNoShape">
          <a:avLst/>
        </a:prstTxWarp>
        <a:spAutoFit/>
      </a:bodyPr>
      <a:lstStyle>
        <a:defPPr marL="0" marR="0" indent="0" algn="l" defTabSz="514350" rtl="0" eaLnBrk="0" fontAlgn="base" latinLnBrk="0" hangingPunct="0">
          <a:lnSpc>
            <a:spcPct val="100000"/>
          </a:lnSpc>
          <a:spcBef>
            <a:spcPct val="0"/>
          </a:spcBef>
          <a:spcAft>
            <a:spcPct val="0"/>
          </a:spcAft>
          <a:buClrTx/>
          <a:buSzTx/>
          <a:buFontTx/>
          <a:buNone/>
          <a:tabLst/>
          <a:defRPr kumimoji="0" lang="en-US" sz="800" b="0" i="0" u="none" strike="noStrike" cap="none" normalizeH="0" baseline="0" smtClean="0">
            <a:ln>
              <a:noFill/>
            </a:ln>
            <a:solidFill>
              <a:schemeClr val="tx1"/>
            </a:solidFill>
            <a:effectLst/>
            <a:latin typeface="SAS Monospace" pitchFamily="49"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11914</TotalTime>
  <Words>2561</Words>
  <Application>Microsoft Office PowerPoint</Application>
  <PresentationFormat>Widescreen</PresentationFormat>
  <Paragraphs>220</Paragraphs>
  <Slides>31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SAS Monospace</vt:lpstr>
      <vt:lpstr>Arial</vt:lpstr>
      <vt:lpstr>Symbol</vt:lpstr>
      <vt:lpstr>Wingdings</vt:lpstr>
      <vt:lpstr>Default Design</vt:lpstr>
      <vt:lpstr>IME602: Probability and Statistics-HYPOTHESS TESTING</vt:lpstr>
      <vt:lpstr>Statistical Inference: Hypothesis Testing (Example # 01)</vt:lpstr>
      <vt:lpstr>Statistical Inference: Hypothesis Testing (Example # 02)</vt:lpstr>
      <vt:lpstr>Statistical Inference: Hypothesis Testing (Example # 03)</vt:lpstr>
      <vt:lpstr>Statistical Inference: Hypothesis Testing (Example # 04)</vt:lpstr>
      <vt:lpstr>Statistical Inference: Hypothesis Testing</vt:lpstr>
      <vt:lpstr>Statistical Inference: Hypothesis Testing</vt:lpstr>
      <vt:lpstr>Statistical Inference: Hypothesis Testing (for the mean)</vt:lpstr>
      <vt:lpstr>Statistical Inference: Hypothesis Testing (for the mean)</vt:lpstr>
      <vt:lpstr>Statistical Inference: Hypothesis Testing (for the mean)</vt:lpstr>
      <vt:lpstr>Statistical Inference: Hypothesis Testing (for the mean)</vt:lpstr>
      <vt:lpstr>Statistical Inference: Hypothesis Testing (for the mean)</vt:lpstr>
      <vt:lpstr>Statistical Inference: Hypothesis Testing (for the mean) (Example)</vt:lpstr>
      <vt:lpstr>Statistical Inference: Hypothesis Testing (for the mean) (Example contd…)</vt:lpstr>
      <vt:lpstr>Statistical Inference: Hypothesis Testing (for the mean)</vt:lpstr>
      <vt:lpstr>Statistical Inference: Hypothesis Testing (for the variance)</vt:lpstr>
      <vt:lpstr>Statistical Inference: Hypothesis Testing (for the variance)</vt:lpstr>
      <vt:lpstr>Statistical Inference: Hypothesis Testing (for the variance)</vt:lpstr>
      <vt:lpstr>Statistical Inference: Hypothesis Testing (for the variance)</vt:lpstr>
      <vt:lpstr>Statistical Inference: Hypothesis Testing (for the variance)</vt:lpstr>
      <vt:lpstr>Statistical Inference: Hypothesis Testing (for the variance)</vt:lpstr>
      <vt:lpstr>Statistical Inference: Hypothesis Testing (for the mean)</vt:lpstr>
      <vt:lpstr>Statistical Inference: Hypothesis Testing (for the variance)</vt:lpstr>
      <vt:lpstr>Statistical Inference: Hypothesis Testing (for the variance)</vt:lpstr>
      <vt:lpstr>Statistical Inference: Hypothesis Testing (for the variance)</vt:lpstr>
      <vt:lpstr>Statistical Inference: Hypothesis Testing (for the variance)</vt:lpstr>
      <vt:lpstr>Statistical Inference: Hypothesis Testing (for the variance) (Example)</vt:lpstr>
      <vt:lpstr>Statistical Inference: Hypothesis Testing (for the variance) (Example contd…)</vt:lpstr>
      <vt:lpstr>Statistical Inference: Hypothesis Testing (for the variance) (Example contd…)</vt:lpstr>
      <vt:lpstr>Statistical Inference: Hypothesis Testing (for the variance)</vt:lpstr>
      <vt:lpstr>Statistical Inference: Hypothesis Testing (for the variance)</vt:lpstr>
    </vt:vector>
  </TitlesOfParts>
  <Company>iitk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Raghu Sengupta</dc:creator>
  <cp:lastModifiedBy>RNSengupta</cp:lastModifiedBy>
  <cp:revision>940</cp:revision>
  <dcterms:created xsi:type="dcterms:W3CDTF">2004-10-10T19:44:16Z</dcterms:created>
  <dcterms:modified xsi:type="dcterms:W3CDTF">2025-11-07T06:11:30Z</dcterms:modified>
</cp:coreProperties>
</file>